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Microsoft_Equation1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notesSlides/notesSlide2.xml" ContentType="application/vnd.openxmlformats-officedocument.presentationml.notesSlide+xml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70" r:id="rId1"/>
  </p:sldMasterIdLst>
  <p:notesMasterIdLst>
    <p:notesMasterId r:id="rId75"/>
  </p:notesMasterIdLst>
  <p:handoutMasterIdLst>
    <p:handoutMasterId r:id="rId76"/>
  </p:handoutMasterIdLst>
  <p:sldIdLst>
    <p:sldId id="583" r:id="rId2"/>
    <p:sldId id="710" r:id="rId3"/>
    <p:sldId id="687" r:id="rId4"/>
    <p:sldId id="704" r:id="rId5"/>
    <p:sldId id="656" r:id="rId6"/>
    <p:sldId id="588" r:id="rId7"/>
    <p:sldId id="590" r:id="rId8"/>
    <p:sldId id="690" r:id="rId9"/>
    <p:sldId id="579" r:id="rId10"/>
    <p:sldId id="580" r:id="rId11"/>
    <p:sldId id="581" r:id="rId12"/>
    <p:sldId id="437" r:id="rId13"/>
    <p:sldId id="438" r:id="rId14"/>
    <p:sldId id="440" r:id="rId15"/>
    <p:sldId id="556" r:id="rId16"/>
    <p:sldId id="711" r:id="rId17"/>
    <p:sldId id="706" r:id="rId18"/>
    <p:sldId id="707" r:id="rId19"/>
    <p:sldId id="743" r:id="rId20"/>
    <p:sldId id="744" r:id="rId21"/>
    <p:sldId id="745" r:id="rId22"/>
    <p:sldId id="746" r:id="rId23"/>
    <p:sldId id="747" r:id="rId24"/>
    <p:sldId id="748" r:id="rId25"/>
    <p:sldId id="749" r:id="rId26"/>
    <p:sldId id="750" r:id="rId27"/>
    <p:sldId id="751" r:id="rId28"/>
    <p:sldId id="752" r:id="rId29"/>
    <p:sldId id="753" r:id="rId30"/>
    <p:sldId id="593" r:id="rId31"/>
    <p:sldId id="592" r:id="rId32"/>
    <p:sldId id="591" r:id="rId33"/>
    <p:sldId id="560" r:id="rId34"/>
    <p:sldId id="561" r:id="rId35"/>
    <p:sldId id="562" r:id="rId36"/>
    <p:sldId id="563" r:id="rId37"/>
    <p:sldId id="596" r:id="rId38"/>
    <p:sldId id="595" r:id="rId39"/>
    <p:sldId id="565" r:id="rId40"/>
    <p:sldId id="566" r:id="rId41"/>
    <p:sldId id="567" r:id="rId42"/>
    <p:sldId id="598" r:id="rId43"/>
    <p:sldId id="568" r:id="rId44"/>
    <p:sldId id="569" r:id="rId45"/>
    <p:sldId id="570" r:id="rId46"/>
    <p:sldId id="571" r:id="rId47"/>
    <p:sldId id="572" r:id="rId48"/>
    <p:sldId id="594" r:id="rId49"/>
    <p:sldId id="709" r:id="rId50"/>
    <p:sldId id="511" r:id="rId51"/>
    <p:sldId id="742" r:id="rId52"/>
    <p:sldId id="754" r:id="rId53"/>
    <p:sldId id="755" r:id="rId54"/>
    <p:sldId id="756" r:id="rId55"/>
    <p:sldId id="757" r:id="rId56"/>
    <p:sldId id="724" r:id="rId57"/>
    <p:sldId id="725" r:id="rId58"/>
    <p:sldId id="726" r:id="rId59"/>
    <p:sldId id="727" r:id="rId60"/>
    <p:sldId id="728" r:id="rId61"/>
    <p:sldId id="729" r:id="rId62"/>
    <p:sldId id="730" r:id="rId63"/>
    <p:sldId id="731" r:id="rId64"/>
    <p:sldId id="732" r:id="rId65"/>
    <p:sldId id="733" r:id="rId66"/>
    <p:sldId id="734" r:id="rId67"/>
    <p:sldId id="735" r:id="rId68"/>
    <p:sldId id="736" r:id="rId69"/>
    <p:sldId id="737" r:id="rId70"/>
    <p:sldId id="738" r:id="rId71"/>
    <p:sldId id="739" r:id="rId72"/>
    <p:sldId id="740" r:id="rId73"/>
    <p:sldId id="741" r:id="rId74"/>
  </p:sldIdLst>
  <p:sldSz cx="9144000" cy="6858000" type="overhead"/>
  <p:notesSz cx="6858000" cy="9220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FFFF"/>
    <a:srgbClr val="993300"/>
    <a:srgbClr val="800000"/>
    <a:srgbClr val="FFCCFF"/>
    <a:srgbClr val="66FFFF"/>
    <a:srgbClr val="C0C0C0"/>
    <a:srgbClr val="969696"/>
    <a:srgbClr val="B2B2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inimized" horzBarState="maximized">
    <p:restoredLeft sz="15620" autoAdjust="0"/>
    <p:restoredTop sz="50667" autoAdjust="0"/>
  </p:normalViewPr>
  <p:slideViewPr>
    <p:cSldViewPr>
      <p:cViewPr>
        <p:scale>
          <a:sx n="75" d="100"/>
          <a:sy n="75" d="100"/>
        </p:scale>
        <p:origin x="-536" y="-7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12" y="0"/>
    </p:cViewPr>
    <p:sldLst>
      <p:sld r:id="rId1" collapse="1"/>
      <p:sld r:id="rId2" collapse="1"/>
      <p:sld r:id="rId3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80" Type="http://schemas.openxmlformats.org/officeDocument/2006/relationships/theme" Target="theme/theme1.xml"/><Relationship Id="rId81" Type="http://schemas.openxmlformats.org/officeDocument/2006/relationships/tableStyles" Target="tableStyles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notesMaster" Target="notesMasters/notesMaster1.xml"/><Relationship Id="rId76" Type="http://schemas.openxmlformats.org/officeDocument/2006/relationships/handoutMaster" Target="handoutMasters/handoutMaster1.xml"/><Relationship Id="rId77" Type="http://schemas.openxmlformats.org/officeDocument/2006/relationships/printerSettings" Target="printerSettings/printerSettings1.bin"/><Relationship Id="rId78" Type="http://schemas.openxmlformats.org/officeDocument/2006/relationships/presProps" Target="presProps.xml"/><Relationship Id="rId79" Type="http://schemas.openxmlformats.org/officeDocument/2006/relationships/viewProps" Target="viewProps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4.xml"/><Relationship Id="rId2" Type="http://schemas.openxmlformats.org/officeDocument/2006/relationships/slide" Target="slides/slide5.xml"/><Relationship Id="rId3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Relationship Id="rId2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Relationship Id="rId2" Type="http://schemas.openxmlformats.org/officeDocument/2006/relationships/image" Target="../media/image2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Relationship Id="rId2" Type="http://schemas.openxmlformats.org/officeDocument/2006/relationships/image" Target="../media/image38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emf"/><Relationship Id="rId2" Type="http://schemas.openxmlformats.org/officeDocument/2006/relationships/image" Target="../media/image40.emf"/><Relationship Id="rId3" Type="http://schemas.openxmlformats.org/officeDocument/2006/relationships/image" Target="../media/image4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10.e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Relationship Id="rId2" Type="http://schemas.openxmlformats.org/officeDocument/2006/relationships/image" Target="../media/image11.wmf"/><Relationship Id="rId3" Type="http://schemas.openxmlformats.org/officeDocument/2006/relationships/image" Target="../media/image12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Relationship Id="rId2" Type="http://schemas.openxmlformats.org/officeDocument/2006/relationships/image" Target="../media/image8.wmf"/><Relationship Id="rId3" Type="http://schemas.openxmlformats.org/officeDocument/2006/relationships/image" Target="../media/image7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6.emf"/><Relationship Id="rId1" Type="http://schemas.openxmlformats.org/officeDocument/2006/relationships/image" Target="../media/image15.emf"/><Relationship Id="rId2" Type="http://schemas.openxmlformats.org/officeDocument/2006/relationships/image" Target="../media/image8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15.emf"/><Relationship Id="rId2" Type="http://schemas.openxmlformats.org/officeDocument/2006/relationships/image" Target="../media/image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4" Type="http://schemas.openxmlformats.org/officeDocument/2006/relationships/image" Target="../media/image16.emf"/><Relationship Id="rId5" Type="http://schemas.openxmlformats.org/officeDocument/2006/relationships/image" Target="../media/image17.emf"/><Relationship Id="rId1" Type="http://schemas.openxmlformats.org/officeDocument/2006/relationships/image" Target="../media/image15.emf"/><Relationship Id="rId2" Type="http://schemas.openxmlformats.org/officeDocument/2006/relationships/image" Target="../media/image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4" Type="http://schemas.openxmlformats.org/officeDocument/2006/relationships/image" Target="../media/image22.wmf"/><Relationship Id="rId1" Type="http://schemas.openxmlformats.org/officeDocument/2006/relationships/image" Target="../media/image7.wmf"/><Relationship Id="rId2" Type="http://schemas.openxmlformats.org/officeDocument/2006/relationships/image" Target="../media/image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53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7630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E8DFA7EB-741C-A247-9C90-758743C505A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737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43271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33475" y="698500"/>
            <a:ext cx="4592638" cy="3444875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79913"/>
            <a:ext cx="5029200" cy="4148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lIns="90488" tIns="44450" rIns="90488" bIns="44450"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23950" y="692150"/>
            <a:ext cx="4610100" cy="3457575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79913"/>
            <a:ext cx="5486400" cy="4148137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file://localhost/D/%5Cuanl.jpg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2.xml"/><Relationship Id="rId2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3.xml"/><Relationship Id="rId2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eg"/><Relationship Id="rId3" Type="http://schemas.openxmlformats.org/officeDocument/2006/relationships/image" Target="file://localhost/D/%5Cuanl.jpg" TargetMode="Externa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4.xml"/><Relationship Id="rId2" Type="http://schemas.openxmlformats.org/officeDocument/2006/relationships/slideMaster" Target="../slideMasters/slideMaster1.xml"/><Relationship Id="rId3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27 / Mar / 2007</a:t>
            </a:r>
            <a:endParaRPr lang="es-ES" dirty="0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rgbClr val="E8F0F4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r>
              <a:rPr lang="es-ES"/>
              <a:t>Roger Z. Ríos / Diseño Territorial		ITESM - Monterrey</a:t>
            </a: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253CE12-0932-594E-93C6-7EE21CE84A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3538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57B751-0188-2F48-A145-F9B72DF3DA8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521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3F8F792-2B61-4F4D-A4F6-CDEA4E12D9D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723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381000"/>
            <a:ext cx="8229600" cy="1371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40386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32138" y="6237288"/>
            <a:ext cx="554355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1422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6" descr="D:\uanl.jpg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75" y="214313"/>
            <a:ext cx="838200" cy="82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extLst/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2800"/>
            </a:lvl1pPr>
            <a:extLst/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s-ES"/>
              <a:t>15 / </a:t>
            </a:r>
            <a:r>
              <a:rPr lang="es-ES" err="1"/>
              <a:t>Oct</a:t>
            </a:r>
            <a:r>
              <a:rPr lang="es-ES"/>
              <a:t> / 2007</a:t>
            </a: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29063" y="6408738"/>
            <a:ext cx="2801937" cy="365125"/>
          </a:xfrm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latin typeface="Times New Roman" charset="0"/>
                <a:ea typeface="ＭＳ Ｐゴシック" charset="0"/>
                <a:cs typeface="Arial" charset="0"/>
              </a:defRPr>
            </a:lvl1pPr>
          </a:lstStyle>
          <a:p>
            <a:r>
              <a:rPr lang="es-ES"/>
              <a:t>Territory Design © Roger Z. Ríos (UANL)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64DAE8-D746-8849-9D73-498D9D38E6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20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>
            <a:spLocks noChangeArrowheads="1"/>
          </p:cNvSpPr>
          <p:nvPr/>
        </p:nvSpPr>
        <p:spPr bwMode="auto"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hevron 4"/>
          <p:cNvSpPr>
            <a:spLocks noChangeArrowheads="1"/>
          </p:cNvSpPr>
          <p:nvPr/>
        </p:nvSpPr>
        <p:spPr bwMode="auto"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54506-6736-4040-8AB3-6EBCE0DCA6E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6464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F9505C-2D7E-BA4A-A88A-6417BF06C3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74000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4154A-6FC8-A14A-B1E8-9DE9CD9B79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1500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C62137-2176-A841-AF56-05B4A9AB838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95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6" descr="D:\uanl.jpg"/>
          <p:cNvPicPr>
            <a:picLocks noChangeAspect="1" noChangeArrowheads="1"/>
          </p:cNvPicPr>
          <p:nvPr userDrawn="1"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5572125"/>
            <a:ext cx="838200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7D08D-D99C-5947-ABE8-316434DA65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43608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4304A0-3537-8E41-8E6C-FD26698BC0F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71330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Freeform 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>
            <a:spLocks noChangeArrowheads="1"/>
          </p:cNvSpPr>
          <p:nvPr/>
        </p:nvSpPr>
        <p:spPr bwMode="auto"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Chevron 9"/>
          <p:cNvSpPr>
            <a:spLocks noChangeArrowheads="1"/>
          </p:cNvSpPr>
          <p:nvPr/>
        </p:nvSpPr>
        <p:spPr bwMode="auto"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rotWithShape="1">
            <a:gsLst>
              <a:gs pos="0">
                <a:srgbClr val="1389A6"/>
              </a:gs>
              <a:gs pos="72000">
                <a:srgbClr val="50B8DA"/>
              </a:gs>
              <a:gs pos="100000">
                <a:srgbClr val="7FC4DD"/>
              </a:gs>
            </a:gsLst>
            <a:lin ang="16200000"/>
          </a:gradFill>
          <a:ln w="3175" cap="rnd">
            <a:solidFill>
              <a:srgbClr val="1E768C"/>
            </a:solidFill>
            <a:miter lim="800000"/>
            <a:headEnd/>
            <a:tailEnd/>
          </a:ln>
          <a:effectLst>
            <a:outerShdw blurRad="63500" dist="26940" dir="5400000" rotWithShape="0">
              <a:srgbClr val="000000">
                <a:alpha val="45999"/>
              </a:srgbClr>
            </a:outerShdw>
          </a:effectLst>
        </p:spPr>
        <p:txBody>
          <a:bodyPr anchor="ctr"/>
          <a:lstStyle>
            <a:extLst/>
          </a:lstStyle>
          <a:p>
            <a:pPr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8D8AA5-B851-794E-9614-3B7E8C3D6B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2549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276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extLst/>
          </a:lstStyle>
          <a:p>
            <a:pPr>
              <a:defRPr/>
            </a:pPr>
            <a:endParaRPr lang="es-E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8E6CEFB9-E607-A548-9BA7-6182D22FBB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5" r:id="rId1"/>
    <p:sldLayoutId id="2147484106" r:id="rId2"/>
    <p:sldLayoutId id="2147484107" r:id="rId3"/>
    <p:sldLayoutId id="2147484108" r:id="rId4"/>
    <p:sldLayoutId id="2147484109" r:id="rId5"/>
    <p:sldLayoutId id="2147484110" r:id="rId6"/>
    <p:sldLayoutId id="2147484111" r:id="rId7"/>
    <p:sldLayoutId id="2147484112" r:id="rId8"/>
    <p:sldLayoutId id="2147484113" r:id="rId9"/>
    <p:sldLayoutId id="2147484103" r:id="rId10"/>
    <p:sldLayoutId id="2147484104" r:id="rId11"/>
    <p:sldLayoutId id="214748411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charset="0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charset="0"/>
        <a:buChar char=""/>
        <a:defRPr sz="2700" kern="1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charset="0"/>
        <a:buChar char="◦"/>
        <a:defRPr sz="23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charset="0"/>
        <a:buChar char=""/>
        <a:defRPr sz="21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19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charset="0"/>
        <a:buChar char="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5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9.wmf"/><Relationship Id="rId9" Type="http://schemas.openxmlformats.org/officeDocument/2006/relationships/oleObject" Target="../embeddings/Microsoft_Equation1.bin"/><Relationship Id="rId10" Type="http://schemas.openxmlformats.org/officeDocument/2006/relationships/image" Target="../media/image10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wmf"/><Relationship Id="rId5" Type="http://schemas.openxmlformats.org/officeDocument/2006/relationships/oleObject" Target="../embeddings/oleObject6.bin"/><Relationship Id="rId6" Type="http://schemas.openxmlformats.org/officeDocument/2006/relationships/image" Target="../media/image11.wmf"/><Relationship Id="rId7" Type="http://schemas.openxmlformats.org/officeDocument/2006/relationships/oleObject" Target="../embeddings/oleObject7.bin"/><Relationship Id="rId8" Type="http://schemas.openxmlformats.org/officeDocument/2006/relationships/image" Target="../media/image12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9.bin"/><Relationship Id="rId6" Type="http://schemas.openxmlformats.org/officeDocument/2006/relationships/image" Target="../media/image8.wmf"/><Relationship Id="rId7" Type="http://schemas.openxmlformats.org/officeDocument/2006/relationships/image" Target="../media/image1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7.wmf"/><Relationship Id="rId9" Type="http://schemas.openxmlformats.org/officeDocument/2006/relationships/image" Target="../media/image14.e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4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15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16.bin"/><Relationship Id="rId10" Type="http://schemas.openxmlformats.org/officeDocument/2006/relationships/image" Target="../media/image16.emf"/><Relationship Id="rId11" Type="http://schemas.openxmlformats.org/officeDocument/2006/relationships/image" Target="../media/image14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1.bin"/><Relationship Id="rId12" Type="http://schemas.openxmlformats.org/officeDocument/2006/relationships/image" Target="../media/image17.emf"/><Relationship Id="rId13" Type="http://schemas.openxmlformats.org/officeDocument/2006/relationships/image" Target="../media/image14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7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18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19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20.bin"/><Relationship Id="rId10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26.bin"/><Relationship Id="rId12" Type="http://schemas.openxmlformats.org/officeDocument/2006/relationships/image" Target="../media/image17.emf"/><Relationship Id="rId13" Type="http://schemas.openxmlformats.org/officeDocument/2006/relationships/image" Target="../media/image14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2.bin"/><Relationship Id="rId4" Type="http://schemas.openxmlformats.org/officeDocument/2006/relationships/image" Target="../media/image15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7.w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16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7.bin"/><Relationship Id="rId4" Type="http://schemas.openxmlformats.org/officeDocument/2006/relationships/image" Target="../media/image7.wmf"/><Relationship Id="rId5" Type="http://schemas.openxmlformats.org/officeDocument/2006/relationships/oleObject" Target="../embeddings/oleObject28.bin"/><Relationship Id="rId6" Type="http://schemas.openxmlformats.org/officeDocument/2006/relationships/image" Target="../media/image8.wmf"/><Relationship Id="rId7" Type="http://schemas.openxmlformats.org/officeDocument/2006/relationships/oleObject" Target="../embeddings/oleObject29.bin"/><Relationship Id="rId8" Type="http://schemas.openxmlformats.org/officeDocument/2006/relationships/image" Target="../media/image9.wmf"/><Relationship Id="rId9" Type="http://schemas.openxmlformats.org/officeDocument/2006/relationships/oleObject" Target="../embeddings/oleObject30.bin"/><Relationship Id="rId10" Type="http://schemas.openxmlformats.org/officeDocument/2006/relationships/image" Target="../media/image22.w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4" Type="http://schemas.openxmlformats.org/officeDocument/2006/relationships/image" Target="../media/image23.wmf"/><Relationship Id="rId5" Type="http://schemas.openxmlformats.org/officeDocument/2006/relationships/oleObject" Target="../embeddings/oleObject32.bin"/><Relationship Id="rId6" Type="http://schemas.openxmlformats.org/officeDocument/2006/relationships/image" Target="../media/image24.w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25.wmf"/><Relationship Id="rId5" Type="http://schemas.openxmlformats.org/officeDocument/2006/relationships/oleObject" Target="../embeddings/oleObject34.bin"/><Relationship Id="rId6" Type="http://schemas.openxmlformats.org/officeDocument/2006/relationships/image" Target="../media/image26.w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4" Type="http://schemas.openxmlformats.org/officeDocument/2006/relationships/image" Target="../media/image28.png"/><Relationship Id="rId5" Type="http://schemas.openxmlformats.org/officeDocument/2006/relationships/image" Target="../media/image29.jpeg"/><Relationship Id="rId6" Type="http://schemas.openxmlformats.org/officeDocument/2006/relationships/image" Target="file://localhost/D/%5Cuanl.jpg" TargetMode="External"/><Relationship Id="rId7" Type="http://schemas.openxmlformats.org/officeDocument/2006/relationships/image" Target="../media/image30.png"/><Relationship Id="rId8" Type="http://schemas.openxmlformats.org/officeDocument/2006/relationships/image" Target="../media/image31.jpeg"/><Relationship Id="rId9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2.jpeg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3.w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4" Type="http://schemas.openxmlformats.org/officeDocument/2006/relationships/image" Target="../media/image34.w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4" Type="http://schemas.openxmlformats.org/officeDocument/2006/relationships/image" Target="../media/image37.wmf"/><Relationship Id="rId5" Type="http://schemas.openxmlformats.org/officeDocument/2006/relationships/oleObject" Target="../embeddings/oleObject38.bin"/><Relationship Id="rId6" Type="http://schemas.openxmlformats.org/officeDocument/2006/relationships/image" Target="../media/image38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39.emf"/><Relationship Id="rId5" Type="http://schemas.openxmlformats.org/officeDocument/2006/relationships/oleObject" Target="../embeddings/oleObject40.bin"/><Relationship Id="rId6" Type="http://schemas.openxmlformats.org/officeDocument/2006/relationships/image" Target="../media/image40.emf"/><Relationship Id="rId7" Type="http://schemas.openxmlformats.org/officeDocument/2006/relationships/oleObject" Target="../embeddings/oleObject41.bin"/><Relationship Id="rId8" Type="http://schemas.openxmlformats.org/officeDocument/2006/relationships/image" Target="../media/image41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4" Type="http://schemas.openxmlformats.org/officeDocument/2006/relationships/image" Target="../media/image43.emf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w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81000" y="3886200"/>
            <a:ext cx="8458200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8" tIns="44450" rIns="90488" bIns="44450" anchor="ctr"/>
          <a:lstStyle/>
          <a:p>
            <a:pPr algn="ctr" eaLnBrk="0" hangingPunct="0"/>
            <a:endParaRPr lang="es-ES" sz="3600" b="1">
              <a:solidFill>
                <a:srgbClr val="FFFF00"/>
              </a:solidFill>
            </a:endParaRPr>
          </a:p>
        </p:txBody>
      </p:sp>
      <p:sp>
        <p:nvSpPr>
          <p:cNvPr id="15365" name="Rectangle 5"/>
          <p:cNvSpPr>
            <a:spLocks/>
          </p:cNvSpPr>
          <p:nvPr/>
        </p:nvSpPr>
        <p:spPr bwMode="auto">
          <a:xfrm>
            <a:off x="684213" y="908050"/>
            <a:ext cx="7772400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s-MX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</a:rPr>
              <a:t>Districting Problems:</a:t>
            </a:r>
          </a:p>
          <a:p>
            <a:pPr algn="ctr" eaLnBrk="0" hangingPunct="0"/>
            <a:r>
              <a:rPr lang="es-MX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</a:rPr>
              <a:t>Models, Algorithms, and Research Trends</a:t>
            </a:r>
            <a:endParaRPr lang="es-ES" b="1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</a:endParaRPr>
          </a:p>
        </p:txBody>
      </p:sp>
      <p:sp>
        <p:nvSpPr>
          <p:cNvPr id="15366" name="Rectangle 6"/>
          <p:cNvSpPr>
            <a:spLocks/>
          </p:cNvSpPr>
          <p:nvPr/>
        </p:nvSpPr>
        <p:spPr bwMode="auto">
          <a:xfrm>
            <a:off x="1331913" y="2708275"/>
            <a:ext cx="6400800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0953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None/>
            </a:pPr>
            <a:r>
              <a:rPr lang="es-MX" sz="1900" b="1" dirty="0">
                <a:solidFill>
                  <a:srgbClr val="96969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Lucida Sans Unicode" charset="0"/>
              </a:rPr>
              <a:t>Roger Z. Ríos</a:t>
            </a:r>
          </a:p>
          <a:p>
            <a:pPr marL="10953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None/>
            </a:pPr>
            <a:endParaRPr lang="es-MX" sz="2300" dirty="0">
              <a:solidFill>
                <a:srgbClr val="96969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Lucida Sans Unicode" charset="0"/>
            </a:endParaRPr>
          </a:p>
          <a:p>
            <a:pPr marL="10953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None/>
            </a:pPr>
            <a:r>
              <a:rPr lang="es-MX" sz="1400" b="1" dirty="0" smtClean="0">
                <a:solidFill>
                  <a:srgbClr val="969696"/>
                </a:solidFill>
                <a:latin typeface="Lucida Sans Unicode" charset="0"/>
              </a:rPr>
              <a:t>Graduate Program in Systems Engineering</a:t>
            </a:r>
            <a:endParaRPr lang="es-MX" sz="1400" b="1" dirty="0">
              <a:solidFill>
                <a:srgbClr val="969696"/>
              </a:solidFill>
              <a:latin typeface="Lucida Sans Unicode" charset="0"/>
            </a:endParaRPr>
          </a:p>
          <a:p>
            <a:pPr marL="10953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None/>
            </a:pPr>
            <a:r>
              <a:rPr lang="es-MX" sz="1400" b="1" dirty="0">
                <a:solidFill>
                  <a:srgbClr val="969696"/>
                </a:solidFill>
                <a:latin typeface="Lucida Sans Unicode" charset="0"/>
              </a:rPr>
              <a:t>Universidad Autónoma de Nuevo León</a:t>
            </a:r>
          </a:p>
          <a:p>
            <a:pPr marL="10953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None/>
            </a:pPr>
            <a:endParaRPr lang="es-MX" sz="1400" b="1" dirty="0">
              <a:solidFill>
                <a:srgbClr val="969696"/>
              </a:solidFill>
              <a:latin typeface="Lucida Sans Unicode" charset="0"/>
            </a:endParaRPr>
          </a:p>
          <a:p>
            <a:pPr marL="10953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None/>
            </a:pPr>
            <a:r>
              <a:rPr lang="es-MX" sz="1400" b="1" dirty="0">
                <a:solidFill>
                  <a:srgbClr val="969696"/>
                </a:solidFill>
                <a:latin typeface="Lucida Sans Unicode" charset="0"/>
              </a:rPr>
              <a:t>http://pisis.fime.uanl.mx/</a:t>
            </a:r>
          </a:p>
          <a:p>
            <a:pPr marL="10953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None/>
            </a:pPr>
            <a:endParaRPr lang="es-MX" sz="1400" b="1" dirty="0">
              <a:solidFill>
                <a:srgbClr val="969696"/>
              </a:solidFill>
              <a:latin typeface="Lucida Sans Unicode" charset="0"/>
            </a:endParaRPr>
          </a:p>
          <a:p>
            <a:pPr marL="10953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None/>
            </a:pPr>
            <a:endParaRPr lang="es-MX" sz="1400" b="1" dirty="0">
              <a:solidFill>
                <a:srgbClr val="969696"/>
              </a:solidFill>
              <a:latin typeface="Lucida Sans Unicode" charset="0"/>
            </a:endParaRPr>
          </a:p>
          <a:p>
            <a:pPr marL="10953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None/>
            </a:pPr>
            <a:r>
              <a:rPr lang="es-MX" sz="1200" b="1" dirty="0" smtClean="0">
                <a:solidFill>
                  <a:srgbClr val="969696"/>
                </a:solidFill>
                <a:latin typeface="Lucida Sans Unicode" charset="0"/>
              </a:rPr>
              <a:t>CMO – BIRS </a:t>
            </a:r>
            <a:r>
              <a:rPr lang="es-MX" sz="1200" b="1" dirty="0" smtClean="0">
                <a:solidFill>
                  <a:srgbClr val="969696"/>
                </a:solidFill>
                <a:latin typeface="Lucida Sans Unicode" charset="0"/>
              </a:rPr>
              <a:t>Workshop  </a:t>
            </a:r>
          </a:p>
          <a:p>
            <a:pPr marL="10953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None/>
            </a:pPr>
            <a:r>
              <a:rPr lang="es-MX" sz="1200" b="1" dirty="0" smtClean="0">
                <a:solidFill>
                  <a:srgbClr val="969696"/>
                </a:solidFill>
                <a:latin typeface="Lucida Sans Unicode" charset="0"/>
              </a:rPr>
              <a:t>Modern </a:t>
            </a:r>
            <a:r>
              <a:rPr lang="es-MX" sz="1200" b="1" dirty="0" smtClean="0">
                <a:solidFill>
                  <a:srgbClr val="969696"/>
                </a:solidFill>
                <a:latin typeface="Lucida Sans Unicode" charset="0"/>
              </a:rPr>
              <a:t>Techniques in Discrete Optimization: </a:t>
            </a:r>
            <a:endParaRPr lang="es-MX" sz="1200" b="1" dirty="0" smtClean="0">
              <a:solidFill>
                <a:srgbClr val="969696"/>
              </a:solidFill>
              <a:latin typeface="Lucida Sans Unicode" charset="0"/>
            </a:endParaRPr>
          </a:p>
          <a:p>
            <a:pPr marL="10953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None/>
            </a:pPr>
            <a:r>
              <a:rPr lang="es-MX" sz="1200" b="1" dirty="0" smtClean="0">
                <a:solidFill>
                  <a:srgbClr val="969696"/>
                </a:solidFill>
                <a:latin typeface="Lucida Sans Unicode" charset="0"/>
              </a:rPr>
              <a:t>Mathematics</a:t>
            </a:r>
            <a:r>
              <a:rPr lang="es-MX" sz="1200" b="1" dirty="0" smtClean="0">
                <a:solidFill>
                  <a:srgbClr val="969696"/>
                </a:solidFill>
                <a:latin typeface="Lucida Sans Unicode" charset="0"/>
              </a:rPr>
              <a:t>, Algorithms and Applications</a:t>
            </a:r>
          </a:p>
          <a:p>
            <a:pPr marL="10953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None/>
            </a:pPr>
            <a:endParaRPr lang="es-MX" sz="1200" b="1" dirty="0">
              <a:solidFill>
                <a:srgbClr val="969696"/>
              </a:solidFill>
              <a:latin typeface="Lucida Sans Unicode" charset="0"/>
            </a:endParaRPr>
          </a:p>
          <a:p>
            <a:pPr marL="109538" algn="ctr" eaLnBrk="0" hangingPunct="0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None/>
            </a:pPr>
            <a:r>
              <a:rPr lang="es-MX" sz="1200" b="1" dirty="0" smtClean="0">
                <a:solidFill>
                  <a:srgbClr val="969696"/>
                </a:solidFill>
                <a:latin typeface="Lucida Sans Unicode" charset="0"/>
              </a:rPr>
              <a:t>Oaxaca, Mexico</a:t>
            </a:r>
            <a:r>
              <a:rPr lang="es-MX" sz="1200" b="1" dirty="0">
                <a:solidFill>
                  <a:srgbClr val="969696"/>
                </a:solidFill>
                <a:latin typeface="Lucida Sans Unicode" charset="0"/>
              </a:rPr>
              <a:t>				</a:t>
            </a:r>
            <a:r>
              <a:rPr lang="es-MX" sz="1200" b="1" dirty="0" smtClean="0">
                <a:solidFill>
                  <a:srgbClr val="969696"/>
                </a:solidFill>
                <a:latin typeface="Lucida Sans Unicode" charset="0"/>
              </a:rPr>
              <a:t>04 November 2015</a:t>
            </a:r>
            <a:endParaRPr lang="es-ES" sz="1200" b="1" dirty="0">
              <a:solidFill>
                <a:srgbClr val="969696"/>
              </a:solidFill>
              <a:latin typeface="Lucida Sans Unicode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88640"/>
            <a:ext cx="3960440" cy="56867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err="1" smtClean="0">
                <a:ea typeface="+mj-ea"/>
              </a:rPr>
              <a:t>Example</a:t>
            </a:r>
            <a:r>
              <a:rPr lang="es-MX" dirty="0" smtClean="0">
                <a:ea typeface="+mj-ea"/>
              </a:rPr>
              <a:t> B:  </a:t>
            </a:r>
            <a:r>
              <a:rPr lang="es-MX" dirty="0" err="1" smtClean="0">
                <a:ea typeface="+mj-ea"/>
              </a:rPr>
              <a:t>Modeling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balancing</a:t>
            </a:r>
            <a:endParaRPr lang="en-US" dirty="0">
              <a:ea typeface="+mj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43063" y="1857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00125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71813" y="1643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28813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43313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43188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00563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14625" y="4286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43250" y="3643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57688" y="3786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14813" y="1643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0688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00500" y="4286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57813" y="4214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71625" y="4786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643438" y="4643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500438" y="52149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14938" y="2071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>
            <a:stCxn id="12" idx="4"/>
            <a:endCxn id="18" idx="1"/>
          </p:cNvCxnSpPr>
          <p:nvPr/>
        </p:nvCxnSpPr>
        <p:spPr>
          <a:xfrm rot="16200000" flipH="1">
            <a:off x="1964531" y="1750219"/>
            <a:ext cx="449263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6"/>
            <a:endCxn id="15" idx="1"/>
          </p:cNvCxnSpPr>
          <p:nvPr/>
        </p:nvCxnSpPr>
        <p:spPr>
          <a:xfrm flipV="1">
            <a:off x="1785938" y="1663700"/>
            <a:ext cx="1306512" cy="26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6"/>
            <a:endCxn id="18" idx="3"/>
          </p:cNvCxnSpPr>
          <p:nvPr/>
        </p:nvCxnSpPr>
        <p:spPr>
          <a:xfrm flipV="1">
            <a:off x="1143000" y="2551113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" idx="2"/>
            <a:endCxn id="14" idx="4"/>
          </p:cNvCxnSpPr>
          <p:nvPr/>
        </p:nvCxnSpPr>
        <p:spPr>
          <a:xfrm rot="10800000">
            <a:off x="1071563" y="3000375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6" idx="4"/>
          </p:cNvCxnSpPr>
          <p:nvPr/>
        </p:nvCxnSpPr>
        <p:spPr>
          <a:xfrm rot="5400000" flipH="1" flipV="1">
            <a:off x="1214438" y="4000500"/>
            <a:ext cx="1214438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7"/>
            <a:endCxn id="15" idx="3"/>
          </p:cNvCxnSpPr>
          <p:nvPr/>
        </p:nvCxnSpPr>
        <p:spPr>
          <a:xfrm rot="5400000" flipH="1" flipV="1">
            <a:off x="2586831" y="1943894"/>
            <a:ext cx="6842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7"/>
            <a:endCxn id="18" idx="3"/>
          </p:cNvCxnSpPr>
          <p:nvPr/>
        </p:nvCxnSpPr>
        <p:spPr>
          <a:xfrm rot="5400000" flipH="1" flipV="1">
            <a:off x="1908175" y="2693988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5" idx="6"/>
            <a:endCxn id="23" idx="3"/>
          </p:cNvCxnSpPr>
          <p:nvPr/>
        </p:nvCxnSpPr>
        <p:spPr>
          <a:xfrm>
            <a:off x="3214688" y="1714500"/>
            <a:ext cx="1020762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5"/>
            <a:endCxn id="17" idx="1"/>
          </p:cNvCxnSpPr>
          <p:nvPr/>
        </p:nvCxnSpPr>
        <p:spPr>
          <a:xfrm rot="16200000" flipH="1">
            <a:off x="3086893" y="1872457"/>
            <a:ext cx="684213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8" idx="6"/>
            <a:endCxn id="17" idx="3"/>
          </p:cNvCxnSpPr>
          <p:nvPr/>
        </p:nvCxnSpPr>
        <p:spPr>
          <a:xfrm>
            <a:off x="2786063" y="2500313"/>
            <a:ext cx="877887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4"/>
            <a:endCxn id="21" idx="2"/>
          </p:cNvCxnSpPr>
          <p:nvPr/>
        </p:nvCxnSpPr>
        <p:spPr>
          <a:xfrm rot="16200000" flipH="1">
            <a:off x="2357438" y="2928937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0" idx="1"/>
            <a:endCxn id="16" idx="5"/>
          </p:cNvCxnSpPr>
          <p:nvPr/>
        </p:nvCxnSpPr>
        <p:spPr>
          <a:xfrm rot="16200000" flipV="1">
            <a:off x="2015332" y="3586956"/>
            <a:ext cx="755650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0" idx="5"/>
            <a:endCxn id="29" idx="2"/>
          </p:cNvCxnSpPr>
          <p:nvPr/>
        </p:nvCxnSpPr>
        <p:spPr>
          <a:xfrm rot="16200000" flipH="1">
            <a:off x="2729707" y="4515644"/>
            <a:ext cx="877887" cy="66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0" idx="7"/>
            <a:endCxn id="21" idx="3"/>
          </p:cNvCxnSpPr>
          <p:nvPr/>
        </p:nvCxnSpPr>
        <p:spPr>
          <a:xfrm rot="5400000" flipH="1" flipV="1">
            <a:off x="2729707" y="3872706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6"/>
            <a:endCxn id="19" idx="2"/>
          </p:cNvCxnSpPr>
          <p:nvPr/>
        </p:nvCxnSpPr>
        <p:spPr>
          <a:xfrm>
            <a:off x="3786188" y="2500313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3" idx="5"/>
            <a:endCxn id="19" idx="1"/>
          </p:cNvCxnSpPr>
          <p:nvPr/>
        </p:nvCxnSpPr>
        <p:spPr>
          <a:xfrm rot="16200000" flipH="1">
            <a:off x="3872706" y="2229644"/>
            <a:ext cx="1112838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3" idx="7"/>
            <a:endCxn id="30" idx="2"/>
          </p:cNvCxnSpPr>
          <p:nvPr/>
        </p:nvCxnSpPr>
        <p:spPr>
          <a:xfrm rot="16200000" flipH="1">
            <a:off x="4536281" y="1464469"/>
            <a:ext cx="479425" cy="87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9" idx="6"/>
            <a:endCxn id="30" idx="3"/>
          </p:cNvCxnSpPr>
          <p:nvPr/>
        </p:nvCxnSpPr>
        <p:spPr>
          <a:xfrm flipV="1">
            <a:off x="4643438" y="2193925"/>
            <a:ext cx="592137" cy="735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9" idx="4"/>
            <a:endCxn id="22" idx="1"/>
          </p:cNvCxnSpPr>
          <p:nvPr/>
        </p:nvCxnSpPr>
        <p:spPr>
          <a:xfrm rot="5400000">
            <a:off x="4071938" y="3306762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1" idx="6"/>
            <a:endCxn id="22" idx="2"/>
          </p:cNvCxnSpPr>
          <p:nvPr/>
        </p:nvCxnSpPr>
        <p:spPr>
          <a:xfrm>
            <a:off x="3286125" y="3714750"/>
            <a:ext cx="107156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1" idx="5"/>
            <a:endCxn id="25" idx="1"/>
          </p:cNvCxnSpPr>
          <p:nvPr/>
        </p:nvCxnSpPr>
        <p:spPr>
          <a:xfrm rot="16200000" flipH="1">
            <a:off x="3372644" y="3658394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9" idx="7"/>
            <a:endCxn id="25" idx="3"/>
          </p:cNvCxnSpPr>
          <p:nvPr/>
        </p:nvCxnSpPr>
        <p:spPr>
          <a:xfrm rot="5400000" flipH="1" flipV="1">
            <a:off x="3408363" y="4622800"/>
            <a:ext cx="827087" cy="398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5" idx="6"/>
            <a:endCxn id="28" idx="1"/>
          </p:cNvCxnSpPr>
          <p:nvPr/>
        </p:nvCxnSpPr>
        <p:spPr>
          <a:xfrm>
            <a:off x="4143375" y="4357688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8" idx="7"/>
            <a:endCxn id="26" idx="3"/>
          </p:cNvCxnSpPr>
          <p:nvPr/>
        </p:nvCxnSpPr>
        <p:spPr>
          <a:xfrm rot="5400000" flipH="1" flipV="1">
            <a:off x="4908550" y="4194175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5" idx="7"/>
            <a:endCxn id="22" idx="3"/>
          </p:cNvCxnSpPr>
          <p:nvPr/>
        </p:nvCxnSpPr>
        <p:spPr>
          <a:xfrm rot="5400000" flipH="1" flipV="1">
            <a:off x="4051300" y="3979863"/>
            <a:ext cx="398463" cy="25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6" idx="1"/>
            <a:endCxn id="24" idx="3"/>
          </p:cNvCxnSpPr>
          <p:nvPr/>
        </p:nvCxnSpPr>
        <p:spPr>
          <a:xfrm rot="5400000" flipH="1" flipV="1">
            <a:off x="5107782" y="3821906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4" idx="0"/>
            <a:endCxn id="30" idx="3"/>
          </p:cNvCxnSpPr>
          <p:nvPr/>
        </p:nvCxnSpPr>
        <p:spPr>
          <a:xfrm rot="16200000" flipV="1">
            <a:off x="4786312" y="2643188"/>
            <a:ext cx="1235075" cy="33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9" idx="5"/>
            <a:endCxn id="24" idx="2"/>
          </p:cNvCxnSpPr>
          <p:nvPr/>
        </p:nvCxnSpPr>
        <p:spPr>
          <a:xfrm rot="16200000" flipH="1">
            <a:off x="4801394" y="2801144"/>
            <a:ext cx="520700" cy="87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2" idx="6"/>
            <a:endCxn id="24" idx="3"/>
          </p:cNvCxnSpPr>
          <p:nvPr/>
        </p:nvCxnSpPr>
        <p:spPr>
          <a:xfrm flipV="1">
            <a:off x="4500563" y="3551238"/>
            <a:ext cx="1020762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1" idx="7"/>
            <a:endCxn id="17" idx="4"/>
          </p:cNvCxnSpPr>
          <p:nvPr/>
        </p:nvCxnSpPr>
        <p:spPr>
          <a:xfrm rot="5400000" flipH="1" flipV="1">
            <a:off x="2944019" y="2893219"/>
            <a:ext cx="1092200" cy="449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347" name="TextBox 137"/>
          <p:cNvSpPr txBox="1">
            <a:spLocks noChangeArrowheads="1"/>
          </p:cNvSpPr>
          <p:nvPr/>
        </p:nvSpPr>
        <p:spPr bwMode="auto">
          <a:xfrm>
            <a:off x="857250" y="300037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55348" name="TextBox 138"/>
          <p:cNvSpPr txBox="1">
            <a:spLocks noChangeArrowheads="1"/>
          </p:cNvSpPr>
          <p:nvPr/>
        </p:nvSpPr>
        <p:spPr bwMode="auto">
          <a:xfrm>
            <a:off x="5357813" y="2000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55349" name="TextBox 139"/>
          <p:cNvSpPr txBox="1">
            <a:spLocks noChangeArrowheads="1"/>
          </p:cNvSpPr>
          <p:nvPr/>
        </p:nvSpPr>
        <p:spPr bwMode="auto">
          <a:xfrm>
            <a:off x="4286250" y="135731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12</a:t>
            </a:r>
            <a:endParaRPr lang="en-US" sz="1200">
              <a:latin typeface="Lucida Sans" charset="0"/>
            </a:endParaRPr>
          </a:p>
        </p:txBody>
      </p:sp>
      <p:sp>
        <p:nvSpPr>
          <p:cNvPr id="55350" name="TextBox 140"/>
          <p:cNvSpPr txBox="1">
            <a:spLocks noChangeArrowheads="1"/>
          </p:cNvSpPr>
          <p:nvPr/>
        </p:nvSpPr>
        <p:spPr bwMode="auto">
          <a:xfrm>
            <a:off x="3143250" y="13573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55351" name="TextBox 141"/>
          <p:cNvSpPr txBox="1">
            <a:spLocks noChangeArrowheads="1"/>
          </p:cNvSpPr>
          <p:nvPr/>
        </p:nvSpPr>
        <p:spPr bwMode="auto">
          <a:xfrm>
            <a:off x="2571750" y="21431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55352" name="TextBox 142"/>
          <p:cNvSpPr txBox="1">
            <a:spLocks noChangeArrowheads="1"/>
          </p:cNvSpPr>
          <p:nvPr/>
        </p:nvSpPr>
        <p:spPr bwMode="auto">
          <a:xfrm>
            <a:off x="1714500" y="15716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55353" name="TextBox 143"/>
          <p:cNvSpPr txBox="1">
            <a:spLocks noChangeArrowheads="1"/>
          </p:cNvSpPr>
          <p:nvPr/>
        </p:nvSpPr>
        <p:spPr bwMode="auto">
          <a:xfrm>
            <a:off x="4572000" y="300037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55354" name="TextBox 144"/>
          <p:cNvSpPr txBox="1">
            <a:spLocks noChangeArrowheads="1"/>
          </p:cNvSpPr>
          <p:nvPr/>
        </p:nvSpPr>
        <p:spPr bwMode="auto">
          <a:xfrm>
            <a:off x="4429125" y="39290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55355" name="TextBox 145"/>
          <p:cNvSpPr txBox="1">
            <a:spLocks noChangeArrowheads="1"/>
          </p:cNvSpPr>
          <p:nvPr/>
        </p:nvSpPr>
        <p:spPr bwMode="auto">
          <a:xfrm>
            <a:off x="3714750" y="2571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55356" name="TextBox 146"/>
          <p:cNvSpPr txBox="1">
            <a:spLocks noChangeArrowheads="1"/>
          </p:cNvSpPr>
          <p:nvPr/>
        </p:nvSpPr>
        <p:spPr bwMode="auto">
          <a:xfrm>
            <a:off x="3071813" y="378618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14</a:t>
            </a:r>
            <a:endParaRPr lang="en-US" sz="1200">
              <a:latin typeface="Lucida Sans" charset="0"/>
            </a:endParaRPr>
          </a:p>
        </p:txBody>
      </p:sp>
      <p:sp>
        <p:nvSpPr>
          <p:cNvPr id="55357" name="TextBox 147"/>
          <p:cNvSpPr txBox="1">
            <a:spLocks noChangeArrowheads="1"/>
          </p:cNvSpPr>
          <p:nvPr/>
        </p:nvSpPr>
        <p:spPr bwMode="auto">
          <a:xfrm>
            <a:off x="2071688" y="33575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6</a:t>
            </a:r>
            <a:endParaRPr lang="en-US" sz="1200">
              <a:latin typeface="Lucida Sans" charset="0"/>
            </a:endParaRPr>
          </a:p>
        </p:txBody>
      </p:sp>
      <p:sp>
        <p:nvSpPr>
          <p:cNvPr id="55358" name="TextBox 148"/>
          <p:cNvSpPr txBox="1">
            <a:spLocks noChangeArrowheads="1"/>
          </p:cNvSpPr>
          <p:nvPr/>
        </p:nvSpPr>
        <p:spPr bwMode="auto">
          <a:xfrm>
            <a:off x="1785938" y="47863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55359" name="TextBox 149"/>
          <p:cNvSpPr txBox="1">
            <a:spLocks noChangeArrowheads="1"/>
          </p:cNvSpPr>
          <p:nvPr/>
        </p:nvSpPr>
        <p:spPr bwMode="auto">
          <a:xfrm>
            <a:off x="3643313" y="521493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10</a:t>
            </a:r>
            <a:endParaRPr lang="en-US" sz="1200">
              <a:latin typeface="Lucida Sans" charset="0"/>
            </a:endParaRPr>
          </a:p>
        </p:txBody>
      </p:sp>
      <p:sp>
        <p:nvSpPr>
          <p:cNvPr id="55360" name="TextBox 150"/>
          <p:cNvSpPr txBox="1">
            <a:spLocks noChangeArrowheads="1"/>
          </p:cNvSpPr>
          <p:nvPr/>
        </p:nvSpPr>
        <p:spPr bwMode="auto">
          <a:xfrm>
            <a:off x="2857500" y="4286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55361" name="TextBox 155"/>
          <p:cNvSpPr txBox="1">
            <a:spLocks noChangeArrowheads="1"/>
          </p:cNvSpPr>
          <p:nvPr/>
        </p:nvSpPr>
        <p:spPr bwMode="auto">
          <a:xfrm>
            <a:off x="4000500" y="4357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55362" name="TextBox 156"/>
          <p:cNvSpPr txBox="1">
            <a:spLocks noChangeArrowheads="1"/>
          </p:cNvSpPr>
          <p:nvPr/>
        </p:nvSpPr>
        <p:spPr bwMode="auto">
          <a:xfrm>
            <a:off x="4714875" y="471487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55363" name="TextBox 157"/>
          <p:cNvSpPr txBox="1">
            <a:spLocks noChangeArrowheads="1"/>
          </p:cNvSpPr>
          <p:nvPr/>
        </p:nvSpPr>
        <p:spPr bwMode="auto">
          <a:xfrm>
            <a:off x="5500688" y="4286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13</a:t>
            </a:r>
            <a:endParaRPr lang="en-US" sz="1200">
              <a:latin typeface="Lucida Sans" charset="0"/>
            </a:endParaRPr>
          </a:p>
        </p:txBody>
      </p:sp>
      <p:sp>
        <p:nvSpPr>
          <p:cNvPr id="55364" name="TextBox 158"/>
          <p:cNvSpPr txBox="1">
            <a:spLocks noChangeArrowheads="1"/>
          </p:cNvSpPr>
          <p:nvPr/>
        </p:nvSpPr>
        <p:spPr bwMode="auto">
          <a:xfrm>
            <a:off x="5643563" y="350043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55365" name="TextBox 125"/>
          <p:cNvSpPr txBox="1">
            <a:spLocks noChangeArrowheads="1"/>
          </p:cNvSpPr>
          <p:nvPr/>
        </p:nvSpPr>
        <p:spPr bwMode="auto">
          <a:xfrm>
            <a:off x="6000750" y="1285875"/>
            <a:ext cx="28575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 b="1">
                <a:latin typeface="Lucida Sans" charset="0"/>
              </a:rPr>
              <a:t>Modeling balance</a:t>
            </a:r>
          </a:p>
          <a:p>
            <a:pPr eaLnBrk="1" hangingPunct="1"/>
            <a:r>
              <a:rPr lang="es-MX" sz="1400">
                <a:latin typeface="Lucida Sans" charset="0"/>
                <a:sym typeface="Wingdings" charset="0"/>
              </a:rPr>
              <a:t>Goal for average demand</a:t>
            </a:r>
          </a:p>
          <a:p>
            <a:pPr eaLnBrk="1" hangingPunct="1">
              <a:buFont typeface="Symbol" charset="0"/>
              <a:buChar char="m"/>
            </a:pPr>
            <a:r>
              <a:rPr lang="es-MX" sz="1400">
                <a:latin typeface="Arial" charset="0"/>
              </a:rPr>
              <a:t>:= </a:t>
            </a:r>
            <a:r>
              <a:rPr lang="es-MX" sz="2000">
                <a:latin typeface="Arial" charset="0"/>
              </a:rPr>
              <a:t>(</a:t>
            </a:r>
            <a:r>
              <a:rPr lang="es-MX" sz="1400">
                <a:latin typeface="Arial" charset="0"/>
              </a:rPr>
              <a:t> </a:t>
            </a:r>
            <a:r>
              <a:rPr lang="es-MX" sz="2000">
                <a:latin typeface="Arial" charset="0"/>
              </a:rPr>
              <a:t>∑</a:t>
            </a:r>
            <a:r>
              <a:rPr lang="es-MX" sz="1400">
                <a:latin typeface="Arial" charset="0"/>
              </a:rPr>
              <a:t> w</a:t>
            </a:r>
            <a:r>
              <a:rPr lang="es-MX" sz="1400" baseline="-25000">
                <a:latin typeface="Arial" charset="0"/>
              </a:rPr>
              <a:t>j</a:t>
            </a:r>
            <a:r>
              <a:rPr lang="es-MX" sz="1400">
                <a:latin typeface="Arial" charset="0"/>
              </a:rPr>
              <a:t> </a:t>
            </a:r>
            <a:r>
              <a:rPr lang="es-MX" sz="2000">
                <a:latin typeface="Arial" charset="0"/>
              </a:rPr>
              <a:t>)</a:t>
            </a:r>
            <a:r>
              <a:rPr lang="es-MX" sz="1400">
                <a:latin typeface="Arial" charset="0"/>
              </a:rPr>
              <a:t> / p</a:t>
            </a:r>
          </a:p>
          <a:p>
            <a:pPr eaLnBrk="1" hangingPunct="1">
              <a:buFont typeface="Symbol" charset="0"/>
              <a:buChar char="m"/>
            </a:pPr>
            <a:r>
              <a:rPr lang="es-MX" sz="1400">
                <a:latin typeface="Arial" charset="0"/>
              </a:rPr>
              <a:t>:= 150 / 3 = 50</a:t>
            </a:r>
          </a:p>
          <a:p>
            <a:pPr eaLnBrk="1" hangingPunct="1">
              <a:buFont typeface="Symbol" charset="0"/>
              <a:buChar char="m"/>
            </a:pPr>
            <a:endParaRPr lang="es-MX" sz="1400">
              <a:latin typeface="Arial" charset="0"/>
            </a:endParaRPr>
          </a:p>
          <a:p>
            <a:pPr eaLnBrk="1" hangingPunct="1"/>
            <a:r>
              <a:rPr lang="es-MX" sz="1400">
                <a:latin typeface="Arial" charset="0"/>
              </a:rPr>
              <a:t>where</a:t>
            </a:r>
          </a:p>
          <a:p>
            <a:pPr eaLnBrk="1" hangingPunct="1"/>
            <a:r>
              <a:rPr lang="es-MX" sz="1400">
                <a:latin typeface="Arial" charset="0"/>
              </a:rPr>
              <a:t>w</a:t>
            </a:r>
            <a:r>
              <a:rPr lang="es-MX" sz="1400" baseline="-25000">
                <a:latin typeface="Arial" charset="0"/>
              </a:rPr>
              <a:t>j</a:t>
            </a:r>
            <a:r>
              <a:rPr lang="es-MX" sz="1400">
                <a:latin typeface="Arial" charset="0"/>
              </a:rPr>
              <a:t>  := demand at node j</a:t>
            </a:r>
          </a:p>
          <a:p>
            <a:pPr eaLnBrk="1" hangingPunct="1"/>
            <a:r>
              <a:rPr lang="es-MX" sz="1400">
                <a:latin typeface="Arial" charset="0"/>
              </a:rPr>
              <a:t>p := number of territories (p = 3)</a:t>
            </a:r>
          </a:p>
          <a:p>
            <a:pPr eaLnBrk="1" hangingPunct="1"/>
            <a:endParaRPr lang="es-MX" sz="1400">
              <a:latin typeface="Arial" charset="0"/>
            </a:endParaRPr>
          </a:p>
          <a:p>
            <a:pPr eaLnBrk="1" hangingPunct="1"/>
            <a:r>
              <a:rPr lang="es-MX" sz="1400">
                <a:latin typeface="Symbol" charset="0"/>
              </a:rPr>
              <a:t>t</a:t>
            </a:r>
            <a:r>
              <a:rPr lang="es-MX" sz="1400">
                <a:latin typeface="Arial" charset="0"/>
              </a:rPr>
              <a:t> := Tolerance parameter (= 0.10)</a:t>
            </a:r>
          </a:p>
        </p:txBody>
      </p:sp>
      <p:sp>
        <p:nvSpPr>
          <p:cNvPr id="55366" name="Rectangle 160"/>
          <p:cNvSpPr>
            <a:spLocks noChangeArrowheads="1"/>
          </p:cNvSpPr>
          <p:nvPr/>
        </p:nvSpPr>
        <p:spPr bwMode="auto">
          <a:xfrm>
            <a:off x="6000750" y="3786188"/>
            <a:ext cx="2786063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600" b="1">
                <a:latin typeface="Lucida Sans" charset="0"/>
              </a:rPr>
              <a:t>Territory size  w(V)</a:t>
            </a:r>
          </a:p>
          <a:p>
            <a:endParaRPr lang="es-MX" sz="1400">
              <a:latin typeface="Lucida Sans" charset="0"/>
              <a:sym typeface="Wingdings" charset="0"/>
            </a:endParaRPr>
          </a:p>
          <a:p>
            <a:r>
              <a:rPr lang="es-MX" sz="1400">
                <a:latin typeface="Lucida Sans" charset="0"/>
                <a:sym typeface="Wingdings" charset="0"/>
              </a:rPr>
              <a:t>Territory is balanced if</a:t>
            </a:r>
          </a:p>
          <a:p>
            <a:endParaRPr lang="es-MX" sz="1400">
              <a:latin typeface="Lucida Sans" charset="0"/>
              <a:sym typeface="Wingdings" charset="0"/>
            </a:endParaRPr>
          </a:p>
          <a:p>
            <a:r>
              <a:rPr lang="es-MX" sz="1400">
                <a:latin typeface="Lucida Sans" charset="0"/>
                <a:sym typeface="Wingdings" charset="0"/>
              </a:rPr>
              <a:t>(1-</a:t>
            </a:r>
            <a:r>
              <a:rPr lang="es-MX" sz="1400">
                <a:latin typeface="Symbol" charset="0"/>
              </a:rPr>
              <a:t> t)</a:t>
            </a:r>
            <a:r>
              <a:rPr lang="es-MX" sz="1400">
                <a:latin typeface="Symbol" charset="0"/>
                <a:sym typeface="Symbol" charset="0"/>
              </a:rPr>
              <a:t>  </a:t>
            </a:r>
            <a:r>
              <a:rPr lang="es-MX" sz="1400">
                <a:latin typeface="Lucida Sans" charset="0"/>
                <a:sym typeface="Wingdings" charset="0"/>
              </a:rPr>
              <a:t>≤  w(V</a:t>
            </a:r>
            <a:r>
              <a:rPr lang="es-MX" sz="1400" baseline="-25000">
                <a:latin typeface="Lucida Sans" charset="0"/>
                <a:sym typeface="Wingdings" charset="0"/>
              </a:rPr>
              <a:t>j</a:t>
            </a:r>
            <a:r>
              <a:rPr lang="es-MX" sz="1400">
                <a:latin typeface="Lucida Sans" charset="0"/>
                <a:sym typeface="Wingdings" charset="0"/>
              </a:rPr>
              <a:t>) ≤ (1+</a:t>
            </a:r>
            <a:r>
              <a:rPr lang="es-MX" sz="1400">
                <a:latin typeface="Symbol" charset="0"/>
              </a:rPr>
              <a:t> t)</a:t>
            </a:r>
            <a:r>
              <a:rPr lang="es-MX" sz="1400">
                <a:latin typeface="Symbol" charset="0"/>
                <a:sym typeface="Symbol" charset="0"/>
              </a:rPr>
              <a:t></a:t>
            </a:r>
            <a:endParaRPr lang="es-MX" sz="1400">
              <a:latin typeface="Lucida Sans" charset="0"/>
              <a:sym typeface="Wingdings" charset="0"/>
            </a:endParaRPr>
          </a:p>
          <a:p>
            <a:r>
              <a:rPr lang="es-MX" sz="1400">
                <a:latin typeface="Arial" charset="0"/>
              </a:rPr>
              <a:t>45 </a:t>
            </a:r>
            <a:r>
              <a:rPr lang="es-MX" sz="1400">
                <a:latin typeface="Lucida Sans" charset="0"/>
                <a:sym typeface="Wingdings" charset="0"/>
              </a:rPr>
              <a:t>≤ w(V</a:t>
            </a:r>
            <a:r>
              <a:rPr lang="es-MX" sz="1400" baseline="-25000">
                <a:latin typeface="Lucida Sans" charset="0"/>
                <a:sym typeface="Wingdings" charset="0"/>
              </a:rPr>
              <a:t>j</a:t>
            </a:r>
            <a:r>
              <a:rPr lang="es-MX" sz="1400">
                <a:latin typeface="Lucida Sans" charset="0"/>
                <a:sym typeface="Wingdings" charset="0"/>
              </a:rPr>
              <a:t>) ≤ 55</a:t>
            </a:r>
            <a:endParaRPr lang="es-MX" sz="1400">
              <a:latin typeface="Arial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579438" y="1112838"/>
            <a:ext cx="3063875" cy="4176712"/>
          </a:xfrm>
          <a:custGeom>
            <a:avLst/>
            <a:gdLst>
              <a:gd name="connsiteX0" fmla="*/ 372533 w 3062816"/>
              <a:gd name="connsiteY0" fmla="*/ 651933 h 4176183"/>
              <a:gd name="connsiteX1" fmla="*/ 42333 w 3062816"/>
              <a:gd name="connsiteY1" fmla="*/ 1426633 h 4176183"/>
              <a:gd name="connsiteX2" fmla="*/ 118533 w 3062816"/>
              <a:gd name="connsiteY2" fmla="*/ 2595033 h 4176183"/>
              <a:gd name="connsiteX3" fmla="*/ 410633 w 3062816"/>
              <a:gd name="connsiteY3" fmla="*/ 3547533 h 4176183"/>
              <a:gd name="connsiteX4" fmla="*/ 867833 w 3062816"/>
              <a:gd name="connsiteY4" fmla="*/ 4080933 h 4176183"/>
              <a:gd name="connsiteX5" fmla="*/ 1299633 w 3062816"/>
              <a:gd name="connsiteY5" fmla="*/ 4119033 h 4176183"/>
              <a:gd name="connsiteX6" fmla="*/ 1540933 w 3062816"/>
              <a:gd name="connsiteY6" fmla="*/ 3953933 h 4176183"/>
              <a:gd name="connsiteX7" fmla="*/ 1591733 w 3062816"/>
              <a:gd name="connsiteY7" fmla="*/ 3407833 h 4176183"/>
              <a:gd name="connsiteX8" fmla="*/ 1731433 w 3062816"/>
              <a:gd name="connsiteY8" fmla="*/ 2785533 h 4176183"/>
              <a:gd name="connsiteX9" fmla="*/ 1960033 w 3062816"/>
              <a:gd name="connsiteY9" fmla="*/ 2125133 h 4176183"/>
              <a:gd name="connsiteX10" fmla="*/ 2328333 w 3062816"/>
              <a:gd name="connsiteY10" fmla="*/ 1642533 h 4176183"/>
              <a:gd name="connsiteX11" fmla="*/ 2607733 w 3062816"/>
              <a:gd name="connsiteY11" fmla="*/ 1147233 h 4176183"/>
              <a:gd name="connsiteX12" fmla="*/ 3014133 w 3062816"/>
              <a:gd name="connsiteY12" fmla="*/ 474133 h 4176183"/>
              <a:gd name="connsiteX13" fmla="*/ 2899833 w 3062816"/>
              <a:gd name="connsiteY13" fmla="*/ 182033 h 4176183"/>
              <a:gd name="connsiteX14" fmla="*/ 2353733 w 3062816"/>
              <a:gd name="connsiteY14" fmla="*/ 4233 h 4176183"/>
              <a:gd name="connsiteX15" fmla="*/ 1642533 w 3062816"/>
              <a:gd name="connsiteY15" fmla="*/ 156633 h 4176183"/>
              <a:gd name="connsiteX16" fmla="*/ 982133 w 3062816"/>
              <a:gd name="connsiteY16" fmla="*/ 258233 h 4176183"/>
              <a:gd name="connsiteX17" fmla="*/ 372533 w 3062816"/>
              <a:gd name="connsiteY17" fmla="*/ 651933 h 4176183"/>
              <a:gd name="connsiteX0" fmla="*/ 372533 w 3062816"/>
              <a:gd name="connsiteY0" fmla="*/ 651933 h 4176183"/>
              <a:gd name="connsiteX1" fmla="*/ 42333 w 3062816"/>
              <a:gd name="connsiteY1" fmla="*/ 1426633 h 4176183"/>
              <a:gd name="connsiteX2" fmla="*/ 118533 w 3062816"/>
              <a:gd name="connsiteY2" fmla="*/ 2595033 h 4176183"/>
              <a:gd name="connsiteX3" fmla="*/ 410633 w 3062816"/>
              <a:gd name="connsiteY3" fmla="*/ 3547533 h 4176183"/>
              <a:gd name="connsiteX4" fmla="*/ 867833 w 3062816"/>
              <a:gd name="connsiteY4" fmla="*/ 4080933 h 4176183"/>
              <a:gd name="connsiteX5" fmla="*/ 1299633 w 3062816"/>
              <a:gd name="connsiteY5" fmla="*/ 4119033 h 4176183"/>
              <a:gd name="connsiteX6" fmla="*/ 1540933 w 3062816"/>
              <a:gd name="connsiteY6" fmla="*/ 3953933 h 4176183"/>
              <a:gd name="connsiteX7" fmla="*/ 1591733 w 3062816"/>
              <a:gd name="connsiteY7" fmla="*/ 3407833 h 4176183"/>
              <a:gd name="connsiteX8" fmla="*/ 2160029 w 3062816"/>
              <a:gd name="connsiteY8" fmla="*/ 2785533 h 4176183"/>
              <a:gd name="connsiteX9" fmla="*/ 1960033 w 3062816"/>
              <a:gd name="connsiteY9" fmla="*/ 2125133 h 4176183"/>
              <a:gd name="connsiteX10" fmla="*/ 2328333 w 3062816"/>
              <a:gd name="connsiteY10" fmla="*/ 1642533 h 4176183"/>
              <a:gd name="connsiteX11" fmla="*/ 2607733 w 3062816"/>
              <a:gd name="connsiteY11" fmla="*/ 1147233 h 4176183"/>
              <a:gd name="connsiteX12" fmla="*/ 3014133 w 3062816"/>
              <a:gd name="connsiteY12" fmla="*/ 474133 h 4176183"/>
              <a:gd name="connsiteX13" fmla="*/ 2899833 w 3062816"/>
              <a:gd name="connsiteY13" fmla="*/ 182033 h 4176183"/>
              <a:gd name="connsiteX14" fmla="*/ 2353733 w 3062816"/>
              <a:gd name="connsiteY14" fmla="*/ 4233 h 4176183"/>
              <a:gd name="connsiteX15" fmla="*/ 1642533 w 3062816"/>
              <a:gd name="connsiteY15" fmla="*/ 156633 h 4176183"/>
              <a:gd name="connsiteX16" fmla="*/ 982133 w 3062816"/>
              <a:gd name="connsiteY16" fmla="*/ 258233 h 4176183"/>
              <a:gd name="connsiteX17" fmla="*/ 372533 w 3062816"/>
              <a:gd name="connsiteY17" fmla="*/ 651933 h 4176183"/>
              <a:gd name="connsiteX0" fmla="*/ 372533 w 3062816"/>
              <a:gd name="connsiteY0" fmla="*/ 651933 h 4176183"/>
              <a:gd name="connsiteX1" fmla="*/ 42333 w 3062816"/>
              <a:gd name="connsiteY1" fmla="*/ 1426633 h 4176183"/>
              <a:gd name="connsiteX2" fmla="*/ 118533 w 3062816"/>
              <a:gd name="connsiteY2" fmla="*/ 2595033 h 4176183"/>
              <a:gd name="connsiteX3" fmla="*/ 410633 w 3062816"/>
              <a:gd name="connsiteY3" fmla="*/ 3547533 h 4176183"/>
              <a:gd name="connsiteX4" fmla="*/ 867833 w 3062816"/>
              <a:gd name="connsiteY4" fmla="*/ 4080933 h 4176183"/>
              <a:gd name="connsiteX5" fmla="*/ 1299633 w 3062816"/>
              <a:gd name="connsiteY5" fmla="*/ 4119033 h 4176183"/>
              <a:gd name="connsiteX6" fmla="*/ 1540933 w 3062816"/>
              <a:gd name="connsiteY6" fmla="*/ 3953933 h 4176183"/>
              <a:gd name="connsiteX7" fmla="*/ 1591733 w 3062816"/>
              <a:gd name="connsiteY7" fmla="*/ 3407833 h 4176183"/>
              <a:gd name="connsiteX8" fmla="*/ 2650571 w 3062816"/>
              <a:gd name="connsiteY8" fmla="*/ 3395133 h 4176183"/>
              <a:gd name="connsiteX9" fmla="*/ 2160029 w 3062816"/>
              <a:gd name="connsiteY9" fmla="*/ 2785533 h 4176183"/>
              <a:gd name="connsiteX10" fmla="*/ 1960033 w 3062816"/>
              <a:gd name="connsiteY10" fmla="*/ 2125133 h 4176183"/>
              <a:gd name="connsiteX11" fmla="*/ 2328333 w 3062816"/>
              <a:gd name="connsiteY11" fmla="*/ 1642533 h 4176183"/>
              <a:gd name="connsiteX12" fmla="*/ 2607733 w 3062816"/>
              <a:gd name="connsiteY12" fmla="*/ 1147233 h 4176183"/>
              <a:gd name="connsiteX13" fmla="*/ 3014133 w 3062816"/>
              <a:gd name="connsiteY13" fmla="*/ 474133 h 4176183"/>
              <a:gd name="connsiteX14" fmla="*/ 2899833 w 3062816"/>
              <a:gd name="connsiteY14" fmla="*/ 182033 h 4176183"/>
              <a:gd name="connsiteX15" fmla="*/ 2353733 w 3062816"/>
              <a:gd name="connsiteY15" fmla="*/ 4233 h 4176183"/>
              <a:gd name="connsiteX16" fmla="*/ 1642533 w 3062816"/>
              <a:gd name="connsiteY16" fmla="*/ 156633 h 4176183"/>
              <a:gd name="connsiteX17" fmla="*/ 982133 w 3062816"/>
              <a:gd name="connsiteY17" fmla="*/ 258233 h 4176183"/>
              <a:gd name="connsiteX18" fmla="*/ 372533 w 3062816"/>
              <a:gd name="connsiteY18" fmla="*/ 651933 h 4176183"/>
              <a:gd name="connsiteX0" fmla="*/ 372533 w 3062816"/>
              <a:gd name="connsiteY0" fmla="*/ 651933 h 4176183"/>
              <a:gd name="connsiteX1" fmla="*/ 42333 w 3062816"/>
              <a:gd name="connsiteY1" fmla="*/ 1426633 h 4176183"/>
              <a:gd name="connsiteX2" fmla="*/ 118533 w 3062816"/>
              <a:gd name="connsiteY2" fmla="*/ 2595033 h 4176183"/>
              <a:gd name="connsiteX3" fmla="*/ 410633 w 3062816"/>
              <a:gd name="connsiteY3" fmla="*/ 3547533 h 4176183"/>
              <a:gd name="connsiteX4" fmla="*/ 867833 w 3062816"/>
              <a:gd name="connsiteY4" fmla="*/ 4080933 h 4176183"/>
              <a:gd name="connsiteX5" fmla="*/ 1299633 w 3062816"/>
              <a:gd name="connsiteY5" fmla="*/ 4119033 h 4176183"/>
              <a:gd name="connsiteX6" fmla="*/ 1540933 w 3062816"/>
              <a:gd name="connsiteY6" fmla="*/ 3953933 h 4176183"/>
              <a:gd name="connsiteX7" fmla="*/ 2020329 w 3062816"/>
              <a:gd name="connsiteY7" fmla="*/ 3693561 h 4176183"/>
              <a:gd name="connsiteX8" fmla="*/ 2650571 w 3062816"/>
              <a:gd name="connsiteY8" fmla="*/ 3395133 h 4176183"/>
              <a:gd name="connsiteX9" fmla="*/ 2160029 w 3062816"/>
              <a:gd name="connsiteY9" fmla="*/ 2785533 h 4176183"/>
              <a:gd name="connsiteX10" fmla="*/ 1960033 w 3062816"/>
              <a:gd name="connsiteY10" fmla="*/ 2125133 h 4176183"/>
              <a:gd name="connsiteX11" fmla="*/ 2328333 w 3062816"/>
              <a:gd name="connsiteY11" fmla="*/ 1642533 h 4176183"/>
              <a:gd name="connsiteX12" fmla="*/ 2607733 w 3062816"/>
              <a:gd name="connsiteY12" fmla="*/ 1147233 h 4176183"/>
              <a:gd name="connsiteX13" fmla="*/ 3014133 w 3062816"/>
              <a:gd name="connsiteY13" fmla="*/ 474133 h 4176183"/>
              <a:gd name="connsiteX14" fmla="*/ 2899833 w 3062816"/>
              <a:gd name="connsiteY14" fmla="*/ 182033 h 4176183"/>
              <a:gd name="connsiteX15" fmla="*/ 2353733 w 3062816"/>
              <a:gd name="connsiteY15" fmla="*/ 4233 h 4176183"/>
              <a:gd name="connsiteX16" fmla="*/ 1642533 w 3062816"/>
              <a:gd name="connsiteY16" fmla="*/ 156633 h 4176183"/>
              <a:gd name="connsiteX17" fmla="*/ 982133 w 3062816"/>
              <a:gd name="connsiteY17" fmla="*/ 258233 h 4176183"/>
              <a:gd name="connsiteX18" fmla="*/ 372533 w 3062816"/>
              <a:gd name="connsiteY18" fmla="*/ 651933 h 417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62816" h="4176183">
                <a:moveTo>
                  <a:pt x="372533" y="651933"/>
                </a:moveTo>
                <a:cubicBezTo>
                  <a:pt x="215900" y="846666"/>
                  <a:pt x="84666" y="1102783"/>
                  <a:pt x="42333" y="1426633"/>
                </a:cubicBezTo>
                <a:cubicBezTo>
                  <a:pt x="0" y="1750483"/>
                  <a:pt x="57150" y="2241550"/>
                  <a:pt x="118533" y="2595033"/>
                </a:cubicBezTo>
                <a:cubicBezTo>
                  <a:pt x="179916" y="2948516"/>
                  <a:pt x="285750" y="3299883"/>
                  <a:pt x="410633" y="3547533"/>
                </a:cubicBezTo>
                <a:cubicBezTo>
                  <a:pt x="535516" y="3795183"/>
                  <a:pt x="719666" y="3985683"/>
                  <a:pt x="867833" y="4080933"/>
                </a:cubicBezTo>
                <a:cubicBezTo>
                  <a:pt x="1016000" y="4176183"/>
                  <a:pt x="1187450" y="4140200"/>
                  <a:pt x="1299633" y="4119033"/>
                </a:cubicBezTo>
                <a:cubicBezTo>
                  <a:pt x="1411816" y="4097866"/>
                  <a:pt x="1420817" y="4024845"/>
                  <a:pt x="1540933" y="3953933"/>
                </a:cubicBezTo>
                <a:cubicBezTo>
                  <a:pt x="1661049" y="3883021"/>
                  <a:pt x="1835389" y="3786694"/>
                  <a:pt x="2020329" y="3693561"/>
                </a:cubicBezTo>
                <a:cubicBezTo>
                  <a:pt x="2205269" y="3600428"/>
                  <a:pt x="2627288" y="3546471"/>
                  <a:pt x="2650571" y="3395133"/>
                </a:cubicBezTo>
                <a:cubicBezTo>
                  <a:pt x="2673854" y="3243795"/>
                  <a:pt x="2275119" y="2997200"/>
                  <a:pt x="2160029" y="2785533"/>
                </a:cubicBezTo>
                <a:cubicBezTo>
                  <a:pt x="2044939" y="2573866"/>
                  <a:pt x="1931982" y="2315633"/>
                  <a:pt x="1960033" y="2125133"/>
                </a:cubicBezTo>
                <a:cubicBezTo>
                  <a:pt x="1988084" y="1934633"/>
                  <a:pt x="2220383" y="1805516"/>
                  <a:pt x="2328333" y="1642533"/>
                </a:cubicBezTo>
                <a:cubicBezTo>
                  <a:pt x="2436283" y="1479550"/>
                  <a:pt x="2493433" y="1341966"/>
                  <a:pt x="2607733" y="1147233"/>
                </a:cubicBezTo>
                <a:cubicBezTo>
                  <a:pt x="2722033" y="952500"/>
                  <a:pt x="2965450" y="635000"/>
                  <a:pt x="3014133" y="474133"/>
                </a:cubicBezTo>
                <a:cubicBezTo>
                  <a:pt x="3062816" y="313266"/>
                  <a:pt x="3009900" y="260350"/>
                  <a:pt x="2899833" y="182033"/>
                </a:cubicBezTo>
                <a:cubicBezTo>
                  <a:pt x="2789766" y="103716"/>
                  <a:pt x="2563283" y="8466"/>
                  <a:pt x="2353733" y="4233"/>
                </a:cubicBezTo>
                <a:cubicBezTo>
                  <a:pt x="2144183" y="0"/>
                  <a:pt x="1871133" y="114300"/>
                  <a:pt x="1642533" y="156633"/>
                </a:cubicBezTo>
                <a:cubicBezTo>
                  <a:pt x="1413933" y="198966"/>
                  <a:pt x="1191683" y="175683"/>
                  <a:pt x="982133" y="258233"/>
                </a:cubicBezTo>
                <a:cubicBezTo>
                  <a:pt x="772583" y="340783"/>
                  <a:pt x="529166" y="457200"/>
                  <a:pt x="372533" y="651933"/>
                </a:cubicBezTo>
                <a:close/>
              </a:path>
            </a:pathLst>
          </a:custGeom>
          <a:noFill/>
          <a:ln w="31750" cmpd="sng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68" name="TextBox 171"/>
          <p:cNvSpPr txBox="1">
            <a:spLocks noChangeArrowheads="1"/>
          </p:cNvSpPr>
          <p:nvPr/>
        </p:nvSpPr>
        <p:spPr bwMode="auto">
          <a:xfrm>
            <a:off x="1500188" y="5286375"/>
            <a:ext cx="414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 b="1">
                <a:solidFill>
                  <a:srgbClr val="C00000"/>
                </a:solidFill>
                <a:latin typeface="Lucida Sans" charset="0"/>
              </a:rPr>
              <a:t>V</a:t>
            </a:r>
            <a:r>
              <a:rPr lang="es-MX" sz="1600" b="1" baseline="-25000">
                <a:solidFill>
                  <a:srgbClr val="C00000"/>
                </a:solidFill>
                <a:latin typeface="Lucida Sans" charset="0"/>
              </a:rPr>
              <a:t>1</a:t>
            </a:r>
            <a:endParaRPr lang="en-US" sz="1600" b="1" baseline="-25000">
              <a:solidFill>
                <a:srgbClr val="C00000"/>
              </a:solidFill>
              <a:latin typeface="Lucida Sans" charset="0"/>
            </a:endParaRPr>
          </a:p>
        </p:txBody>
      </p:sp>
      <p:sp>
        <p:nvSpPr>
          <p:cNvPr id="173" name="Freeform 172"/>
          <p:cNvSpPr/>
          <p:nvPr/>
        </p:nvSpPr>
        <p:spPr>
          <a:xfrm>
            <a:off x="3416300" y="1144588"/>
            <a:ext cx="2501900" cy="3560762"/>
          </a:xfrm>
          <a:custGeom>
            <a:avLst/>
            <a:gdLst>
              <a:gd name="connsiteX0" fmla="*/ 914400 w 2592917"/>
              <a:gd name="connsiteY0" fmla="*/ 137583 h 2705100"/>
              <a:gd name="connsiteX1" fmla="*/ 228600 w 2592917"/>
              <a:gd name="connsiteY1" fmla="*/ 1051983 h 2705100"/>
              <a:gd name="connsiteX2" fmla="*/ 25400 w 2592917"/>
              <a:gd name="connsiteY2" fmla="*/ 1331383 h 2705100"/>
              <a:gd name="connsiteX3" fmla="*/ 76200 w 2592917"/>
              <a:gd name="connsiteY3" fmla="*/ 1648883 h 2705100"/>
              <a:gd name="connsiteX4" fmla="*/ 368300 w 2592917"/>
              <a:gd name="connsiteY4" fmla="*/ 1915583 h 2705100"/>
              <a:gd name="connsiteX5" fmla="*/ 1181100 w 2592917"/>
              <a:gd name="connsiteY5" fmla="*/ 2106083 h 2705100"/>
              <a:gd name="connsiteX6" fmla="*/ 1689100 w 2592917"/>
              <a:gd name="connsiteY6" fmla="*/ 2448983 h 2705100"/>
              <a:gd name="connsiteX7" fmla="*/ 2247900 w 2592917"/>
              <a:gd name="connsiteY7" fmla="*/ 2690283 h 2705100"/>
              <a:gd name="connsiteX8" fmla="*/ 2552700 w 2592917"/>
              <a:gd name="connsiteY8" fmla="*/ 2537883 h 2705100"/>
              <a:gd name="connsiteX9" fmla="*/ 2489200 w 2592917"/>
              <a:gd name="connsiteY9" fmla="*/ 2233083 h 2705100"/>
              <a:gd name="connsiteX10" fmla="*/ 2336800 w 2592917"/>
              <a:gd name="connsiteY10" fmla="*/ 1940983 h 2705100"/>
              <a:gd name="connsiteX11" fmla="*/ 2349500 w 2592917"/>
              <a:gd name="connsiteY11" fmla="*/ 1407583 h 2705100"/>
              <a:gd name="connsiteX12" fmla="*/ 2349500 w 2592917"/>
              <a:gd name="connsiteY12" fmla="*/ 848783 h 2705100"/>
              <a:gd name="connsiteX13" fmla="*/ 1968500 w 2592917"/>
              <a:gd name="connsiteY13" fmla="*/ 480483 h 2705100"/>
              <a:gd name="connsiteX14" fmla="*/ 1524000 w 2592917"/>
              <a:gd name="connsiteY14" fmla="*/ 226483 h 2705100"/>
              <a:gd name="connsiteX15" fmla="*/ 914400 w 2592917"/>
              <a:gd name="connsiteY15" fmla="*/ 137583 h 2705100"/>
              <a:gd name="connsiteX0" fmla="*/ 914400 w 2592917"/>
              <a:gd name="connsiteY0" fmla="*/ 137583 h 2760640"/>
              <a:gd name="connsiteX1" fmla="*/ 228600 w 2592917"/>
              <a:gd name="connsiteY1" fmla="*/ 1051983 h 2760640"/>
              <a:gd name="connsiteX2" fmla="*/ 25400 w 2592917"/>
              <a:gd name="connsiteY2" fmla="*/ 1331383 h 2760640"/>
              <a:gd name="connsiteX3" fmla="*/ 76200 w 2592917"/>
              <a:gd name="connsiteY3" fmla="*/ 1648883 h 2760640"/>
              <a:gd name="connsiteX4" fmla="*/ 368300 w 2592917"/>
              <a:gd name="connsiteY4" fmla="*/ 1915583 h 2760640"/>
              <a:gd name="connsiteX5" fmla="*/ 1181100 w 2592917"/>
              <a:gd name="connsiteY5" fmla="*/ 2106083 h 2760640"/>
              <a:gd name="connsiteX6" fmla="*/ 1689100 w 2592917"/>
              <a:gd name="connsiteY6" fmla="*/ 2663273 h 2760640"/>
              <a:gd name="connsiteX7" fmla="*/ 2247900 w 2592917"/>
              <a:gd name="connsiteY7" fmla="*/ 2690283 h 2760640"/>
              <a:gd name="connsiteX8" fmla="*/ 2552700 w 2592917"/>
              <a:gd name="connsiteY8" fmla="*/ 2537883 h 2760640"/>
              <a:gd name="connsiteX9" fmla="*/ 2489200 w 2592917"/>
              <a:gd name="connsiteY9" fmla="*/ 2233083 h 2760640"/>
              <a:gd name="connsiteX10" fmla="*/ 2336800 w 2592917"/>
              <a:gd name="connsiteY10" fmla="*/ 1940983 h 2760640"/>
              <a:gd name="connsiteX11" fmla="*/ 2349500 w 2592917"/>
              <a:gd name="connsiteY11" fmla="*/ 1407583 h 2760640"/>
              <a:gd name="connsiteX12" fmla="*/ 2349500 w 2592917"/>
              <a:gd name="connsiteY12" fmla="*/ 848783 h 2760640"/>
              <a:gd name="connsiteX13" fmla="*/ 1968500 w 2592917"/>
              <a:gd name="connsiteY13" fmla="*/ 480483 h 2760640"/>
              <a:gd name="connsiteX14" fmla="*/ 1524000 w 2592917"/>
              <a:gd name="connsiteY14" fmla="*/ 226483 h 2760640"/>
              <a:gd name="connsiteX15" fmla="*/ 914400 w 2592917"/>
              <a:gd name="connsiteY15" fmla="*/ 137583 h 2760640"/>
              <a:gd name="connsiteX0" fmla="*/ 914400 w 2628641"/>
              <a:gd name="connsiteY0" fmla="*/ 137583 h 3496975"/>
              <a:gd name="connsiteX1" fmla="*/ 228600 w 2628641"/>
              <a:gd name="connsiteY1" fmla="*/ 1051983 h 3496975"/>
              <a:gd name="connsiteX2" fmla="*/ 25400 w 2628641"/>
              <a:gd name="connsiteY2" fmla="*/ 1331383 h 3496975"/>
              <a:gd name="connsiteX3" fmla="*/ 76200 w 2628641"/>
              <a:gd name="connsiteY3" fmla="*/ 1648883 h 3496975"/>
              <a:gd name="connsiteX4" fmla="*/ 368300 w 2628641"/>
              <a:gd name="connsiteY4" fmla="*/ 1915583 h 3496975"/>
              <a:gd name="connsiteX5" fmla="*/ 1181100 w 2628641"/>
              <a:gd name="connsiteY5" fmla="*/ 2106083 h 3496975"/>
              <a:gd name="connsiteX6" fmla="*/ 1689100 w 2628641"/>
              <a:gd name="connsiteY6" fmla="*/ 2663273 h 3496975"/>
              <a:gd name="connsiteX7" fmla="*/ 2033554 w 2628641"/>
              <a:gd name="connsiteY7" fmla="*/ 3476077 h 3496975"/>
              <a:gd name="connsiteX8" fmla="*/ 2552700 w 2628641"/>
              <a:gd name="connsiteY8" fmla="*/ 2537883 h 3496975"/>
              <a:gd name="connsiteX9" fmla="*/ 2489200 w 2628641"/>
              <a:gd name="connsiteY9" fmla="*/ 2233083 h 3496975"/>
              <a:gd name="connsiteX10" fmla="*/ 2336800 w 2628641"/>
              <a:gd name="connsiteY10" fmla="*/ 1940983 h 3496975"/>
              <a:gd name="connsiteX11" fmla="*/ 2349500 w 2628641"/>
              <a:gd name="connsiteY11" fmla="*/ 1407583 h 3496975"/>
              <a:gd name="connsiteX12" fmla="*/ 2349500 w 2628641"/>
              <a:gd name="connsiteY12" fmla="*/ 848783 h 3496975"/>
              <a:gd name="connsiteX13" fmla="*/ 1968500 w 2628641"/>
              <a:gd name="connsiteY13" fmla="*/ 480483 h 3496975"/>
              <a:gd name="connsiteX14" fmla="*/ 1524000 w 2628641"/>
              <a:gd name="connsiteY14" fmla="*/ 226483 h 3496975"/>
              <a:gd name="connsiteX15" fmla="*/ 914400 w 2628641"/>
              <a:gd name="connsiteY15" fmla="*/ 137583 h 3496975"/>
              <a:gd name="connsiteX0" fmla="*/ 914400 w 2501365"/>
              <a:gd name="connsiteY0" fmla="*/ 137583 h 3562332"/>
              <a:gd name="connsiteX1" fmla="*/ 228600 w 2501365"/>
              <a:gd name="connsiteY1" fmla="*/ 1051983 h 3562332"/>
              <a:gd name="connsiteX2" fmla="*/ 25400 w 2501365"/>
              <a:gd name="connsiteY2" fmla="*/ 1331383 h 3562332"/>
              <a:gd name="connsiteX3" fmla="*/ 76200 w 2501365"/>
              <a:gd name="connsiteY3" fmla="*/ 1648883 h 3562332"/>
              <a:gd name="connsiteX4" fmla="*/ 368300 w 2501365"/>
              <a:gd name="connsiteY4" fmla="*/ 1915583 h 3562332"/>
              <a:gd name="connsiteX5" fmla="*/ 1181100 w 2501365"/>
              <a:gd name="connsiteY5" fmla="*/ 2106083 h 3562332"/>
              <a:gd name="connsiteX6" fmla="*/ 1689100 w 2501365"/>
              <a:gd name="connsiteY6" fmla="*/ 2663273 h 3562332"/>
              <a:gd name="connsiteX7" fmla="*/ 2033554 w 2501365"/>
              <a:gd name="connsiteY7" fmla="*/ 3476077 h 3562332"/>
              <a:gd name="connsiteX8" fmla="*/ 2409792 w 2501365"/>
              <a:gd name="connsiteY8" fmla="*/ 3180801 h 3562332"/>
              <a:gd name="connsiteX9" fmla="*/ 2489200 w 2501365"/>
              <a:gd name="connsiteY9" fmla="*/ 2233083 h 3562332"/>
              <a:gd name="connsiteX10" fmla="*/ 2336800 w 2501365"/>
              <a:gd name="connsiteY10" fmla="*/ 1940983 h 3562332"/>
              <a:gd name="connsiteX11" fmla="*/ 2349500 w 2501365"/>
              <a:gd name="connsiteY11" fmla="*/ 1407583 h 3562332"/>
              <a:gd name="connsiteX12" fmla="*/ 2349500 w 2501365"/>
              <a:gd name="connsiteY12" fmla="*/ 848783 h 3562332"/>
              <a:gd name="connsiteX13" fmla="*/ 1968500 w 2501365"/>
              <a:gd name="connsiteY13" fmla="*/ 480483 h 3562332"/>
              <a:gd name="connsiteX14" fmla="*/ 1524000 w 2501365"/>
              <a:gd name="connsiteY14" fmla="*/ 226483 h 3562332"/>
              <a:gd name="connsiteX15" fmla="*/ 914400 w 2501365"/>
              <a:gd name="connsiteY15" fmla="*/ 137583 h 3562332"/>
              <a:gd name="connsiteX0" fmla="*/ 914400 w 2501365"/>
              <a:gd name="connsiteY0" fmla="*/ 137583 h 3559947"/>
              <a:gd name="connsiteX1" fmla="*/ 228600 w 2501365"/>
              <a:gd name="connsiteY1" fmla="*/ 1051983 h 3559947"/>
              <a:gd name="connsiteX2" fmla="*/ 25400 w 2501365"/>
              <a:gd name="connsiteY2" fmla="*/ 1331383 h 3559947"/>
              <a:gd name="connsiteX3" fmla="*/ 76200 w 2501365"/>
              <a:gd name="connsiteY3" fmla="*/ 1648883 h 3559947"/>
              <a:gd name="connsiteX4" fmla="*/ 368300 w 2501365"/>
              <a:gd name="connsiteY4" fmla="*/ 1915583 h 3559947"/>
              <a:gd name="connsiteX5" fmla="*/ 1181100 w 2501365"/>
              <a:gd name="connsiteY5" fmla="*/ 2106083 h 3559947"/>
              <a:gd name="connsiteX6" fmla="*/ 1689100 w 2501365"/>
              <a:gd name="connsiteY6" fmla="*/ 2663273 h 3559947"/>
              <a:gd name="connsiteX7" fmla="*/ 1689100 w 2501365"/>
              <a:gd name="connsiteY7" fmla="*/ 2677582 h 3559947"/>
              <a:gd name="connsiteX8" fmla="*/ 2033554 w 2501365"/>
              <a:gd name="connsiteY8" fmla="*/ 3476077 h 3559947"/>
              <a:gd name="connsiteX9" fmla="*/ 2409792 w 2501365"/>
              <a:gd name="connsiteY9" fmla="*/ 3180801 h 3559947"/>
              <a:gd name="connsiteX10" fmla="*/ 2489200 w 2501365"/>
              <a:gd name="connsiteY10" fmla="*/ 2233083 h 3559947"/>
              <a:gd name="connsiteX11" fmla="*/ 2336800 w 2501365"/>
              <a:gd name="connsiteY11" fmla="*/ 1940983 h 3559947"/>
              <a:gd name="connsiteX12" fmla="*/ 2349500 w 2501365"/>
              <a:gd name="connsiteY12" fmla="*/ 1407583 h 3559947"/>
              <a:gd name="connsiteX13" fmla="*/ 2349500 w 2501365"/>
              <a:gd name="connsiteY13" fmla="*/ 848783 h 3559947"/>
              <a:gd name="connsiteX14" fmla="*/ 1968500 w 2501365"/>
              <a:gd name="connsiteY14" fmla="*/ 480483 h 3559947"/>
              <a:gd name="connsiteX15" fmla="*/ 1524000 w 2501365"/>
              <a:gd name="connsiteY15" fmla="*/ 226483 h 3559947"/>
              <a:gd name="connsiteX16" fmla="*/ 914400 w 2501365"/>
              <a:gd name="connsiteY16" fmla="*/ 137583 h 35599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501365" h="3559947">
                <a:moveTo>
                  <a:pt x="914400" y="137583"/>
                </a:moveTo>
                <a:cubicBezTo>
                  <a:pt x="698500" y="275166"/>
                  <a:pt x="376767" y="853016"/>
                  <a:pt x="228600" y="1051983"/>
                </a:cubicBezTo>
                <a:cubicBezTo>
                  <a:pt x="80433" y="1250950"/>
                  <a:pt x="50800" y="1231900"/>
                  <a:pt x="25400" y="1331383"/>
                </a:cubicBezTo>
                <a:cubicBezTo>
                  <a:pt x="0" y="1430866"/>
                  <a:pt x="19050" y="1551516"/>
                  <a:pt x="76200" y="1648883"/>
                </a:cubicBezTo>
                <a:cubicBezTo>
                  <a:pt x="133350" y="1746250"/>
                  <a:pt x="184150" y="1839383"/>
                  <a:pt x="368300" y="1915583"/>
                </a:cubicBezTo>
                <a:cubicBezTo>
                  <a:pt x="552450" y="1991783"/>
                  <a:pt x="960967" y="1981468"/>
                  <a:pt x="1181100" y="2106083"/>
                </a:cubicBezTo>
                <a:cubicBezTo>
                  <a:pt x="1401233" y="2230698"/>
                  <a:pt x="1604433" y="2568023"/>
                  <a:pt x="1689100" y="2663273"/>
                </a:cubicBezTo>
                <a:cubicBezTo>
                  <a:pt x="1773767" y="2758523"/>
                  <a:pt x="1631691" y="2542115"/>
                  <a:pt x="1689100" y="2677582"/>
                </a:cubicBezTo>
                <a:cubicBezTo>
                  <a:pt x="1746509" y="2813049"/>
                  <a:pt x="1913439" y="3392207"/>
                  <a:pt x="2033554" y="3476077"/>
                </a:cubicBezTo>
                <a:cubicBezTo>
                  <a:pt x="2153669" y="3559947"/>
                  <a:pt x="2333851" y="3387967"/>
                  <a:pt x="2409792" y="3180801"/>
                </a:cubicBezTo>
                <a:cubicBezTo>
                  <a:pt x="2485733" y="2973635"/>
                  <a:pt x="2501365" y="2439719"/>
                  <a:pt x="2489200" y="2233083"/>
                </a:cubicBezTo>
                <a:cubicBezTo>
                  <a:pt x="2477035" y="2026447"/>
                  <a:pt x="2360083" y="2078566"/>
                  <a:pt x="2336800" y="1940983"/>
                </a:cubicBezTo>
                <a:cubicBezTo>
                  <a:pt x="2313517" y="1803400"/>
                  <a:pt x="2347383" y="1589616"/>
                  <a:pt x="2349500" y="1407583"/>
                </a:cubicBezTo>
                <a:cubicBezTo>
                  <a:pt x="2351617" y="1225550"/>
                  <a:pt x="2413000" y="1003300"/>
                  <a:pt x="2349500" y="848783"/>
                </a:cubicBezTo>
                <a:cubicBezTo>
                  <a:pt x="2286000" y="694266"/>
                  <a:pt x="2106083" y="584200"/>
                  <a:pt x="1968500" y="480483"/>
                </a:cubicBezTo>
                <a:cubicBezTo>
                  <a:pt x="1830917" y="376766"/>
                  <a:pt x="1701800" y="285750"/>
                  <a:pt x="1524000" y="226483"/>
                </a:cubicBezTo>
                <a:cubicBezTo>
                  <a:pt x="1346200" y="167216"/>
                  <a:pt x="1130300" y="0"/>
                  <a:pt x="914400" y="137583"/>
                </a:cubicBezTo>
                <a:close/>
              </a:path>
            </a:pathLst>
          </a:custGeom>
          <a:noFill/>
          <a:ln w="31750" cmpd="sng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2924175" y="3424238"/>
            <a:ext cx="2603500" cy="2325687"/>
          </a:xfrm>
          <a:custGeom>
            <a:avLst/>
            <a:gdLst>
              <a:gd name="connsiteX0" fmla="*/ 306917 w 3522134"/>
              <a:gd name="connsiteY0" fmla="*/ 524933 h 2372783"/>
              <a:gd name="connsiteX1" fmla="*/ 611717 w 3522134"/>
              <a:gd name="connsiteY1" fmla="*/ 80433 h 2372783"/>
              <a:gd name="connsiteX2" fmla="*/ 840317 w 3522134"/>
              <a:gd name="connsiteY2" fmla="*/ 42333 h 2372783"/>
              <a:gd name="connsiteX3" fmla="*/ 2123017 w 3522134"/>
              <a:gd name="connsiteY3" fmla="*/ 258233 h 2372783"/>
              <a:gd name="connsiteX4" fmla="*/ 2554817 w 3522134"/>
              <a:gd name="connsiteY4" fmla="*/ 563033 h 2372783"/>
              <a:gd name="connsiteX5" fmla="*/ 3215217 w 3522134"/>
              <a:gd name="connsiteY5" fmla="*/ 677333 h 2372783"/>
              <a:gd name="connsiteX6" fmla="*/ 3393017 w 3522134"/>
              <a:gd name="connsiteY6" fmla="*/ 1121833 h 2372783"/>
              <a:gd name="connsiteX7" fmla="*/ 3164417 w 3522134"/>
              <a:gd name="connsiteY7" fmla="*/ 1350433 h 2372783"/>
              <a:gd name="connsiteX8" fmla="*/ 1246717 w 3522134"/>
              <a:gd name="connsiteY8" fmla="*/ 2239433 h 2372783"/>
              <a:gd name="connsiteX9" fmla="*/ 865717 w 3522134"/>
              <a:gd name="connsiteY9" fmla="*/ 2150533 h 2372783"/>
              <a:gd name="connsiteX10" fmla="*/ 230717 w 3522134"/>
              <a:gd name="connsiteY10" fmla="*/ 1274233 h 2372783"/>
              <a:gd name="connsiteX11" fmla="*/ 14817 w 3522134"/>
              <a:gd name="connsiteY11" fmla="*/ 880533 h 2372783"/>
              <a:gd name="connsiteX12" fmla="*/ 306917 w 3522134"/>
              <a:gd name="connsiteY12" fmla="*/ 524933 h 2372783"/>
              <a:gd name="connsiteX0" fmla="*/ 362739 w 3577956"/>
              <a:gd name="connsiteY0" fmla="*/ 524933 h 2372783"/>
              <a:gd name="connsiteX1" fmla="*/ 667539 w 3577956"/>
              <a:gd name="connsiteY1" fmla="*/ 80433 h 2372783"/>
              <a:gd name="connsiteX2" fmla="*/ 896139 w 3577956"/>
              <a:gd name="connsiteY2" fmla="*/ 42333 h 2372783"/>
              <a:gd name="connsiteX3" fmla="*/ 2178839 w 3577956"/>
              <a:gd name="connsiteY3" fmla="*/ 258233 h 2372783"/>
              <a:gd name="connsiteX4" fmla="*/ 2610639 w 3577956"/>
              <a:gd name="connsiteY4" fmla="*/ 563033 h 2372783"/>
              <a:gd name="connsiteX5" fmla="*/ 3271039 w 3577956"/>
              <a:gd name="connsiteY5" fmla="*/ 677333 h 2372783"/>
              <a:gd name="connsiteX6" fmla="*/ 3448839 w 3577956"/>
              <a:gd name="connsiteY6" fmla="*/ 1121833 h 2372783"/>
              <a:gd name="connsiteX7" fmla="*/ 3220239 w 3577956"/>
              <a:gd name="connsiteY7" fmla="*/ 1350433 h 2372783"/>
              <a:gd name="connsiteX8" fmla="*/ 1302539 w 3577956"/>
              <a:gd name="connsiteY8" fmla="*/ 2239433 h 2372783"/>
              <a:gd name="connsiteX9" fmla="*/ 921539 w 3577956"/>
              <a:gd name="connsiteY9" fmla="*/ 2150533 h 2372783"/>
              <a:gd name="connsiteX10" fmla="*/ 286539 w 3577956"/>
              <a:gd name="connsiteY10" fmla="*/ 1274233 h 2372783"/>
              <a:gd name="connsiteX11" fmla="*/ 786573 w 3577956"/>
              <a:gd name="connsiteY11" fmla="*/ 1261533 h 2372783"/>
              <a:gd name="connsiteX12" fmla="*/ 70639 w 3577956"/>
              <a:gd name="connsiteY12" fmla="*/ 880533 h 2372783"/>
              <a:gd name="connsiteX13" fmla="*/ 362739 w 3577956"/>
              <a:gd name="connsiteY13" fmla="*/ 524933 h 2372783"/>
              <a:gd name="connsiteX0" fmla="*/ 323321 w 3538538"/>
              <a:gd name="connsiteY0" fmla="*/ 524933 h 2372783"/>
              <a:gd name="connsiteX1" fmla="*/ 628121 w 3538538"/>
              <a:gd name="connsiteY1" fmla="*/ 80433 h 2372783"/>
              <a:gd name="connsiteX2" fmla="*/ 856721 w 3538538"/>
              <a:gd name="connsiteY2" fmla="*/ 42333 h 2372783"/>
              <a:gd name="connsiteX3" fmla="*/ 2139421 w 3538538"/>
              <a:gd name="connsiteY3" fmla="*/ 258233 h 2372783"/>
              <a:gd name="connsiteX4" fmla="*/ 2571221 w 3538538"/>
              <a:gd name="connsiteY4" fmla="*/ 563033 h 2372783"/>
              <a:gd name="connsiteX5" fmla="*/ 3231621 w 3538538"/>
              <a:gd name="connsiteY5" fmla="*/ 677333 h 2372783"/>
              <a:gd name="connsiteX6" fmla="*/ 3409421 w 3538538"/>
              <a:gd name="connsiteY6" fmla="*/ 1121833 h 2372783"/>
              <a:gd name="connsiteX7" fmla="*/ 3180821 w 3538538"/>
              <a:gd name="connsiteY7" fmla="*/ 1350433 h 2372783"/>
              <a:gd name="connsiteX8" fmla="*/ 1263121 w 3538538"/>
              <a:gd name="connsiteY8" fmla="*/ 2239433 h 2372783"/>
              <a:gd name="connsiteX9" fmla="*/ 882121 w 3538538"/>
              <a:gd name="connsiteY9" fmla="*/ 2150533 h 2372783"/>
              <a:gd name="connsiteX10" fmla="*/ 247121 w 3538538"/>
              <a:gd name="connsiteY10" fmla="*/ 1274233 h 2372783"/>
              <a:gd name="connsiteX11" fmla="*/ 747155 w 3538538"/>
              <a:gd name="connsiteY11" fmla="*/ 1261533 h 2372783"/>
              <a:gd name="connsiteX12" fmla="*/ 31221 w 3538538"/>
              <a:gd name="connsiteY12" fmla="*/ 880533 h 2372783"/>
              <a:gd name="connsiteX13" fmla="*/ 934483 w 3538538"/>
              <a:gd name="connsiteY13" fmla="*/ 867833 h 2372783"/>
              <a:gd name="connsiteX14" fmla="*/ 323321 w 3538538"/>
              <a:gd name="connsiteY14" fmla="*/ 524933 h 2372783"/>
              <a:gd name="connsiteX0" fmla="*/ 103717 w 3318934"/>
              <a:gd name="connsiteY0" fmla="*/ 524933 h 2372783"/>
              <a:gd name="connsiteX1" fmla="*/ 408517 w 3318934"/>
              <a:gd name="connsiteY1" fmla="*/ 80433 h 2372783"/>
              <a:gd name="connsiteX2" fmla="*/ 637117 w 3318934"/>
              <a:gd name="connsiteY2" fmla="*/ 42333 h 2372783"/>
              <a:gd name="connsiteX3" fmla="*/ 1919817 w 3318934"/>
              <a:gd name="connsiteY3" fmla="*/ 258233 h 2372783"/>
              <a:gd name="connsiteX4" fmla="*/ 2351617 w 3318934"/>
              <a:gd name="connsiteY4" fmla="*/ 563033 h 2372783"/>
              <a:gd name="connsiteX5" fmla="*/ 3012017 w 3318934"/>
              <a:gd name="connsiteY5" fmla="*/ 677333 h 2372783"/>
              <a:gd name="connsiteX6" fmla="*/ 3189817 w 3318934"/>
              <a:gd name="connsiteY6" fmla="*/ 1121833 h 2372783"/>
              <a:gd name="connsiteX7" fmla="*/ 2961217 w 3318934"/>
              <a:gd name="connsiteY7" fmla="*/ 1350433 h 2372783"/>
              <a:gd name="connsiteX8" fmla="*/ 1043517 w 3318934"/>
              <a:gd name="connsiteY8" fmla="*/ 2239433 h 2372783"/>
              <a:gd name="connsiteX9" fmla="*/ 662517 w 3318934"/>
              <a:gd name="connsiteY9" fmla="*/ 2150533 h 2372783"/>
              <a:gd name="connsiteX10" fmla="*/ 27517 w 3318934"/>
              <a:gd name="connsiteY10" fmla="*/ 1274233 h 2372783"/>
              <a:gd name="connsiteX11" fmla="*/ 527551 w 3318934"/>
              <a:gd name="connsiteY11" fmla="*/ 1261533 h 2372783"/>
              <a:gd name="connsiteX12" fmla="*/ 811717 w 3318934"/>
              <a:gd name="connsiteY12" fmla="*/ 1094823 h 2372783"/>
              <a:gd name="connsiteX13" fmla="*/ 714879 w 3318934"/>
              <a:gd name="connsiteY13" fmla="*/ 867833 h 2372783"/>
              <a:gd name="connsiteX14" fmla="*/ 103717 w 3318934"/>
              <a:gd name="connsiteY14" fmla="*/ 524933 h 2372783"/>
              <a:gd name="connsiteX0" fmla="*/ 103717 w 3318934"/>
              <a:gd name="connsiteY0" fmla="*/ 524933 h 2372783"/>
              <a:gd name="connsiteX1" fmla="*/ 408517 w 3318934"/>
              <a:gd name="connsiteY1" fmla="*/ 80433 h 2372783"/>
              <a:gd name="connsiteX2" fmla="*/ 637117 w 3318934"/>
              <a:gd name="connsiteY2" fmla="*/ 42333 h 2372783"/>
              <a:gd name="connsiteX3" fmla="*/ 1919817 w 3318934"/>
              <a:gd name="connsiteY3" fmla="*/ 258233 h 2372783"/>
              <a:gd name="connsiteX4" fmla="*/ 2351617 w 3318934"/>
              <a:gd name="connsiteY4" fmla="*/ 563033 h 2372783"/>
              <a:gd name="connsiteX5" fmla="*/ 3012017 w 3318934"/>
              <a:gd name="connsiteY5" fmla="*/ 677333 h 2372783"/>
              <a:gd name="connsiteX6" fmla="*/ 3189817 w 3318934"/>
              <a:gd name="connsiteY6" fmla="*/ 1121833 h 2372783"/>
              <a:gd name="connsiteX7" fmla="*/ 2961217 w 3318934"/>
              <a:gd name="connsiteY7" fmla="*/ 1350433 h 2372783"/>
              <a:gd name="connsiteX8" fmla="*/ 1043517 w 3318934"/>
              <a:gd name="connsiteY8" fmla="*/ 2239433 h 2372783"/>
              <a:gd name="connsiteX9" fmla="*/ 662517 w 3318934"/>
              <a:gd name="connsiteY9" fmla="*/ 2150533 h 2372783"/>
              <a:gd name="connsiteX10" fmla="*/ 27517 w 3318934"/>
              <a:gd name="connsiteY10" fmla="*/ 1274233 h 2372783"/>
              <a:gd name="connsiteX11" fmla="*/ 670427 w 3318934"/>
              <a:gd name="connsiteY11" fmla="*/ 1559961 h 2372783"/>
              <a:gd name="connsiteX12" fmla="*/ 527551 w 3318934"/>
              <a:gd name="connsiteY12" fmla="*/ 1261533 h 2372783"/>
              <a:gd name="connsiteX13" fmla="*/ 811717 w 3318934"/>
              <a:gd name="connsiteY13" fmla="*/ 1094823 h 2372783"/>
              <a:gd name="connsiteX14" fmla="*/ 714879 w 3318934"/>
              <a:gd name="connsiteY14" fmla="*/ 867833 h 2372783"/>
              <a:gd name="connsiteX15" fmla="*/ 103717 w 3318934"/>
              <a:gd name="connsiteY15" fmla="*/ 524933 h 2372783"/>
              <a:gd name="connsiteX0" fmla="*/ 103717 w 3318934"/>
              <a:gd name="connsiteY0" fmla="*/ 524933 h 2372783"/>
              <a:gd name="connsiteX1" fmla="*/ 408517 w 3318934"/>
              <a:gd name="connsiteY1" fmla="*/ 80433 h 2372783"/>
              <a:gd name="connsiteX2" fmla="*/ 637117 w 3318934"/>
              <a:gd name="connsiteY2" fmla="*/ 42333 h 2372783"/>
              <a:gd name="connsiteX3" fmla="*/ 1919817 w 3318934"/>
              <a:gd name="connsiteY3" fmla="*/ 258233 h 2372783"/>
              <a:gd name="connsiteX4" fmla="*/ 2351617 w 3318934"/>
              <a:gd name="connsiteY4" fmla="*/ 563033 h 2372783"/>
              <a:gd name="connsiteX5" fmla="*/ 3012017 w 3318934"/>
              <a:gd name="connsiteY5" fmla="*/ 677333 h 2372783"/>
              <a:gd name="connsiteX6" fmla="*/ 3189817 w 3318934"/>
              <a:gd name="connsiteY6" fmla="*/ 1121833 h 2372783"/>
              <a:gd name="connsiteX7" fmla="*/ 2961217 w 3318934"/>
              <a:gd name="connsiteY7" fmla="*/ 1350433 h 2372783"/>
              <a:gd name="connsiteX8" fmla="*/ 1043517 w 3318934"/>
              <a:gd name="connsiteY8" fmla="*/ 2239433 h 2372783"/>
              <a:gd name="connsiteX9" fmla="*/ 662517 w 3318934"/>
              <a:gd name="connsiteY9" fmla="*/ 2150533 h 2372783"/>
              <a:gd name="connsiteX10" fmla="*/ 598989 w 3318934"/>
              <a:gd name="connsiteY10" fmla="*/ 1845713 h 2372783"/>
              <a:gd name="connsiteX11" fmla="*/ 670427 w 3318934"/>
              <a:gd name="connsiteY11" fmla="*/ 1559961 h 2372783"/>
              <a:gd name="connsiteX12" fmla="*/ 527551 w 3318934"/>
              <a:gd name="connsiteY12" fmla="*/ 1261533 h 2372783"/>
              <a:gd name="connsiteX13" fmla="*/ 811717 w 3318934"/>
              <a:gd name="connsiteY13" fmla="*/ 1094823 h 2372783"/>
              <a:gd name="connsiteX14" fmla="*/ 714879 w 3318934"/>
              <a:gd name="connsiteY14" fmla="*/ 867833 h 2372783"/>
              <a:gd name="connsiteX15" fmla="*/ 103717 w 3318934"/>
              <a:gd name="connsiteY15" fmla="*/ 524933 h 2372783"/>
              <a:gd name="connsiteX0" fmla="*/ 103717 w 3318934"/>
              <a:gd name="connsiteY0" fmla="*/ 369333 h 2360083"/>
              <a:gd name="connsiteX1" fmla="*/ 408517 w 3318934"/>
              <a:gd name="connsiteY1" fmla="*/ 67733 h 2360083"/>
              <a:gd name="connsiteX2" fmla="*/ 637117 w 3318934"/>
              <a:gd name="connsiteY2" fmla="*/ 29633 h 2360083"/>
              <a:gd name="connsiteX3" fmla="*/ 1919817 w 3318934"/>
              <a:gd name="connsiteY3" fmla="*/ 245533 h 2360083"/>
              <a:gd name="connsiteX4" fmla="*/ 2351617 w 3318934"/>
              <a:gd name="connsiteY4" fmla="*/ 550333 h 2360083"/>
              <a:gd name="connsiteX5" fmla="*/ 3012017 w 3318934"/>
              <a:gd name="connsiteY5" fmla="*/ 664633 h 2360083"/>
              <a:gd name="connsiteX6" fmla="*/ 3189817 w 3318934"/>
              <a:gd name="connsiteY6" fmla="*/ 1109133 h 2360083"/>
              <a:gd name="connsiteX7" fmla="*/ 2961217 w 3318934"/>
              <a:gd name="connsiteY7" fmla="*/ 1337733 h 2360083"/>
              <a:gd name="connsiteX8" fmla="*/ 1043517 w 3318934"/>
              <a:gd name="connsiteY8" fmla="*/ 2226733 h 2360083"/>
              <a:gd name="connsiteX9" fmla="*/ 662517 w 3318934"/>
              <a:gd name="connsiteY9" fmla="*/ 2137833 h 2360083"/>
              <a:gd name="connsiteX10" fmla="*/ 598989 w 3318934"/>
              <a:gd name="connsiteY10" fmla="*/ 1833013 h 2360083"/>
              <a:gd name="connsiteX11" fmla="*/ 670427 w 3318934"/>
              <a:gd name="connsiteY11" fmla="*/ 1547261 h 2360083"/>
              <a:gd name="connsiteX12" fmla="*/ 527551 w 3318934"/>
              <a:gd name="connsiteY12" fmla="*/ 1248833 h 2360083"/>
              <a:gd name="connsiteX13" fmla="*/ 811717 w 3318934"/>
              <a:gd name="connsiteY13" fmla="*/ 1082123 h 2360083"/>
              <a:gd name="connsiteX14" fmla="*/ 714879 w 3318934"/>
              <a:gd name="connsiteY14" fmla="*/ 855133 h 2360083"/>
              <a:gd name="connsiteX15" fmla="*/ 103717 w 3318934"/>
              <a:gd name="connsiteY15" fmla="*/ 369333 h 2360083"/>
              <a:gd name="connsiteX0" fmla="*/ 0 w 3215217"/>
              <a:gd name="connsiteY0" fmla="*/ 369333 h 2360083"/>
              <a:gd name="connsiteX1" fmla="*/ 304800 w 3215217"/>
              <a:gd name="connsiteY1" fmla="*/ 67733 h 2360083"/>
              <a:gd name="connsiteX2" fmla="*/ 533400 w 3215217"/>
              <a:gd name="connsiteY2" fmla="*/ 29633 h 2360083"/>
              <a:gd name="connsiteX3" fmla="*/ 1816100 w 3215217"/>
              <a:gd name="connsiteY3" fmla="*/ 245533 h 2360083"/>
              <a:gd name="connsiteX4" fmla="*/ 2247900 w 3215217"/>
              <a:gd name="connsiteY4" fmla="*/ 550333 h 2360083"/>
              <a:gd name="connsiteX5" fmla="*/ 2908300 w 3215217"/>
              <a:gd name="connsiteY5" fmla="*/ 664633 h 2360083"/>
              <a:gd name="connsiteX6" fmla="*/ 3086100 w 3215217"/>
              <a:gd name="connsiteY6" fmla="*/ 1109133 h 2360083"/>
              <a:gd name="connsiteX7" fmla="*/ 2857500 w 3215217"/>
              <a:gd name="connsiteY7" fmla="*/ 1337733 h 2360083"/>
              <a:gd name="connsiteX8" fmla="*/ 939800 w 3215217"/>
              <a:gd name="connsiteY8" fmla="*/ 2226733 h 2360083"/>
              <a:gd name="connsiteX9" fmla="*/ 558800 w 3215217"/>
              <a:gd name="connsiteY9" fmla="*/ 2137833 h 2360083"/>
              <a:gd name="connsiteX10" fmla="*/ 495272 w 3215217"/>
              <a:gd name="connsiteY10" fmla="*/ 1833013 h 2360083"/>
              <a:gd name="connsiteX11" fmla="*/ 566710 w 3215217"/>
              <a:gd name="connsiteY11" fmla="*/ 1547261 h 2360083"/>
              <a:gd name="connsiteX12" fmla="*/ 423834 w 3215217"/>
              <a:gd name="connsiteY12" fmla="*/ 1248833 h 2360083"/>
              <a:gd name="connsiteX13" fmla="*/ 708000 w 3215217"/>
              <a:gd name="connsiteY13" fmla="*/ 1082123 h 2360083"/>
              <a:gd name="connsiteX14" fmla="*/ 611162 w 3215217"/>
              <a:gd name="connsiteY14" fmla="*/ 855133 h 2360083"/>
              <a:gd name="connsiteX15" fmla="*/ 596900 w 3215217"/>
              <a:gd name="connsiteY15" fmla="*/ 829733 h 2360083"/>
              <a:gd name="connsiteX16" fmla="*/ 0 w 3215217"/>
              <a:gd name="connsiteY16" fmla="*/ 369333 h 2360083"/>
              <a:gd name="connsiteX0" fmla="*/ 0 w 3215217"/>
              <a:gd name="connsiteY0" fmla="*/ 369333 h 2360083"/>
              <a:gd name="connsiteX1" fmla="*/ 304800 w 3215217"/>
              <a:gd name="connsiteY1" fmla="*/ 67733 h 2360083"/>
              <a:gd name="connsiteX2" fmla="*/ 533400 w 3215217"/>
              <a:gd name="connsiteY2" fmla="*/ 29633 h 2360083"/>
              <a:gd name="connsiteX3" fmla="*/ 1816100 w 3215217"/>
              <a:gd name="connsiteY3" fmla="*/ 245533 h 2360083"/>
              <a:gd name="connsiteX4" fmla="*/ 2247900 w 3215217"/>
              <a:gd name="connsiteY4" fmla="*/ 550333 h 2360083"/>
              <a:gd name="connsiteX5" fmla="*/ 2908300 w 3215217"/>
              <a:gd name="connsiteY5" fmla="*/ 664633 h 2360083"/>
              <a:gd name="connsiteX6" fmla="*/ 3086100 w 3215217"/>
              <a:gd name="connsiteY6" fmla="*/ 1109133 h 2360083"/>
              <a:gd name="connsiteX7" fmla="*/ 2857500 w 3215217"/>
              <a:gd name="connsiteY7" fmla="*/ 1337733 h 2360083"/>
              <a:gd name="connsiteX8" fmla="*/ 939800 w 3215217"/>
              <a:gd name="connsiteY8" fmla="*/ 2226733 h 2360083"/>
              <a:gd name="connsiteX9" fmla="*/ 558800 w 3215217"/>
              <a:gd name="connsiteY9" fmla="*/ 2137833 h 2360083"/>
              <a:gd name="connsiteX10" fmla="*/ 495272 w 3215217"/>
              <a:gd name="connsiteY10" fmla="*/ 1833013 h 2360083"/>
              <a:gd name="connsiteX11" fmla="*/ 566710 w 3215217"/>
              <a:gd name="connsiteY11" fmla="*/ 1547261 h 2360083"/>
              <a:gd name="connsiteX12" fmla="*/ 423834 w 3215217"/>
              <a:gd name="connsiteY12" fmla="*/ 1248833 h 2360083"/>
              <a:gd name="connsiteX13" fmla="*/ 788958 w 3215217"/>
              <a:gd name="connsiteY13" fmla="*/ 1248833 h 2360083"/>
              <a:gd name="connsiteX14" fmla="*/ 708000 w 3215217"/>
              <a:gd name="connsiteY14" fmla="*/ 1082123 h 2360083"/>
              <a:gd name="connsiteX15" fmla="*/ 611162 w 3215217"/>
              <a:gd name="connsiteY15" fmla="*/ 855133 h 2360083"/>
              <a:gd name="connsiteX16" fmla="*/ 596900 w 3215217"/>
              <a:gd name="connsiteY16" fmla="*/ 829733 h 2360083"/>
              <a:gd name="connsiteX17" fmla="*/ 0 w 3215217"/>
              <a:gd name="connsiteY17" fmla="*/ 369333 h 2360083"/>
              <a:gd name="connsiteX0" fmla="*/ 0 w 3215217"/>
              <a:gd name="connsiteY0" fmla="*/ 369333 h 2360083"/>
              <a:gd name="connsiteX1" fmla="*/ 304800 w 3215217"/>
              <a:gd name="connsiteY1" fmla="*/ 67733 h 2360083"/>
              <a:gd name="connsiteX2" fmla="*/ 533400 w 3215217"/>
              <a:gd name="connsiteY2" fmla="*/ 29633 h 2360083"/>
              <a:gd name="connsiteX3" fmla="*/ 1816100 w 3215217"/>
              <a:gd name="connsiteY3" fmla="*/ 245533 h 2360083"/>
              <a:gd name="connsiteX4" fmla="*/ 2247900 w 3215217"/>
              <a:gd name="connsiteY4" fmla="*/ 550333 h 2360083"/>
              <a:gd name="connsiteX5" fmla="*/ 2908300 w 3215217"/>
              <a:gd name="connsiteY5" fmla="*/ 664633 h 2360083"/>
              <a:gd name="connsiteX6" fmla="*/ 3086100 w 3215217"/>
              <a:gd name="connsiteY6" fmla="*/ 1109133 h 2360083"/>
              <a:gd name="connsiteX7" fmla="*/ 2857500 w 3215217"/>
              <a:gd name="connsiteY7" fmla="*/ 1337733 h 2360083"/>
              <a:gd name="connsiteX8" fmla="*/ 939800 w 3215217"/>
              <a:gd name="connsiteY8" fmla="*/ 2226733 h 2360083"/>
              <a:gd name="connsiteX9" fmla="*/ 558800 w 3215217"/>
              <a:gd name="connsiteY9" fmla="*/ 2137833 h 2360083"/>
              <a:gd name="connsiteX10" fmla="*/ 495272 w 3215217"/>
              <a:gd name="connsiteY10" fmla="*/ 1833013 h 2360083"/>
              <a:gd name="connsiteX11" fmla="*/ 566710 w 3215217"/>
              <a:gd name="connsiteY11" fmla="*/ 1547261 h 2360083"/>
              <a:gd name="connsiteX12" fmla="*/ 780992 w 3215217"/>
              <a:gd name="connsiteY12" fmla="*/ 1463123 h 2360083"/>
              <a:gd name="connsiteX13" fmla="*/ 788958 w 3215217"/>
              <a:gd name="connsiteY13" fmla="*/ 1248833 h 2360083"/>
              <a:gd name="connsiteX14" fmla="*/ 708000 w 3215217"/>
              <a:gd name="connsiteY14" fmla="*/ 1082123 h 2360083"/>
              <a:gd name="connsiteX15" fmla="*/ 611162 w 3215217"/>
              <a:gd name="connsiteY15" fmla="*/ 855133 h 2360083"/>
              <a:gd name="connsiteX16" fmla="*/ 596900 w 3215217"/>
              <a:gd name="connsiteY16" fmla="*/ 829733 h 2360083"/>
              <a:gd name="connsiteX17" fmla="*/ 0 w 3215217"/>
              <a:gd name="connsiteY17" fmla="*/ 369333 h 2360083"/>
              <a:gd name="connsiteX0" fmla="*/ 0 w 3215217"/>
              <a:gd name="connsiteY0" fmla="*/ 369333 h 2360083"/>
              <a:gd name="connsiteX1" fmla="*/ 304800 w 3215217"/>
              <a:gd name="connsiteY1" fmla="*/ 67733 h 2360083"/>
              <a:gd name="connsiteX2" fmla="*/ 533400 w 3215217"/>
              <a:gd name="connsiteY2" fmla="*/ 29633 h 2360083"/>
              <a:gd name="connsiteX3" fmla="*/ 1816100 w 3215217"/>
              <a:gd name="connsiteY3" fmla="*/ 245533 h 2360083"/>
              <a:gd name="connsiteX4" fmla="*/ 2247900 w 3215217"/>
              <a:gd name="connsiteY4" fmla="*/ 550333 h 2360083"/>
              <a:gd name="connsiteX5" fmla="*/ 2908300 w 3215217"/>
              <a:gd name="connsiteY5" fmla="*/ 664633 h 2360083"/>
              <a:gd name="connsiteX6" fmla="*/ 3086100 w 3215217"/>
              <a:gd name="connsiteY6" fmla="*/ 1109133 h 2360083"/>
              <a:gd name="connsiteX7" fmla="*/ 2857500 w 3215217"/>
              <a:gd name="connsiteY7" fmla="*/ 1337733 h 2360083"/>
              <a:gd name="connsiteX8" fmla="*/ 939800 w 3215217"/>
              <a:gd name="connsiteY8" fmla="*/ 2226733 h 2360083"/>
              <a:gd name="connsiteX9" fmla="*/ 558800 w 3215217"/>
              <a:gd name="connsiteY9" fmla="*/ 2137833 h 2360083"/>
              <a:gd name="connsiteX10" fmla="*/ 495272 w 3215217"/>
              <a:gd name="connsiteY10" fmla="*/ 1833013 h 2360083"/>
              <a:gd name="connsiteX11" fmla="*/ 566710 w 3215217"/>
              <a:gd name="connsiteY11" fmla="*/ 1547261 h 2360083"/>
              <a:gd name="connsiteX12" fmla="*/ 780992 w 3215217"/>
              <a:gd name="connsiteY12" fmla="*/ 1463123 h 2360083"/>
              <a:gd name="connsiteX13" fmla="*/ 788958 w 3215217"/>
              <a:gd name="connsiteY13" fmla="*/ 1248833 h 2360083"/>
              <a:gd name="connsiteX14" fmla="*/ 708000 w 3215217"/>
              <a:gd name="connsiteY14" fmla="*/ 1082123 h 2360083"/>
              <a:gd name="connsiteX15" fmla="*/ 611162 w 3215217"/>
              <a:gd name="connsiteY15" fmla="*/ 855133 h 2360083"/>
              <a:gd name="connsiteX16" fmla="*/ 596900 w 3215217"/>
              <a:gd name="connsiteY16" fmla="*/ 829733 h 2360083"/>
              <a:gd name="connsiteX17" fmla="*/ 0 w 3215217"/>
              <a:gd name="connsiteY17" fmla="*/ 369333 h 2360083"/>
              <a:gd name="connsiteX0" fmla="*/ 0 w 3215217"/>
              <a:gd name="connsiteY0" fmla="*/ 369333 h 2360083"/>
              <a:gd name="connsiteX1" fmla="*/ 304800 w 3215217"/>
              <a:gd name="connsiteY1" fmla="*/ 67733 h 2360083"/>
              <a:gd name="connsiteX2" fmla="*/ 533400 w 3215217"/>
              <a:gd name="connsiteY2" fmla="*/ 29633 h 2360083"/>
              <a:gd name="connsiteX3" fmla="*/ 1816100 w 3215217"/>
              <a:gd name="connsiteY3" fmla="*/ 245533 h 2360083"/>
              <a:gd name="connsiteX4" fmla="*/ 2247900 w 3215217"/>
              <a:gd name="connsiteY4" fmla="*/ 550333 h 2360083"/>
              <a:gd name="connsiteX5" fmla="*/ 2908300 w 3215217"/>
              <a:gd name="connsiteY5" fmla="*/ 664633 h 2360083"/>
              <a:gd name="connsiteX6" fmla="*/ 3086100 w 3215217"/>
              <a:gd name="connsiteY6" fmla="*/ 1109133 h 2360083"/>
              <a:gd name="connsiteX7" fmla="*/ 2857500 w 3215217"/>
              <a:gd name="connsiteY7" fmla="*/ 1337733 h 2360083"/>
              <a:gd name="connsiteX8" fmla="*/ 939800 w 3215217"/>
              <a:gd name="connsiteY8" fmla="*/ 2226733 h 2360083"/>
              <a:gd name="connsiteX9" fmla="*/ 558800 w 3215217"/>
              <a:gd name="connsiteY9" fmla="*/ 2137833 h 2360083"/>
              <a:gd name="connsiteX10" fmla="*/ 495272 w 3215217"/>
              <a:gd name="connsiteY10" fmla="*/ 1833013 h 2360083"/>
              <a:gd name="connsiteX11" fmla="*/ 566710 w 3215217"/>
              <a:gd name="connsiteY11" fmla="*/ 1547261 h 2360083"/>
              <a:gd name="connsiteX12" fmla="*/ 780992 w 3215217"/>
              <a:gd name="connsiteY12" fmla="*/ 1463123 h 2360083"/>
              <a:gd name="connsiteX13" fmla="*/ 788958 w 3215217"/>
              <a:gd name="connsiteY13" fmla="*/ 1248833 h 2360083"/>
              <a:gd name="connsiteX14" fmla="*/ 708000 w 3215217"/>
              <a:gd name="connsiteY14" fmla="*/ 1082123 h 2360083"/>
              <a:gd name="connsiteX15" fmla="*/ 611162 w 3215217"/>
              <a:gd name="connsiteY15" fmla="*/ 855133 h 2360083"/>
              <a:gd name="connsiteX16" fmla="*/ 596900 w 3215217"/>
              <a:gd name="connsiteY16" fmla="*/ 829733 h 2360083"/>
              <a:gd name="connsiteX17" fmla="*/ 0 w 3215217"/>
              <a:gd name="connsiteY17" fmla="*/ 369333 h 2360083"/>
              <a:gd name="connsiteX0" fmla="*/ 0 w 3072373"/>
              <a:gd name="connsiteY0" fmla="*/ 369333 h 2360083"/>
              <a:gd name="connsiteX1" fmla="*/ 161956 w 3072373"/>
              <a:gd name="connsiteY1" fmla="*/ 67733 h 2360083"/>
              <a:gd name="connsiteX2" fmla="*/ 390556 w 3072373"/>
              <a:gd name="connsiteY2" fmla="*/ 29633 h 2360083"/>
              <a:gd name="connsiteX3" fmla="*/ 1673256 w 3072373"/>
              <a:gd name="connsiteY3" fmla="*/ 245533 h 2360083"/>
              <a:gd name="connsiteX4" fmla="*/ 2105056 w 3072373"/>
              <a:gd name="connsiteY4" fmla="*/ 550333 h 2360083"/>
              <a:gd name="connsiteX5" fmla="*/ 2765456 w 3072373"/>
              <a:gd name="connsiteY5" fmla="*/ 664633 h 2360083"/>
              <a:gd name="connsiteX6" fmla="*/ 2943256 w 3072373"/>
              <a:gd name="connsiteY6" fmla="*/ 1109133 h 2360083"/>
              <a:gd name="connsiteX7" fmla="*/ 2714656 w 3072373"/>
              <a:gd name="connsiteY7" fmla="*/ 1337733 h 2360083"/>
              <a:gd name="connsiteX8" fmla="*/ 796956 w 3072373"/>
              <a:gd name="connsiteY8" fmla="*/ 2226733 h 2360083"/>
              <a:gd name="connsiteX9" fmla="*/ 415956 w 3072373"/>
              <a:gd name="connsiteY9" fmla="*/ 2137833 h 2360083"/>
              <a:gd name="connsiteX10" fmla="*/ 352428 w 3072373"/>
              <a:gd name="connsiteY10" fmla="*/ 1833013 h 2360083"/>
              <a:gd name="connsiteX11" fmla="*/ 423866 w 3072373"/>
              <a:gd name="connsiteY11" fmla="*/ 1547261 h 2360083"/>
              <a:gd name="connsiteX12" fmla="*/ 638148 w 3072373"/>
              <a:gd name="connsiteY12" fmla="*/ 1463123 h 2360083"/>
              <a:gd name="connsiteX13" fmla="*/ 646114 w 3072373"/>
              <a:gd name="connsiteY13" fmla="*/ 1248833 h 2360083"/>
              <a:gd name="connsiteX14" fmla="*/ 565156 w 3072373"/>
              <a:gd name="connsiteY14" fmla="*/ 1082123 h 2360083"/>
              <a:gd name="connsiteX15" fmla="*/ 468318 w 3072373"/>
              <a:gd name="connsiteY15" fmla="*/ 855133 h 2360083"/>
              <a:gd name="connsiteX16" fmla="*/ 454056 w 3072373"/>
              <a:gd name="connsiteY16" fmla="*/ 829733 h 2360083"/>
              <a:gd name="connsiteX17" fmla="*/ 0 w 3072373"/>
              <a:gd name="connsiteY17" fmla="*/ 369333 h 2360083"/>
              <a:gd name="connsiteX0" fmla="*/ 0 w 3011260"/>
              <a:gd name="connsiteY0" fmla="*/ 369333 h 2324368"/>
              <a:gd name="connsiteX1" fmla="*/ 161956 w 3011260"/>
              <a:gd name="connsiteY1" fmla="*/ 67733 h 2324368"/>
              <a:gd name="connsiteX2" fmla="*/ 390556 w 3011260"/>
              <a:gd name="connsiteY2" fmla="*/ 29633 h 2324368"/>
              <a:gd name="connsiteX3" fmla="*/ 1673256 w 3011260"/>
              <a:gd name="connsiteY3" fmla="*/ 245533 h 2324368"/>
              <a:gd name="connsiteX4" fmla="*/ 2105056 w 3011260"/>
              <a:gd name="connsiteY4" fmla="*/ 550333 h 2324368"/>
              <a:gd name="connsiteX5" fmla="*/ 2765456 w 3011260"/>
              <a:gd name="connsiteY5" fmla="*/ 664633 h 2324368"/>
              <a:gd name="connsiteX6" fmla="*/ 2943256 w 3011260"/>
              <a:gd name="connsiteY6" fmla="*/ 1109133 h 2324368"/>
              <a:gd name="connsiteX7" fmla="*/ 2357434 w 3011260"/>
              <a:gd name="connsiteY7" fmla="*/ 1552023 h 2324368"/>
              <a:gd name="connsiteX8" fmla="*/ 796956 w 3011260"/>
              <a:gd name="connsiteY8" fmla="*/ 2226733 h 2324368"/>
              <a:gd name="connsiteX9" fmla="*/ 415956 w 3011260"/>
              <a:gd name="connsiteY9" fmla="*/ 2137833 h 2324368"/>
              <a:gd name="connsiteX10" fmla="*/ 352428 w 3011260"/>
              <a:gd name="connsiteY10" fmla="*/ 1833013 h 2324368"/>
              <a:gd name="connsiteX11" fmla="*/ 423866 w 3011260"/>
              <a:gd name="connsiteY11" fmla="*/ 1547261 h 2324368"/>
              <a:gd name="connsiteX12" fmla="*/ 638148 w 3011260"/>
              <a:gd name="connsiteY12" fmla="*/ 1463123 h 2324368"/>
              <a:gd name="connsiteX13" fmla="*/ 646114 w 3011260"/>
              <a:gd name="connsiteY13" fmla="*/ 1248833 h 2324368"/>
              <a:gd name="connsiteX14" fmla="*/ 565156 w 3011260"/>
              <a:gd name="connsiteY14" fmla="*/ 1082123 h 2324368"/>
              <a:gd name="connsiteX15" fmla="*/ 468318 w 3011260"/>
              <a:gd name="connsiteY15" fmla="*/ 855133 h 2324368"/>
              <a:gd name="connsiteX16" fmla="*/ 454056 w 3011260"/>
              <a:gd name="connsiteY16" fmla="*/ 829733 h 2324368"/>
              <a:gd name="connsiteX17" fmla="*/ 0 w 3011260"/>
              <a:gd name="connsiteY17" fmla="*/ 369333 h 2324368"/>
              <a:gd name="connsiteX0" fmla="*/ 0 w 3025018"/>
              <a:gd name="connsiteY0" fmla="*/ 369333 h 2324368"/>
              <a:gd name="connsiteX1" fmla="*/ 161956 w 3025018"/>
              <a:gd name="connsiteY1" fmla="*/ 67733 h 2324368"/>
              <a:gd name="connsiteX2" fmla="*/ 390556 w 3025018"/>
              <a:gd name="connsiteY2" fmla="*/ 29633 h 2324368"/>
              <a:gd name="connsiteX3" fmla="*/ 1673256 w 3025018"/>
              <a:gd name="connsiteY3" fmla="*/ 245533 h 2324368"/>
              <a:gd name="connsiteX4" fmla="*/ 2105056 w 3025018"/>
              <a:gd name="connsiteY4" fmla="*/ 550333 h 2324368"/>
              <a:gd name="connsiteX5" fmla="*/ 2765456 w 3025018"/>
              <a:gd name="connsiteY5" fmla="*/ 664633 h 2324368"/>
              <a:gd name="connsiteX6" fmla="*/ 2943256 w 3025018"/>
              <a:gd name="connsiteY6" fmla="*/ 1109133 h 2324368"/>
              <a:gd name="connsiteX7" fmla="*/ 2274882 w 3025018"/>
              <a:gd name="connsiteY7" fmla="*/ 1121833 h 2324368"/>
              <a:gd name="connsiteX8" fmla="*/ 2357434 w 3025018"/>
              <a:gd name="connsiteY8" fmla="*/ 1552023 h 2324368"/>
              <a:gd name="connsiteX9" fmla="*/ 796956 w 3025018"/>
              <a:gd name="connsiteY9" fmla="*/ 2226733 h 2324368"/>
              <a:gd name="connsiteX10" fmla="*/ 415956 w 3025018"/>
              <a:gd name="connsiteY10" fmla="*/ 2137833 h 2324368"/>
              <a:gd name="connsiteX11" fmla="*/ 352428 w 3025018"/>
              <a:gd name="connsiteY11" fmla="*/ 1833013 h 2324368"/>
              <a:gd name="connsiteX12" fmla="*/ 423866 w 3025018"/>
              <a:gd name="connsiteY12" fmla="*/ 1547261 h 2324368"/>
              <a:gd name="connsiteX13" fmla="*/ 638148 w 3025018"/>
              <a:gd name="connsiteY13" fmla="*/ 1463123 h 2324368"/>
              <a:gd name="connsiteX14" fmla="*/ 646114 w 3025018"/>
              <a:gd name="connsiteY14" fmla="*/ 1248833 h 2324368"/>
              <a:gd name="connsiteX15" fmla="*/ 565156 w 3025018"/>
              <a:gd name="connsiteY15" fmla="*/ 1082123 h 2324368"/>
              <a:gd name="connsiteX16" fmla="*/ 468318 w 3025018"/>
              <a:gd name="connsiteY16" fmla="*/ 855133 h 2324368"/>
              <a:gd name="connsiteX17" fmla="*/ 454056 w 3025018"/>
              <a:gd name="connsiteY17" fmla="*/ 829733 h 2324368"/>
              <a:gd name="connsiteX18" fmla="*/ 0 w 3025018"/>
              <a:gd name="connsiteY18" fmla="*/ 369333 h 2324368"/>
              <a:gd name="connsiteX0" fmla="*/ 0 w 2968656"/>
              <a:gd name="connsiteY0" fmla="*/ 369333 h 2324368"/>
              <a:gd name="connsiteX1" fmla="*/ 161956 w 2968656"/>
              <a:gd name="connsiteY1" fmla="*/ 67733 h 2324368"/>
              <a:gd name="connsiteX2" fmla="*/ 390556 w 2968656"/>
              <a:gd name="connsiteY2" fmla="*/ 29633 h 2324368"/>
              <a:gd name="connsiteX3" fmla="*/ 1673256 w 2968656"/>
              <a:gd name="connsiteY3" fmla="*/ 245533 h 2324368"/>
              <a:gd name="connsiteX4" fmla="*/ 2105056 w 2968656"/>
              <a:gd name="connsiteY4" fmla="*/ 550333 h 2324368"/>
              <a:gd name="connsiteX5" fmla="*/ 2122482 w 2968656"/>
              <a:gd name="connsiteY5" fmla="*/ 664633 h 2324368"/>
              <a:gd name="connsiteX6" fmla="*/ 2943256 w 2968656"/>
              <a:gd name="connsiteY6" fmla="*/ 1109133 h 2324368"/>
              <a:gd name="connsiteX7" fmla="*/ 2274882 w 2968656"/>
              <a:gd name="connsiteY7" fmla="*/ 1121833 h 2324368"/>
              <a:gd name="connsiteX8" fmla="*/ 2357434 w 2968656"/>
              <a:gd name="connsiteY8" fmla="*/ 1552023 h 2324368"/>
              <a:gd name="connsiteX9" fmla="*/ 796956 w 2968656"/>
              <a:gd name="connsiteY9" fmla="*/ 2226733 h 2324368"/>
              <a:gd name="connsiteX10" fmla="*/ 415956 w 2968656"/>
              <a:gd name="connsiteY10" fmla="*/ 2137833 h 2324368"/>
              <a:gd name="connsiteX11" fmla="*/ 352428 w 2968656"/>
              <a:gd name="connsiteY11" fmla="*/ 1833013 h 2324368"/>
              <a:gd name="connsiteX12" fmla="*/ 423866 w 2968656"/>
              <a:gd name="connsiteY12" fmla="*/ 1547261 h 2324368"/>
              <a:gd name="connsiteX13" fmla="*/ 638148 w 2968656"/>
              <a:gd name="connsiteY13" fmla="*/ 1463123 h 2324368"/>
              <a:gd name="connsiteX14" fmla="*/ 646114 w 2968656"/>
              <a:gd name="connsiteY14" fmla="*/ 1248833 h 2324368"/>
              <a:gd name="connsiteX15" fmla="*/ 565156 w 2968656"/>
              <a:gd name="connsiteY15" fmla="*/ 1082123 h 2324368"/>
              <a:gd name="connsiteX16" fmla="*/ 468318 w 2968656"/>
              <a:gd name="connsiteY16" fmla="*/ 855133 h 2324368"/>
              <a:gd name="connsiteX17" fmla="*/ 454056 w 2968656"/>
              <a:gd name="connsiteY17" fmla="*/ 829733 h 2324368"/>
              <a:gd name="connsiteX18" fmla="*/ 0 w 2968656"/>
              <a:gd name="connsiteY18" fmla="*/ 369333 h 2324368"/>
              <a:gd name="connsiteX0" fmla="*/ 0 w 2603755"/>
              <a:gd name="connsiteY0" fmla="*/ 369333 h 2324368"/>
              <a:gd name="connsiteX1" fmla="*/ 161956 w 2603755"/>
              <a:gd name="connsiteY1" fmla="*/ 67733 h 2324368"/>
              <a:gd name="connsiteX2" fmla="*/ 390556 w 2603755"/>
              <a:gd name="connsiteY2" fmla="*/ 29633 h 2324368"/>
              <a:gd name="connsiteX3" fmla="*/ 1673256 w 2603755"/>
              <a:gd name="connsiteY3" fmla="*/ 245533 h 2324368"/>
              <a:gd name="connsiteX4" fmla="*/ 2105056 w 2603755"/>
              <a:gd name="connsiteY4" fmla="*/ 550333 h 2324368"/>
              <a:gd name="connsiteX5" fmla="*/ 2122482 w 2603755"/>
              <a:gd name="connsiteY5" fmla="*/ 664633 h 2324368"/>
              <a:gd name="connsiteX6" fmla="*/ 1871654 w 2603755"/>
              <a:gd name="connsiteY6" fmla="*/ 966233 h 2324368"/>
              <a:gd name="connsiteX7" fmla="*/ 2274882 w 2603755"/>
              <a:gd name="connsiteY7" fmla="*/ 1121833 h 2324368"/>
              <a:gd name="connsiteX8" fmla="*/ 2357434 w 2603755"/>
              <a:gd name="connsiteY8" fmla="*/ 1552023 h 2324368"/>
              <a:gd name="connsiteX9" fmla="*/ 796956 w 2603755"/>
              <a:gd name="connsiteY9" fmla="*/ 2226733 h 2324368"/>
              <a:gd name="connsiteX10" fmla="*/ 415956 w 2603755"/>
              <a:gd name="connsiteY10" fmla="*/ 2137833 h 2324368"/>
              <a:gd name="connsiteX11" fmla="*/ 352428 w 2603755"/>
              <a:gd name="connsiteY11" fmla="*/ 1833013 h 2324368"/>
              <a:gd name="connsiteX12" fmla="*/ 423866 w 2603755"/>
              <a:gd name="connsiteY12" fmla="*/ 1547261 h 2324368"/>
              <a:gd name="connsiteX13" fmla="*/ 638148 w 2603755"/>
              <a:gd name="connsiteY13" fmla="*/ 1463123 h 2324368"/>
              <a:gd name="connsiteX14" fmla="*/ 646114 w 2603755"/>
              <a:gd name="connsiteY14" fmla="*/ 1248833 h 2324368"/>
              <a:gd name="connsiteX15" fmla="*/ 565156 w 2603755"/>
              <a:gd name="connsiteY15" fmla="*/ 1082123 h 2324368"/>
              <a:gd name="connsiteX16" fmla="*/ 468318 w 2603755"/>
              <a:gd name="connsiteY16" fmla="*/ 855133 h 2324368"/>
              <a:gd name="connsiteX17" fmla="*/ 454056 w 2603755"/>
              <a:gd name="connsiteY17" fmla="*/ 829733 h 2324368"/>
              <a:gd name="connsiteX18" fmla="*/ 0 w 2603755"/>
              <a:gd name="connsiteY18" fmla="*/ 369333 h 2324368"/>
              <a:gd name="connsiteX0" fmla="*/ 0 w 2603755"/>
              <a:gd name="connsiteY0" fmla="*/ 369333 h 2324368"/>
              <a:gd name="connsiteX1" fmla="*/ 161956 w 2603755"/>
              <a:gd name="connsiteY1" fmla="*/ 67733 h 2324368"/>
              <a:gd name="connsiteX2" fmla="*/ 390556 w 2603755"/>
              <a:gd name="connsiteY2" fmla="*/ 29633 h 2324368"/>
              <a:gd name="connsiteX3" fmla="*/ 1673256 w 2603755"/>
              <a:gd name="connsiteY3" fmla="*/ 245533 h 2324368"/>
              <a:gd name="connsiteX4" fmla="*/ 2105056 w 2603755"/>
              <a:gd name="connsiteY4" fmla="*/ 550333 h 2324368"/>
              <a:gd name="connsiteX5" fmla="*/ 1979574 w 2603755"/>
              <a:gd name="connsiteY5" fmla="*/ 664633 h 2324368"/>
              <a:gd name="connsiteX6" fmla="*/ 1871654 w 2603755"/>
              <a:gd name="connsiteY6" fmla="*/ 966233 h 2324368"/>
              <a:gd name="connsiteX7" fmla="*/ 2274882 w 2603755"/>
              <a:gd name="connsiteY7" fmla="*/ 1121833 h 2324368"/>
              <a:gd name="connsiteX8" fmla="*/ 2357434 w 2603755"/>
              <a:gd name="connsiteY8" fmla="*/ 1552023 h 2324368"/>
              <a:gd name="connsiteX9" fmla="*/ 796956 w 2603755"/>
              <a:gd name="connsiteY9" fmla="*/ 2226733 h 2324368"/>
              <a:gd name="connsiteX10" fmla="*/ 415956 w 2603755"/>
              <a:gd name="connsiteY10" fmla="*/ 2137833 h 2324368"/>
              <a:gd name="connsiteX11" fmla="*/ 352428 w 2603755"/>
              <a:gd name="connsiteY11" fmla="*/ 1833013 h 2324368"/>
              <a:gd name="connsiteX12" fmla="*/ 423866 w 2603755"/>
              <a:gd name="connsiteY12" fmla="*/ 1547261 h 2324368"/>
              <a:gd name="connsiteX13" fmla="*/ 638148 w 2603755"/>
              <a:gd name="connsiteY13" fmla="*/ 1463123 h 2324368"/>
              <a:gd name="connsiteX14" fmla="*/ 646114 w 2603755"/>
              <a:gd name="connsiteY14" fmla="*/ 1248833 h 2324368"/>
              <a:gd name="connsiteX15" fmla="*/ 565156 w 2603755"/>
              <a:gd name="connsiteY15" fmla="*/ 1082123 h 2324368"/>
              <a:gd name="connsiteX16" fmla="*/ 468318 w 2603755"/>
              <a:gd name="connsiteY16" fmla="*/ 855133 h 2324368"/>
              <a:gd name="connsiteX17" fmla="*/ 454056 w 2603755"/>
              <a:gd name="connsiteY17" fmla="*/ 829733 h 2324368"/>
              <a:gd name="connsiteX18" fmla="*/ 0 w 2603755"/>
              <a:gd name="connsiteY18" fmla="*/ 369333 h 2324368"/>
              <a:gd name="connsiteX0" fmla="*/ 0 w 2603755"/>
              <a:gd name="connsiteY0" fmla="*/ 369333 h 2324368"/>
              <a:gd name="connsiteX1" fmla="*/ 161956 w 2603755"/>
              <a:gd name="connsiteY1" fmla="*/ 67733 h 2324368"/>
              <a:gd name="connsiteX2" fmla="*/ 390556 w 2603755"/>
              <a:gd name="connsiteY2" fmla="*/ 29633 h 2324368"/>
              <a:gd name="connsiteX3" fmla="*/ 1673256 w 2603755"/>
              <a:gd name="connsiteY3" fmla="*/ 245533 h 2324368"/>
              <a:gd name="connsiteX4" fmla="*/ 1890710 w 2603755"/>
              <a:gd name="connsiteY4" fmla="*/ 550333 h 2324368"/>
              <a:gd name="connsiteX5" fmla="*/ 1979574 w 2603755"/>
              <a:gd name="connsiteY5" fmla="*/ 664633 h 2324368"/>
              <a:gd name="connsiteX6" fmla="*/ 1871654 w 2603755"/>
              <a:gd name="connsiteY6" fmla="*/ 966233 h 2324368"/>
              <a:gd name="connsiteX7" fmla="*/ 2274882 w 2603755"/>
              <a:gd name="connsiteY7" fmla="*/ 1121833 h 2324368"/>
              <a:gd name="connsiteX8" fmla="*/ 2357434 w 2603755"/>
              <a:gd name="connsiteY8" fmla="*/ 1552023 h 2324368"/>
              <a:gd name="connsiteX9" fmla="*/ 796956 w 2603755"/>
              <a:gd name="connsiteY9" fmla="*/ 2226733 h 2324368"/>
              <a:gd name="connsiteX10" fmla="*/ 415956 w 2603755"/>
              <a:gd name="connsiteY10" fmla="*/ 2137833 h 2324368"/>
              <a:gd name="connsiteX11" fmla="*/ 352428 w 2603755"/>
              <a:gd name="connsiteY11" fmla="*/ 1833013 h 2324368"/>
              <a:gd name="connsiteX12" fmla="*/ 423866 w 2603755"/>
              <a:gd name="connsiteY12" fmla="*/ 1547261 h 2324368"/>
              <a:gd name="connsiteX13" fmla="*/ 638148 w 2603755"/>
              <a:gd name="connsiteY13" fmla="*/ 1463123 h 2324368"/>
              <a:gd name="connsiteX14" fmla="*/ 646114 w 2603755"/>
              <a:gd name="connsiteY14" fmla="*/ 1248833 h 2324368"/>
              <a:gd name="connsiteX15" fmla="*/ 565156 w 2603755"/>
              <a:gd name="connsiteY15" fmla="*/ 1082123 h 2324368"/>
              <a:gd name="connsiteX16" fmla="*/ 468318 w 2603755"/>
              <a:gd name="connsiteY16" fmla="*/ 855133 h 2324368"/>
              <a:gd name="connsiteX17" fmla="*/ 454056 w 2603755"/>
              <a:gd name="connsiteY17" fmla="*/ 829733 h 2324368"/>
              <a:gd name="connsiteX18" fmla="*/ 0 w 2603755"/>
              <a:gd name="connsiteY18" fmla="*/ 369333 h 2324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603755" h="2324368">
                <a:moveTo>
                  <a:pt x="0" y="369333"/>
                </a:moveTo>
                <a:cubicBezTo>
                  <a:pt x="99483" y="235983"/>
                  <a:pt x="96863" y="124350"/>
                  <a:pt x="161956" y="67733"/>
                </a:cubicBezTo>
                <a:cubicBezTo>
                  <a:pt x="227049" y="11116"/>
                  <a:pt x="138673" y="0"/>
                  <a:pt x="390556" y="29633"/>
                </a:cubicBezTo>
                <a:cubicBezTo>
                  <a:pt x="642439" y="59266"/>
                  <a:pt x="1423231" y="158750"/>
                  <a:pt x="1673256" y="245533"/>
                </a:cubicBezTo>
                <a:cubicBezTo>
                  <a:pt x="1923281" y="332316"/>
                  <a:pt x="1839657" y="480483"/>
                  <a:pt x="1890710" y="550333"/>
                </a:cubicBezTo>
                <a:cubicBezTo>
                  <a:pt x="1941763" y="620183"/>
                  <a:pt x="1982750" y="595316"/>
                  <a:pt x="1979574" y="664633"/>
                </a:cubicBezTo>
                <a:cubicBezTo>
                  <a:pt x="1976398" y="733950"/>
                  <a:pt x="1822436" y="890033"/>
                  <a:pt x="1871654" y="966233"/>
                </a:cubicBezTo>
                <a:cubicBezTo>
                  <a:pt x="1920872" y="1042433"/>
                  <a:pt x="2193919" y="1024201"/>
                  <a:pt x="2274882" y="1121833"/>
                </a:cubicBezTo>
                <a:cubicBezTo>
                  <a:pt x="2355845" y="1219465"/>
                  <a:pt x="2603755" y="1367873"/>
                  <a:pt x="2357434" y="1552023"/>
                </a:cubicBezTo>
                <a:cubicBezTo>
                  <a:pt x="2111113" y="1736173"/>
                  <a:pt x="1120536" y="2129098"/>
                  <a:pt x="796956" y="2226733"/>
                </a:cubicBezTo>
                <a:cubicBezTo>
                  <a:pt x="473376" y="2324368"/>
                  <a:pt x="490044" y="2203453"/>
                  <a:pt x="415956" y="2137833"/>
                </a:cubicBezTo>
                <a:cubicBezTo>
                  <a:pt x="341868" y="2072213"/>
                  <a:pt x="351110" y="1931442"/>
                  <a:pt x="352428" y="1833013"/>
                </a:cubicBezTo>
                <a:cubicBezTo>
                  <a:pt x="353746" y="1734584"/>
                  <a:pt x="209563" y="1452018"/>
                  <a:pt x="423866" y="1547261"/>
                </a:cubicBezTo>
                <a:cubicBezTo>
                  <a:pt x="507205" y="1545144"/>
                  <a:pt x="614600" y="1540646"/>
                  <a:pt x="638148" y="1463123"/>
                </a:cubicBezTo>
                <a:cubicBezTo>
                  <a:pt x="615663" y="1413385"/>
                  <a:pt x="658279" y="1312333"/>
                  <a:pt x="646114" y="1248833"/>
                </a:cubicBezTo>
                <a:cubicBezTo>
                  <a:pt x="633949" y="1185333"/>
                  <a:pt x="594789" y="1147740"/>
                  <a:pt x="565156" y="1082123"/>
                </a:cubicBezTo>
                <a:cubicBezTo>
                  <a:pt x="535523" y="1016506"/>
                  <a:pt x="486835" y="897198"/>
                  <a:pt x="468318" y="855133"/>
                </a:cubicBezTo>
                <a:cubicBezTo>
                  <a:pt x="449801" y="813068"/>
                  <a:pt x="532109" y="910700"/>
                  <a:pt x="454056" y="829733"/>
                </a:cubicBezTo>
                <a:cubicBezTo>
                  <a:pt x="376003" y="748766"/>
                  <a:pt x="48683" y="496333"/>
                  <a:pt x="0" y="369333"/>
                </a:cubicBezTo>
                <a:close/>
              </a:path>
            </a:pathLst>
          </a:custGeom>
          <a:noFill/>
          <a:ln w="31750" cmpd="sng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5371" name="TextBox 174"/>
          <p:cNvSpPr txBox="1">
            <a:spLocks noChangeArrowheads="1"/>
          </p:cNvSpPr>
          <p:nvPr/>
        </p:nvSpPr>
        <p:spPr bwMode="auto">
          <a:xfrm>
            <a:off x="4357688" y="5357813"/>
            <a:ext cx="414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 b="1">
                <a:solidFill>
                  <a:srgbClr val="C00000"/>
                </a:solidFill>
                <a:latin typeface="Lucida Sans" charset="0"/>
              </a:rPr>
              <a:t>V</a:t>
            </a:r>
            <a:r>
              <a:rPr lang="es-MX" sz="1600" b="1" baseline="-25000">
                <a:solidFill>
                  <a:srgbClr val="C00000"/>
                </a:solidFill>
                <a:latin typeface="Lucida Sans" charset="0"/>
              </a:rPr>
              <a:t>3</a:t>
            </a:r>
            <a:endParaRPr lang="en-US" sz="1600" b="1" baseline="-25000">
              <a:solidFill>
                <a:srgbClr val="C00000"/>
              </a:solidFill>
              <a:latin typeface="Lucida Sans" charset="0"/>
            </a:endParaRPr>
          </a:p>
        </p:txBody>
      </p:sp>
      <p:sp>
        <p:nvSpPr>
          <p:cNvPr id="55372" name="TextBox 175"/>
          <p:cNvSpPr txBox="1">
            <a:spLocks noChangeArrowheads="1"/>
          </p:cNvSpPr>
          <p:nvPr/>
        </p:nvSpPr>
        <p:spPr bwMode="auto">
          <a:xfrm>
            <a:off x="5286375" y="1285875"/>
            <a:ext cx="414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 b="1">
                <a:solidFill>
                  <a:srgbClr val="C00000"/>
                </a:solidFill>
                <a:latin typeface="Lucida Sans" charset="0"/>
              </a:rPr>
              <a:t>V</a:t>
            </a:r>
            <a:r>
              <a:rPr lang="es-MX" sz="1600" b="1" baseline="-25000">
                <a:solidFill>
                  <a:srgbClr val="C00000"/>
                </a:solidFill>
                <a:latin typeface="Lucida Sans" charset="0"/>
              </a:rPr>
              <a:t>2</a:t>
            </a:r>
            <a:endParaRPr lang="en-US" sz="1600" b="1" baseline="-25000">
              <a:solidFill>
                <a:srgbClr val="C00000"/>
              </a:solidFill>
              <a:latin typeface="Lucida Sans" charset="0"/>
            </a:endParaRPr>
          </a:p>
        </p:txBody>
      </p:sp>
      <p:sp>
        <p:nvSpPr>
          <p:cNvPr id="55373" name="Rectangle 176"/>
          <p:cNvSpPr>
            <a:spLocks noChangeArrowheads="1"/>
          </p:cNvSpPr>
          <p:nvPr/>
        </p:nvSpPr>
        <p:spPr bwMode="auto">
          <a:xfrm>
            <a:off x="6000750" y="5286375"/>
            <a:ext cx="2786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600" b="1">
                <a:latin typeface="Lucida Sans" charset="0"/>
              </a:rPr>
              <a:t>In this example:</a:t>
            </a:r>
          </a:p>
          <a:p>
            <a:endParaRPr lang="es-MX" sz="1400">
              <a:latin typeface="Lucida Sans" charset="0"/>
              <a:sym typeface="Wingdings" charset="0"/>
            </a:endParaRPr>
          </a:p>
          <a:p>
            <a:r>
              <a:rPr lang="es-MX" sz="1400">
                <a:latin typeface="Lucida Sans" charset="0"/>
                <a:sym typeface="Wingdings" charset="0"/>
              </a:rPr>
              <a:t>w(V</a:t>
            </a:r>
            <a:r>
              <a:rPr lang="es-MX" sz="1400" baseline="-25000">
                <a:latin typeface="Lucida Sans" charset="0"/>
                <a:sym typeface="Wingdings" charset="0"/>
              </a:rPr>
              <a:t>1</a:t>
            </a:r>
            <a:r>
              <a:rPr lang="es-MX" sz="1400">
                <a:latin typeface="Lucida Sans" charset="0"/>
                <a:sym typeface="Wingdings" charset="0"/>
              </a:rPr>
              <a:t>) =  48     [Balanced]</a:t>
            </a:r>
          </a:p>
          <a:p>
            <a:r>
              <a:rPr lang="es-MX" sz="1400">
                <a:latin typeface="Lucida Sans" charset="0"/>
                <a:sym typeface="Wingdings" charset="0"/>
              </a:rPr>
              <a:t>w(V</a:t>
            </a:r>
            <a:r>
              <a:rPr lang="es-MX" sz="1400" baseline="-25000">
                <a:latin typeface="Lucida Sans" charset="0"/>
                <a:sym typeface="Wingdings" charset="0"/>
              </a:rPr>
              <a:t>2</a:t>
            </a:r>
            <a:r>
              <a:rPr lang="es-MX" sz="1400">
                <a:latin typeface="Lucida Sans" charset="0"/>
                <a:sym typeface="Wingdings" charset="0"/>
              </a:rPr>
              <a:t>) =  51     [Balanced]</a:t>
            </a:r>
          </a:p>
          <a:p>
            <a:r>
              <a:rPr lang="es-MX" sz="1400">
                <a:latin typeface="Lucida Sans" charset="0"/>
                <a:sym typeface="Wingdings" charset="0"/>
              </a:rPr>
              <a:t>w(V</a:t>
            </a:r>
            <a:r>
              <a:rPr lang="es-MX" sz="1400" baseline="-25000">
                <a:latin typeface="Lucida Sans" charset="0"/>
                <a:sym typeface="Wingdings" charset="0"/>
              </a:rPr>
              <a:t>3</a:t>
            </a:r>
            <a:r>
              <a:rPr lang="es-MX" sz="1400">
                <a:latin typeface="Lucida Sans" charset="0"/>
                <a:sym typeface="Wingdings" charset="0"/>
              </a:rPr>
              <a:t>) =  51     [Balanced]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err="1" smtClean="0">
                <a:ea typeface="+mj-ea"/>
              </a:rPr>
              <a:t>Example</a:t>
            </a:r>
            <a:r>
              <a:rPr lang="es-MX" dirty="0" smtClean="0">
                <a:ea typeface="+mj-ea"/>
              </a:rPr>
              <a:t> B:  </a:t>
            </a:r>
            <a:r>
              <a:rPr lang="es-MX" dirty="0" err="1" smtClean="0">
                <a:ea typeface="+mj-ea"/>
              </a:rPr>
              <a:t>Illustrating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Compactness</a:t>
            </a:r>
            <a:endParaRPr lang="en-US" dirty="0">
              <a:ea typeface="+mj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43063" y="1857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00125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71813" y="1643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28813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43313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43188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00563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14625" y="4286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43250" y="3643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57688" y="3786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14813" y="1643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0688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00500" y="4286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57813" y="4214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71625" y="4786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643438" y="4643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500438" y="52149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14938" y="2071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>
            <a:stCxn id="12" idx="4"/>
            <a:endCxn id="18" idx="1"/>
          </p:cNvCxnSpPr>
          <p:nvPr/>
        </p:nvCxnSpPr>
        <p:spPr>
          <a:xfrm rot="16200000" flipH="1">
            <a:off x="1964531" y="1750219"/>
            <a:ext cx="449263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6"/>
            <a:endCxn id="15" idx="1"/>
          </p:cNvCxnSpPr>
          <p:nvPr/>
        </p:nvCxnSpPr>
        <p:spPr>
          <a:xfrm flipV="1">
            <a:off x="1785938" y="1663700"/>
            <a:ext cx="1306512" cy="26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6"/>
            <a:endCxn id="18" idx="3"/>
          </p:cNvCxnSpPr>
          <p:nvPr/>
        </p:nvCxnSpPr>
        <p:spPr>
          <a:xfrm flipV="1">
            <a:off x="1143000" y="2551113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" idx="2"/>
            <a:endCxn id="14" idx="4"/>
          </p:cNvCxnSpPr>
          <p:nvPr/>
        </p:nvCxnSpPr>
        <p:spPr>
          <a:xfrm rot="10800000">
            <a:off x="1071563" y="3000375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6" idx="4"/>
          </p:cNvCxnSpPr>
          <p:nvPr/>
        </p:nvCxnSpPr>
        <p:spPr>
          <a:xfrm rot="5400000" flipH="1" flipV="1">
            <a:off x="1214438" y="4000500"/>
            <a:ext cx="1214438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7"/>
            <a:endCxn id="15" idx="3"/>
          </p:cNvCxnSpPr>
          <p:nvPr/>
        </p:nvCxnSpPr>
        <p:spPr>
          <a:xfrm rot="5400000" flipH="1" flipV="1">
            <a:off x="2586831" y="1943894"/>
            <a:ext cx="6842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7"/>
            <a:endCxn id="18" idx="3"/>
          </p:cNvCxnSpPr>
          <p:nvPr/>
        </p:nvCxnSpPr>
        <p:spPr>
          <a:xfrm rot="5400000" flipH="1" flipV="1">
            <a:off x="1908175" y="2693988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5" idx="6"/>
            <a:endCxn id="23" idx="3"/>
          </p:cNvCxnSpPr>
          <p:nvPr/>
        </p:nvCxnSpPr>
        <p:spPr>
          <a:xfrm>
            <a:off x="3214688" y="1714500"/>
            <a:ext cx="1020762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5"/>
            <a:endCxn id="17" idx="1"/>
          </p:cNvCxnSpPr>
          <p:nvPr/>
        </p:nvCxnSpPr>
        <p:spPr>
          <a:xfrm rot="16200000" flipH="1">
            <a:off x="3086893" y="1872457"/>
            <a:ext cx="684213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8" idx="6"/>
            <a:endCxn id="17" idx="3"/>
          </p:cNvCxnSpPr>
          <p:nvPr/>
        </p:nvCxnSpPr>
        <p:spPr>
          <a:xfrm>
            <a:off x="2786063" y="2500313"/>
            <a:ext cx="877887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4"/>
            <a:endCxn id="21" idx="2"/>
          </p:cNvCxnSpPr>
          <p:nvPr/>
        </p:nvCxnSpPr>
        <p:spPr>
          <a:xfrm rot="16200000" flipH="1">
            <a:off x="2357438" y="2928937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0" idx="1"/>
            <a:endCxn id="16" idx="5"/>
          </p:cNvCxnSpPr>
          <p:nvPr/>
        </p:nvCxnSpPr>
        <p:spPr>
          <a:xfrm rot="16200000" flipV="1">
            <a:off x="2015332" y="3586956"/>
            <a:ext cx="755650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0" idx="5"/>
            <a:endCxn id="29" idx="2"/>
          </p:cNvCxnSpPr>
          <p:nvPr/>
        </p:nvCxnSpPr>
        <p:spPr>
          <a:xfrm rot="16200000" flipH="1">
            <a:off x="2729707" y="4515644"/>
            <a:ext cx="877887" cy="66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0" idx="7"/>
            <a:endCxn id="21" idx="3"/>
          </p:cNvCxnSpPr>
          <p:nvPr/>
        </p:nvCxnSpPr>
        <p:spPr>
          <a:xfrm rot="5400000" flipH="1" flipV="1">
            <a:off x="2729707" y="3872706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6"/>
            <a:endCxn id="19" idx="2"/>
          </p:cNvCxnSpPr>
          <p:nvPr/>
        </p:nvCxnSpPr>
        <p:spPr>
          <a:xfrm>
            <a:off x="3786188" y="2500313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3" idx="5"/>
            <a:endCxn id="19" idx="1"/>
          </p:cNvCxnSpPr>
          <p:nvPr/>
        </p:nvCxnSpPr>
        <p:spPr>
          <a:xfrm rot="16200000" flipH="1">
            <a:off x="3872706" y="2229644"/>
            <a:ext cx="1112838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3" idx="7"/>
            <a:endCxn id="30" idx="2"/>
          </p:cNvCxnSpPr>
          <p:nvPr/>
        </p:nvCxnSpPr>
        <p:spPr>
          <a:xfrm rot="16200000" flipH="1">
            <a:off x="4536281" y="1464469"/>
            <a:ext cx="479425" cy="87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9" idx="6"/>
            <a:endCxn id="30" idx="3"/>
          </p:cNvCxnSpPr>
          <p:nvPr/>
        </p:nvCxnSpPr>
        <p:spPr>
          <a:xfrm flipV="1">
            <a:off x="4643438" y="2193925"/>
            <a:ext cx="592137" cy="735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9" idx="4"/>
            <a:endCxn id="22" idx="1"/>
          </p:cNvCxnSpPr>
          <p:nvPr/>
        </p:nvCxnSpPr>
        <p:spPr>
          <a:xfrm rot="5400000">
            <a:off x="4071938" y="3306762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1" idx="6"/>
            <a:endCxn id="22" idx="2"/>
          </p:cNvCxnSpPr>
          <p:nvPr/>
        </p:nvCxnSpPr>
        <p:spPr>
          <a:xfrm>
            <a:off x="3286125" y="3714750"/>
            <a:ext cx="107156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1" idx="5"/>
            <a:endCxn id="25" idx="1"/>
          </p:cNvCxnSpPr>
          <p:nvPr/>
        </p:nvCxnSpPr>
        <p:spPr>
          <a:xfrm rot="16200000" flipH="1">
            <a:off x="3372644" y="3658394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9" idx="7"/>
            <a:endCxn id="25" idx="3"/>
          </p:cNvCxnSpPr>
          <p:nvPr/>
        </p:nvCxnSpPr>
        <p:spPr>
          <a:xfrm rot="5400000" flipH="1" flipV="1">
            <a:off x="3408363" y="4622800"/>
            <a:ext cx="827087" cy="398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5" idx="6"/>
            <a:endCxn id="28" idx="1"/>
          </p:cNvCxnSpPr>
          <p:nvPr/>
        </p:nvCxnSpPr>
        <p:spPr>
          <a:xfrm>
            <a:off x="4143375" y="4357688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8" idx="7"/>
            <a:endCxn id="26" idx="3"/>
          </p:cNvCxnSpPr>
          <p:nvPr/>
        </p:nvCxnSpPr>
        <p:spPr>
          <a:xfrm rot="5400000" flipH="1" flipV="1">
            <a:off x="4908550" y="4194175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5" idx="7"/>
            <a:endCxn id="22" idx="3"/>
          </p:cNvCxnSpPr>
          <p:nvPr/>
        </p:nvCxnSpPr>
        <p:spPr>
          <a:xfrm rot="5400000" flipH="1" flipV="1">
            <a:off x="4051300" y="3979863"/>
            <a:ext cx="398463" cy="25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6" idx="1"/>
            <a:endCxn id="24" idx="3"/>
          </p:cNvCxnSpPr>
          <p:nvPr/>
        </p:nvCxnSpPr>
        <p:spPr>
          <a:xfrm rot="5400000" flipH="1" flipV="1">
            <a:off x="5107782" y="3821906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4" idx="0"/>
            <a:endCxn id="30" idx="3"/>
          </p:cNvCxnSpPr>
          <p:nvPr/>
        </p:nvCxnSpPr>
        <p:spPr>
          <a:xfrm rot="16200000" flipV="1">
            <a:off x="4786312" y="2643188"/>
            <a:ext cx="1235075" cy="33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9" idx="5"/>
            <a:endCxn id="24" idx="2"/>
          </p:cNvCxnSpPr>
          <p:nvPr/>
        </p:nvCxnSpPr>
        <p:spPr>
          <a:xfrm rot="16200000" flipH="1">
            <a:off x="4801394" y="2801144"/>
            <a:ext cx="520700" cy="87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2" idx="6"/>
            <a:endCxn id="24" idx="3"/>
          </p:cNvCxnSpPr>
          <p:nvPr/>
        </p:nvCxnSpPr>
        <p:spPr>
          <a:xfrm flipV="1">
            <a:off x="4500563" y="3551238"/>
            <a:ext cx="1020762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1" idx="7"/>
            <a:endCxn id="17" idx="4"/>
          </p:cNvCxnSpPr>
          <p:nvPr/>
        </p:nvCxnSpPr>
        <p:spPr>
          <a:xfrm rot="5400000" flipH="1" flipV="1">
            <a:off x="2944019" y="2893219"/>
            <a:ext cx="1092200" cy="449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24" name="TextBox 137"/>
          <p:cNvSpPr txBox="1">
            <a:spLocks noChangeArrowheads="1"/>
          </p:cNvSpPr>
          <p:nvPr/>
        </p:nvSpPr>
        <p:spPr bwMode="auto">
          <a:xfrm>
            <a:off x="857250" y="300037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3125" name="TextBox 138"/>
          <p:cNvSpPr txBox="1">
            <a:spLocks noChangeArrowheads="1"/>
          </p:cNvSpPr>
          <p:nvPr/>
        </p:nvSpPr>
        <p:spPr bwMode="auto">
          <a:xfrm>
            <a:off x="5357813" y="2000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3126" name="TextBox 139"/>
          <p:cNvSpPr txBox="1">
            <a:spLocks noChangeArrowheads="1"/>
          </p:cNvSpPr>
          <p:nvPr/>
        </p:nvSpPr>
        <p:spPr bwMode="auto">
          <a:xfrm>
            <a:off x="4286250" y="135731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12</a:t>
            </a:r>
            <a:endParaRPr lang="en-US" sz="1200">
              <a:latin typeface="Lucida Sans" charset="0"/>
            </a:endParaRPr>
          </a:p>
        </p:txBody>
      </p:sp>
      <p:sp>
        <p:nvSpPr>
          <p:cNvPr id="3127" name="TextBox 140"/>
          <p:cNvSpPr txBox="1">
            <a:spLocks noChangeArrowheads="1"/>
          </p:cNvSpPr>
          <p:nvPr/>
        </p:nvSpPr>
        <p:spPr bwMode="auto">
          <a:xfrm>
            <a:off x="3143250" y="13573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3128" name="TextBox 141"/>
          <p:cNvSpPr txBox="1">
            <a:spLocks noChangeArrowheads="1"/>
          </p:cNvSpPr>
          <p:nvPr/>
        </p:nvSpPr>
        <p:spPr bwMode="auto">
          <a:xfrm>
            <a:off x="2571750" y="21431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3129" name="TextBox 142"/>
          <p:cNvSpPr txBox="1">
            <a:spLocks noChangeArrowheads="1"/>
          </p:cNvSpPr>
          <p:nvPr/>
        </p:nvSpPr>
        <p:spPr bwMode="auto">
          <a:xfrm>
            <a:off x="1714500" y="15716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3130" name="TextBox 143"/>
          <p:cNvSpPr txBox="1">
            <a:spLocks noChangeArrowheads="1"/>
          </p:cNvSpPr>
          <p:nvPr/>
        </p:nvSpPr>
        <p:spPr bwMode="auto">
          <a:xfrm>
            <a:off x="4572000" y="300037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3131" name="TextBox 144"/>
          <p:cNvSpPr txBox="1">
            <a:spLocks noChangeArrowheads="1"/>
          </p:cNvSpPr>
          <p:nvPr/>
        </p:nvSpPr>
        <p:spPr bwMode="auto">
          <a:xfrm>
            <a:off x="4429125" y="39290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3132" name="TextBox 145"/>
          <p:cNvSpPr txBox="1">
            <a:spLocks noChangeArrowheads="1"/>
          </p:cNvSpPr>
          <p:nvPr/>
        </p:nvSpPr>
        <p:spPr bwMode="auto">
          <a:xfrm>
            <a:off x="3714750" y="2571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3133" name="TextBox 146"/>
          <p:cNvSpPr txBox="1">
            <a:spLocks noChangeArrowheads="1"/>
          </p:cNvSpPr>
          <p:nvPr/>
        </p:nvSpPr>
        <p:spPr bwMode="auto">
          <a:xfrm>
            <a:off x="3071813" y="378618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14</a:t>
            </a:r>
            <a:endParaRPr lang="en-US" sz="1200">
              <a:latin typeface="Lucida Sans" charset="0"/>
            </a:endParaRPr>
          </a:p>
        </p:txBody>
      </p:sp>
      <p:sp>
        <p:nvSpPr>
          <p:cNvPr id="3134" name="TextBox 147"/>
          <p:cNvSpPr txBox="1">
            <a:spLocks noChangeArrowheads="1"/>
          </p:cNvSpPr>
          <p:nvPr/>
        </p:nvSpPr>
        <p:spPr bwMode="auto">
          <a:xfrm>
            <a:off x="2071688" y="33575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6</a:t>
            </a:r>
            <a:endParaRPr lang="en-US" sz="1200">
              <a:latin typeface="Lucida Sans" charset="0"/>
            </a:endParaRPr>
          </a:p>
        </p:txBody>
      </p:sp>
      <p:sp>
        <p:nvSpPr>
          <p:cNvPr id="3135" name="TextBox 148"/>
          <p:cNvSpPr txBox="1">
            <a:spLocks noChangeArrowheads="1"/>
          </p:cNvSpPr>
          <p:nvPr/>
        </p:nvSpPr>
        <p:spPr bwMode="auto">
          <a:xfrm>
            <a:off x="1785938" y="47863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3136" name="TextBox 149"/>
          <p:cNvSpPr txBox="1">
            <a:spLocks noChangeArrowheads="1"/>
          </p:cNvSpPr>
          <p:nvPr/>
        </p:nvSpPr>
        <p:spPr bwMode="auto">
          <a:xfrm>
            <a:off x="3643313" y="521493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10</a:t>
            </a:r>
            <a:endParaRPr lang="en-US" sz="1200">
              <a:latin typeface="Lucida Sans" charset="0"/>
            </a:endParaRPr>
          </a:p>
        </p:txBody>
      </p:sp>
      <p:sp>
        <p:nvSpPr>
          <p:cNvPr id="3137" name="TextBox 150"/>
          <p:cNvSpPr txBox="1">
            <a:spLocks noChangeArrowheads="1"/>
          </p:cNvSpPr>
          <p:nvPr/>
        </p:nvSpPr>
        <p:spPr bwMode="auto">
          <a:xfrm>
            <a:off x="2857500" y="4286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3138" name="TextBox 155"/>
          <p:cNvSpPr txBox="1">
            <a:spLocks noChangeArrowheads="1"/>
          </p:cNvSpPr>
          <p:nvPr/>
        </p:nvSpPr>
        <p:spPr bwMode="auto">
          <a:xfrm>
            <a:off x="4000500" y="4357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3139" name="TextBox 156"/>
          <p:cNvSpPr txBox="1">
            <a:spLocks noChangeArrowheads="1"/>
          </p:cNvSpPr>
          <p:nvPr/>
        </p:nvSpPr>
        <p:spPr bwMode="auto">
          <a:xfrm>
            <a:off x="4714875" y="471487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3140" name="TextBox 157"/>
          <p:cNvSpPr txBox="1">
            <a:spLocks noChangeArrowheads="1"/>
          </p:cNvSpPr>
          <p:nvPr/>
        </p:nvSpPr>
        <p:spPr bwMode="auto">
          <a:xfrm>
            <a:off x="5500688" y="4286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13</a:t>
            </a:r>
            <a:endParaRPr lang="en-US" sz="1200">
              <a:latin typeface="Lucida Sans" charset="0"/>
            </a:endParaRPr>
          </a:p>
        </p:txBody>
      </p:sp>
      <p:sp>
        <p:nvSpPr>
          <p:cNvPr id="3141" name="TextBox 158"/>
          <p:cNvSpPr txBox="1">
            <a:spLocks noChangeArrowheads="1"/>
          </p:cNvSpPr>
          <p:nvPr/>
        </p:nvSpPr>
        <p:spPr bwMode="auto">
          <a:xfrm>
            <a:off x="5643563" y="350043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2118" name="TextBox 125"/>
          <p:cNvSpPr txBox="1">
            <a:spLocks noChangeArrowheads="1"/>
          </p:cNvSpPr>
          <p:nvPr/>
        </p:nvSpPr>
        <p:spPr bwMode="auto">
          <a:xfrm>
            <a:off x="6072188" y="1285875"/>
            <a:ext cx="2857500" cy="984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 b="1">
                <a:latin typeface="Lucida Sans" charset="0"/>
              </a:rPr>
              <a:t>Modeling compacity</a:t>
            </a:r>
          </a:p>
          <a:p>
            <a:pPr eaLnBrk="1" hangingPunct="1"/>
            <a:endParaRPr lang="es-MX" sz="1400">
              <a:latin typeface="Arial" charset="0"/>
            </a:endParaRPr>
          </a:p>
          <a:p>
            <a:pPr eaLnBrk="1" hangingPunct="1"/>
            <a:r>
              <a:rPr lang="es-MX" sz="1400">
                <a:latin typeface="Arial" charset="0"/>
              </a:rPr>
              <a:t>d</a:t>
            </a:r>
            <a:r>
              <a:rPr lang="es-MX" sz="1400" baseline="-25000">
                <a:latin typeface="Arial" charset="0"/>
              </a:rPr>
              <a:t>ij</a:t>
            </a:r>
            <a:r>
              <a:rPr lang="es-MX" sz="1400">
                <a:latin typeface="Arial" charset="0"/>
              </a:rPr>
              <a:t>  := Distance from node i to j</a:t>
            </a:r>
          </a:p>
          <a:p>
            <a:pPr eaLnBrk="1" hangingPunct="1"/>
            <a:endParaRPr lang="es-MX" sz="1400">
              <a:latin typeface="Arial" charset="0"/>
            </a:endParaRPr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6143625" y="2571750"/>
            <a:ext cx="2786063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600" b="1">
                <a:latin typeface="Lucida Sans" charset="0"/>
              </a:rPr>
              <a:t>Territory centers</a:t>
            </a:r>
          </a:p>
          <a:p>
            <a:endParaRPr lang="es-MX" sz="1400">
              <a:latin typeface="Lucida Sans" charset="0"/>
              <a:sym typeface="Wingdings" charset="0"/>
            </a:endParaRPr>
          </a:p>
          <a:p>
            <a:r>
              <a:rPr lang="es-MX" sz="1400">
                <a:latin typeface="Lucida Sans" charset="0"/>
                <a:sym typeface="Wingdings" charset="0"/>
              </a:rPr>
              <a:t>c(k) := center of territory k</a:t>
            </a:r>
          </a:p>
          <a:p>
            <a:endParaRPr lang="es-MX" sz="1400">
              <a:latin typeface="Lucida Sans" charset="0"/>
              <a:sym typeface="Wingdings" charset="0"/>
            </a:endParaRPr>
          </a:p>
          <a:p>
            <a:r>
              <a:rPr lang="es-MX" sz="1400">
                <a:latin typeface="Lucida Sans" charset="0"/>
                <a:sym typeface="Wingdings" charset="0"/>
              </a:rPr>
              <a:t>d(V</a:t>
            </a:r>
            <a:r>
              <a:rPr lang="es-MX" sz="1400" baseline="-25000">
                <a:latin typeface="Lucida Sans" charset="0"/>
                <a:sym typeface="Wingdings" charset="0"/>
              </a:rPr>
              <a:t>k</a:t>
            </a:r>
            <a:r>
              <a:rPr lang="es-MX" sz="1400">
                <a:latin typeface="Lucida Sans" charset="0"/>
                <a:sym typeface="Wingdings" charset="0"/>
              </a:rPr>
              <a:t>) := dispersion function</a:t>
            </a:r>
          </a:p>
          <a:p>
            <a:endParaRPr lang="es-MX" sz="1400">
              <a:latin typeface="Lucida Sans" charset="0"/>
              <a:sym typeface="Wingdings" charset="0"/>
            </a:endParaRPr>
          </a:p>
          <a:p>
            <a:r>
              <a:rPr lang="es-MX" sz="1400">
                <a:latin typeface="Lucida Sans" charset="0"/>
                <a:sym typeface="Wingdings" charset="0"/>
              </a:rPr>
              <a:t>d(V</a:t>
            </a:r>
            <a:r>
              <a:rPr lang="es-MX" sz="1400" baseline="-25000">
                <a:latin typeface="Lucida Sans" charset="0"/>
                <a:sym typeface="Wingdings" charset="0"/>
              </a:rPr>
              <a:t>k</a:t>
            </a:r>
            <a:r>
              <a:rPr lang="es-MX" sz="1400">
                <a:latin typeface="Lucida Sans" charset="0"/>
                <a:sym typeface="Wingdings" charset="0"/>
              </a:rPr>
              <a:t>) = sum { d</a:t>
            </a:r>
            <a:r>
              <a:rPr lang="es-MX" sz="1400" baseline="-25000">
                <a:latin typeface="Lucida Sans" charset="0"/>
                <a:sym typeface="Wingdings" charset="0"/>
              </a:rPr>
              <a:t>c(k),j </a:t>
            </a:r>
            <a:r>
              <a:rPr lang="es-MX" sz="1400">
                <a:latin typeface="Lucida Sans" charset="0"/>
                <a:sym typeface="Wingdings" charset="0"/>
              </a:rPr>
              <a:t>: j in V</a:t>
            </a:r>
            <a:r>
              <a:rPr lang="es-MX" sz="1400" baseline="-25000">
                <a:latin typeface="Lucida Sans" charset="0"/>
                <a:sym typeface="Wingdings" charset="0"/>
              </a:rPr>
              <a:t>k</a:t>
            </a:r>
            <a:r>
              <a:rPr lang="es-MX" sz="1400">
                <a:latin typeface="Lucida Sans" charset="0"/>
                <a:sym typeface="Wingdings" charset="0"/>
              </a:rPr>
              <a:t> }</a:t>
            </a:r>
          </a:p>
          <a:p>
            <a:endParaRPr lang="es-MX" sz="1400">
              <a:latin typeface="Lucida Sans" charset="0"/>
              <a:sym typeface="Wingdings" charset="0"/>
            </a:endParaRPr>
          </a:p>
          <a:p>
            <a:r>
              <a:rPr lang="es-MX" sz="1400">
                <a:latin typeface="Lucida Sans" charset="0"/>
                <a:sym typeface="Wingdings" charset="0"/>
              </a:rPr>
              <a:t>d(V</a:t>
            </a:r>
            <a:r>
              <a:rPr lang="es-MX" sz="1400" baseline="-25000">
                <a:latin typeface="Lucida Sans" charset="0"/>
                <a:sym typeface="Wingdings" charset="0"/>
              </a:rPr>
              <a:t>k</a:t>
            </a:r>
            <a:r>
              <a:rPr lang="es-MX" sz="1400">
                <a:latin typeface="Lucida Sans" charset="0"/>
                <a:sym typeface="Wingdings" charset="0"/>
              </a:rPr>
              <a:t>) = max { d</a:t>
            </a:r>
            <a:r>
              <a:rPr lang="es-MX" sz="1400" baseline="-25000">
                <a:latin typeface="Lucida Sans" charset="0"/>
                <a:sym typeface="Wingdings" charset="0"/>
              </a:rPr>
              <a:t>c(k),j </a:t>
            </a:r>
            <a:r>
              <a:rPr lang="es-MX" sz="1400">
                <a:latin typeface="Lucida Sans" charset="0"/>
                <a:sym typeface="Wingdings" charset="0"/>
              </a:rPr>
              <a:t>: j in V</a:t>
            </a:r>
            <a:r>
              <a:rPr lang="es-MX" sz="1400" baseline="-25000">
                <a:latin typeface="Lucida Sans" charset="0"/>
                <a:sym typeface="Wingdings" charset="0"/>
              </a:rPr>
              <a:t>k</a:t>
            </a:r>
            <a:r>
              <a:rPr lang="es-MX" sz="1400">
                <a:latin typeface="Lucida Sans" charset="0"/>
                <a:sym typeface="Wingdings" charset="0"/>
              </a:rPr>
              <a:t> }</a:t>
            </a:r>
            <a:endParaRPr lang="es-MX" sz="1400">
              <a:latin typeface="Arial" charset="0"/>
            </a:endParaRPr>
          </a:p>
        </p:txBody>
      </p:sp>
      <p:sp>
        <p:nvSpPr>
          <p:cNvPr id="3144" name="TextBox 171"/>
          <p:cNvSpPr txBox="1">
            <a:spLocks noChangeArrowheads="1"/>
          </p:cNvSpPr>
          <p:nvPr/>
        </p:nvSpPr>
        <p:spPr bwMode="auto">
          <a:xfrm>
            <a:off x="1143000" y="1285875"/>
            <a:ext cx="414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 b="1">
                <a:solidFill>
                  <a:srgbClr val="C0C0C0"/>
                </a:solidFill>
                <a:latin typeface="Lucida Sans" charset="0"/>
              </a:rPr>
              <a:t>V</a:t>
            </a:r>
            <a:r>
              <a:rPr lang="es-MX" sz="1600" b="1" baseline="-25000">
                <a:solidFill>
                  <a:srgbClr val="C0C0C0"/>
                </a:solidFill>
                <a:latin typeface="Lucida Sans" charset="0"/>
              </a:rPr>
              <a:t>1</a:t>
            </a:r>
            <a:endParaRPr lang="en-US" sz="1600" b="1" baseline="-25000">
              <a:solidFill>
                <a:srgbClr val="C0C0C0"/>
              </a:solidFill>
              <a:latin typeface="Lucida Sans" charset="0"/>
            </a:endParaRP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5286375" y="1285875"/>
            <a:ext cx="414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 b="1">
                <a:solidFill>
                  <a:srgbClr val="92D050"/>
                </a:solidFill>
                <a:latin typeface="Lucida Sans" charset="0"/>
              </a:rPr>
              <a:t>V</a:t>
            </a:r>
            <a:r>
              <a:rPr lang="es-MX" sz="1600" b="1" baseline="-25000">
                <a:solidFill>
                  <a:srgbClr val="92D050"/>
                </a:solidFill>
                <a:latin typeface="Lucida Sans" charset="0"/>
              </a:rPr>
              <a:t>2</a:t>
            </a:r>
            <a:endParaRPr lang="en-US" sz="1600" b="1" baseline="-25000">
              <a:solidFill>
                <a:srgbClr val="92D050"/>
              </a:solidFill>
              <a:latin typeface="Lucida Sans" charset="0"/>
            </a:endParaRPr>
          </a:p>
        </p:txBody>
      </p:sp>
      <p:sp>
        <p:nvSpPr>
          <p:cNvPr id="79" name="Freeform 78"/>
          <p:cNvSpPr/>
          <p:nvPr/>
        </p:nvSpPr>
        <p:spPr>
          <a:xfrm>
            <a:off x="1371600" y="1122363"/>
            <a:ext cx="4633913" cy="3609975"/>
          </a:xfrm>
          <a:custGeom>
            <a:avLst/>
            <a:gdLst>
              <a:gd name="connsiteX0" fmla="*/ 749300 w 4633383"/>
              <a:gd name="connsiteY0" fmla="*/ 262467 h 3611034"/>
              <a:gd name="connsiteX1" fmla="*/ 139700 w 4633383"/>
              <a:gd name="connsiteY1" fmla="*/ 465667 h 3611034"/>
              <a:gd name="connsiteX2" fmla="*/ 12700 w 4633383"/>
              <a:gd name="connsiteY2" fmla="*/ 872067 h 3611034"/>
              <a:gd name="connsiteX3" fmla="*/ 215900 w 4633383"/>
              <a:gd name="connsiteY3" fmla="*/ 1164167 h 3611034"/>
              <a:gd name="connsiteX4" fmla="*/ 939800 w 4633383"/>
              <a:gd name="connsiteY4" fmla="*/ 1024467 h 3611034"/>
              <a:gd name="connsiteX5" fmla="*/ 1968500 w 4633383"/>
              <a:gd name="connsiteY5" fmla="*/ 846667 h 3611034"/>
              <a:gd name="connsiteX6" fmla="*/ 2895600 w 4633383"/>
              <a:gd name="connsiteY6" fmla="*/ 935567 h 3611034"/>
              <a:gd name="connsiteX7" fmla="*/ 3517900 w 4633383"/>
              <a:gd name="connsiteY7" fmla="*/ 1240367 h 3611034"/>
              <a:gd name="connsiteX8" fmla="*/ 3886200 w 4633383"/>
              <a:gd name="connsiteY8" fmla="*/ 2027767 h 3611034"/>
              <a:gd name="connsiteX9" fmla="*/ 3848100 w 4633383"/>
              <a:gd name="connsiteY9" fmla="*/ 2535767 h 3611034"/>
              <a:gd name="connsiteX10" fmla="*/ 3771900 w 4633383"/>
              <a:gd name="connsiteY10" fmla="*/ 3069167 h 3611034"/>
              <a:gd name="connsiteX11" fmla="*/ 3784600 w 4633383"/>
              <a:gd name="connsiteY11" fmla="*/ 3462867 h 3611034"/>
              <a:gd name="connsiteX12" fmla="*/ 4140200 w 4633383"/>
              <a:gd name="connsiteY12" fmla="*/ 3602567 h 3611034"/>
              <a:gd name="connsiteX13" fmla="*/ 4508500 w 4633383"/>
              <a:gd name="connsiteY13" fmla="*/ 3412067 h 3611034"/>
              <a:gd name="connsiteX14" fmla="*/ 4533900 w 4633383"/>
              <a:gd name="connsiteY14" fmla="*/ 2992967 h 3611034"/>
              <a:gd name="connsiteX15" fmla="*/ 4597400 w 4633383"/>
              <a:gd name="connsiteY15" fmla="*/ 2205567 h 3611034"/>
              <a:gd name="connsiteX16" fmla="*/ 4318000 w 4633383"/>
              <a:gd name="connsiteY16" fmla="*/ 859367 h 3611034"/>
              <a:gd name="connsiteX17" fmla="*/ 3073400 w 4633383"/>
              <a:gd name="connsiteY17" fmla="*/ 122767 h 3611034"/>
              <a:gd name="connsiteX18" fmla="*/ 1841500 w 4633383"/>
              <a:gd name="connsiteY18" fmla="*/ 122767 h 3611034"/>
              <a:gd name="connsiteX19" fmla="*/ 749300 w 4633383"/>
              <a:gd name="connsiteY19" fmla="*/ 262467 h 36110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4633383" h="3611034">
                <a:moveTo>
                  <a:pt x="749300" y="262467"/>
                </a:moveTo>
                <a:cubicBezTo>
                  <a:pt x="465667" y="319617"/>
                  <a:pt x="262467" y="364067"/>
                  <a:pt x="139700" y="465667"/>
                </a:cubicBezTo>
                <a:cubicBezTo>
                  <a:pt x="16933" y="567267"/>
                  <a:pt x="0" y="755650"/>
                  <a:pt x="12700" y="872067"/>
                </a:cubicBezTo>
                <a:cubicBezTo>
                  <a:pt x="25400" y="988484"/>
                  <a:pt x="61383" y="1138767"/>
                  <a:pt x="215900" y="1164167"/>
                </a:cubicBezTo>
                <a:cubicBezTo>
                  <a:pt x="370417" y="1189567"/>
                  <a:pt x="939800" y="1024467"/>
                  <a:pt x="939800" y="1024467"/>
                </a:cubicBezTo>
                <a:cubicBezTo>
                  <a:pt x="1231900" y="971550"/>
                  <a:pt x="1642533" y="861484"/>
                  <a:pt x="1968500" y="846667"/>
                </a:cubicBezTo>
                <a:cubicBezTo>
                  <a:pt x="2294467" y="831850"/>
                  <a:pt x="2637367" y="869950"/>
                  <a:pt x="2895600" y="935567"/>
                </a:cubicBezTo>
                <a:cubicBezTo>
                  <a:pt x="3153833" y="1001184"/>
                  <a:pt x="3352800" y="1058334"/>
                  <a:pt x="3517900" y="1240367"/>
                </a:cubicBezTo>
                <a:cubicBezTo>
                  <a:pt x="3683000" y="1422400"/>
                  <a:pt x="3831167" y="1811867"/>
                  <a:pt x="3886200" y="2027767"/>
                </a:cubicBezTo>
                <a:cubicBezTo>
                  <a:pt x="3941233" y="2243667"/>
                  <a:pt x="3867150" y="2362200"/>
                  <a:pt x="3848100" y="2535767"/>
                </a:cubicBezTo>
                <a:cubicBezTo>
                  <a:pt x="3829050" y="2709334"/>
                  <a:pt x="3782483" y="2914650"/>
                  <a:pt x="3771900" y="3069167"/>
                </a:cubicBezTo>
                <a:cubicBezTo>
                  <a:pt x="3761317" y="3223684"/>
                  <a:pt x="3723217" y="3373967"/>
                  <a:pt x="3784600" y="3462867"/>
                </a:cubicBezTo>
                <a:cubicBezTo>
                  <a:pt x="3845983" y="3551767"/>
                  <a:pt x="4019550" y="3611034"/>
                  <a:pt x="4140200" y="3602567"/>
                </a:cubicBezTo>
                <a:cubicBezTo>
                  <a:pt x="4260850" y="3594100"/>
                  <a:pt x="4442883" y="3513667"/>
                  <a:pt x="4508500" y="3412067"/>
                </a:cubicBezTo>
                <a:cubicBezTo>
                  <a:pt x="4574117" y="3310467"/>
                  <a:pt x="4519083" y="3194050"/>
                  <a:pt x="4533900" y="2992967"/>
                </a:cubicBezTo>
                <a:cubicBezTo>
                  <a:pt x="4548717" y="2791884"/>
                  <a:pt x="4633383" y="2561167"/>
                  <a:pt x="4597400" y="2205567"/>
                </a:cubicBezTo>
                <a:cubicBezTo>
                  <a:pt x="4561417" y="1849967"/>
                  <a:pt x="4572000" y="1206500"/>
                  <a:pt x="4318000" y="859367"/>
                </a:cubicBezTo>
                <a:cubicBezTo>
                  <a:pt x="4064000" y="512234"/>
                  <a:pt x="3486150" y="245534"/>
                  <a:pt x="3073400" y="122767"/>
                </a:cubicBezTo>
                <a:cubicBezTo>
                  <a:pt x="2660650" y="0"/>
                  <a:pt x="2233083" y="99484"/>
                  <a:pt x="1841500" y="122767"/>
                </a:cubicBezTo>
                <a:cubicBezTo>
                  <a:pt x="1449917" y="146050"/>
                  <a:pt x="1032933" y="205317"/>
                  <a:pt x="749300" y="262467"/>
                </a:cubicBezTo>
                <a:close/>
              </a:path>
            </a:pathLst>
          </a:custGeom>
          <a:noFill/>
          <a:ln w="31750">
            <a:solidFill>
              <a:srgbClr val="C0C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1" name="Freeform 80"/>
          <p:cNvSpPr/>
          <p:nvPr/>
        </p:nvSpPr>
        <p:spPr>
          <a:xfrm>
            <a:off x="2787650" y="1230313"/>
            <a:ext cx="3205163" cy="2619375"/>
          </a:xfrm>
          <a:custGeom>
            <a:avLst/>
            <a:gdLst>
              <a:gd name="connsiteX0" fmla="*/ 158750 w 3204633"/>
              <a:gd name="connsiteY0" fmla="*/ 78317 h 2620434"/>
              <a:gd name="connsiteX1" fmla="*/ 806450 w 3204633"/>
              <a:gd name="connsiteY1" fmla="*/ 27517 h 2620434"/>
              <a:gd name="connsiteX2" fmla="*/ 1263650 w 3204633"/>
              <a:gd name="connsiteY2" fmla="*/ 27517 h 2620434"/>
              <a:gd name="connsiteX3" fmla="*/ 1974850 w 3204633"/>
              <a:gd name="connsiteY3" fmla="*/ 192617 h 2620434"/>
              <a:gd name="connsiteX4" fmla="*/ 2889250 w 3204633"/>
              <a:gd name="connsiteY4" fmla="*/ 764117 h 2620434"/>
              <a:gd name="connsiteX5" fmla="*/ 3117850 w 3204633"/>
              <a:gd name="connsiteY5" fmla="*/ 1830917 h 2620434"/>
              <a:gd name="connsiteX6" fmla="*/ 3130550 w 3204633"/>
              <a:gd name="connsiteY6" fmla="*/ 2326217 h 2620434"/>
              <a:gd name="connsiteX7" fmla="*/ 3067050 w 3204633"/>
              <a:gd name="connsiteY7" fmla="*/ 2618317 h 2620434"/>
              <a:gd name="connsiteX8" fmla="*/ 2305050 w 3204633"/>
              <a:gd name="connsiteY8" fmla="*/ 2338917 h 2620434"/>
              <a:gd name="connsiteX9" fmla="*/ 1784350 w 3204633"/>
              <a:gd name="connsiteY9" fmla="*/ 2034117 h 2620434"/>
              <a:gd name="connsiteX10" fmla="*/ 692150 w 3204633"/>
              <a:gd name="connsiteY10" fmla="*/ 1399117 h 2620434"/>
              <a:gd name="connsiteX11" fmla="*/ 400050 w 3204633"/>
              <a:gd name="connsiteY11" fmla="*/ 865717 h 2620434"/>
              <a:gd name="connsiteX12" fmla="*/ 44450 w 3204633"/>
              <a:gd name="connsiteY12" fmla="*/ 497417 h 2620434"/>
              <a:gd name="connsiteX13" fmla="*/ 158750 w 3204633"/>
              <a:gd name="connsiteY13" fmla="*/ 78317 h 26204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3204633" h="2620434">
                <a:moveTo>
                  <a:pt x="158750" y="78317"/>
                </a:moveTo>
                <a:cubicBezTo>
                  <a:pt x="285750" y="0"/>
                  <a:pt x="622300" y="35984"/>
                  <a:pt x="806450" y="27517"/>
                </a:cubicBezTo>
                <a:cubicBezTo>
                  <a:pt x="990600" y="19050"/>
                  <a:pt x="1068917" y="0"/>
                  <a:pt x="1263650" y="27517"/>
                </a:cubicBezTo>
                <a:cubicBezTo>
                  <a:pt x="1458383" y="55034"/>
                  <a:pt x="1703917" y="69850"/>
                  <a:pt x="1974850" y="192617"/>
                </a:cubicBezTo>
                <a:cubicBezTo>
                  <a:pt x="2245783" y="315384"/>
                  <a:pt x="2698750" y="491067"/>
                  <a:pt x="2889250" y="764117"/>
                </a:cubicBezTo>
                <a:cubicBezTo>
                  <a:pt x="3079750" y="1037167"/>
                  <a:pt x="3077633" y="1570567"/>
                  <a:pt x="3117850" y="1830917"/>
                </a:cubicBezTo>
                <a:cubicBezTo>
                  <a:pt x="3158067" y="2091267"/>
                  <a:pt x="3139017" y="2194984"/>
                  <a:pt x="3130550" y="2326217"/>
                </a:cubicBezTo>
                <a:cubicBezTo>
                  <a:pt x="3122083" y="2457450"/>
                  <a:pt x="3204633" y="2616200"/>
                  <a:pt x="3067050" y="2618317"/>
                </a:cubicBezTo>
                <a:cubicBezTo>
                  <a:pt x="2929467" y="2620434"/>
                  <a:pt x="2518833" y="2436284"/>
                  <a:pt x="2305050" y="2338917"/>
                </a:cubicBezTo>
                <a:cubicBezTo>
                  <a:pt x="2091267" y="2241550"/>
                  <a:pt x="1784350" y="2034117"/>
                  <a:pt x="1784350" y="2034117"/>
                </a:cubicBezTo>
                <a:cubicBezTo>
                  <a:pt x="1515533" y="1877484"/>
                  <a:pt x="922867" y="1593850"/>
                  <a:pt x="692150" y="1399117"/>
                </a:cubicBezTo>
                <a:cubicBezTo>
                  <a:pt x="461433" y="1204384"/>
                  <a:pt x="508000" y="1016000"/>
                  <a:pt x="400050" y="865717"/>
                </a:cubicBezTo>
                <a:cubicBezTo>
                  <a:pt x="292100" y="715434"/>
                  <a:pt x="88900" y="630767"/>
                  <a:pt x="44450" y="497417"/>
                </a:cubicBezTo>
                <a:cubicBezTo>
                  <a:pt x="0" y="364067"/>
                  <a:pt x="31750" y="156634"/>
                  <a:pt x="158750" y="78317"/>
                </a:cubicBezTo>
                <a:close/>
              </a:path>
            </a:pathLst>
          </a:custGeom>
          <a:noFill/>
          <a:ln w="3175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3" name="Rectangle 82"/>
          <p:cNvSpPr>
            <a:spLocks noChangeArrowheads="1"/>
          </p:cNvSpPr>
          <p:nvPr/>
        </p:nvSpPr>
        <p:spPr bwMode="auto">
          <a:xfrm>
            <a:off x="6143625" y="5072063"/>
            <a:ext cx="278606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600" b="1">
                <a:latin typeface="Lucida Sans" charset="0"/>
              </a:rPr>
              <a:t>Objective (dispersion)</a:t>
            </a:r>
          </a:p>
          <a:p>
            <a:endParaRPr lang="es-MX" sz="1400">
              <a:latin typeface="Lucida Sans" charset="0"/>
              <a:sym typeface="Wingdings" charset="0"/>
            </a:endParaRPr>
          </a:p>
          <a:p>
            <a:r>
              <a:rPr lang="es-MX" sz="1400">
                <a:latin typeface="Lucida Sans" charset="0"/>
                <a:sym typeface="Wingdings" charset="0"/>
              </a:rPr>
              <a:t>Minimize</a:t>
            </a:r>
          </a:p>
          <a:p>
            <a:endParaRPr lang="es-MX" sz="1400">
              <a:latin typeface="Lucida Sans" charset="0"/>
              <a:sym typeface="Wingdings" charset="0"/>
            </a:endParaRPr>
          </a:p>
          <a:p>
            <a:endParaRPr lang="es-MX" sz="1400">
              <a:latin typeface="Lucida Sans" charset="0"/>
              <a:sym typeface="Wingdings" charset="0"/>
            </a:endParaRPr>
          </a:p>
          <a:p>
            <a:r>
              <a:rPr lang="es-MX" sz="1400">
                <a:latin typeface="Lucida Sans" charset="0"/>
                <a:sym typeface="Wingdings" charset="0"/>
              </a:rPr>
              <a:t>Minimize   max d(V</a:t>
            </a:r>
            <a:r>
              <a:rPr lang="es-MX" sz="1400" baseline="-25000">
                <a:latin typeface="Lucida Sans" charset="0"/>
                <a:sym typeface="Wingdings" charset="0"/>
              </a:rPr>
              <a:t>k</a:t>
            </a:r>
            <a:r>
              <a:rPr lang="es-MX" sz="1400">
                <a:latin typeface="Lucida Sans" charset="0"/>
                <a:sym typeface="Wingdings" charset="0"/>
              </a:rPr>
              <a:t> )</a:t>
            </a:r>
          </a:p>
        </p:txBody>
      </p:sp>
      <p:graphicFrame>
        <p:nvGraphicFramePr>
          <p:cNvPr id="77" name="Object 78"/>
          <p:cNvGraphicFramePr>
            <a:graphicFrameLocks noChangeAspect="1"/>
          </p:cNvGraphicFramePr>
          <p:nvPr/>
        </p:nvGraphicFramePr>
        <p:xfrm>
          <a:off x="7143750" y="5286375"/>
          <a:ext cx="1000125" cy="777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9" name="Equation" r:id="rId3" imgW="571320" imgH="444240" progId="Equation.3">
                  <p:embed/>
                </p:oleObj>
              </mc:Choice>
              <mc:Fallback>
                <p:oleObj name="Equation" r:id="rId3" imgW="571320" imgH="444240" progId="Equation.3">
                  <p:embed/>
                  <p:pic>
                    <p:nvPicPr>
                      <p:cNvPr id="0" name="Object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3750" y="5286375"/>
                        <a:ext cx="1000125" cy="777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5" name="TextBox 125"/>
          <p:cNvSpPr txBox="1">
            <a:spLocks noChangeArrowheads="1"/>
          </p:cNvSpPr>
          <p:nvPr/>
        </p:nvSpPr>
        <p:spPr bwMode="auto">
          <a:xfrm>
            <a:off x="1785938" y="5500688"/>
            <a:ext cx="2857500" cy="738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endParaRPr lang="es-MX" sz="1400">
              <a:latin typeface="Arial" charset="0"/>
            </a:endParaRPr>
          </a:p>
          <a:p>
            <a:pPr eaLnBrk="1" hangingPunct="1"/>
            <a:r>
              <a:rPr lang="es-MX" sz="1400" b="1">
                <a:latin typeface="Arial" charset="0"/>
              </a:rPr>
              <a:t>V</a:t>
            </a:r>
            <a:r>
              <a:rPr lang="es-MX" sz="1400" b="1" baseline="-25000">
                <a:latin typeface="Arial" charset="0"/>
              </a:rPr>
              <a:t>2</a:t>
            </a:r>
            <a:r>
              <a:rPr lang="es-MX" sz="1400" b="1">
                <a:latin typeface="Arial" charset="0"/>
              </a:rPr>
              <a:t> is “more compact” than V</a:t>
            </a:r>
            <a:r>
              <a:rPr lang="es-MX" sz="1400" b="1" baseline="-25000">
                <a:latin typeface="Arial" charset="0"/>
              </a:rPr>
              <a:t>1</a:t>
            </a:r>
          </a:p>
          <a:p>
            <a:pPr eaLnBrk="1" hangingPunct="1"/>
            <a:endParaRPr lang="es-MX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18" grpId="0"/>
      <p:bldP spid="161" grpId="0"/>
      <p:bldP spid="176" grpId="0"/>
      <p:bldP spid="83" grpId="0"/>
      <p:bldP spid="85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22" name="Group 19"/>
          <p:cNvGrpSpPr>
            <a:grpSpLocks/>
          </p:cNvGrpSpPr>
          <p:nvPr/>
        </p:nvGrpSpPr>
        <p:grpSpPr bwMode="auto">
          <a:xfrm>
            <a:off x="900113" y="1557338"/>
            <a:ext cx="6911975" cy="3014662"/>
            <a:chOff x="552" y="845"/>
            <a:chExt cx="4551" cy="2131"/>
          </a:xfrm>
        </p:grpSpPr>
        <p:sp>
          <p:nvSpPr>
            <p:cNvPr id="56329" name="Rectangle 3"/>
            <p:cNvSpPr>
              <a:spLocks noChangeArrowheads="1"/>
            </p:cNvSpPr>
            <p:nvPr/>
          </p:nvSpPr>
          <p:spPr bwMode="auto">
            <a:xfrm>
              <a:off x="552" y="845"/>
              <a:ext cx="4551" cy="2131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99CC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30" name="Text Box 4"/>
            <p:cNvSpPr txBox="1">
              <a:spLocks noChangeArrowheads="1"/>
            </p:cNvSpPr>
            <p:nvPr/>
          </p:nvSpPr>
          <p:spPr bwMode="auto">
            <a:xfrm>
              <a:off x="602" y="853"/>
              <a:ext cx="1227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sz="2000" b="1">
                  <a:solidFill>
                    <a:schemeClr val="tx2"/>
                  </a:solidFill>
                  <a:latin typeface="Arial" charset="0"/>
                </a:rPr>
                <a:t>Constraints</a:t>
              </a:r>
            </a:p>
          </p:txBody>
        </p:sp>
      </p:grpSp>
      <p:sp>
        <p:nvSpPr>
          <p:cNvPr id="241670" name="Rectangle 6"/>
          <p:cNvSpPr>
            <a:spLocks noGrp="1" noChangeArrowheads="1"/>
          </p:cNvSpPr>
          <p:nvPr>
            <p:ph idx="1"/>
          </p:nvPr>
        </p:nvSpPr>
        <p:spPr>
          <a:xfrm>
            <a:off x="1258888" y="1989138"/>
            <a:ext cx="6408737" cy="2368550"/>
          </a:xfrm>
        </p:spPr>
        <p:txBody>
          <a:bodyPr/>
          <a:lstStyle/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folHlink"/>
              </a:buClr>
            </a:pPr>
            <a:r>
              <a:rPr lang="es-MX" sz="1600" dirty="0">
                <a:latin typeface="Arial" charset="0"/>
              </a:rPr>
              <a:t>Each BU (node)  must belong to a unique territory</a:t>
            </a: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120000"/>
              </a:lnSpc>
              <a:buClr>
                <a:schemeClr val="folHlink"/>
              </a:buClr>
            </a:pPr>
            <a:r>
              <a:rPr lang="es-MX" sz="1600" dirty="0">
                <a:latin typeface="Arial" charset="0"/>
              </a:rPr>
              <a:t>For each territory, the activity value is the sum of the activity value of its BUs</a:t>
            </a: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folHlink"/>
              </a:buClr>
            </a:pPr>
            <a:r>
              <a:rPr lang="en-US" sz="1600" dirty="0">
                <a:latin typeface="Arial" charset="0"/>
              </a:rPr>
              <a:t>Territories must be </a:t>
            </a:r>
            <a:r>
              <a:rPr lang="ja-JP" altLang="en-US" sz="1600" dirty="0">
                <a:latin typeface="Arial" charset="0"/>
              </a:rPr>
              <a:t>“</a:t>
            </a:r>
            <a:r>
              <a:rPr lang="en-US" sz="1600" dirty="0">
                <a:latin typeface="Arial" charset="0"/>
              </a:rPr>
              <a:t>balanced</a:t>
            </a:r>
            <a:r>
              <a:rPr lang="ja-JP" altLang="en-US" sz="1600" dirty="0">
                <a:latin typeface="Arial" charset="0"/>
              </a:rPr>
              <a:t>”</a:t>
            </a:r>
            <a:r>
              <a:rPr lang="en-US" sz="1600" dirty="0">
                <a:latin typeface="Arial" charset="0"/>
              </a:rPr>
              <a:t> with respect to the activity </a:t>
            </a:r>
            <a:r>
              <a:rPr lang="en-US" sz="1600" dirty="0" smtClean="0">
                <a:latin typeface="Arial" charset="0"/>
              </a:rPr>
              <a:t>measure</a:t>
            </a: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folHlink"/>
              </a:buClr>
            </a:pPr>
            <a:r>
              <a:rPr lang="en-US" sz="1600" dirty="0" smtClean="0">
                <a:latin typeface="Arial" charset="0"/>
              </a:rPr>
              <a:t>Territories must be connected</a:t>
            </a:r>
            <a:endParaRPr lang="en-US" sz="1600" dirty="0">
              <a:latin typeface="Arial" charset="0"/>
            </a:endParaRPr>
          </a:p>
          <a:p>
            <a:pPr eaLnBrk="1" hangingPunct="1">
              <a:lnSpc>
                <a:spcPct val="120000"/>
              </a:lnSpc>
              <a:spcBef>
                <a:spcPct val="0"/>
              </a:spcBef>
              <a:buClr>
                <a:schemeClr val="folHlink"/>
              </a:buClr>
            </a:pPr>
            <a:r>
              <a:rPr lang="en-US" sz="1600" dirty="0">
                <a:latin typeface="Arial" charset="0"/>
              </a:rPr>
              <a:t>Number of territories is </a:t>
            </a:r>
            <a:r>
              <a:rPr lang="en-US" sz="1600" i="1" dirty="0">
                <a:latin typeface="Arial" charset="0"/>
              </a:rPr>
              <a:t>p</a:t>
            </a:r>
            <a:r>
              <a:rPr lang="en-US" sz="1600" dirty="0">
                <a:latin typeface="Arial" charset="0"/>
              </a:rPr>
              <a:t>.</a:t>
            </a:r>
          </a:p>
        </p:txBody>
      </p:sp>
      <p:sp>
        <p:nvSpPr>
          <p:cNvPr id="241679" name="Rectangle 1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ea typeface="+mj-ea"/>
              </a:rPr>
              <a:t>Basic </a:t>
            </a:r>
            <a:r>
              <a:rPr lang="es-MX" dirty="0" err="1" smtClean="0">
                <a:ea typeface="+mj-ea"/>
              </a:rPr>
              <a:t>model</a:t>
            </a:r>
            <a:r>
              <a:rPr lang="es-MX" dirty="0" smtClean="0">
                <a:ea typeface="+mj-ea"/>
              </a:rPr>
              <a:t>: </a:t>
            </a:r>
            <a:r>
              <a:rPr lang="es-MX" dirty="0" err="1" smtClean="0">
                <a:ea typeface="+mj-ea"/>
              </a:rPr>
              <a:t>Description</a:t>
            </a:r>
            <a:endParaRPr lang="es-ES" dirty="0">
              <a:ea typeface="+mj-ea"/>
            </a:endParaRPr>
          </a:p>
        </p:txBody>
      </p: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857250" y="4929188"/>
            <a:ext cx="6935788" cy="1152525"/>
            <a:chOff x="552" y="3294"/>
            <a:chExt cx="4551" cy="726"/>
          </a:xfrm>
        </p:grpSpPr>
        <p:sp>
          <p:nvSpPr>
            <p:cNvPr id="56326" name="Rectangle 12"/>
            <p:cNvSpPr>
              <a:spLocks noChangeArrowheads="1"/>
            </p:cNvSpPr>
            <p:nvPr/>
          </p:nvSpPr>
          <p:spPr bwMode="auto">
            <a:xfrm>
              <a:off x="552" y="3294"/>
              <a:ext cx="4551" cy="72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rgbClr val="99CCFF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56327" name="Rectangle 13"/>
            <p:cNvSpPr>
              <a:spLocks noChangeArrowheads="1"/>
            </p:cNvSpPr>
            <p:nvPr/>
          </p:nvSpPr>
          <p:spPr bwMode="auto">
            <a:xfrm>
              <a:off x="839" y="3627"/>
              <a:ext cx="3555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292100" indent="-292100">
                <a:buClr>
                  <a:schemeClr val="folHlink"/>
                </a:buClr>
                <a:buSzPct val="65000"/>
                <a:buFont typeface="Wingdings" charset="0"/>
                <a:buChar char="n"/>
              </a:pPr>
              <a:r>
                <a:rPr lang="es-MX" sz="1600">
                  <a:latin typeface="Arial" charset="0"/>
                </a:rPr>
                <a:t>Minimize territory dispersion (maximize compactness)</a:t>
              </a:r>
            </a:p>
          </p:txBody>
        </p:sp>
        <p:sp>
          <p:nvSpPr>
            <p:cNvPr id="56328" name="Text Box 14"/>
            <p:cNvSpPr txBox="1">
              <a:spLocks noChangeArrowheads="1"/>
            </p:cNvSpPr>
            <p:nvPr/>
          </p:nvSpPr>
          <p:spPr bwMode="auto">
            <a:xfrm>
              <a:off x="612" y="3339"/>
              <a:ext cx="1088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sz="2000" b="1">
                  <a:solidFill>
                    <a:schemeClr val="tx2"/>
                  </a:solidFill>
                  <a:latin typeface="Arial" charset="0"/>
                </a:rPr>
                <a:t>Objective</a:t>
              </a:r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16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416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416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416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416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167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1" name="Rectangle 3"/>
          <p:cNvSpPr>
            <a:spLocks noGrp="1" noChangeArrowheads="1"/>
          </p:cNvSpPr>
          <p:nvPr>
            <p:ph idx="1"/>
          </p:nvPr>
        </p:nvSpPr>
        <p:spPr>
          <a:xfrm>
            <a:off x="755650" y="1628775"/>
            <a:ext cx="7200900" cy="40147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66FFFF"/>
              </a:buClr>
              <a:buFont typeface="Wingdings" charset="0"/>
              <a:buBlip>
                <a:blip r:embed="rId2"/>
              </a:buBlip>
            </a:pPr>
            <a:r>
              <a:rPr lang="en-US" sz="1600">
                <a:latin typeface="Arial" charset="0"/>
              </a:rPr>
              <a:t>G = (V,E)  Problem graph</a:t>
            </a:r>
            <a:endParaRPr lang="es-MX" sz="160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66FFFF"/>
              </a:buClr>
              <a:buFont typeface="Wingdings" charset="0"/>
              <a:buBlip>
                <a:blip r:embed="rId2"/>
              </a:buBlip>
            </a:pPr>
            <a:endParaRPr lang="es-MX" sz="160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66FFFF"/>
              </a:buClr>
              <a:buFont typeface="Wingdings" charset="0"/>
              <a:buBlip>
                <a:blip r:embed="rId2"/>
              </a:buBlip>
            </a:pPr>
            <a:r>
              <a:rPr lang="es-MX" sz="1600">
                <a:latin typeface="Arial" charset="0"/>
              </a:rPr>
              <a:t>V = { 1, 2, ..., </a:t>
            </a:r>
            <a:r>
              <a:rPr lang="es-MX" sz="1600" i="1">
                <a:latin typeface="Arial" charset="0"/>
              </a:rPr>
              <a:t>n</a:t>
            </a:r>
            <a:r>
              <a:rPr lang="es-MX" sz="1600">
                <a:latin typeface="Arial" charset="0"/>
              </a:rPr>
              <a:t> }  Set of BUs (nodes)</a:t>
            </a:r>
          </a:p>
          <a:p>
            <a:pPr eaLnBrk="1" hangingPunct="1">
              <a:lnSpc>
                <a:spcPct val="50000"/>
              </a:lnSpc>
              <a:buClr>
                <a:srgbClr val="66FFFF"/>
              </a:buClr>
              <a:buFont typeface="Wingdings" charset="0"/>
              <a:buBlip>
                <a:blip r:embed="rId2"/>
              </a:buBlip>
            </a:pPr>
            <a:endParaRPr lang="es-MX" sz="160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66FFFF"/>
              </a:buClr>
              <a:buFont typeface="Wingdings" charset="0"/>
              <a:buBlip>
                <a:blip r:embed="rId2"/>
              </a:buBlip>
            </a:pPr>
            <a:r>
              <a:rPr lang="es-MX" sz="1600">
                <a:latin typeface="Arial" charset="0"/>
              </a:rPr>
              <a:t>E := Set of edges;  (</a:t>
            </a:r>
            <a:r>
              <a:rPr lang="es-MX" sz="1600" i="1">
                <a:latin typeface="Arial" charset="0"/>
              </a:rPr>
              <a:t>i</a:t>
            </a:r>
            <a:r>
              <a:rPr lang="es-MX" sz="1600">
                <a:latin typeface="Arial" charset="0"/>
              </a:rPr>
              <a:t>, </a:t>
            </a:r>
            <a:r>
              <a:rPr lang="es-MX" sz="1600" i="1">
                <a:latin typeface="Arial" charset="0"/>
              </a:rPr>
              <a:t>j</a:t>
            </a:r>
            <a:r>
              <a:rPr lang="es-MX" sz="1600">
                <a:latin typeface="Arial" charset="0"/>
              </a:rPr>
              <a:t>) exists if </a:t>
            </a:r>
            <a:r>
              <a:rPr lang="es-MX" sz="1600" i="1">
                <a:latin typeface="Arial" charset="0"/>
              </a:rPr>
              <a:t>i </a:t>
            </a:r>
            <a:r>
              <a:rPr lang="es-MX" sz="1600">
                <a:latin typeface="Arial" charset="0"/>
              </a:rPr>
              <a:t>and </a:t>
            </a:r>
            <a:r>
              <a:rPr lang="es-MX" sz="1600" i="1">
                <a:latin typeface="Arial" charset="0"/>
              </a:rPr>
              <a:t>j</a:t>
            </a:r>
            <a:r>
              <a:rPr lang="es-MX" sz="1600">
                <a:latin typeface="Arial" charset="0"/>
              </a:rPr>
              <a:t> are adjacent blocks</a:t>
            </a:r>
          </a:p>
          <a:p>
            <a:pPr eaLnBrk="1" hangingPunct="1">
              <a:lnSpc>
                <a:spcPct val="50000"/>
              </a:lnSpc>
              <a:buClr>
                <a:srgbClr val="66FFFF"/>
              </a:buClr>
              <a:buFont typeface="Wingdings" charset="0"/>
              <a:buBlip>
                <a:blip r:embed="rId2"/>
              </a:buBlip>
            </a:pPr>
            <a:endParaRPr lang="es-MX" sz="160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66FFFF"/>
              </a:buClr>
              <a:buFont typeface="Wingdings" charset="0"/>
              <a:buBlip>
                <a:blip r:embed="rId2"/>
              </a:buBlip>
            </a:pPr>
            <a:r>
              <a:rPr lang="es-MX" sz="1600">
                <a:latin typeface="Arial" charset="0"/>
              </a:rPr>
              <a:t>p  := Number of territories</a:t>
            </a:r>
            <a:endParaRPr lang="en-US" sz="1600">
              <a:latin typeface="Arial" charset="0"/>
            </a:endParaRPr>
          </a:p>
          <a:p>
            <a:pPr eaLnBrk="1" hangingPunct="1">
              <a:lnSpc>
                <a:spcPct val="50000"/>
              </a:lnSpc>
              <a:buClr>
                <a:srgbClr val="66FFFF"/>
              </a:buClr>
              <a:buFont typeface="Wingdings 3" charset="0"/>
              <a:buNone/>
            </a:pPr>
            <a:endParaRPr lang="es-MX" sz="160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66FFFF"/>
              </a:buClr>
              <a:buFont typeface="Wingdings" charset="0"/>
              <a:buBlip>
                <a:blip r:embed="rId2"/>
              </a:buBlip>
            </a:pPr>
            <a:r>
              <a:rPr lang="es-MX" sz="1600">
                <a:latin typeface="Arial" charset="0"/>
              </a:rPr>
              <a:t>w</a:t>
            </a:r>
            <a:r>
              <a:rPr lang="es-MX" sz="1600" baseline="-25000">
                <a:latin typeface="Arial" charset="0"/>
              </a:rPr>
              <a:t>j</a:t>
            </a:r>
            <a:r>
              <a:rPr lang="es-MX" sz="1600">
                <a:latin typeface="Arial" charset="0"/>
              </a:rPr>
              <a:t>:= Demand in node </a:t>
            </a:r>
            <a:r>
              <a:rPr lang="es-MX" sz="1600" i="1">
                <a:latin typeface="Arial" charset="0"/>
              </a:rPr>
              <a:t>j; j</a:t>
            </a:r>
            <a:r>
              <a:rPr lang="es-MX" sz="1600">
                <a:latin typeface="Arial" charset="0"/>
                <a:sym typeface="Symbol" charset="0"/>
              </a:rPr>
              <a:t></a:t>
            </a:r>
            <a:r>
              <a:rPr lang="es-MX" sz="1600" i="1">
                <a:latin typeface="Arial" charset="0"/>
              </a:rPr>
              <a:t>V</a:t>
            </a:r>
            <a:r>
              <a:rPr lang="es-MX" sz="1600">
                <a:latin typeface="Arial" charset="0"/>
              </a:rPr>
              <a:t> </a:t>
            </a:r>
          </a:p>
          <a:p>
            <a:pPr eaLnBrk="1" hangingPunct="1">
              <a:lnSpc>
                <a:spcPct val="80000"/>
              </a:lnSpc>
              <a:buClr>
                <a:srgbClr val="66FFFF"/>
              </a:buClr>
              <a:buFont typeface="Wingdings" charset="0"/>
              <a:buBlip>
                <a:blip r:embed="rId2"/>
              </a:buBlip>
            </a:pPr>
            <a:endParaRPr lang="es-MX" sz="1600" baseline="-7500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66FFFF"/>
              </a:buClr>
              <a:buFont typeface="Wingdings" charset="0"/>
              <a:buBlip>
                <a:blip r:embed="rId2"/>
              </a:buBlip>
            </a:pPr>
            <a:r>
              <a:rPr lang="es-MX" sz="1600">
                <a:latin typeface="Symbol" charset="0"/>
              </a:rPr>
              <a:t>m</a:t>
            </a:r>
            <a:r>
              <a:rPr lang="es-MX" sz="1600">
                <a:latin typeface="Arial" charset="0"/>
              </a:rPr>
              <a:t> := Target of node activity given by </a:t>
            </a:r>
            <a:r>
              <a:rPr lang="es-MX" sz="2400">
                <a:latin typeface="Arial" charset="0"/>
              </a:rPr>
              <a:t>(</a:t>
            </a:r>
            <a:r>
              <a:rPr lang="es-MX" sz="1600">
                <a:latin typeface="Arial" charset="0"/>
              </a:rPr>
              <a:t> </a:t>
            </a:r>
            <a:r>
              <a:rPr lang="es-MX" sz="2400">
                <a:latin typeface="Arial" charset="0"/>
                <a:cs typeface="Arial" charset="0"/>
              </a:rPr>
              <a:t>∑</a:t>
            </a:r>
            <a:r>
              <a:rPr lang="es-MX" sz="1600">
                <a:latin typeface="Arial" charset="0"/>
                <a:cs typeface="Arial" charset="0"/>
              </a:rPr>
              <a:t> </a:t>
            </a:r>
            <a:r>
              <a:rPr lang="es-MX" sz="1600">
                <a:latin typeface="Arial" charset="0"/>
              </a:rPr>
              <a:t>w</a:t>
            </a:r>
            <a:r>
              <a:rPr lang="es-MX" sz="1600" baseline="-25000">
                <a:latin typeface="Arial" charset="0"/>
              </a:rPr>
              <a:t>j</a:t>
            </a:r>
            <a:r>
              <a:rPr lang="es-MX" sz="1600">
                <a:latin typeface="Arial" charset="0"/>
              </a:rPr>
              <a:t> </a:t>
            </a:r>
            <a:r>
              <a:rPr lang="es-MX" sz="2400">
                <a:latin typeface="Arial" charset="0"/>
              </a:rPr>
              <a:t>)</a:t>
            </a:r>
            <a:r>
              <a:rPr lang="es-MX" sz="1600">
                <a:latin typeface="Arial" charset="0"/>
              </a:rPr>
              <a:t> / p</a:t>
            </a:r>
            <a:endParaRPr lang="es-MX" sz="1600">
              <a:latin typeface="Arial" charset="0"/>
              <a:cs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66FFFF"/>
              </a:buClr>
              <a:buFont typeface="Wingdings" charset="0"/>
              <a:buBlip>
                <a:blip r:embed="rId2"/>
              </a:buBlip>
            </a:pPr>
            <a:endParaRPr lang="es-MX" sz="1600">
              <a:latin typeface="Arial" charset="0"/>
            </a:endParaRPr>
          </a:p>
          <a:p>
            <a:pPr eaLnBrk="1" hangingPunct="1">
              <a:lnSpc>
                <a:spcPct val="50000"/>
              </a:lnSpc>
              <a:buClr>
                <a:srgbClr val="66FFFF"/>
              </a:buClr>
              <a:buFont typeface="Wingdings" charset="0"/>
              <a:buBlip>
                <a:blip r:embed="rId2"/>
              </a:buBlip>
            </a:pPr>
            <a:r>
              <a:rPr lang="es-MX" sz="1600">
                <a:latin typeface="Symbol" charset="0"/>
              </a:rPr>
              <a:t>t</a:t>
            </a:r>
            <a:r>
              <a:rPr lang="es-MX" sz="1600">
                <a:latin typeface="Arial" charset="0"/>
              </a:rPr>
              <a:t> := Tolerance parameter regarding </a:t>
            </a:r>
            <a:r>
              <a:rPr lang="es-MX" sz="1600">
                <a:latin typeface="Symbol" charset="0"/>
              </a:rPr>
              <a:t>m</a:t>
            </a:r>
            <a:endParaRPr lang="es-MX" sz="1600" i="1">
              <a:latin typeface="Arial" charset="0"/>
            </a:endParaRPr>
          </a:p>
          <a:p>
            <a:pPr eaLnBrk="1" hangingPunct="1">
              <a:lnSpc>
                <a:spcPct val="50000"/>
              </a:lnSpc>
              <a:buClr>
                <a:srgbClr val="66FFFF"/>
              </a:buClr>
              <a:buFont typeface="Wingdings" charset="0"/>
              <a:buBlip>
                <a:blip r:embed="rId2"/>
              </a:buBlip>
            </a:pPr>
            <a:endParaRPr lang="es-MX" sz="1600">
              <a:latin typeface="Arial" charset="0"/>
            </a:endParaRPr>
          </a:p>
          <a:p>
            <a:pPr eaLnBrk="1" hangingPunct="1">
              <a:lnSpc>
                <a:spcPct val="80000"/>
              </a:lnSpc>
              <a:buClr>
                <a:srgbClr val="66FFFF"/>
              </a:buClr>
              <a:buFont typeface="Wingdings 3" charset="0"/>
              <a:buBlip>
                <a:blip r:embed="rId2"/>
              </a:buBlip>
            </a:pPr>
            <a:r>
              <a:rPr lang="es-MX" sz="1600" i="1">
                <a:latin typeface="Arial" charset="0"/>
              </a:rPr>
              <a:t>d</a:t>
            </a:r>
            <a:r>
              <a:rPr lang="es-MX" sz="1800" i="1" baseline="-25000">
                <a:latin typeface="Arial" charset="0"/>
              </a:rPr>
              <a:t>ij</a:t>
            </a:r>
            <a:r>
              <a:rPr lang="es-MX" sz="1600">
                <a:latin typeface="Arial" charset="0"/>
              </a:rPr>
              <a:t>:= Euclidean distance between nodes </a:t>
            </a:r>
            <a:r>
              <a:rPr lang="es-MX" sz="1600" i="1">
                <a:latin typeface="Arial" charset="0"/>
              </a:rPr>
              <a:t>i, j </a:t>
            </a:r>
            <a:r>
              <a:rPr lang="es-MX" sz="1600">
                <a:latin typeface="Arial" charset="0"/>
                <a:sym typeface="Symbol" charset="0"/>
              </a:rPr>
              <a:t> V</a:t>
            </a:r>
            <a:endParaRPr lang="en-US" sz="1600">
              <a:latin typeface="Arial" charset="0"/>
              <a:sym typeface="Symbol" charset="0"/>
            </a:endParaRPr>
          </a:p>
        </p:txBody>
      </p:sp>
      <p:sp>
        <p:nvSpPr>
          <p:cNvPr id="242693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ea typeface="+mj-ea"/>
              </a:rPr>
              <a:t>Basic </a:t>
            </a:r>
            <a:r>
              <a:rPr lang="es-MX" dirty="0" err="1" smtClean="0">
                <a:ea typeface="+mj-ea"/>
              </a:rPr>
              <a:t>model</a:t>
            </a:r>
            <a:r>
              <a:rPr lang="es-MX" dirty="0" smtClean="0">
                <a:ea typeface="+mj-ea"/>
              </a:rPr>
              <a:t>: Parameters</a:t>
            </a:r>
            <a:endParaRPr lang="es-ES" dirty="0">
              <a:ea typeface="+mj-ea"/>
            </a:endParaRPr>
          </a:p>
        </p:txBody>
      </p:sp>
      <p:sp>
        <p:nvSpPr>
          <p:cNvPr id="242694" name="Text Box 6"/>
          <p:cNvSpPr txBox="1">
            <a:spLocks noChangeArrowheads="1"/>
          </p:cNvSpPr>
          <p:nvPr/>
        </p:nvSpPr>
        <p:spPr bwMode="auto">
          <a:xfrm>
            <a:off x="4572000" y="4071938"/>
            <a:ext cx="574675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i="1">
                <a:latin typeface="Arial" charset="0"/>
              </a:rPr>
              <a:t>j</a:t>
            </a:r>
            <a:r>
              <a:rPr lang="es-MX" sz="1400">
                <a:latin typeface="Arial" charset="0"/>
              </a:rPr>
              <a:t> </a:t>
            </a:r>
            <a:r>
              <a:rPr lang="es-MX" sz="1400">
                <a:sym typeface="Symbol" charset="0"/>
              </a:rPr>
              <a:t></a:t>
            </a:r>
            <a:r>
              <a:rPr lang="es-MX" sz="1400">
                <a:latin typeface="Arial" charset="0"/>
                <a:sym typeface="Symbol" charset="0"/>
              </a:rPr>
              <a:t>V</a:t>
            </a:r>
            <a:r>
              <a:rPr lang="es-MX" sz="1600"/>
              <a:t> </a:t>
            </a:r>
            <a:endParaRPr lang="es-ES" sz="16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42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426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426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26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2426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8" dur="500"/>
                                        <p:tgtEl>
                                          <p:spTgt spid="2426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26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2426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6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242691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26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ea typeface="+mj-ea"/>
              </a:rPr>
              <a:t>Basic </a:t>
            </a:r>
            <a:r>
              <a:rPr lang="es-MX" dirty="0" err="1" smtClean="0">
                <a:ea typeface="+mj-ea"/>
              </a:rPr>
              <a:t>model</a:t>
            </a:r>
            <a:r>
              <a:rPr lang="es-MX" dirty="0" smtClean="0">
                <a:ea typeface="+mj-ea"/>
              </a:rPr>
              <a:t>: p-Median </a:t>
            </a:r>
            <a:r>
              <a:rPr lang="es-MX" dirty="0" err="1" smtClean="0">
                <a:ea typeface="+mj-ea"/>
              </a:rPr>
              <a:t>Model</a:t>
            </a:r>
            <a:endParaRPr lang="es-ES" dirty="0">
              <a:ea typeface="+mj-ea"/>
            </a:endParaRPr>
          </a:p>
        </p:txBody>
      </p:sp>
      <p:graphicFrame>
        <p:nvGraphicFramePr>
          <p:cNvPr id="244745" name="Object 9"/>
          <p:cNvGraphicFramePr>
            <a:graphicFrameLocks noChangeAspect="1"/>
          </p:cNvGraphicFramePr>
          <p:nvPr/>
        </p:nvGraphicFramePr>
        <p:xfrm>
          <a:off x="1071563" y="1643063"/>
          <a:ext cx="55229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1" name="Equation" r:id="rId3" imgW="3682800" imgH="457200" progId="Equation.3">
                  <p:embed/>
                </p:oleObj>
              </mc:Choice>
              <mc:Fallback>
                <p:oleObj name="Equation" r:id="rId3" imgW="36828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643063"/>
                        <a:ext cx="5522912" cy="6858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6" name="Object 10"/>
          <p:cNvGraphicFramePr>
            <a:graphicFrameLocks noChangeAspect="1"/>
          </p:cNvGraphicFramePr>
          <p:nvPr/>
        </p:nvGraphicFramePr>
        <p:xfrm>
          <a:off x="1071563" y="2428875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2" name="Equation" r:id="rId5" imgW="2425680" imgH="457200" progId="Equation.3">
                  <p:embed/>
                </p:oleObj>
              </mc:Choice>
              <mc:Fallback>
                <p:oleObj name="Equation" r:id="rId5" imgW="242568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2428875"/>
                        <a:ext cx="3733800" cy="6858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000875" y="1857375"/>
            <a:ext cx="1481138" cy="1343025"/>
            <a:chOff x="4337" y="1712"/>
            <a:chExt cx="1167" cy="1056"/>
          </a:xfrm>
        </p:grpSpPr>
        <p:grpSp>
          <p:nvGrpSpPr>
            <p:cNvPr id="5128" name="Group 44"/>
            <p:cNvGrpSpPr>
              <a:grpSpLocks/>
            </p:cNvGrpSpPr>
            <p:nvPr/>
          </p:nvGrpSpPr>
          <p:grpSpPr bwMode="auto">
            <a:xfrm>
              <a:off x="4337" y="1712"/>
              <a:ext cx="1167" cy="978"/>
              <a:chOff x="4337" y="1952"/>
              <a:chExt cx="1167" cy="978"/>
            </a:xfrm>
          </p:grpSpPr>
          <p:sp>
            <p:nvSpPr>
              <p:cNvPr id="5130" name="Oval 45"/>
              <p:cNvSpPr>
                <a:spLocks noChangeArrowheads="1"/>
              </p:cNvSpPr>
              <p:nvPr/>
            </p:nvSpPr>
            <p:spPr bwMode="auto">
              <a:xfrm>
                <a:off x="4435" y="198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131" name="Oval 46"/>
              <p:cNvSpPr>
                <a:spLocks noChangeArrowheads="1"/>
              </p:cNvSpPr>
              <p:nvPr/>
            </p:nvSpPr>
            <p:spPr bwMode="auto">
              <a:xfrm>
                <a:off x="4734" y="258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132" name="Oval 47"/>
              <p:cNvSpPr>
                <a:spLocks noChangeArrowheads="1"/>
              </p:cNvSpPr>
              <p:nvPr/>
            </p:nvSpPr>
            <p:spPr bwMode="auto">
              <a:xfrm>
                <a:off x="4606" y="225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133" name="Oval 48"/>
              <p:cNvSpPr>
                <a:spLocks noChangeArrowheads="1"/>
              </p:cNvSpPr>
              <p:nvPr/>
            </p:nvSpPr>
            <p:spPr bwMode="auto">
              <a:xfrm>
                <a:off x="5368" y="260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134" name="Line 49"/>
              <p:cNvSpPr>
                <a:spLocks noChangeShapeType="1"/>
              </p:cNvSpPr>
              <p:nvPr/>
            </p:nvSpPr>
            <p:spPr bwMode="auto">
              <a:xfrm>
                <a:off x="4547" y="2103"/>
                <a:ext cx="83" cy="1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35" name="Line 50"/>
              <p:cNvSpPr>
                <a:spLocks noChangeShapeType="1"/>
              </p:cNvSpPr>
              <p:nvPr/>
            </p:nvSpPr>
            <p:spPr bwMode="auto">
              <a:xfrm>
                <a:off x="4676" y="2386"/>
                <a:ext cx="104" cy="1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36" name="Oval 51"/>
              <p:cNvSpPr>
                <a:spLocks noChangeArrowheads="1"/>
              </p:cNvSpPr>
              <p:nvPr/>
            </p:nvSpPr>
            <p:spPr bwMode="auto">
              <a:xfrm>
                <a:off x="4337" y="2794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5137" name="Line 52"/>
              <p:cNvSpPr>
                <a:spLocks noChangeShapeType="1"/>
              </p:cNvSpPr>
              <p:nvPr/>
            </p:nvSpPr>
            <p:spPr bwMode="auto">
              <a:xfrm flipV="1">
                <a:off x="4457" y="2672"/>
                <a:ext cx="277" cy="1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38" name="Oval 53"/>
              <p:cNvSpPr>
                <a:spLocks noChangeArrowheads="1"/>
              </p:cNvSpPr>
              <p:nvPr/>
            </p:nvSpPr>
            <p:spPr bwMode="auto">
              <a:xfrm>
                <a:off x="4686" y="2524"/>
                <a:ext cx="227" cy="241"/>
              </a:xfrm>
              <a:prstGeom prst="ellipse">
                <a:avLst/>
              </a:prstGeom>
              <a:noFill/>
              <a:ln w="25400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4790" name="Text Box 54"/>
              <p:cNvSpPr txBox="1">
                <a:spLocks noChangeArrowheads="1"/>
              </p:cNvSpPr>
              <p:nvPr/>
            </p:nvSpPr>
            <p:spPr bwMode="auto">
              <a:xfrm>
                <a:off x="4939" y="1952"/>
                <a:ext cx="369" cy="35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V</a:t>
                </a:r>
                <a:r>
                  <a:rPr lang="en-US" baseline="-250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k</a:t>
                </a:r>
              </a:p>
            </p:txBody>
          </p:sp>
          <p:sp>
            <p:nvSpPr>
              <p:cNvPr id="5140" name="Line 55"/>
              <p:cNvSpPr>
                <a:spLocks noChangeShapeType="1"/>
              </p:cNvSpPr>
              <p:nvPr/>
            </p:nvSpPr>
            <p:spPr bwMode="auto">
              <a:xfrm>
                <a:off x="4558" y="2074"/>
                <a:ext cx="811" cy="5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41" name="Line 56"/>
              <p:cNvSpPr>
                <a:spLocks noChangeShapeType="1"/>
              </p:cNvSpPr>
              <p:nvPr/>
            </p:nvSpPr>
            <p:spPr bwMode="auto">
              <a:xfrm flipH="1">
                <a:off x="4400" y="2104"/>
                <a:ext cx="72" cy="6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5142" name="Line 57"/>
              <p:cNvSpPr>
                <a:spLocks noChangeShapeType="1"/>
              </p:cNvSpPr>
              <p:nvPr/>
            </p:nvSpPr>
            <p:spPr bwMode="auto">
              <a:xfrm>
                <a:off x="4872" y="2632"/>
                <a:ext cx="512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5129" name="Text Box 58"/>
            <p:cNvSpPr txBox="1">
              <a:spLocks noChangeArrowheads="1"/>
            </p:cNvSpPr>
            <p:nvPr/>
          </p:nvSpPr>
          <p:spPr bwMode="auto">
            <a:xfrm>
              <a:off x="4663" y="2480"/>
              <a:ext cx="4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sz="1800" i="1">
                  <a:latin typeface="Arial" charset="0"/>
                </a:rPr>
                <a:t>i</a:t>
              </a:r>
              <a:r>
                <a:rPr lang="es-ES" sz="1800">
                  <a:latin typeface="Arial" charset="0"/>
                </a:rPr>
                <a:t>(</a:t>
              </a:r>
              <a:r>
                <a:rPr lang="es-ES" sz="1800" i="1">
                  <a:latin typeface="Arial" charset="0"/>
                </a:rPr>
                <a:t>k</a:t>
              </a:r>
              <a:r>
                <a:rPr lang="es-ES" sz="1800">
                  <a:latin typeface="Arial" charset="0"/>
                </a:rPr>
                <a:t>)</a:t>
              </a:r>
            </a:p>
          </p:txBody>
        </p:sp>
      </p:grpSp>
      <p:graphicFrame>
        <p:nvGraphicFramePr>
          <p:cNvPr id="5124" name="Object 5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3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6956778"/>
              </p:ext>
            </p:extLst>
          </p:nvPr>
        </p:nvGraphicFramePr>
        <p:xfrm>
          <a:off x="2378075" y="3021013"/>
          <a:ext cx="4618038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64" name="Equation" r:id="rId9" imgW="3200400" imgH="2692400" progId="Equation.3">
                  <p:embed/>
                </p:oleObj>
              </mc:Choice>
              <mc:Fallback>
                <p:oleObj name="Equation" r:id="rId9" imgW="3200400" imgH="26924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8075" y="3021013"/>
                        <a:ext cx="4618038" cy="388620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ea typeface="+mj-ea"/>
              </a:rPr>
              <a:t>Basic </a:t>
            </a:r>
            <a:r>
              <a:rPr lang="es-MX" dirty="0" err="1" smtClean="0">
                <a:ea typeface="+mj-ea"/>
              </a:rPr>
              <a:t>model</a:t>
            </a:r>
            <a:r>
              <a:rPr lang="es-MX" dirty="0" smtClean="0">
                <a:ea typeface="+mj-ea"/>
              </a:rPr>
              <a:t>: p-Center </a:t>
            </a:r>
            <a:r>
              <a:rPr lang="es-MX" dirty="0" err="1" smtClean="0">
                <a:ea typeface="+mj-ea"/>
              </a:rPr>
              <a:t>Model</a:t>
            </a:r>
            <a:endParaRPr lang="es-ES" dirty="0">
              <a:ea typeface="+mj-ea"/>
            </a:endParaRPr>
          </a:p>
        </p:txBody>
      </p:sp>
      <p:graphicFrame>
        <p:nvGraphicFramePr>
          <p:cNvPr id="6146" name="Object 5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8" name="Equation" r:id="rId3" imgW="114120" imgH="215640" progId="Equation.3">
                  <p:embed/>
                </p:oleObj>
              </mc:Choice>
              <mc:Fallback>
                <p:oleObj name="Equation" r:id="rId3" imgW="114120" imgH="21564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3"/>
          <p:cNvGraphicFramePr>
            <a:graphicFrameLocks noChangeAspect="1"/>
          </p:cNvGraphicFramePr>
          <p:nvPr/>
        </p:nvGraphicFramePr>
        <p:xfrm>
          <a:off x="3929063" y="4000500"/>
          <a:ext cx="4767262" cy="263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39" name="Equation" r:id="rId5" imgW="3301920" imgH="1828800" progId="Equation.3">
                  <p:embed/>
                </p:oleObj>
              </mc:Choice>
              <mc:Fallback>
                <p:oleObj name="Equation" r:id="rId5" imgW="3301920" imgH="18288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9063" y="4000500"/>
                        <a:ext cx="4767262" cy="263842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6"/>
          <p:cNvGraphicFramePr>
            <a:graphicFrameLocks noChangeAspect="1"/>
          </p:cNvGraphicFramePr>
          <p:nvPr/>
        </p:nvGraphicFramePr>
        <p:xfrm>
          <a:off x="785813" y="1214438"/>
          <a:ext cx="4876800" cy="2382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0" name="Equation" r:id="rId7" imgW="3377880" imgH="1650960" progId="Equation.3">
                  <p:embed/>
                </p:oleObj>
              </mc:Choice>
              <mc:Fallback>
                <p:oleObj name="Equation" r:id="rId7" imgW="3377880" imgH="165096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813" y="1214438"/>
                        <a:ext cx="4876800" cy="238283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0" name="TextBox 23"/>
          <p:cNvSpPr txBox="1">
            <a:spLocks noChangeArrowheads="1"/>
          </p:cNvSpPr>
          <p:nvPr/>
        </p:nvSpPr>
        <p:spPr bwMode="auto">
          <a:xfrm>
            <a:off x="5715000" y="1285875"/>
            <a:ext cx="30353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800">
                <a:latin typeface="Lucida Sans" charset="0"/>
              </a:rPr>
              <a:t>Mixed-integer piece-wise </a:t>
            </a:r>
          </a:p>
          <a:p>
            <a:pPr eaLnBrk="1" hangingPunct="1"/>
            <a:r>
              <a:rPr lang="es-MX" sz="1800">
                <a:latin typeface="Lucida Sans" charset="0"/>
              </a:rPr>
              <a:t>linear model</a:t>
            </a:r>
            <a:endParaRPr lang="en-US" sz="1800">
              <a:latin typeface="Lucida Sans" charset="0"/>
            </a:endParaRPr>
          </a:p>
        </p:txBody>
      </p:sp>
      <p:sp>
        <p:nvSpPr>
          <p:cNvPr id="6151" name="TextBox 24"/>
          <p:cNvSpPr txBox="1">
            <a:spLocks noChangeArrowheads="1"/>
          </p:cNvSpPr>
          <p:nvPr/>
        </p:nvSpPr>
        <p:spPr bwMode="auto">
          <a:xfrm>
            <a:off x="7286625" y="3643313"/>
            <a:ext cx="14716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800" dirty="0">
                <a:latin typeface="Lucida Sans" charset="0"/>
              </a:rPr>
              <a:t>MILP model</a:t>
            </a:r>
            <a:endParaRPr lang="en-US" sz="1800" dirty="0">
              <a:latin typeface="Lucida Sans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205038"/>
            <a:ext cx="5973762" cy="2765425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Lucida Sans Unicode" charset="0"/>
              </a:rPr>
              <a:t>Joint assignment</a:t>
            </a:r>
            <a:endParaRPr lang="en-US" sz="1800" dirty="0">
              <a:latin typeface="Lucida Sans Unicode" charset="0"/>
            </a:endParaRPr>
          </a:p>
          <a:p>
            <a:pPr eaLnBrk="1" hangingPunct="1">
              <a:buFont typeface="Wingdings 3" charset="0"/>
              <a:buNone/>
            </a:pPr>
            <a:endParaRPr lang="en-US" sz="1800" dirty="0">
              <a:latin typeface="Lucida Sans Unicode" charset="0"/>
            </a:endParaRPr>
          </a:p>
          <a:p>
            <a:pPr eaLnBrk="1" hangingPunct="1"/>
            <a:r>
              <a:rPr lang="en-US" sz="1800" dirty="0" smtClean="0">
                <a:latin typeface="Lucida Sans Unicode" charset="0"/>
              </a:rPr>
              <a:t>Disjoint assignment</a:t>
            </a:r>
            <a:endParaRPr lang="en-US" sz="1800" dirty="0">
              <a:latin typeface="Lucida Sans Unicode" charset="0"/>
            </a:endParaRPr>
          </a:p>
          <a:p>
            <a:pPr eaLnBrk="1" hangingPunct="1"/>
            <a:endParaRPr lang="en-US" sz="1800" dirty="0">
              <a:latin typeface="Lucida Sans Unicode" charset="0"/>
            </a:endParaRPr>
          </a:p>
          <a:p>
            <a:pPr eaLnBrk="1" hangingPunct="1"/>
            <a:r>
              <a:rPr lang="en-US" sz="1800" dirty="0" smtClean="0">
                <a:latin typeface="Lucida Sans Unicode" charset="0"/>
              </a:rPr>
              <a:t>Similarity with existing plan (re-design)</a:t>
            </a:r>
            <a:endParaRPr lang="en-US" sz="1800" dirty="0">
              <a:latin typeface="Lucida Sans Unicode" charset="0"/>
            </a:endParaRPr>
          </a:p>
          <a:p>
            <a:pPr eaLnBrk="1" hangingPunct="1"/>
            <a:endParaRPr lang="en-US" sz="1800" dirty="0">
              <a:latin typeface="Lucida Sans Unicode" charset="0"/>
            </a:endParaRP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Basic model: Additional Requirements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828839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3"/>
          <p:cNvSpPr>
            <a:spLocks noGrp="1" noChangeArrowheads="1"/>
          </p:cNvSpPr>
          <p:nvPr>
            <p:ph idx="1"/>
          </p:nvPr>
        </p:nvSpPr>
        <p:spPr>
          <a:xfrm>
            <a:off x="900113" y="2205038"/>
            <a:ext cx="5973762" cy="2765425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Lucida Sans Unicode" charset="0"/>
              </a:rPr>
              <a:t>Problems </a:t>
            </a:r>
            <a:r>
              <a:rPr lang="en-US" sz="1800" dirty="0">
                <a:latin typeface="Lucida Sans Unicode" charset="0"/>
              </a:rPr>
              <a:t>are NP-</a:t>
            </a:r>
            <a:r>
              <a:rPr lang="en-US" sz="1800" dirty="0" smtClean="0">
                <a:latin typeface="Lucida Sans Unicode" charset="0"/>
              </a:rPr>
              <a:t>hard</a:t>
            </a:r>
            <a:endParaRPr lang="en-US" sz="1800" dirty="0">
              <a:latin typeface="Lucida Sans Unicode" charset="0"/>
            </a:endParaRPr>
          </a:p>
          <a:p>
            <a:pPr eaLnBrk="1" hangingPunct="1">
              <a:buFont typeface="Wingdings 3" charset="0"/>
              <a:buNone/>
            </a:pPr>
            <a:endParaRPr lang="en-US" sz="1800" dirty="0">
              <a:latin typeface="Lucida Sans Unicode" charset="0"/>
            </a:endParaRPr>
          </a:p>
          <a:p>
            <a:pPr eaLnBrk="1" hangingPunct="1"/>
            <a:r>
              <a:rPr lang="en-US" sz="1800" dirty="0">
                <a:latin typeface="Lucida Sans Unicode" charset="0"/>
              </a:rPr>
              <a:t>Real-world instances are typically very large</a:t>
            </a:r>
          </a:p>
          <a:p>
            <a:pPr eaLnBrk="1" hangingPunct="1"/>
            <a:endParaRPr lang="en-US" sz="1800" dirty="0">
              <a:latin typeface="Lucida Sans Unicode" charset="0"/>
            </a:endParaRPr>
          </a:p>
          <a:p>
            <a:pPr eaLnBrk="1" hangingPunct="1"/>
            <a:r>
              <a:rPr lang="en-US" sz="1800" dirty="0">
                <a:latin typeface="Lucida Sans Unicode" charset="0"/>
              </a:rPr>
              <a:t>Binary variables is </a:t>
            </a:r>
            <a:r>
              <a:rPr lang="en-US" sz="1800" i="1" dirty="0">
                <a:latin typeface="Lucida Sans Unicode" charset="0"/>
              </a:rPr>
              <a:t>O</a:t>
            </a:r>
            <a:r>
              <a:rPr lang="en-US" sz="1800" dirty="0">
                <a:latin typeface="Lucida Sans Unicode" charset="0"/>
              </a:rPr>
              <a:t>(</a:t>
            </a:r>
            <a:r>
              <a:rPr lang="en-US" sz="1800" i="1" dirty="0">
                <a:latin typeface="Lucida Sans Unicode" charset="0"/>
              </a:rPr>
              <a:t>n </a:t>
            </a:r>
            <a:r>
              <a:rPr lang="en-US" sz="1800" baseline="30000" dirty="0">
                <a:latin typeface="Lucida Sans Unicode" charset="0"/>
              </a:rPr>
              <a:t>2</a:t>
            </a:r>
            <a:r>
              <a:rPr lang="en-US" sz="1800" dirty="0">
                <a:latin typeface="Lucida Sans Unicode" charset="0"/>
              </a:rPr>
              <a:t>)</a:t>
            </a:r>
          </a:p>
          <a:p>
            <a:pPr eaLnBrk="1" hangingPunct="1"/>
            <a:endParaRPr lang="en-US" sz="1800" dirty="0">
              <a:latin typeface="Lucida Sans Unicode" charset="0"/>
            </a:endParaRPr>
          </a:p>
          <a:p>
            <a:pPr eaLnBrk="1" hangingPunct="1"/>
            <a:r>
              <a:rPr lang="es-MX" sz="1800" dirty="0" smtClean="0">
                <a:latin typeface="Lucida Sans Unicode" charset="0"/>
                <a:sym typeface="Wingdings" charset="0"/>
              </a:rPr>
              <a:t>“Small” models can </a:t>
            </a:r>
            <a:r>
              <a:rPr lang="es-MX" sz="1800" dirty="0">
                <a:latin typeface="Lucida Sans Unicode" charset="0"/>
                <a:sym typeface="Wingdings" charset="0"/>
              </a:rPr>
              <a:t>be solved by B&amp;B methods</a:t>
            </a:r>
            <a:endParaRPr lang="en-US" sz="1800" dirty="0">
              <a:latin typeface="Lucida Sans Unicode" charset="0"/>
              <a:sym typeface="Wingdings" charset="0"/>
            </a:endParaRPr>
          </a:p>
        </p:txBody>
      </p:sp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Basic model: Remarks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3164971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Solving Territory Design Problems</a:t>
            </a:r>
            <a:endParaRPr lang="en-US" dirty="0">
              <a:ea typeface="+mj-ea"/>
            </a:endParaRP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Exact Methods (Enumerative Algorithms)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n-US" sz="2000" dirty="0" smtClean="0">
                <a:ea typeface="+mn-ea"/>
              </a:rPr>
              <a:t>Branch and bound for small problems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s-MX" sz="2000" dirty="0" smtClean="0">
                <a:ea typeface="+mn-ea"/>
              </a:rPr>
              <a:t>Branch-and-price for political districting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s-MX" sz="2000" dirty="0" smtClean="0">
                <a:ea typeface="+mn-ea"/>
              </a:rPr>
              <a:t>B&amp;B-and-cut for commercial districting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s-MX" sz="2000" dirty="0" smtClean="0">
                <a:ea typeface="+mn-ea"/>
              </a:rPr>
              <a:t>No </a:t>
            </a:r>
            <a:r>
              <a:rPr lang="es-MX" sz="2000" dirty="0" err="1" smtClean="0">
                <a:ea typeface="+mn-ea"/>
              </a:rPr>
              <a:t>polyhedral</a:t>
            </a:r>
            <a:r>
              <a:rPr lang="es-MX" sz="2000" dirty="0" smtClean="0">
                <a:ea typeface="+mn-ea"/>
              </a:rPr>
              <a:t> </a:t>
            </a:r>
            <a:r>
              <a:rPr lang="es-MX" sz="2000" dirty="0" err="1" smtClean="0">
                <a:ea typeface="+mn-ea"/>
              </a:rPr>
              <a:t>results</a:t>
            </a:r>
            <a:endParaRPr lang="en-US" sz="2000" dirty="0" smtClean="0">
              <a:ea typeface="+mn-ea"/>
            </a:endParaRPr>
          </a:p>
          <a:p>
            <a:pPr eaLnBrk="1" hangingPunct="1">
              <a:buFont typeface="Wingdings 3" pitchFamily="18" charset="2"/>
              <a:buChar char=""/>
              <a:defRPr/>
            </a:pPr>
            <a:endParaRPr lang="en-US" sz="2400" dirty="0" smtClean="0">
              <a:ea typeface="+mn-ea"/>
            </a:endParaRP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Approximate Methods (Heuristics)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n-US" sz="2000" dirty="0" smtClean="0">
                <a:ea typeface="+mn-ea"/>
              </a:rPr>
              <a:t>Location-allocation heuristics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n-US" sz="2000" dirty="0" err="1" smtClean="0">
                <a:ea typeface="+mn-ea"/>
              </a:rPr>
              <a:t>Metaheuristics</a:t>
            </a:r>
            <a:r>
              <a:rPr lang="en-US" sz="2000" dirty="0" smtClean="0">
                <a:ea typeface="+mn-ea"/>
              </a:rPr>
              <a:t> (GRASP, </a:t>
            </a:r>
            <a:r>
              <a:rPr lang="en-US" sz="2000" dirty="0" err="1" smtClean="0">
                <a:ea typeface="+mn-ea"/>
              </a:rPr>
              <a:t>Tabu</a:t>
            </a:r>
            <a:r>
              <a:rPr lang="en-US" sz="2000" dirty="0" smtClean="0">
                <a:ea typeface="+mn-ea"/>
              </a:rPr>
              <a:t> Search)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endParaRPr lang="es-MX" sz="2000" dirty="0" smtClean="0">
              <a:ea typeface="+mn-ea"/>
            </a:endParaRP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Lower bounds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s-MX" sz="2000" dirty="0" err="1" smtClean="0">
                <a:ea typeface="+mn-ea"/>
              </a:rPr>
              <a:t>Practically</a:t>
            </a:r>
            <a:r>
              <a:rPr lang="es-MX" sz="2000" dirty="0" smtClean="0">
                <a:ea typeface="+mn-ea"/>
              </a:rPr>
              <a:t> </a:t>
            </a:r>
            <a:r>
              <a:rPr lang="es-MX" sz="2000" dirty="0" err="1" smtClean="0">
                <a:ea typeface="+mn-ea"/>
              </a:rPr>
              <a:t>nothing</a:t>
            </a:r>
            <a:endParaRPr lang="en-US" sz="2000" dirty="0" smtClean="0">
              <a:ea typeface="+mn-ea"/>
            </a:endParaRPr>
          </a:p>
          <a:p>
            <a:pPr lvl="1" eaLnBrk="1" hangingPunct="1">
              <a:buFont typeface="Verdana" pitchFamily="34" charset="0"/>
              <a:buChar char="◦"/>
              <a:defRPr/>
            </a:pPr>
            <a:endParaRPr lang="en-US" sz="2000" dirty="0" smtClean="0">
              <a:ea typeface="+mn-ea"/>
            </a:endParaRPr>
          </a:p>
          <a:p>
            <a:pPr lvl="1" eaLnBrk="1" hangingPunct="1">
              <a:buFont typeface="Verdana" pitchFamily="34" charset="0"/>
              <a:buChar char="◦"/>
              <a:defRPr/>
            </a:pPr>
            <a:endParaRPr lang="en-US" sz="2000" dirty="0" smtClean="0"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368711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3983" name="Rectangle 15"/>
          <p:cNvSpPr>
            <a:spLocks/>
          </p:cNvSpPr>
          <p:nvPr/>
        </p:nvSpPr>
        <p:spPr bwMode="auto">
          <a:xfrm>
            <a:off x="684213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Exact Optimization Approach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  <p:pic>
        <p:nvPicPr>
          <p:cNvPr id="8500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30096" r="12140" b="11165"/>
          <a:stretch>
            <a:fillRect/>
          </a:stretch>
        </p:blipFill>
        <p:spPr bwMode="auto">
          <a:xfrm>
            <a:off x="714375" y="1643063"/>
            <a:ext cx="76041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04939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>
                <a:latin typeface="Lucida Sans Unicode" charset="0"/>
              </a:rPr>
              <a:t>Territory design/districting background</a:t>
            </a:r>
          </a:p>
          <a:p>
            <a:pPr eaLnBrk="1" hangingPunct="1"/>
            <a:endParaRPr lang="en-US" dirty="0">
              <a:latin typeface="Lucida Sans Unicode" charset="0"/>
            </a:endParaRPr>
          </a:p>
          <a:p>
            <a:pPr eaLnBrk="1" hangingPunct="1"/>
            <a:r>
              <a:rPr lang="en-US" dirty="0" smtClean="0">
                <a:latin typeface="Lucida Sans Unicode" charset="0"/>
              </a:rPr>
              <a:t>Example:  </a:t>
            </a:r>
            <a:endParaRPr lang="en-US" sz="2000" dirty="0">
              <a:latin typeface="Lucida Sans Unicode" charset="0"/>
            </a:endParaRPr>
          </a:p>
          <a:p>
            <a:pPr lvl="1" eaLnBrk="1" hangingPunct="1"/>
            <a:r>
              <a:rPr lang="es-MX" sz="2000" dirty="0">
                <a:latin typeface="Lucida Sans Unicode" charset="0"/>
              </a:rPr>
              <a:t>Commercial territory </a:t>
            </a:r>
            <a:r>
              <a:rPr lang="es-MX" sz="2000" dirty="0" smtClean="0">
                <a:latin typeface="Lucida Sans Unicode" charset="0"/>
              </a:rPr>
              <a:t>design</a:t>
            </a:r>
            <a:endParaRPr lang="en-US" sz="2000" dirty="0">
              <a:latin typeface="Lucida Sans Unicode" charset="0"/>
            </a:endParaRPr>
          </a:p>
          <a:p>
            <a:pPr eaLnBrk="1" hangingPunct="1"/>
            <a:endParaRPr lang="en-US" dirty="0">
              <a:latin typeface="Lucida Sans Unicode" charset="0"/>
            </a:endParaRPr>
          </a:p>
          <a:p>
            <a:pPr eaLnBrk="1" hangingPunct="1"/>
            <a:r>
              <a:rPr lang="en-US" dirty="0" smtClean="0">
                <a:latin typeface="Lucida Sans Unicode" charset="0"/>
              </a:rPr>
              <a:t>Modeling framework</a:t>
            </a:r>
            <a:endParaRPr lang="en-US" dirty="0">
              <a:latin typeface="Lucida Sans Unicode" charset="0"/>
            </a:endParaRPr>
          </a:p>
          <a:p>
            <a:pPr eaLnBrk="1" hangingPunct="1"/>
            <a:endParaRPr lang="en-US" dirty="0" smtClean="0">
              <a:latin typeface="Lucida Sans Unicode" charset="0"/>
            </a:endParaRPr>
          </a:p>
          <a:p>
            <a:pPr eaLnBrk="1" hangingPunct="1"/>
            <a:r>
              <a:rPr lang="en-US" dirty="0" smtClean="0">
                <a:latin typeface="Lucida Sans Unicode" charset="0"/>
              </a:rPr>
              <a:t>Solution algorithms</a:t>
            </a:r>
          </a:p>
          <a:p>
            <a:pPr lvl="1" eaLnBrk="1" hangingPunct="1"/>
            <a:r>
              <a:rPr lang="en-US" sz="2000" dirty="0" smtClean="0">
                <a:latin typeface="Lucida Sans Unicode" charset="0"/>
              </a:rPr>
              <a:t>Exact</a:t>
            </a:r>
            <a:endParaRPr lang="en-US" sz="2000" dirty="0">
              <a:latin typeface="Lucida Sans Unicode" charset="0"/>
            </a:endParaRPr>
          </a:p>
          <a:p>
            <a:pPr lvl="1" eaLnBrk="1" hangingPunct="1"/>
            <a:r>
              <a:rPr lang="es-MX" sz="2000" dirty="0" smtClean="0">
                <a:latin typeface="Lucida Sans Unicode" charset="0"/>
              </a:rPr>
              <a:t>Heuristics</a:t>
            </a:r>
          </a:p>
          <a:p>
            <a:pPr lvl="1" eaLnBrk="1" hangingPunct="1"/>
            <a:endParaRPr lang="en-US" dirty="0">
              <a:latin typeface="Lucida Sans Unicode" charset="0"/>
            </a:endParaRPr>
          </a:p>
          <a:p>
            <a:pPr eaLnBrk="1" hangingPunct="1"/>
            <a:r>
              <a:rPr lang="en-US" dirty="0" smtClean="0">
                <a:latin typeface="Lucida Sans Unicode" charset="0"/>
              </a:rPr>
              <a:t>Research trends</a:t>
            </a:r>
            <a:endParaRPr lang="en-US" dirty="0">
              <a:latin typeface="Lucida Sans Unicode" charset="0"/>
            </a:endParaRPr>
          </a:p>
          <a:p>
            <a:pPr eaLnBrk="1" hangingPunct="1">
              <a:buFont typeface="Wingdings 3" charset="0"/>
              <a:buNone/>
            </a:pPr>
            <a:endParaRPr lang="en-US" sz="2400" dirty="0">
              <a:latin typeface="Lucida Sans Unicode" charset="0"/>
            </a:endParaRP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ea typeface="+mj-ea"/>
              </a:rPr>
              <a:t>Agenda</a:t>
            </a:r>
          </a:p>
        </p:txBody>
      </p:sp>
    </p:spTree>
    <p:extLst>
      <p:ext uri="{BB962C8B-B14F-4D97-AF65-F5344CB8AC3E}">
        <p14:creationId xmlns:p14="http://schemas.microsoft.com/office/powerpoint/2010/main" val="1812478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ea typeface="+mj-ea"/>
              </a:rPr>
              <a:t>Exact Optimization:  Connectivity Constraints</a:t>
            </a:r>
            <a:endParaRPr lang="en-US" dirty="0">
              <a:ea typeface="+mj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00125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28813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43313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43188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00563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14625" y="4286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43250" y="3643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57688" y="3786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0688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00500" y="4286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57813" y="4214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71625" y="4786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643438" y="4643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3500438" y="5214938"/>
            <a:ext cx="142875" cy="14287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>
            <a:stCxn id="14" idx="6"/>
            <a:endCxn id="18" idx="3"/>
          </p:cNvCxnSpPr>
          <p:nvPr/>
        </p:nvCxnSpPr>
        <p:spPr>
          <a:xfrm flipV="1">
            <a:off x="1143000" y="2551113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" idx="2"/>
            <a:endCxn id="14" idx="4"/>
          </p:cNvCxnSpPr>
          <p:nvPr/>
        </p:nvCxnSpPr>
        <p:spPr>
          <a:xfrm rot="10800000">
            <a:off x="1071563" y="3000375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6" idx="4"/>
          </p:cNvCxnSpPr>
          <p:nvPr/>
        </p:nvCxnSpPr>
        <p:spPr>
          <a:xfrm rot="5400000" flipH="1" flipV="1">
            <a:off x="1214438" y="4000500"/>
            <a:ext cx="1214438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7"/>
            <a:endCxn id="18" idx="3"/>
          </p:cNvCxnSpPr>
          <p:nvPr/>
        </p:nvCxnSpPr>
        <p:spPr>
          <a:xfrm rot="5400000" flipH="1" flipV="1">
            <a:off x="1908175" y="2693988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8" idx="6"/>
            <a:endCxn id="17" idx="3"/>
          </p:cNvCxnSpPr>
          <p:nvPr/>
        </p:nvCxnSpPr>
        <p:spPr>
          <a:xfrm>
            <a:off x="2786063" y="2500313"/>
            <a:ext cx="877887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4"/>
            <a:endCxn id="21" idx="2"/>
          </p:cNvCxnSpPr>
          <p:nvPr/>
        </p:nvCxnSpPr>
        <p:spPr>
          <a:xfrm rot="16200000" flipH="1">
            <a:off x="2357438" y="2928937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0" idx="1"/>
            <a:endCxn id="16" idx="5"/>
          </p:cNvCxnSpPr>
          <p:nvPr/>
        </p:nvCxnSpPr>
        <p:spPr>
          <a:xfrm rot="16200000" flipV="1">
            <a:off x="2015332" y="3586956"/>
            <a:ext cx="755650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0" idx="5"/>
          </p:cNvCxnSpPr>
          <p:nvPr/>
        </p:nvCxnSpPr>
        <p:spPr>
          <a:xfrm rot="16200000" flipH="1">
            <a:off x="2729707" y="4515644"/>
            <a:ext cx="877887" cy="66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0" idx="7"/>
            <a:endCxn id="21" idx="3"/>
          </p:cNvCxnSpPr>
          <p:nvPr/>
        </p:nvCxnSpPr>
        <p:spPr>
          <a:xfrm rot="5400000" flipH="1" flipV="1">
            <a:off x="2729707" y="3872706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6"/>
            <a:endCxn id="19" idx="2"/>
          </p:cNvCxnSpPr>
          <p:nvPr/>
        </p:nvCxnSpPr>
        <p:spPr>
          <a:xfrm>
            <a:off x="3786188" y="2500313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9" idx="4"/>
            <a:endCxn id="22" idx="1"/>
          </p:cNvCxnSpPr>
          <p:nvPr/>
        </p:nvCxnSpPr>
        <p:spPr>
          <a:xfrm rot="5400000">
            <a:off x="4071938" y="3306762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1" idx="6"/>
            <a:endCxn id="22" idx="2"/>
          </p:cNvCxnSpPr>
          <p:nvPr/>
        </p:nvCxnSpPr>
        <p:spPr>
          <a:xfrm>
            <a:off x="3286125" y="3714750"/>
            <a:ext cx="107156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1" idx="5"/>
            <a:endCxn id="25" idx="1"/>
          </p:cNvCxnSpPr>
          <p:nvPr/>
        </p:nvCxnSpPr>
        <p:spPr>
          <a:xfrm rot="16200000" flipH="1">
            <a:off x="3372644" y="3658394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25" idx="3"/>
          </p:cNvCxnSpPr>
          <p:nvPr/>
        </p:nvCxnSpPr>
        <p:spPr>
          <a:xfrm rot="5400000" flipH="1" flipV="1">
            <a:off x="3408363" y="4622800"/>
            <a:ext cx="827087" cy="398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5" idx="6"/>
            <a:endCxn id="28" idx="1"/>
          </p:cNvCxnSpPr>
          <p:nvPr/>
        </p:nvCxnSpPr>
        <p:spPr>
          <a:xfrm>
            <a:off x="4143375" y="4357688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8" idx="7"/>
            <a:endCxn id="26" idx="3"/>
          </p:cNvCxnSpPr>
          <p:nvPr/>
        </p:nvCxnSpPr>
        <p:spPr>
          <a:xfrm rot="5400000" flipH="1" flipV="1">
            <a:off x="4908550" y="4194175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5" idx="7"/>
            <a:endCxn id="22" idx="3"/>
          </p:cNvCxnSpPr>
          <p:nvPr/>
        </p:nvCxnSpPr>
        <p:spPr>
          <a:xfrm rot="5400000" flipH="1" flipV="1">
            <a:off x="4051300" y="3979863"/>
            <a:ext cx="398463" cy="25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6" idx="1"/>
            <a:endCxn id="24" idx="3"/>
          </p:cNvCxnSpPr>
          <p:nvPr/>
        </p:nvCxnSpPr>
        <p:spPr>
          <a:xfrm rot="5400000" flipH="1" flipV="1">
            <a:off x="5107782" y="3821906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9" idx="5"/>
            <a:endCxn id="24" idx="2"/>
          </p:cNvCxnSpPr>
          <p:nvPr/>
        </p:nvCxnSpPr>
        <p:spPr>
          <a:xfrm rot="16200000" flipH="1">
            <a:off x="4801394" y="2801144"/>
            <a:ext cx="520700" cy="87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2" idx="6"/>
            <a:endCxn id="24" idx="3"/>
          </p:cNvCxnSpPr>
          <p:nvPr/>
        </p:nvCxnSpPr>
        <p:spPr>
          <a:xfrm flipV="1">
            <a:off x="4500563" y="3551238"/>
            <a:ext cx="1020762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1" idx="7"/>
            <a:endCxn id="17" idx="4"/>
          </p:cNvCxnSpPr>
          <p:nvPr/>
        </p:nvCxnSpPr>
        <p:spPr>
          <a:xfrm rot="5400000" flipH="1" flipV="1">
            <a:off x="2944019" y="2893219"/>
            <a:ext cx="1092200" cy="449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Oval 173"/>
          <p:cNvSpPr/>
          <p:nvPr/>
        </p:nvSpPr>
        <p:spPr>
          <a:xfrm>
            <a:off x="899592" y="3933056"/>
            <a:ext cx="4392488" cy="2088232"/>
          </a:xfrm>
          <a:prstGeom prst="ellipse">
            <a:avLst/>
          </a:prstGeom>
          <a:noFill/>
          <a:ln w="31750" cmpd="sng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051720" y="530120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7" name="Straight Connector 86"/>
          <p:cNvCxnSpPr>
            <a:stCxn id="27" idx="5"/>
            <a:endCxn id="85" idx="1"/>
          </p:cNvCxnSpPr>
          <p:nvPr/>
        </p:nvCxnSpPr>
        <p:spPr>
          <a:xfrm>
            <a:off x="1693576" y="4908264"/>
            <a:ext cx="379068" cy="413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TextBox 144"/>
          <p:cNvSpPr txBox="1">
            <a:spLocks noChangeArrowheads="1"/>
          </p:cNvSpPr>
          <p:nvPr/>
        </p:nvSpPr>
        <p:spPr bwMode="auto">
          <a:xfrm>
            <a:off x="3707904" y="5157192"/>
            <a:ext cx="2943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b="1" i="1" dirty="0" smtClean="0">
                <a:latin typeface="Times New Roman"/>
                <a:cs typeface="Times New Roman"/>
              </a:rPr>
              <a:t>i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  <p:graphicFrame>
        <p:nvGraphicFramePr>
          <p:cNvPr id="9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0951697"/>
              </p:ext>
            </p:extLst>
          </p:nvPr>
        </p:nvGraphicFramePr>
        <p:xfrm>
          <a:off x="0" y="6205271"/>
          <a:ext cx="5256584" cy="652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3" name="Equation" r:id="rId3" imgW="3682800" imgH="457200" progId="Equation.3">
                  <p:embed/>
                </p:oleObj>
              </mc:Choice>
              <mc:Fallback>
                <p:oleObj name="Equation" r:id="rId3" imgW="368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05271"/>
                        <a:ext cx="5256584" cy="652729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3694604"/>
              </p:ext>
            </p:extLst>
          </p:nvPr>
        </p:nvGraphicFramePr>
        <p:xfrm>
          <a:off x="5398864" y="6172200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14" name="Equation" r:id="rId5" imgW="2425680" imgH="457200" progId="Equation.3">
                  <p:embed/>
                </p:oleObj>
              </mc:Choice>
              <mc:Fallback>
                <p:oleObj name="Equation" r:id="rId5" imgW="2425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864" y="6172200"/>
                        <a:ext cx="3733800" cy="6858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" name="Picture 1" descr="latex-image-1.pdf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8028384" cy="67491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676841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83768" y="3933056"/>
            <a:ext cx="1872208" cy="158417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ea typeface="+mj-ea"/>
              </a:rPr>
              <a:t>Exact Optimization:  Connectivity Constraints</a:t>
            </a:r>
            <a:endParaRPr lang="en-US" dirty="0">
              <a:ea typeface="+mj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00125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28813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43313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43188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00563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14625" y="4286250"/>
            <a:ext cx="142875" cy="142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43250" y="3643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57688" y="3786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0688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00500" y="4286250"/>
            <a:ext cx="142875" cy="142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57813" y="4214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71625" y="4786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643438" y="4643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3500438" y="5214938"/>
            <a:ext cx="142875" cy="14287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>
            <a:stCxn id="14" idx="6"/>
            <a:endCxn id="18" idx="3"/>
          </p:cNvCxnSpPr>
          <p:nvPr/>
        </p:nvCxnSpPr>
        <p:spPr>
          <a:xfrm flipV="1">
            <a:off x="1143000" y="2551113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" idx="2"/>
            <a:endCxn id="14" idx="4"/>
          </p:cNvCxnSpPr>
          <p:nvPr/>
        </p:nvCxnSpPr>
        <p:spPr>
          <a:xfrm rot="10800000">
            <a:off x="1071563" y="3000375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6" idx="4"/>
          </p:cNvCxnSpPr>
          <p:nvPr/>
        </p:nvCxnSpPr>
        <p:spPr>
          <a:xfrm rot="5400000" flipH="1" flipV="1">
            <a:off x="1214438" y="4000500"/>
            <a:ext cx="1214438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7"/>
            <a:endCxn id="18" idx="3"/>
          </p:cNvCxnSpPr>
          <p:nvPr/>
        </p:nvCxnSpPr>
        <p:spPr>
          <a:xfrm rot="5400000" flipH="1" flipV="1">
            <a:off x="1908175" y="2693988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8" idx="6"/>
            <a:endCxn id="17" idx="3"/>
          </p:cNvCxnSpPr>
          <p:nvPr/>
        </p:nvCxnSpPr>
        <p:spPr>
          <a:xfrm>
            <a:off x="2786063" y="2500313"/>
            <a:ext cx="877887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4"/>
            <a:endCxn id="21" idx="2"/>
          </p:cNvCxnSpPr>
          <p:nvPr/>
        </p:nvCxnSpPr>
        <p:spPr>
          <a:xfrm rot="16200000" flipH="1">
            <a:off x="2357438" y="2928937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0" idx="1"/>
            <a:endCxn id="16" idx="5"/>
          </p:cNvCxnSpPr>
          <p:nvPr/>
        </p:nvCxnSpPr>
        <p:spPr>
          <a:xfrm rot="16200000" flipV="1">
            <a:off x="2015332" y="3586956"/>
            <a:ext cx="755650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0" idx="5"/>
          </p:cNvCxnSpPr>
          <p:nvPr/>
        </p:nvCxnSpPr>
        <p:spPr>
          <a:xfrm rot="16200000" flipH="1">
            <a:off x="2729707" y="4515644"/>
            <a:ext cx="877887" cy="66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0" idx="7"/>
            <a:endCxn id="21" idx="3"/>
          </p:cNvCxnSpPr>
          <p:nvPr/>
        </p:nvCxnSpPr>
        <p:spPr>
          <a:xfrm rot="5400000" flipH="1" flipV="1">
            <a:off x="2729707" y="3872706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6"/>
            <a:endCxn id="19" idx="2"/>
          </p:cNvCxnSpPr>
          <p:nvPr/>
        </p:nvCxnSpPr>
        <p:spPr>
          <a:xfrm>
            <a:off x="3786188" y="2500313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9" idx="4"/>
            <a:endCxn id="22" idx="1"/>
          </p:cNvCxnSpPr>
          <p:nvPr/>
        </p:nvCxnSpPr>
        <p:spPr>
          <a:xfrm rot="5400000">
            <a:off x="4071938" y="3306762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1" idx="6"/>
            <a:endCxn id="22" idx="2"/>
          </p:cNvCxnSpPr>
          <p:nvPr/>
        </p:nvCxnSpPr>
        <p:spPr>
          <a:xfrm>
            <a:off x="3286125" y="3714750"/>
            <a:ext cx="107156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1" idx="5"/>
            <a:endCxn id="25" idx="1"/>
          </p:cNvCxnSpPr>
          <p:nvPr/>
        </p:nvCxnSpPr>
        <p:spPr>
          <a:xfrm rot="16200000" flipH="1">
            <a:off x="3372644" y="3658394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25" idx="3"/>
          </p:cNvCxnSpPr>
          <p:nvPr/>
        </p:nvCxnSpPr>
        <p:spPr>
          <a:xfrm rot="5400000" flipH="1" flipV="1">
            <a:off x="3408363" y="4622800"/>
            <a:ext cx="827087" cy="398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5" idx="6"/>
            <a:endCxn id="28" idx="1"/>
          </p:cNvCxnSpPr>
          <p:nvPr/>
        </p:nvCxnSpPr>
        <p:spPr>
          <a:xfrm>
            <a:off x="4143375" y="4357688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8" idx="7"/>
            <a:endCxn id="26" idx="3"/>
          </p:cNvCxnSpPr>
          <p:nvPr/>
        </p:nvCxnSpPr>
        <p:spPr>
          <a:xfrm rot="5400000" flipH="1" flipV="1">
            <a:off x="4908550" y="4194175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5" idx="7"/>
            <a:endCxn id="22" idx="3"/>
          </p:cNvCxnSpPr>
          <p:nvPr/>
        </p:nvCxnSpPr>
        <p:spPr>
          <a:xfrm rot="5400000" flipH="1" flipV="1">
            <a:off x="4051300" y="3979863"/>
            <a:ext cx="398463" cy="25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6" idx="1"/>
            <a:endCxn id="24" idx="3"/>
          </p:cNvCxnSpPr>
          <p:nvPr/>
        </p:nvCxnSpPr>
        <p:spPr>
          <a:xfrm rot="5400000" flipH="1" flipV="1">
            <a:off x="5107782" y="3821906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9" idx="5"/>
            <a:endCxn id="24" idx="2"/>
          </p:cNvCxnSpPr>
          <p:nvPr/>
        </p:nvCxnSpPr>
        <p:spPr>
          <a:xfrm rot="16200000" flipH="1">
            <a:off x="4801394" y="2801144"/>
            <a:ext cx="520700" cy="87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2" idx="6"/>
            <a:endCxn id="24" idx="3"/>
          </p:cNvCxnSpPr>
          <p:nvPr/>
        </p:nvCxnSpPr>
        <p:spPr>
          <a:xfrm flipV="1">
            <a:off x="4500563" y="3551238"/>
            <a:ext cx="1020762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1" idx="7"/>
            <a:endCxn id="17" idx="4"/>
          </p:cNvCxnSpPr>
          <p:nvPr/>
        </p:nvCxnSpPr>
        <p:spPr>
          <a:xfrm rot="5400000" flipH="1" flipV="1">
            <a:off x="2944019" y="2893219"/>
            <a:ext cx="1092200" cy="449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Oval 173"/>
          <p:cNvSpPr/>
          <p:nvPr/>
        </p:nvSpPr>
        <p:spPr>
          <a:xfrm>
            <a:off x="899592" y="3933056"/>
            <a:ext cx="4392488" cy="2088232"/>
          </a:xfrm>
          <a:prstGeom prst="ellipse">
            <a:avLst/>
          </a:prstGeom>
          <a:noFill/>
          <a:ln w="31750" cmpd="sng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051720" y="530120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7" name="Straight Connector 86"/>
          <p:cNvCxnSpPr>
            <a:stCxn id="27" idx="5"/>
            <a:endCxn id="85" idx="1"/>
          </p:cNvCxnSpPr>
          <p:nvPr/>
        </p:nvCxnSpPr>
        <p:spPr>
          <a:xfrm>
            <a:off x="1693576" y="4908264"/>
            <a:ext cx="379068" cy="413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7849344"/>
              </p:ext>
            </p:extLst>
          </p:nvPr>
        </p:nvGraphicFramePr>
        <p:xfrm>
          <a:off x="6372200" y="5229200"/>
          <a:ext cx="1440701" cy="68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3" name="Equation" r:id="rId3" imgW="533400" imgH="254000" progId="Equation.3">
                  <p:embed/>
                </p:oleObj>
              </mc:Choice>
              <mc:Fallback>
                <p:oleObj name="Equation" r:id="rId3" imgW="533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2200" y="5229200"/>
                        <a:ext cx="1440701" cy="68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144"/>
          <p:cNvSpPr txBox="1">
            <a:spLocks noChangeArrowheads="1"/>
          </p:cNvSpPr>
          <p:nvPr/>
        </p:nvSpPr>
        <p:spPr bwMode="auto">
          <a:xfrm>
            <a:off x="3707904" y="5157192"/>
            <a:ext cx="2943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b="1" i="1" dirty="0" smtClean="0">
                <a:latin typeface="Times New Roman"/>
                <a:cs typeface="Times New Roman"/>
              </a:rPr>
              <a:t>i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  <p:graphicFrame>
        <p:nvGraphicFramePr>
          <p:cNvPr id="4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948785"/>
              </p:ext>
            </p:extLst>
          </p:nvPr>
        </p:nvGraphicFramePr>
        <p:xfrm>
          <a:off x="5398864" y="6172200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4" name="Equation" r:id="rId5" imgW="2425680" imgH="457200" progId="Equation.3">
                  <p:embed/>
                </p:oleObj>
              </mc:Choice>
              <mc:Fallback>
                <p:oleObj name="Equation" r:id="rId5" imgW="2425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864" y="6172200"/>
                        <a:ext cx="3733800" cy="6858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4858303"/>
              </p:ext>
            </p:extLst>
          </p:nvPr>
        </p:nvGraphicFramePr>
        <p:xfrm>
          <a:off x="0" y="6205271"/>
          <a:ext cx="5256584" cy="652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45" name="Equation" r:id="rId7" imgW="3682800" imgH="457200" progId="Equation.3">
                  <p:embed/>
                </p:oleObj>
              </mc:Choice>
              <mc:Fallback>
                <p:oleObj name="Equation" r:id="rId7" imgW="368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05271"/>
                        <a:ext cx="5256584" cy="652729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4355976" y="5157192"/>
            <a:ext cx="180020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0" name="Picture 49" descr="latex-image-1.pdf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8028384" cy="67491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83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/>
        </p:nvSpPr>
        <p:spPr>
          <a:xfrm>
            <a:off x="611560" y="2204865"/>
            <a:ext cx="2520281" cy="1008112"/>
          </a:xfrm>
          <a:custGeom>
            <a:avLst/>
            <a:gdLst>
              <a:gd name="connsiteX0" fmla="*/ 1015069 w 2591927"/>
              <a:gd name="connsiteY0" fmla="*/ 320075 h 1268675"/>
              <a:gd name="connsiteX1" fmla="*/ 66802 w 2591927"/>
              <a:gd name="connsiteY1" fmla="*/ 726475 h 1268675"/>
              <a:gd name="connsiteX2" fmla="*/ 337735 w 2591927"/>
              <a:gd name="connsiteY2" fmla="*/ 1268341 h 1268675"/>
              <a:gd name="connsiteX3" fmla="*/ 2403602 w 2591927"/>
              <a:gd name="connsiteY3" fmla="*/ 794208 h 1268675"/>
              <a:gd name="connsiteX4" fmla="*/ 2335869 w 2591927"/>
              <a:gd name="connsiteY4" fmla="*/ 15275 h 1268675"/>
              <a:gd name="connsiteX5" fmla="*/ 1015069 w 2591927"/>
              <a:gd name="connsiteY5" fmla="*/ 320075 h 126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1927" h="1268675">
                <a:moveTo>
                  <a:pt x="1015069" y="320075"/>
                </a:moveTo>
                <a:cubicBezTo>
                  <a:pt x="636891" y="438608"/>
                  <a:pt x="179691" y="568431"/>
                  <a:pt x="66802" y="726475"/>
                </a:cubicBezTo>
                <a:cubicBezTo>
                  <a:pt x="-46087" y="884519"/>
                  <a:pt x="-51732" y="1257052"/>
                  <a:pt x="337735" y="1268341"/>
                </a:cubicBezTo>
                <a:cubicBezTo>
                  <a:pt x="727202" y="1279630"/>
                  <a:pt x="2070580" y="1003052"/>
                  <a:pt x="2403602" y="794208"/>
                </a:cubicBezTo>
                <a:cubicBezTo>
                  <a:pt x="2736624" y="585364"/>
                  <a:pt x="2572936" y="97119"/>
                  <a:pt x="2335869" y="15275"/>
                </a:cubicBezTo>
                <a:cubicBezTo>
                  <a:pt x="2098802" y="-66569"/>
                  <a:pt x="1393247" y="201542"/>
                  <a:pt x="1015069" y="32007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83768" y="3933056"/>
            <a:ext cx="1872208" cy="158417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ea typeface="+mj-ea"/>
              </a:rPr>
              <a:t>Exact Optimization:  Connectivity Constraints</a:t>
            </a:r>
            <a:endParaRPr lang="en-US" dirty="0">
              <a:ea typeface="+mj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00125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28813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43313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43188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00563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14625" y="4286250"/>
            <a:ext cx="142875" cy="142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43250" y="3643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57688" y="3786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0688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00500" y="4286250"/>
            <a:ext cx="142875" cy="142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57813" y="4214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71625" y="4786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643438" y="4643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3500438" y="5214938"/>
            <a:ext cx="142875" cy="14287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>
            <a:stCxn id="14" idx="6"/>
            <a:endCxn id="18" idx="3"/>
          </p:cNvCxnSpPr>
          <p:nvPr/>
        </p:nvCxnSpPr>
        <p:spPr>
          <a:xfrm flipV="1">
            <a:off x="1143000" y="2551113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" idx="2"/>
            <a:endCxn id="14" idx="4"/>
          </p:cNvCxnSpPr>
          <p:nvPr/>
        </p:nvCxnSpPr>
        <p:spPr>
          <a:xfrm rot="10800000">
            <a:off x="1071563" y="3000375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6" idx="4"/>
          </p:cNvCxnSpPr>
          <p:nvPr/>
        </p:nvCxnSpPr>
        <p:spPr>
          <a:xfrm rot="5400000" flipH="1" flipV="1">
            <a:off x="1214438" y="4000500"/>
            <a:ext cx="1214438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7"/>
            <a:endCxn id="18" idx="3"/>
          </p:cNvCxnSpPr>
          <p:nvPr/>
        </p:nvCxnSpPr>
        <p:spPr>
          <a:xfrm rot="5400000" flipH="1" flipV="1">
            <a:off x="1908175" y="2693988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8" idx="6"/>
            <a:endCxn id="17" idx="3"/>
          </p:cNvCxnSpPr>
          <p:nvPr/>
        </p:nvCxnSpPr>
        <p:spPr>
          <a:xfrm>
            <a:off x="2786063" y="2500313"/>
            <a:ext cx="877887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4"/>
            <a:endCxn id="21" idx="2"/>
          </p:cNvCxnSpPr>
          <p:nvPr/>
        </p:nvCxnSpPr>
        <p:spPr>
          <a:xfrm rot="16200000" flipH="1">
            <a:off x="2357438" y="2928937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0" idx="1"/>
            <a:endCxn id="16" idx="5"/>
          </p:cNvCxnSpPr>
          <p:nvPr/>
        </p:nvCxnSpPr>
        <p:spPr>
          <a:xfrm rot="16200000" flipV="1">
            <a:off x="2015332" y="3586956"/>
            <a:ext cx="755650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0" idx="5"/>
          </p:cNvCxnSpPr>
          <p:nvPr/>
        </p:nvCxnSpPr>
        <p:spPr>
          <a:xfrm rot="16200000" flipH="1">
            <a:off x="2729707" y="4515644"/>
            <a:ext cx="877887" cy="66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0" idx="7"/>
            <a:endCxn id="21" idx="3"/>
          </p:cNvCxnSpPr>
          <p:nvPr/>
        </p:nvCxnSpPr>
        <p:spPr>
          <a:xfrm rot="5400000" flipH="1" flipV="1">
            <a:off x="2729707" y="3872706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6"/>
            <a:endCxn id="19" idx="2"/>
          </p:cNvCxnSpPr>
          <p:nvPr/>
        </p:nvCxnSpPr>
        <p:spPr>
          <a:xfrm>
            <a:off x="3786188" y="2500313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9" idx="4"/>
            <a:endCxn id="22" idx="1"/>
          </p:cNvCxnSpPr>
          <p:nvPr/>
        </p:nvCxnSpPr>
        <p:spPr>
          <a:xfrm rot="5400000">
            <a:off x="4071938" y="3306762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1" idx="6"/>
            <a:endCxn id="22" idx="2"/>
          </p:cNvCxnSpPr>
          <p:nvPr/>
        </p:nvCxnSpPr>
        <p:spPr>
          <a:xfrm>
            <a:off x="3286125" y="3714750"/>
            <a:ext cx="107156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1" idx="5"/>
            <a:endCxn id="25" idx="1"/>
          </p:cNvCxnSpPr>
          <p:nvPr/>
        </p:nvCxnSpPr>
        <p:spPr>
          <a:xfrm rot="16200000" flipH="1">
            <a:off x="3372644" y="3658394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25" idx="3"/>
          </p:cNvCxnSpPr>
          <p:nvPr/>
        </p:nvCxnSpPr>
        <p:spPr>
          <a:xfrm rot="5400000" flipH="1" flipV="1">
            <a:off x="3408363" y="4622800"/>
            <a:ext cx="827087" cy="398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5" idx="6"/>
            <a:endCxn id="28" idx="1"/>
          </p:cNvCxnSpPr>
          <p:nvPr/>
        </p:nvCxnSpPr>
        <p:spPr>
          <a:xfrm>
            <a:off x="4143375" y="4357688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8" idx="7"/>
            <a:endCxn id="26" idx="3"/>
          </p:cNvCxnSpPr>
          <p:nvPr/>
        </p:nvCxnSpPr>
        <p:spPr>
          <a:xfrm rot="5400000" flipH="1" flipV="1">
            <a:off x="4908550" y="4194175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5" idx="7"/>
            <a:endCxn id="22" idx="3"/>
          </p:cNvCxnSpPr>
          <p:nvPr/>
        </p:nvCxnSpPr>
        <p:spPr>
          <a:xfrm rot="5400000" flipH="1" flipV="1">
            <a:off x="4051300" y="3979863"/>
            <a:ext cx="398463" cy="25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6" idx="1"/>
            <a:endCxn id="24" idx="3"/>
          </p:cNvCxnSpPr>
          <p:nvPr/>
        </p:nvCxnSpPr>
        <p:spPr>
          <a:xfrm rot="5400000" flipH="1" flipV="1">
            <a:off x="5107782" y="3821906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9" idx="5"/>
            <a:endCxn id="24" idx="2"/>
          </p:cNvCxnSpPr>
          <p:nvPr/>
        </p:nvCxnSpPr>
        <p:spPr>
          <a:xfrm rot="16200000" flipH="1">
            <a:off x="4801394" y="2801144"/>
            <a:ext cx="520700" cy="87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2" idx="6"/>
            <a:endCxn id="24" idx="3"/>
          </p:cNvCxnSpPr>
          <p:nvPr/>
        </p:nvCxnSpPr>
        <p:spPr>
          <a:xfrm flipV="1">
            <a:off x="4500563" y="3551238"/>
            <a:ext cx="1020762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1" idx="7"/>
            <a:endCxn id="17" idx="4"/>
          </p:cNvCxnSpPr>
          <p:nvPr/>
        </p:nvCxnSpPr>
        <p:spPr>
          <a:xfrm rot="5400000" flipH="1" flipV="1">
            <a:off x="2944019" y="2893219"/>
            <a:ext cx="1092200" cy="449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Oval 173"/>
          <p:cNvSpPr/>
          <p:nvPr/>
        </p:nvSpPr>
        <p:spPr>
          <a:xfrm>
            <a:off x="899592" y="3933056"/>
            <a:ext cx="4392488" cy="2088232"/>
          </a:xfrm>
          <a:prstGeom prst="ellipse">
            <a:avLst/>
          </a:prstGeom>
          <a:noFill/>
          <a:ln w="31750" cmpd="sng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051720" y="530120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7" name="Straight Connector 86"/>
          <p:cNvCxnSpPr>
            <a:stCxn id="27" idx="5"/>
            <a:endCxn id="85" idx="1"/>
          </p:cNvCxnSpPr>
          <p:nvPr/>
        </p:nvCxnSpPr>
        <p:spPr>
          <a:xfrm>
            <a:off x="1693576" y="4908264"/>
            <a:ext cx="379068" cy="413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5891125"/>
              </p:ext>
            </p:extLst>
          </p:nvPr>
        </p:nvGraphicFramePr>
        <p:xfrm>
          <a:off x="6372200" y="5229200"/>
          <a:ext cx="1440701" cy="68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3" name="Equation" r:id="rId3" imgW="533400" imgH="254000" progId="Equation.3">
                  <p:embed/>
                </p:oleObj>
              </mc:Choice>
              <mc:Fallback>
                <p:oleObj name="Equation" r:id="rId3" imgW="533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2200" y="5229200"/>
                        <a:ext cx="1440701" cy="68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144"/>
          <p:cNvSpPr txBox="1">
            <a:spLocks noChangeArrowheads="1"/>
          </p:cNvSpPr>
          <p:nvPr/>
        </p:nvSpPr>
        <p:spPr bwMode="auto">
          <a:xfrm>
            <a:off x="3707904" y="5157192"/>
            <a:ext cx="2943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b="1" i="1" dirty="0" smtClean="0">
                <a:latin typeface="Times New Roman"/>
                <a:cs typeface="Times New Roman"/>
              </a:rPr>
              <a:t>i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  <p:graphicFrame>
        <p:nvGraphicFramePr>
          <p:cNvPr id="4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907303"/>
              </p:ext>
            </p:extLst>
          </p:nvPr>
        </p:nvGraphicFramePr>
        <p:xfrm>
          <a:off x="5398864" y="6172200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4" name="Equation" r:id="rId5" imgW="2425680" imgH="457200" progId="Equation.3">
                  <p:embed/>
                </p:oleObj>
              </mc:Choice>
              <mc:Fallback>
                <p:oleObj name="Equation" r:id="rId5" imgW="2425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864" y="6172200"/>
                        <a:ext cx="3733800" cy="6858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9961696"/>
              </p:ext>
            </p:extLst>
          </p:nvPr>
        </p:nvGraphicFramePr>
        <p:xfrm>
          <a:off x="0" y="6205271"/>
          <a:ext cx="5256584" cy="652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5" name="Equation" r:id="rId7" imgW="3682800" imgH="457200" progId="Equation.3">
                  <p:embed/>
                </p:oleObj>
              </mc:Choice>
              <mc:Fallback>
                <p:oleObj name="Equation" r:id="rId7" imgW="368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05271"/>
                        <a:ext cx="5256584" cy="652729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4355976" y="5157192"/>
            <a:ext cx="180020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0027809"/>
              </p:ext>
            </p:extLst>
          </p:nvPr>
        </p:nvGraphicFramePr>
        <p:xfrm>
          <a:off x="467544" y="2132856"/>
          <a:ext cx="3429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76" name="Equation" r:id="rId9" imgW="127000" imgH="165100" progId="Equation.3">
                  <p:embed/>
                </p:oleObj>
              </mc:Choice>
              <mc:Fallback>
                <p:oleObj name="Equation" r:id="rId9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67544" y="2132856"/>
                        <a:ext cx="34290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2" name="Picture 51" descr="latex-image-1.pdf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8028384" cy="67491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34651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>
          <a:xfrm>
            <a:off x="1096895" y="2166929"/>
            <a:ext cx="3053506" cy="1716439"/>
          </a:xfrm>
          <a:custGeom>
            <a:avLst/>
            <a:gdLst>
              <a:gd name="connsiteX0" fmla="*/ 122305 w 3053506"/>
              <a:gd name="connsiteY0" fmla="*/ 1202804 h 1716439"/>
              <a:gd name="connsiteX1" fmla="*/ 2137372 w 3053506"/>
              <a:gd name="connsiteY1" fmla="*/ 796404 h 1716439"/>
              <a:gd name="connsiteX2" fmla="*/ 2222038 w 3053506"/>
              <a:gd name="connsiteY2" fmla="*/ 85204 h 1716439"/>
              <a:gd name="connsiteX3" fmla="*/ 3051772 w 3053506"/>
              <a:gd name="connsiteY3" fmla="*/ 186804 h 1716439"/>
              <a:gd name="connsiteX4" fmla="*/ 2408305 w 3053506"/>
              <a:gd name="connsiteY4" fmla="*/ 1643071 h 1716439"/>
              <a:gd name="connsiteX5" fmla="*/ 1358438 w 3053506"/>
              <a:gd name="connsiteY5" fmla="*/ 1507604 h 1716439"/>
              <a:gd name="connsiteX6" fmla="*/ 342438 w 3053506"/>
              <a:gd name="connsiteY6" fmla="*/ 1575338 h 1716439"/>
              <a:gd name="connsiteX7" fmla="*/ 122305 w 3053506"/>
              <a:gd name="connsiteY7" fmla="*/ 1202804 h 17164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53506" h="1716439">
                <a:moveTo>
                  <a:pt x="122305" y="1202804"/>
                </a:moveTo>
                <a:cubicBezTo>
                  <a:pt x="421461" y="1072982"/>
                  <a:pt x="1787417" y="982671"/>
                  <a:pt x="2137372" y="796404"/>
                </a:cubicBezTo>
                <a:cubicBezTo>
                  <a:pt x="2487328" y="610137"/>
                  <a:pt x="2069638" y="186804"/>
                  <a:pt x="2222038" y="85204"/>
                </a:cubicBezTo>
                <a:cubicBezTo>
                  <a:pt x="2374438" y="-16396"/>
                  <a:pt x="3020728" y="-72840"/>
                  <a:pt x="3051772" y="186804"/>
                </a:cubicBezTo>
                <a:cubicBezTo>
                  <a:pt x="3082816" y="446448"/>
                  <a:pt x="2690527" y="1422938"/>
                  <a:pt x="2408305" y="1643071"/>
                </a:cubicBezTo>
                <a:cubicBezTo>
                  <a:pt x="2126083" y="1863204"/>
                  <a:pt x="1702749" y="1518893"/>
                  <a:pt x="1358438" y="1507604"/>
                </a:cubicBezTo>
                <a:cubicBezTo>
                  <a:pt x="1014127" y="1496315"/>
                  <a:pt x="542816" y="1626138"/>
                  <a:pt x="342438" y="1575338"/>
                </a:cubicBezTo>
                <a:cubicBezTo>
                  <a:pt x="142060" y="1524538"/>
                  <a:pt x="-176851" y="1332626"/>
                  <a:pt x="122305" y="1202804"/>
                </a:cubicBez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611560" y="2204865"/>
            <a:ext cx="2520281" cy="1008112"/>
          </a:xfrm>
          <a:custGeom>
            <a:avLst/>
            <a:gdLst>
              <a:gd name="connsiteX0" fmla="*/ 1015069 w 2591927"/>
              <a:gd name="connsiteY0" fmla="*/ 320075 h 1268675"/>
              <a:gd name="connsiteX1" fmla="*/ 66802 w 2591927"/>
              <a:gd name="connsiteY1" fmla="*/ 726475 h 1268675"/>
              <a:gd name="connsiteX2" fmla="*/ 337735 w 2591927"/>
              <a:gd name="connsiteY2" fmla="*/ 1268341 h 1268675"/>
              <a:gd name="connsiteX3" fmla="*/ 2403602 w 2591927"/>
              <a:gd name="connsiteY3" fmla="*/ 794208 h 1268675"/>
              <a:gd name="connsiteX4" fmla="*/ 2335869 w 2591927"/>
              <a:gd name="connsiteY4" fmla="*/ 15275 h 1268675"/>
              <a:gd name="connsiteX5" fmla="*/ 1015069 w 2591927"/>
              <a:gd name="connsiteY5" fmla="*/ 320075 h 1268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591927" h="1268675">
                <a:moveTo>
                  <a:pt x="1015069" y="320075"/>
                </a:moveTo>
                <a:cubicBezTo>
                  <a:pt x="636891" y="438608"/>
                  <a:pt x="179691" y="568431"/>
                  <a:pt x="66802" y="726475"/>
                </a:cubicBezTo>
                <a:cubicBezTo>
                  <a:pt x="-46087" y="884519"/>
                  <a:pt x="-51732" y="1257052"/>
                  <a:pt x="337735" y="1268341"/>
                </a:cubicBezTo>
                <a:cubicBezTo>
                  <a:pt x="727202" y="1279630"/>
                  <a:pt x="2070580" y="1003052"/>
                  <a:pt x="2403602" y="794208"/>
                </a:cubicBezTo>
                <a:cubicBezTo>
                  <a:pt x="2736624" y="585364"/>
                  <a:pt x="2572936" y="97119"/>
                  <a:pt x="2335869" y="15275"/>
                </a:cubicBezTo>
                <a:cubicBezTo>
                  <a:pt x="2098802" y="-66569"/>
                  <a:pt x="1393247" y="201542"/>
                  <a:pt x="1015069" y="320075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83768" y="3933056"/>
            <a:ext cx="1872208" cy="158417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ea typeface="+mj-ea"/>
              </a:rPr>
              <a:t>Exact Optimization:  Connectivity Constraints</a:t>
            </a:r>
            <a:endParaRPr lang="en-US" dirty="0">
              <a:ea typeface="+mj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00125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28813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43313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43188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00563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14625" y="4286250"/>
            <a:ext cx="142875" cy="142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43250" y="3643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57688" y="3786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0688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00500" y="4286250"/>
            <a:ext cx="142875" cy="142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57813" y="4214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71625" y="4786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643438" y="4643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3500438" y="5214938"/>
            <a:ext cx="142875" cy="14287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>
            <a:stCxn id="14" idx="6"/>
            <a:endCxn id="18" idx="3"/>
          </p:cNvCxnSpPr>
          <p:nvPr/>
        </p:nvCxnSpPr>
        <p:spPr>
          <a:xfrm flipV="1">
            <a:off x="1143000" y="2551113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" idx="2"/>
            <a:endCxn id="14" idx="4"/>
          </p:cNvCxnSpPr>
          <p:nvPr/>
        </p:nvCxnSpPr>
        <p:spPr>
          <a:xfrm rot="10800000">
            <a:off x="1071563" y="3000375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6" idx="4"/>
          </p:cNvCxnSpPr>
          <p:nvPr/>
        </p:nvCxnSpPr>
        <p:spPr>
          <a:xfrm rot="5400000" flipH="1" flipV="1">
            <a:off x="1214438" y="4000500"/>
            <a:ext cx="1214438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7"/>
            <a:endCxn id="18" idx="3"/>
          </p:cNvCxnSpPr>
          <p:nvPr/>
        </p:nvCxnSpPr>
        <p:spPr>
          <a:xfrm rot="5400000" flipH="1" flipV="1">
            <a:off x="1908175" y="2693988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8" idx="6"/>
            <a:endCxn id="17" idx="3"/>
          </p:cNvCxnSpPr>
          <p:nvPr/>
        </p:nvCxnSpPr>
        <p:spPr>
          <a:xfrm>
            <a:off x="2786063" y="2500313"/>
            <a:ext cx="877887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4"/>
            <a:endCxn id="21" idx="2"/>
          </p:cNvCxnSpPr>
          <p:nvPr/>
        </p:nvCxnSpPr>
        <p:spPr>
          <a:xfrm rot="16200000" flipH="1">
            <a:off x="2357438" y="2928937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0" idx="1"/>
            <a:endCxn id="16" idx="5"/>
          </p:cNvCxnSpPr>
          <p:nvPr/>
        </p:nvCxnSpPr>
        <p:spPr>
          <a:xfrm rot="16200000" flipV="1">
            <a:off x="2015332" y="3586956"/>
            <a:ext cx="755650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0" idx="5"/>
          </p:cNvCxnSpPr>
          <p:nvPr/>
        </p:nvCxnSpPr>
        <p:spPr>
          <a:xfrm rot="16200000" flipH="1">
            <a:off x="2729707" y="4515644"/>
            <a:ext cx="877887" cy="66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0" idx="7"/>
            <a:endCxn id="21" idx="3"/>
          </p:cNvCxnSpPr>
          <p:nvPr/>
        </p:nvCxnSpPr>
        <p:spPr>
          <a:xfrm rot="5400000" flipH="1" flipV="1">
            <a:off x="2729707" y="3872706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6"/>
            <a:endCxn id="19" idx="2"/>
          </p:cNvCxnSpPr>
          <p:nvPr/>
        </p:nvCxnSpPr>
        <p:spPr>
          <a:xfrm>
            <a:off x="3786188" y="2500313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9" idx="4"/>
            <a:endCxn id="22" idx="1"/>
          </p:cNvCxnSpPr>
          <p:nvPr/>
        </p:nvCxnSpPr>
        <p:spPr>
          <a:xfrm rot="5400000">
            <a:off x="4071938" y="3306762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1" idx="6"/>
            <a:endCxn id="22" idx="2"/>
          </p:cNvCxnSpPr>
          <p:nvPr/>
        </p:nvCxnSpPr>
        <p:spPr>
          <a:xfrm>
            <a:off x="3286125" y="3714750"/>
            <a:ext cx="107156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1" idx="5"/>
            <a:endCxn id="25" idx="1"/>
          </p:cNvCxnSpPr>
          <p:nvPr/>
        </p:nvCxnSpPr>
        <p:spPr>
          <a:xfrm rot="16200000" flipH="1">
            <a:off x="3372644" y="3658394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25" idx="3"/>
          </p:cNvCxnSpPr>
          <p:nvPr/>
        </p:nvCxnSpPr>
        <p:spPr>
          <a:xfrm rot="5400000" flipH="1" flipV="1">
            <a:off x="3408363" y="4622800"/>
            <a:ext cx="827087" cy="398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5" idx="6"/>
            <a:endCxn id="28" idx="1"/>
          </p:cNvCxnSpPr>
          <p:nvPr/>
        </p:nvCxnSpPr>
        <p:spPr>
          <a:xfrm>
            <a:off x="4143375" y="4357688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8" idx="7"/>
            <a:endCxn id="26" idx="3"/>
          </p:cNvCxnSpPr>
          <p:nvPr/>
        </p:nvCxnSpPr>
        <p:spPr>
          <a:xfrm rot="5400000" flipH="1" flipV="1">
            <a:off x="4908550" y="4194175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5" idx="7"/>
            <a:endCxn id="22" idx="3"/>
          </p:cNvCxnSpPr>
          <p:nvPr/>
        </p:nvCxnSpPr>
        <p:spPr>
          <a:xfrm rot="5400000" flipH="1" flipV="1">
            <a:off x="4051300" y="3979863"/>
            <a:ext cx="398463" cy="25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6" idx="1"/>
            <a:endCxn id="24" idx="3"/>
          </p:cNvCxnSpPr>
          <p:nvPr/>
        </p:nvCxnSpPr>
        <p:spPr>
          <a:xfrm rot="5400000" flipH="1" flipV="1">
            <a:off x="5107782" y="3821906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9" idx="5"/>
            <a:endCxn id="24" idx="2"/>
          </p:cNvCxnSpPr>
          <p:nvPr/>
        </p:nvCxnSpPr>
        <p:spPr>
          <a:xfrm rot="16200000" flipH="1">
            <a:off x="4801394" y="2801144"/>
            <a:ext cx="520700" cy="87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2" idx="6"/>
            <a:endCxn id="24" idx="3"/>
          </p:cNvCxnSpPr>
          <p:nvPr/>
        </p:nvCxnSpPr>
        <p:spPr>
          <a:xfrm flipV="1">
            <a:off x="4500563" y="3551238"/>
            <a:ext cx="1020762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1" idx="7"/>
            <a:endCxn id="17" idx="4"/>
          </p:cNvCxnSpPr>
          <p:nvPr/>
        </p:nvCxnSpPr>
        <p:spPr>
          <a:xfrm rot="5400000" flipH="1" flipV="1">
            <a:off x="2944019" y="2893219"/>
            <a:ext cx="1092200" cy="449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Oval 173"/>
          <p:cNvSpPr/>
          <p:nvPr/>
        </p:nvSpPr>
        <p:spPr>
          <a:xfrm>
            <a:off x="899592" y="3933056"/>
            <a:ext cx="4392488" cy="2088232"/>
          </a:xfrm>
          <a:prstGeom prst="ellipse">
            <a:avLst/>
          </a:prstGeom>
          <a:noFill/>
          <a:ln w="31750" cmpd="sng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051720" y="530120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7" name="Straight Connector 86"/>
          <p:cNvCxnSpPr>
            <a:stCxn id="27" idx="5"/>
            <a:endCxn id="85" idx="1"/>
          </p:cNvCxnSpPr>
          <p:nvPr/>
        </p:nvCxnSpPr>
        <p:spPr>
          <a:xfrm>
            <a:off x="1693576" y="4908264"/>
            <a:ext cx="379068" cy="413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369168"/>
              </p:ext>
            </p:extLst>
          </p:nvPr>
        </p:nvGraphicFramePr>
        <p:xfrm>
          <a:off x="6372200" y="5229200"/>
          <a:ext cx="1440701" cy="68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3" name="Equation" r:id="rId3" imgW="533400" imgH="254000" progId="Equation.3">
                  <p:embed/>
                </p:oleObj>
              </mc:Choice>
              <mc:Fallback>
                <p:oleObj name="Equation" r:id="rId3" imgW="533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2200" y="5229200"/>
                        <a:ext cx="1440701" cy="68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144"/>
          <p:cNvSpPr txBox="1">
            <a:spLocks noChangeArrowheads="1"/>
          </p:cNvSpPr>
          <p:nvPr/>
        </p:nvSpPr>
        <p:spPr bwMode="auto">
          <a:xfrm>
            <a:off x="3707904" y="5157192"/>
            <a:ext cx="2943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b="1" i="1" dirty="0" smtClean="0">
                <a:latin typeface="Times New Roman"/>
                <a:cs typeface="Times New Roman"/>
              </a:rPr>
              <a:t>i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  <p:graphicFrame>
        <p:nvGraphicFramePr>
          <p:cNvPr id="4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6675202"/>
              </p:ext>
            </p:extLst>
          </p:nvPr>
        </p:nvGraphicFramePr>
        <p:xfrm>
          <a:off x="5398864" y="6172200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4" name="Equation" r:id="rId5" imgW="2425680" imgH="457200" progId="Equation.3">
                  <p:embed/>
                </p:oleObj>
              </mc:Choice>
              <mc:Fallback>
                <p:oleObj name="Equation" r:id="rId5" imgW="2425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864" y="6172200"/>
                        <a:ext cx="3733800" cy="6858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444977"/>
              </p:ext>
            </p:extLst>
          </p:nvPr>
        </p:nvGraphicFramePr>
        <p:xfrm>
          <a:off x="0" y="6205271"/>
          <a:ext cx="5256584" cy="652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5" name="Equation" r:id="rId7" imgW="3682800" imgH="457200" progId="Equation.3">
                  <p:embed/>
                </p:oleObj>
              </mc:Choice>
              <mc:Fallback>
                <p:oleObj name="Equation" r:id="rId7" imgW="368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05271"/>
                        <a:ext cx="5256584" cy="652729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4355976" y="5157192"/>
            <a:ext cx="180020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749857"/>
              </p:ext>
            </p:extLst>
          </p:nvPr>
        </p:nvGraphicFramePr>
        <p:xfrm>
          <a:off x="395536" y="2348880"/>
          <a:ext cx="3429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6" name="Equation" r:id="rId9" imgW="127000" imgH="165100" progId="Equation.3">
                  <p:embed/>
                </p:oleObj>
              </mc:Choice>
              <mc:Fallback>
                <p:oleObj name="Equation" r:id="rId9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95536" y="2348880"/>
                        <a:ext cx="34290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751741"/>
              </p:ext>
            </p:extLst>
          </p:nvPr>
        </p:nvGraphicFramePr>
        <p:xfrm>
          <a:off x="4283968" y="1988840"/>
          <a:ext cx="1887538" cy="652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507" name="Equation" r:id="rId11" imgW="698500" imgH="241300" progId="Equation.3">
                  <p:embed/>
                </p:oleObj>
              </mc:Choice>
              <mc:Fallback>
                <p:oleObj name="Equation" r:id="rId11" imgW="698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83968" y="1988840"/>
                        <a:ext cx="1887538" cy="6524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8028384" cy="67491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399791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1619672" y="3212976"/>
            <a:ext cx="792088" cy="648072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1346498" y="4519024"/>
            <a:ext cx="1113424" cy="1188407"/>
          </a:xfrm>
          <a:custGeom>
            <a:avLst/>
            <a:gdLst>
              <a:gd name="connsiteX0" fmla="*/ 499235 w 1113424"/>
              <a:gd name="connsiteY0" fmla="*/ 950443 h 1188407"/>
              <a:gd name="connsiteX1" fmla="*/ 820969 w 1113424"/>
              <a:gd name="connsiteY1" fmla="*/ 1187509 h 1188407"/>
              <a:gd name="connsiteX2" fmla="*/ 1108835 w 1113424"/>
              <a:gd name="connsiteY2" fmla="*/ 882709 h 1188407"/>
              <a:gd name="connsiteX3" fmla="*/ 583902 w 1113424"/>
              <a:gd name="connsiteY3" fmla="*/ 188443 h 1188407"/>
              <a:gd name="connsiteX4" fmla="*/ 211369 w 1113424"/>
              <a:gd name="connsiteY4" fmla="*/ 2176 h 1188407"/>
              <a:gd name="connsiteX5" fmla="*/ 8169 w 1113424"/>
              <a:gd name="connsiteY5" fmla="*/ 273109 h 1188407"/>
              <a:gd name="connsiteX6" fmla="*/ 499235 w 1113424"/>
              <a:gd name="connsiteY6" fmla="*/ 950443 h 11884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13424" h="1188407">
                <a:moveTo>
                  <a:pt x="499235" y="950443"/>
                </a:moveTo>
                <a:cubicBezTo>
                  <a:pt x="634702" y="1102843"/>
                  <a:pt x="719369" y="1198798"/>
                  <a:pt x="820969" y="1187509"/>
                </a:cubicBezTo>
                <a:cubicBezTo>
                  <a:pt x="922569" y="1176220"/>
                  <a:pt x="1148346" y="1049220"/>
                  <a:pt x="1108835" y="882709"/>
                </a:cubicBezTo>
                <a:cubicBezTo>
                  <a:pt x="1069324" y="716198"/>
                  <a:pt x="733480" y="335198"/>
                  <a:pt x="583902" y="188443"/>
                </a:cubicBezTo>
                <a:cubicBezTo>
                  <a:pt x="434324" y="41688"/>
                  <a:pt x="307325" y="-11935"/>
                  <a:pt x="211369" y="2176"/>
                </a:cubicBezTo>
                <a:cubicBezTo>
                  <a:pt x="115413" y="16287"/>
                  <a:pt x="-36987" y="117887"/>
                  <a:pt x="8169" y="273109"/>
                </a:cubicBezTo>
                <a:cubicBezTo>
                  <a:pt x="53324" y="428331"/>
                  <a:pt x="363768" y="798043"/>
                  <a:pt x="499235" y="950443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val 1"/>
          <p:cNvSpPr/>
          <p:nvPr/>
        </p:nvSpPr>
        <p:spPr>
          <a:xfrm>
            <a:off x="2483768" y="3933056"/>
            <a:ext cx="1872208" cy="1584176"/>
          </a:xfrm>
          <a:prstGeom prst="ellipse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smtClean="0">
                <a:ea typeface="+mj-ea"/>
              </a:rPr>
              <a:t>Exact Optimization:  Connectivity Constraints</a:t>
            </a:r>
            <a:endParaRPr lang="en-US" dirty="0">
              <a:ea typeface="+mj-ea"/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00125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28813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43313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43188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00563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14625" y="4286250"/>
            <a:ext cx="142875" cy="142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43250" y="3643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57688" y="3786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0688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00500" y="4286250"/>
            <a:ext cx="142875" cy="14287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57813" y="4214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71625" y="4786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643438" y="4643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Isosceles Triangle 28"/>
          <p:cNvSpPr/>
          <p:nvPr/>
        </p:nvSpPr>
        <p:spPr>
          <a:xfrm>
            <a:off x="3500438" y="5214938"/>
            <a:ext cx="142875" cy="142875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40" name="Straight Connector 39"/>
          <p:cNvCxnSpPr>
            <a:stCxn id="14" idx="6"/>
            <a:endCxn id="18" idx="3"/>
          </p:cNvCxnSpPr>
          <p:nvPr/>
        </p:nvCxnSpPr>
        <p:spPr>
          <a:xfrm flipV="1">
            <a:off x="1143000" y="2551113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" idx="2"/>
            <a:endCxn id="14" idx="4"/>
          </p:cNvCxnSpPr>
          <p:nvPr/>
        </p:nvCxnSpPr>
        <p:spPr>
          <a:xfrm rot="10800000">
            <a:off x="1071563" y="3000375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6" idx="4"/>
          </p:cNvCxnSpPr>
          <p:nvPr/>
        </p:nvCxnSpPr>
        <p:spPr>
          <a:xfrm rot="5400000" flipH="1" flipV="1">
            <a:off x="1214438" y="4000500"/>
            <a:ext cx="1214438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7"/>
            <a:endCxn id="18" idx="3"/>
          </p:cNvCxnSpPr>
          <p:nvPr/>
        </p:nvCxnSpPr>
        <p:spPr>
          <a:xfrm rot="5400000" flipH="1" flipV="1">
            <a:off x="1908175" y="2693988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8" idx="6"/>
            <a:endCxn id="17" idx="3"/>
          </p:cNvCxnSpPr>
          <p:nvPr/>
        </p:nvCxnSpPr>
        <p:spPr>
          <a:xfrm>
            <a:off x="2786063" y="2500313"/>
            <a:ext cx="877887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4"/>
            <a:endCxn id="21" idx="2"/>
          </p:cNvCxnSpPr>
          <p:nvPr/>
        </p:nvCxnSpPr>
        <p:spPr>
          <a:xfrm rot="16200000" flipH="1">
            <a:off x="2357438" y="2928937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0" idx="1"/>
            <a:endCxn id="16" idx="5"/>
          </p:cNvCxnSpPr>
          <p:nvPr/>
        </p:nvCxnSpPr>
        <p:spPr>
          <a:xfrm rot="16200000" flipV="1">
            <a:off x="2015332" y="3586956"/>
            <a:ext cx="755650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0" idx="5"/>
          </p:cNvCxnSpPr>
          <p:nvPr/>
        </p:nvCxnSpPr>
        <p:spPr>
          <a:xfrm rot="16200000" flipH="1">
            <a:off x="2729707" y="4515644"/>
            <a:ext cx="877887" cy="663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0" idx="7"/>
            <a:endCxn id="21" idx="3"/>
          </p:cNvCxnSpPr>
          <p:nvPr/>
        </p:nvCxnSpPr>
        <p:spPr>
          <a:xfrm rot="5400000" flipH="1" flipV="1">
            <a:off x="2729707" y="3872706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6"/>
            <a:endCxn id="19" idx="2"/>
          </p:cNvCxnSpPr>
          <p:nvPr/>
        </p:nvCxnSpPr>
        <p:spPr>
          <a:xfrm>
            <a:off x="3786188" y="2500313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9" idx="4"/>
            <a:endCxn id="22" idx="1"/>
          </p:cNvCxnSpPr>
          <p:nvPr/>
        </p:nvCxnSpPr>
        <p:spPr>
          <a:xfrm rot="5400000">
            <a:off x="4071938" y="3306762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1" idx="6"/>
            <a:endCxn id="22" idx="2"/>
          </p:cNvCxnSpPr>
          <p:nvPr/>
        </p:nvCxnSpPr>
        <p:spPr>
          <a:xfrm>
            <a:off x="3286125" y="3714750"/>
            <a:ext cx="107156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1" idx="5"/>
            <a:endCxn id="25" idx="1"/>
          </p:cNvCxnSpPr>
          <p:nvPr/>
        </p:nvCxnSpPr>
        <p:spPr>
          <a:xfrm rot="16200000" flipH="1">
            <a:off x="3372644" y="3658394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endCxn id="25" idx="3"/>
          </p:cNvCxnSpPr>
          <p:nvPr/>
        </p:nvCxnSpPr>
        <p:spPr>
          <a:xfrm rot="5400000" flipH="1" flipV="1">
            <a:off x="3408363" y="4622800"/>
            <a:ext cx="827087" cy="398463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5" idx="6"/>
            <a:endCxn id="28" idx="1"/>
          </p:cNvCxnSpPr>
          <p:nvPr/>
        </p:nvCxnSpPr>
        <p:spPr>
          <a:xfrm>
            <a:off x="4143375" y="4357688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8" idx="7"/>
            <a:endCxn id="26" idx="3"/>
          </p:cNvCxnSpPr>
          <p:nvPr/>
        </p:nvCxnSpPr>
        <p:spPr>
          <a:xfrm rot="5400000" flipH="1" flipV="1">
            <a:off x="4908550" y="4194175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5" idx="7"/>
            <a:endCxn id="22" idx="3"/>
          </p:cNvCxnSpPr>
          <p:nvPr/>
        </p:nvCxnSpPr>
        <p:spPr>
          <a:xfrm rot="5400000" flipH="1" flipV="1">
            <a:off x="4051300" y="3979863"/>
            <a:ext cx="398463" cy="25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6" idx="1"/>
            <a:endCxn id="24" idx="3"/>
          </p:cNvCxnSpPr>
          <p:nvPr/>
        </p:nvCxnSpPr>
        <p:spPr>
          <a:xfrm rot="5400000" flipH="1" flipV="1">
            <a:off x="5107782" y="3821906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9" idx="5"/>
            <a:endCxn id="24" idx="2"/>
          </p:cNvCxnSpPr>
          <p:nvPr/>
        </p:nvCxnSpPr>
        <p:spPr>
          <a:xfrm rot="16200000" flipH="1">
            <a:off x="4801394" y="2801144"/>
            <a:ext cx="520700" cy="87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2" idx="6"/>
            <a:endCxn id="24" idx="3"/>
          </p:cNvCxnSpPr>
          <p:nvPr/>
        </p:nvCxnSpPr>
        <p:spPr>
          <a:xfrm flipV="1">
            <a:off x="4500563" y="3551238"/>
            <a:ext cx="1020762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1" idx="7"/>
            <a:endCxn id="17" idx="4"/>
          </p:cNvCxnSpPr>
          <p:nvPr/>
        </p:nvCxnSpPr>
        <p:spPr>
          <a:xfrm rot="5400000" flipH="1" flipV="1">
            <a:off x="2944019" y="2893219"/>
            <a:ext cx="1092200" cy="449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" name="Oval 173"/>
          <p:cNvSpPr/>
          <p:nvPr/>
        </p:nvSpPr>
        <p:spPr>
          <a:xfrm>
            <a:off x="899592" y="3933056"/>
            <a:ext cx="4392488" cy="2088232"/>
          </a:xfrm>
          <a:prstGeom prst="ellipse">
            <a:avLst/>
          </a:prstGeom>
          <a:noFill/>
          <a:ln w="31750" cmpd="sng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2051720" y="530120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7" name="Straight Connector 86"/>
          <p:cNvCxnSpPr>
            <a:stCxn id="27" idx="5"/>
            <a:endCxn id="85" idx="1"/>
          </p:cNvCxnSpPr>
          <p:nvPr/>
        </p:nvCxnSpPr>
        <p:spPr>
          <a:xfrm>
            <a:off x="1693576" y="4908264"/>
            <a:ext cx="379068" cy="4138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385431"/>
              </p:ext>
            </p:extLst>
          </p:nvPr>
        </p:nvGraphicFramePr>
        <p:xfrm>
          <a:off x="6372200" y="5229200"/>
          <a:ext cx="1440701" cy="6860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7" name="Equation" r:id="rId3" imgW="533400" imgH="254000" progId="Equation.3">
                  <p:embed/>
                </p:oleObj>
              </mc:Choice>
              <mc:Fallback>
                <p:oleObj name="Equation" r:id="rId3" imgW="533400" imgH="254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72200" y="5229200"/>
                        <a:ext cx="1440701" cy="6860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144"/>
          <p:cNvSpPr txBox="1">
            <a:spLocks noChangeArrowheads="1"/>
          </p:cNvSpPr>
          <p:nvPr/>
        </p:nvSpPr>
        <p:spPr bwMode="auto">
          <a:xfrm>
            <a:off x="3707904" y="5157192"/>
            <a:ext cx="294392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b="1" i="1" dirty="0" smtClean="0">
                <a:latin typeface="Times New Roman"/>
                <a:cs typeface="Times New Roman"/>
              </a:rPr>
              <a:t>i</a:t>
            </a:r>
            <a:endParaRPr lang="en-US" sz="1400" b="1" i="1" dirty="0">
              <a:latin typeface="Times New Roman"/>
              <a:cs typeface="Times New Roman"/>
            </a:endParaRPr>
          </a:p>
        </p:txBody>
      </p:sp>
      <p:graphicFrame>
        <p:nvGraphicFramePr>
          <p:cNvPr id="4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8573512"/>
              </p:ext>
            </p:extLst>
          </p:nvPr>
        </p:nvGraphicFramePr>
        <p:xfrm>
          <a:off x="5398864" y="6172200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8" name="Equation" r:id="rId5" imgW="2425680" imgH="457200" progId="Equation.3">
                  <p:embed/>
                </p:oleObj>
              </mc:Choice>
              <mc:Fallback>
                <p:oleObj name="Equation" r:id="rId5" imgW="242568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8864" y="6172200"/>
                        <a:ext cx="3733800" cy="6858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879806"/>
              </p:ext>
            </p:extLst>
          </p:nvPr>
        </p:nvGraphicFramePr>
        <p:xfrm>
          <a:off x="0" y="6205271"/>
          <a:ext cx="5256584" cy="6527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29" name="Equation" r:id="rId7" imgW="3682800" imgH="457200" progId="Equation.3">
                  <p:embed/>
                </p:oleObj>
              </mc:Choice>
              <mc:Fallback>
                <p:oleObj name="Equation" r:id="rId7" imgW="36828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6205271"/>
                        <a:ext cx="5256584" cy="652729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6" name="Straight Arrow Connector 5"/>
          <p:cNvCxnSpPr/>
          <p:nvPr/>
        </p:nvCxnSpPr>
        <p:spPr>
          <a:xfrm flipH="1" flipV="1">
            <a:off x="4355976" y="5157192"/>
            <a:ext cx="1800200" cy="504056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859912"/>
              </p:ext>
            </p:extLst>
          </p:nvPr>
        </p:nvGraphicFramePr>
        <p:xfrm>
          <a:off x="1187624" y="5085184"/>
          <a:ext cx="342900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0" name="Equation" r:id="rId9" imgW="127000" imgH="165100" progId="Equation.3">
                  <p:embed/>
                </p:oleObj>
              </mc:Choice>
              <mc:Fallback>
                <p:oleObj name="Equation" r:id="rId9" imgW="127000" imgH="165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7624" y="5085184"/>
                        <a:ext cx="342900" cy="4460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325211"/>
              </p:ext>
            </p:extLst>
          </p:nvPr>
        </p:nvGraphicFramePr>
        <p:xfrm>
          <a:off x="0" y="3501008"/>
          <a:ext cx="1887538" cy="6480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31" name="Equation" r:id="rId11" imgW="698500" imgH="241300" progId="Equation.3">
                  <p:embed/>
                </p:oleObj>
              </mc:Choice>
              <mc:Fallback>
                <p:oleObj name="Equation" r:id="rId11" imgW="6985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0" y="3501008"/>
                        <a:ext cx="1887538" cy="6480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6" name="Picture 55" descr="latex-image-1.pdf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340768"/>
            <a:ext cx="8028384" cy="674918"/>
          </a:xfrm>
          <a:prstGeom prst="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5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00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30096" r="12140" b="11165"/>
          <a:stretch>
            <a:fillRect/>
          </a:stretch>
        </p:blipFill>
        <p:spPr bwMode="auto">
          <a:xfrm>
            <a:off x="714375" y="1643063"/>
            <a:ext cx="76041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547664" y="4365104"/>
            <a:ext cx="6768752" cy="648072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3983" name="Rectangle 15"/>
          <p:cNvSpPr>
            <a:spLocks/>
          </p:cNvSpPr>
          <p:nvPr/>
        </p:nvSpPr>
        <p:spPr bwMode="auto">
          <a:xfrm>
            <a:off x="684213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Exact </a:t>
            </a:r>
            <a:r>
              <a:rPr lang="es-MX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Optimization: Relaxation RTDP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458112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Relax</a:t>
            </a:r>
            <a:endParaRPr lang="en-US" sz="1800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992577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3983" name="Rectangle 15"/>
          <p:cNvSpPr>
            <a:spLocks/>
          </p:cNvSpPr>
          <p:nvPr/>
        </p:nvSpPr>
        <p:spPr bwMode="auto">
          <a:xfrm>
            <a:off x="684213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Exact </a:t>
            </a:r>
            <a:r>
              <a:rPr lang="es-MX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Optimization: Algorithm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75656" y="1916832"/>
            <a:ext cx="5610092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 err="1" smtClean="0">
                <a:solidFill>
                  <a:srgbClr val="0000FF"/>
                </a:solidFill>
                <a:latin typeface="+mn-lt"/>
              </a:rPr>
              <a:t>BB&amp;cut_TDP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</a:rPr>
              <a:t>( )</a:t>
            </a:r>
          </a:p>
          <a:p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Input:</a:t>
            </a:r>
            <a:r>
              <a:rPr lang="en-US" sz="1800" dirty="0" smtClean="0">
                <a:latin typeface="+mn-lt"/>
              </a:rPr>
              <a:t>   An instance of the TDP</a:t>
            </a:r>
          </a:p>
          <a:p>
            <a:r>
              <a:rPr lang="en-US" sz="1800" dirty="0" smtClean="0">
                <a:solidFill>
                  <a:srgbClr val="800000"/>
                </a:solidFill>
                <a:latin typeface="+mn-lt"/>
              </a:rPr>
              <a:t>Output:  </a:t>
            </a:r>
            <a:r>
              <a:rPr lang="en-US" sz="1800" dirty="0" smtClean="0">
                <a:latin typeface="+mn-lt"/>
              </a:rPr>
              <a:t>X=(X</a:t>
            </a:r>
            <a:r>
              <a:rPr lang="en-US" sz="1800" baseline="-250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, …, </a:t>
            </a:r>
            <a:r>
              <a:rPr lang="en-US" sz="1800" dirty="0" err="1" smtClean="0">
                <a:latin typeface="+mn-lt"/>
              </a:rPr>
              <a:t>X</a:t>
            </a:r>
            <a:r>
              <a:rPr lang="en-US" sz="1800" baseline="-25000" dirty="0" err="1" smtClean="0">
                <a:latin typeface="+mn-lt"/>
              </a:rPr>
              <a:t>p</a:t>
            </a:r>
            <a:r>
              <a:rPr lang="en-US" sz="1800" dirty="0" smtClean="0">
                <a:latin typeface="+mn-lt"/>
              </a:rPr>
              <a:t>) </a:t>
            </a:r>
            <a:r>
              <a:rPr lang="en-US" sz="1800" dirty="0" smtClean="0">
                <a:latin typeface="+mn-lt"/>
              </a:rPr>
              <a:t>:= An </a:t>
            </a:r>
            <a:r>
              <a:rPr lang="en-US" sz="1800" dirty="0" smtClean="0">
                <a:latin typeface="+mn-lt"/>
              </a:rPr>
              <a:t>optimal p-partition</a:t>
            </a:r>
          </a:p>
          <a:p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1</a:t>
            </a:r>
            <a:r>
              <a:rPr lang="en-US" sz="1800" dirty="0" smtClean="0">
                <a:latin typeface="+mn-lt"/>
              </a:rPr>
              <a:t>  </a:t>
            </a:r>
            <a:r>
              <a:rPr lang="en-US" sz="1800" i="1" dirty="0" smtClean="0">
                <a:latin typeface="+mn-lt"/>
              </a:rPr>
              <a:t>RTDP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  <a:sym typeface="Wingdings"/>
              </a:rPr>
              <a:t> </a:t>
            </a:r>
            <a:r>
              <a:rPr lang="en-US" sz="1800" dirty="0" err="1" smtClean="0">
                <a:latin typeface="+mn-lt"/>
                <a:sym typeface="Wingdings"/>
              </a:rPr>
              <a:t>RelaxModel</a:t>
            </a:r>
            <a:r>
              <a:rPr lang="en-US" sz="1800" dirty="0" smtClean="0">
                <a:latin typeface="+mn-lt"/>
                <a:sym typeface="Wingdings"/>
              </a:rPr>
              <a:t>( )</a:t>
            </a: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2  </a:t>
            </a:r>
            <a:r>
              <a:rPr lang="en-US" sz="1800" b="1" dirty="0" smtClean="0">
                <a:latin typeface="+mn-lt"/>
              </a:rPr>
              <a:t>do</a:t>
            </a:r>
            <a:r>
              <a:rPr lang="en-US" sz="1800" dirty="0" smtClean="0">
                <a:latin typeface="+mn-lt"/>
              </a:rPr>
              <a:t> {</a:t>
            </a:r>
          </a:p>
          <a:p>
            <a:r>
              <a:rPr lang="en-US" sz="1800" dirty="0" smtClean="0">
                <a:latin typeface="+mn-lt"/>
              </a:rPr>
              <a:t>3       </a:t>
            </a:r>
            <a:r>
              <a:rPr lang="en-US" sz="1800" dirty="0" smtClean="0">
                <a:latin typeface="+mn-lt"/>
              </a:rPr>
              <a:t>X </a:t>
            </a:r>
            <a:r>
              <a:rPr lang="en-US" sz="1800" dirty="0" smtClean="0">
                <a:latin typeface="+mn-lt"/>
                <a:sym typeface="Wingdings"/>
              </a:rPr>
              <a:t> </a:t>
            </a:r>
            <a:r>
              <a:rPr lang="en-US" sz="1800" dirty="0" err="1" smtClean="0">
                <a:latin typeface="+mn-lt"/>
                <a:sym typeface="Wingdings"/>
              </a:rPr>
              <a:t>SolveMILP</a:t>
            </a:r>
            <a:r>
              <a:rPr lang="en-US" sz="1800" dirty="0" smtClean="0">
                <a:latin typeface="+mn-lt"/>
                <a:sym typeface="Wingdings"/>
              </a:rPr>
              <a:t>( </a:t>
            </a:r>
            <a:r>
              <a:rPr lang="en-US" sz="1800" i="1" dirty="0" smtClean="0">
                <a:latin typeface="+mn-lt"/>
                <a:sym typeface="Wingdings"/>
              </a:rPr>
              <a:t>RTDP</a:t>
            </a:r>
            <a:r>
              <a:rPr lang="en-US" sz="1800" dirty="0" smtClean="0">
                <a:latin typeface="+mn-lt"/>
                <a:sym typeface="Wingdings"/>
              </a:rPr>
              <a:t> )</a:t>
            </a: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4       </a:t>
            </a:r>
            <a:r>
              <a:rPr lang="en-US" sz="1800" i="1" dirty="0" smtClean="0">
                <a:latin typeface="+mn-lt"/>
              </a:rPr>
              <a:t>Cuts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  <a:sym typeface="Wingdings"/>
              </a:rPr>
              <a:t> </a:t>
            </a:r>
            <a:r>
              <a:rPr lang="en-US" sz="1800" dirty="0" err="1" smtClean="0">
                <a:latin typeface="+mn-lt"/>
                <a:sym typeface="Wingdings"/>
              </a:rPr>
              <a:t>SolveSeparationProblem</a:t>
            </a:r>
            <a:r>
              <a:rPr lang="en-US" sz="1800" dirty="0" smtClean="0">
                <a:latin typeface="+mn-lt"/>
                <a:sym typeface="Wingdings"/>
              </a:rPr>
              <a:t>( X )</a:t>
            </a: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5       </a:t>
            </a:r>
            <a:r>
              <a:rPr lang="en-US" sz="1800" dirty="0" err="1" smtClean="0">
                <a:latin typeface="+mn-lt"/>
              </a:rPr>
              <a:t>AddCuts</a:t>
            </a:r>
            <a:r>
              <a:rPr lang="en-US" sz="1800" dirty="0" smtClean="0">
                <a:latin typeface="+mn-lt"/>
              </a:rPr>
              <a:t>( </a:t>
            </a:r>
            <a:r>
              <a:rPr lang="en-US" sz="1800" i="1" dirty="0" smtClean="0">
                <a:latin typeface="+mn-lt"/>
              </a:rPr>
              <a:t>Cuts</a:t>
            </a:r>
            <a:r>
              <a:rPr lang="en-US" sz="1800" dirty="0" smtClean="0">
                <a:latin typeface="+mn-lt"/>
              </a:rPr>
              <a:t> )</a:t>
            </a:r>
          </a:p>
          <a:p>
            <a:r>
              <a:rPr lang="en-US" sz="1800" dirty="0" smtClean="0">
                <a:latin typeface="+mn-lt"/>
              </a:rPr>
              <a:t>6  </a:t>
            </a:r>
            <a:r>
              <a:rPr lang="en-US" sz="1800" dirty="0" smtClean="0">
                <a:latin typeface="+mn-lt"/>
              </a:rPr>
              <a:t>} </a:t>
            </a:r>
            <a:r>
              <a:rPr lang="en-US" sz="1800" b="1" dirty="0" smtClean="0">
                <a:latin typeface="+mn-lt"/>
              </a:rPr>
              <a:t>while</a:t>
            </a:r>
            <a:r>
              <a:rPr lang="en-US" sz="1800" dirty="0" smtClean="0">
                <a:latin typeface="+mn-lt"/>
              </a:rPr>
              <a:t> ( </a:t>
            </a:r>
            <a:r>
              <a:rPr lang="en-US" sz="1800" i="1" dirty="0" smtClean="0">
                <a:latin typeface="+mn-lt"/>
              </a:rPr>
              <a:t>Cuts</a:t>
            </a:r>
            <a:r>
              <a:rPr lang="en-US" sz="1800" dirty="0" smtClean="0">
                <a:latin typeface="+mn-lt"/>
              </a:rPr>
              <a:t> </a:t>
            </a:r>
            <a:r>
              <a:rPr lang="en-US" sz="1800" dirty="0" smtClean="0">
                <a:latin typeface="+mn-lt"/>
              </a:rPr>
              <a:t>≠ </a:t>
            </a:r>
            <a:r>
              <a:rPr lang="en-US" sz="1800" dirty="0" smtClean="0">
                <a:latin typeface="Webdings"/>
                <a:ea typeface="Webdings"/>
                <a:cs typeface="Webdings"/>
                <a:sym typeface="Webdings"/>
              </a:rPr>
              <a:t></a:t>
            </a:r>
            <a:r>
              <a:rPr lang="en-US" sz="1800" dirty="0" smtClean="0">
                <a:latin typeface="+mn-lt"/>
                <a:sym typeface="Webdings"/>
              </a:rPr>
              <a:t> </a:t>
            </a:r>
            <a:r>
              <a:rPr lang="en-US" sz="1800" dirty="0" smtClean="0">
                <a:latin typeface="+mn-lt"/>
                <a:sym typeface="Webdings"/>
              </a:rPr>
              <a:t>)</a:t>
            </a: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7  </a:t>
            </a:r>
            <a:r>
              <a:rPr lang="en-US" sz="1800" b="1" dirty="0" smtClean="0">
                <a:latin typeface="+mn-lt"/>
              </a:rPr>
              <a:t>return</a:t>
            </a:r>
            <a:r>
              <a:rPr lang="en-US" sz="1800" dirty="0" smtClean="0">
                <a:latin typeface="+mn-lt"/>
              </a:rPr>
              <a:t> X</a:t>
            </a:r>
            <a:endParaRPr lang="en-US" sz="1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7704480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3983" name="Rectangle 15"/>
          <p:cNvSpPr>
            <a:spLocks/>
          </p:cNvSpPr>
          <p:nvPr/>
        </p:nvSpPr>
        <p:spPr bwMode="auto">
          <a:xfrm>
            <a:off x="684213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Exact </a:t>
            </a:r>
            <a:r>
              <a:rPr lang="es-MX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Optimization: Separation Problem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15616" y="1628800"/>
            <a:ext cx="7183025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>
                <a:solidFill>
                  <a:srgbClr val="0000FF"/>
                </a:solidFill>
                <a:latin typeface="+mn-lt"/>
              </a:rPr>
              <a:t>SolveSeparationProblem</a:t>
            </a:r>
            <a:r>
              <a:rPr lang="en-US" sz="2000" b="1" dirty="0" smtClean="0">
                <a:solidFill>
                  <a:srgbClr val="0000FF"/>
                </a:solidFill>
                <a:latin typeface="+mn-lt"/>
              </a:rPr>
              <a:t>( X )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Input:</a:t>
            </a:r>
            <a:r>
              <a:rPr lang="en-US" sz="2000" dirty="0" smtClean="0">
                <a:latin typeface="+mn-lt"/>
              </a:rPr>
              <a:t>  X=(X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, …, </a:t>
            </a:r>
            <a:r>
              <a:rPr lang="en-US" sz="2000" dirty="0" err="1" smtClean="0">
                <a:latin typeface="+mn-lt"/>
              </a:rPr>
              <a:t>X</a:t>
            </a:r>
            <a:r>
              <a:rPr lang="en-US" sz="2000" baseline="-25000" dirty="0" err="1" smtClean="0">
                <a:latin typeface="+mn-lt"/>
              </a:rPr>
              <a:t>p</a:t>
            </a:r>
            <a:r>
              <a:rPr lang="en-US" sz="2000" dirty="0" smtClean="0">
                <a:latin typeface="+mn-lt"/>
              </a:rPr>
              <a:t>) </a:t>
            </a:r>
            <a:r>
              <a:rPr lang="en-US" sz="2000" dirty="0" smtClean="0">
                <a:latin typeface="+mn-lt"/>
              </a:rPr>
              <a:t>:= a </a:t>
            </a:r>
            <a:r>
              <a:rPr lang="en-US" sz="2000" dirty="0" smtClean="0">
                <a:latin typeface="+mn-lt"/>
              </a:rPr>
              <a:t>p-partition of V</a:t>
            </a:r>
          </a:p>
          <a:p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Output:</a:t>
            </a:r>
            <a:r>
              <a:rPr lang="en-US" sz="2000" dirty="0" smtClean="0">
                <a:latin typeface="+mn-lt"/>
              </a:rPr>
              <a:t>  </a:t>
            </a:r>
            <a:r>
              <a:rPr lang="en-US" sz="2000" i="1" dirty="0" smtClean="0">
                <a:latin typeface="+mn-lt"/>
              </a:rPr>
              <a:t>Cuts</a:t>
            </a:r>
            <a:r>
              <a:rPr lang="en-US" sz="2000" dirty="0" smtClean="0">
                <a:latin typeface="+mn-lt"/>
              </a:rPr>
              <a:t> := Set of violated constraints</a:t>
            </a:r>
          </a:p>
          <a:p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1  </a:t>
            </a:r>
            <a:r>
              <a:rPr lang="en-US" sz="2000" i="1" dirty="0" smtClean="0">
                <a:latin typeface="+mn-lt"/>
              </a:rPr>
              <a:t>Cuts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  <a:sym typeface="Wingdings"/>
              </a:rPr>
              <a:t> </a:t>
            </a:r>
            <a:r>
              <a:rPr lang="en-US" sz="2000" dirty="0" smtClean="0">
                <a:latin typeface="Webdings"/>
                <a:ea typeface="Webdings"/>
                <a:cs typeface="Webdings"/>
                <a:sym typeface="Webdings"/>
              </a:rPr>
              <a:t></a:t>
            </a:r>
          </a:p>
          <a:p>
            <a:r>
              <a:rPr lang="en-US" sz="2000" dirty="0" smtClean="0">
                <a:latin typeface="+mn-lt"/>
              </a:rPr>
              <a:t>2  </a:t>
            </a:r>
            <a:r>
              <a:rPr lang="en-US" sz="2000" b="1" dirty="0" smtClean="0">
                <a:latin typeface="+mn-lt"/>
              </a:rPr>
              <a:t>for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(k = 1, …, p) </a:t>
            </a:r>
            <a:r>
              <a:rPr lang="en-US" sz="2000" dirty="0" smtClean="0">
                <a:latin typeface="+mn-lt"/>
              </a:rPr>
              <a:t>{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3       (S</a:t>
            </a:r>
            <a:r>
              <a:rPr lang="en-US" sz="2000" baseline="-25000" dirty="0" smtClean="0">
                <a:latin typeface="+mn-lt"/>
              </a:rPr>
              <a:t>1</a:t>
            </a:r>
            <a:r>
              <a:rPr lang="en-US" sz="2000" dirty="0" smtClean="0">
                <a:latin typeface="+mn-lt"/>
              </a:rPr>
              <a:t>, …, S</a:t>
            </a:r>
            <a:r>
              <a:rPr lang="en-US" sz="2000" baseline="-25000" dirty="0" smtClean="0">
                <a:latin typeface="+mn-lt"/>
              </a:rPr>
              <a:t>t</a:t>
            </a:r>
            <a:r>
              <a:rPr lang="en-US" sz="2000" dirty="0" smtClean="0">
                <a:latin typeface="+mn-lt"/>
              </a:rPr>
              <a:t>) </a:t>
            </a:r>
            <a:r>
              <a:rPr lang="en-US" sz="2000" dirty="0" smtClean="0">
                <a:latin typeface="+mn-lt"/>
                <a:sym typeface="Wingdings"/>
              </a:rPr>
              <a:t> </a:t>
            </a:r>
            <a:r>
              <a:rPr lang="en-US" sz="2000" dirty="0" err="1" smtClean="0">
                <a:latin typeface="+mn-lt"/>
                <a:sym typeface="Wingdings"/>
              </a:rPr>
              <a:t>ConnectedComponents</a:t>
            </a:r>
            <a:r>
              <a:rPr lang="en-US" sz="2000" dirty="0" smtClean="0">
                <a:latin typeface="+mn-lt"/>
                <a:sym typeface="Wingdings"/>
              </a:rPr>
              <a:t>( G(</a:t>
            </a:r>
            <a:r>
              <a:rPr lang="en-US" sz="2000" dirty="0" err="1" smtClean="0">
                <a:latin typeface="+mn-lt"/>
                <a:sym typeface="Wingdings"/>
              </a:rPr>
              <a:t>X</a:t>
            </a:r>
            <a:r>
              <a:rPr lang="en-US" sz="2000" baseline="-25000" dirty="0" err="1" smtClean="0">
                <a:latin typeface="+mn-lt"/>
                <a:sym typeface="Wingdings"/>
              </a:rPr>
              <a:t>k</a:t>
            </a:r>
            <a:r>
              <a:rPr lang="en-US" sz="2000" dirty="0" smtClean="0">
                <a:latin typeface="+mn-lt"/>
                <a:sym typeface="Wingdings"/>
              </a:rPr>
              <a:t>, E(</a:t>
            </a:r>
            <a:r>
              <a:rPr lang="en-US" sz="2000" dirty="0" err="1" smtClean="0">
                <a:latin typeface="+mn-lt"/>
                <a:sym typeface="Wingdings"/>
              </a:rPr>
              <a:t>X</a:t>
            </a:r>
            <a:r>
              <a:rPr lang="en-US" sz="2000" baseline="-25000" dirty="0" err="1" smtClean="0">
                <a:latin typeface="+mn-lt"/>
                <a:sym typeface="Wingdings"/>
              </a:rPr>
              <a:t>k</a:t>
            </a:r>
            <a:r>
              <a:rPr lang="en-US" sz="2000" dirty="0" smtClean="0">
                <a:latin typeface="+mn-lt"/>
                <a:sym typeface="Wingdings"/>
              </a:rPr>
              <a:t>) )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4       </a:t>
            </a:r>
            <a:r>
              <a:rPr lang="en-US" sz="2000" b="1" dirty="0" smtClean="0">
                <a:latin typeface="+mn-lt"/>
              </a:rPr>
              <a:t>for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(q=2, …, t</a:t>
            </a:r>
            <a:r>
              <a:rPr lang="en-US" sz="2000" dirty="0" smtClean="0">
                <a:latin typeface="+mn-lt"/>
              </a:rPr>
              <a:t>) {</a:t>
            </a: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5            </a:t>
            </a:r>
            <a:r>
              <a:rPr lang="en-US" sz="2000" i="1" dirty="0" smtClean="0">
                <a:latin typeface="+mn-lt"/>
              </a:rPr>
              <a:t>cut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 smtClean="0">
                <a:latin typeface="+mn-lt"/>
                <a:sym typeface="Wingdings"/>
              </a:rPr>
              <a:t> </a:t>
            </a:r>
            <a:r>
              <a:rPr lang="en-US" sz="2000" dirty="0" err="1" smtClean="0">
                <a:latin typeface="+mn-lt"/>
                <a:sym typeface="Wingdings"/>
              </a:rPr>
              <a:t>GenerateCut</a:t>
            </a:r>
            <a:r>
              <a:rPr lang="en-US" sz="2000" dirty="0" smtClean="0">
                <a:latin typeface="+mn-lt"/>
                <a:sym typeface="Wingdings"/>
              </a:rPr>
              <a:t>( </a:t>
            </a:r>
            <a:r>
              <a:rPr lang="en-US" sz="2000" dirty="0" err="1" smtClean="0">
                <a:latin typeface="+mn-lt"/>
                <a:sym typeface="Wingdings"/>
              </a:rPr>
              <a:t>S</a:t>
            </a:r>
            <a:r>
              <a:rPr lang="en-US" sz="2000" baseline="-25000" dirty="0" err="1" smtClean="0">
                <a:latin typeface="+mn-lt"/>
                <a:sym typeface="Wingdings"/>
              </a:rPr>
              <a:t>k</a:t>
            </a:r>
            <a:r>
              <a:rPr lang="en-US" sz="2000" dirty="0" smtClean="0">
                <a:latin typeface="+mn-lt"/>
                <a:sym typeface="Wingdings"/>
              </a:rPr>
              <a:t> )</a:t>
            </a:r>
          </a:p>
          <a:p>
            <a:r>
              <a:rPr lang="en-US" sz="2000" dirty="0" smtClean="0">
                <a:latin typeface="+mn-lt"/>
                <a:sym typeface="Wingdings"/>
              </a:rPr>
              <a:t>6            </a:t>
            </a:r>
            <a:r>
              <a:rPr lang="en-US" sz="2000" i="1" dirty="0" smtClean="0">
                <a:latin typeface="+mn-lt"/>
                <a:sym typeface="Wingdings"/>
              </a:rPr>
              <a:t>Cuts</a:t>
            </a:r>
            <a:r>
              <a:rPr lang="en-US" sz="2000" dirty="0" smtClean="0">
                <a:latin typeface="+mn-lt"/>
                <a:sym typeface="Wingdings"/>
              </a:rPr>
              <a:t>  </a:t>
            </a:r>
            <a:r>
              <a:rPr lang="en-US" sz="2000" i="1" dirty="0" smtClean="0">
                <a:latin typeface="+mn-lt"/>
                <a:sym typeface="Wingdings"/>
              </a:rPr>
              <a:t>Cuts</a:t>
            </a:r>
            <a:r>
              <a:rPr lang="en-US" sz="2000" dirty="0" smtClean="0">
                <a:latin typeface="+mn-lt"/>
                <a:sym typeface="Wingdings"/>
              </a:rPr>
              <a:t> </a:t>
            </a:r>
            <a:r>
              <a:rPr lang="en-US" sz="2000" dirty="0" smtClean="0">
                <a:latin typeface="+mn-lt"/>
                <a:sym typeface="Wingdings"/>
              </a:rPr>
              <a:t>U { </a:t>
            </a:r>
            <a:r>
              <a:rPr lang="en-US" sz="2000" i="1" dirty="0" smtClean="0">
                <a:latin typeface="+mn-lt"/>
                <a:sym typeface="Wingdings"/>
              </a:rPr>
              <a:t>Cut </a:t>
            </a:r>
            <a:r>
              <a:rPr lang="en-US" sz="2000" dirty="0" smtClean="0">
                <a:latin typeface="+mn-lt"/>
                <a:sym typeface="Wingdings"/>
              </a:rPr>
              <a:t>}</a:t>
            </a:r>
            <a:endParaRPr lang="en-US" sz="2000" i="1" dirty="0" smtClean="0">
              <a:latin typeface="+mn-lt"/>
              <a:sym typeface="Wingdings"/>
            </a:endParaRPr>
          </a:p>
          <a:p>
            <a:r>
              <a:rPr lang="en-US" sz="2000" dirty="0" smtClean="0">
                <a:latin typeface="+mn-lt"/>
                <a:sym typeface="Wingdings"/>
              </a:rPr>
              <a:t>7       </a:t>
            </a:r>
            <a:r>
              <a:rPr lang="en-US" sz="2000" b="1" dirty="0">
                <a:latin typeface="+mn-lt"/>
                <a:sym typeface="Wingdings"/>
              </a:rPr>
              <a:t>}</a:t>
            </a:r>
            <a:endParaRPr lang="en-US" sz="2000" b="1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8  </a:t>
            </a:r>
            <a:r>
              <a:rPr lang="en-US" sz="2000" dirty="0" smtClean="0">
                <a:latin typeface="+mn-lt"/>
              </a:rPr>
              <a:t>}</a:t>
            </a:r>
            <a:endParaRPr lang="en-US" sz="2000" b="1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9  </a:t>
            </a:r>
            <a:r>
              <a:rPr lang="en-US" sz="2000" b="1" dirty="0" smtClean="0">
                <a:latin typeface="+mn-lt"/>
              </a:rPr>
              <a:t>return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i="1" dirty="0" smtClean="0">
                <a:latin typeface="+mn-lt"/>
              </a:rPr>
              <a:t>Cuts</a:t>
            </a:r>
          </a:p>
          <a:p>
            <a:pPr marL="457200" indent="-457200">
              <a:buAutoNum type="arabicPlain" startAt="6"/>
            </a:pPr>
            <a:endParaRPr lang="en-US" sz="2000" dirty="0">
              <a:latin typeface="+mn-lt"/>
            </a:endParaRPr>
          </a:p>
          <a:p>
            <a:pPr marL="457200" indent="-457200">
              <a:buAutoNum type="arabicPlain" startAt="6"/>
            </a:pPr>
            <a:endParaRPr lang="en-US" sz="2000" dirty="0" smtClean="0">
              <a:latin typeface="+mn-lt"/>
            </a:endParaRPr>
          </a:p>
          <a:p>
            <a:r>
              <a:rPr lang="en-US" sz="2000" dirty="0" smtClean="0">
                <a:latin typeface="+mn-lt"/>
              </a:rPr>
              <a:t>		</a:t>
            </a: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Note </a:t>
            </a: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Step </a:t>
            </a: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3:  </a:t>
            </a:r>
            <a:r>
              <a:rPr lang="en-US" sz="2000" dirty="0" smtClean="0">
                <a:solidFill>
                  <a:srgbClr val="800000"/>
                </a:solidFill>
                <a:latin typeface="+mn-lt"/>
              </a:rPr>
              <a:t>c(k) in S</a:t>
            </a:r>
            <a:r>
              <a:rPr lang="en-US" sz="2000" baseline="-25000" dirty="0" smtClean="0">
                <a:solidFill>
                  <a:srgbClr val="800000"/>
                </a:solidFill>
                <a:latin typeface="+mn-lt"/>
              </a:rPr>
              <a:t>1</a:t>
            </a:r>
            <a:endParaRPr lang="en-US" sz="2000" baseline="-25000" dirty="0">
              <a:solidFill>
                <a:srgbClr val="8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6533451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3983" name="Rectangle 15"/>
          <p:cNvSpPr>
            <a:spLocks/>
          </p:cNvSpPr>
          <p:nvPr/>
        </p:nvSpPr>
        <p:spPr bwMode="auto">
          <a:xfrm>
            <a:off x="684213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Exact </a:t>
            </a:r>
            <a:r>
              <a:rPr lang="es-MX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Optimization: Computational Results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  <p:pic>
        <p:nvPicPr>
          <p:cNvPr id="2" name="Picture 1" descr="Screen Shot 2015-11-04 at 10.23.30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1628800"/>
            <a:ext cx="5842000" cy="2260600"/>
          </a:xfrm>
          <a:prstGeom prst="rect">
            <a:avLst/>
          </a:prstGeom>
        </p:spPr>
      </p:pic>
      <p:pic>
        <p:nvPicPr>
          <p:cNvPr id="3" name="Picture 2" descr="Screen Shot 2015-11-04 at 10.25.01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4149080"/>
            <a:ext cx="3937000" cy="22479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491880" y="4293096"/>
            <a:ext cx="720080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635896" y="5013176"/>
            <a:ext cx="432048" cy="1296144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41439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3983" name="Rectangle 15"/>
          <p:cNvSpPr>
            <a:spLocks/>
          </p:cNvSpPr>
          <p:nvPr/>
        </p:nvSpPr>
        <p:spPr bwMode="auto">
          <a:xfrm>
            <a:off x="684213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Exact </a:t>
            </a:r>
            <a:r>
              <a:rPr lang="es-MX" sz="28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Optimization: Model Strengthening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  <p:pic>
        <p:nvPicPr>
          <p:cNvPr id="5" name="Picture 4" descr="Screen Shot 2015-11-04 at 10.25.49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4077072"/>
            <a:ext cx="3657600" cy="2603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99592" y="1844824"/>
            <a:ext cx="718177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+mn-lt"/>
              </a:rPr>
              <a:t>New idea: </a:t>
            </a:r>
            <a:r>
              <a:rPr lang="en-US" sz="2000" dirty="0" smtClean="0">
                <a:latin typeface="+mn-lt"/>
              </a:rPr>
              <a:t>Add connectivity constraints for sets of size 1</a:t>
            </a:r>
          </a:p>
          <a:p>
            <a:r>
              <a:rPr lang="en-US" sz="2000" dirty="0" smtClean="0">
                <a:latin typeface="+mn-lt"/>
              </a:rPr>
              <a:t>(it is a polynomial number, bounded by </a:t>
            </a:r>
            <a:r>
              <a:rPr lang="en-US" sz="2000" i="1" dirty="0" smtClean="0">
                <a:latin typeface="+mn-lt"/>
              </a:rPr>
              <a:t>n</a:t>
            </a:r>
            <a:r>
              <a:rPr lang="en-US" sz="2000" dirty="0" smtClean="0">
                <a:latin typeface="+mn-lt"/>
              </a:rPr>
              <a:t>(</a:t>
            </a:r>
            <a:r>
              <a:rPr lang="en-US" sz="2000" i="1" dirty="0" smtClean="0">
                <a:latin typeface="+mn-lt"/>
              </a:rPr>
              <a:t>n </a:t>
            </a:r>
            <a:r>
              <a:rPr lang="en-US" sz="2000" dirty="0" smtClean="0">
                <a:latin typeface="+mn-lt"/>
              </a:rPr>
              <a:t>– 1))</a:t>
            </a:r>
            <a:endParaRPr lang="en-US" sz="2000" dirty="0">
              <a:latin typeface="+mn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99592" y="3573016"/>
            <a:ext cx="68407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800000"/>
                </a:solidFill>
                <a:latin typeface="+mn-lt"/>
              </a:rPr>
              <a:t>Relaxation R1: </a:t>
            </a:r>
            <a:r>
              <a:rPr lang="en-US" sz="2000" dirty="0" smtClean="0">
                <a:latin typeface="+mn-lt"/>
              </a:rPr>
              <a:t>Previous relaxation RTDP plus these new constraints</a:t>
            </a:r>
            <a:endParaRPr lang="en-US" sz="2000" dirty="0">
              <a:latin typeface="+mn-lt"/>
            </a:endParaRPr>
          </a:p>
        </p:txBody>
      </p:sp>
      <p:pic>
        <p:nvPicPr>
          <p:cNvPr id="7" name="Picture 6" descr="latex-image-1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2708920"/>
            <a:ext cx="6327428" cy="750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06237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err="1" smtClean="0">
                <a:ea typeface="+mj-ea"/>
              </a:rPr>
              <a:t>Background</a:t>
            </a:r>
            <a:r>
              <a:rPr lang="es-MX" dirty="0" smtClean="0">
                <a:ea typeface="+mj-ea"/>
              </a:rPr>
              <a:t>: </a:t>
            </a:r>
            <a:r>
              <a:rPr lang="es-MX" dirty="0" err="1" smtClean="0">
                <a:ea typeface="+mj-ea"/>
              </a:rPr>
              <a:t>Territory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design</a:t>
            </a:r>
            <a:r>
              <a:rPr lang="es-MX" dirty="0" smtClean="0">
                <a:ea typeface="+mj-ea"/>
              </a:rPr>
              <a:t>/</a:t>
            </a:r>
            <a:r>
              <a:rPr lang="es-MX" dirty="0" err="1" smtClean="0">
                <a:ea typeface="+mj-ea"/>
              </a:rPr>
              <a:t>districting</a:t>
            </a:r>
            <a:endParaRPr lang="en-US" dirty="0">
              <a:ea typeface="+mj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571625" y="17859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357313" y="2500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500313" y="1857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857375" y="2786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857500" y="2286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071688" y="2357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429000" y="2286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286000" y="3214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2643188" y="29289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500438" y="29289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214688" y="1714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4071938" y="2714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214688" y="3357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071938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714500" y="3357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786188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2714625" y="3643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86250" y="17859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>
            <a:stCxn id="12" idx="4"/>
            <a:endCxn id="18" idx="1"/>
          </p:cNvCxnSpPr>
          <p:nvPr/>
        </p:nvCxnSpPr>
        <p:spPr>
          <a:xfrm rot="16200000" flipH="1">
            <a:off x="1643063" y="1928813"/>
            <a:ext cx="449262" cy="449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6"/>
            <a:endCxn id="15" idx="1"/>
          </p:cNvCxnSpPr>
          <p:nvPr/>
        </p:nvCxnSpPr>
        <p:spPr>
          <a:xfrm>
            <a:off x="1714500" y="1857375"/>
            <a:ext cx="806450" cy="206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6"/>
            <a:endCxn id="18" idx="3"/>
          </p:cNvCxnSpPr>
          <p:nvPr/>
        </p:nvCxnSpPr>
        <p:spPr>
          <a:xfrm flipV="1">
            <a:off x="1500188" y="2479675"/>
            <a:ext cx="592137" cy="92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" idx="2"/>
            <a:endCxn id="14" idx="4"/>
          </p:cNvCxnSpPr>
          <p:nvPr/>
        </p:nvCxnSpPr>
        <p:spPr>
          <a:xfrm rot="10800000">
            <a:off x="1428750" y="2643188"/>
            <a:ext cx="428625" cy="2143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6" idx="4"/>
          </p:cNvCxnSpPr>
          <p:nvPr/>
        </p:nvCxnSpPr>
        <p:spPr>
          <a:xfrm rot="5400000" flipH="1" flipV="1">
            <a:off x="1643063" y="3071813"/>
            <a:ext cx="428625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7"/>
            <a:endCxn id="15" idx="3"/>
          </p:cNvCxnSpPr>
          <p:nvPr/>
        </p:nvCxnSpPr>
        <p:spPr>
          <a:xfrm rot="5400000" flipH="1" flipV="1">
            <a:off x="2158207" y="2015331"/>
            <a:ext cx="398462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7"/>
            <a:endCxn id="18" idx="3"/>
          </p:cNvCxnSpPr>
          <p:nvPr/>
        </p:nvCxnSpPr>
        <p:spPr>
          <a:xfrm rot="5400000" flipH="1" flipV="1">
            <a:off x="1872456" y="2586832"/>
            <a:ext cx="327025" cy="1127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5" idx="6"/>
            <a:endCxn id="23" idx="3"/>
          </p:cNvCxnSpPr>
          <p:nvPr/>
        </p:nvCxnSpPr>
        <p:spPr>
          <a:xfrm flipV="1">
            <a:off x="2643188" y="1836738"/>
            <a:ext cx="592137" cy="920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5"/>
            <a:endCxn id="17" idx="1"/>
          </p:cNvCxnSpPr>
          <p:nvPr/>
        </p:nvCxnSpPr>
        <p:spPr>
          <a:xfrm rot="16200000" flipH="1">
            <a:off x="2586831" y="2015332"/>
            <a:ext cx="327025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8" idx="6"/>
            <a:endCxn id="17" idx="3"/>
          </p:cNvCxnSpPr>
          <p:nvPr/>
        </p:nvCxnSpPr>
        <p:spPr>
          <a:xfrm flipV="1">
            <a:off x="2214563" y="2408238"/>
            <a:ext cx="663575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4"/>
            <a:endCxn id="21" idx="2"/>
          </p:cNvCxnSpPr>
          <p:nvPr/>
        </p:nvCxnSpPr>
        <p:spPr>
          <a:xfrm rot="16200000" flipH="1">
            <a:off x="2143126" y="2500312"/>
            <a:ext cx="500062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0" idx="1"/>
            <a:endCxn id="16" idx="5"/>
          </p:cNvCxnSpPr>
          <p:nvPr/>
        </p:nvCxnSpPr>
        <p:spPr>
          <a:xfrm rot="16200000" flipV="1">
            <a:off x="1979613" y="2908300"/>
            <a:ext cx="327025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0" idx="5"/>
            <a:endCxn id="29" idx="2"/>
          </p:cNvCxnSpPr>
          <p:nvPr/>
        </p:nvCxnSpPr>
        <p:spPr>
          <a:xfrm rot="16200000" flipH="1">
            <a:off x="2372519" y="3372644"/>
            <a:ext cx="377825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0" idx="7"/>
            <a:endCxn id="21" idx="3"/>
          </p:cNvCxnSpPr>
          <p:nvPr/>
        </p:nvCxnSpPr>
        <p:spPr>
          <a:xfrm rot="5400000" flipH="1" flipV="1">
            <a:off x="2443957" y="3015456"/>
            <a:ext cx="184150" cy="25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6"/>
            <a:endCxn id="19" idx="2"/>
          </p:cNvCxnSpPr>
          <p:nvPr/>
        </p:nvCxnSpPr>
        <p:spPr>
          <a:xfrm>
            <a:off x="3000375" y="2357438"/>
            <a:ext cx="428625" cy="1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3" idx="5"/>
            <a:endCxn id="19" idx="1"/>
          </p:cNvCxnSpPr>
          <p:nvPr/>
        </p:nvCxnSpPr>
        <p:spPr>
          <a:xfrm rot="16200000" flipH="1">
            <a:off x="3158332" y="2015331"/>
            <a:ext cx="469900" cy="1127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3" idx="7"/>
            <a:endCxn id="30" idx="2"/>
          </p:cNvCxnSpPr>
          <p:nvPr/>
        </p:nvCxnSpPr>
        <p:spPr>
          <a:xfrm rot="16200000" flipH="1">
            <a:off x="3750469" y="1321594"/>
            <a:ext cx="122237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9" idx="6"/>
            <a:endCxn id="30" idx="3"/>
          </p:cNvCxnSpPr>
          <p:nvPr/>
        </p:nvCxnSpPr>
        <p:spPr>
          <a:xfrm flipV="1">
            <a:off x="3571875" y="1908175"/>
            <a:ext cx="735013" cy="449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9" idx="4"/>
            <a:endCxn id="22" idx="1"/>
          </p:cNvCxnSpPr>
          <p:nvPr/>
        </p:nvCxnSpPr>
        <p:spPr>
          <a:xfrm rot="16200000" flipH="1">
            <a:off x="3250407" y="2678906"/>
            <a:ext cx="520700" cy="206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1" idx="6"/>
            <a:endCxn id="22" idx="2"/>
          </p:cNvCxnSpPr>
          <p:nvPr/>
        </p:nvCxnSpPr>
        <p:spPr>
          <a:xfrm>
            <a:off x="2786063" y="3000375"/>
            <a:ext cx="714375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1" idx="5"/>
            <a:endCxn id="25" idx="1"/>
          </p:cNvCxnSpPr>
          <p:nvPr/>
        </p:nvCxnSpPr>
        <p:spPr>
          <a:xfrm rot="16200000" flipH="1">
            <a:off x="2836862" y="2979738"/>
            <a:ext cx="327025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9" idx="7"/>
            <a:endCxn id="25" idx="3"/>
          </p:cNvCxnSpPr>
          <p:nvPr/>
        </p:nvCxnSpPr>
        <p:spPr>
          <a:xfrm rot="5400000" flipH="1" flipV="1">
            <a:off x="2944019" y="3372644"/>
            <a:ext cx="184150" cy="39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5" idx="6"/>
            <a:endCxn id="28" idx="1"/>
          </p:cNvCxnSpPr>
          <p:nvPr/>
        </p:nvCxnSpPr>
        <p:spPr>
          <a:xfrm>
            <a:off x="3357563" y="3429000"/>
            <a:ext cx="449262" cy="16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8" idx="7"/>
            <a:endCxn id="26" idx="3"/>
          </p:cNvCxnSpPr>
          <p:nvPr/>
        </p:nvCxnSpPr>
        <p:spPr>
          <a:xfrm rot="5400000" flipH="1" flipV="1">
            <a:off x="3836987" y="3336926"/>
            <a:ext cx="327025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5" idx="7"/>
            <a:endCxn id="22" idx="3"/>
          </p:cNvCxnSpPr>
          <p:nvPr/>
        </p:nvCxnSpPr>
        <p:spPr>
          <a:xfrm rot="5400000" flipH="1" flipV="1">
            <a:off x="3265487" y="3122613"/>
            <a:ext cx="327025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6" idx="1"/>
            <a:endCxn id="24" idx="3"/>
          </p:cNvCxnSpPr>
          <p:nvPr/>
        </p:nvCxnSpPr>
        <p:spPr>
          <a:xfrm rot="5400000" flipH="1" flipV="1">
            <a:off x="3929063" y="3000375"/>
            <a:ext cx="32861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4" idx="0"/>
            <a:endCxn id="30" idx="3"/>
          </p:cNvCxnSpPr>
          <p:nvPr/>
        </p:nvCxnSpPr>
        <p:spPr>
          <a:xfrm rot="5400000" flipH="1" flipV="1">
            <a:off x="3821907" y="2229643"/>
            <a:ext cx="806450" cy="16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9" idx="5"/>
            <a:endCxn id="24" idx="2"/>
          </p:cNvCxnSpPr>
          <p:nvPr/>
        </p:nvCxnSpPr>
        <p:spPr>
          <a:xfrm rot="16200000" flipH="1">
            <a:off x="3622675" y="2336801"/>
            <a:ext cx="377825" cy="520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2" idx="6"/>
            <a:endCxn id="24" idx="3"/>
          </p:cNvCxnSpPr>
          <p:nvPr/>
        </p:nvCxnSpPr>
        <p:spPr>
          <a:xfrm flipV="1">
            <a:off x="3643313" y="2836863"/>
            <a:ext cx="449262" cy="1635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1" idx="7"/>
            <a:endCxn id="17" idx="4"/>
          </p:cNvCxnSpPr>
          <p:nvPr/>
        </p:nvCxnSpPr>
        <p:spPr>
          <a:xfrm rot="5400000" flipH="1" flipV="1">
            <a:off x="2586832" y="2607468"/>
            <a:ext cx="520700" cy="1635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Freeform 97"/>
          <p:cNvSpPr/>
          <p:nvPr/>
        </p:nvSpPr>
        <p:spPr>
          <a:xfrm>
            <a:off x="1071563" y="1500188"/>
            <a:ext cx="1357312" cy="1785937"/>
          </a:xfrm>
          <a:custGeom>
            <a:avLst/>
            <a:gdLst>
              <a:gd name="connsiteX0" fmla="*/ 42333 w 1261533"/>
              <a:gd name="connsiteY0" fmla="*/ 239183 h 1824566"/>
              <a:gd name="connsiteX1" fmla="*/ 283633 w 1261533"/>
              <a:gd name="connsiteY1" fmla="*/ 1598083 h 1824566"/>
              <a:gd name="connsiteX2" fmla="*/ 690033 w 1261533"/>
              <a:gd name="connsiteY2" fmla="*/ 1598083 h 1824566"/>
              <a:gd name="connsiteX3" fmla="*/ 1210733 w 1261533"/>
              <a:gd name="connsiteY3" fmla="*/ 1178983 h 1824566"/>
              <a:gd name="connsiteX4" fmla="*/ 994833 w 1261533"/>
              <a:gd name="connsiteY4" fmla="*/ 582083 h 1824566"/>
              <a:gd name="connsiteX5" fmla="*/ 537633 w 1261533"/>
              <a:gd name="connsiteY5" fmla="*/ 162983 h 1824566"/>
              <a:gd name="connsiteX6" fmla="*/ 42333 w 1261533"/>
              <a:gd name="connsiteY6" fmla="*/ 239183 h 18245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61533" h="1824566">
                <a:moveTo>
                  <a:pt x="42333" y="239183"/>
                </a:moveTo>
                <a:cubicBezTo>
                  <a:pt x="0" y="478366"/>
                  <a:pt x="175683" y="1371600"/>
                  <a:pt x="283633" y="1598083"/>
                </a:cubicBezTo>
                <a:cubicBezTo>
                  <a:pt x="391583" y="1824566"/>
                  <a:pt x="535516" y="1667933"/>
                  <a:pt x="690033" y="1598083"/>
                </a:cubicBezTo>
                <a:cubicBezTo>
                  <a:pt x="844550" y="1528233"/>
                  <a:pt x="1159933" y="1348316"/>
                  <a:pt x="1210733" y="1178983"/>
                </a:cubicBezTo>
                <a:cubicBezTo>
                  <a:pt x="1261533" y="1009650"/>
                  <a:pt x="1107016" y="751416"/>
                  <a:pt x="994833" y="582083"/>
                </a:cubicBezTo>
                <a:cubicBezTo>
                  <a:pt x="882650" y="412750"/>
                  <a:pt x="696383" y="220133"/>
                  <a:pt x="537633" y="162983"/>
                </a:cubicBezTo>
                <a:cubicBezTo>
                  <a:pt x="378883" y="105833"/>
                  <a:pt x="84666" y="0"/>
                  <a:pt x="42333" y="239183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9" name="Freeform 98"/>
          <p:cNvSpPr/>
          <p:nvPr/>
        </p:nvSpPr>
        <p:spPr>
          <a:xfrm>
            <a:off x="2286000" y="1428750"/>
            <a:ext cx="2357438" cy="1143000"/>
          </a:xfrm>
          <a:custGeom>
            <a:avLst/>
            <a:gdLst>
              <a:gd name="connsiteX0" fmla="*/ 129117 w 2707217"/>
              <a:gd name="connsiteY0" fmla="*/ 444500 h 1441450"/>
              <a:gd name="connsiteX1" fmla="*/ 103717 w 2707217"/>
              <a:gd name="connsiteY1" fmla="*/ 787400 h 1441450"/>
              <a:gd name="connsiteX2" fmla="*/ 560917 w 2707217"/>
              <a:gd name="connsiteY2" fmla="*/ 1346200 h 1441450"/>
              <a:gd name="connsiteX3" fmla="*/ 1589617 w 2707217"/>
              <a:gd name="connsiteY3" fmla="*/ 1358900 h 1441450"/>
              <a:gd name="connsiteX4" fmla="*/ 2224617 w 2707217"/>
              <a:gd name="connsiteY4" fmla="*/ 1041400 h 1441450"/>
              <a:gd name="connsiteX5" fmla="*/ 2656417 w 2707217"/>
              <a:gd name="connsiteY5" fmla="*/ 546100 h 1441450"/>
              <a:gd name="connsiteX6" fmla="*/ 2529417 w 2707217"/>
              <a:gd name="connsiteY6" fmla="*/ 304800 h 1441450"/>
              <a:gd name="connsiteX7" fmla="*/ 1653117 w 2707217"/>
              <a:gd name="connsiteY7" fmla="*/ 50800 h 1441450"/>
              <a:gd name="connsiteX8" fmla="*/ 878417 w 2707217"/>
              <a:gd name="connsiteY8" fmla="*/ 63500 h 1441450"/>
              <a:gd name="connsiteX9" fmla="*/ 129117 w 2707217"/>
              <a:gd name="connsiteY9" fmla="*/ 444500 h 1441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707217" h="1441450">
                <a:moveTo>
                  <a:pt x="129117" y="444500"/>
                </a:moveTo>
                <a:cubicBezTo>
                  <a:pt x="0" y="565150"/>
                  <a:pt x="31750" y="637117"/>
                  <a:pt x="103717" y="787400"/>
                </a:cubicBezTo>
                <a:cubicBezTo>
                  <a:pt x="175684" y="937683"/>
                  <a:pt x="313267" y="1250950"/>
                  <a:pt x="560917" y="1346200"/>
                </a:cubicBezTo>
                <a:cubicBezTo>
                  <a:pt x="808567" y="1441450"/>
                  <a:pt x="1312334" y="1409700"/>
                  <a:pt x="1589617" y="1358900"/>
                </a:cubicBezTo>
                <a:cubicBezTo>
                  <a:pt x="1866900" y="1308100"/>
                  <a:pt x="2046817" y="1176867"/>
                  <a:pt x="2224617" y="1041400"/>
                </a:cubicBezTo>
                <a:cubicBezTo>
                  <a:pt x="2402417" y="905933"/>
                  <a:pt x="2605617" y="668867"/>
                  <a:pt x="2656417" y="546100"/>
                </a:cubicBezTo>
                <a:cubicBezTo>
                  <a:pt x="2707217" y="423333"/>
                  <a:pt x="2696634" y="387350"/>
                  <a:pt x="2529417" y="304800"/>
                </a:cubicBezTo>
                <a:cubicBezTo>
                  <a:pt x="2362200" y="222250"/>
                  <a:pt x="1928284" y="91017"/>
                  <a:pt x="1653117" y="50800"/>
                </a:cubicBezTo>
                <a:cubicBezTo>
                  <a:pt x="1377950" y="10583"/>
                  <a:pt x="1134534" y="0"/>
                  <a:pt x="878417" y="63500"/>
                </a:cubicBezTo>
                <a:cubicBezTo>
                  <a:pt x="622300" y="127000"/>
                  <a:pt x="258234" y="323850"/>
                  <a:pt x="129117" y="444500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0" name="Freeform 99"/>
          <p:cNvSpPr/>
          <p:nvPr/>
        </p:nvSpPr>
        <p:spPr>
          <a:xfrm>
            <a:off x="1492250" y="2714625"/>
            <a:ext cx="1508125" cy="1428750"/>
          </a:xfrm>
          <a:custGeom>
            <a:avLst/>
            <a:gdLst>
              <a:gd name="connsiteX0" fmla="*/ 8467 w 1653117"/>
              <a:gd name="connsiteY0" fmla="*/ 823383 h 1509183"/>
              <a:gd name="connsiteX1" fmla="*/ 287867 w 1653117"/>
              <a:gd name="connsiteY1" fmla="*/ 594783 h 1509183"/>
              <a:gd name="connsiteX2" fmla="*/ 783167 w 1653117"/>
              <a:gd name="connsiteY2" fmla="*/ 429683 h 1509183"/>
              <a:gd name="connsiteX3" fmla="*/ 999067 w 1653117"/>
              <a:gd name="connsiteY3" fmla="*/ 226483 h 1509183"/>
              <a:gd name="connsiteX4" fmla="*/ 1291167 w 1653117"/>
              <a:gd name="connsiteY4" fmla="*/ 112183 h 1509183"/>
              <a:gd name="connsiteX5" fmla="*/ 1557867 w 1653117"/>
              <a:gd name="connsiteY5" fmla="*/ 201083 h 1509183"/>
              <a:gd name="connsiteX6" fmla="*/ 1557867 w 1653117"/>
              <a:gd name="connsiteY6" fmla="*/ 1318683 h 1509183"/>
              <a:gd name="connsiteX7" fmla="*/ 986367 w 1653117"/>
              <a:gd name="connsiteY7" fmla="*/ 1344083 h 1509183"/>
              <a:gd name="connsiteX8" fmla="*/ 237067 w 1653117"/>
              <a:gd name="connsiteY8" fmla="*/ 1115483 h 1509183"/>
              <a:gd name="connsiteX9" fmla="*/ 8467 w 1653117"/>
              <a:gd name="connsiteY9" fmla="*/ 823383 h 1509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53117" h="1509183">
                <a:moveTo>
                  <a:pt x="8467" y="823383"/>
                </a:moveTo>
                <a:cubicBezTo>
                  <a:pt x="16934" y="736600"/>
                  <a:pt x="158750" y="660400"/>
                  <a:pt x="287867" y="594783"/>
                </a:cubicBezTo>
                <a:cubicBezTo>
                  <a:pt x="416984" y="529166"/>
                  <a:pt x="664634" y="491066"/>
                  <a:pt x="783167" y="429683"/>
                </a:cubicBezTo>
                <a:cubicBezTo>
                  <a:pt x="901700" y="368300"/>
                  <a:pt x="914400" y="279400"/>
                  <a:pt x="999067" y="226483"/>
                </a:cubicBezTo>
                <a:cubicBezTo>
                  <a:pt x="1083734" y="173566"/>
                  <a:pt x="1198034" y="116416"/>
                  <a:pt x="1291167" y="112183"/>
                </a:cubicBezTo>
                <a:cubicBezTo>
                  <a:pt x="1384300" y="107950"/>
                  <a:pt x="1513417" y="0"/>
                  <a:pt x="1557867" y="201083"/>
                </a:cubicBezTo>
                <a:cubicBezTo>
                  <a:pt x="1602317" y="402166"/>
                  <a:pt x="1653117" y="1128183"/>
                  <a:pt x="1557867" y="1318683"/>
                </a:cubicBezTo>
                <a:cubicBezTo>
                  <a:pt x="1462617" y="1509183"/>
                  <a:pt x="1206500" y="1377950"/>
                  <a:pt x="986367" y="1344083"/>
                </a:cubicBezTo>
                <a:cubicBezTo>
                  <a:pt x="766234" y="1310216"/>
                  <a:pt x="400050" y="1204383"/>
                  <a:pt x="237067" y="1115483"/>
                </a:cubicBezTo>
                <a:cubicBezTo>
                  <a:pt x="74084" y="1026583"/>
                  <a:pt x="0" y="910166"/>
                  <a:pt x="8467" y="823383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" name="Freeform 101"/>
          <p:cNvSpPr/>
          <p:nvPr/>
        </p:nvSpPr>
        <p:spPr>
          <a:xfrm>
            <a:off x="3055938" y="2500313"/>
            <a:ext cx="1338262" cy="1447800"/>
          </a:xfrm>
          <a:custGeom>
            <a:avLst/>
            <a:gdLst>
              <a:gd name="connsiteX0" fmla="*/ 920750 w 1337733"/>
              <a:gd name="connsiteY0" fmla="*/ 1445683 h 1504950"/>
              <a:gd name="connsiteX1" fmla="*/ 222250 w 1337733"/>
              <a:gd name="connsiteY1" fmla="*/ 1229783 h 1504950"/>
              <a:gd name="connsiteX2" fmla="*/ 19050 w 1337733"/>
              <a:gd name="connsiteY2" fmla="*/ 988483 h 1504950"/>
              <a:gd name="connsiteX3" fmla="*/ 336550 w 1337733"/>
              <a:gd name="connsiteY3" fmla="*/ 404283 h 1504950"/>
              <a:gd name="connsiteX4" fmla="*/ 603250 w 1337733"/>
              <a:gd name="connsiteY4" fmla="*/ 289983 h 1504950"/>
              <a:gd name="connsiteX5" fmla="*/ 831850 w 1337733"/>
              <a:gd name="connsiteY5" fmla="*/ 226483 h 1504950"/>
              <a:gd name="connsiteX6" fmla="*/ 1085850 w 1337733"/>
              <a:gd name="connsiteY6" fmla="*/ 48683 h 1504950"/>
              <a:gd name="connsiteX7" fmla="*/ 1263650 w 1337733"/>
              <a:gd name="connsiteY7" fmla="*/ 137583 h 1504950"/>
              <a:gd name="connsiteX8" fmla="*/ 1276350 w 1337733"/>
              <a:gd name="connsiteY8" fmla="*/ 874183 h 1504950"/>
              <a:gd name="connsiteX9" fmla="*/ 920750 w 1337733"/>
              <a:gd name="connsiteY9" fmla="*/ 1445683 h 1504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337733" h="1504950">
                <a:moveTo>
                  <a:pt x="920750" y="1445683"/>
                </a:moveTo>
                <a:cubicBezTo>
                  <a:pt x="745067" y="1504950"/>
                  <a:pt x="372533" y="1305983"/>
                  <a:pt x="222250" y="1229783"/>
                </a:cubicBezTo>
                <a:cubicBezTo>
                  <a:pt x="71967" y="1153583"/>
                  <a:pt x="0" y="1126066"/>
                  <a:pt x="19050" y="988483"/>
                </a:cubicBezTo>
                <a:cubicBezTo>
                  <a:pt x="38100" y="850900"/>
                  <a:pt x="239183" y="520700"/>
                  <a:pt x="336550" y="404283"/>
                </a:cubicBezTo>
                <a:cubicBezTo>
                  <a:pt x="433917" y="287866"/>
                  <a:pt x="520700" y="319616"/>
                  <a:pt x="603250" y="289983"/>
                </a:cubicBezTo>
                <a:cubicBezTo>
                  <a:pt x="685800" y="260350"/>
                  <a:pt x="751417" y="266700"/>
                  <a:pt x="831850" y="226483"/>
                </a:cubicBezTo>
                <a:cubicBezTo>
                  <a:pt x="912283" y="186266"/>
                  <a:pt x="1013883" y="63500"/>
                  <a:pt x="1085850" y="48683"/>
                </a:cubicBezTo>
                <a:cubicBezTo>
                  <a:pt x="1157817" y="33866"/>
                  <a:pt x="1231900" y="0"/>
                  <a:pt x="1263650" y="137583"/>
                </a:cubicBezTo>
                <a:cubicBezTo>
                  <a:pt x="1295400" y="275166"/>
                  <a:pt x="1337733" y="656166"/>
                  <a:pt x="1276350" y="874183"/>
                </a:cubicBezTo>
                <a:cubicBezTo>
                  <a:pt x="1214967" y="1092200"/>
                  <a:pt x="1096433" y="1386416"/>
                  <a:pt x="920750" y="1445683"/>
                </a:cubicBezTo>
                <a:close/>
              </a:path>
            </a:pathLst>
          </a:cu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111" name="TextBox 125"/>
          <p:cNvSpPr txBox="1">
            <a:spLocks noChangeArrowheads="1"/>
          </p:cNvSpPr>
          <p:nvPr/>
        </p:nvSpPr>
        <p:spPr bwMode="auto">
          <a:xfrm>
            <a:off x="5857875" y="1857375"/>
            <a:ext cx="2746375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 b="1">
                <a:latin typeface="Lucida Sans" charset="0"/>
              </a:rPr>
              <a:t>Data</a:t>
            </a:r>
          </a:p>
          <a:p>
            <a:pPr eaLnBrk="1" hangingPunct="1">
              <a:buFont typeface="Arial" charset="0"/>
              <a:buChar char="•"/>
            </a:pPr>
            <a:r>
              <a:rPr lang="es-MX" sz="1600">
                <a:latin typeface="Lucida Sans" charset="0"/>
              </a:rPr>
              <a:t>Node </a:t>
            </a:r>
            <a:r>
              <a:rPr lang="es-MX" sz="1600">
                <a:latin typeface="Lucida Sans" charset="0"/>
                <a:sym typeface="Wingdings" charset="0"/>
              </a:rPr>
              <a:t> Basic unit (BU)</a:t>
            </a:r>
          </a:p>
          <a:p>
            <a:pPr eaLnBrk="1" hangingPunct="1">
              <a:buFont typeface="Arial" charset="0"/>
              <a:buChar char="•"/>
            </a:pPr>
            <a:r>
              <a:rPr lang="es-MX" sz="1600">
                <a:latin typeface="Lucida Sans" charset="0"/>
                <a:sym typeface="Wingdings" charset="0"/>
              </a:rPr>
              <a:t>BU location (coordinates)</a:t>
            </a:r>
          </a:p>
          <a:p>
            <a:pPr eaLnBrk="1" hangingPunct="1">
              <a:buFont typeface="Arial" charset="0"/>
              <a:buChar char="•"/>
            </a:pPr>
            <a:r>
              <a:rPr lang="es-MX" sz="1600">
                <a:latin typeface="Lucida Sans" charset="0"/>
                <a:sym typeface="Wingdings" charset="0"/>
              </a:rPr>
              <a:t>BU activity</a:t>
            </a:r>
          </a:p>
          <a:p>
            <a:pPr eaLnBrk="1" hangingPunct="1">
              <a:buFont typeface="Arial" charset="0"/>
              <a:buChar char="•"/>
            </a:pPr>
            <a:r>
              <a:rPr lang="es-MX" sz="1600" i="1">
                <a:latin typeface="Lucida Sans" charset="0"/>
                <a:sym typeface="Wingdings" charset="0"/>
              </a:rPr>
              <a:t>p</a:t>
            </a:r>
            <a:r>
              <a:rPr lang="es-MX" sz="1600">
                <a:latin typeface="Lucida Sans" charset="0"/>
                <a:sym typeface="Wingdings" charset="0"/>
              </a:rPr>
              <a:t> territories</a:t>
            </a:r>
            <a:endParaRPr lang="es-MX" sz="1600" i="1">
              <a:latin typeface="Lucida Sans" charset="0"/>
              <a:sym typeface="Wingdings" charset="0"/>
            </a:endParaRPr>
          </a:p>
          <a:p>
            <a:pPr eaLnBrk="1" hangingPunct="1"/>
            <a:endParaRPr lang="en-US"/>
          </a:p>
        </p:txBody>
      </p:sp>
      <p:sp>
        <p:nvSpPr>
          <p:cNvPr id="56" name="TextBox 125"/>
          <p:cNvSpPr txBox="1">
            <a:spLocks noChangeArrowheads="1"/>
          </p:cNvSpPr>
          <p:nvPr/>
        </p:nvSpPr>
        <p:spPr bwMode="auto">
          <a:xfrm>
            <a:off x="4429125" y="4572000"/>
            <a:ext cx="42862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400" b="1">
                <a:latin typeface="Lucida Sans" charset="0"/>
              </a:rPr>
              <a:t>Generic problem specification</a:t>
            </a:r>
          </a:p>
          <a:p>
            <a:pPr eaLnBrk="1" hangingPunct="1"/>
            <a:endParaRPr lang="es-MX" sz="1400">
              <a:latin typeface="Lucida Sans" charset="0"/>
            </a:endParaRPr>
          </a:p>
          <a:p>
            <a:pPr eaLnBrk="1" hangingPunct="1"/>
            <a:r>
              <a:rPr lang="es-MX" sz="1400">
                <a:latin typeface="Lucida Sans" charset="0"/>
              </a:rPr>
              <a:t>The objective is to find a </a:t>
            </a:r>
            <a:r>
              <a:rPr lang="es-MX" sz="1400" i="1">
                <a:latin typeface="Lucida Sans" charset="0"/>
              </a:rPr>
              <a:t>p</a:t>
            </a:r>
            <a:r>
              <a:rPr lang="es-MX" sz="1400">
                <a:latin typeface="Lucida Sans" charset="0"/>
              </a:rPr>
              <a:t>-partition of a given set of basic units (BUs) that optimizes a performance measure subject to specified planning criteria.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err="1" smtClean="0">
                <a:ea typeface="+mj-ea"/>
              </a:rPr>
              <a:t>Location</a:t>
            </a:r>
            <a:r>
              <a:rPr lang="es-MX" dirty="0" smtClean="0">
                <a:ea typeface="+mj-ea"/>
              </a:rPr>
              <a:t>-</a:t>
            </a:r>
            <a:r>
              <a:rPr lang="es-MX" dirty="0" err="1" smtClean="0">
                <a:ea typeface="+mj-ea"/>
              </a:rPr>
              <a:t>Allocation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Method</a:t>
            </a:r>
            <a:r>
              <a:rPr lang="es-MX" dirty="0" smtClean="0">
                <a:ea typeface="+mj-ea"/>
              </a:rPr>
              <a:t>: </a:t>
            </a:r>
            <a:r>
              <a:rPr lang="es-MX" dirty="0" err="1" smtClean="0">
                <a:ea typeface="+mj-ea"/>
              </a:rPr>
              <a:t>Model</a:t>
            </a:r>
            <a:endParaRPr lang="es-ES" dirty="0">
              <a:ea typeface="+mj-ea"/>
            </a:endParaRPr>
          </a:p>
        </p:txBody>
      </p:sp>
      <p:graphicFrame>
        <p:nvGraphicFramePr>
          <p:cNvPr id="244745" name="Object 9"/>
          <p:cNvGraphicFramePr>
            <a:graphicFrameLocks noChangeAspect="1"/>
          </p:cNvGraphicFramePr>
          <p:nvPr/>
        </p:nvGraphicFramePr>
        <p:xfrm>
          <a:off x="1071563" y="1643063"/>
          <a:ext cx="5522912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1" name="Equation" r:id="rId3" imgW="3682800" imgH="457200" progId="Equation.3">
                  <p:embed/>
                </p:oleObj>
              </mc:Choice>
              <mc:Fallback>
                <p:oleObj name="Equation" r:id="rId3" imgW="3682800" imgH="45720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1643063"/>
                        <a:ext cx="5522912" cy="6858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4746" name="Object 10"/>
          <p:cNvGraphicFramePr>
            <a:graphicFrameLocks noChangeAspect="1"/>
          </p:cNvGraphicFramePr>
          <p:nvPr/>
        </p:nvGraphicFramePr>
        <p:xfrm>
          <a:off x="1071563" y="2428875"/>
          <a:ext cx="37338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2" name="Equation" r:id="rId5" imgW="2425680" imgH="457200" progId="Equation.3">
                  <p:embed/>
                </p:oleObj>
              </mc:Choice>
              <mc:Fallback>
                <p:oleObj name="Equation" r:id="rId5" imgW="2425680" imgH="45720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2428875"/>
                        <a:ext cx="3733800" cy="685800"/>
                      </a:xfrm>
                      <a:prstGeom prst="rect">
                        <a:avLst/>
                      </a:prstGeom>
                      <a:solidFill>
                        <a:srgbClr val="99CCFF"/>
                      </a:solidFill>
                      <a:ln w="9525">
                        <a:solidFill>
                          <a:schemeClr val="folHlink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7000875" y="1857375"/>
            <a:ext cx="1481138" cy="1343025"/>
            <a:chOff x="4337" y="1712"/>
            <a:chExt cx="1167" cy="1056"/>
          </a:xfrm>
        </p:grpSpPr>
        <p:grpSp>
          <p:nvGrpSpPr>
            <p:cNvPr id="7176" name="Group 44"/>
            <p:cNvGrpSpPr>
              <a:grpSpLocks/>
            </p:cNvGrpSpPr>
            <p:nvPr/>
          </p:nvGrpSpPr>
          <p:grpSpPr bwMode="auto">
            <a:xfrm>
              <a:off x="4337" y="1712"/>
              <a:ext cx="1167" cy="978"/>
              <a:chOff x="4337" y="1952"/>
              <a:chExt cx="1167" cy="978"/>
            </a:xfrm>
          </p:grpSpPr>
          <p:sp>
            <p:nvSpPr>
              <p:cNvPr id="7178" name="Oval 45"/>
              <p:cNvSpPr>
                <a:spLocks noChangeArrowheads="1"/>
              </p:cNvSpPr>
              <p:nvPr/>
            </p:nvSpPr>
            <p:spPr bwMode="auto">
              <a:xfrm>
                <a:off x="4435" y="198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79" name="Oval 46"/>
              <p:cNvSpPr>
                <a:spLocks noChangeArrowheads="1"/>
              </p:cNvSpPr>
              <p:nvPr/>
            </p:nvSpPr>
            <p:spPr bwMode="auto">
              <a:xfrm>
                <a:off x="4734" y="258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80" name="Oval 47"/>
              <p:cNvSpPr>
                <a:spLocks noChangeArrowheads="1"/>
              </p:cNvSpPr>
              <p:nvPr/>
            </p:nvSpPr>
            <p:spPr bwMode="auto">
              <a:xfrm>
                <a:off x="4606" y="225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81" name="Oval 48"/>
              <p:cNvSpPr>
                <a:spLocks noChangeArrowheads="1"/>
              </p:cNvSpPr>
              <p:nvPr/>
            </p:nvSpPr>
            <p:spPr bwMode="auto">
              <a:xfrm>
                <a:off x="5368" y="260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82" name="Line 49"/>
              <p:cNvSpPr>
                <a:spLocks noChangeShapeType="1"/>
              </p:cNvSpPr>
              <p:nvPr/>
            </p:nvSpPr>
            <p:spPr bwMode="auto">
              <a:xfrm>
                <a:off x="4547" y="2103"/>
                <a:ext cx="83" cy="1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3" name="Line 50"/>
              <p:cNvSpPr>
                <a:spLocks noChangeShapeType="1"/>
              </p:cNvSpPr>
              <p:nvPr/>
            </p:nvSpPr>
            <p:spPr bwMode="auto">
              <a:xfrm>
                <a:off x="4676" y="2386"/>
                <a:ext cx="104" cy="1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4" name="Oval 51"/>
              <p:cNvSpPr>
                <a:spLocks noChangeArrowheads="1"/>
              </p:cNvSpPr>
              <p:nvPr/>
            </p:nvSpPr>
            <p:spPr bwMode="auto">
              <a:xfrm>
                <a:off x="4337" y="2794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7185" name="Line 52"/>
              <p:cNvSpPr>
                <a:spLocks noChangeShapeType="1"/>
              </p:cNvSpPr>
              <p:nvPr/>
            </p:nvSpPr>
            <p:spPr bwMode="auto">
              <a:xfrm flipV="1">
                <a:off x="4457" y="2672"/>
                <a:ext cx="277" cy="1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6" name="Oval 53"/>
              <p:cNvSpPr>
                <a:spLocks noChangeArrowheads="1"/>
              </p:cNvSpPr>
              <p:nvPr/>
            </p:nvSpPr>
            <p:spPr bwMode="auto">
              <a:xfrm>
                <a:off x="4686" y="2524"/>
                <a:ext cx="227" cy="241"/>
              </a:xfrm>
              <a:prstGeom prst="ellipse">
                <a:avLst/>
              </a:prstGeom>
              <a:noFill/>
              <a:ln w="25400">
                <a:solidFill>
                  <a:srgbClr val="66FF33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s-ES"/>
              </a:p>
            </p:txBody>
          </p:sp>
          <p:sp>
            <p:nvSpPr>
              <p:cNvPr id="244790" name="Text Box 54"/>
              <p:cNvSpPr txBox="1">
                <a:spLocks noChangeArrowheads="1"/>
              </p:cNvSpPr>
              <p:nvPr/>
            </p:nvSpPr>
            <p:spPr bwMode="auto">
              <a:xfrm>
                <a:off x="4939" y="1952"/>
                <a:ext cx="369" cy="359"/>
              </a:xfrm>
              <a:prstGeom prst="rect">
                <a:avLst/>
              </a:prstGeom>
              <a:noFill/>
              <a:ln w="12700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  <a:cs typeface="Arial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Arial" charset="0"/>
                    <a:cs typeface="Arial" charset="0"/>
                  </a:defRPr>
                </a:lvl9pPr>
              </a:lstStyle>
              <a:p>
                <a:pPr eaLnBrk="1" hangingPunct="1"/>
                <a:r>
                  <a:rPr lang="en-US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V</a:t>
                </a:r>
                <a:r>
                  <a:rPr lang="en-US" baseline="-25000">
                    <a:effectLst>
                      <a:outerShdw blurRad="38100" dist="38100" dir="2700000" algn="tl">
                        <a:srgbClr val="DDDDDD"/>
                      </a:outerShdw>
                    </a:effectLst>
                    <a:latin typeface="Tahoma" charset="0"/>
                  </a:rPr>
                  <a:t>k</a:t>
                </a:r>
              </a:p>
            </p:txBody>
          </p:sp>
          <p:sp>
            <p:nvSpPr>
              <p:cNvPr id="7188" name="Line 55"/>
              <p:cNvSpPr>
                <a:spLocks noChangeShapeType="1"/>
              </p:cNvSpPr>
              <p:nvPr/>
            </p:nvSpPr>
            <p:spPr bwMode="auto">
              <a:xfrm>
                <a:off x="4558" y="2074"/>
                <a:ext cx="811" cy="5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89" name="Line 56"/>
              <p:cNvSpPr>
                <a:spLocks noChangeShapeType="1"/>
              </p:cNvSpPr>
              <p:nvPr/>
            </p:nvSpPr>
            <p:spPr bwMode="auto">
              <a:xfrm flipH="1">
                <a:off x="4400" y="2104"/>
                <a:ext cx="72" cy="6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7190" name="Line 57"/>
              <p:cNvSpPr>
                <a:spLocks noChangeShapeType="1"/>
              </p:cNvSpPr>
              <p:nvPr/>
            </p:nvSpPr>
            <p:spPr bwMode="auto">
              <a:xfrm>
                <a:off x="4872" y="2632"/>
                <a:ext cx="512" cy="4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7177" name="Text Box 58"/>
            <p:cNvSpPr txBox="1">
              <a:spLocks noChangeArrowheads="1"/>
            </p:cNvSpPr>
            <p:nvPr/>
          </p:nvSpPr>
          <p:spPr bwMode="auto">
            <a:xfrm>
              <a:off x="4663" y="2480"/>
              <a:ext cx="44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sz="1800" i="1">
                  <a:latin typeface="Arial" charset="0"/>
                </a:rPr>
                <a:t>i</a:t>
              </a:r>
              <a:r>
                <a:rPr lang="es-ES" sz="1800">
                  <a:latin typeface="Arial" charset="0"/>
                </a:rPr>
                <a:t>(</a:t>
              </a:r>
              <a:r>
                <a:rPr lang="es-ES" sz="1800" i="1">
                  <a:latin typeface="Arial" charset="0"/>
                </a:rPr>
                <a:t>k</a:t>
              </a:r>
              <a:r>
                <a:rPr lang="es-ES" sz="1800">
                  <a:latin typeface="Arial" charset="0"/>
                </a:rPr>
                <a:t>)</a:t>
              </a:r>
            </a:p>
          </p:txBody>
        </p:sp>
      </p:grpSp>
      <p:graphicFrame>
        <p:nvGraphicFramePr>
          <p:cNvPr id="7172" name="Object 52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3" name="Equation" r:id="rId7" imgW="114120" imgH="215640" progId="Equation.3">
                  <p:embed/>
                </p:oleObj>
              </mc:Choice>
              <mc:Fallback>
                <p:oleObj name="Equation" r:id="rId7" imgW="114120" imgH="215640" progId="Equation.3">
                  <p:embed/>
                  <p:pic>
                    <p:nvPicPr>
                      <p:cNvPr id="0" name="Object 5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53"/>
          <p:cNvGraphicFramePr>
            <a:graphicFrameLocks noChangeAspect="1"/>
          </p:cNvGraphicFramePr>
          <p:nvPr/>
        </p:nvGraphicFramePr>
        <p:xfrm>
          <a:off x="2055813" y="3514725"/>
          <a:ext cx="4765675" cy="2640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04" name="Equation" r:id="rId9" imgW="3301920" imgH="1828800" progId="Equation.3">
                  <p:embed/>
                </p:oleObj>
              </mc:Choice>
              <mc:Fallback>
                <p:oleObj name="Equation" r:id="rId9" imgW="3301920" imgH="18288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5813" y="3514725"/>
                        <a:ext cx="4765675" cy="2640013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447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44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684213" y="1989138"/>
            <a:ext cx="7816850" cy="4297362"/>
          </a:xfrm>
        </p:spPr>
        <p:txBody>
          <a:bodyPr/>
          <a:lstStyle/>
          <a:p>
            <a:pPr eaLnBrk="1" hangingPunct="1"/>
            <a:r>
              <a:rPr lang="es-MX" sz="2000">
                <a:latin typeface="Lucida Sans Unicode" charset="0"/>
              </a:rPr>
              <a:t>Hess and Samuels (1971)</a:t>
            </a:r>
          </a:p>
          <a:p>
            <a:pPr eaLnBrk="1" hangingPunct="1"/>
            <a:endParaRPr lang="en-US" sz="2000">
              <a:latin typeface="Lucida Sans Unicode" charset="0"/>
            </a:endParaRPr>
          </a:p>
          <a:p>
            <a:pPr eaLnBrk="1" hangingPunct="1"/>
            <a:r>
              <a:rPr lang="en-US" sz="2000">
                <a:latin typeface="Lucida Sans Unicode" charset="0"/>
              </a:rPr>
              <a:t>Separate decision into 2 phases</a:t>
            </a:r>
          </a:p>
          <a:p>
            <a:pPr eaLnBrk="1" hangingPunct="1"/>
            <a:endParaRPr lang="en-US" sz="1200">
              <a:latin typeface="Lucida Sans Unicode" charset="0"/>
            </a:endParaRPr>
          </a:p>
          <a:p>
            <a:pPr marL="742950" lvl="1" indent="-285750" eaLnBrk="1" hangingPunct="1"/>
            <a:r>
              <a:rPr lang="en-US" sz="1800">
                <a:latin typeface="Lucida Sans Unicode" charset="0"/>
              </a:rPr>
              <a:t>Location:  Locate territory centers</a:t>
            </a:r>
          </a:p>
          <a:p>
            <a:pPr marL="742950" lvl="1" indent="-285750" eaLnBrk="1" hangingPunct="1"/>
            <a:endParaRPr lang="en-US" sz="1800">
              <a:latin typeface="Lucida Sans Unicode" charset="0"/>
            </a:endParaRPr>
          </a:p>
          <a:p>
            <a:pPr marL="742950" lvl="1" indent="-285750" eaLnBrk="1" hangingPunct="1"/>
            <a:r>
              <a:rPr lang="en-US" sz="1800">
                <a:latin typeface="Lucida Sans Unicode" charset="0"/>
              </a:rPr>
              <a:t>Allocation:  Assign basic units to centers</a:t>
            </a:r>
          </a:p>
          <a:p>
            <a:pPr eaLnBrk="1" hangingPunct="1"/>
            <a:endParaRPr lang="en-US" sz="2400">
              <a:latin typeface="Lucida Sans Unicode" charset="0"/>
            </a:endParaRPr>
          </a:p>
          <a:p>
            <a:pPr eaLnBrk="1" hangingPunct="1">
              <a:buFont typeface="Wingdings 3" charset="0"/>
              <a:buNone/>
            </a:pPr>
            <a:endParaRPr lang="en-US" sz="2400">
              <a:latin typeface="Lucida Sans Unicode" charset="0"/>
            </a:endParaRPr>
          </a:p>
          <a:p>
            <a:pPr eaLnBrk="1" hangingPunct="1"/>
            <a:endParaRPr lang="en-US" sz="2400">
              <a:latin typeface="Lucida Sans Unicode" charset="0"/>
            </a:endParaRPr>
          </a:p>
        </p:txBody>
      </p:sp>
      <p:sp>
        <p:nvSpPr>
          <p:cNvPr id="87044" name="Rectangle 4"/>
          <p:cNvSpPr>
            <a:spLocks/>
          </p:cNvSpPr>
          <p:nvPr/>
        </p:nvSpPr>
        <p:spPr bwMode="auto">
          <a:xfrm>
            <a:off x="611188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Location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-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Allocation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Method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MX" sz="2400" b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Location-Allocation Algorithm</a:t>
            </a:r>
            <a:endParaRPr lang="es-ES" sz="2400" b="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1044575" y="3068638"/>
            <a:ext cx="2016125" cy="6477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Arial" charset="0"/>
              </a:rPr>
              <a:t>LOCATION</a:t>
            </a:r>
            <a:endParaRPr lang="es-ES" sz="1800">
              <a:latin typeface="Arial" charset="0"/>
            </a:endParaRPr>
          </a:p>
        </p:txBody>
      </p:sp>
      <p:sp>
        <p:nvSpPr>
          <p:cNvPr id="67588" name="Rectangle 5"/>
          <p:cNvSpPr>
            <a:spLocks noChangeArrowheads="1"/>
          </p:cNvSpPr>
          <p:nvPr/>
        </p:nvSpPr>
        <p:spPr bwMode="auto">
          <a:xfrm>
            <a:off x="3492500" y="3068638"/>
            <a:ext cx="2016125" cy="6477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Arial" charset="0"/>
              </a:rPr>
              <a:t>ALLOCATION</a:t>
            </a:r>
            <a:endParaRPr lang="es-ES" sz="1800">
              <a:latin typeface="Arial" charset="0"/>
            </a:endParaRPr>
          </a:p>
        </p:txBody>
      </p:sp>
      <p:sp>
        <p:nvSpPr>
          <p:cNvPr id="67589" name="Line 6"/>
          <p:cNvSpPr>
            <a:spLocks noChangeShapeType="1"/>
          </p:cNvSpPr>
          <p:nvPr/>
        </p:nvSpPr>
        <p:spPr bwMode="auto">
          <a:xfrm>
            <a:off x="3060700" y="33575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67590" name="AutoShape 8"/>
          <p:cNvCxnSpPr>
            <a:cxnSpLocks noChangeShapeType="1"/>
            <a:endCxn id="67594" idx="0"/>
          </p:cNvCxnSpPr>
          <p:nvPr/>
        </p:nvCxnSpPr>
        <p:spPr bwMode="auto">
          <a:xfrm rot="5400000">
            <a:off x="4301332" y="3879056"/>
            <a:ext cx="577850" cy="2492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1" name="Oval 9"/>
          <p:cNvSpPr>
            <a:spLocks noChangeArrowheads="1"/>
          </p:cNvSpPr>
          <p:nvPr/>
        </p:nvSpPr>
        <p:spPr bwMode="auto">
          <a:xfrm>
            <a:off x="857250" y="1714500"/>
            <a:ext cx="237648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Arial" charset="0"/>
              </a:rPr>
              <a:t>START</a:t>
            </a:r>
            <a:endParaRPr lang="es-ES" sz="1800">
              <a:latin typeface="Arial" charset="0"/>
            </a:endParaRPr>
          </a:p>
        </p:txBody>
      </p:sp>
      <p:sp>
        <p:nvSpPr>
          <p:cNvPr id="67592" name="Line 10"/>
          <p:cNvSpPr>
            <a:spLocks noChangeShapeType="1"/>
          </p:cNvSpPr>
          <p:nvPr/>
        </p:nvSpPr>
        <p:spPr bwMode="auto">
          <a:xfrm>
            <a:off x="1954213" y="2214563"/>
            <a:ext cx="46037" cy="8572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67593" name="Oval 12"/>
          <p:cNvSpPr>
            <a:spLocks noChangeArrowheads="1"/>
          </p:cNvSpPr>
          <p:nvPr/>
        </p:nvSpPr>
        <p:spPr bwMode="auto">
          <a:xfrm>
            <a:off x="4787900" y="5661025"/>
            <a:ext cx="129698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Arial" charset="0"/>
              </a:rPr>
              <a:t>END</a:t>
            </a:r>
            <a:endParaRPr lang="es-ES" sz="1800">
              <a:latin typeface="Arial" charset="0"/>
            </a:endParaRPr>
          </a:p>
        </p:txBody>
      </p:sp>
      <p:sp>
        <p:nvSpPr>
          <p:cNvPr id="67594" name="AutoShape 13"/>
          <p:cNvSpPr>
            <a:spLocks noChangeArrowheads="1"/>
          </p:cNvSpPr>
          <p:nvPr/>
        </p:nvSpPr>
        <p:spPr bwMode="auto">
          <a:xfrm>
            <a:off x="3492500" y="4292600"/>
            <a:ext cx="1944688" cy="792163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>
                <a:latin typeface="Arial" charset="0"/>
              </a:rPr>
              <a:t>Stopping Criteria</a:t>
            </a:r>
            <a:endParaRPr lang="es-ES" sz="1200">
              <a:latin typeface="Arial" charset="0"/>
            </a:endParaRPr>
          </a:p>
        </p:txBody>
      </p:sp>
      <p:cxnSp>
        <p:nvCxnSpPr>
          <p:cNvPr id="67595" name="AutoShape 14"/>
          <p:cNvCxnSpPr>
            <a:cxnSpLocks noChangeShapeType="1"/>
            <a:stCxn id="67594" idx="2"/>
            <a:endCxn id="67587" idx="2"/>
          </p:cNvCxnSpPr>
          <p:nvPr/>
        </p:nvCxnSpPr>
        <p:spPr bwMode="auto">
          <a:xfrm rot="16200000" flipV="1">
            <a:off x="2088356" y="3680620"/>
            <a:ext cx="1368425" cy="1439862"/>
          </a:xfrm>
          <a:prstGeom prst="bentConnector3">
            <a:avLst>
              <a:gd name="adj1" fmla="val -1670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7596" name="AutoShape 15"/>
          <p:cNvCxnSpPr>
            <a:cxnSpLocks noChangeShapeType="1"/>
            <a:stCxn id="67594" idx="4"/>
            <a:endCxn id="67593" idx="0"/>
          </p:cNvCxnSpPr>
          <p:nvPr/>
        </p:nvCxnSpPr>
        <p:spPr bwMode="auto">
          <a:xfrm>
            <a:off x="5437188" y="5084763"/>
            <a:ext cx="0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7597" name="Rectangle 16"/>
          <p:cNvSpPr>
            <a:spLocks noChangeArrowheads="1"/>
          </p:cNvSpPr>
          <p:nvPr/>
        </p:nvSpPr>
        <p:spPr bwMode="auto">
          <a:xfrm>
            <a:off x="5076825" y="4581525"/>
            <a:ext cx="503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i="1">
                <a:solidFill>
                  <a:srgbClr val="000000"/>
                </a:solidFill>
                <a:latin typeface="Arial" charset="0"/>
              </a:rPr>
              <a:t>yes</a:t>
            </a:r>
            <a:endParaRPr lang="es-ES" sz="10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67598" name="Rectangle 17"/>
          <p:cNvSpPr>
            <a:spLocks noChangeArrowheads="1"/>
          </p:cNvSpPr>
          <p:nvPr/>
        </p:nvSpPr>
        <p:spPr bwMode="auto">
          <a:xfrm>
            <a:off x="3492500" y="4581525"/>
            <a:ext cx="358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i="1">
                <a:solidFill>
                  <a:srgbClr val="000000"/>
                </a:solidFill>
                <a:latin typeface="Arial" charset="0"/>
              </a:rPr>
              <a:t>no</a:t>
            </a:r>
            <a:endParaRPr lang="es-ES" sz="1000" i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err="1" smtClean="0">
                <a:ea typeface="+mj-ea"/>
              </a:rPr>
              <a:t>Location-Allocation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Method</a:t>
            </a:r>
            <a:endParaRPr lang="en-US" dirty="0">
              <a:ea typeface="+mj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1875" y="25717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28938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0625" y="2357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57625" y="4143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2125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29375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438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72063" y="4357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86500" y="4500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43625" y="2357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29500" y="4143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29313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6625" y="4929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00438" y="5500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72250" y="5357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29250" y="5929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43750" y="2786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3"/>
          <p:cNvCxnSpPr>
            <a:stCxn id="6" idx="4"/>
            <a:endCxn id="11" idx="1"/>
          </p:cNvCxnSpPr>
          <p:nvPr/>
        </p:nvCxnSpPr>
        <p:spPr>
          <a:xfrm rot="16200000" flipH="1">
            <a:off x="3893344" y="2464594"/>
            <a:ext cx="449263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6"/>
            <a:endCxn id="8" idx="1"/>
          </p:cNvCxnSpPr>
          <p:nvPr/>
        </p:nvCxnSpPr>
        <p:spPr>
          <a:xfrm flipV="1">
            <a:off x="3714750" y="2378075"/>
            <a:ext cx="1306513" cy="26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1" idx="3"/>
          </p:cNvCxnSpPr>
          <p:nvPr/>
        </p:nvCxnSpPr>
        <p:spPr>
          <a:xfrm flipV="1">
            <a:off x="3071813" y="3265488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2"/>
            <a:endCxn id="7" idx="4"/>
          </p:cNvCxnSpPr>
          <p:nvPr/>
        </p:nvCxnSpPr>
        <p:spPr>
          <a:xfrm rot="10800000">
            <a:off x="3000375" y="3714750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0"/>
            <a:endCxn id="9" idx="4"/>
          </p:cNvCxnSpPr>
          <p:nvPr/>
        </p:nvCxnSpPr>
        <p:spPr>
          <a:xfrm rot="5400000" flipH="1" flipV="1">
            <a:off x="3143250" y="4714875"/>
            <a:ext cx="1214438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7"/>
            <a:endCxn id="8" idx="3"/>
          </p:cNvCxnSpPr>
          <p:nvPr/>
        </p:nvCxnSpPr>
        <p:spPr>
          <a:xfrm rot="5400000" flipH="1" flipV="1">
            <a:off x="4515644" y="2658269"/>
            <a:ext cx="6842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7"/>
            <a:endCxn id="11" idx="3"/>
          </p:cNvCxnSpPr>
          <p:nvPr/>
        </p:nvCxnSpPr>
        <p:spPr>
          <a:xfrm rot="5400000" flipH="1" flipV="1">
            <a:off x="3836988" y="3408363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16" idx="3"/>
          </p:cNvCxnSpPr>
          <p:nvPr/>
        </p:nvCxnSpPr>
        <p:spPr>
          <a:xfrm>
            <a:off x="5143500" y="2428875"/>
            <a:ext cx="1020763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10" idx="1"/>
          </p:cNvCxnSpPr>
          <p:nvPr/>
        </p:nvCxnSpPr>
        <p:spPr>
          <a:xfrm rot="16200000" flipH="1">
            <a:off x="5015706" y="2586832"/>
            <a:ext cx="684213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6"/>
            <a:endCxn id="10" idx="3"/>
          </p:cNvCxnSpPr>
          <p:nvPr/>
        </p:nvCxnSpPr>
        <p:spPr>
          <a:xfrm>
            <a:off x="4714875" y="3214688"/>
            <a:ext cx="877888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14" idx="2"/>
          </p:cNvCxnSpPr>
          <p:nvPr/>
        </p:nvCxnSpPr>
        <p:spPr>
          <a:xfrm rot="16200000" flipH="1">
            <a:off x="4286251" y="3643312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  <a:endCxn id="9" idx="5"/>
          </p:cNvCxnSpPr>
          <p:nvPr/>
        </p:nvCxnSpPr>
        <p:spPr>
          <a:xfrm rot="16200000" flipV="1">
            <a:off x="3944144" y="4301332"/>
            <a:ext cx="75565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5"/>
            <a:endCxn id="22" idx="2"/>
          </p:cNvCxnSpPr>
          <p:nvPr/>
        </p:nvCxnSpPr>
        <p:spPr>
          <a:xfrm rot="16200000" flipH="1">
            <a:off x="4658519" y="5230019"/>
            <a:ext cx="877887" cy="66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7"/>
            <a:endCxn id="14" idx="3"/>
          </p:cNvCxnSpPr>
          <p:nvPr/>
        </p:nvCxnSpPr>
        <p:spPr>
          <a:xfrm rot="5400000" flipH="1" flipV="1">
            <a:off x="4658519" y="4587081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6"/>
            <a:endCxn id="12" idx="2"/>
          </p:cNvCxnSpPr>
          <p:nvPr/>
        </p:nvCxnSpPr>
        <p:spPr>
          <a:xfrm>
            <a:off x="5715000" y="3214688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5"/>
            <a:endCxn id="12" idx="1"/>
          </p:cNvCxnSpPr>
          <p:nvPr/>
        </p:nvCxnSpPr>
        <p:spPr>
          <a:xfrm rot="16200000" flipH="1">
            <a:off x="5801519" y="2944019"/>
            <a:ext cx="1112838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7"/>
            <a:endCxn id="23" idx="2"/>
          </p:cNvCxnSpPr>
          <p:nvPr/>
        </p:nvCxnSpPr>
        <p:spPr>
          <a:xfrm rot="16200000" flipH="1">
            <a:off x="6465094" y="2178844"/>
            <a:ext cx="479425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6"/>
            <a:endCxn id="23" idx="3"/>
          </p:cNvCxnSpPr>
          <p:nvPr/>
        </p:nvCxnSpPr>
        <p:spPr>
          <a:xfrm flipV="1">
            <a:off x="6572250" y="2908300"/>
            <a:ext cx="592138" cy="735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4"/>
            <a:endCxn id="15" idx="1"/>
          </p:cNvCxnSpPr>
          <p:nvPr/>
        </p:nvCxnSpPr>
        <p:spPr>
          <a:xfrm rot="5400000">
            <a:off x="6000751" y="4021137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4" idx="6"/>
            <a:endCxn id="15" idx="2"/>
          </p:cNvCxnSpPr>
          <p:nvPr/>
        </p:nvCxnSpPr>
        <p:spPr>
          <a:xfrm>
            <a:off x="5214938" y="4429125"/>
            <a:ext cx="107156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4" idx="5"/>
            <a:endCxn id="18" idx="1"/>
          </p:cNvCxnSpPr>
          <p:nvPr/>
        </p:nvCxnSpPr>
        <p:spPr>
          <a:xfrm rot="16200000" flipH="1">
            <a:off x="5301456" y="4372769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2" idx="7"/>
            <a:endCxn id="18" idx="3"/>
          </p:cNvCxnSpPr>
          <p:nvPr/>
        </p:nvCxnSpPr>
        <p:spPr>
          <a:xfrm rot="5400000" flipH="1" flipV="1">
            <a:off x="5337175" y="5337176"/>
            <a:ext cx="827087" cy="39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21" idx="1"/>
          </p:cNvCxnSpPr>
          <p:nvPr/>
        </p:nvCxnSpPr>
        <p:spPr>
          <a:xfrm>
            <a:off x="6072188" y="5072063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7"/>
            <a:endCxn id="19" idx="3"/>
          </p:cNvCxnSpPr>
          <p:nvPr/>
        </p:nvCxnSpPr>
        <p:spPr>
          <a:xfrm rot="5400000" flipH="1" flipV="1">
            <a:off x="6837363" y="4908550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8" idx="7"/>
            <a:endCxn id="15" idx="3"/>
          </p:cNvCxnSpPr>
          <p:nvPr/>
        </p:nvCxnSpPr>
        <p:spPr>
          <a:xfrm rot="5400000" flipH="1" flipV="1">
            <a:off x="5980112" y="4694238"/>
            <a:ext cx="398463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1"/>
            <a:endCxn id="17" idx="3"/>
          </p:cNvCxnSpPr>
          <p:nvPr/>
        </p:nvCxnSpPr>
        <p:spPr>
          <a:xfrm rot="5400000" flipH="1" flipV="1">
            <a:off x="7036595" y="4536281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0"/>
            <a:endCxn id="23" idx="3"/>
          </p:cNvCxnSpPr>
          <p:nvPr/>
        </p:nvCxnSpPr>
        <p:spPr>
          <a:xfrm rot="16200000" flipV="1">
            <a:off x="6715125" y="3357563"/>
            <a:ext cx="1235075" cy="33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2" idx="5"/>
            <a:endCxn id="17" idx="2"/>
          </p:cNvCxnSpPr>
          <p:nvPr/>
        </p:nvCxnSpPr>
        <p:spPr>
          <a:xfrm rot="16200000" flipH="1">
            <a:off x="6730207" y="3515519"/>
            <a:ext cx="520700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6"/>
            <a:endCxn id="17" idx="3"/>
          </p:cNvCxnSpPr>
          <p:nvPr/>
        </p:nvCxnSpPr>
        <p:spPr>
          <a:xfrm flipV="1">
            <a:off x="6429375" y="4265613"/>
            <a:ext cx="1020763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7"/>
            <a:endCxn id="10" idx="4"/>
          </p:cNvCxnSpPr>
          <p:nvPr/>
        </p:nvCxnSpPr>
        <p:spPr>
          <a:xfrm rot="5400000" flipH="1" flipV="1">
            <a:off x="4872832" y="3607593"/>
            <a:ext cx="1092200" cy="449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659" name="TextBox 137"/>
          <p:cNvSpPr txBox="1">
            <a:spLocks noChangeArrowheads="1"/>
          </p:cNvSpPr>
          <p:nvPr/>
        </p:nvSpPr>
        <p:spPr bwMode="auto">
          <a:xfrm>
            <a:off x="278606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68660" name="TextBox 138"/>
          <p:cNvSpPr txBox="1">
            <a:spLocks noChangeArrowheads="1"/>
          </p:cNvSpPr>
          <p:nvPr/>
        </p:nvSpPr>
        <p:spPr bwMode="auto">
          <a:xfrm>
            <a:off x="7286625" y="2714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68661" name="TextBox 139"/>
          <p:cNvSpPr txBox="1">
            <a:spLocks noChangeArrowheads="1"/>
          </p:cNvSpPr>
          <p:nvPr/>
        </p:nvSpPr>
        <p:spPr bwMode="auto">
          <a:xfrm>
            <a:off x="6215063" y="207168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12</a:t>
            </a:r>
            <a:endParaRPr lang="en-US" sz="1200">
              <a:latin typeface="Lucida Sans" charset="0"/>
            </a:endParaRPr>
          </a:p>
        </p:txBody>
      </p:sp>
      <p:sp>
        <p:nvSpPr>
          <p:cNvPr id="68662" name="TextBox 140"/>
          <p:cNvSpPr txBox="1">
            <a:spLocks noChangeArrowheads="1"/>
          </p:cNvSpPr>
          <p:nvPr/>
        </p:nvSpPr>
        <p:spPr bwMode="auto">
          <a:xfrm>
            <a:off x="5072063" y="2071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68663" name="TextBox 141"/>
          <p:cNvSpPr txBox="1">
            <a:spLocks noChangeArrowheads="1"/>
          </p:cNvSpPr>
          <p:nvPr/>
        </p:nvSpPr>
        <p:spPr bwMode="auto">
          <a:xfrm>
            <a:off x="4500563" y="28575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68664" name="TextBox 142"/>
          <p:cNvSpPr txBox="1">
            <a:spLocks noChangeArrowheads="1"/>
          </p:cNvSpPr>
          <p:nvPr/>
        </p:nvSpPr>
        <p:spPr bwMode="auto">
          <a:xfrm>
            <a:off x="3643313" y="22860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68665" name="TextBox 143"/>
          <p:cNvSpPr txBox="1">
            <a:spLocks noChangeArrowheads="1"/>
          </p:cNvSpPr>
          <p:nvPr/>
        </p:nvSpPr>
        <p:spPr bwMode="auto">
          <a:xfrm>
            <a:off x="650081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68666" name="TextBox 144"/>
          <p:cNvSpPr txBox="1">
            <a:spLocks noChangeArrowheads="1"/>
          </p:cNvSpPr>
          <p:nvPr/>
        </p:nvSpPr>
        <p:spPr bwMode="auto">
          <a:xfrm>
            <a:off x="6357938" y="464343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68667" name="TextBox 145"/>
          <p:cNvSpPr txBox="1">
            <a:spLocks noChangeArrowheads="1"/>
          </p:cNvSpPr>
          <p:nvPr/>
        </p:nvSpPr>
        <p:spPr bwMode="auto">
          <a:xfrm>
            <a:off x="5643563" y="32861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68668" name="TextBox 146"/>
          <p:cNvSpPr txBox="1">
            <a:spLocks noChangeArrowheads="1"/>
          </p:cNvSpPr>
          <p:nvPr/>
        </p:nvSpPr>
        <p:spPr bwMode="auto">
          <a:xfrm>
            <a:off x="5000625" y="45005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14</a:t>
            </a:r>
            <a:endParaRPr lang="en-US" sz="1200">
              <a:latin typeface="Lucida Sans" charset="0"/>
            </a:endParaRPr>
          </a:p>
        </p:txBody>
      </p:sp>
      <p:sp>
        <p:nvSpPr>
          <p:cNvPr id="68669" name="TextBox 147"/>
          <p:cNvSpPr txBox="1">
            <a:spLocks noChangeArrowheads="1"/>
          </p:cNvSpPr>
          <p:nvPr/>
        </p:nvSpPr>
        <p:spPr bwMode="auto">
          <a:xfrm>
            <a:off x="4000500" y="407193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6</a:t>
            </a:r>
            <a:endParaRPr lang="en-US" sz="1200">
              <a:latin typeface="Lucida Sans" charset="0"/>
            </a:endParaRPr>
          </a:p>
        </p:txBody>
      </p:sp>
      <p:sp>
        <p:nvSpPr>
          <p:cNvPr id="68670" name="TextBox 148"/>
          <p:cNvSpPr txBox="1">
            <a:spLocks noChangeArrowheads="1"/>
          </p:cNvSpPr>
          <p:nvPr/>
        </p:nvSpPr>
        <p:spPr bwMode="auto">
          <a:xfrm>
            <a:off x="3714750" y="5500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68671" name="TextBox 149"/>
          <p:cNvSpPr txBox="1">
            <a:spLocks noChangeArrowheads="1"/>
          </p:cNvSpPr>
          <p:nvPr/>
        </p:nvSpPr>
        <p:spPr bwMode="auto">
          <a:xfrm>
            <a:off x="5572125" y="592931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10</a:t>
            </a:r>
            <a:endParaRPr lang="en-US" sz="1200">
              <a:latin typeface="Lucida Sans" charset="0"/>
            </a:endParaRPr>
          </a:p>
        </p:txBody>
      </p:sp>
      <p:sp>
        <p:nvSpPr>
          <p:cNvPr id="68672" name="TextBox 150"/>
          <p:cNvSpPr txBox="1">
            <a:spLocks noChangeArrowheads="1"/>
          </p:cNvSpPr>
          <p:nvPr/>
        </p:nvSpPr>
        <p:spPr bwMode="auto">
          <a:xfrm>
            <a:off x="4786313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68673" name="TextBox 155"/>
          <p:cNvSpPr txBox="1">
            <a:spLocks noChangeArrowheads="1"/>
          </p:cNvSpPr>
          <p:nvPr/>
        </p:nvSpPr>
        <p:spPr bwMode="auto">
          <a:xfrm>
            <a:off x="5929313" y="50720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68674" name="TextBox 156"/>
          <p:cNvSpPr txBox="1">
            <a:spLocks noChangeArrowheads="1"/>
          </p:cNvSpPr>
          <p:nvPr/>
        </p:nvSpPr>
        <p:spPr bwMode="auto">
          <a:xfrm>
            <a:off x="6643688" y="5429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68675" name="TextBox 157"/>
          <p:cNvSpPr txBox="1">
            <a:spLocks noChangeArrowheads="1"/>
          </p:cNvSpPr>
          <p:nvPr/>
        </p:nvSpPr>
        <p:spPr bwMode="auto">
          <a:xfrm>
            <a:off x="7429500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13</a:t>
            </a:r>
            <a:endParaRPr lang="en-US" sz="1200">
              <a:latin typeface="Lucida Sans" charset="0"/>
            </a:endParaRPr>
          </a:p>
        </p:txBody>
      </p:sp>
      <p:sp>
        <p:nvSpPr>
          <p:cNvPr id="68676" name="TextBox 158"/>
          <p:cNvSpPr txBox="1">
            <a:spLocks noChangeArrowheads="1"/>
          </p:cNvSpPr>
          <p:nvPr/>
        </p:nvSpPr>
        <p:spPr bwMode="auto">
          <a:xfrm>
            <a:off x="7572375" y="42148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8625" y="1714500"/>
            <a:ext cx="29241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 err="1">
                <a:latin typeface="+mn-lt"/>
                <a:ea typeface="+mn-ea"/>
              </a:rPr>
              <a:t>Step</a:t>
            </a:r>
            <a:r>
              <a:rPr lang="es-MX" sz="2000" dirty="0">
                <a:latin typeface="+mn-lt"/>
                <a:ea typeface="+mn-ea"/>
              </a:rPr>
              <a:t> 1: </a:t>
            </a:r>
            <a:r>
              <a:rPr lang="es-MX" sz="2000" dirty="0" err="1">
                <a:latin typeface="+mn-lt"/>
                <a:ea typeface="+mn-ea"/>
              </a:rPr>
              <a:t>Locate</a:t>
            </a:r>
            <a:r>
              <a:rPr lang="es-MX" sz="2000" dirty="0">
                <a:latin typeface="+mn-lt"/>
                <a:ea typeface="+mn-ea"/>
              </a:rPr>
              <a:t> centers</a:t>
            </a:r>
            <a:endParaRPr lang="en-US" sz="20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err="1" smtClean="0">
                <a:ea typeface="+mj-ea"/>
              </a:rPr>
              <a:t>Location-Allocation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Method</a:t>
            </a:r>
            <a:endParaRPr lang="en-US" dirty="0">
              <a:ea typeface="+mj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1875" y="25717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28938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0625" y="2357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57625" y="4143375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2125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29375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438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72063" y="4357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86500" y="4500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43625" y="2357438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29500" y="4143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29313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6625" y="4929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00438" y="5500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72250" y="5357813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29250" y="5929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43750" y="2786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3"/>
          <p:cNvCxnSpPr>
            <a:stCxn id="6" idx="4"/>
            <a:endCxn id="11" idx="1"/>
          </p:cNvCxnSpPr>
          <p:nvPr/>
        </p:nvCxnSpPr>
        <p:spPr>
          <a:xfrm rot="16200000" flipH="1">
            <a:off x="3893344" y="2464594"/>
            <a:ext cx="449263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6"/>
            <a:endCxn id="8" idx="1"/>
          </p:cNvCxnSpPr>
          <p:nvPr/>
        </p:nvCxnSpPr>
        <p:spPr>
          <a:xfrm flipV="1">
            <a:off x="3714750" y="2378075"/>
            <a:ext cx="1306513" cy="26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1" idx="3"/>
          </p:cNvCxnSpPr>
          <p:nvPr/>
        </p:nvCxnSpPr>
        <p:spPr>
          <a:xfrm flipV="1">
            <a:off x="3071813" y="3265488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2"/>
            <a:endCxn id="7" idx="4"/>
          </p:cNvCxnSpPr>
          <p:nvPr/>
        </p:nvCxnSpPr>
        <p:spPr>
          <a:xfrm rot="10800000">
            <a:off x="3000375" y="3714750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0"/>
            <a:endCxn id="9" idx="4"/>
          </p:cNvCxnSpPr>
          <p:nvPr/>
        </p:nvCxnSpPr>
        <p:spPr>
          <a:xfrm rot="5400000" flipH="1" flipV="1">
            <a:off x="3143250" y="4714875"/>
            <a:ext cx="1214438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7"/>
            <a:endCxn id="8" idx="3"/>
          </p:cNvCxnSpPr>
          <p:nvPr/>
        </p:nvCxnSpPr>
        <p:spPr>
          <a:xfrm rot="5400000" flipH="1" flipV="1">
            <a:off x="4515644" y="2658269"/>
            <a:ext cx="6842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7"/>
            <a:endCxn id="11" idx="3"/>
          </p:cNvCxnSpPr>
          <p:nvPr/>
        </p:nvCxnSpPr>
        <p:spPr>
          <a:xfrm rot="5400000" flipH="1" flipV="1">
            <a:off x="3836988" y="3408363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16" idx="3"/>
          </p:cNvCxnSpPr>
          <p:nvPr/>
        </p:nvCxnSpPr>
        <p:spPr>
          <a:xfrm>
            <a:off x="5143500" y="2428875"/>
            <a:ext cx="1020763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10" idx="1"/>
          </p:cNvCxnSpPr>
          <p:nvPr/>
        </p:nvCxnSpPr>
        <p:spPr>
          <a:xfrm rot="16200000" flipH="1">
            <a:off x="5015706" y="2586832"/>
            <a:ext cx="684213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6"/>
            <a:endCxn id="10" idx="3"/>
          </p:cNvCxnSpPr>
          <p:nvPr/>
        </p:nvCxnSpPr>
        <p:spPr>
          <a:xfrm>
            <a:off x="4714875" y="3214688"/>
            <a:ext cx="877888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14" idx="2"/>
          </p:cNvCxnSpPr>
          <p:nvPr/>
        </p:nvCxnSpPr>
        <p:spPr>
          <a:xfrm rot="16200000" flipH="1">
            <a:off x="4286251" y="3643312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  <a:endCxn id="9" idx="5"/>
          </p:cNvCxnSpPr>
          <p:nvPr/>
        </p:nvCxnSpPr>
        <p:spPr>
          <a:xfrm rot="16200000" flipV="1">
            <a:off x="3944144" y="4301332"/>
            <a:ext cx="75565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5"/>
            <a:endCxn id="22" idx="2"/>
          </p:cNvCxnSpPr>
          <p:nvPr/>
        </p:nvCxnSpPr>
        <p:spPr>
          <a:xfrm rot="16200000" flipH="1">
            <a:off x="4658519" y="5230019"/>
            <a:ext cx="877887" cy="66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7"/>
            <a:endCxn id="14" idx="3"/>
          </p:cNvCxnSpPr>
          <p:nvPr/>
        </p:nvCxnSpPr>
        <p:spPr>
          <a:xfrm rot="5400000" flipH="1" flipV="1">
            <a:off x="4658519" y="4587081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6"/>
            <a:endCxn id="12" idx="2"/>
          </p:cNvCxnSpPr>
          <p:nvPr/>
        </p:nvCxnSpPr>
        <p:spPr>
          <a:xfrm>
            <a:off x="5715000" y="3214688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5"/>
            <a:endCxn id="12" idx="1"/>
          </p:cNvCxnSpPr>
          <p:nvPr/>
        </p:nvCxnSpPr>
        <p:spPr>
          <a:xfrm rot="16200000" flipH="1">
            <a:off x="5801519" y="2944019"/>
            <a:ext cx="1112838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7"/>
            <a:endCxn id="23" idx="2"/>
          </p:cNvCxnSpPr>
          <p:nvPr/>
        </p:nvCxnSpPr>
        <p:spPr>
          <a:xfrm rot="16200000" flipH="1">
            <a:off x="6465094" y="2178844"/>
            <a:ext cx="479425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6"/>
            <a:endCxn id="23" idx="3"/>
          </p:cNvCxnSpPr>
          <p:nvPr/>
        </p:nvCxnSpPr>
        <p:spPr>
          <a:xfrm flipV="1">
            <a:off x="6572250" y="2908300"/>
            <a:ext cx="592138" cy="735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4"/>
            <a:endCxn id="15" idx="1"/>
          </p:cNvCxnSpPr>
          <p:nvPr/>
        </p:nvCxnSpPr>
        <p:spPr>
          <a:xfrm rot="5400000">
            <a:off x="6000751" y="4021137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4" idx="6"/>
            <a:endCxn id="15" idx="2"/>
          </p:cNvCxnSpPr>
          <p:nvPr/>
        </p:nvCxnSpPr>
        <p:spPr>
          <a:xfrm>
            <a:off x="5214938" y="4429125"/>
            <a:ext cx="107156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4" idx="5"/>
            <a:endCxn id="18" idx="1"/>
          </p:cNvCxnSpPr>
          <p:nvPr/>
        </p:nvCxnSpPr>
        <p:spPr>
          <a:xfrm rot="16200000" flipH="1">
            <a:off x="5301456" y="4372769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2" idx="7"/>
            <a:endCxn id="18" idx="3"/>
          </p:cNvCxnSpPr>
          <p:nvPr/>
        </p:nvCxnSpPr>
        <p:spPr>
          <a:xfrm rot="5400000" flipH="1" flipV="1">
            <a:off x="5337175" y="5337176"/>
            <a:ext cx="827087" cy="39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21" idx="1"/>
          </p:cNvCxnSpPr>
          <p:nvPr/>
        </p:nvCxnSpPr>
        <p:spPr>
          <a:xfrm>
            <a:off x="6072188" y="5072063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7"/>
            <a:endCxn id="19" idx="3"/>
          </p:cNvCxnSpPr>
          <p:nvPr/>
        </p:nvCxnSpPr>
        <p:spPr>
          <a:xfrm rot="5400000" flipH="1" flipV="1">
            <a:off x="6837363" y="4908550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8" idx="7"/>
            <a:endCxn id="15" idx="3"/>
          </p:cNvCxnSpPr>
          <p:nvPr/>
        </p:nvCxnSpPr>
        <p:spPr>
          <a:xfrm rot="5400000" flipH="1" flipV="1">
            <a:off x="5980112" y="4694238"/>
            <a:ext cx="398463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1"/>
            <a:endCxn id="17" idx="3"/>
          </p:cNvCxnSpPr>
          <p:nvPr/>
        </p:nvCxnSpPr>
        <p:spPr>
          <a:xfrm rot="5400000" flipH="1" flipV="1">
            <a:off x="7036595" y="4536281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0"/>
            <a:endCxn id="23" idx="3"/>
          </p:cNvCxnSpPr>
          <p:nvPr/>
        </p:nvCxnSpPr>
        <p:spPr>
          <a:xfrm rot="16200000" flipV="1">
            <a:off x="6715125" y="3357563"/>
            <a:ext cx="1235075" cy="33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2" idx="5"/>
            <a:endCxn id="17" idx="2"/>
          </p:cNvCxnSpPr>
          <p:nvPr/>
        </p:nvCxnSpPr>
        <p:spPr>
          <a:xfrm rot="16200000" flipH="1">
            <a:off x="6730207" y="3515519"/>
            <a:ext cx="520700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6"/>
            <a:endCxn id="17" idx="3"/>
          </p:cNvCxnSpPr>
          <p:nvPr/>
        </p:nvCxnSpPr>
        <p:spPr>
          <a:xfrm flipV="1">
            <a:off x="6429375" y="4265613"/>
            <a:ext cx="1020763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7"/>
            <a:endCxn id="10" idx="4"/>
          </p:cNvCxnSpPr>
          <p:nvPr/>
        </p:nvCxnSpPr>
        <p:spPr>
          <a:xfrm rot="5400000" flipH="1" flipV="1">
            <a:off x="4872832" y="3607593"/>
            <a:ext cx="1092200" cy="449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731" name="TextBox 137"/>
          <p:cNvSpPr txBox="1">
            <a:spLocks noChangeArrowheads="1"/>
          </p:cNvSpPr>
          <p:nvPr/>
        </p:nvSpPr>
        <p:spPr bwMode="auto">
          <a:xfrm>
            <a:off x="278606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71732" name="TextBox 138"/>
          <p:cNvSpPr txBox="1">
            <a:spLocks noChangeArrowheads="1"/>
          </p:cNvSpPr>
          <p:nvPr/>
        </p:nvSpPr>
        <p:spPr bwMode="auto">
          <a:xfrm>
            <a:off x="7286625" y="2714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71733" name="TextBox 139"/>
          <p:cNvSpPr txBox="1">
            <a:spLocks noChangeArrowheads="1"/>
          </p:cNvSpPr>
          <p:nvPr/>
        </p:nvSpPr>
        <p:spPr bwMode="auto">
          <a:xfrm>
            <a:off x="6215063" y="207168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12</a:t>
            </a:r>
            <a:endParaRPr lang="en-US" sz="1200">
              <a:latin typeface="Lucida Sans" charset="0"/>
            </a:endParaRPr>
          </a:p>
        </p:txBody>
      </p:sp>
      <p:sp>
        <p:nvSpPr>
          <p:cNvPr id="71734" name="TextBox 140"/>
          <p:cNvSpPr txBox="1">
            <a:spLocks noChangeArrowheads="1"/>
          </p:cNvSpPr>
          <p:nvPr/>
        </p:nvSpPr>
        <p:spPr bwMode="auto">
          <a:xfrm>
            <a:off x="5072063" y="2071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71735" name="TextBox 141"/>
          <p:cNvSpPr txBox="1">
            <a:spLocks noChangeArrowheads="1"/>
          </p:cNvSpPr>
          <p:nvPr/>
        </p:nvSpPr>
        <p:spPr bwMode="auto">
          <a:xfrm>
            <a:off x="4500563" y="28575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71736" name="TextBox 142"/>
          <p:cNvSpPr txBox="1">
            <a:spLocks noChangeArrowheads="1"/>
          </p:cNvSpPr>
          <p:nvPr/>
        </p:nvSpPr>
        <p:spPr bwMode="auto">
          <a:xfrm>
            <a:off x="3643313" y="22860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71737" name="TextBox 143"/>
          <p:cNvSpPr txBox="1">
            <a:spLocks noChangeArrowheads="1"/>
          </p:cNvSpPr>
          <p:nvPr/>
        </p:nvSpPr>
        <p:spPr bwMode="auto">
          <a:xfrm>
            <a:off x="650081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71738" name="TextBox 144"/>
          <p:cNvSpPr txBox="1">
            <a:spLocks noChangeArrowheads="1"/>
          </p:cNvSpPr>
          <p:nvPr/>
        </p:nvSpPr>
        <p:spPr bwMode="auto">
          <a:xfrm>
            <a:off x="6357938" y="464343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71739" name="TextBox 145"/>
          <p:cNvSpPr txBox="1">
            <a:spLocks noChangeArrowheads="1"/>
          </p:cNvSpPr>
          <p:nvPr/>
        </p:nvSpPr>
        <p:spPr bwMode="auto">
          <a:xfrm>
            <a:off x="5643563" y="32861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71740" name="TextBox 146"/>
          <p:cNvSpPr txBox="1">
            <a:spLocks noChangeArrowheads="1"/>
          </p:cNvSpPr>
          <p:nvPr/>
        </p:nvSpPr>
        <p:spPr bwMode="auto">
          <a:xfrm>
            <a:off x="5000625" y="45005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14</a:t>
            </a:r>
            <a:endParaRPr lang="en-US" sz="1200">
              <a:latin typeface="Lucida Sans" charset="0"/>
            </a:endParaRPr>
          </a:p>
        </p:txBody>
      </p:sp>
      <p:sp>
        <p:nvSpPr>
          <p:cNvPr id="71741" name="TextBox 147"/>
          <p:cNvSpPr txBox="1">
            <a:spLocks noChangeArrowheads="1"/>
          </p:cNvSpPr>
          <p:nvPr/>
        </p:nvSpPr>
        <p:spPr bwMode="auto">
          <a:xfrm>
            <a:off x="4000500" y="407193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6</a:t>
            </a:r>
            <a:endParaRPr lang="en-US" sz="1200">
              <a:latin typeface="Lucida Sans" charset="0"/>
            </a:endParaRPr>
          </a:p>
        </p:txBody>
      </p:sp>
      <p:sp>
        <p:nvSpPr>
          <p:cNvPr id="71742" name="TextBox 148"/>
          <p:cNvSpPr txBox="1">
            <a:spLocks noChangeArrowheads="1"/>
          </p:cNvSpPr>
          <p:nvPr/>
        </p:nvSpPr>
        <p:spPr bwMode="auto">
          <a:xfrm>
            <a:off x="3714750" y="5500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71743" name="TextBox 149"/>
          <p:cNvSpPr txBox="1">
            <a:spLocks noChangeArrowheads="1"/>
          </p:cNvSpPr>
          <p:nvPr/>
        </p:nvSpPr>
        <p:spPr bwMode="auto">
          <a:xfrm>
            <a:off x="5572125" y="592931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10</a:t>
            </a:r>
            <a:endParaRPr lang="en-US" sz="1200">
              <a:latin typeface="Lucida Sans" charset="0"/>
            </a:endParaRPr>
          </a:p>
        </p:txBody>
      </p:sp>
      <p:sp>
        <p:nvSpPr>
          <p:cNvPr id="71744" name="TextBox 150"/>
          <p:cNvSpPr txBox="1">
            <a:spLocks noChangeArrowheads="1"/>
          </p:cNvSpPr>
          <p:nvPr/>
        </p:nvSpPr>
        <p:spPr bwMode="auto">
          <a:xfrm>
            <a:off x="4786313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71745" name="TextBox 155"/>
          <p:cNvSpPr txBox="1">
            <a:spLocks noChangeArrowheads="1"/>
          </p:cNvSpPr>
          <p:nvPr/>
        </p:nvSpPr>
        <p:spPr bwMode="auto">
          <a:xfrm>
            <a:off x="5929313" y="50720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71746" name="TextBox 156"/>
          <p:cNvSpPr txBox="1">
            <a:spLocks noChangeArrowheads="1"/>
          </p:cNvSpPr>
          <p:nvPr/>
        </p:nvSpPr>
        <p:spPr bwMode="auto">
          <a:xfrm>
            <a:off x="6643688" y="5429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71747" name="TextBox 157"/>
          <p:cNvSpPr txBox="1">
            <a:spLocks noChangeArrowheads="1"/>
          </p:cNvSpPr>
          <p:nvPr/>
        </p:nvSpPr>
        <p:spPr bwMode="auto">
          <a:xfrm>
            <a:off x="7429500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13</a:t>
            </a:r>
            <a:endParaRPr lang="en-US" sz="1200">
              <a:latin typeface="Lucida Sans" charset="0"/>
            </a:endParaRPr>
          </a:p>
        </p:txBody>
      </p:sp>
      <p:sp>
        <p:nvSpPr>
          <p:cNvPr id="71748" name="TextBox 158"/>
          <p:cNvSpPr txBox="1">
            <a:spLocks noChangeArrowheads="1"/>
          </p:cNvSpPr>
          <p:nvPr/>
        </p:nvSpPr>
        <p:spPr bwMode="auto">
          <a:xfrm>
            <a:off x="7572375" y="42148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15445" y="1700808"/>
            <a:ext cx="2952328" cy="3200877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2000" dirty="0">
                <a:latin typeface="Lucida Sans Unicode" charset="0"/>
              </a:rPr>
              <a:t>Step 1: Locate centers</a:t>
            </a:r>
          </a:p>
          <a:p>
            <a:pPr eaLnBrk="1" hangingPunct="1"/>
            <a:endParaRPr lang="es-MX" sz="2000" dirty="0">
              <a:latin typeface="Lucida Sans Unicode" charset="0"/>
            </a:endParaRPr>
          </a:p>
          <a:p>
            <a:pPr eaLnBrk="1" hangingPunct="1"/>
            <a:r>
              <a:rPr lang="es-MX" sz="1800" b="1" dirty="0">
                <a:solidFill>
                  <a:srgbClr val="0070C0"/>
                </a:solidFill>
                <a:latin typeface="Lucida Sans Unicode" charset="0"/>
              </a:rPr>
              <a:t>p-Dispersion Problem:</a:t>
            </a:r>
          </a:p>
          <a:p>
            <a:pPr eaLnBrk="1" hangingPunct="1"/>
            <a:r>
              <a:rPr lang="es-MX" sz="1800" dirty="0">
                <a:latin typeface="Lucida Sans Unicode" charset="0"/>
              </a:rPr>
              <a:t>Given: V={1, …, n}, d</a:t>
            </a:r>
            <a:r>
              <a:rPr lang="es-MX" sz="1800" baseline="-25000" dirty="0">
                <a:latin typeface="Lucida Sans Unicode" charset="0"/>
              </a:rPr>
              <a:t>ij</a:t>
            </a:r>
            <a:r>
              <a:rPr lang="es-MX" sz="1800" dirty="0">
                <a:latin typeface="Lucida Sans Unicode" charset="0"/>
              </a:rPr>
              <a:t>, i,j </a:t>
            </a:r>
            <a:r>
              <a:rPr lang="es-MX" sz="1800" dirty="0">
                <a:latin typeface="Lucida Sans Unicode" charset="0"/>
                <a:sym typeface="Symbol" charset="0"/>
              </a:rPr>
              <a:t></a:t>
            </a:r>
            <a:r>
              <a:rPr lang="es-MX" sz="1800" dirty="0">
                <a:latin typeface="Lucida Sans Unicode" charset="0"/>
              </a:rPr>
              <a:t> V</a:t>
            </a:r>
          </a:p>
          <a:p>
            <a:pPr eaLnBrk="1" hangingPunct="1"/>
            <a:endParaRPr lang="es-MX" sz="1800" dirty="0">
              <a:latin typeface="Lucida Sans Unicode" charset="0"/>
            </a:endParaRPr>
          </a:p>
          <a:p>
            <a:pPr eaLnBrk="1" hangingPunct="1"/>
            <a:r>
              <a:rPr lang="es-MX" sz="1800" dirty="0">
                <a:latin typeface="Lucida Sans Unicode" charset="0"/>
              </a:rPr>
              <a:t>Find S </a:t>
            </a:r>
            <a:r>
              <a:rPr lang="es-MX" sz="1800" dirty="0">
                <a:latin typeface="Lucida Sans Unicode" charset="0"/>
                <a:sym typeface="Symbol" charset="0"/>
              </a:rPr>
              <a:t> V with |S|=p such that</a:t>
            </a:r>
          </a:p>
          <a:p>
            <a:pPr eaLnBrk="1" hangingPunct="1"/>
            <a:endParaRPr lang="es-MX" sz="1800" dirty="0">
              <a:latin typeface="Lucida Sans Unicode" charset="0"/>
              <a:sym typeface="Symbol" charset="0"/>
            </a:endParaRPr>
          </a:p>
          <a:p>
            <a:pPr eaLnBrk="1" hangingPunct="1"/>
            <a:r>
              <a:rPr lang="es-MX" sz="1800" dirty="0">
                <a:latin typeface="Lucida Sans Unicode" charset="0"/>
                <a:sym typeface="Symbol" charset="0"/>
              </a:rPr>
              <a:t>min {</a:t>
            </a:r>
            <a:r>
              <a:rPr lang="es-MX" sz="1800" dirty="0">
                <a:latin typeface="Lucida Sans Unicode" charset="0"/>
              </a:rPr>
              <a:t>d</a:t>
            </a:r>
            <a:r>
              <a:rPr lang="es-MX" sz="1800" baseline="-25000" dirty="0">
                <a:latin typeface="Lucida Sans Unicode" charset="0"/>
              </a:rPr>
              <a:t>ij</a:t>
            </a:r>
            <a:r>
              <a:rPr lang="es-MX" sz="1800" dirty="0">
                <a:latin typeface="Lucida Sans Unicode" charset="0"/>
                <a:sym typeface="Symbol" charset="0"/>
              </a:rPr>
              <a:t> : i,j in S } is maximized</a:t>
            </a:r>
            <a:endParaRPr lang="en-US" sz="1800" dirty="0">
              <a:latin typeface="Lucida Sans Unicode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err="1" smtClean="0">
                <a:ea typeface="+mj-ea"/>
              </a:rPr>
              <a:t>Location-Allocation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Method</a:t>
            </a:r>
            <a:endParaRPr lang="en-US" dirty="0">
              <a:ea typeface="+mj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0063" y="1428750"/>
            <a:ext cx="39512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 err="1">
                <a:latin typeface="+mn-lt"/>
                <a:ea typeface="+mn-ea"/>
              </a:rPr>
              <a:t>Step</a:t>
            </a:r>
            <a:r>
              <a:rPr lang="es-MX" sz="2000" dirty="0">
                <a:latin typeface="+mn-lt"/>
                <a:ea typeface="+mn-ea"/>
              </a:rPr>
              <a:t> 2: </a:t>
            </a:r>
            <a:r>
              <a:rPr lang="es-MX" sz="2000" dirty="0" err="1">
                <a:latin typeface="+mn-lt"/>
                <a:ea typeface="+mn-ea"/>
              </a:rPr>
              <a:t>Solve</a:t>
            </a:r>
            <a:r>
              <a:rPr lang="es-MX" sz="2000" dirty="0">
                <a:latin typeface="+mn-lt"/>
                <a:ea typeface="+mn-ea"/>
              </a:rPr>
              <a:t> </a:t>
            </a:r>
            <a:r>
              <a:rPr lang="es-MX" sz="2000" dirty="0" err="1">
                <a:latin typeface="+mn-lt"/>
                <a:ea typeface="+mn-ea"/>
              </a:rPr>
              <a:t>Allocation</a:t>
            </a:r>
            <a:r>
              <a:rPr lang="es-MX" sz="2000" dirty="0">
                <a:latin typeface="+mn-lt"/>
                <a:ea typeface="+mn-ea"/>
              </a:rPr>
              <a:t> </a:t>
            </a:r>
            <a:r>
              <a:rPr lang="es-MX" sz="2000" dirty="0" err="1">
                <a:latin typeface="+mn-lt"/>
                <a:ea typeface="+mn-ea"/>
              </a:rPr>
              <a:t>model</a:t>
            </a:r>
            <a:endParaRPr lang="en-US" sz="2000" dirty="0">
              <a:latin typeface="+mn-lt"/>
              <a:ea typeface="+mn-ea"/>
            </a:endParaRPr>
          </a:p>
        </p:txBody>
      </p:sp>
      <p:graphicFrame>
        <p:nvGraphicFramePr>
          <p:cNvPr id="2" name="Object 53"/>
          <p:cNvGraphicFramePr>
            <a:graphicFrameLocks noChangeAspect="1"/>
          </p:cNvGraphicFramePr>
          <p:nvPr/>
        </p:nvGraphicFramePr>
        <p:xfrm>
          <a:off x="428625" y="2286000"/>
          <a:ext cx="4000500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9" name="Equation" r:id="rId3" imgW="3301920" imgH="1828800" progId="Equation.3">
                  <p:embed/>
                </p:oleObj>
              </mc:Choice>
              <mc:Fallback>
                <p:oleObj name="Equation" r:id="rId3" imgW="3301920" imgH="1828800" progId="Equation.3">
                  <p:embed/>
                  <p:pic>
                    <p:nvPicPr>
                      <p:cNvPr id="0" name="Object 5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625" y="2286000"/>
                        <a:ext cx="4000500" cy="2216150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621213" y="4046538"/>
          <a:ext cx="4046537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0" name="Equation" r:id="rId5" imgW="3340080" imgH="1752480" progId="Equation.3">
                  <p:embed/>
                </p:oleObj>
              </mc:Choice>
              <mc:Fallback>
                <p:oleObj name="Equation" r:id="rId5" imgW="3340080" imgH="175248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4046538"/>
                        <a:ext cx="4046537" cy="21240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3" name="TextBox 72"/>
          <p:cNvSpPr txBox="1"/>
          <p:nvPr/>
        </p:nvSpPr>
        <p:spPr>
          <a:xfrm>
            <a:off x="714375" y="5214938"/>
            <a:ext cx="3638327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800" dirty="0" err="1">
                <a:latin typeface="+mn-lt"/>
                <a:ea typeface="+mn-ea"/>
              </a:rPr>
              <a:t>Binary</a:t>
            </a:r>
            <a:r>
              <a:rPr lang="es-MX" sz="1800" dirty="0">
                <a:latin typeface="+mn-lt"/>
                <a:ea typeface="+mn-ea"/>
              </a:rPr>
              <a:t> variables:     </a:t>
            </a:r>
            <a:r>
              <a:rPr lang="es-MX" sz="1800" i="1" dirty="0">
                <a:latin typeface="Times New Roman" pitchFamily="18" charset="0"/>
                <a:ea typeface="+mn-ea"/>
                <a:cs typeface="Times New Roman" pitchFamily="18" charset="0"/>
              </a:rPr>
              <a:t>n</a:t>
            </a:r>
            <a:r>
              <a:rPr lang="es-MX" sz="1800" baseline="30000" dirty="0">
                <a:latin typeface="Times New Roman" pitchFamily="18" charset="0"/>
                <a:ea typeface="+mn-ea"/>
                <a:cs typeface="Times New Roman" pitchFamily="18" charset="0"/>
              </a:rPr>
              <a:t>2</a:t>
            </a:r>
            <a:r>
              <a:rPr lang="es-MX" sz="1800" dirty="0"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s-MX" sz="1800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 </a:t>
            </a:r>
            <a:r>
              <a:rPr lang="es-MX" sz="1800" i="1" dirty="0" err="1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np</a:t>
            </a:r>
            <a:endParaRPr lang="es-MX" sz="1800" i="1" dirty="0">
              <a:latin typeface="Times New Roman" pitchFamily="18" charset="0"/>
              <a:ea typeface="+mn-ea"/>
              <a:cs typeface="Times New Roman" pitchFamily="18" charset="0"/>
              <a:sym typeface="Wingdings" pitchFamily="2" charset="2"/>
            </a:endParaRPr>
          </a:p>
          <a:p>
            <a:pPr>
              <a:defRPr/>
            </a:pPr>
            <a:r>
              <a:rPr lang="es-MX" sz="1800" dirty="0">
                <a:latin typeface="+mn-lt"/>
                <a:ea typeface="+mn-ea"/>
                <a:sym typeface="Wingdings" pitchFamily="2" charset="2"/>
              </a:rPr>
              <a:t>Constraints:      </a:t>
            </a:r>
            <a:r>
              <a:rPr lang="es-MX" sz="1800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2</a:t>
            </a:r>
            <a:r>
              <a:rPr lang="es-MX" sz="1800" i="1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n </a:t>
            </a:r>
            <a:r>
              <a:rPr lang="es-MX" sz="1800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+ 1  </a:t>
            </a:r>
            <a:r>
              <a:rPr lang="es-MX" sz="1800" i="1" dirty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n </a:t>
            </a:r>
            <a:r>
              <a:rPr lang="es-MX" sz="1800" dirty="0" smtClean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+ 2</a:t>
            </a:r>
            <a:r>
              <a:rPr lang="es-MX" sz="1800" i="1" dirty="0" smtClean="0">
                <a:latin typeface="Times New Roman" pitchFamily="18" charset="0"/>
                <a:ea typeface="+mn-ea"/>
                <a:cs typeface="Times New Roman" pitchFamily="18" charset="0"/>
                <a:sym typeface="Wingdings" pitchFamily="2" charset="2"/>
              </a:rPr>
              <a:t>p</a:t>
            </a:r>
            <a:endParaRPr lang="en-US" sz="1800" i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6143625" y="3643313"/>
            <a:ext cx="25558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800" dirty="0" err="1">
                <a:latin typeface="+mn-lt"/>
                <a:ea typeface="+mn-ea"/>
              </a:rPr>
              <a:t>Allocation</a:t>
            </a:r>
            <a:r>
              <a:rPr lang="es-MX" sz="1800" dirty="0">
                <a:latin typeface="+mn-lt"/>
                <a:ea typeface="+mn-ea"/>
              </a:rPr>
              <a:t> </a:t>
            </a:r>
            <a:r>
              <a:rPr lang="es-MX" sz="1800" dirty="0" err="1">
                <a:latin typeface="+mn-lt"/>
                <a:ea typeface="+mn-ea"/>
              </a:rPr>
              <a:t>model</a:t>
            </a:r>
            <a:r>
              <a:rPr lang="es-MX" sz="1800" dirty="0">
                <a:latin typeface="+mn-lt"/>
                <a:ea typeface="+mn-ea"/>
              </a:rPr>
              <a:t> (P1)</a:t>
            </a:r>
            <a:endParaRPr lang="en-US" sz="1800" i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28625" y="1928813"/>
            <a:ext cx="2200275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800" dirty="0">
                <a:latin typeface="+mn-lt"/>
                <a:ea typeface="+mn-ea"/>
              </a:rPr>
              <a:t>Original </a:t>
            </a:r>
            <a:r>
              <a:rPr lang="es-MX" sz="1800" dirty="0" err="1">
                <a:latin typeface="+mn-lt"/>
                <a:ea typeface="+mn-ea"/>
              </a:rPr>
              <a:t>model</a:t>
            </a:r>
            <a:r>
              <a:rPr lang="es-MX" sz="1800" dirty="0">
                <a:latin typeface="+mn-lt"/>
                <a:ea typeface="+mn-ea"/>
              </a:rPr>
              <a:t> (P)</a:t>
            </a:r>
            <a:endParaRPr lang="en-US" sz="1800" i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err="1" smtClean="0">
                <a:ea typeface="+mj-ea"/>
              </a:rPr>
              <a:t>Location-Allocation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Method</a:t>
            </a:r>
            <a:endParaRPr lang="en-US" dirty="0">
              <a:ea typeface="+mj-ea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00063" y="1428750"/>
            <a:ext cx="3951287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 err="1">
                <a:latin typeface="+mn-lt"/>
                <a:ea typeface="+mn-ea"/>
              </a:rPr>
              <a:t>Step</a:t>
            </a:r>
            <a:r>
              <a:rPr lang="es-MX" sz="2000" dirty="0">
                <a:latin typeface="+mn-lt"/>
                <a:ea typeface="+mn-ea"/>
              </a:rPr>
              <a:t> 2: </a:t>
            </a:r>
            <a:r>
              <a:rPr lang="es-MX" sz="2000" dirty="0" err="1">
                <a:latin typeface="+mn-lt"/>
                <a:ea typeface="+mn-ea"/>
              </a:rPr>
              <a:t>Solve</a:t>
            </a:r>
            <a:r>
              <a:rPr lang="es-MX" sz="2000" dirty="0">
                <a:latin typeface="+mn-lt"/>
                <a:ea typeface="+mn-ea"/>
              </a:rPr>
              <a:t> </a:t>
            </a:r>
            <a:r>
              <a:rPr lang="es-MX" sz="2000" dirty="0" err="1">
                <a:latin typeface="+mn-lt"/>
                <a:ea typeface="+mn-ea"/>
              </a:rPr>
              <a:t>Allocation</a:t>
            </a:r>
            <a:r>
              <a:rPr lang="es-MX" sz="2000" dirty="0">
                <a:latin typeface="+mn-lt"/>
                <a:ea typeface="+mn-ea"/>
              </a:rPr>
              <a:t> </a:t>
            </a:r>
            <a:r>
              <a:rPr lang="es-MX" sz="2000" dirty="0" err="1">
                <a:latin typeface="+mn-lt"/>
                <a:ea typeface="+mn-ea"/>
              </a:rPr>
              <a:t>model</a:t>
            </a:r>
            <a:endParaRPr lang="en-US" sz="2000" dirty="0">
              <a:latin typeface="+mn-lt"/>
              <a:ea typeface="+mn-ea"/>
            </a:endParaRPr>
          </a:p>
        </p:txBody>
      </p:sp>
      <p:graphicFrame>
        <p:nvGraphicFramePr>
          <p:cNvPr id="5" name="Object 3"/>
          <p:cNvGraphicFramePr>
            <a:graphicFrameLocks noChangeAspect="1"/>
          </p:cNvGraphicFramePr>
          <p:nvPr/>
        </p:nvGraphicFramePr>
        <p:xfrm>
          <a:off x="642938" y="2286000"/>
          <a:ext cx="4046537" cy="2124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0" name="Equation" r:id="rId3" imgW="3340080" imgH="1752480" progId="Equation.3">
                  <p:embed/>
                </p:oleObj>
              </mc:Choice>
              <mc:Fallback>
                <p:oleObj name="Equation" r:id="rId3" imgW="3340080" imgH="175248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38" y="2286000"/>
                        <a:ext cx="4046537" cy="2124075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3" name="Object 4"/>
          <p:cNvGraphicFramePr>
            <a:graphicFrameLocks noChangeAspect="1"/>
          </p:cNvGraphicFramePr>
          <p:nvPr/>
        </p:nvGraphicFramePr>
        <p:xfrm>
          <a:off x="5400675" y="4184650"/>
          <a:ext cx="296862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81" name="Equation" r:id="rId5" imgW="2450880" imgH="1803240" progId="Equation.3">
                  <p:embed/>
                </p:oleObj>
              </mc:Choice>
              <mc:Fallback>
                <p:oleObj name="Equation" r:id="rId5" imgW="2450880" imgH="18032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00675" y="4184650"/>
                        <a:ext cx="2968625" cy="218598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42938" y="1928813"/>
            <a:ext cx="2573337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800" dirty="0" err="1">
                <a:latin typeface="+mn-lt"/>
                <a:ea typeface="+mn-ea"/>
              </a:rPr>
              <a:t>Allocation</a:t>
            </a:r>
            <a:r>
              <a:rPr lang="es-MX" sz="1800" dirty="0">
                <a:latin typeface="+mn-lt"/>
                <a:ea typeface="+mn-ea"/>
              </a:rPr>
              <a:t> </a:t>
            </a:r>
            <a:r>
              <a:rPr lang="es-MX" sz="1800" dirty="0" err="1">
                <a:latin typeface="+mn-lt"/>
                <a:ea typeface="+mn-ea"/>
              </a:rPr>
              <a:t>model</a:t>
            </a:r>
            <a:r>
              <a:rPr lang="es-MX" sz="1800" dirty="0">
                <a:latin typeface="+mn-lt"/>
                <a:ea typeface="+mn-ea"/>
              </a:rPr>
              <a:t> (P1)</a:t>
            </a:r>
            <a:endParaRPr lang="en-US" sz="1800" i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72063" y="3857625"/>
            <a:ext cx="3646487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1800" dirty="0" err="1">
                <a:latin typeface="+mn-lt"/>
                <a:ea typeface="+mn-ea"/>
              </a:rPr>
              <a:t>Relaxed</a:t>
            </a:r>
            <a:r>
              <a:rPr lang="es-MX" sz="1800" dirty="0">
                <a:latin typeface="+mn-lt"/>
                <a:ea typeface="+mn-ea"/>
              </a:rPr>
              <a:t> </a:t>
            </a:r>
            <a:r>
              <a:rPr lang="es-MX" sz="1800" dirty="0" err="1">
                <a:latin typeface="+mn-lt"/>
                <a:ea typeface="+mn-ea"/>
              </a:rPr>
              <a:t>allocation</a:t>
            </a:r>
            <a:r>
              <a:rPr lang="es-MX" sz="1800" dirty="0">
                <a:latin typeface="+mn-lt"/>
                <a:ea typeface="+mn-ea"/>
              </a:rPr>
              <a:t> </a:t>
            </a:r>
            <a:r>
              <a:rPr lang="es-MX" sz="1800" dirty="0" err="1">
                <a:latin typeface="+mn-lt"/>
                <a:ea typeface="+mn-ea"/>
              </a:rPr>
              <a:t>model</a:t>
            </a:r>
            <a:r>
              <a:rPr lang="es-MX" sz="1800" dirty="0">
                <a:latin typeface="+mn-lt"/>
                <a:ea typeface="+mn-ea"/>
              </a:rPr>
              <a:t> (P1R)</a:t>
            </a:r>
            <a:endParaRPr lang="en-US" sz="1800" i="1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684213" y="1557338"/>
            <a:ext cx="7772400" cy="3484562"/>
          </a:xfrm>
        </p:spPr>
        <p:txBody>
          <a:bodyPr/>
          <a:lstStyle/>
          <a:p>
            <a:pPr eaLnBrk="1" hangingPunct="1"/>
            <a:r>
              <a:rPr lang="en-US" sz="1800">
                <a:latin typeface="Lucida Sans Unicode" charset="0"/>
              </a:rPr>
              <a:t>Problem P</a:t>
            </a:r>
            <a:r>
              <a:rPr lang="en-US" sz="1800" baseline="-25000">
                <a:latin typeface="Lucida Sans Unicode" charset="0"/>
              </a:rPr>
              <a:t>1</a:t>
            </a:r>
            <a:r>
              <a:rPr lang="en-US" sz="1800">
                <a:latin typeface="Lucida Sans Unicode" charset="0"/>
              </a:rPr>
              <a:t>R can be solved efficiently using a network method (or even the Simplex)</a:t>
            </a:r>
          </a:p>
          <a:p>
            <a:pPr eaLnBrk="1" hangingPunct="1"/>
            <a:endParaRPr lang="en-US" sz="1800">
              <a:latin typeface="Lucida Sans Unicode" charset="0"/>
            </a:endParaRPr>
          </a:p>
          <a:p>
            <a:pPr eaLnBrk="1" hangingPunct="1"/>
            <a:r>
              <a:rPr lang="en-US" sz="1800">
                <a:latin typeface="Lucida Sans Unicode" charset="0"/>
              </a:rPr>
              <a:t>In an optimal solution to P</a:t>
            </a:r>
            <a:r>
              <a:rPr lang="en-US" sz="1800" baseline="-25000">
                <a:latin typeface="Lucida Sans Unicode" charset="0"/>
              </a:rPr>
              <a:t>1</a:t>
            </a:r>
            <a:r>
              <a:rPr lang="en-US" sz="1800">
                <a:latin typeface="Lucida Sans Unicode" charset="0"/>
              </a:rPr>
              <a:t>R, territories are perfectly balanced</a:t>
            </a:r>
          </a:p>
          <a:p>
            <a:pPr eaLnBrk="1" hangingPunct="1"/>
            <a:endParaRPr lang="es-MX" sz="1800">
              <a:latin typeface="Lucida Sans Unicode" charset="0"/>
            </a:endParaRPr>
          </a:p>
          <a:p>
            <a:pPr eaLnBrk="1" hangingPunct="1"/>
            <a:r>
              <a:rPr lang="en-US" sz="1800">
                <a:latin typeface="Lucida Sans Unicode" charset="0"/>
              </a:rPr>
              <a:t>However, unique assignment constraints may not be satisfied (split unit := unit </a:t>
            </a:r>
            <a:r>
              <a:rPr lang="ja-JP" altLang="en-US" sz="1800">
                <a:latin typeface="Lucida Sans Unicode" charset="0"/>
              </a:rPr>
              <a:t>“</a:t>
            </a:r>
            <a:r>
              <a:rPr lang="en-US" sz="1800">
                <a:latin typeface="Lucida Sans Unicode" charset="0"/>
              </a:rPr>
              <a:t>partially</a:t>
            </a:r>
            <a:r>
              <a:rPr lang="ja-JP" altLang="en-US" sz="1800">
                <a:latin typeface="Lucida Sans Unicode" charset="0"/>
              </a:rPr>
              <a:t>”</a:t>
            </a:r>
            <a:r>
              <a:rPr lang="en-US" sz="1800">
                <a:latin typeface="Lucida Sans Unicode" charset="0"/>
              </a:rPr>
              <a:t> assigned to two or more territories)</a:t>
            </a:r>
          </a:p>
          <a:p>
            <a:pPr eaLnBrk="1" hangingPunct="1"/>
            <a:endParaRPr lang="en-US" sz="1800">
              <a:latin typeface="Lucida Sans Unicode" charset="0"/>
            </a:endParaRPr>
          </a:p>
          <a:p>
            <a:pPr eaLnBrk="1" hangingPunct="1"/>
            <a:r>
              <a:rPr lang="en-US" sz="1800">
                <a:latin typeface="Lucida Sans Unicode" charset="0"/>
              </a:rPr>
              <a:t>Theoretical result: No. of split units is at most </a:t>
            </a:r>
            <a:r>
              <a:rPr lang="en-US" sz="1800" i="1">
                <a:latin typeface="Lucida Sans Unicode" charset="0"/>
              </a:rPr>
              <a:t>p </a:t>
            </a:r>
            <a:r>
              <a:rPr lang="en-US" sz="1800">
                <a:latin typeface="Lucida Sans Unicode" charset="0"/>
              </a:rPr>
              <a:t> - 1</a:t>
            </a:r>
          </a:p>
          <a:p>
            <a:pPr eaLnBrk="1" hangingPunct="1">
              <a:buFont typeface="Wingdings 3" charset="0"/>
              <a:buNone/>
            </a:pPr>
            <a:endParaRPr lang="en-US" sz="2400">
              <a:latin typeface="Lucida Sans Unicode" charset="0"/>
            </a:endParaRPr>
          </a:p>
          <a:p>
            <a:pPr eaLnBrk="1" hangingPunct="1"/>
            <a:endParaRPr lang="en-US" sz="2400">
              <a:latin typeface="Lucida Sans Unicode" charset="0"/>
            </a:endParaRPr>
          </a:p>
        </p:txBody>
      </p:sp>
      <p:sp>
        <p:nvSpPr>
          <p:cNvPr id="103427" name="Rectangle 3"/>
          <p:cNvSpPr>
            <a:spLocks/>
          </p:cNvSpPr>
          <p:nvPr/>
        </p:nvSpPr>
        <p:spPr bwMode="auto">
          <a:xfrm>
            <a:off x="611188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Location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-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Allocation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Method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Allocation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Phase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684213" y="1557338"/>
            <a:ext cx="7772400" cy="3484562"/>
          </a:xfrm>
        </p:spPr>
        <p:txBody>
          <a:bodyPr/>
          <a:lstStyle/>
          <a:p>
            <a:pPr eaLnBrk="1" hangingPunct="1"/>
            <a:endParaRPr lang="en-US" sz="1800">
              <a:latin typeface="Lucida Sans Unicode" charset="0"/>
            </a:endParaRPr>
          </a:p>
          <a:p>
            <a:pPr eaLnBrk="1" hangingPunct="1"/>
            <a:r>
              <a:rPr lang="en-US" sz="1800">
                <a:latin typeface="Lucida Sans Unicode" charset="0"/>
              </a:rPr>
              <a:t>Theoretical result: Number of split units is at most </a:t>
            </a:r>
            <a:r>
              <a:rPr lang="en-US" sz="1800" i="1">
                <a:latin typeface="Lucida Sans Unicode" charset="0"/>
              </a:rPr>
              <a:t>p </a:t>
            </a:r>
            <a:r>
              <a:rPr lang="en-US" sz="1800">
                <a:latin typeface="Lucida Sans Unicode" charset="0"/>
              </a:rPr>
              <a:t> - 1</a:t>
            </a:r>
          </a:p>
          <a:p>
            <a:pPr eaLnBrk="1" hangingPunct="1">
              <a:buFont typeface="Wingdings 3" charset="0"/>
              <a:buNone/>
            </a:pPr>
            <a:endParaRPr lang="es-MX" sz="2400">
              <a:latin typeface="Lucida Sans Unicode" charset="0"/>
            </a:endParaRPr>
          </a:p>
          <a:p>
            <a:pPr>
              <a:buFont typeface="Wingdings 3" charset="0"/>
              <a:buNone/>
            </a:pPr>
            <a:r>
              <a:rPr lang="en-US" sz="1400">
                <a:latin typeface="Lucida Sans Unicode" charset="0"/>
              </a:rPr>
              <a:t>	Lemma 1. </a:t>
            </a:r>
            <a:r>
              <a:rPr lang="en-US" sz="1400" i="1">
                <a:latin typeface="Lucida Sans Unicode" charset="0"/>
              </a:rPr>
              <a:t>The solution of the transportation technique will have at most p - l split population units</a:t>
            </a:r>
            <a:r>
              <a:rPr lang="en-US" sz="1400">
                <a:latin typeface="Lucida Sans Unicode" charset="0"/>
              </a:rPr>
              <a:t>.</a:t>
            </a:r>
          </a:p>
          <a:p>
            <a:endParaRPr lang="en-US" sz="1400">
              <a:latin typeface="Lucida Sans Unicode" charset="0"/>
            </a:endParaRPr>
          </a:p>
          <a:p>
            <a:pPr>
              <a:buFont typeface="Wingdings 3" charset="0"/>
              <a:buNone/>
            </a:pPr>
            <a:r>
              <a:rPr lang="en-US" sz="1400" i="1">
                <a:latin typeface="Lucida Sans Unicode" charset="0"/>
              </a:rPr>
              <a:t>	Proof.   </a:t>
            </a:r>
            <a:r>
              <a:rPr lang="en-US" sz="1400">
                <a:latin typeface="Lucida Sans Unicode" charset="0"/>
              </a:rPr>
              <a:t>Because there are at most </a:t>
            </a:r>
            <a:r>
              <a:rPr lang="en-US" sz="1400" i="1">
                <a:latin typeface="Lucida Sans Unicode" charset="0"/>
              </a:rPr>
              <a:t>p+n- </a:t>
            </a:r>
            <a:r>
              <a:rPr lang="en-US" sz="1400">
                <a:latin typeface="Lucida Sans Unicode" charset="0"/>
              </a:rPr>
              <a:t>1 basic cells in this solution, at most p-1 demand points (population units) can have two or more cells in their associated columns, leaving at least n-p+ 1 columns having exactly one basic cell. This is because 2(p - 1)+(n- p+ 1)=n+p - 1. If a population unit is split among more than two districts, then the number of split population units will be less than </a:t>
            </a:r>
            <a:r>
              <a:rPr lang="es-ES" sz="1400">
                <a:latin typeface="Lucida Sans Unicode" charset="0"/>
              </a:rPr>
              <a:t>p - 1.</a:t>
            </a:r>
            <a:endParaRPr lang="en-US" sz="1400">
              <a:latin typeface="Lucida Sans Unicode" charset="0"/>
            </a:endParaRPr>
          </a:p>
          <a:p>
            <a:pPr eaLnBrk="1" hangingPunct="1">
              <a:buFont typeface="Wingdings 3" charset="0"/>
              <a:buNone/>
            </a:pPr>
            <a:endParaRPr lang="en-US" sz="2400">
              <a:latin typeface="Lucida Sans Unicode" charset="0"/>
            </a:endParaRPr>
          </a:p>
          <a:p>
            <a:pPr eaLnBrk="1" hangingPunct="1"/>
            <a:endParaRPr lang="en-US" sz="2400">
              <a:latin typeface="Lucida Sans Unicode" charset="0"/>
            </a:endParaRPr>
          </a:p>
        </p:txBody>
      </p:sp>
      <p:sp>
        <p:nvSpPr>
          <p:cNvPr id="103427" name="Rectangle 3"/>
          <p:cNvSpPr>
            <a:spLocks/>
          </p:cNvSpPr>
          <p:nvPr/>
        </p:nvSpPr>
        <p:spPr bwMode="auto">
          <a:xfrm>
            <a:off x="611188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L-A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Method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Allocation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Phase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err="1" smtClean="0">
                <a:ea typeface="+mj-ea"/>
              </a:rPr>
              <a:t>Location-Allocation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Method</a:t>
            </a:r>
            <a:endParaRPr lang="en-US" dirty="0">
              <a:ea typeface="+mj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1875" y="25717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28938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0625" y="2357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57625" y="4143375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2125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29375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438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72063" y="4357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86500" y="4500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43625" y="2357438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29500" y="4143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29313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6625" y="4929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00438" y="5500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72250" y="5357813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29250" y="5929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43750" y="2786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3"/>
          <p:cNvCxnSpPr>
            <a:stCxn id="6" idx="4"/>
            <a:endCxn id="11" idx="1"/>
          </p:cNvCxnSpPr>
          <p:nvPr/>
        </p:nvCxnSpPr>
        <p:spPr>
          <a:xfrm rot="16200000" flipH="1">
            <a:off x="3893344" y="2464594"/>
            <a:ext cx="449263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6"/>
            <a:endCxn id="8" idx="1"/>
          </p:cNvCxnSpPr>
          <p:nvPr/>
        </p:nvCxnSpPr>
        <p:spPr>
          <a:xfrm flipV="1">
            <a:off x="3714750" y="2378075"/>
            <a:ext cx="1306513" cy="26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1" idx="3"/>
          </p:cNvCxnSpPr>
          <p:nvPr/>
        </p:nvCxnSpPr>
        <p:spPr>
          <a:xfrm flipV="1">
            <a:off x="3071813" y="3265488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2"/>
            <a:endCxn id="7" idx="4"/>
          </p:cNvCxnSpPr>
          <p:nvPr/>
        </p:nvCxnSpPr>
        <p:spPr>
          <a:xfrm rot="10800000">
            <a:off x="3000375" y="3714750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0"/>
            <a:endCxn id="9" idx="4"/>
          </p:cNvCxnSpPr>
          <p:nvPr/>
        </p:nvCxnSpPr>
        <p:spPr>
          <a:xfrm rot="5400000" flipH="1" flipV="1">
            <a:off x="3143250" y="4714875"/>
            <a:ext cx="1214438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7"/>
            <a:endCxn id="8" idx="3"/>
          </p:cNvCxnSpPr>
          <p:nvPr/>
        </p:nvCxnSpPr>
        <p:spPr>
          <a:xfrm rot="5400000" flipH="1" flipV="1">
            <a:off x="4515644" y="2658269"/>
            <a:ext cx="6842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7"/>
            <a:endCxn id="11" idx="3"/>
          </p:cNvCxnSpPr>
          <p:nvPr/>
        </p:nvCxnSpPr>
        <p:spPr>
          <a:xfrm rot="5400000" flipH="1" flipV="1">
            <a:off x="3836988" y="3408363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16" idx="3"/>
          </p:cNvCxnSpPr>
          <p:nvPr/>
        </p:nvCxnSpPr>
        <p:spPr>
          <a:xfrm>
            <a:off x="5143500" y="2428875"/>
            <a:ext cx="1020763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10" idx="1"/>
          </p:cNvCxnSpPr>
          <p:nvPr/>
        </p:nvCxnSpPr>
        <p:spPr>
          <a:xfrm rot="16200000" flipH="1">
            <a:off x="5015706" y="2586832"/>
            <a:ext cx="684213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6"/>
            <a:endCxn id="10" idx="3"/>
          </p:cNvCxnSpPr>
          <p:nvPr/>
        </p:nvCxnSpPr>
        <p:spPr>
          <a:xfrm>
            <a:off x="4714875" y="3214688"/>
            <a:ext cx="877888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14" idx="2"/>
          </p:cNvCxnSpPr>
          <p:nvPr/>
        </p:nvCxnSpPr>
        <p:spPr>
          <a:xfrm rot="16200000" flipH="1">
            <a:off x="4286251" y="3643312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  <a:endCxn id="9" idx="5"/>
          </p:cNvCxnSpPr>
          <p:nvPr/>
        </p:nvCxnSpPr>
        <p:spPr>
          <a:xfrm rot="16200000" flipV="1">
            <a:off x="3944144" y="4301332"/>
            <a:ext cx="75565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5"/>
            <a:endCxn id="22" idx="2"/>
          </p:cNvCxnSpPr>
          <p:nvPr/>
        </p:nvCxnSpPr>
        <p:spPr>
          <a:xfrm rot="16200000" flipH="1">
            <a:off x="4658519" y="5230019"/>
            <a:ext cx="877887" cy="66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7"/>
            <a:endCxn id="14" idx="3"/>
          </p:cNvCxnSpPr>
          <p:nvPr/>
        </p:nvCxnSpPr>
        <p:spPr>
          <a:xfrm rot="5400000" flipH="1" flipV="1">
            <a:off x="4658519" y="4587081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6"/>
            <a:endCxn id="12" idx="2"/>
          </p:cNvCxnSpPr>
          <p:nvPr/>
        </p:nvCxnSpPr>
        <p:spPr>
          <a:xfrm>
            <a:off x="5715000" y="3214688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5"/>
            <a:endCxn id="12" idx="1"/>
          </p:cNvCxnSpPr>
          <p:nvPr/>
        </p:nvCxnSpPr>
        <p:spPr>
          <a:xfrm rot="16200000" flipH="1">
            <a:off x="5801519" y="2944019"/>
            <a:ext cx="1112838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7"/>
            <a:endCxn id="23" idx="2"/>
          </p:cNvCxnSpPr>
          <p:nvPr/>
        </p:nvCxnSpPr>
        <p:spPr>
          <a:xfrm rot="16200000" flipH="1">
            <a:off x="6465094" y="2178844"/>
            <a:ext cx="479425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6"/>
            <a:endCxn id="23" idx="3"/>
          </p:cNvCxnSpPr>
          <p:nvPr/>
        </p:nvCxnSpPr>
        <p:spPr>
          <a:xfrm flipV="1">
            <a:off x="6572250" y="2908300"/>
            <a:ext cx="592138" cy="735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4"/>
            <a:endCxn id="15" idx="1"/>
          </p:cNvCxnSpPr>
          <p:nvPr/>
        </p:nvCxnSpPr>
        <p:spPr>
          <a:xfrm rot="5400000">
            <a:off x="6000751" y="4021137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4" idx="6"/>
            <a:endCxn id="15" idx="2"/>
          </p:cNvCxnSpPr>
          <p:nvPr/>
        </p:nvCxnSpPr>
        <p:spPr>
          <a:xfrm>
            <a:off x="5214938" y="4429125"/>
            <a:ext cx="107156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4" idx="5"/>
            <a:endCxn id="18" idx="1"/>
          </p:cNvCxnSpPr>
          <p:nvPr/>
        </p:nvCxnSpPr>
        <p:spPr>
          <a:xfrm rot="16200000" flipH="1">
            <a:off x="5301456" y="4372769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2" idx="7"/>
            <a:endCxn id="18" idx="3"/>
          </p:cNvCxnSpPr>
          <p:nvPr/>
        </p:nvCxnSpPr>
        <p:spPr>
          <a:xfrm rot="5400000" flipH="1" flipV="1">
            <a:off x="5337175" y="5337176"/>
            <a:ext cx="827087" cy="39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21" idx="1"/>
          </p:cNvCxnSpPr>
          <p:nvPr/>
        </p:nvCxnSpPr>
        <p:spPr>
          <a:xfrm>
            <a:off x="6072188" y="5072063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7"/>
            <a:endCxn id="19" idx="3"/>
          </p:cNvCxnSpPr>
          <p:nvPr/>
        </p:nvCxnSpPr>
        <p:spPr>
          <a:xfrm rot="5400000" flipH="1" flipV="1">
            <a:off x="6837363" y="4908550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8" idx="7"/>
            <a:endCxn id="15" idx="3"/>
          </p:cNvCxnSpPr>
          <p:nvPr/>
        </p:nvCxnSpPr>
        <p:spPr>
          <a:xfrm rot="5400000" flipH="1" flipV="1">
            <a:off x="5980112" y="4694238"/>
            <a:ext cx="398463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1"/>
            <a:endCxn id="17" idx="3"/>
          </p:cNvCxnSpPr>
          <p:nvPr/>
        </p:nvCxnSpPr>
        <p:spPr>
          <a:xfrm rot="5400000" flipH="1" flipV="1">
            <a:off x="7036595" y="4536281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0"/>
            <a:endCxn id="23" idx="3"/>
          </p:cNvCxnSpPr>
          <p:nvPr/>
        </p:nvCxnSpPr>
        <p:spPr>
          <a:xfrm rot="16200000" flipV="1">
            <a:off x="6715125" y="3357563"/>
            <a:ext cx="1235075" cy="33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2" idx="5"/>
            <a:endCxn id="17" idx="2"/>
          </p:cNvCxnSpPr>
          <p:nvPr/>
        </p:nvCxnSpPr>
        <p:spPr>
          <a:xfrm rot="16200000" flipH="1">
            <a:off x="6730207" y="3515519"/>
            <a:ext cx="520700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6"/>
            <a:endCxn id="17" idx="3"/>
          </p:cNvCxnSpPr>
          <p:nvPr/>
        </p:nvCxnSpPr>
        <p:spPr>
          <a:xfrm flipV="1">
            <a:off x="6429375" y="4265613"/>
            <a:ext cx="1020763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7"/>
            <a:endCxn id="10" idx="4"/>
          </p:cNvCxnSpPr>
          <p:nvPr/>
        </p:nvCxnSpPr>
        <p:spPr>
          <a:xfrm rot="5400000" flipH="1" flipV="1">
            <a:off x="4872832" y="3607593"/>
            <a:ext cx="1092200" cy="449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803" name="TextBox 137"/>
          <p:cNvSpPr txBox="1">
            <a:spLocks noChangeArrowheads="1"/>
          </p:cNvSpPr>
          <p:nvPr/>
        </p:nvSpPr>
        <p:spPr bwMode="auto">
          <a:xfrm>
            <a:off x="278606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74804" name="TextBox 138"/>
          <p:cNvSpPr txBox="1">
            <a:spLocks noChangeArrowheads="1"/>
          </p:cNvSpPr>
          <p:nvPr/>
        </p:nvSpPr>
        <p:spPr bwMode="auto">
          <a:xfrm>
            <a:off x="7286625" y="2714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74805" name="TextBox 139"/>
          <p:cNvSpPr txBox="1">
            <a:spLocks noChangeArrowheads="1"/>
          </p:cNvSpPr>
          <p:nvPr/>
        </p:nvSpPr>
        <p:spPr bwMode="auto">
          <a:xfrm>
            <a:off x="6215063" y="207168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12</a:t>
            </a:r>
            <a:endParaRPr lang="en-US" sz="1200">
              <a:latin typeface="Lucida Sans" charset="0"/>
            </a:endParaRPr>
          </a:p>
        </p:txBody>
      </p:sp>
      <p:sp>
        <p:nvSpPr>
          <p:cNvPr id="74806" name="TextBox 140"/>
          <p:cNvSpPr txBox="1">
            <a:spLocks noChangeArrowheads="1"/>
          </p:cNvSpPr>
          <p:nvPr/>
        </p:nvSpPr>
        <p:spPr bwMode="auto">
          <a:xfrm>
            <a:off x="5072063" y="2071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74807" name="TextBox 141"/>
          <p:cNvSpPr txBox="1">
            <a:spLocks noChangeArrowheads="1"/>
          </p:cNvSpPr>
          <p:nvPr/>
        </p:nvSpPr>
        <p:spPr bwMode="auto">
          <a:xfrm>
            <a:off x="4500563" y="28575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74808" name="TextBox 142"/>
          <p:cNvSpPr txBox="1">
            <a:spLocks noChangeArrowheads="1"/>
          </p:cNvSpPr>
          <p:nvPr/>
        </p:nvSpPr>
        <p:spPr bwMode="auto">
          <a:xfrm>
            <a:off x="3643313" y="22860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74809" name="TextBox 143"/>
          <p:cNvSpPr txBox="1">
            <a:spLocks noChangeArrowheads="1"/>
          </p:cNvSpPr>
          <p:nvPr/>
        </p:nvSpPr>
        <p:spPr bwMode="auto">
          <a:xfrm>
            <a:off x="650081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74810" name="TextBox 144"/>
          <p:cNvSpPr txBox="1">
            <a:spLocks noChangeArrowheads="1"/>
          </p:cNvSpPr>
          <p:nvPr/>
        </p:nvSpPr>
        <p:spPr bwMode="auto">
          <a:xfrm>
            <a:off x="6357938" y="464343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74811" name="TextBox 145"/>
          <p:cNvSpPr txBox="1">
            <a:spLocks noChangeArrowheads="1"/>
          </p:cNvSpPr>
          <p:nvPr/>
        </p:nvSpPr>
        <p:spPr bwMode="auto">
          <a:xfrm>
            <a:off x="5643563" y="32861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74812" name="TextBox 146"/>
          <p:cNvSpPr txBox="1">
            <a:spLocks noChangeArrowheads="1"/>
          </p:cNvSpPr>
          <p:nvPr/>
        </p:nvSpPr>
        <p:spPr bwMode="auto">
          <a:xfrm>
            <a:off x="5000625" y="45005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14</a:t>
            </a:r>
            <a:endParaRPr lang="en-US" sz="1200">
              <a:latin typeface="Lucida Sans" charset="0"/>
            </a:endParaRPr>
          </a:p>
        </p:txBody>
      </p:sp>
      <p:sp>
        <p:nvSpPr>
          <p:cNvPr id="74813" name="TextBox 147"/>
          <p:cNvSpPr txBox="1">
            <a:spLocks noChangeArrowheads="1"/>
          </p:cNvSpPr>
          <p:nvPr/>
        </p:nvSpPr>
        <p:spPr bwMode="auto">
          <a:xfrm>
            <a:off x="4000500" y="407193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6</a:t>
            </a:r>
            <a:endParaRPr lang="en-US" sz="1200">
              <a:latin typeface="Lucida Sans" charset="0"/>
            </a:endParaRPr>
          </a:p>
        </p:txBody>
      </p:sp>
      <p:sp>
        <p:nvSpPr>
          <p:cNvPr id="74814" name="TextBox 148"/>
          <p:cNvSpPr txBox="1">
            <a:spLocks noChangeArrowheads="1"/>
          </p:cNvSpPr>
          <p:nvPr/>
        </p:nvSpPr>
        <p:spPr bwMode="auto">
          <a:xfrm>
            <a:off x="3714750" y="5500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74815" name="TextBox 149"/>
          <p:cNvSpPr txBox="1">
            <a:spLocks noChangeArrowheads="1"/>
          </p:cNvSpPr>
          <p:nvPr/>
        </p:nvSpPr>
        <p:spPr bwMode="auto">
          <a:xfrm>
            <a:off x="5572125" y="592931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10</a:t>
            </a:r>
            <a:endParaRPr lang="en-US" sz="1200">
              <a:latin typeface="Lucida Sans" charset="0"/>
            </a:endParaRPr>
          </a:p>
        </p:txBody>
      </p:sp>
      <p:sp>
        <p:nvSpPr>
          <p:cNvPr id="74816" name="TextBox 150"/>
          <p:cNvSpPr txBox="1">
            <a:spLocks noChangeArrowheads="1"/>
          </p:cNvSpPr>
          <p:nvPr/>
        </p:nvSpPr>
        <p:spPr bwMode="auto">
          <a:xfrm>
            <a:off x="4786313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74817" name="TextBox 155"/>
          <p:cNvSpPr txBox="1">
            <a:spLocks noChangeArrowheads="1"/>
          </p:cNvSpPr>
          <p:nvPr/>
        </p:nvSpPr>
        <p:spPr bwMode="auto">
          <a:xfrm>
            <a:off x="5929313" y="50720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74818" name="TextBox 156"/>
          <p:cNvSpPr txBox="1">
            <a:spLocks noChangeArrowheads="1"/>
          </p:cNvSpPr>
          <p:nvPr/>
        </p:nvSpPr>
        <p:spPr bwMode="auto">
          <a:xfrm>
            <a:off x="6643688" y="5429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74819" name="TextBox 157"/>
          <p:cNvSpPr txBox="1">
            <a:spLocks noChangeArrowheads="1"/>
          </p:cNvSpPr>
          <p:nvPr/>
        </p:nvSpPr>
        <p:spPr bwMode="auto">
          <a:xfrm>
            <a:off x="7429500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13</a:t>
            </a:r>
            <a:endParaRPr lang="en-US" sz="1200">
              <a:latin typeface="Lucida Sans" charset="0"/>
            </a:endParaRPr>
          </a:p>
        </p:txBody>
      </p:sp>
      <p:sp>
        <p:nvSpPr>
          <p:cNvPr id="74820" name="TextBox 158"/>
          <p:cNvSpPr txBox="1">
            <a:spLocks noChangeArrowheads="1"/>
          </p:cNvSpPr>
          <p:nvPr/>
        </p:nvSpPr>
        <p:spPr bwMode="auto">
          <a:xfrm>
            <a:off x="7572375" y="42148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8625" y="1714500"/>
            <a:ext cx="23701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 err="1">
                <a:latin typeface="+mn-lt"/>
                <a:ea typeface="+mn-ea"/>
              </a:rPr>
              <a:t>Step</a:t>
            </a:r>
            <a:r>
              <a:rPr lang="es-MX" sz="2000" dirty="0">
                <a:latin typeface="+mn-lt"/>
                <a:ea typeface="+mn-ea"/>
              </a:rPr>
              <a:t> 2: </a:t>
            </a:r>
            <a:r>
              <a:rPr lang="es-MX" sz="2000" dirty="0" err="1">
                <a:latin typeface="+mn-lt"/>
                <a:ea typeface="+mn-ea"/>
              </a:rPr>
              <a:t>Allocation</a:t>
            </a:r>
            <a:endParaRPr lang="en-US" sz="2000" dirty="0">
              <a:latin typeface="+mn-lt"/>
              <a:ea typeface="+mn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Background:  </a:t>
            </a:r>
            <a:r>
              <a:rPr lang="es-MX" dirty="0"/>
              <a:t>Territory design/districting</a:t>
            </a:r>
            <a:endParaRPr lang="en-US" dirty="0">
              <a:ea typeface="+mj-ea"/>
            </a:endParaRP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81138"/>
            <a:ext cx="7427168" cy="4525962"/>
          </a:xfrm>
        </p:spPr>
        <p:txBody>
          <a:bodyPr>
            <a:normAutofit/>
          </a:bodyPr>
          <a:lstStyle/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Districting problems vs.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Clustering 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</a:rPr>
              <a:t>problems</a:t>
            </a:r>
            <a:endParaRPr lang="en-US" sz="2200" dirty="0" smtClean="0">
              <a:ea typeface="+mn-ea"/>
            </a:endParaRPr>
          </a:p>
          <a:p>
            <a:pPr marL="109537" indent="0" eaLnBrk="1" hangingPunct="1">
              <a:buNone/>
              <a:defRPr/>
            </a:pPr>
            <a:endParaRPr lang="en-US" sz="2400" dirty="0" smtClean="0">
              <a:ea typeface="+mn-ea"/>
            </a:endParaRP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Districting problems vs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. </a:t>
            </a:r>
            <a:r>
              <a:rPr lang="en-US" sz="2400" dirty="0">
                <a:solidFill>
                  <a:schemeClr val="bg2">
                    <a:lumMod val="50000"/>
                  </a:schemeClr>
                </a:solidFill>
              </a:rPr>
              <a:t>Location problems</a:t>
            </a: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 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ea typeface="+mn-ea"/>
            </a:endParaRPr>
          </a:p>
          <a:p>
            <a:pPr lvl="1" eaLnBrk="1" hangingPunct="1">
              <a:buFont typeface="Verdana" pitchFamily="34" charset="0"/>
              <a:buChar char="◦"/>
              <a:defRPr/>
            </a:pPr>
            <a:endParaRPr lang="es-MX" sz="2000" dirty="0" smtClean="0">
              <a:ea typeface="+mn-ea"/>
            </a:endParaRP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s-ES_tradnl" sz="2400" dirty="0" err="1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Application-Oriented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29886707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err="1" smtClean="0">
                <a:ea typeface="+mj-ea"/>
              </a:rPr>
              <a:t>Location-Allocation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Method</a:t>
            </a:r>
            <a:endParaRPr lang="en-US" dirty="0">
              <a:ea typeface="+mj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1875" y="25717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28938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0625" y="2357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57625" y="4143375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2125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29375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438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72063" y="4357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86500" y="4500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43625" y="2357438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29500" y="4143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29313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6625" y="4929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00438" y="5500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72250" y="5357813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29250" y="5929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43750" y="2786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3"/>
          <p:cNvCxnSpPr>
            <a:stCxn id="6" idx="4"/>
            <a:endCxn id="11" idx="1"/>
          </p:cNvCxnSpPr>
          <p:nvPr/>
        </p:nvCxnSpPr>
        <p:spPr>
          <a:xfrm rot="16200000" flipH="1">
            <a:off x="3893344" y="2464594"/>
            <a:ext cx="449263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6"/>
            <a:endCxn id="8" idx="1"/>
          </p:cNvCxnSpPr>
          <p:nvPr/>
        </p:nvCxnSpPr>
        <p:spPr>
          <a:xfrm flipV="1">
            <a:off x="3714750" y="2378075"/>
            <a:ext cx="1306513" cy="26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1" idx="3"/>
          </p:cNvCxnSpPr>
          <p:nvPr/>
        </p:nvCxnSpPr>
        <p:spPr>
          <a:xfrm flipV="1">
            <a:off x="3071813" y="3265488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2"/>
            <a:endCxn id="7" idx="4"/>
          </p:cNvCxnSpPr>
          <p:nvPr/>
        </p:nvCxnSpPr>
        <p:spPr>
          <a:xfrm rot="10800000">
            <a:off x="3000375" y="3714750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0"/>
            <a:endCxn id="9" idx="4"/>
          </p:cNvCxnSpPr>
          <p:nvPr/>
        </p:nvCxnSpPr>
        <p:spPr>
          <a:xfrm rot="5400000" flipH="1" flipV="1">
            <a:off x="3143250" y="4714875"/>
            <a:ext cx="1214438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7"/>
            <a:endCxn id="8" idx="3"/>
          </p:cNvCxnSpPr>
          <p:nvPr/>
        </p:nvCxnSpPr>
        <p:spPr>
          <a:xfrm rot="5400000" flipH="1" flipV="1">
            <a:off x="4515644" y="2658269"/>
            <a:ext cx="6842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7"/>
            <a:endCxn id="11" idx="3"/>
          </p:cNvCxnSpPr>
          <p:nvPr/>
        </p:nvCxnSpPr>
        <p:spPr>
          <a:xfrm rot="5400000" flipH="1" flipV="1">
            <a:off x="3836988" y="3408363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16" idx="3"/>
          </p:cNvCxnSpPr>
          <p:nvPr/>
        </p:nvCxnSpPr>
        <p:spPr>
          <a:xfrm>
            <a:off x="5143500" y="2428875"/>
            <a:ext cx="1020763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10" idx="1"/>
          </p:cNvCxnSpPr>
          <p:nvPr/>
        </p:nvCxnSpPr>
        <p:spPr>
          <a:xfrm rot="16200000" flipH="1">
            <a:off x="5015706" y="2586832"/>
            <a:ext cx="684213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6"/>
            <a:endCxn id="10" idx="3"/>
          </p:cNvCxnSpPr>
          <p:nvPr/>
        </p:nvCxnSpPr>
        <p:spPr>
          <a:xfrm>
            <a:off x="4714875" y="3214688"/>
            <a:ext cx="877888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14" idx="2"/>
          </p:cNvCxnSpPr>
          <p:nvPr/>
        </p:nvCxnSpPr>
        <p:spPr>
          <a:xfrm rot="16200000" flipH="1">
            <a:off x="4286251" y="3643312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  <a:endCxn id="9" idx="5"/>
          </p:cNvCxnSpPr>
          <p:nvPr/>
        </p:nvCxnSpPr>
        <p:spPr>
          <a:xfrm rot="16200000" flipV="1">
            <a:off x="3944144" y="4301332"/>
            <a:ext cx="75565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5"/>
            <a:endCxn id="22" idx="2"/>
          </p:cNvCxnSpPr>
          <p:nvPr/>
        </p:nvCxnSpPr>
        <p:spPr>
          <a:xfrm rot="16200000" flipH="1">
            <a:off x="4658519" y="5230019"/>
            <a:ext cx="877887" cy="66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7"/>
            <a:endCxn id="14" idx="3"/>
          </p:cNvCxnSpPr>
          <p:nvPr/>
        </p:nvCxnSpPr>
        <p:spPr>
          <a:xfrm rot="5400000" flipH="1" flipV="1">
            <a:off x="4658519" y="4587081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6"/>
            <a:endCxn id="12" idx="2"/>
          </p:cNvCxnSpPr>
          <p:nvPr/>
        </p:nvCxnSpPr>
        <p:spPr>
          <a:xfrm>
            <a:off x="5715000" y="3214688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5"/>
            <a:endCxn id="12" idx="1"/>
          </p:cNvCxnSpPr>
          <p:nvPr/>
        </p:nvCxnSpPr>
        <p:spPr>
          <a:xfrm rot="16200000" flipH="1">
            <a:off x="5801519" y="2944019"/>
            <a:ext cx="1112838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7"/>
            <a:endCxn id="23" idx="2"/>
          </p:cNvCxnSpPr>
          <p:nvPr/>
        </p:nvCxnSpPr>
        <p:spPr>
          <a:xfrm rot="16200000" flipH="1">
            <a:off x="6465094" y="2178844"/>
            <a:ext cx="479425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6"/>
            <a:endCxn id="23" idx="3"/>
          </p:cNvCxnSpPr>
          <p:nvPr/>
        </p:nvCxnSpPr>
        <p:spPr>
          <a:xfrm flipV="1">
            <a:off x="6572250" y="2908300"/>
            <a:ext cx="592138" cy="735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4"/>
            <a:endCxn id="15" idx="1"/>
          </p:cNvCxnSpPr>
          <p:nvPr/>
        </p:nvCxnSpPr>
        <p:spPr>
          <a:xfrm rot="5400000">
            <a:off x="6000751" y="4021137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4" idx="6"/>
            <a:endCxn id="15" idx="2"/>
          </p:cNvCxnSpPr>
          <p:nvPr/>
        </p:nvCxnSpPr>
        <p:spPr>
          <a:xfrm>
            <a:off x="5214938" y="4429125"/>
            <a:ext cx="107156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4" idx="5"/>
            <a:endCxn id="18" idx="1"/>
          </p:cNvCxnSpPr>
          <p:nvPr/>
        </p:nvCxnSpPr>
        <p:spPr>
          <a:xfrm rot="16200000" flipH="1">
            <a:off x="5301456" y="4372769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2" idx="7"/>
            <a:endCxn id="18" idx="3"/>
          </p:cNvCxnSpPr>
          <p:nvPr/>
        </p:nvCxnSpPr>
        <p:spPr>
          <a:xfrm rot="5400000" flipH="1" flipV="1">
            <a:off x="5337175" y="5337176"/>
            <a:ext cx="827087" cy="39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21" idx="1"/>
          </p:cNvCxnSpPr>
          <p:nvPr/>
        </p:nvCxnSpPr>
        <p:spPr>
          <a:xfrm>
            <a:off x="6072188" y="5072063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7"/>
            <a:endCxn id="19" idx="3"/>
          </p:cNvCxnSpPr>
          <p:nvPr/>
        </p:nvCxnSpPr>
        <p:spPr>
          <a:xfrm rot="5400000" flipH="1" flipV="1">
            <a:off x="6837363" y="4908550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8" idx="7"/>
            <a:endCxn id="15" idx="3"/>
          </p:cNvCxnSpPr>
          <p:nvPr/>
        </p:nvCxnSpPr>
        <p:spPr>
          <a:xfrm rot="5400000" flipH="1" flipV="1">
            <a:off x="5980112" y="4694238"/>
            <a:ext cx="398463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1"/>
            <a:endCxn id="17" idx="3"/>
          </p:cNvCxnSpPr>
          <p:nvPr/>
        </p:nvCxnSpPr>
        <p:spPr>
          <a:xfrm rot="5400000" flipH="1" flipV="1">
            <a:off x="7036595" y="4536281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0"/>
            <a:endCxn id="23" idx="3"/>
          </p:cNvCxnSpPr>
          <p:nvPr/>
        </p:nvCxnSpPr>
        <p:spPr>
          <a:xfrm rot="16200000" flipV="1">
            <a:off x="6715125" y="3357563"/>
            <a:ext cx="1235075" cy="33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2" idx="5"/>
            <a:endCxn id="17" idx="2"/>
          </p:cNvCxnSpPr>
          <p:nvPr/>
        </p:nvCxnSpPr>
        <p:spPr>
          <a:xfrm rot="16200000" flipH="1">
            <a:off x="6730207" y="3515519"/>
            <a:ext cx="520700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6"/>
            <a:endCxn id="17" idx="3"/>
          </p:cNvCxnSpPr>
          <p:nvPr/>
        </p:nvCxnSpPr>
        <p:spPr>
          <a:xfrm flipV="1">
            <a:off x="6429375" y="4265613"/>
            <a:ext cx="1020763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7"/>
            <a:endCxn id="10" idx="4"/>
          </p:cNvCxnSpPr>
          <p:nvPr/>
        </p:nvCxnSpPr>
        <p:spPr>
          <a:xfrm rot="5400000" flipH="1" flipV="1">
            <a:off x="4872832" y="3607593"/>
            <a:ext cx="1092200" cy="449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827" name="TextBox 137"/>
          <p:cNvSpPr txBox="1">
            <a:spLocks noChangeArrowheads="1"/>
          </p:cNvSpPr>
          <p:nvPr/>
        </p:nvSpPr>
        <p:spPr bwMode="auto">
          <a:xfrm>
            <a:off x="278606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75828" name="TextBox 138"/>
          <p:cNvSpPr txBox="1">
            <a:spLocks noChangeArrowheads="1"/>
          </p:cNvSpPr>
          <p:nvPr/>
        </p:nvSpPr>
        <p:spPr bwMode="auto">
          <a:xfrm>
            <a:off x="7286625" y="2714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75829" name="TextBox 139"/>
          <p:cNvSpPr txBox="1">
            <a:spLocks noChangeArrowheads="1"/>
          </p:cNvSpPr>
          <p:nvPr/>
        </p:nvSpPr>
        <p:spPr bwMode="auto">
          <a:xfrm>
            <a:off x="6215063" y="207168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12</a:t>
            </a:r>
            <a:endParaRPr lang="en-US" sz="1200">
              <a:latin typeface="Lucida Sans" charset="0"/>
            </a:endParaRPr>
          </a:p>
        </p:txBody>
      </p:sp>
      <p:sp>
        <p:nvSpPr>
          <p:cNvPr id="75830" name="TextBox 140"/>
          <p:cNvSpPr txBox="1">
            <a:spLocks noChangeArrowheads="1"/>
          </p:cNvSpPr>
          <p:nvPr/>
        </p:nvSpPr>
        <p:spPr bwMode="auto">
          <a:xfrm>
            <a:off x="5072063" y="2071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75831" name="TextBox 141"/>
          <p:cNvSpPr txBox="1">
            <a:spLocks noChangeArrowheads="1"/>
          </p:cNvSpPr>
          <p:nvPr/>
        </p:nvSpPr>
        <p:spPr bwMode="auto">
          <a:xfrm>
            <a:off x="4500563" y="28575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75832" name="TextBox 142"/>
          <p:cNvSpPr txBox="1">
            <a:spLocks noChangeArrowheads="1"/>
          </p:cNvSpPr>
          <p:nvPr/>
        </p:nvSpPr>
        <p:spPr bwMode="auto">
          <a:xfrm>
            <a:off x="3643313" y="22860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75833" name="TextBox 143"/>
          <p:cNvSpPr txBox="1">
            <a:spLocks noChangeArrowheads="1"/>
          </p:cNvSpPr>
          <p:nvPr/>
        </p:nvSpPr>
        <p:spPr bwMode="auto">
          <a:xfrm>
            <a:off x="650081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75834" name="TextBox 144"/>
          <p:cNvSpPr txBox="1">
            <a:spLocks noChangeArrowheads="1"/>
          </p:cNvSpPr>
          <p:nvPr/>
        </p:nvSpPr>
        <p:spPr bwMode="auto">
          <a:xfrm>
            <a:off x="6357938" y="464343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75835" name="TextBox 145"/>
          <p:cNvSpPr txBox="1">
            <a:spLocks noChangeArrowheads="1"/>
          </p:cNvSpPr>
          <p:nvPr/>
        </p:nvSpPr>
        <p:spPr bwMode="auto">
          <a:xfrm>
            <a:off x="5643563" y="32861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75836" name="TextBox 146"/>
          <p:cNvSpPr txBox="1">
            <a:spLocks noChangeArrowheads="1"/>
          </p:cNvSpPr>
          <p:nvPr/>
        </p:nvSpPr>
        <p:spPr bwMode="auto">
          <a:xfrm>
            <a:off x="5000625" y="45005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14</a:t>
            </a:r>
            <a:endParaRPr lang="en-US" sz="1200">
              <a:latin typeface="Lucida Sans" charset="0"/>
            </a:endParaRPr>
          </a:p>
        </p:txBody>
      </p:sp>
      <p:sp>
        <p:nvSpPr>
          <p:cNvPr id="75837" name="TextBox 147"/>
          <p:cNvSpPr txBox="1">
            <a:spLocks noChangeArrowheads="1"/>
          </p:cNvSpPr>
          <p:nvPr/>
        </p:nvSpPr>
        <p:spPr bwMode="auto">
          <a:xfrm>
            <a:off x="3643313" y="38576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6</a:t>
            </a:r>
            <a:endParaRPr lang="en-US" sz="1200">
              <a:latin typeface="Lucida Sans" charset="0"/>
            </a:endParaRPr>
          </a:p>
        </p:txBody>
      </p:sp>
      <p:sp>
        <p:nvSpPr>
          <p:cNvPr id="75838" name="TextBox 148"/>
          <p:cNvSpPr txBox="1">
            <a:spLocks noChangeArrowheads="1"/>
          </p:cNvSpPr>
          <p:nvPr/>
        </p:nvSpPr>
        <p:spPr bwMode="auto">
          <a:xfrm>
            <a:off x="3714750" y="5500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75839" name="TextBox 149"/>
          <p:cNvSpPr txBox="1">
            <a:spLocks noChangeArrowheads="1"/>
          </p:cNvSpPr>
          <p:nvPr/>
        </p:nvSpPr>
        <p:spPr bwMode="auto">
          <a:xfrm>
            <a:off x="5572125" y="592931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10</a:t>
            </a:r>
            <a:endParaRPr lang="en-US" sz="1200">
              <a:latin typeface="Lucida Sans" charset="0"/>
            </a:endParaRPr>
          </a:p>
        </p:txBody>
      </p:sp>
      <p:sp>
        <p:nvSpPr>
          <p:cNvPr id="75840" name="TextBox 150"/>
          <p:cNvSpPr txBox="1">
            <a:spLocks noChangeArrowheads="1"/>
          </p:cNvSpPr>
          <p:nvPr/>
        </p:nvSpPr>
        <p:spPr bwMode="auto">
          <a:xfrm>
            <a:off x="4786313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75841" name="TextBox 155"/>
          <p:cNvSpPr txBox="1">
            <a:spLocks noChangeArrowheads="1"/>
          </p:cNvSpPr>
          <p:nvPr/>
        </p:nvSpPr>
        <p:spPr bwMode="auto">
          <a:xfrm>
            <a:off x="5929313" y="50720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75842" name="TextBox 156"/>
          <p:cNvSpPr txBox="1">
            <a:spLocks noChangeArrowheads="1"/>
          </p:cNvSpPr>
          <p:nvPr/>
        </p:nvSpPr>
        <p:spPr bwMode="auto">
          <a:xfrm>
            <a:off x="6643688" y="5429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75843" name="TextBox 157"/>
          <p:cNvSpPr txBox="1">
            <a:spLocks noChangeArrowheads="1"/>
          </p:cNvSpPr>
          <p:nvPr/>
        </p:nvSpPr>
        <p:spPr bwMode="auto">
          <a:xfrm>
            <a:off x="7429500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13</a:t>
            </a:r>
            <a:endParaRPr lang="en-US" sz="1200">
              <a:latin typeface="Lucida Sans" charset="0"/>
            </a:endParaRPr>
          </a:p>
        </p:txBody>
      </p:sp>
      <p:sp>
        <p:nvSpPr>
          <p:cNvPr id="75844" name="TextBox 158"/>
          <p:cNvSpPr txBox="1">
            <a:spLocks noChangeArrowheads="1"/>
          </p:cNvSpPr>
          <p:nvPr/>
        </p:nvSpPr>
        <p:spPr bwMode="auto">
          <a:xfrm>
            <a:off x="7572375" y="42148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8625" y="1714500"/>
            <a:ext cx="23701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 err="1">
                <a:latin typeface="+mn-lt"/>
                <a:ea typeface="+mn-ea"/>
              </a:rPr>
              <a:t>Step</a:t>
            </a:r>
            <a:r>
              <a:rPr lang="es-MX" sz="2000" dirty="0">
                <a:latin typeface="+mn-lt"/>
                <a:ea typeface="+mn-ea"/>
              </a:rPr>
              <a:t> 2: </a:t>
            </a:r>
            <a:r>
              <a:rPr lang="es-MX" sz="2000" dirty="0" err="1">
                <a:latin typeface="+mn-lt"/>
                <a:ea typeface="+mn-ea"/>
              </a:rPr>
              <a:t>Allocation</a:t>
            </a:r>
            <a:endParaRPr lang="en-US" sz="2000" dirty="0">
              <a:latin typeface="+mn-lt"/>
              <a:ea typeface="+mn-ea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55850" y="2182813"/>
            <a:ext cx="2735263" cy="3962400"/>
          </a:xfrm>
          <a:custGeom>
            <a:avLst/>
            <a:gdLst>
              <a:gd name="connsiteX0" fmla="*/ 31750 w 2734733"/>
              <a:gd name="connsiteY0" fmla="*/ 1310217 h 3962400"/>
              <a:gd name="connsiteX1" fmla="*/ 463550 w 2734733"/>
              <a:gd name="connsiteY1" fmla="*/ 433917 h 3962400"/>
              <a:gd name="connsiteX2" fmla="*/ 1365250 w 2734733"/>
              <a:gd name="connsiteY2" fmla="*/ 14817 h 3962400"/>
              <a:gd name="connsiteX3" fmla="*/ 2051050 w 2734733"/>
              <a:gd name="connsiteY3" fmla="*/ 345017 h 3962400"/>
              <a:gd name="connsiteX4" fmla="*/ 2597150 w 2734733"/>
              <a:gd name="connsiteY4" fmla="*/ 967317 h 3962400"/>
              <a:gd name="connsiteX5" fmla="*/ 2343150 w 2734733"/>
              <a:gd name="connsiteY5" fmla="*/ 1742017 h 3962400"/>
              <a:gd name="connsiteX6" fmla="*/ 2139950 w 2734733"/>
              <a:gd name="connsiteY6" fmla="*/ 2237317 h 3962400"/>
              <a:gd name="connsiteX7" fmla="*/ 2673350 w 2734733"/>
              <a:gd name="connsiteY7" fmla="*/ 2821517 h 3962400"/>
              <a:gd name="connsiteX8" fmla="*/ 2508250 w 2734733"/>
              <a:gd name="connsiteY8" fmla="*/ 3291417 h 3962400"/>
              <a:gd name="connsiteX9" fmla="*/ 1619250 w 2734733"/>
              <a:gd name="connsiteY9" fmla="*/ 3812117 h 3962400"/>
              <a:gd name="connsiteX10" fmla="*/ 654050 w 2734733"/>
              <a:gd name="connsiteY10" fmla="*/ 3545417 h 3962400"/>
              <a:gd name="connsiteX11" fmla="*/ 31750 w 2734733"/>
              <a:gd name="connsiteY11" fmla="*/ 1310217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4733" h="3962400">
                <a:moveTo>
                  <a:pt x="31750" y="1310217"/>
                </a:moveTo>
                <a:cubicBezTo>
                  <a:pt x="0" y="791634"/>
                  <a:pt x="241300" y="649817"/>
                  <a:pt x="463550" y="433917"/>
                </a:cubicBezTo>
                <a:cubicBezTo>
                  <a:pt x="685800" y="218017"/>
                  <a:pt x="1100667" y="29634"/>
                  <a:pt x="1365250" y="14817"/>
                </a:cubicBezTo>
                <a:cubicBezTo>
                  <a:pt x="1629833" y="0"/>
                  <a:pt x="1845733" y="186267"/>
                  <a:pt x="2051050" y="345017"/>
                </a:cubicBezTo>
                <a:cubicBezTo>
                  <a:pt x="2256367" y="503767"/>
                  <a:pt x="2548467" y="734484"/>
                  <a:pt x="2597150" y="967317"/>
                </a:cubicBezTo>
                <a:cubicBezTo>
                  <a:pt x="2645833" y="1200150"/>
                  <a:pt x="2419350" y="1530350"/>
                  <a:pt x="2343150" y="1742017"/>
                </a:cubicBezTo>
                <a:cubicBezTo>
                  <a:pt x="2266950" y="1953684"/>
                  <a:pt x="2084917" y="2057400"/>
                  <a:pt x="2139950" y="2237317"/>
                </a:cubicBezTo>
                <a:cubicBezTo>
                  <a:pt x="2194983" y="2417234"/>
                  <a:pt x="2611967" y="2645834"/>
                  <a:pt x="2673350" y="2821517"/>
                </a:cubicBezTo>
                <a:cubicBezTo>
                  <a:pt x="2734733" y="2997200"/>
                  <a:pt x="2683933" y="3126317"/>
                  <a:pt x="2508250" y="3291417"/>
                </a:cubicBezTo>
                <a:cubicBezTo>
                  <a:pt x="2332567" y="3456517"/>
                  <a:pt x="1928283" y="3769784"/>
                  <a:pt x="1619250" y="3812117"/>
                </a:cubicBezTo>
                <a:cubicBezTo>
                  <a:pt x="1310217" y="3854450"/>
                  <a:pt x="916517" y="3962400"/>
                  <a:pt x="654050" y="3545417"/>
                </a:cubicBezTo>
                <a:cubicBezTo>
                  <a:pt x="391583" y="3128434"/>
                  <a:pt x="63500" y="1828800"/>
                  <a:pt x="31750" y="131021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040313" y="4262438"/>
            <a:ext cx="3006725" cy="2251075"/>
          </a:xfrm>
          <a:custGeom>
            <a:avLst/>
            <a:gdLst>
              <a:gd name="connsiteX0" fmla="*/ 433917 w 3007784"/>
              <a:gd name="connsiteY0" fmla="*/ 2150533 h 2250016"/>
              <a:gd name="connsiteX1" fmla="*/ 52917 w 3007784"/>
              <a:gd name="connsiteY1" fmla="*/ 1718733 h 2250016"/>
              <a:gd name="connsiteX2" fmla="*/ 332317 w 3007784"/>
              <a:gd name="connsiteY2" fmla="*/ 1134533 h 2250016"/>
              <a:gd name="connsiteX3" fmla="*/ 1094317 w 3007784"/>
              <a:gd name="connsiteY3" fmla="*/ 105833 h 2250016"/>
              <a:gd name="connsiteX4" fmla="*/ 2529417 w 3007784"/>
              <a:gd name="connsiteY4" fmla="*/ 499533 h 2250016"/>
              <a:gd name="connsiteX5" fmla="*/ 2656417 w 3007784"/>
              <a:gd name="connsiteY5" fmla="*/ 1121833 h 2250016"/>
              <a:gd name="connsiteX6" fmla="*/ 433917 w 3007784"/>
              <a:gd name="connsiteY6" fmla="*/ 2150533 h 225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7784" h="2250016">
                <a:moveTo>
                  <a:pt x="433917" y="2150533"/>
                </a:moveTo>
                <a:cubicBezTo>
                  <a:pt x="0" y="2250016"/>
                  <a:pt x="69850" y="1888066"/>
                  <a:pt x="52917" y="1718733"/>
                </a:cubicBezTo>
                <a:cubicBezTo>
                  <a:pt x="35984" y="1549400"/>
                  <a:pt x="158750" y="1403350"/>
                  <a:pt x="332317" y="1134533"/>
                </a:cubicBezTo>
                <a:cubicBezTo>
                  <a:pt x="505884" y="865716"/>
                  <a:pt x="728134" y="211666"/>
                  <a:pt x="1094317" y="105833"/>
                </a:cubicBezTo>
                <a:cubicBezTo>
                  <a:pt x="1460500" y="0"/>
                  <a:pt x="2269067" y="330200"/>
                  <a:pt x="2529417" y="499533"/>
                </a:cubicBezTo>
                <a:cubicBezTo>
                  <a:pt x="2789767" y="668866"/>
                  <a:pt x="3007784" y="848783"/>
                  <a:pt x="2656417" y="1121833"/>
                </a:cubicBezTo>
                <a:cubicBezTo>
                  <a:pt x="2305050" y="1394883"/>
                  <a:pt x="867834" y="2051050"/>
                  <a:pt x="433917" y="215053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768850" y="1830388"/>
            <a:ext cx="2992438" cy="2227262"/>
          </a:xfrm>
          <a:custGeom>
            <a:avLst/>
            <a:gdLst>
              <a:gd name="connsiteX0" fmla="*/ 438150 w 2992967"/>
              <a:gd name="connsiteY0" fmla="*/ 124883 h 2226733"/>
              <a:gd name="connsiteX1" fmla="*/ 6350 w 2992967"/>
              <a:gd name="connsiteY1" fmla="*/ 531283 h 2226733"/>
              <a:gd name="connsiteX2" fmla="*/ 476250 w 2992967"/>
              <a:gd name="connsiteY2" fmla="*/ 1318683 h 2226733"/>
              <a:gd name="connsiteX3" fmla="*/ 1619250 w 2992967"/>
              <a:gd name="connsiteY3" fmla="*/ 2194983 h 2226733"/>
              <a:gd name="connsiteX4" fmla="*/ 2571750 w 2992967"/>
              <a:gd name="connsiteY4" fmla="*/ 1509183 h 2226733"/>
              <a:gd name="connsiteX5" fmla="*/ 2863850 w 2992967"/>
              <a:gd name="connsiteY5" fmla="*/ 861483 h 2226733"/>
              <a:gd name="connsiteX6" fmla="*/ 1797050 w 2992967"/>
              <a:gd name="connsiteY6" fmla="*/ 124883 h 2226733"/>
              <a:gd name="connsiteX7" fmla="*/ 438150 w 2992967"/>
              <a:gd name="connsiteY7" fmla="*/ 124883 h 222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967" h="2226733">
                <a:moveTo>
                  <a:pt x="438150" y="124883"/>
                </a:moveTo>
                <a:cubicBezTo>
                  <a:pt x="139700" y="192616"/>
                  <a:pt x="0" y="332316"/>
                  <a:pt x="6350" y="531283"/>
                </a:cubicBezTo>
                <a:cubicBezTo>
                  <a:pt x="12700" y="730250"/>
                  <a:pt x="207433" y="1041400"/>
                  <a:pt x="476250" y="1318683"/>
                </a:cubicBezTo>
                <a:cubicBezTo>
                  <a:pt x="745067" y="1595966"/>
                  <a:pt x="1270000" y="2163233"/>
                  <a:pt x="1619250" y="2194983"/>
                </a:cubicBezTo>
                <a:cubicBezTo>
                  <a:pt x="1968500" y="2226733"/>
                  <a:pt x="2364317" y="1731433"/>
                  <a:pt x="2571750" y="1509183"/>
                </a:cubicBezTo>
                <a:cubicBezTo>
                  <a:pt x="2779183" y="1286933"/>
                  <a:pt x="2992967" y="1092200"/>
                  <a:pt x="2863850" y="861483"/>
                </a:cubicBezTo>
                <a:cubicBezTo>
                  <a:pt x="2734733" y="630766"/>
                  <a:pt x="2197100" y="249766"/>
                  <a:pt x="1797050" y="124883"/>
                </a:cubicBezTo>
                <a:cubicBezTo>
                  <a:pt x="1397000" y="0"/>
                  <a:pt x="736600" y="57150"/>
                  <a:pt x="438150" y="12488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1" name="Straight Arrow Connector 80"/>
          <p:cNvCxnSpPr>
            <a:stCxn id="14" idx="2"/>
            <a:endCxn id="9" idx="6"/>
          </p:cNvCxnSpPr>
          <p:nvPr/>
        </p:nvCxnSpPr>
        <p:spPr>
          <a:xfrm rot="10800000">
            <a:off x="4000500" y="4214813"/>
            <a:ext cx="1071563" cy="21431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4" idx="6"/>
            <a:endCxn id="21" idx="0"/>
          </p:cNvCxnSpPr>
          <p:nvPr/>
        </p:nvCxnSpPr>
        <p:spPr>
          <a:xfrm>
            <a:off x="5214938" y="4429125"/>
            <a:ext cx="1428750" cy="9286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3"/>
            <a:endCxn id="21" idx="0"/>
          </p:cNvCxnSpPr>
          <p:nvPr/>
        </p:nvCxnSpPr>
        <p:spPr>
          <a:xfrm rot="5400000">
            <a:off x="6500813" y="4408488"/>
            <a:ext cx="1092200" cy="80645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7" idx="1"/>
            <a:endCxn id="16" idx="5"/>
          </p:cNvCxnSpPr>
          <p:nvPr/>
        </p:nvCxnSpPr>
        <p:spPr>
          <a:xfrm rot="16200000" flipV="1">
            <a:off x="6015832" y="2729706"/>
            <a:ext cx="1684338" cy="118427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3"/>
          <p:cNvSpPr>
            <a:spLocks noGrp="1"/>
          </p:cNvSpPr>
          <p:nvPr>
            <p:ph type="body" idx="4294967295"/>
          </p:nvPr>
        </p:nvSpPr>
        <p:spPr>
          <a:xfrm>
            <a:off x="4716463" y="1700213"/>
            <a:ext cx="4003675" cy="4525962"/>
          </a:xfrm>
        </p:spPr>
        <p:txBody>
          <a:bodyPr/>
          <a:lstStyle/>
          <a:p>
            <a:pPr marL="342900" indent="-342900"/>
            <a:r>
              <a:rPr lang="en-US" sz="2000">
                <a:latin typeface="Lucida Sans Unicode" charset="0"/>
              </a:rPr>
              <a:t>The unique assignment constraint may not be satisfied</a:t>
            </a:r>
            <a:endParaRPr lang="es-MX" sz="2000">
              <a:latin typeface="Lucida Sans Unicode" charset="0"/>
            </a:endParaRPr>
          </a:p>
          <a:p>
            <a:pPr marL="342900" indent="-342900"/>
            <a:endParaRPr lang="es-MX" sz="2000">
              <a:latin typeface="Lucida Sans Unicode" charset="0"/>
            </a:endParaRPr>
          </a:p>
          <a:p>
            <a:pPr marL="342900" indent="-342900"/>
            <a:r>
              <a:rPr lang="en-US" sz="2000">
                <a:latin typeface="Lucida Sans Unicode" charset="0"/>
              </a:rPr>
              <a:t>A basic unit </a:t>
            </a:r>
            <a:r>
              <a:rPr lang="en-US" sz="2000" i="1">
                <a:latin typeface="Lucida Sans Unicode" charset="0"/>
              </a:rPr>
              <a:t>j </a:t>
            </a:r>
            <a:r>
              <a:rPr lang="en-US" sz="2000">
                <a:latin typeface="Lucida Sans Unicode" charset="0"/>
              </a:rPr>
              <a:t>for which more than one variable </a:t>
            </a:r>
            <a:r>
              <a:rPr lang="es-MX" sz="2000" i="1">
                <a:latin typeface="Lucida Sans Unicode" charset="0"/>
              </a:rPr>
              <a:t>x</a:t>
            </a:r>
            <a:r>
              <a:rPr lang="es-MX" sz="2000" i="1" baseline="-25000">
                <a:latin typeface="Lucida Sans Unicode" charset="0"/>
              </a:rPr>
              <a:t>ij </a:t>
            </a:r>
            <a:r>
              <a:rPr lang="en-US" sz="2000">
                <a:latin typeface="Lucida Sans Unicode" charset="0"/>
              </a:rPr>
              <a:t>has positive values is called a </a:t>
            </a:r>
            <a:r>
              <a:rPr lang="en-US" sz="2000" i="1" u="sng">
                <a:latin typeface="Lucida Sans Unicode" charset="0"/>
              </a:rPr>
              <a:t>split area</a:t>
            </a:r>
            <a:r>
              <a:rPr lang="en-US" sz="2000" i="1">
                <a:latin typeface="Lucida Sans Unicode" charset="0"/>
              </a:rPr>
              <a:t> </a:t>
            </a:r>
            <a:r>
              <a:rPr lang="en-US" sz="2000">
                <a:latin typeface="Lucida Sans Unicode" charset="0"/>
              </a:rPr>
              <a:t>or just a </a:t>
            </a:r>
            <a:r>
              <a:rPr lang="en-US" sz="2000" i="1" u="sng">
                <a:latin typeface="Lucida Sans Unicode" charset="0"/>
              </a:rPr>
              <a:t>split</a:t>
            </a:r>
            <a:r>
              <a:rPr lang="en-US" sz="2000">
                <a:latin typeface="Lucida Sans Unicode" charset="0"/>
              </a:rPr>
              <a:t>.</a:t>
            </a:r>
          </a:p>
          <a:p>
            <a:pPr marL="342900" indent="-342900"/>
            <a:endParaRPr lang="en-US" sz="2000">
              <a:latin typeface="Lucida Sans Unicode" charset="0"/>
            </a:endParaRPr>
          </a:p>
          <a:p>
            <a:pPr marL="342900" indent="-342900"/>
            <a:r>
              <a:rPr lang="en-US" sz="2000">
                <a:latin typeface="Lucida Sans Unicode" charset="0"/>
              </a:rPr>
              <a:t>Problem:  Decide </a:t>
            </a:r>
            <a:r>
              <a:rPr lang="en-US" sz="2000" u="sng">
                <a:latin typeface="Lucida Sans Unicode" charset="0"/>
              </a:rPr>
              <a:t>where</a:t>
            </a:r>
            <a:r>
              <a:rPr lang="en-US" sz="2000">
                <a:latin typeface="Lucida Sans Unicode" charset="0"/>
              </a:rPr>
              <a:t> to assign each split </a:t>
            </a:r>
            <a:r>
              <a:rPr lang="en-US" sz="2000" i="1">
                <a:latin typeface="Lucida Sans Unicode" charset="0"/>
              </a:rPr>
              <a:t>j</a:t>
            </a:r>
            <a:endParaRPr lang="es-ES" sz="2000">
              <a:latin typeface="Lucida Sans Unicode" charset="0"/>
            </a:endParaRPr>
          </a:p>
        </p:txBody>
      </p:sp>
      <p:sp>
        <p:nvSpPr>
          <p:cNvPr id="76803" name="Oval 4"/>
          <p:cNvSpPr>
            <a:spLocks noChangeArrowheads="1"/>
          </p:cNvSpPr>
          <p:nvPr/>
        </p:nvSpPr>
        <p:spPr bwMode="auto">
          <a:xfrm>
            <a:off x="1260475" y="3860800"/>
            <a:ext cx="215900" cy="215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6804" name="Oval 5"/>
          <p:cNvSpPr>
            <a:spLocks noChangeArrowheads="1"/>
          </p:cNvSpPr>
          <p:nvPr/>
        </p:nvSpPr>
        <p:spPr bwMode="auto">
          <a:xfrm>
            <a:off x="2413000" y="3213100"/>
            <a:ext cx="215900" cy="215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6805" name="Oval 6"/>
          <p:cNvSpPr>
            <a:spLocks noChangeArrowheads="1"/>
          </p:cNvSpPr>
          <p:nvPr/>
        </p:nvSpPr>
        <p:spPr bwMode="auto">
          <a:xfrm>
            <a:off x="1476375" y="2997200"/>
            <a:ext cx="215900" cy="215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6806" name="Oval 7"/>
          <p:cNvSpPr>
            <a:spLocks noChangeArrowheads="1"/>
          </p:cNvSpPr>
          <p:nvPr/>
        </p:nvSpPr>
        <p:spPr bwMode="auto">
          <a:xfrm>
            <a:off x="3924300" y="2997200"/>
            <a:ext cx="215900" cy="215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6807" name="Oval 8"/>
          <p:cNvSpPr>
            <a:spLocks noChangeArrowheads="1"/>
          </p:cNvSpPr>
          <p:nvPr/>
        </p:nvSpPr>
        <p:spPr bwMode="auto">
          <a:xfrm>
            <a:off x="2916238" y="2852738"/>
            <a:ext cx="215900" cy="215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6808" name="Oval 9"/>
          <p:cNvSpPr>
            <a:spLocks noChangeArrowheads="1"/>
          </p:cNvSpPr>
          <p:nvPr/>
        </p:nvSpPr>
        <p:spPr bwMode="auto">
          <a:xfrm>
            <a:off x="3276600" y="4868863"/>
            <a:ext cx="215900" cy="215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6809" name="Oval 10"/>
          <p:cNvSpPr>
            <a:spLocks noChangeArrowheads="1"/>
          </p:cNvSpPr>
          <p:nvPr/>
        </p:nvSpPr>
        <p:spPr bwMode="auto">
          <a:xfrm>
            <a:off x="3779838" y="3860800"/>
            <a:ext cx="215900" cy="215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6810" name="Oval 11"/>
          <p:cNvSpPr>
            <a:spLocks noChangeArrowheads="1"/>
          </p:cNvSpPr>
          <p:nvPr/>
        </p:nvSpPr>
        <p:spPr bwMode="auto">
          <a:xfrm>
            <a:off x="2052638" y="4149725"/>
            <a:ext cx="215900" cy="215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6811" name="Oval 12"/>
          <p:cNvSpPr>
            <a:spLocks noChangeArrowheads="1"/>
          </p:cNvSpPr>
          <p:nvPr/>
        </p:nvSpPr>
        <p:spPr bwMode="auto">
          <a:xfrm>
            <a:off x="3203575" y="4292600"/>
            <a:ext cx="215900" cy="215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6812" name="Oval 13"/>
          <p:cNvSpPr>
            <a:spLocks noChangeArrowheads="1"/>
          </p:cNvSpPr>
          <p:nvPr/>
        </p:nvSpPr>
        <p:spPr bwMode="auto">
          <a:xfrm>
            <a:off x="2339975" y="5084763"/>
            <a:ext cx="215900" cy="215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6813" name="Oval 14"/>
          <p:cNvSpPr>
            <a:spLocks noChangeArrowheads="1"/>
          </p:cNvSpPr>
          <p:nvPr/>
        </p:nvSpPr>
        <p:spPr bwMode="auto">
          <a:xfrm>
            <a:off x="2700338" y="3932238"/>
            <a:ext cx="215900" cy="215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76814" name="Rectangle 15"/>
          <p:cNvSpPr>
            <a:spLocks noChangeArrowheads="1"/>
          </p:cNvSpPr>
          <p:nvPr/>
        </p:nvSpPr>
        <p:spPr bwMode="auto">
          <a:xfrm>
            <a:off x="1620838" y="3500438"/>
            <a:ext cx="215900" cy="2159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15" name="Rectangle 16"/>
          <p:cNvSpPr>
            <a:spLocks noChangeArrowheads="1"/>
          </p:cNvSpPr>
          <p:nvPr/>
        </p:nvSpPr>
        <p:spPr bwMode="auto">
          <a:xfrm>
            <a:off x="3276600" y="3500438"/>
            <a:ext cx="215900" cy="2159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76816" name="Rectangle 17"/>
          <p:cNvSpPr>
            <a:spLocks noChangeArrowheads="1"/>
          </p:cNvSpPr>
          <p:nvPr/>
        </p:nvSpPr>
        <p:spPr bwMode="auto">
          <a:xfrm>
            <a:off x="2700338" y="4724400"/>
            <a:ext cx="215900" cy="2159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cxnSp>
        <p:nvCxnSpPr>
          <p:cNvPr id="76817" name="AutoShape 18"/>
          <p:cNvCxnSpPr>
            <a:cxnSpLocks noChangeShapeType="1"/>
            <a:stCxn id="76805" idx="4"/>
            <a:endCxn id="76814" idx="0"/>
          </p:cNvCxnSpPr>
          <p:nvPr/>
        </p:nvCxnSpPr>
        <p:spPr bwMode="auto">
          <a:xfrm>
            <a:off x="1584325" y="3213100"/>
            <a:ext cx="144463" cy="287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8" name="AutoShape 19"/>
          <p:cNvCxnSpPr>
            <a:cxnSpLocks noChangeShapeType="1"/>
            <a:stCxn id="76814" idx="1"/>
            <a:endCxn id="76803" idx="0"/>
          </p:cNvCxnSpPr>
          <p:nvPr/>
        </p:nvCxnSpPr>
        <p:spPr bwMode="auto">
          <a:xfrm flipH="1">
            <a:off x="1368425" y="3608388"/>
            <a:ext cx="252413" cy="2524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19" name="AutoShape 20"/>
          <p:cNvCxnSpPr>
            <a:cxnSpLocks noChangeShapeType="1"/>
            <a:stCxn id="76814" idx="2"/>
            <a:endCxn id="76810" idx="1"/>
          </p:cNvCxnSpPr>
          <p:nvPr/>
        </p:nvCxnSpPr>
        <p:spPr bwMode="auto">
          <a:xfrm>
            <a:off x="1728788" y="3716338"/>
            <a:ext cx="355600" cy="4651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0" name="AutoShape 21"/>
          <p:cNvCxnSpPr>
            <a:cxnSpLocks noChangeShapeType="1"/>
            <a:stCxn id="76814" idx="3"/>
            <a:endCxn id="76804" idx="2"/>
          </p:cNvCxnSpPr>
          <p:nvPr/>
        </p:nvCxnSpPr>
        <p:spPr bwMode="auto">
          <a:xfrm flipV="1">
            <a:off x="1836738" y="3321050"/>
            <a:ext cx="576262" cy="287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1" name="AutoShape 22"/>
          <p:cNvCxnSpPr>
            <a:cxnSpLocks noChangeShapeType="1"/>
            <a:stCxn id="76807" idx="5"/>
            <a:endCxn id="76815" idx="0"/>
          </p:cNvCxnSpPr>
          <p:nvPr/>
        </p:nvCxnSpPr>
        <p:spPr bwMode="auto">
          <a:xfrm>
            <a:off x="3100388" y="3036888"/>
            <a:ext cx="284162" cy="463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2" name="AutoShape 23"/>
          <p:cNvCxnSpPr>
            <a:cxnSpLocks noChangeShapeType="1"/>
            <a:stCxn id="76806" idx="3"/>
            <a:endCxn id="76815" idx="3"/>
          </p:cNvCxnSpPr>
          <p:nvPr/>
        </p:nvCxnSpPr>
        <p:spPr bwMode="auto">
          <a:xfrm flipH="1">
            <a:off x="3492500" y="3181350"/>
            <a:ext cx="463550" cy="4270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3" name="AutoShape 24"/>
          <p:cNvCxnSpPr>
            <a:cxnSpLocks noChangeShapeType="1"/>
            <a:stCxn id="76815" idx="2"/>
            <a:endCxn id="76809" idx="1"/>
          </p:cNvCxnSpPr>
          <p:nvPr/>
        </p:nvCxnSpPr>
        <p:spPr bwMode="auto">
          <a:xfrm>
            <a:off x="3384550" y="3716338"/>
            <a:ext cx="427038" cy="1762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4" name="AutoShape 25"/>
          <p:cNvCxnSpPr>
            <a:cxnSpLocks noChangeShapeType="1"/>
            <a:stCxn id="76815" idx="1"/>
            <a:endCxn id="76813" idx="7"/>
          </p:cNvCxnSpPr>
          <p:nvPr/>
        </p:nvCxnSpPr>
        <p:spPr bwMode="auto">
          <a:xfrm flipH="1">
            <a:off x="2884488" y="3608388"/>
            <a:ext cx="392112" cy="355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5" name="AutoShape 26"/>
          <p:cNvCxnSpPr>
            <a:cxnSpLocks noChangeShapeType="1"/>
            <a:stCxn id="76810" idx="5"/>
            <a:endCxn id="76816" idx="1"/>
          </p:cNvCxnSpPr>
          <p:nvPr/>
        </p:nvCxnSpPr>
        <p:spPr bwMode="auto">
          <a:xfrm>
            <a:off x="2236788" y="4333875"/>
            <a:ext cx="463550" cy="498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6" name="AutoShape 27"/>
          <p:cNvCxnSpPr>
            <a:cxnSpLocks noChangeShapeType="1"/>
            <a:stCxn id="76816" idx="2"/>
            <a:endCxn id="76812" idx="7"/>
          </p:cNvCxnSpPr>
          <p:nvPr/>
        </p:nvCxnSpPr>
        <p:spPr bwMode="auto">
          <a:xfrm flipH="1">
            <a:off x="2524125" y="4940300"/>
            <a:ext cx="284163" cy="1762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7" name="AutoShape 28"/>
          <p:cNvCxnSpPr>
            <a:cxnSpLocks noChangeShapeType="1"/>
            <a:stCxn id="76816" idx="3"/>
            <a:endCxn id="76808" idx="1"/>
          </p:cNvCxnSpPr>
          <p:nvPr/>
        </p:nvCxnSpPr>
        <p:spPr bwMode="auto">
          <a:xfrm>
            <a:off x="2916238" y="4832350"/>
            <a:ext cx="392112" cy="682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8" name="AutoShape 29"/>
          <p:cNvCxnSpPr>
            <a:cxnSpLocks noChangeShapeType="1"/>
            <a:stCxn id="76811" idx="3"/>
            <a:endCxn id="76816" idx="3"/>
          </p:cNvCxnSpPr>
          <p:nvPr/>
        </p:nvCxnSpPr>
        <p:spPr bwMode="auto">
          <a:xfrm flipH="1">
            <a:off x="2916238" y="4476750"/>
            <a:ext cx="319087" cy="355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29" name="AutoShape 30"/>
          <p:cNvCxnSpPr>
            <a:cxnSpLocks noChangeShapeType="1"/>
            <a:stCxn id="76813" idx="2"/>
            <a:endCxn id="76814" idx="3"/>
          </p:cNvCxnSpPr>
          <p:nvPr/>
        </p:nvCxnSpPr>
        <p:spPr bwMode="auto">
          <a:xfrm flipH="1" flipV="1">
            <a:off x="1836738" y="3608388"/>
            <a:ext cx="863600" cy="431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0" name="AutoShape 31"/>
          <p:cNvCxnSpPr>
            <a:cxnSpLocks noChangeShapeType="1"/>
            <a:stCxn id="76813" idx="4"/>
            <a:endCxn id="76816" idx="0"/>
          </p:cNvCxnSpPr>
          <p:nvPr/>
        </p:nvCxnSpPr>
        <p:spPr bwMode="auto">
          <a:xfrm>
            <a:off x="2808288" y="4148138"/>
            <a:ext cx="0" cy="576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76831" name="AutoShape 32"/>
          <p:cNvCxnSpPr>
            <a:cxnSpLocks noChangeShapeType="1"/>
            <a:stCxn id="76815" idx="1"/>
            <a:endCxn id="76804" idx="6"/>
          </p:cNvCxnSpPr>
          <p:nvPr/>
        </p:nvCxnSpPr>
        <p:spPr bwMode="auto">
          <a:xfrm flipH="1" flipV="1">
            <a:off x="2628900" y="3321050"/>
            <a:ext cx="647700" cy="287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6832" name="Text Box 33"/>
          <p:cNvSpPr txBox="1">
            <a:spLocks noChangeArrowheads="1"/>
          </p:cNvSpPr>
          <p:nvPr/>
        </p:nvSpPr>
        <p:spPr bwMode="auto">
          <a:xfrm>
            <a:off x="2052638" y="3500438"/>
            <a:ext cx="100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>
                <a:latin typeface="Arial" charset="0"/>
              </a:rPr>
              <a:t>splits</a:t>
            </a:r>
            <a:endParaRPr lang="es-ES" sz="1400">
              <a:latin typeface="Arial" charset="0"/>
            </a:endParaRPr>
          </a:p>
        </p:txBody>
      </p:sp>
      <p:sp>
        <p:nvSpPr>
          <p:cNvPr id="76833" name="Text Box 34"/>
          <p:cNvSpPr txBox="1">
            <a:spLocks noChangeArrowheads="1"/>
          </p:cNvSpPr>
          <p:nvPr/>
        </p:nvSpPr>
        <p:spPr bwMode="auto">
          <a:xfrm>
            <a:off x="1908175" y="2924175"/>
            <a:ext cx="100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j</a:t>
            </a:r>
            <a:endParaRPr lang="es-ES" sz="1400" b="1">
              <a:latin typeface="Arial" charset="0"/>
            </a:endParaRPr>
          </a:p>
        </p:txBody>
      </p:sp>
      <p:sp>
        <p:nvSpPr>
          <p:cNvPr id="76834" name="Text Box 35"/>
          <p:cNvSpPr txBox="1">
            <a:spLocks noChangeArrowheads="1"/>
          </p:cNvSpPr>
          <p:nvPr/>
        </p:nvSpPr>
        <p:spPr bwMode="auto">
          <a:xfrm>
            <a:off x="755650" y="1916113"/>
            <a:ext cx="352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>
                <a:solidFill>
                  <a:schemeClr val="accent1"/>
                </a:solidFill>
                <a:latin typeface="Lucida Sans" charset="0"/>
              </a:rPr>
              <a:t>Split Resolution Problem</a:t>
            </a:r>
            <a:endParaRPr lang="es-ES">
              <a:solidFill>
                <a:schemeClr val="accent1"/>
              </a:solidFill>
              <a:latin typeface="Lucida Sans" charset="0"/>
            </a:endParaRPr>
          </a:p>
        </p:txBody>
      </p:sp>
      <p:sp>
        <p:nvSpPr>
          <p:cNvPr id="104485" name="Rectangle 37"/>
          <p:cNvSpPr>
            <a:spLocks/>
          </p:cNvSpPr>
          <p:nvPr/>
        </p:nvSpPr>
        <p:spPr bwMode="auto">
          <a:xfrm>
            <a:off x="611188" y="333375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L-A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Method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Allocation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Phase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2060575"/>
            <a:ext cx="7777163" cy="4525963"/>
          </a:xfrm>
        </p:spPr>
        <p:txBody>
          <a:bodyPr/>
          <a:lstStyle/>
          <a:p>
            <a:pPr marL="342900" indent="-342900"/>
            <a:r>
              <a:rPr lang="es-MX" sz="1600">
                <a:latin typeface="Lucida Sans Unicode" charset="0"/>
                <a:sym typeface="Wingdings" charset="0"/>
              </a:rPr>
              <a:t>For each unassigned split </a:t>
            </a:r>
            <a:r>
              <a:rPr lang="es-MX" sz="1600" i="1">
                <a:latin typeface="Lucida Sans Unicode" charset="0"/>
                <a:sym typeface="Wingdings" charset="0"/>
              </a:rPr>
              <a:t>j </a:t>
            </a:r>
            <a:r>
              <a:rPr lang="es-MX" sz="1600">
                <a:latin typeface="Lucida Sans Unicode" charset="0"/>
                <a:sym typeface="Wingdings" charset="0"/>
              </a:rPr>
              <a:t> do:</a:t>
            </a:r>
          </a:p>
          <a:p>
            <a:pPr marL="742950" lvl="1" indent="-285750" algn="just"/>
            <a:r>
              <a:rPr lang="es-MX" sz="1600">
                <a:latin typeface="Lucida Sans Unicode" charset="0"/>
                <a:sym typeface="Wingdings" charset="0"/>
              </a:rPr>
              <a:t>Compute </a:t>
            </a:r>
            <a:r>
              <a:rPr lang="es-MX" sz="1600">
                <a:latin typeface="Lucida Sans Unicode" charset="0"/>
                <a:sym typeface="Symbol" charset="0"/>
              </a:rPr>
              <a:t></a:t>
            </a:r>
            <a:r>
              <a:rPr lang="es-MX" sz="1600">
                <a:latin typeface="Lucida Sans Unicode" charset="0"/>
                <a:sym typeface="Wingdings" charset="0"/>
              </a:rPr>
              <a:t>( </a:t>
            </a:r>
            <a:r>
              <a:rPr lang="es-MX" sz="1600" i="1">
                <a:latin typeface="Lucida Sans Unicode" charset="0"/>
                <a:sym typeface="Wingdings" charset="0"/>
              </a:rPr>
              <a:t>j, k </a:t>
            </a:r>
            <a:r>
              <a:rPr lang="es-MX" sz="1600">
                <a:latin typeface="Lucida Sans Unicode" charset="0"/>
                <a:sym typeface="Wingdings" charset="0"/>
              </a:rPr>
              <a:t>), a merit function of assigning </a:t>
            </a:r>
            <a:r>
              <a:rPr lang="es-MX" sz="1600" i="1">
                <a:latin typeface="Lucida Sans Unicode" charset="0"/>
                <a:sym typeface="Wingdings" charset="0"/>
              </a:rPr>
              <a:t>j </a:t>
            </a:r>
            <a:r>
              <a:rPr lang="es-MX" sz="1600">
                <a:latin typeface="Lucida Sans Unicode" charset="0"/>
                <a:sym typeface="Wingdings" charset="0"/>
              </a:rPr>
              <a:t> to </a:t>
            </a:r>
            <a:r>
              <a:rPr lang="es-MX" sz="1600" i="1">
                <a:latin typeface="Lucida Sans Unicode" charset="0"/>
                <a:sym typeface="Wingdings" charset="0"/>
              </a:rPr>
              <a:t>k </a:t>
            </a:r>
            <a:r>
              <a:rPr lang="es-MX" sz="1600">
                <a:latin typeface="Lucida Sans Unicode" charset="0"/>
                <a:sym typeface="Wingdings" charset="0"/>
              </a:rPr>
              <a:t>as</a:t>
            </a:r>
            <a:r>
              <a:rPr lang="es-MX" sz="1600" i="1">
                <a:latin typeface="Lucida Sans Unicode" charset="0"/>
                <a:sym typeface="Wingdings" charset="0"/>
              </a:rPr>
              <a:t>:</a:t>
            </a:r>
          </a:p>
          <a:p>
            <a:pPr marL="742950" lvl="1" indent="-285750" algn="just"/>
            <a:r>
              <a:rPr lang="es-MX" sz="1600">
                <a:latin typeface="Lucida Sans Unicode" charset="0"/>
                <a:sym typeface="Symbol" charset="0"/>
              </a:rPr>
              <a:t>        </a:t>
            </a:r>
            <a:r>
              <a:rPr lang="es-MX" sz="1600">
                <a:latin typeface="Lucida Sans Unicode" charset="0"/>
                <a:sym typeface="Wingdings" charset="0"/>
              </a:rPr>
              <a:t>( </a:t>
            </a:r>
            <a:r>
              <a:rPr lang="es-MX" sz="1600" i="1">
                <a:latin typeface="Lucida Sans Unicode" charset="0"/>
                <a:sym typeface="Wingdings" charset="0"/>
              </a:rPr>
              <a:t>j, k </a:t>
            </a:r>
            <a:r>
              <a:rPr lang="es-MX" sz="1600">
                <a:latin typeface="Lucida Sans Unicode" charset="0"/>
                <a:sym typeface="Wingdings" charset="0"/>
              </a:rPr>
              <a:t>) = </a:t>
            </a:r>
            <a:r>
              <a:rPr lang="el-GR" sz="1600">
                <a:latin typeface="Lucida Sans Unicode" charset="0"/>
                <a:cs typeface="Lucida Sans Unicode" charset="0"/>
                <a:sym typeface="Wingdings" charset="0"/>
              </a:rPr>
              <a:t>λ</a:t>
            </a:r>
            <a:r>
              <a:rPr lang="es-MX" sz="1600">
                <a:latin typeface="Lucida Sans Unicode" charset="0"/>
                <a:cs typeface="Lucida Sans Unicode" charset="0"/>
                <a:sym typeface="Wingdings" charset="0"/>
              </a:rPr>
              <a:t> </a:t>
            </a:r>
            <a:r>
              <a:rPr lang="es-MX" sz="1600">
                <a:latin typeface="Lucida Sans Unicode" charset="0"/>
                <a:sym typeface="Wingdings" charset="0"/>
              </a:rPr>
              <a:t>F(</a:t>
            </a:r>
            <a:r>
              <a:rPr lang="es-MX" sz="1600" i="1">
                <a:latin typeface="Lucida Sans Unicode" charset="0"/>
                <a:sym typeface="Wingdings" charset="0"/>
              </a:rPr>
              <a:t>j</a:t>
            </a:r>
            <a:r>
              <a:rPr lang="es-MX" sz="1600">
                <a:latin typeface="Lucida Sans Unicode" charset="0"/>
                <a:sym typeface="Wingdings" charset="0"/>
              </a:rPr>
              <a:t>, </a:t>
            </a:r>
            <a:r>
              <a:rPr lang="es-MX" sz="1600" i="1">
                <a:latin typeface="Lucida Sans Unicode" charset="0"/>
                <a:sym typeface="Wingdings" charset="0"/>
              </a:rPr>
              <a:t>k</a:t>
            </a:r>
            <a:r>
              <a:rPr lang="es-MX" sz="1600">
                <a:latin typeface="Lucida Sans Unicode" charset="0"/>
                <a:sym typeface="Wingdings" charset="0"/>
              </a:rPr>
              <a:t>) + (1 – </a:t>
            </a:r>
            <a:r>
              <a:rPr lang="el-GR" sz="1600">
                <a:latin typeface="Lucida Sans Unicode" charset="0"/>
                <a:cs typeface="Lucida Sans Unicode" charset="0"/>
                <a:sym typeface="Wingdings" charset="0"/>
              </a:rPr>
              <a:t>λ</a:t>
            </a:r>
            <a:r>
              <a:rPr lang="es-MX" sz="1600">
                <a:latin typeface="Lucida Sans Unicode" charset="0"/>
                <a:sym typeface="Wingdings" charset="0"/>
              </a:rPr>
              <a:t>) G(</a:t>
            </a:r>
            <a:r>
              <a:rPr lang="es-MX" sz="1600" i="1">
                <a:latin typeface="Lucida Sans Unicode" charset="0"/>
                <a:sym typeface="Wingdings" charset="0"/>
              </a:rPr>
              <a:t>j</a:t>
            </a:r>
            <a:r>
              <a:rPr lang="es-MX" sz="1600">
                <a:latin typeface="Lucida Sans Unicode" charset="0"/>
                <a:sym typeface="Wingdings" charset="0"/>
              </a:rPr>
              <a:t>, </a:t>
            </a:r>
            <a:r>
              <a:rPr lang="es-MX" sz="1600" i="1">
                <a:latin typeface="Lucida Sans Unicode" charset="0"/>
                <a:sym typeface="Wingdings" charset="0"/>
              </a:rPr>
              <a:t>k</a:t>
            </a:r>
            <a:r>
              <a:rPr lang="es-MX" sz="1600">
                <a:latin typeface="Lucida Sans Unicode" charset="0"/>
                <a:sym typeface="Wingdings" charset="0"/>
              </a:rPr>
              <a:t>)</a:t>
            </a:r>
          </a:p>
          <a:p>
            <a:pPr marL="742950" lvl="1" indent="-285750" algn="just"/>
            <a:r>
              <a:rPr lang="es-MX" sz="1600">
                <a:latin typeface="Lucida Sans Unicode" charset="0"/>
                <a:sym typeface="Wingdings" charset="0"/>
              </a:rPr>
              <a:t>Let </a:t>
            </a:r>
            <a:r>
              <a:rPr lang="es-MX" sz="1600" i="1">
                <a:latin typeface="Lucida Sans Unicode" charset="0"/>
                <a:sym typeface="Wingdings" charset="0"/>
              </a:rPr>
              <a:t>k’ </a:t>
            </a:r>
            <a:r>
              <a:rPr lang="es-MX" sz="1600">
                <a:latin typeface="Lucida Sans Unicode" charset="0"/>
                <a:sym typeface="Wingdings" charset="0"/>
              </a:rPr>
              <a:t>= argmin { </a:t>
            </a:r>
            <a:r>
              <a:rPr lang="es-MX" sz="1600">
                <a:latin typeface="Lucida Sans Unicode" charset="0"/>
                <a:sym typeface="Symbol" charset="0"/>
              </a:rPr>
              <a:t></a:t>
            </a:r>
            <a:r>
              <a:rPr lang="es-MX" sz="1600">
                <a:latin typeface="Lucida Sans Unicode" charset="0"/>
                <a:sym typeface="Wingdings" charset="0"/>
              </a:rPr>
              <a:t>( </a:t>
            </a:r>
            <a:r>
              <a:rPr lang="es-MX" sz="1600" i="1">
                <a:latin typeface="Lucida Sans Unicode" charset="0"/>
                <a:sym typeface="Wingdings" charset="0"/>
              </a:rPr>
              <a:t>j, k </a:t>
            </a:r>
            <a:r>
              <a:rPr lang="es-MX" sz="1600">
                <a:latin typeface="Lucida Sans Unicode" charset="0"/>
                <a:sym typeface="Wingdings" charset="0"/>
              </a:rPr>
              <a:t>) : </a:t>
            </a:r>
            <a:r>
              <a:rPr lang="es-MX" sz="1600" i="1">
                <a:latin typeface="Lucida Sans Unicode" charset="0"/>
                <a:sym typeface="Wingdings" charset="0"/>
              </a:rPr>
              <a:t>k </a:t>
            </a:r>
            <a:r>
              <a:rPr lang="es-MX" sz="1600">
                <a:latin typeface="Lucida Sans Unicode" charset="0"/>
                <a:sym typeface="Wingdings" charset="0"/>
              </a:rPr>
              <a:t>=1</a:t>
            </a:r>
            <a:r>
              <a:rPr lang="es-MX" sz="1600" i="1">
                <a:latin typeface="Lucida Sans Unicode" charset="0"/>
                <a:sym typeface="Wingdings" charset="0"/>
              </a:rPr>
              <a:t>,…, p </a:t>
            </a:r>
            <a:r>
              <a:rPr lang="es-MX" sz="1600">
                <a:latin typeface="Lucida Sans Unicode" charset="0"/>
                <a:sym typeface="Wingdings" charset="0"/>
              </a:rPr>
              <a:t>}</a:t>
            </a:r>
          </a:p>
          <a:p>
            <a:pPr marL="742950" lvl="1" indent="-285750" algn="just"/>
            <a:r>
              <a:rPr lang="es-MX" sz="1600">
                <a:latin typeface="Lucida Sans Unicode" charset="0"/>
                <a:sym typeface="Wingdings" charset="0"/>
              </a:rPr>
              <a:t>Assign </a:t>
            </a:r>
            <a:r>
              <a:rPr lang="es-MX" sz="1600" i="1">
                <a:latin typeface="Lucida Sans Unicode" charset="0"/>
                <a:sym typeface="Wingdings" charset="0"/>
              </a:rPr>
              <a:t>j  </a:t>
            </a:r>
            <a:r>
              <a:rPr lang="es-MX" sz="1600">
                <a:latin typeface="Lucida Sans Unicode" charset="0"/>
                <a:sym typeface="Wingdings" charset="0"/>
              </a:rPr>
              <a:t>to </a:t>
            </a:r>
            <a:r>
              <a:rPr lang="es-MX" sz="1600" i="1">
                <a:latin typeface="Lucida Sans Unicode" charset="0"/>
                <a:sym typeface="Wingdings" charset="0"/>
              </a:rPr>
              <a:t>k’</a:t>
            </a:r>
          </a:p>
          <a:p>
            <a:pPr marL="342900" indent="-342900"/>
            <a:endParaRPr lang="es-MX" sz="1600">
              <a:latin typeface="Lucida Sans Unicode" charset="0"/>
            </a:endParaRPr>
          </a:p>
          <a:p>
            <a:pPr marL="342900" indent="-342900"/>
            <a:endParaRPr lang="es-MX" sz="1600">
              <a:latin typeface="Lucida Sans Unicode" charset="0"/>
            </a:endParaRPr>
          </a:p>
          <a:p>
            <a:pPr marL="342900" indent="-342900"/>
            <a:endParaRPr lang="es-MX" sz="1600">
              <a:latin typeface="Lucida Sans Unicode" charset="0"/>
            </a:endParaRPr>
          </a:p>
          <a:p>
            <a:pPr marL="342900" indent="-342900"/>
            <a:r>
              <a:rPr lang="es-MX" sz="1600">
                <a:latin typeface="Lucida Sans Unicode" charset="0"/>
                <a:sym typeface="Wingdings" charset="0"/>
              </a:rPr>
              <a:t>F(</a:t>
            </a:r>
            <a:r>
              <a:rPr lang="es-MX" sz="1600" i="1">
                <a:latin typeface="Lucida Sans Unicode" charset="0"/>
                <a:sym typeface="Wingdings" charset="0"/>
              </a:rPr>
              <a:t>j</a:t>
            </a:r>
            <a:r>
              <a:rPr lang="es-MX" sz="1600">
                <a:latin typeface="Lucida Sans Unicode" charset="0"/>
                <a:sym typeface="Wingdings" charset="0"/>
              </a:rPr>
              <a:t>, </a:t>
            </a:r>
            <a:r>
              <a:rPr lang="es-MX" sz="1600" i="1">
                <a:latin typeface="Lucida Sans Unicode" charset="0"/>
                <a:sym typeface="Wingdings" charset="0"/>
              </a:rPr>
              <a:t>k</a:t>
            </a:r>
            <a:r>
              <a:rPr lang="es-MX" sz="1600">
                <a:latin typeface="Lucida Sans Unicode" charset="0"/>
                <a:sym typeface="Wingdings" charset="0"/>
              </a:rPr>
              <a:t>) dispersion function cost when assigning </a:t>
            </a:r>
            <a:r>
              <a:rPr lang="es-MX" sz="1600" i="1">
                <a:latin typeface="Lucida Sans Unicode" charset="0"/>
                <a:sym typeface="Wingdings" charset="0"/>
              </a:rPr>
              <a:t>j </a:t>
            </a:r>
            <a:r>
              <a:rPr lang="es-MX" sz="1600">
                <a:latin typeface="Lucida Sans Unicode" charset="0"/>
                <a:sym typeface="Wingdings" charset="0"/>
              </a:rPr>
              <a:t>to </a:t>
            </a:r>
            <a:r>
              <a:rPr lang="es-MX" sz="1600" i="1">
                <a:latin typeface="Lucida Sans Unicode" charset="0"/>
                <a:sym typeface="Wingdings" charset="0"/>
              </a:rPr>
              <a:t>k</a:t>
            </a:r>
            <a:endParaRPr lang="es-MX" sz="1600">
              <a:latin typeface="Lucida Sans Unicode" charset="0"/>
              <a:sym typeface="Wingdings" charset="0"/>
            </a:endParaRPr>
          </a:p>
          <a:p>
            <a:pPr marL="342900" indent="-342900"/>
            <a:r>
              <a:rPr lang="es-MX" sz="1600">
                <a:latin typeface="Lucida Sans Unicode" charset="0"/>
                <a:sym typeface="Wingdings" charset="0"/>
              </a:rPr>
              <a:t>G(</a:t>
            </a:r>
            <a:r>
              <a:rPr lang="es-MX" sz="1600" i="1">
                <a:latin typeface="Lucida Sans Unicode" charset="0"/>
                <a:sym typeface="Wingdings" charset="0"/>
              </a:rPr>
              <a:t>j</a:t>
            </a:r>
            <a:r>
              <a:rPr lang="es-MX" sz="1600">
                <a:latin typeface="Lucida Sans Unicode" charset="0"/>
                <a:sym typeface="Wingdings" charset="0"/>
              </a:rPr>
              <a:t>, </a:t>
            </a:r>
            <a:r>
              <a:rPr lang="es-MX" sz="1600" i="1">
                <a:latin typeface="Lucida Sans Unicode" charset="0"/>
                <a:sym typeface="Wingdings" charset="0"/>
              </a:rPr>
              <a:t>k</a:t>
            </a:r>
            <a:r>
              <a:rPr lang="es-MX" sz="1600">
                <a:latin typeface="Lucida Sans Unicode" charset="0"/>
                <a:sym typeface="Wingdings" charset="0"/>
              </a:rPr>
              <a:t>) violation of balance constraints when assigning </a:t>
            </a:r>
            <a:r>
              <a:rPr lang="es-MX" sz="1600" i="1">
                <a:latin typeface="Lucida Sans Unicode" charset="0"/>
                <a:sym typeface="Wingdings" charset="0"/>
              </a:rPr>
              <a:t>j </a:t>
            </a:r>
            <a:r>
              <a:rPr lang="es-MX" sz="1600">
                <a:latin typeface="Lucida Sans Unicode" charset="0"/>
                <a:sym typeface="Wingdings" charset="0"/>
              </a:rPr>
              <a:t>to </a:t>
            </a:r>
            <a:r>
              <a:rPr lang="es-MX" sz="1600" i="1">
                <a:latin typeface="Lucida Sans Unicode" charset="0"/>
                <a:sym typeface="Wingdings" charset="0"/>
              </a:rPr>
              <a:t>k</a:t>
            </a:r>
          </a:p>
        </p:txBody>
      </p:sp>
      <p:sp>
        <p:nvSpPr>
          <p:cNvPr id="77827" name="Text Box 4"/>
          <p:cNvSpPr txBox="1">
            <a:spLocks noChangeArrowheads="1"/>
          </p:cNvSpPr>
          <p:nvPr/>
        </p:nvSpPr>
        <p:spPr bwMode="auto">
          <a:xfrm>
            <a:off x="611188" y="1412875"/>
            <a:ext cx="3576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>
                <a:solidFill>
                  <a:schemeClr val="accent1"/>
                </a:solidFill>
                <a:latin typeface="Lucida Sans" charset="0"/>
              </a:rPr>
              <a:t>Split Resolution Heuristic</a:t>
            </a:r>
            <a:endParaRPr lang="es-ES">
              <a:solidFill>
                <a:schemeClr val="accent1"/>
              </a:solidFill>
              <a:latin typeface="Lucida Sans" charset="0"/>
            </a:endParaRPr>
          </a:p>
        </p:txBody>
      </p:sp>
      <p:sp>
        <p:nvSpPr>
          <p:cNvPr id="105478" name="Rectangle 6"/>
          <p:cNvSpPr>
            <a:spLocks/>
          </p:cNvSpPr>
          <p:nvPr/>
        </p:nvSpPr>
        <p:spPr bwMode="auto">
          <a:xfrm>
            <a:off x="611188" y="333375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L-A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Method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Allocation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Phase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err="1" smtClean="0">
                <a:ea typeface="+mj-ea"/>
              </a:rPr>
              <a:t>Location-Allocation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Method</a:t>
            </a:r>
            <a:endParaRPr lang="en-US" dirty="0">
              <a:ea typeface="+mj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1875" y="25717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28938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0625" y="2357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57625" y="4143375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2125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29375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438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72063" y="4357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86500" y="4500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43625" y="2357438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29500" y="4143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29313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6625" y="4929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00438" y="5500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72250" y="5357813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29250" y="5929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43750" y="2786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3"/>
          <p:cNvCxnSpPr>
            <a:stCxn id="6" idx="4"/>
            <a:endCxn id="11" idx="1"/>
          </p:cNvCxnSpPr>
          <p:nvPr/>
        </p:nvCxnSpPr>
        <p:spPr>
          <a:xfrm rot="16200000" flipH="1">
            <a:off x="3893344" y="2464594"/>
            <a:ext cx="449263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6"/>
            <a:endCxn id="8" idx="1"/>
          </p:cNvCxnSpPr>
          <p:nvPr/>
        </p:nvCxnSpPr>
        <p:spPr>
          <a:xfrm flipV="1">
            <a:off x="3714750" y="2378075"/>
            <a:ext cx="1306513" cy="26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1" idx="3"/>
          </p:cNvCxnSpPr>
          <p:nvPr/>
        </p:nvCxnSpPr>
        <p:spPr>
          <a:xfrm flipV="1">
            <a:off x="3071813" y="3265488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2"/>
            <a:endCxn id="7" idx="4"/>
          </p:cNvCxnSpPr>
          <p:nvPr/>
        </p:nvCxnSpPr>
        <p:spPr>
          <a:xfrm rot="10800000">
            <a:off x="3000375" y="3714750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0"/>
            <a:endCxn id="9" idx="4"/>
          </p:cNvCxnSpPr>
          <p:nvPr/>
        </p:nvCxnSpPr>
        <p:spPr>
          <a:xfrm rot="5400000" flipH="1" flipV="1">
            <a:off x="3143250" y="4714875"/>
            <a:ext cx="1214438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7"/>
            <a:endCxn id="8" idx="3"/>
          </p:cNvCxnSpPr>
          <p:nvPr/>
        </p:nvCxnSpPr>
        <p:spPr>
          <a:xfrm rot="5400000" flipH="1" flipV="1">
            <a:off x="4515644" y="2658269"/>
            <a:ext cx="6842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7"/>
            <a:endCxn id="11" idx="3"/>
          </p:cNvCxnSpPr>
          <p:nvPr/>
        </p:nvCxnSpPr>
        <p:spPr>
          <a:xfrm rot="5400000" flipH="1" flipV="1">
            <a:off x="3836988" y="3408363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16" idx="3"/>
          </p:cNvCxnSpPr>
          <p:nvPr/>
        </p:nvCxnSpPr>
        <p:spPr>
          <a:xfrm>
            <a:off x="5143500" y="2428875"/>
            <a:ext cx="1020763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10" idx="1"/>
          </p:cNvCxnSpPr>
          <p:nvPr/>
        </p:nvCxnSpPr>
        <p:spPr>
          <a:xfrm rot="16200000" flipH="1">
            <a:off x="5015706" y="2586832"/>
            <a:ext cx="684213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6"/>
            <a:endCxn id="10" idx="3"/>
          </p:cNvCxnSpPr>
          <p:nvPr/>
        </p:nvCxnSpPr>
        <p:spPr>
          <a:xfrm>
            <a:off x="4714875" y="3214688"/>
            <a:ext cx="877888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14" idx="2"/>
          </p:cNvCxnSpPr>
          <p:nvPr/>
        </p:nvCxnSpPr>
        <p:spPr>
          <a:xfrm rot="16200000" flipH="1">
            <a:off x="4286251" y="3643312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  <a:endCxn id="9" idx="5"/>
          </p:cNvCxnSpPr>
          <p:nvPr/>
        </p:nvCxnSpPr>
        <p:spPr>
          <a:xfrm rot="16200000" flipV="1">
            <a:off x="3944144" y="4301332"/>
            <a:ext cx="75565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5"/>
            <a:endCxn id="22" idx="2"/>
          </p:cNvCxnSpPr>
          <p:nvPr/>
        </p:nvCxnSpPr>
        <p:spPr>
          <a:xfrm rot="16200000" flipH="1">
            <a:off x="4658519" y="5230019"/>
            <a:ext cx="877887" cy="66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7"/>
            <a:endCxn id="14" idx="3"/>
          </p:cNvCxnSpPr>
          <p:nvPr/>
        </p:nvCxnSpPr>
        <p:spPr>
          <a:xfrm rot="5400000" flipH="1" flipV="1">
            <a:off x="4658519" y="4587081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6"/>
            <a:endCxn id="12" idx="2"/>
          </p:cNvCxnSpPr>
          <p:nvPr/>
        </p:nvCxnSpPr>
        <p:spPr>
          <a:xfrm>
            <a:off x="5715000" y="3214688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5"/>
            <a:endCxn id="12" idx="1"/>
          </p:cNvCxnSpPr>
          <p:nvPr/>
        </p:nvCxnSpPr>
        <p:spPr>
          <a:xfrm rot="16200000" flipH="1">
            <a:off x="5801519" y="2944019"/>
            <a:ext cx="1112838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7"/>
            <a:endCxn id="23" idx="2"/>
          </p:cNvCxnSpPr>
          <p:nvPr/>
        </p:nvCxnSpPr>
        <p:spPr>
          <a:xfrm rot="16200000" flipH="1">
            <a:off x="6465094" y="2178844"/>
            <a:ext cx="479425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6"/>
            <a:endCxn id="23" idx="3"/>
          </p:cNvCxnSpPr>
          <p:nvPr/>
        </p:nvCxnSpPr>
        <p:spPr>
          <a:xfrm flipV="1">
            <a:off x="6572250" y="2908300"/>
            <a:ext cx="592138" cy="735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4"/>
            <a:endCxn id="15" idx="1"/>
          </p:cNvCxnSpPr>
          <p:nvPr/>
        </p:nvCxnSpPr>
        <p:spPr>
          <a:xfrm rot="5400000">
            <a:off x="6000751" y="4021137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4" idx="6"/>
            <a:endCxn id="15" idx="2"/>
          </p:cNvCxnSpPr>
          <p:nvPr/>
        </p:nvCxnSpPr>
        <p:spPr>
          <a:xfrm>
            <a:off x="5214938" y="4429125"/>
            <a:ext cx="107156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4" idx="5"/>
            <a:endCxn id="18" idx="1"/>
          </p:cNvCxnSpPr>
          <p:nvPr/>
        </p:nvCxnSpPr>
        <p:spPr>
          <a:xfrm rot="16200000" flipH="1">
            <a:off x="5301456" y="4372769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2" idx="7"/>
            <a:endCxn id="18" idx="3"/>
          </p:cNvCxnSpPr>
          <p:nvPr/>
        </p:nvCxnSpPr>
        <p:spPr>
          <a:xfrm rot="5400000" flipH="1" flipV="1">
            <a:off x="5337175" y="5337176"/>
            <a:ext cx="827087" cy="39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21" idx="1"/>
          </p:cNvCxnSpPr>
          <p:nvPr/>
        </p:nvCxnSpPr>
        <p:spPr>
          <a:xfrm>
            <a:off x="6072188" y="5072063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7"/>
            <a:endCxn id="19" idx="3"/>
          </p:cNvCxnSpPr>
          <p:nvPr/>
        </p:nvCxnSpPr>
        <p:spPr>
          <a:xfrm rot="5400000" flipH="1" flipV="1">
            <a:off x="6837363" y="4908550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8" idx="7"/>
            <a:endCxn id="15" idx="3"/>
          </p:cNvCxnSpPr>
          <p:nvPr/>
        </p:nvCxnSpPr>
        <p:spPr>
          <a:xfrm rot="5400000" flipH="1" flipV="1">
            <a:off x="5980112" y="4694238"/>
            <a:ext cx="398463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1"/>
            <a:endCxn id="17" idx="3"/>
          </p:cNvCxnSpPr>
          <p:nvPr/>
        </p:nvCxnSpPr>
        <p:spPr>
          <a:xfrm rot="5400000" flipH="1" flipV="1">
            <a:off x="7036595" y="4536281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0"/>
            <a:endCxn id="23" idx="3"/>
          </p:cNvCxnSpPr>
          <p:nvPr/>
        </p:nvCxnSpPr>
        <p:spPr>
          <a:xfrm rot="16200000" flipV="1">
            <a:off x="6715125" y="3357563"/>
            <a:ext cx="1235075" cy="33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2" idx="5"/>
            <a:endCxn id="17" idx="2"/>
          </p:cNvCxnSpPr>
          <p:nvPr/>
        </p:nvCxnSpPr>
        <p:spPr>
          <a:xfrm rot="16200000" flipH="1">
            <a:off x="6730207" y="3515519"/>
            <a:ext cx="520700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6"/>
            <a:endCxn id="17" idx="3"/>
          </p:cNvCxnSpPr>
          <p:nvPr/>
        </p:nvCxnSpPr>
        <p:spPr>
          <a:xfrm flipV="1">
            <a:off x="6429375" y="4265613"/>
            <a:ext cx="1020763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7"/>
            <a:endCxn id="10" idx="4"/>
          </p:cNvCxnSpPr>
          <p:nvPr/>
        </p:nvCxnSpPr>
        <p:spPr>
          <a:xfrm rot="5400000" flipH="1" flipV="1">
            <a:off x="4872832" y="3607593"/>
            <a:ext cx="1092200" cy="449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899" name="TextBox 137"/>
          <p:cNvSpPr txBox="1">
            <a:spLocks noChangeArrowheads="1"/>
          </p:cNvSpPr>
          <p:nvPr/>
        </p:nvSpPr>
        <p:spPr bwMode="auto">
          <a:xfrm>
            <a:off x="278606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78900" name="TextBox 138"/>
          <p:cNvSpPr txBox="1">
            <a:spLocks noChangeArrowheads="1"/>
          </p:cNvSpPr>
          <p:nvPr/>
        </p:nvSpPr>
        <p:spPr bwMode="auto">
          <a:xfrm>
            <a:off x="7286625" y="2714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78901" name="TextBox 139"/>
          <p:cNvSpPr txBox="1">
            <a:spLocks noChangeArrowheads="1"/>
          </p:cNvSpPr>
          <p:nvPr/>
        </p:nvSpPr>
        <p:spPr bwMode="auto">
          <a:xfrm>
            <a:off x="6215063" y="207168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12</a:t>
            </a:r>
            <a:endParaRPr lang="en-US" sz="1200">
              <a:latin typeface="Lucida Sans" charset="0"/>
            </a:endParaRPr>
          </a:p>
        </p:txBody>
      </p:sp>
      <p:sp>
        <p:nvSpPr>
          <p:cNvPr id="78902" name="TextBox 140"/>
          <p:cNvSpPr txBox="1">
            <a:spLocks noChangeArrowheads="1"/>
          </p:cNvSpPr>
          <p:nvPr/>
        </p:nvSpPr>
        <p:spPr bwMode="auto">
          <a:xfrm>
            <a:off x="5072063" y="2071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78903" name="TextBox 141"/>
          <p:cNvSpPr txBox="1">
            <a:spLocks noChangeArrowheads="1"/>
          </p:cNvSpPr>
          <p:nvPr/>
        </p:nvSpPr>
        <p:spPr bwMode="auto">
          <a:xfrm>
            <a:off x="4500563" y="28575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78904" name="TextBox 142"/>
          <p:cNvSpPr txBox="1">
            <a:spLocks noChangeArrowheads="1"/>
          </p:cNvSpPr>
          <p:nvPr/>
        </p:nvSpPr>
        <p:spPr bwMode="auto">
          <a:xfrm>
            <a:off x="3643313" y="22860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78905" name="TextBox 143"/>
          <p:cNvSpPr txBox="1">
            <a:spLocks noChangeArrowheads="1"/>
          </p:cNvSpPr>
          <p:nvPr/>
        </p:nvSpPr>
        <p:spPr bwMode="auto">
          <a:xfrm>
            <a:off x="650081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78906" name="TextBox 144"/>
          <p:cNvSpPr txBox="1">
            <a:spLocks noChangeArrowheads="1"/>
          </p:cNvSpPr>
          <p:nvPr/>
        </p:nvSpPr>
        <p:spPr bwMode="auto">
          <a:xfrm>
            <a:off x="6357938" y="464343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78907" name="TextBox 145"/>
          <p:cNvSpPr txBox="1">
            <a:spLocks noChangeArrowheads="1"/>
          </p:cNvSpPr>
          <p:nvPr/>
        </p:nvSpPr>
        <p:spPr bwMode="auto">
          <a:xfrm>
            <a:off x="5643563" y="32861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78908" name="TextBox 146"/>
          <p:cNvSpPr txBox="1">
            <a:spLocks noChangeArrowheads="1"/>
          </p:cNvSpPr>
          <p:nvPr/>
        </p:nvSpPr>
        <p:spPr bwMode="auto">
          <a:xfrm>
            <a:off x="5000625" y="45005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14</a:t>
            </a:r>
            <a:endParaRPr lang="en-US" sz="1200">
              <a:latin typeface="Lucida Sans" charset="0"/>
            </a:endParaRPr>
          </a:p>
        </p:txBody>
      </p:sp>
      <p:sp>
        <p:nvSpPr>
          <p:cNvPr id="78909" name="TextBox 147"/>
          <p:cNvSpPr txBox="1">
            <a:spLocks noChangeArrowheads="1"/>
          </p:cNvSpPr>
          <p:nvPr/>
        </p:nvSpPr>
        <p:spPr bwMode="auto">
          <a:xfrm>
            <a:off x="3643313" y="38576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6</a:t>
            </a:r>
            <a:endParaRPr lang="en-US" sz="1200">
              <a:latin typeface="Lucida Sans" charset="0"/>
            </a:endParaRPr>
          </a:p>
        </p:txBody>
      </p:sp>
      <p:sp>
        <p:nvSpPr>
          <p:cNvPr id="78910" name="TextBox 148"/>
          <p:cNvSpPr txBox="1">
            <a:spLocks noChangeArrowheads="1"/>
          </p:cNvSpPr>
          <p:nvPr/>
        </p:nvSpPr>
        <p:spPr bwMode="auto">
          <a:xfrm>
            <a:off x="3714750" y="5500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78911" name="TextBox 149"/>
          <p:cNvSpPr txBox="1">
            <a:spLocks noChangeArrowheads="1"/>
          </p:cNvSpPr>
          <p:nvPr/>
        </p:nvSpPr>
        <p:spPr bwMode="auto">
          <a:xfrm>
            <a:off x="5572125" y="592931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10</a:t>
            </a:r>
            <a:endParaRPr lang="en-US" sz="1200">
              <a:latin typeface="Lucida Sans" charset="0"/>
            </a:endParaRPr>
          </a:p>
        </p:txBody>
      </p:sp>
      <p:sp>
        <p:nvSpPr>
          <p:cNvPr id="78912" name="TextBox 150"/>
          <p:cNvSpPr txBox="1">
            <a:spLocks noChangeArrowheads="1"/>
          </p:cNvSpPr>
          <p:nvPr/>
        </p:nvSpPr>
        <p:spPr bwMode="auto">
          <a:xfrm>
            <a:off x="4786313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78913" name="TextBox 155"/>
          <p:cNvSpPr txBox="1">
            <a:spLocks noChangeArrowheads="1"/>
          </p:cNvSpPr>
          <p:nvPr/>
        </p:nvSpPr>
        <p:spPr bwMode="auto">
          <a:xfrm>
            <a:off x="5929313" y="50720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78914" name="TextBox 156"/>
          <p:cNvSpPr txBox="1">
            <a:spLocks noChangeArrowheads="1"/>
          </p:cNvSpPr>
          <p:nvPr/>
        </p:nvSpPr>
        <p:spPr bwMode="auto">
          <a:xfrm>
            <a:off x="6643688" y="5429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78915" name="TextBox 157"/>
          <p:cNvSpPr txBox="1">
            <a:spLocks noChangeArrowheads="1"/>
          </p:cNvSpPr>
          <p:nvPr/>
        </p:nvSpPr>
        <p:spPr bwMode="auto">
          <a:xfrm>
            <a:off x="7429500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13</a:t>
            </a:r>
            <a:endParaRPr lang="en-US" sz="1200">
              <a:latin typeface="Lucida Sans" charset="0"/>
            </a:endParaRPr>
          </a:p>
        </p:txBody>
      </p:sp>
      <p:sp>
        <p:nvSpPr>
          <p:cNvPr id="78916" name="TextBox 158"/>
          <p:cNvSpPr txBox="1">
            <a:spLocks noChangeArrowheads="1"/>
          </p:cNvSpPr>
          <p:nvPr/>
        </p:nvSpPr>
        <p:spPr bwMode="auto">
          <a:xfrm>
            <a:off x="7572375" y="42148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8625" y="1714500"/>
            <a:ext cx="23701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 err="1">
                <a:latin typeface="+mn-lt"/>
                <a:ea typeface="+mn-ea"/>
              </a:rPr>
              <a:t>Step</a:t>
            </a:r>
            <a:r>
              <a:rPr lang="es-MX" sz="2000" dirty="0">
                <a:latin typeface="+mn-lt"/>
                <a:ea typeface="+mn-ea"/>
              </a:rPr>
              <a:t> 2: </a:t>
            </a:r>
            <a:r>
              <a:rPr lang="es-MX" sz="2000" dirty="0" err="1">
                <a:latin typeface="+mn-lt"/>
                <a:ea typeface="+mn-ea"/>
              </a:rPr>
              <a:t>Allocation</a:t>
            </a:r>
            <a:endParaRPr lang="en-US" sz="2000" dirty="0">
              <a:latin typeface="+mn-lt"/>
              <a:ea typeface="+mn-ea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55850" y="2182813"/>
            <a:ext cx="2735263" cy="3962400"/>
          </a:xfrm>
          <a:custGeom>
            <a:avLst/>
            <a:gdLst>
              <a:gd name="connsiteX0" fmla="*/ 31750 w 2734733"/>
              <a:gd name="connsiteY0" fmla="*/ 1310217 h 3962400"/>
              <a:gd name="connsiteX1" fmla="*/ 463550 w 2734733"/>
              <a:gd name="connsiteY1" fmla="*/ 433917 h 3962400"/>
              <a:gd name="connsiteX2" fmla="*/ 1365250 w 2734733"/>
              <a:gd name="connsiteY2" fmla="*/ 14817 h 3962400"/>
              <a:gd name="connsiteX3" fmla="*/ 2051050 w 2734733"/>
              <a:gd name="connsiteY3" fmla="*/ 345017 h 3962400"/>
              <a:gd name="connsiteX4" fmla="*/ 2597150 w 2734733"/>
              <a:gd name="connsiteY4" fmla="*/ 967317 h 3962400"/>
              <a:gd name="connsiteX5" fmla="*/ 2343150 w 2734733"/>
              <a:gd name="connsiteY5" fmla="*/ 1742017 h 3962400"/>
              <a:gd name="connsiteX6" fmla="*/ 2139950 w 2734733"/>
              <a:gd name="connsiteY6" fmla="*/ 2237317 h 3962400"/>
              <a:gd name="connsiteX7" fmla="*/ 2673350 w 2734733"/>
              <a:gd name="connsiteY7" fmla="*/ 2821517 h 3962400"/>
              <a:gd name="connsiteX8" fmla="*/ 2508250 w 2734733"/>
              <a:gd name="connsiteY8" fmla="*/ 3291417 h 3962400"/>
              <a:gd name="connsiteX9" fmla="*/ 1619250 w 2734733"/>
              <a:gd name="connsiteY9" fmla="*/ 3812117 h 3962400"/>
              <a:gd name="connsiteX10" fmla="*/ 654050 w 2734733"/>
              <a:gd name="connsiteY10" fmla="*/ 3545417 h 3962400"/>
              <a:gd name="connsiteX11" fmla="*/ 31750 w 2734733"/>
              <a:gd name="connsiteY11" fmla="*/ 1310217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4733" h="3962400">
                <a:moveTo>
                  <a:pt x="31750" y="1310217"/>
                </a:moveTo>
                <a:cubicBezTo>
                  <a:pt x="0" y="791634"/>
                  <a:pt x="241300" y="649817"/>
                  <a:pt x="463550" y="433917"/>
                </a:cubicBezTo>
                <a:cubicBezTo>
                  <a:pt x="685800" y="218017"/>
                  <a:pt x="1100667" y="29634"/>
                  <a:pt x="1365250" y="14817"/>
                </a:cubicBezTo>
                <a:cubicBezTo>
                  <a:pt x="1629833" y="0"/>
                  <a:pt x="1845733" y="186267"/>
                  <a:pt x="2051050" y="345017"/>
                </a:cubicBezTo>
                <a:cubicBezTo>
                  <a:pt x="2256367" y="503767"/>
                  <a:pt x="2548467" y="734484"/>
                  <a:pt x="2597150" y="967317"/>
                </a:cubicBezTo>
                <a:cubicBezTo>
                  <a:pt x="2645833" y="1200150"/>
                  <a:pt x="2419350" y="1530350"/>
                  <a:pt x="2343150" y="1742017"/>
                </a:cubicBezTo>
                <a:cubicBezTo>
                  <a:pt x="2266950" y="1953684"/>
                  <a:pt x="2084917" y="2057400"/>
                  <a:pt x="2139950" y="2237317"/>
                </a:cubicBezTo>
                <a:cubicBezTo>
                  <a:pt x="2194983" y="2417234"/>
                  <a:pt x="2611967" y="2645834"/>
                  <a:pt x="2673350" y="2821517"/>
                </a:cubicBezTo>
                <a:cubicBezTo>
                  <a:pt x="2734733" y="2997200"/>
                  <a:pt x="2683933" y="3126317"/>
                  <a:pt x="2508250" y="3291417"/>
                </a:cubicBezTo>
                <a:cubicBezTo>
                  <a:pt x="2332567" y="3456517"/>
                  <a:pt x="1928283" y="3769784"/>
                  <a:pt x="1619250" y="3812117"/>
                </a:cubicBezTo>
                <a:cubicBezTo>
                  <a:pt x="1310217" y="3854450"/>
                  <a:pt x="916517" y="3962400"/>
                  <a:pt x="654050" y="3545417"/>
                </a:cubicBezTo>
                <a:cubicBezTo>
                  <a:pt x="391583" y="3128434"/>
                  <a:pt x="63500" y="1828800"/>
                  <a:pt x="31750" y="131021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040313" y="4262438"/>
            <a:ext cx="3006725" cy="2251075"/>
          </a:xfrm>
          <a:custGeom>
            <a:avLst/>
            <a:gdLst>
              <a:gd name="connsiteX0" fmla="*/ 433917 w 3007784"/>
              <a:gd name="connsiteY0" fmla="*/ 2150533 h 2250016"/>
              <a:gd name="connsiteX1" fmla="*/ 52917 w 3007784"/>
              <a:gd name="connsiteY1" fmla="*/ 1718733 h 2250016"/>
              <a:gd name="connsiteX2" fmla="*/ 332317 w 3007784"/>
              <a:gd name="connsiteY2" fmla="*/ 1134533 h 2250016"/>
              <a:gd name="connsiteX3" fmla="*/ 1094317 w 3007784"/>
              <a:gd name="connsiteY3" fmla="*/ 105833 h 2250016"/>
              <a:gd name="connsiteX4" fmla="*/ 2529417 w 3007784"/>
              <a:gd name="connsiteY4" fmla="*/ 499533 h 2250016"/>
              <a:gd name="connsiteX5" fmla="*/ 2656417 w 3007784"/>
              <a:gd name="connsiteY5" fmla="*/ 1121833 h 2250016"/>
              <a:gd name="connsiteX6" fmla="*/ 433917 w 3007784"/>
              <a:gd name="connsiteY6" fmla="*/ 2150533 h 225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7784" h="2250016">
                <a:moveTo>
                  <a:pt x="433917" y="2150533"/>
                </a:moveTo>
                <a:cubicBezTo>
                  <a:pt x="0" y="2250016"/>
                  <a:pt x="69850" y="1888066"/>
                  <a:pt x="52917" y="1718733"/>
                </a:cubicBezTo>
                <a:cubicBezTo>
                  <a:pt x="35984" y="1549400"/>
                  <a:pt x="158750" y="1403350"/>
                  <a:pt x="332317" y="1134533"/>
                </a:cubicBezTo>
                <a:cubicBezTo>
                  <a:pt x="505884" y="865716"/>
                  <a:pt x="728134" y="211666"/>
                  <a:pt x="1094317" y="105833"/>
                </a:cubicBezTo>
                <a:cubicBezTo>
                  <a:pt x="1460500" y="0"/>
                  <a:pt x="2269067" y="330200"/>
                  <a:pt x="2529417" y="499533"/>
                </a:cubicBezTo>
                <a:cubicBezTo>
                  <a:pt x="2789767" y="668866"/>
                  <a:pt x="3007784" y="848783"/>
                  <a:pt x="2656417" y="1121833"/>
                </a:cubicBezTo>
                <a:cubicBezTo>
                  <a:pt x="2305050" y="1394883"/>
                  <a:pt x="867834" y="2051050"/>
                  <a:pt x="433917" y="215053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768850" y="1830388"/>
            <a:ext cx="2992438" cy="2227262"/>
          </a:xfrm>
          <a:custGeom>
            <a:avLst/>
            <a:gdLst>
              <a:gd name="connsiteX0" fmla="*/ 438150 w 2992967"/>
              <a:gd name="connsiteY0" fmla="*/ 124883 h 2226733"/>
              <a:gd name="connsiteX1" fmla="*/ 6350 w 2992967"/>
              <a:gd name="connsiteY1" fmla="*/ 531283 h 2226733"/>
              <a:gd name="connsiteX2" fmla="*/ 476250 w 2992967"/>
              <a:gd name="connsiteY2" fmla="*/ 1318683 h 2226733"/>
              <a:gd name="connsiteX3" fmla="*/ 1619250 w 2992967"/>
              <a:gd name="connsiteY3" fmla="*/ 2194983 h 2226733"/>
              <a:gd name="connsiteX4" fmla="*/ 2571750 w 2992967"/>
              <a:gd name="connsiteY4" fmla="*/ 1509183 h 2226733"/>
              <a:gd name="connsiteX5" fmla="*/ 2863850 w 2992967"/>
              <a:gd name="connsiteY5" fmla="*/ 861483 h 2226733"/>
              <a:gd name="connsiteX6" fmla="*/ 1797050 w 2992967"/>
              <a:gd name="connsiteY6" fmla="*/ 124883 h 2226733"/>
              <a:gd name="connsiteX7" fmla="*/ 438150 w 2992967"/>
              <a:gd name="connsiteY7" fmla="*/ 124883 h 222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967" h="2226733">
                <a:moveTo>
                  <a:pt x="438150" y="124883"/>
                </a:moveTo>
                <a:cubicBezTo>
                  <a:pt x="139700" y="192616"/>
                  <a:pt x="0" y="332316"/>
                  <a:pt x="6350" y="531283"/>
                </a:cubicBezTo>
                <a:cubicBezTo>
                  <a:pt x="12700" y="730250"/>
                  <a:pt x="207433" y="1041400"/>
                  <a:pt x="476250" y="1318683"/>
                </a:cubicBezTo>
                <a:cubicBezTo>
                  <a:pt x="745067" y="1595966"/>
                  <a:pt x="1270000" y="2163233"/>
                  <a:pt x="1619250" y="2194983"/>
                </a:cubicBezTo>
                <a:cubicBezTo>
                  <a:pt x="1968500" y="2226733"/>
                  <a:pt x="2364317" y="1731433"/>
                  <a:pt x="2571750" y="1509183"/>
                </a:cubicBezTo>
                <a:cubicBezTo>
                  <a:pt x="2779183" y="1286933"/>
                  <a:pt x="2992967" y="1092200"/>
                  <a:pt x="2863850" y="861483"/>
                </a:cubicBezTo>
                <a:cubicBezTo>
                  <a:pt x="2734733" y="630766"/>
                  <a:pt x="2197100" y="249766"/>
                  <a:pt x="1797050" y="124883"/>
                </a:cubicBezTo>
                <a:cubicBezTo>
                  <a:pt x="1397000" y="0"/>
                  <a:pt x="736600" y="57150"/>
                  <a:pt x="438150" y="12488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1" name="Straight Arrow Connector 80"/>
          <p:cNvCxnSpPr>
            <a:stCxn id="14" idx="2"/>
            <a:endCxn id="9" idx="6"/>
          </p:cNvCxnSpPr>
          <p:nvPr/>
        </p:nvCxnSpPr>
        <p:spPr>
          <a:xfrm rot="10800000">
            <a:off x="4000500" y="4214813"/>
            <a:ext cx="1071563" cy="214312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/>
          <p:cNvCxnSpPr>
            <a:stCxn id="14" idx="6"/>
            <a:endCxn id="21" idx="0"/>
          </p:cNvCxnSpPr>
          <p:nvPr/>
        </p:nvCxnSpPr>
        <p:spPr>
          <a:xfrm>
            <a:off x="5214938" y="4429125"/>
            <a:ext cx="1428750" cy="9286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>
            <a:stCxn id="17" idx="3"/>
            <a:endCxn id="21" idx="0"/>
          </p:cNvCxnSpPr>
          <p:nvPr/>
        </p:nvCxnSpPr>
        <p:spPr>
          <a:xfrm rot="5400000">
            <a:off x="6500813" y="4408488"/>
            <a:ext cx="1092200" cy="806450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7" idx="1"/>
            <a:endCxn id="16" idx="5"/>
          </p:cNvCxnSpPr>
          <p:nvPr/>
        </p:nvCxnSpPr>
        <p:spPr>
          <a:xfrm rot="16200000" flipV="1">
            <a:off x="6015832" y="2729706"/>
            <a:ext cx="1684338" cy="118427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err="1" smtClean="0">
                <a:ea typeface="+mj-ea"/>
              </a:rPr>
              <a:t>Location-Allocation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Method</a:t>
            </a:r>
            <a:endParaRPr lang="en-US" dirty="0">
              <a:ea typeface="+mj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1875" y="25717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28938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0625" y="2357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57625" y="4143375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2125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29375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438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72063" y="4357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86500" y="4500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43625" y="2357438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29500" y="4143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29313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6625" y="4929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00438" y="5500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72250" y="5357813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29250" y="5929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43750" y="2786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3"/>
          <p:cNvCxnSpPr>
            <a:stCxn id="6" idx="4"/>
            <a:endCxn id="11" idx="1"/>
          </p:cNvCxnSpPr>
          <p:nvPr/>
        </p:nvCxnSpPr>
        <p:spPr>
          <a:xfrm rot="16200000" flipH="1">
            <a:off x="3893344" y="2464594"/>
            <a:ext cx="449263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6"/>
            <a:endCxn id="8" idx="1"/>
          </p:cNvCxnSpPr>
          <p:nvPr/>
        </p:nvCxnSpPr>
        <p:spPr>
          <a:xfrm flipV="1">
            <a:off x="3714750" y="2378075"/>
            <a:ext cx="1306513" cy="26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1" idx="3"/>
          </p:cNvCxnSpPr>
          <p:nvPr/>
        </p:nvCxnSpPr>
        <p:spPr>
          <a:xfrm flipV="1">
            <a:off x="3071813" y="3265488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2"/>
            <a:endCxn id="7" idx="4"/>
          </p:cNvCxnSpPr>
          <p:nvPr/>
        </p:nvCxnSpPr>
        <p:spPr>
          <a:xfrm rot="10800000">
            <a:off x="3000375" y="3714750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0"/>
            <a:endCxn id="9" idx="4"/>
          </p:cNvCxnSpPr>
          <p:nvPr/>
        </p:nvCxnSpPr>
        <p:spPr>
          <a:xfrm rot="5400000" flipH="1" flipV="1">
            <a:off x="3143250" y="4714875"/>
            <a:ext cx="1214438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7"/>
            <a:endCxn id="8" idx="3"/>
          </p:cNvCxnSpPr>
          <p:nvPr/>
        </p:nvCxnSpPr>
        <p:spPr>
          <a:xfrm rot="5400000" flipH="1" flipV="1">
            <a:off x="4515644" y="2658269"/>
            <a:ext cx="6842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7"/>
            <a:endCxn id="11" idx="3"/>
          </p:cNvCxnSpPr>
          <p:nvPr/>
        </p:nvCxnSpPr>
        <p:spPr>
          <a:xfrm rot="5400000" flipH="1" flipV="1">
            <a:off x="3836988" y="3408363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16" idx="3"/>
          </p:cNvCxnSpPr>
          <p:nvPr/>
        </p:nvCxnSpPr>
        <p:spPr>
          <a:xfrm>
            <a:off x="5143500" y="2428875"/>
            <a:ext cx="1020763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10" idx="1"/>
          </p:cNvCxnSpPr>
          <p:nvPr/>
        </p:nvCxnSpPr>
        <p:spPr>
          <a:xfrm rot="16200000" flipH="1">
            <a:off x="5015706" y="2586832"/>
            <a:ext cx="684213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6"/>
            <a:endCxn id="10" idx="3"/>
          </p:cNvCxnSpPr>
          <p:nvPr/>
        </p:nvCxnSpPr>
        <p:spPr>
          <a:xfrm>
            <a:off x="4714875" y="3214688"/>
            <a:ext cx="877888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14" idx="2"/>
          </p:cNvCxnSpPr>
          <p:nvPr/>
        </p:nvCxnSpPr>
        <p:spPr>
          <a:xfrm rot="16200000" flipH="1">
            <a:off x="4286251" y="3643312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  <a:endCxn id="9" idx="5"/>
          </p:cNvCxnSpPr>
          <p:nvPr/>
        </p:nvCxnSpPr>
        <p:spPr>
          <a:xfrm rot="16200000" flipV="1">
            <a:off x="3944144" y="4301332"/>
            <a:ext cx="75565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5"/>
            <a:endCxn id="22" idx="2"/>
          </p:cNvCxnSpPr>
          <p:nvPr/>
        </p:nvCxnSpPr>
        <p:spPr>
          <a:xfrm rot="16200000" flipH="1">
            <a:off x="4658519" y="5230019"/>
            <a:ext cx="877887" cy="66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7"/>
            <a:endCxn id="14" idx="3"/>
          </p:cNvCxnSpPr>
          <p:nvPr/>
        </p:nvCxnSpPr>
        <p:spPr>
          <a:xfrm rot="5400000" flipH="1" flipV="1">
            <a:off x="4658519" y="4587081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6"/>
            <a:endCxn id="12" idx="2"/>
          </p:cNvCxnSpPr>
          <p:nvPr/>
        </p:nvCxnSpPr>
        <p:spPr>
          <a:xfrm>
            <a:off x="5715000" y="3214688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5"/>
            <a:endCxn id="12" idx="1"/>
          </p:cNvCxnSpPr>
          <p:nvPr/>
        </p:nvCxnSpPr>
        <p:spPr>
          <a:xfrm rot="16200000" flipH="1">
            <a:off x="5801519" y="2944019"/>
            <a:ext cx="1112838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7"/>
            <a:endCxn id="23" idx="2"/>
          </p:cNvCxnSpPr>
          <p:nvPr/>
        </p:nvCxnSpPr>
        <p:spPr>
          <a:xfrm rot="16200000" flipH="1">
            <a:off x="6465094" y="2178844"/>
            <a:ext cx="479425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6"/>
            <a:endCxn id="23" idx="3"/>
          </p:cNvCxnSpPr>
          <p:nvPr/>
        </p:nvCxnSpPr>
        <p:spPr>
          <a:xfrm flipV="1">
            <a:off x="6572250" y="2908300"/>
            <a:ext cx="592138" cy="735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4"/>
            <a:endCxn id="15" idx="1"/>
          </p:cNvCxnSpPr>
          <p:nvPr/>
        </p:nvCxnSpPr>
        <p:spPr>
          <a:xfrm rot="5400000">
            <a:off x="6000751" y="4021137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4" idx="6"/>
            <a:endCxn id="15" idx="2"/>
          </p:cNvCxnSpPr>
          <p:nvPr/>
        </p:nvCxnSpPr>
        <p:spPr>
          <a:xfrm>
            <a:off x="5214938" y="4429125"/>
            <a:ext cx="107156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4" idx="5"/>
            <a:endCxn id="18" idx="1"/>
          </p:cNvCxnSpPr>
          <p:nvPr/>
        </p:nvCxnSpPr>
        <p:spPr>
          <a:xfrm rot="16200000" flipH="1">
            <a:off x="5301456" y="4372769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2" idx="7"/>
            <a:endCxn id="18" idx="3"/>
          </p:cNvCxnSpPr>
          <p:nvPr/>
        </p:nvCxnSpPr>
        <p:spPr>
          <a:xfrm rot="5400000" flipH="1" flipV="1">
            <a:off x="5337175" y="5337176"/>
            <a:ext cx="827087" cy="39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21" idx="1"/>
          </p:cNvCxnSpPr>
          <p:nvPr/>
        </p:nvCxnSpPr>
        <p:spPr>
          <a:xfrm>
            <a:off x="6072188" y="5072063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7"/>
            <a:endCxn id="19" idx="3"/>
          </p:cNvCxnSpPr>
          <p:nvPr/>
        </p:nvCxnSpPr>
        <p:spPr>
          <a:xfrm rot="5400000" flipH="1" flipV="1">
            <a:off x="6837363" y="4908550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8" idx="7"/>
            <a:endCxn id="15" idx="3"/>
          </p:cNvCxnSpPr>
          <p:nvPr/>
        </p:nvCxnSpPr>
        <p:spPr>
          <a:xfrm rot="5400000" flipH="1" flipV="1">
            <a:off x="5980112" y="4694238"/>
            <a:ext cx="398463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1"/>
            <a:endCxn id="17" idx="3"/>
          </p:cNvCxnSpPr>
          <p:nvPr/>
        </p:nvCxnSpPr>
        <p:spPr>
          <a:xfrm rot="5400000" flipH="1" flipV="1">
            <a:off x="7036595" y="4536281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0"/>
            <a:endCxn id="23" idx="3"/>
          </p:cNvCxnSpPr>
          <p:nvPr/>
        </p:nvCxnSpPr>
        <p:spPr>
          <a:xfrm rot="16200000" flipV="1">
            <a:off x="6715125" y="3357563"/>
            <a:ext cx="1235075" cy="33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2" idx="5"/>
            <a:endCxn id="17" idx="2"/>
          </p:cNvCxnSpPr>
          <p:nvPr/>
        </p:nvCxnSpPr>
        <p:spPr>
          <a:xfrm rot="16200000" flipH="1">
            <a:off x="6730207" y="3515519"/>
            <a:ext cx="520700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6"/>
            <a:endCxn id="17" idx="3"/>
          </p:cNvCxnSpPr>
          <p:nvPr/>
        </p:nvCxnSpPr>
        <p:spPr>
          <a:xfrm flipV="1">
            <a:off x="6429375" y="4265613"/>
            <a:ext cx="1020763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7"/>
            <a:endCxn id="10" idx="4"/>
          </p:cNvCxnSpPr>
          <p:nvPr/>
        </p:nvCxnSpPr>
        <p:spPr>
          <a:xfrm rot="5400000" flipH="1" flipV="1">
            <a:off x="4872832" y="3607593"/>
            <a:ext cx="1092200" cy="449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923" name="TextBox 137"/>
          <p:cNvSpPr txBox="1">
            <a:spLocks noChangeArrowheads="1"/>
          </p:cNvSpPr>
          <p:nvPr/>
        </p:nvSpPr>
        <p:spPr bwMode="auto">
          <a:xfrm>
            <a:off x="278606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79924" name="TextBox 138"/>
          <p:cNvSpPr txBox="1">
            <a:spLocks noChangeArrowheads="1"/>
          </p:cNvSpPr>
          <p:nvPr/>
        </p:nvSpPr>
        <p:spPr bwMode="auto">
          <a:xfrm>
            <a:off x="7286625" y="2714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79925" name="TextBox 139"/>
          <p:cNvSpPr txBox="1">
            <a:spLocks noChangeArrowheads="1"/>
          </p:cNvSpPr>
          <p:nvPr/>
        </p:nvSpPr>
        <p:spPr bwMode="auto">
          <a:xfrm>
            <a:off x="6215063" y="207168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12</a:t>
            </a:r>
            <a:endParaRPr lang="en-US" sz="1200">
              <a:latin typeface="Lucida Sans" charset="0"/>
            </a:endParaRPr>
          </a:p>
        </p:txBody>
      </p:sp>
      <p:sp>
        <p:nvSpPr>
          <p:cNvPr id="79926" name="TextBox 140"/>
          <p:cNvSpPr txBox="1">
            <a:spLocks noChangeArrowheads="1"/>
          </p:cNvSpPr>
          <p:nvPr/>
        </p:nvSpPr>
        <p:spPr bwMode="auto">
          <a:xfrm>
            <a:off x="5072063" y="2071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79927" name="TextBox 141"/>
          <p:cNvSpPr txBox="1">
            <a:spLocks noChangeArrowheads="1"/>
          </p:cNvSpPr>
          <p:nvPr/>
        </p:nvSpPr>
        <p:spPr bwMode="auto">
          <a:xfrm>
            <a:off x="4500563" y="28575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79928" name="TextBox 142"/>
          <p:cNvSpPr txBox="1">
            <a:spLocks noChangeArrowheads="1"/>
          </p:cNvSpPr>
          <p:nvPr/>
        </p:nvSpPr>
        <p:spPr bwMode="auto">
          <a:xfrm>
            <a:off x="3643313" y="22860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79929" name="TextBox 143"/>
          <p:cNvSpPr txBox="1">
            <a:spLocks noChangeArrowheads="1"/>
          </p:cNvSpPr>
          <p:nvPr/>
        </p:nvSpPr>
        <p:spPr bwMode="auto">
          <a:xfrm>
            <a:off x="650081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79930" name="TextBox 144"/>
          <p:cNvSpPr txBox="1">
            <a:spLocks noChangeArrowheads="1"/>
          </p:cNvSpPr>
          <p:nvPr/>
        </p:nvSpPr>
        <p:spPr bwMode="auto">
          <a:xfrm>
            <a:off x="6357938" y="464343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79931" name="TextBox 145"/>
          <p:cNvSpPr txBox="1">
            <a:spLocks noChangeArrowheads="1"/>
          </p:cNvSpPr>
          <p:nvPr/>
        </p:nvSpPr>
        <p:spPr bwMode="auto">
          <a:xfrm>
            <a:off x="5643563" y="32861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79932" name="TextBox 146"/>
          <p:cNvSpPr txBox="1">
            <a:spLocks noChangeArrowheads="1"/>
          </p:cNvSpPr>
          <p:nvPr/>
        </p:nvSpPr>
        <p:spPr bwMode="auto">
          <a:xfrm>
            <a:off x="5000625" y="45005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14</a:t>
            </a:r>
            <a:endParaRPr lang="en-US" sz="1200">
              <a:latin typeface="Lucida Sans" charset="0"/>
            </a:endParaRPr>
          </a:p>
        </p:txBody>
      </p:sp>
      <p:sp>
        <p:nvSpPr>
          <p:cNvPr id="79933" name="TextBox 147"/>
          <p:cNvSpPr txBox="1">
            <a:spLocks noChangeArrowheads="1"/>
          </p:cNvSpPr>
          <p:nvPr/>
        </p:nvSpPr>
        <p:spPr bwMode="auto">
          <a:xfrm>
            <a:off x="3643313" y="38576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6</a:t>
            </a:r>
            <a:endParaRPr lang="en-US" sz="1200">
              <a:latin typeface="Lucida Sans" charset="0"/>
            </a:endParaRPr>
          </a:p>
        </p:txBody>
      </p:sp>
      <p:sp>
        <p:nvSpPr>
          <p:cNvPr id="79934" name="TextBox 148"/>
          <p:cNvSpPr txBox="1">
            <a:spLocks noChangeArrowheads="1"/>
          </p:cNvSpPr>
          <p:nvPr/>
        </p:nvSpPr>
        <p:spPr bwMode="auto">
          <a:xfrm>
            <a:off x="3714750" y="5500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79935" name="TextBox 149"/>
          <p:cNvSpPr txBox="1">
            <a:spLocks noChangeArrowheads="1"/>
          </p:cNvSpPr>
          <p:nvPr/>
        </p:nvSpPr>
        <p:spPr bwMode="auto">
          <a:xfrm>
            <a:off x="5572125" y="592931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10</a:t>
            </a:r>
            <a:endParaRPr lang="en-US" sz="1200">
              <a:latin typeface="Lucida Sans" charset="0"/>
            </a:endParaRPr>
          </a:p>
        </p:txBody>
      </p:sp>
      <p:sp>
        <p:nvSpPr>
          <p:cNvPr id="79936" name="TextBox 150"/>
          <p:cNvSpPr txBox="1">
            <a:spLocks noChangeArrowheads="1"/>
          </p:cNvSpPr>
          <p:nvPr/>
        </p:nvSpPr>
        <p:spPr bwMode="auto">
          <a:xfrm>
            <a:off x="4786313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79937" name="TextBox 155"/>
          <p:cNvSpPr txBox="1">
            <a:spLocks noChangeArrowheads="1"/>
          </p:cNvSpPr>
          <p:nvPr/>
        </p:nvSpPr>
        <p:spPr bwMode="auto">
          <a:xfrm>
            <a:off x="5929313" y="50720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79938" name="TextBox 156"/>
          <p:cNvSpPr txBox="1">
            <a:spLocks noChangeArrowheads="1"/>
          </p:cNvSpPr>
          <p:nvPr/>
        </p:nvSpPr>
        <p:spPr bwMode="auto">
          <a:xfrm>
            <a:off x="6643688" y="5429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79939" name="TextBox 157"/>
          <p:cNvSpPr txBox="1">
            <a:spLocks noChangeArrowheads="1"/>
          </p:cNvSpPr>
          <p:nvPr/>
        </p:nvSpPr>
        <p:spPr bwMode="auto">
          <a:xfrm>
            <a:off x="7429500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13</a:t>
            </a:r>
            <a:endParaRPr lang="en-US" sz="1200">
              <a:latin typeface="Lucida Sans" charset="0"/>
            </a:endParaRPr>
          </a:p>
        </p:txBody>
      </p:sp>
      <p:sp>
        <p:nvSpPr>
          <p:cNvPr id="79940" name="TextBox 158"/>
          <p:cNvSpPr txBox="1">
            <a:spLocks noChangeArrowheads="1"/>
          </p:cNvSpPr>
          <p:nvPr/>
        </p:nvSpPr>
        <p:spPr bwMode="auto">
          <a:xfrm>
            <a:off x="7572375" y="42148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8625" y="1714500"/>
            <a:ext cx="23701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 err="1">
                <a:latin typeface="+mn-lt"/>
                <a:ea typeface="+mn-ea"/>
              </a:rPr>
              <a:t>Step</a:t>
            </a:r>
            <a:r>
              <a:rPr lang="es-MX" sz="2000" dirty="0">
                <a:latin typeface="+mn-lt"/>
                <a:ea typeface="+mn-ea"/>
              </a:rPr>
              <a:t> 2: </a:t>
            </a:r>
            <a:r>
              <a:rPr lang="es-MX" sz="2000" dirty="0" err="1">
                <a:latin typeface="+mn-lt"/>
                <a:ea typeface="+mn-ea"/>
              </a:rPr>
              <a:t>Allocation</a:t>
            </a:r>
            <a:endParaRPr lang="en-US" sz="2000" dirty="0">
              <a:latin typeface="+mn-lt"/>
              <a:ea typeface="+mn-ea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55850" y="2182813"/>
            <a:ext cx="2735263" cy="3962400"/>
          </a:xfrm>
          <a:custGeom>
            <a:avLst/>
            <a:gdLst>
              <a:gd name="connsiteX0" fmla="*/ 31750 w 2734733"/>
              <a:gd name="connsiteY0" fmla="*/ 1310217 h 3962400"/>
              <a:gd name="connsiteX1" fmla="*/ 463550 w 2734733"/>
              <a:gd name="connsiteY1" fmla="*/ 433917 h 3962400"/>
              <a:gd name="connsiteX2" fmla="*/ 1365250 w 2734733"/>
              <a:gd name="connsiteY2" fmla="*/ 14817 h 3962400"/>
              <a:gd name="connsiteX3" fmla="*/ 2051050 w 2734733"/>
              <a:gd name="connsiteY3" fmla="*/ 345017 h 3962400"/>
              <a:gd name="connsiteX4" fmla="*/ 2597150 w 2734733"/>
              <a:gd name="connsiteY4" fmla="*/ 967317 h 3962400"/>
              <a:gd name="connsiteX5" fmla="*/ 2343150 w 2734733"/>
              <a:gd name="connsiteY5" fmla="*/ 1742017 h 3962400"/>
              <a:gd name="connsiteX6" fmla="*/ 2139950 w 2734733"/>
              <a:gd name="connsiteY6" fmla="*/ 2237317 h 3962400"/>
              <a:gd name="connsiteX7" fmla="*/ 2673350 w 2734733"/>
              <a:gd name="connsiteY7" fmla="*/ 2821517 h 3962400"/>
              <a:gd name="connsiteX8" fmla="*/ 2508250 w 2734733"/>
              <a:gd name="connsiteY8" fmla="*/ 3291417 h 3962400"/>
              <a:gd name="connsiteX9" fmla="*/ 1619250 w 2734733"/>
              <a:gd name="connsiteY9" fmla="*/ 3812117 h 3962400"/>
              <a:gd name="connsiteX10" fmla="*/ 654050 w 2734733"/>
              <a:gd name="connsiteY10" fmla="*/ 3545417 h 3962400"/>
              <a:gd name="connsiteX11" fmla="*/ 31750 w 2734733"/>
              <a:gd name="connsiteY11" fmla="*/ 1310217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4733" h="3962400">
                <a:moveTo>
                  <a:pt x="31750" y="1310217"/>
                </a:moveTo>
                <a:cubicBezTo>
                  <a:pt x="0" y="791634"/>
                  <a:pt x="241300" y="649817"/>
                  <a:pt x="463550" y="433917"/>
                </a:cubicBezTo>
                <a:cubicBezTo>
                  <a:pt x="685800" y="218017"/>
                  <a:pt x="1100667" y="29634"/>
                  <a:pt x="1365250" y="14817"/>
                </a:cubicBezTo>
                <a:cubicBezTo>
                  <a:pt x="1629833" y="0"/>
                  <a:pt x="1845733" y="186267"/>
                  <a:pt x="2051050" y="345017"/>
                </a:cubicBezTo>
                <a:cubicBezTo>
                  <a:pt x="2256367" y="503767"/>
                  <a:pt x="2548467" y="734484"/>
                  <a:pt x="2597150" y="967317"/>
                </a:cubicBezTo>
                <a:cubicBezTo>
                  <a:pt x="2645833" y="1200150"/>
                  <a:pt x="2419350" y="1530350"/>
                  <a:pt x="2343150" y="1742017"/>
                </a:cubicBezTo>
                <a:cubicBezTo>
                  <a:pt x="2266950" y="1953684"/>
                  <a:pt x="2084917" y="2057400"/>
                  <a:pt x="2139950" y="2237317"/>
                </a:cubicBezTo>
                <a:cubicBezTo>
                  <a:pt x="2194983" y="2417234"/>
                  <a:pt x="2611967" y="2645834"/>
                  <a:pt x="2673350" y="2821517"/>
                </a:cubicBezTo>
                <a:cubicBezTo>
                  <a:pt x="2734733" y="2997200"/>
                  <a:pt x="2683933" y="3126317"/>
                  <a:pt x="2508250" y="3291417"/>
                </a:cubicBezTo>
                <a:cubicBezTo>
                  <a:pt x="2332567" y="3456517"/>
                  <a:pt x="1928283" y="3769784"/>
                  <a:pt x="1619250" y="3812117"/>
                </a:cubicBezTo>
                <a:cubicBezTo>
                  <a:pt x="1310217" y="3854450"/>
                  <a:pt x="916517" y="3962400"/>
                  <a:pt x="654050" y="3545417"/>
                </a:cubicBezTo>
                <a:cubicBezTo>
                  <a:pt x="391583" y="3128434"/>
                  <a:pt x="63500" y="1828800"/>
                  <a:pt x="31750" y="131021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5040313" y="4262438"/>
            <a:ext cx="3006725" cy="2251075"/>
          </a:xfrm>
          <a:custGeom>
            <a:avLst/>
            <a:gdLst>
              <a:gd name="connsiteX0" fmla="*/ 433917 w 3007784"/>
              <a:gd name="connsiteY0" fmla="*/ 2150533 h 2250016"/>
              <a:gd name="connsiteX1" fmla="*/ 52917 w 3007784"/>
              <a:gd name="connsiteY1" fmla="*/ 1718733 h 2250016"/>
              <a:gd name="connsiteX2" fmla="*/ 332317 w 3007784"/>
              <a:gd name="connsiteY2" fmla="*/ 1134533 h 2250016"/>
              <a:gd name="connsiteX3" fmla="*/ 1094317 w 3007784"/>
              <a:gd name="connsiteY3" fmla="*/ 105833 h 2250016"/>
              <a:gd name="connsiteX4" fmla="*/ 2529417 w 3007784"/>
              <a:gd name="connsiteY4" fmla="*/ 499533 h 2250016"/>
              <a:gd name="connsiteX5" fmla="*/ 2656417 w 3007784"/>
              <a:gd name="connsiteY5" fmla="*/ 1121833 h 2250016"/>
              <a:gd name="connsiteX6" fmla="*/ 433917 w 3007784"/>
              <a:gd name="connsiteY6" fmla="*/ 2150533 h 22500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07784" h="2250016">
                <a:moveTo>
                  <a:pt x="433917" y="2150533"/>
                </a:moveTo>
                <a:cubicBezTo>
                  <a:pt x="0" y="2250016"/>
                  <a:pt x="69850" y="1888066"/>
                  <a:pt x="52917" y="1718733"/>
                </a:cubicBezTo>
                <a:cubicBezTo>
                  <a:pt x="35984" y="1549400"/>
                  <a:pt x="158750" y="1403350"/>
                  <a:pt x="332317" y="1134533"/>
                </a:cubicBezTo>
                <a:cubicBezTo>
                  <a:pt x="505884" y="865716"/>
                  <a:pt x="728134" y="211666"/>
                  <a:pt x="1094317" y="105833"/>
                </a:cubicBezTo>
                <a:cubicBezTo>
                  <a:pt x="1460500" y="0"/>
                  <a:pt x="2269067" y="330200"/>
                  <a:pt x="2529417" y="499533"/>
                </a:cubicBezTo>
                <a:cubicBezTo>
                  <a:pt x="2789767" y="668866"/>
                  <a:pt x="3007784" y="848783"/>
                  <a:pt x="2656417" y="1121833"/>
                </a:cubicBezTo>
                <a:cubicBezTo>
                  <a:pt x="2305050" y="1394883"/>
                  <a:pt x="867834" y="2051050"/>
                  <a:pt x="433917" y="215053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768850" y="1830388"/>
            <a:ext cx="2992438" cy="2227262"/>
          </a:xfrm>
          <a:custGeom>
            <a:avLst/>
            <a:gdLst>
              <a:gd name="connsiteX0" fmla="*/ 438150 w 2992967"/>
              <a:gd name="connsiteY0" fmla="*/ 124883 h 2226733"/>
              <a:gd name="connsiteX1" fmla="*/ 6350 w 2992967"/>
              <a:gd name="connsiteY1" fmla="*/ 531283 h 2226733"/>
              <a:gd name="connsiteX2" fmla="*/ 476250 w 2992967"/>
              <a:gd name="connsiteY2" fmla="*/ 1318683 h 2226733"/>
              <a:gd name="connsiteX3" fmla="*/ 1619250 w 2992967"/>
              <a:gd name="connsiteY3" fmla="*/ 2194983 h 2226733"/>
              <a:gd name="connsiteX4" fmla="*/ 2571750 w 2992967"/>
              <a:gd name="connsiteY4" fmla="*/ 1509183 h 2226733"/>
              <a:gd name="connsiteX5" fmla="*/ 2863850 w 2992967"/>
              <a:gd name="connsiteY5" fmla="*/ 861483 h 2226733"/>
              <a:gd name="connsiteX6" fmla="*/ 1797050 w 2992967"/>
              <a:gd name="connsiteY6" fmla="*/ 124883 h 2226733"/>
              <a:gd name="connsiteX7" fmla="*/ 438150 w 2992967"/>
              <a:gd name="connsiteY7" fmla="*/ 124883 h 2226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992967" h="2226733">
                <a:moveTo>
                  <a:pt x="438150" y="124883"/>
                </a:moveTo>
                <a:cubicBezTo>
                  <a:pt x="139700" y="192616"/>
                  <a:pt x="0" y="332316"/>
                  <a:pt x="6350" y="531283"/>
                </a:cubicBezTo>
                <a:cubicBezTo>
                  <a:pt x="12700" y="730250"/>
                  <a:pt x="207433" y="1041400"/>
                  <a:pt x="476250" y="1318683"/>
                </a:cubicBezTo>
                <a:cubicBezTo>
                  <a:pt x="745067" y="1595966"/>
                  <a:pt x="1270000" y="2163233"/>
                  <a:pt x="1619250" y="2194983"/>
                </a:cubicBezTo>
                <a:cubicBezTo>
                  <a:pt x="1968500" y="2226733"/>
                  <a:pt x="2364317" y="1731433"/>
                  <a:pt x="2571750" y="1509183"/>
                </a:cubicBezTo>
                <a:cubicBezTo>
                  <a:pt x="2779183" y="1286933"/>
                  <a:pt x="2992967" y="1092200"/>
                  <a:pt x="2863850" y="861483"/>
                </a:cubicBezTo>
                <a:cubicBezTo>
                  <a:pt x="2734733" y="630766"/>
                  <a:pt x="2197100" y="249766"/>
                  <a:pt x="1797050" y="124883"/>
                </a:cubicBezTo>
                <a:cubicBezTo>
                  <a:pt x="1397000" y="0"/>
                  <a:pt x="736600" y="57150"/>
                  <a:pt x="438150" y="12488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3" name="Straight Arrow Connector 82"/>
          <p:cNvCxnSpPr>
            <a:stCxn id="14" idx="6"/>
            <a:endCxn id="21" idx="0"/>
          </p:cNvCxnSpPr>
          <p:nvPr/>
        </p:nvCxnSpPr>
        <p:spPr>
          <a:xfrm>
            <a:off x="5214938" y="4429125"/>
            <a:ext cx="1428750" cy="928688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17" idx="1"/>
            <a:endCxn id="16" idx="5"/>
          </p:cNvCxnSpPr>
          <p:nvPr/>
        </p:nvCxnSpPr>
        <p:spPr>
          <a:xfrm rot="16200000" flipV="1">
            <a:off x="6015832" y="2729706"/>
            <a:ext cx="1684338" cy="1184275"/>
          </a:xfrm>
          <a:prstGeom prst="straightConnector1">
            <a:avLst/>
          </a:prstGeom>
          <a:ln w="381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err="1" smtClean="0">
                <a:ea typeface="+mj-ea"/>
              </a:rPr>
              <a:t>Location-Allocation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Method</a:t>
            </a:r>
            <a:endParaRPr lang="en-US" dirty="0">
              <a:ea typeface="+mj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1875" y="25717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28938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0625" y="2357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57625" y="4143375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2125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29375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438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72063" y="4357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86500" y="4500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43625" y="2357438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29500" y="4143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29313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6625" y="4929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00438" y="5500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72250" y="5357813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29250" y="5929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43750" y="2786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3"/>
          <p:cNvCxnSpPr>
            <a:stCxn id="6" idx="4"/>
            <a:endCxn id="11" idx="1"/>
          </p:cNvCxnSpPr>
          <p:nvPr/>
        </p:nvCxnSpPr>
        <p:spPr>
          <a:xfrm rot="16200000" flipH="1">
            <a:off x="3893344" y="2464594"/>
            <a:ext cx="449263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6"/>
            <a:endCxn id="8" idx="1"/>
          </p:cNvCxnSpPr>
          <p:nvPr/>
        </p:nvCxnSpPr>
        <p:spPr>
          <a:xfrm flipV="1">
            <a:off x="3714750" y="2378075"/>
            <a:ext cx="1306513" cy="26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1" idx="3"/>
          </p:cNvCxnSpPr>
          <p:nvPr/>
        </p:nvCxnSpPr>
        <p:spPr>
          <a:xfrm flipV="1">
            <a:off x="3071813" y="3265488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2"/>
            <a:endCxn id="7" idx="4"/>
          </p:cNvCxnSpPr>
          <p:nvPr/>
        </p:nvCxnSpPr>
        <p:spPr>
          <a:xfrm rot="10800000">
            <a:off x="3000375" y="3714750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0"/>
            <a:endCxn id="9" idx="4"/>
          </p:cNvCxnSpPr>
          <p:nvPr/>
        </p:nvCxnSpPr>
        <p:spPr>
          <a:xfrm rot="5400000" flipH="1" flipV="1">
            <a:off x="3143250" y="4714875"/>
            <a:ext cx="1214438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7"/>
            <a:endCxn id="8" idx="3"/>
          </p:cNvCxnSpPr>
          <p:nvPr/>
        </p:nvCxnSpPr>
        <p:spPr>
          <a:xfrm rot="5400000" flipH="1" flipV="1">
            <a:off x="4515644" y="2658269"/>
            <a:ext cx="6842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7"/>
            <a:endCxn id="11" idx="3"/>
          </p:cNvCxnSpPr>
          <p:nvPr/>
        </p:nvCxnSpPr>
        <p:spPr>
          <a:xfrm rot="5400000" flipH="1" flipV="1">
            <a:off x="3836988" y="3408363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16" idx="3"/>
          </p:cNvCxnSpPr>
          <p:nvPr/>
        </p:nvCxnSpPr>
        <p:spPr>
          <a:xfrm>
            <a:off x="5143500" y="2428875"/>
            <a:ext cx="1020763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10" idx="1"/>
          </p:cNvCxnSpPr>
          <p:nvPr/>
        </p:nvCxnSpPr>
        <p:spPr>
          <a:xfrm rot="16200000" flipH="1">
            <a:off x="5015706" y="2586832"/>
            <a:ext cx="684213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6"/>
            <a:endCxn id="10" idx="3"/>
          </p:cNvCxnSpPr>
          <p:nvPr/>
        </p:nvCxnSpPr>
        <p:spPr>
          <a:xfrm>
            <a:off x="4714875" y="3214688"/>
            <a:ext cx="877888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14" idx="2"/>
          </p:cNvCxnSpPr>
          <p:nvPr/>
        </p:nvCxnSpPr>
        <p:spPr>
          <a:xfrm rot="16200000" flipH="1">
            <a:off x="4286251" y="3643312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  <a:endCxn id="9" idx="5"/>
          </p:cNvCxnSpPr>
          <p:nvPr/>
        </p:nvCxnSpPr>
        <p:spPr>
          <a:xfrm rot="16200000" flipV="1">
            <a:off x="3944144" y="4301332"/>
            <a:ext cx="75565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5"/>
            <a:endCxn id="22" idx="2"/>
          </p:cNvCxnSpPr>
          <p:nvPr/>
        </p:nvCxnSpPr>
        <p:spPr>
          <a:xfrm rot="16200000" flipH="1">
            <a:off x="4658519" y="5230019"/>
            <a:ext cx="877887" cy="66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7"/>
            <a:endCxn id="14" idx="3"/>
          </p:cNvCxnSpPr>
          <p:nvPr/>
        </p:nvCxnSpPr>
        <p:spPr>
          <a:xfrm rot="5400000" flipH="1" flipV="1">
            <a:off x="4658519" y="4587081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6"/>
            <a:endCxn id="12" idx="2"/>
          </p:cNvCxnSpPr>
          <p:nvPr/>
        </p:nvCxnSpPr>
        <p:spPr>
          <a:xfrm>
            <a:off x="5715000" y="3214688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5"/>
            <a:endCxn id="12" idx="1"/>
          </p:cNvCxnSpPr>
          <p:nvPr/>
        </p:nvCxnSpPr>
        <p:spPr>
          <a:xfrm rot="16200000" flipH="1">
            <a:off x="5801519" y="2944019"/>
            <a:ext cx="1112838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7"/>
            <a:endCxn id="23" idx="2"/>
          </p:cNvCxnSpPr>
          <p:nvPr/>
        </p:nvCxnSpPr>
        <p:spPr>
          <a:xfrm rot="16200000" flipH="1">
            <a:off x="6465094" y="2178844"/>
            <a:ext cx="479425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6"/>
            <a:endCxn id="23" idx="3"/>
          </p:cNvCxnSpPr>
          <p:nvPr/>
        </p:nvCxnSpPr>
        <p:spPr>
          <a:xfrm flipV="1">
            <a:off x="6572250" y="2908300"/>
            <a:ext cx="592138" cy="735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4"/>
            <a:endCxn id="15" idx="1"/>
          </p:cNvCxnSpPr>
          <p:nvPr/>
        </p:nvCxnSpPr>
        <p:spPr>
          <a:xfrm rot="5400000">
            <a:off x="6000751" y="4021137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4" idx="6"/>
            <a:endCxn id="15" idx="2"/>
          </p:cNvCxnSpPr>
          <p:nvPr/>
        </p:nvCxnSpPr>
        <p:spPr>
          <a:xfrm>
            <a:off x="5214938" y="4429125"/>
            <a:ext cx="107156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4" idx="5"/>
            <a:endCxn id="18" idx="1"/>
          </p:cNvCxnSpPr>
          <p:nvPr/>
        </p:nvCxnSpPr>
        <p:spPr>
          <a:xfrm rot="16200000" flipH="1">
            <a:off x="5301456" y="4372769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2" idx="7"/>
            <a:endCxn id="18" idx="3"/>
          </p:cNvCxnSpPr>
          <p:nvPr/>
        </p:nvCxnSpPr>
        <p:spPr>
          <a:xfrm rot="5400000" flipH="1" flipV="1">
            <a:off x="5337175" y="5337176"/>
            <a:ext cx="827087" cy="39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21" idx="1"/>
          </p:cNvCxnSpPr>
          <p:nvPr/>
        </p:nvCxnSpPr>
        <p:spPr>
          <a:xfrm>
            <a:off x="6072188" y="5072063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7"/>
            <a:endCxn id="19" idx="3"/>
          </p:cNvCxnSpPr>
          <p:nvPr/>
        </p:nvCxnSpPr>
        <p:spPr>
          <a:xfrm rot="5400000" flipH="1" flipV="1">
            <a:off x="6837363" y="4908550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8" idx="7"/>
            <a:endCxn id="15" idx="3"/>
          </p:cNvCxnSpPr>
          <p:nvPr/>
        </p:nvCxnSpPr>
        <p:spPr>
          <a:xfrm rot="5400000" flipH="1" flipV="1">
            <a:off x="5980112" y="4694238"/>
            <a:ext cx="398463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1"/>
            <a:endCxn id="17" idx="3"/>
          </p:cNvCxnSpPr>
          <p:nvPr/>
        </p:nvCxnSpPr>
        <p:spPr>
          <a:xfrm rot="5400000" flipH="1" flipV="1">
            <a:off x="7036595" y="4536281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0"/>
            <a:endCxn id="23" idx="3"/>
          </p:cNvCxnSpPr>
          <p:nvPr/>
        </p:nvCxnSpPr>
        <p:spPr>
          <a:xfrm rot="16200000" flipV="1">
            <a:off x="6715125" y="3357563"/>
            <a:ext cx="1235075" cy="33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2" idx="5"/>
            <a:endCxn id="17" idx="2"/>
          </p:cNvCxnSpPr>
          <p:nvPr/>
        </p:nvCxnSpPr>
        <p:spPr>
          <a:xfrm rot="16200000" flipH="1">
            <a:off x="6730207" y="3515519"/>
            <a:ext cx="520700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6"/>
            <a:endCxn id="17" idx="3"/>
          </p:cNvCxnSpPr>
          <p:nvPr/>
        </p:nvCxnSpPr>
        <p:spPr>
          <a:xfrm flipV="1">
            <a:off x="6429375" y="4265613"/>
            <a:ext cx="1020763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7"/>
            <a:endCxn id="10" idx="4"/>
          </p:cNvCxnSpPr>
          <p:nvPr/>
        </p:nvCxnSpPr>
        <p:spPr>
          <a:xfrm rot="5400000" flipH="1" flipV="1">
            <a:off x="4872832" y="3607593"/>
            <a:ext cx="1092200" cy="449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947" name="TextBox 137"/>
          <p:cNvSpPr txBox="1">
            <a:spLocks noChangeArrowheads="1"/>
          </p:cNvSpPr>
          <p:nvPr/>
        </p:nvSpPr>
        <p:spPr bwMode="auto">
          <a:xfrm>
            <a:off x="278606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80948" name="TextBox 138"/>
          <p:cNvSpPr txBox="1">
            <a:spLocks noChangeArrowheads="1"/>
          </p:cNvSpPr>
          <p:nvPr/>
        </p:nvSpPr>
        <p:spPr bwMode="auto">
          <a:xfrm>
            <a:off x="7286625" y="2714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80949" name="TextBox 139"/>
          <p:cNvSpPr txBox="1">
            <a:spLocks noChangeArrowheads="1"/>
          </p:cNvSpPr>
          <p:nvPr/>
        </p:nvSpPr>
        <p:spPr bwMode="auto">
          <a:xfrm>
            <a:off x="6215063" y="207168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12</a:t>
            </a:r>
            <a:endParaRPr lang="en-US" sz="1200">
              <a:latin typeface="Lucida Sans" charset="0"/>
            </a:endParaRPr>
          </a:p>
        </p:txBody>
      </p:sp>
      <p:sp>
        <p:nvSpPr>
          <p:cNvPr id="80950" name="TextBox 140"/>
          <p:cNvSpPr txBox="1">
            <a:spLocks noChangeArrowheads="1"/>
          </p:cNvSpPr>
          <p:nvPr/>
        </p:nvSpPr>
        <p:spPr bwMode="auto">
          <a:xfrm>
            <a:off x="5072063" y="2071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80951" name="TextBox 141"/>
          <p:cNvSpPr txBox="1">
            <a:spLocks noChangeArrowheads="1"/>
          </p:cNvSpPr>
          <p:nvPr/>
        </p:nvSpPr>
        <p:spPr bwMode="auto">
          <a:xfrm>
            <a:off x="4500563" y="28575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80952" name="TextBox 142"/>
          <p:cNvSpPr txBox="1">
            <a:spLocks noChangeArrowheads="1"/>
          </p:cNvSpPr>
          <p:nvPr/>
        </p:nvSpPr>
        <p:spPr bwMode="auto">
          <a:xfrm>
            <a:off x="3643313" y="22860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80953" name="TextBox 143"/>
          <p:cNvSpPr txBox="1">
            <a:spLocks noChangeArrowheads="1"/>
          </p:cNvSpPr>
          <p:nvPr/>
        </p:nvSpPr>
        <p:spPr bwMode="auto">
          <a:xfrm>
            <a:off x="650081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80954" name="TextBox 144"/>
          <p:cNvSpPr txBox="1">
            <a:spLocks noChangeArrowheads="1"/>
          </p:cNvSpPr>
          <p:nvPr/>
        </p:nvSpPr>
        <p:spPr bwMode="auto">
          <a:xfrm>
            <a:off x="6357938" y="464343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80955" name="TextBox 145"/>
          <p:cNvSpPr txBox="1">
            <a:spLocks noChangeArrowheads="1"/>
          </p:cNvSpPr>
          <p:nvPr/>
        </p:nvSpPr>
        <p:spPr bwMode="auto">
          <a:xfrm>
            <a:off x="5643563" y="32861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80956" name="TextBox 146"/>
          <p:cNvSpPr txBox="1">
            <a:spLocks noChangeArrowheads="1"/>
          </p:cNvSpPr>
          <p:nvPr/>
        </p:nvSpPr>
        <p:spPr bwMode="auto">
          <a:xfrm>
            <a:off x="5000625" y="45005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14</a:t>
            </a:r>
            <a:endParaRPr lang="en-US" sz="1200">
              <a:latin typeface="Lucida Sans" charset="0"/>
            </a:endParaRPr>
          </a:p>
        </p:txBody>
      </p:sp>
      <p:sp>
        <p:nvSpPr>
          <p:cNvPr id="80957" name="TextBox 147"/>
          <p:cNvSpPr txBox="1">
            <a:spLocks noChangeArrowheads="1"/>
          </p:cNvSpPr>
          <p:nvPr/>
        </p:nvSpPr>
        <p:spPr bwMode="auto">
          <a:xfrm>
            <a:off x="3643313" y="38576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6</a:t>
            </a:r>
            <a:endParaRPr lang="en-US" sz="1200">
              <a:latin typeface="Lucida Sans" charset="0"/>
            </a:endParaRPr>
          </a:p>
        </p:txBody>
      </p:sp>
      <p:sp>
        <p:nvSpPr>
          <p:cNvPr id="80958" name="TextBox 148"/>
          <p:cNvSpPr txBox="1">
            <a:spLocks noChangeArrowheads="1"/>
          </p:cNvSpPr>
          <p:nvPr/>
        </p:nvSpPr>
        <p:spPr bwMode="auto">
          <a:xfrm>
            <a:off x="3714750" y="5500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80959" name="TextBox 149"/>
          <p:cNvSpPr txBox="1">
            <a:spLocks noChangeArrowheads="1"/>
          </p:cNvSpPr>
          <p:nvPr/>
        </p:nvSpPr>
        <p:spPr bwMode="auto">
          <a:xfrm>
            <a:off x="5572125" y="592931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10</a:t>
            </a:r>
            <a:endParaRPr lang="en-US" sz="1200">
              <a:latin typeface="Lucida Sans" charset="0"/>
            </a:endParaRPr>
          </a:p>
        </p:txBody>
      </p:sp>
      <p:sp>
        <p:nvSpPr>
          <p:cNvPr id="80960" name="TextBox 150"/>
          <p:cNvSpPr txBox="1">
            <a:spLocks noChangeArrowheads="1"/>
          </p:cNvSpPr>
          <p:nvPr/>
        </p:nvSpPr>
        <p:spPr bwMode="auto">
          <a:xfrm>
            <a:off x="4786313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80961" name="TextBox 155"/>
          <p:cNvSpPr txBox="1">
            <a:spLocks noChangeArrowheads="1"/>
          </p:cNvSpPr>
          <p:nvPr/>
        </p:nvSpPr>
        <p:spPr bwMode="auto">
          <a:xfrm>
            <a:off x="5929313" y="50720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80962" name="TextBox 156"/>
          <p:cNvSpPr txBox="1">
            <a:spLocks noChangeArrowheads="1"/>
          </p:cNvSpPr>
          <p:nvPr/>
        </p:nvSpPr>
        <p:spPr bwMode="auto">
          <a:xfrm>
            <a:off x="6643688" y="5429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80963" name="TextBox 157"/>
          <p:cNvSpPr txBox="1">
            <a:spLocks noChangeArrowheads="1"/>
          </p:cNvSpPr>
          <p:nvPr/>
        </p:nvSpPr>
        <p:spPr bwMode="auto">
          <a:xfrm>
            <a:off x="7429500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13</a:t>
            </a:r>
            <a:endParaRPr lang="en-US" sz="1200">
              <a:latin typeface="Lucida Sans" charset="0"/>
            </a:endParaRPr>
          </a:p>
        </p:txBody>
      </p:sp>
      <p:sp>
        <p:nvSpPr>
          <p:cNvPr id="80964" name="TextBox 158"/>
          <p:cNvSpPr txBox="1">
            <a:spLocks noChangeArrowheads="1"/>
          </p:cNvSpPr>
          <p:nvPr/>
        </p:nvSpPr>
        <p:spPr bwMode="auto">
          <a:xfrm>
            <a:off x="7572375" y="42148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8625" y="1714500"/>
            <a:ext cx="2370138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 err="1">
                <a:latin typeface="+mn-lt"/>
                <a:ea typeface="+mn-ea"/>
              </a:rPr>
              <a:t>Step</a:t>
            </a:r>
            <a:r>
              <a:rPr lang="es-MX" sz="2000" dirty="0">
                <a:latin typeface="+mn-lt"/>
                <a:ea typeface="+mn-ea"/>
              </a:rPr>
              <a:t> 2: </a:t>
            </a:r>
            <a:r>
              <a:rPr lang="es-MX" sz="2000" dirty="0" err="1">
                <a:latin typeface="+mn-lt"/>
                <a:ea typeface="+mn-ea"/>
              </a:rPr>
              <a:t>Allocation</a:t>
            </a:r>
            <a:endParaRPr lang="en-US" sz="2000" dirty="0">
              <a:latin typeface="+mn-lt"/>
              <a:ea typeface="+mn-ea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55850" y="2182813"/>
            <a:ext cx="2735263" cy="3962400"/>
          </a:xfrm>
          <a:custGeom>
            <a:avLst/>
            <a:gdLst>
              <a:gd name="connsiteX0" fmla="*/ 31750 w 2734733"/>
              <a:gd name="connsiteY0" fmla="*/ 1310217 h 3962400"/>
              <a:gd name="connsiteX1" fmla="*/ 463550 w 2734733"/>
              <a:gd name="connsiteY1" fmla="*/ 433917 h 3962400"/>
              <a:gd name="connsiteX2" fmla="*/ 1365250 w 2734733"/>
              <a:gd name="connsiteY2" fmla="*/ 14817 h 3962400"/>
              <a:gd name="connsiteX3" fmla="*/ 2051050 w 2734733"/>
              <a:gd name="connsiteY3" fmla="*/ 345017 h 3962400"/>
              <a:gd name="connsiteX4" fmla="*/ 2597150 w 2734733"/>
              <a:gd name="connsiteY4" fmla="*/ 967317 h 3962400"/>
              <a:gd name="connsiteX5" fmla="*/ 2343150 w 2734733"/>
              <a:gd name="connsiteY5" fmla="*/ 1742017 h 3962400"/>
              <a:gd name="connsiteX6" fmla="*/ 2139950 w 2734733"/>
              <a:gd name="connsiteY6" fmla="*/ 2237317 h 3962400"/>
              <a:gd name="connsiteX7" fmla="*/ 2673350 w 2734733"/>
              <a:gd name="connsiteY7" fmla="*/ 2821517 h 3962400"/>
              <a:gd name="connsiteX8" fmla="*/ 2508250 w 2734733"/>
              <a:gd name="connsiteY8" fmla="*/ 3291417 h 3962400"/>
              <a:gd name="connsiteX9" fmla="*/ 1619250 w 2734733"/>
              <a:gd name="connsiteY9" fmla="*/ 3812117 h 3962400"/>
              <a:gd name="connsiteX10" fmla="*/ 654050 w 2734733"/>
              <a:gd name="connsiteY10" fmla="*/ 3545417 h 3962400"/>
              <a:gd name="connsiteX11" fmla="*/ 31750 w 2734733"/>
              <a:gd name="connsiteY11" fmla="*/ 1310217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4733" h="3962400">
                <a:moveTo>
                  <a:pt x="31750" y="1310217"/>
                </a:moveTo>
                <a:cubicBezTo>
                  <a:pt x="0" y="791634"/>
                  <a:pt x="241300" y="649817"/>
                  <a:pt x="463550" y="433917"/>
                </a:cubicBezTo>
                <a:cubicBezTo>
                  <a:pt x="685800" y="218017"/>
                  <a:pt x="1100667" y="29634"/>
                  <a:pt x="1365250" y="14817"/>
                </a:cubicBezTo>
                <a:cubicBezTo>
                  <a:pt x="1629833" y="0"/>
                  <a:pt x="1845733" y="186267"/>
                  <a:pt x="2051050" y="345017"/>
                </a:cubicBezTo>
                <a:cubicBezTo>
                  <a:pt x="2256367" y="503767"/>
                  <a:pt x="2548467" y="734484"/>
                  <a:pt x="2597150" y="967317"/>
                </a:cubicBezTo>
                <a:cubicBezTo>
                  <a:pt x="2645833" y="1200150"/>
                  <a:pt x="2419350" y="1530350"/>
                  <a:pt x="2343150" y="1742017"/>
                </a:cubicBezTo>
                <a:cubicBezTo>
                  <a:pt x="2266950" y="1953684"/>
                  <a:pt x="2084917" y="2057400"/>
                  <a:pt x="2139950" y="2237317"/>
                </a:cubicBezTo>
                <a:cubicBezTo>
                  <a:pt x="2194983" y="2417234"/>
                  <a:pt x="2611967" y="2645834"/>
                  <a:pt x="2673350" y="2821517"/>
                </a:cubicBezTo>
                <a:cubicBezTo>
                  <a:pt x="2734733" y="2997200"/>
                  <a:pt x="2683933" y="3126317"/>
                  <a:pt x="2508250" y="3291417"/>
                </a:cubicBezTo>
                <a:cubicBezTo>
                  <a:pt x="2332567" y="3456517"/>
                  <a:pt x="1928283" y="3769784"/>
                  <a:pt x="1619250" y="3812117"/>
                </a:cubicBezTo>
                <a:cubicBezTo>
                  <a:pt x="1310217" y="3854450"/>
                  <a:pt x="916517" y="3962400"/>
                  <a:pt x="654050" y="3545417"/>
                </a:cubicBezTo>
                <a:cubicBezTo>
                  <a:pt x="391583" y="3128434"/>
                  <a:pt x="63500" y="1828800"/>
                  <a:pt x="31750" y="131021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840288" y="4154488"/>
            <a:ext cx="3206750" cy="2359025"/>
          </a:xfrm>
          <a:custGeom>
            <a:avLst/>
            <a:gdLst>
              <a:gd name="connsiteX0" fmla="*/ 433917 w 3007784"/>
              <a:gd name="connsiteY0" fmla="*/ 2150533 h 2250016"/>
              <a:gd name="connsiteX1" fmla="*/ 52917 w 3007784"/>
              <a:gd name="connsiteY1" fmla="*/ 1718733 h 2250016"/>
              <a:gd name="connsiteX2" fmla="*/ 332317 w 3007784"/>
              <a:gd name="connsiteY2" fmla="*/ 1134533 h 2250016"/>
              <a:gd name="connsiteX3" fmla="*/ 1094317 w 3007784"/>
              <a:gd name="connsiteY3" fmla="*/ 105833 h 2250016"/>
              <a:gd name="connsiteX4" fmla="*/ 2529417 w 3007784"/>
              <a:gd name="connsiteY4" fmla="*/ 499533 h 2250016"/>
              <a:gd name="connsiteX5" fmla="*/ 2656417 w 3007784"/>
              <a:gd name="connsiteY5" fmla="*/ 1121833 h 2250016"/>
              <a:gd name="connsiteX6" fmla="*/ 433917 w 3007784"/>
              <a:gd name="connsiteY6" fmla="*/ 2150533 h 2250016"/>
              <a:gd name="connsiteX0" fmla="*/ 433917 w 3007784"/>
              <a:gd name="connsiteY0" fmla="*/ 2259038 h 2358521"/>
              <a:gd name="connsiteX1" fmla="*/ 52917 w 3007784"/>
              <a:gd name="connsiteY1" fmla="*/ 1827238 h 2358521"/>
              <a:gd name="connsiteX2" fmla="*/ 332317 w 3007784"/>
              <a:gd name="connsiteY2" fmla="*/ 1243038 h 2358521"/>
              <a:gd name="connsiteX3" fmla="*/ 1094317 w 3007784"/>
              <a:gd name="connsiteY3" fmla="*/ 214338 h 2358521"/>
              <a:gd name="connsiteX4" fmla="*/ 379905 w 3007784"/>
              <a:gd name="connsiteY4" fmla="*/ 0 h 2358521"/>
              <a:gd name="connsiteX5" fmla="*/ 2529417 w 3007784"/>
              <a:gd name="connsiteY5" fmla="*/ 608038 h 2358521"/>
              <a:gd name="connsiteX6" fmla="*/ 2656417 w 3007784"/>
              <a:gd name="connsiteY6" fmla="*/ 1230338 h 2358521"/>
              <a:gd name="connsiteX7" fmla="*/ 433917 w 3007784"/>
              <a:gd name="connsiteY7" fmla="*/ 2259038 h 2358521"/>
              <a:gd name="connsiteX0" fmla="*/ 633447 w 3207314"/>
              <a:gd name="connsiteY0" fmla="*/ 2259038 h 2358521"/>
              <a:gd name="connsiteX1" fmla="*/ 252447 w 3207314"/>
              <a:gd name="connsiteY1" fmla="*/ 1827238 h 2358521"/>
              <a:gd name="connsiteX2" fmla="*/ 531847 w 3207314"/>
              <a:gd name="connsiteY2" fmla="*/ 1243038 h 2358521"/>
              <a:gd name="connsiteX3" fmla="*/ 7931 w 3207314"/>
              <a:gd name="connsiteY3" fmla="*/ 214338 h 2358521"/>
              <a:gd name="connsiteX4" fmla="*/ 579435 w 3207314"/>
              <a:gd name="connsiteY4" fmla="*/ 0 h 2358521"/>
              <a:gd name="connsiteX5" fmla="*/ 2728947 w 3207314"/>
              <a:gd name="connsiteY5" fmla="*/ 608038 h 2358521"/>
              <a:gd name="connsiteX6" fmla="*/ 2855947 w 3207314"/>
              <a:gd name="connsiteY6" fmla="*/ 1230338 h 2358521"/>
              <a:gd name="connsiteX7" fmla="*/ 633447 w 3207314"/>
              <a:gd name="connsiteY7" fmla="*/ 2259038 h 235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7314" h="2358521">
                <a:moveTo>
                  <a:pt x="633447" y="2259038"/>
                </a:moveTo>
                <a:cubicBezTo>
                  <a:pt x="199530" y="2358521"/>
                  <a:pt x="269380" y="1996571"/>
                  <a:pt x="252447" y="1827238"/>
                </a:cubicBezTo>
                <a:cubicBezTo>
                  <a:pt x="235514" y="1657905"/>
                  <a:pt x="572600" y="1511855"/>
                  <a:pt x="531847" y="1243038"/>
                </a:cubicBezTo>
                <a:cubicBezTo>
                  <a:pt x="491094" y="974221"/>
                  <a:pt x="0" y="421511"/>
                  <a:pt x="7931" y="214338"/>
                </a:cubicBezTo>
                <a:cubicBezTo>
                  <a:pt x="15862" y="7165"/>
                  <a:pt x="817572" y="71446"/>
                  <a:pt x="579435" y="0"/>
                </a:cubicBezTo>
                <a:cubicBezTo>
                  <a:pt x="818618" y="65617"/>
                  <a:pt x="2349528" y="402982"/>
                  <a:pt x="2728947" y="608038"/>
                </a:cubicBezTo>
                <a:cubicBezTo>
                  <a:pt x="3108366" y="813094"/>
                  <a:pt x="3207314" y="957288"/>
                  <a:pt x="2855947" y="1230338"/>
                </a:cubicBezTo>
                <a:cubicBezTo>
                  <a:pt x="2504580" y="1503388"/>
                  <a:pt x="1067364" y="2159555"/>
                  <a:pt x="633447" y="225903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768850" y="1830388"/>
            <a:ext cx="3421063" cy="2686050"/>
          </a:xfrm>
          <a:custGeom>
            <a:avLst/>
            <a:gdLst>
              <a:gd name="connsiteX0" fmla="*/ 438150 w 2992967"/>
              <a:gd name="connsiteY0" fmla="*/ 124883 h 2226733"/>
              <a:gd name="connsiteX1" fmla="*/ 6350 w 2992967"/>
              <a:gd name="connsiteY1" fmla="*/ 531283 h 2226733"/>
              <a:gd name="connsiteX2" fmla="*/ 476250 w 2992967"/>
              <a:gd name="connsiteY2" fmla="*/ 1318683 h 2226733"/>
              <a:gd name="connsiteX3" fmla="*/ 1619250 w 2992967"/>
              <a:gd name="connsiteY3" fmla="*/ 2194983 h 2226733"/>
              <a:gd name="connsiteX4" fmla="*/ 2571750 w 2992967"/>
              <a:gd name="connsiteY4" fmla="*/ 1509183 h 2226733"/>
              <a:gd name="connsiteX5" fmla="*/ 2863850 w 2992967"/>
              <a:gd name="connsiteY5" fmla="*/ 861483 h 2226733"/>
              <a:gd name="connsiteX6" fmla="*/ 1797050 w 2992967"/>
              <a:gd name="connsiteY6" fmla="*/ 124883 h 2226733"/>
              <a:gd name="connsiteX7" fmla="*/ 438150 w 2992967"/>
              <a:gd name="connsiteY7" fmla="*/ 124883 h 2226733"/>
              <a:gd name="connsiteX0" fmla="*/ 438150 w 3334781"/>
              <a:gd name="connsiteY0" fmla="*/ 124883 h 2226733"/>
              <a:gd name="connsiteX1" fmla="*/ 6350 w 3334781"/>
              <a:gd name="connsiteY1" fmla="*/ 531283 h 2226733"/>
              <a:gd name="connsiteX2" fmla="*/ 476250 w 3334781"/>
              <a:gd name="connsiteY2" fmla="*/ 1318683 h 2226733"/>
              <a:gd name="connsiteX3" fmla="*/ 1619250 w 3334781"/>
              <a:gd name="connsiteY3" fmla="*/ 2194983 h 2226733"/>
              <a:gd name="connsiteX4" fmla="*/ 2571750 w 3334781"/>
              <a:gd name="connsiteY4" fmla="*/ 1509183 h 2226733"/>
              <a:gd name="connsiteX5" fmla="*/ 3286098 w 3334781"/>
              <a:gd name="connsiteY5" fmla="*/ 1996525 h 2226733"/>
              <a:gd name="connsiteX6" fmla="*/ 2863850 w 3334781"/>
              <a:gd name="connsiteY6" fmla="*/ 861483 h 2226733"/>
              <a:gd name="connsiteX7" fmla="*/ 1797050 w 3334781"/>
              <a:gd name="connsiteY7" fmla="*/ 124883 h 2226733"/>
              <a:gd name="connsiteX8" fmla="*/ 438150 w 3334781"/>
              <a:gd name="connsiteY8" fmla="*/ 124883 h 2226733"/>
              <a:gd name="connsiteX0" fmla="*/ 438150 w 3421030"/>
              <a:gd name="connsiteY0" fmla="*/ 124883 h 2685243"/>
              <a:gd name="connsiteX1" fmla="*/ 6350 w 3421030"/>
              <a:gd name="connsiteY1" fmla="*/ 531283 h 2685243"/>
              <a:gd name="connsiteX2" fmla="*/ 476250 w 3421030"/>
              <a:gd name="connsiteY2" fmla="*/ 1318683 h 2685243"/>
              <a:gd name="connsiteX3" fmla="*/ 1619250 w 3421030"/>
              <a:gd name="connsiteY3" fmla="*/ 2194983 h 2685243"/>
              <a:gd name="connsiteX4" fmla="*/ 3143222 w 3421030"/>
              <a:gd name="connsiteY4" fmla="*/ 2652167 h 2685243"/>
              <a:gd name="connsiteX5" fmla="*/ 3286098 w 3421030"/>
              <a:gd name="connsiteY5" fmla="*/ 1996525 h 2685243"/>
              <a:gd name="connsiteX6" fmla="*/ 2863850 w 3421030"/>
              <a:gd name="connsiteY6" fmla="*/ 861483 h 2685243"/>
              <a:gd name="connsiteX7" fmla="*/ 1797050 w 3421030"/>
              <a:gd name="connsiteY7" fmla="*/ 124883 h 2685243"/>
              <a:gd name="connsiteX8" fmla="*/ 438150 w 3421030"/>
              <a:gd name="connsiteY8" fmla="*/ 124883 h 2685243"/>
              <a:gd name="connsiteX0" fmla="*/ 438150 w 3421030"/>
              <a:gd name="connsiteY0" fmla="*/ 124883 h 2685243"/>
              <a:gd name="connsiteX1" fmla="*/ 6350 w 3421030"/>
              <a:gd name="connsiteY1" fmla="*/ 531283 h 2685243"/>
              <a:gd name="connsiteX2" fmla="*/ 476250 w 3421030"/>
              <a:gd name="connsiteY2" fmla="*/ 1318683 h 2685243"/>
              <a:gd name="connsiteX3" fmla="*/ 1619250 w 3421030"/>
              <a:gd name="connsiteY3" fmla="*/ 2194983 h 2685243"/>
              <a:gd name="connsiteX4" fmla="*/ 3143222 w 3421030"/>
              <a:gd name="connsiteY4" fmla="*/ 2652167 h 2685243"/>
              <a:gd name="connsiteX5" fmla="*/ 3286098 w 3421030"/>
              <a:gd name="connsiteY5" fmla="*/ 1996525 h 2685243"/>
              <a:gd name="connsiteX6" fmla="*/ 3282949 w 3421030"/>
              <a:gd name="connsiteY6" fmla="*/ 1991783 h 2685243"/>
              <a:gd name="connsiteX7" fmla="*/ 2863850 w 3421030"/>
              <a:gd name="connsiteY7" fmla="*/ 861483 h 2685243"/>
              <a:gd name="connsiteX8" fmla="*/ 1797050 w 3421030"/>
              <a:gd name="connsiteY8" fmla="*/ 124883 h 2685243"/>
              <a:gd name="connsiteX9" fmla="*/ 438150 w 3421030"/>
              <a:gd name="connsiteY9" fmla="*/ 124883 h 268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1030" h="2685243">
                <a:moveTo>
                  <a:pt x="438150" y="124883"/>
                </a:moveTo>
                <a:cubicBezTo>
                  <a:pt x="139700" y="192616"/>
                  <a:pt x="0" y="332316"/>
                  <a:pt x="6350" y="531283"/>
                </a:cubicBezTo>
                <a:cubicBezTo>
                  <a:pt x="12700" y="730250"/>
                  <a:pt x="207433" y="1041400"/>
                  <a:pt x="476250" y="1318683"/>
                </a:cubicBezTo>
                <a:cubicBezTo>
                  <a:pt x="745067" y="1595966"/>
                  <a:pt x="1174755" y="1972736"/>
                  <a:pt x="1619250" y="2194983"/>
                </a:cubicBezTo>
                <a:cubicBezTo>
                  <a:pt x="2063745" y="2417230"/>
                  <a:pt x="2865414" y="2685243"/>
                  <a:pt x="3143222" y="2652167"/>
                </a:cubicBezTo>
                <a:cubicBezTo>
                  <a:pt x="3421030" y="2619091"/>
                  <a:pt x="3262810" y="2106589"/>
                  <a:pt x="3286098" y="1996525"/>
                </a:cubicBezTo>
                <a:cubicBezTo>
                  <a:pt x="3309386" y="1886461"/>
                  <a:pt x="3353324" y="2180957"/>
                  <a:pt x="3282949" y="1991783"/>
                </a:cubicBezTo>
                <a:cubicBezTo>
                  <a:pt x="3212574" y="1802609"/>
                  <a:pt x="3111500" y="1172633"/>
                  <a:pt x="2863850" y="861483"/>
                </a:cubicBezTo>
                <a:cubicBezTo>
                  <a:pt x="2616200" y="550333"/>
                  <a:pt x="2197100" y="249766"/>
                  <a:pt x="1797050" y="124883"/>
                </a:cubicBezTo>
                <a:cubicBezTo>
                  <a:pt x="1397000" y="0"/>
                  <a:pt x="736600" y="57150"/>
                  <a:pt x="438150" y="12488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err="1" smtClean="0">
                <a:ea typeface="+mj-ea"/>
              </a:rPr>
              <a:t>Location-Allocation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Method</a:t>
            </a:r>
            <a:endParaRPr lang="en-US" dirty="0">
              <a:ea typeface="+mj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1875" y="25717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28938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0625" y="2357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57625" y="4143375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2125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29375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438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72063" y="4357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86500" y="4500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43625" y="2357438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29500" y="4143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29313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6625" y="4929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00438" y="5500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72250" y="5357813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29250" y="5929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43750" y="2786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3"/>
          <p:cNvCxnSpPr>
            <a:stCxn id="6" idx="4"/>
            <a:endCxn id="11" idx="1"/>
          </p:cNvCxnSpPr>
          <p:nvPr/>
        </p:nvCxnSpPr>
        <p:spPr>
          <a:xfrm rot="16200000" flipH="1">
            <a:off x="3893344" y="2464594"/>
            <a:ext cx="449263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6"/>
            <a:endCxn id="8" idx="1"/>
          </p:cNvCxnSpPr>
          <p:nvPr/>
        </p:nvCxnSpPr>
        <p:spPr>
          <a:xfrm flipV="1">
            <a:off x="3714750" y="2378075"/>
            <a:ext cx="1306513" cy="26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1" idx="3"/>
          </p:cNvCxnSpPr>
          <p:nvPr/>
        </p:nvCxnSpPr>
        <p:spPr>
          <a:xfrm flipV="1">
            <a:off x="3071813" y="3265488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2"/>
            <a:endCxn id="7" idx="4"/>
          </p:cNvCxnSpPr>
          <p:nvPr/>
        </p:nvCxnSpPr>
        <p:spPr>
          <a:xfrm rot="10800000">
            <a:off x="3000375" y="3714750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0"/>
            <a:endCxn id="9" idx="4"/>
          </p:cNvCxnSpPr>
          <p:nvPr/>
        </p:nvCxnSpPr>
        <p:spPr>
          <a:xfrm rot="5400000" flipH="1" flipV="1">
            <a:off x="3143250" y="4714875"/>
            <a:ext cx="1214438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7"/>
            <a:endCxn id="8" idx="3"/>
          </p:cNvCxnSpPr>
          <p:nvPr/>
        </p:nvCxnSpPr>
        <p:spPr>
          <a:xfrm rot="5400000" flipH="1" flipV="1">
            <a:off x="4515644" y="2658269"/>
            <a:ext cx="6842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7"/>
            <a:endCxn id="11" idx="3"/>
          </p:cNvCxnSpPr>
          <p:nvPr/>
        </p:nvCxnSpPr>
        <p:spPr>
          <a:xfrm rot="5400000" flipH="1" flipV="1">
            <a:off x="3836988" y="3408363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16" idx="3"/>
          </p:cNvCxnSpPr>
          <p:nvPr/>
        </p:nvCxnSpPr>
        <p:spPr>
          <a:xfrm>
            <a:off x="5143500" y="2428875"/>
            <a:ext cx="1020763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10" idx="1"/>
          </p:cNvCxnSpPr>
          <p:nvPr/>
        </p:nvCxnSpPr>
        <p:spPr>
          <a:xfrm rot="16200000" flipH="1">
            <a:off x="5015706" y="2586832"/>
            <a:ext cx="684213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6"/>
            <a:endCxn id="10" idx="3"/>
          </p:cNvCxnSpPr>
          <p:nvPr/>
        </p:nvCxnSpPr>
        <p:spPr>
          <a:xfrm>
            <a:off x="4714875" y="3214688"/>
            <a:ext cx="877888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14" idx="2"/>
          </p:cNvCxnSpPr>
          <p:nvPr/>
        </p:nvCxnSpPr>
        <p:spPr>
          <a:xfrm rot="16200000" flipH="1">
            <a:off x="4286251" y="3643312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  <a:endCxn id="9" idx="5"/>
          </p:cNvCxnSpPr>
          <p:nvPr/>
        </p:nvCxnSpPr>
        <p:spPr>
          <a:xfrm rot="16200000" flipV="1">
            <a:off x="3944144" y="4301332"/>
            <a:ext cx="75565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5"/>
            <a:endCxn id="22" idx="2"/>
          </p:cNvCxnSpPr>
          <p:nvPr/>
        </p:nvCxnSpPr>
        <p:spPr>
          <a:xfrm rot="16200000" flipH="1">
            <a:off x="4658519" y="5230019"/>
            <a:ext cx="877887" cy="66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7"/>
            <a:endCxn id="14" idx="3"/>
          </p:cNvCxnSpPr>
          <p:nvPr/>
        </p:nvCxnSpPr>
        <p:spPr>
          <a:xfrm rot="5400000" flipH="1" flipV="1">
            <a:off x="4658519" y="4587081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6"/>
            <a:endCxn id="12" idx="2"/>
          </p:cNvCxnSpPr>
          <p:nvPr/>
        </p:nvCxnSpPr>
        <p:spPr>
          <a:xfrm>
            <a:off x="5715000" y="3214688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5"/>
            <a:endCxn id="12" idx="1"/>
          </p:cNvCxnSpPr>
          <p:nvPr/>
        </p:nvCxnSpPr>
        <p:spPr>
          <a:xfrm rot="16200000" flipH="1">
            <a:off x="5801519" y="2944019"/>
            <a:ext cx="1112838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7"/>
            <a:endCxn id="23" idx="2"/>
          </p:cNvCxnSpPr>
          <p:nvPr/>
        </p:nvCxnSpPr>
        <p:spPr>
          <a:xfrm rot="16200000" flipH="1">
            <a:off x="6465094" y="2178844"/>
            <a:ext cx="479425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6"/>
            <a:endCxn id="23" idx="3"/>
          </p:cNvCxnSpPr>
          <p:nvPr/>
        </p:nvCxnSpPr>
        <p:spPr>
          <a:xfrm flipV="1">
            <a:off x="6572250" y="2908300"/>
            <a:ext cx="592138" cy="735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4"/>
            <a:endCxn id="15" idx="1"/>
          </p:cNvCxnSpPr>
          <p:nvPr/>
        </p:nvCxnSpPr>
        <p:spPr>
          <a:xfrm rot="5400000">
            <a:off x="6000751" y="4021137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4" idx="6"/>
            <a:endCxn id="15" idx="2"/>
          </p:cNvCxnSpPr>
          <p:nvPr/>
        </p:nvCxnSpPr>
        <p:spPr>
          <a:xfrm>
            <a:off x="5214938" y="4429125"/>
            <a:ext cx="107156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4" idx="5"/>
            <a:endCxn id="18" idx="1"/>
          </p:cNvCxnSpPr>
          <p:nvPr/>
        </p:nvCxnSpPr>
        <p:spPr>
          <a:xfrm rot="16200000" flipH="1">
            <a:off x="5301456" y="4372769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2" idx="7"/>
            <a:endCxn id="18" idx="3"/>
          </p:cNvCxnSpPr>
          <p:nvPr/>
        </p:nvCxnSpPr>
        <p:spPr>
          <a:xfrm rot="5400000" flipH="1" flipV="1">
            <a:off x="5337175" y="5337176"/>
            <a:ext cx="827087" cy="39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21" idx="1"/>
          </p:cNvCxnSpPr>
          <p:nvPr/>
        </p:nvCxnSpPr>
        <p:spPr>
          <a:xfrm>
            <a:off x="6072188" y="5072063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7"/>
            <a:endCxn id="19" idx="3"/>
          </p:cNvCxnSpPr>
          <p:nvPr/>
        </p:nvCxnSpPr>
        <p:spPr>
          <a:xfrm rot="5400000" flipH="1" flipV="1">
            <a:off x="6837363" y="4908550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8" idx="7"/>
            <a:endCxn id="15" idx="3"/>
          </p:cNvCxnSpPr>
          <p:nvPr/>
        </p:nvCxnSpPr>
        <p:spPr>
          <a:xfrm rot="5400000" flipH="1" flipV="1">
            <a:off x="5980112" y="4694238"/>
            <a:ext cx="398463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1"/>
            <a:endCxn id="17" idx="3"/>
          </p:cNvCxnSpPr>
          <p:nvPr/>
        </p:nvCxnSpPr>
        <p:spPr>
          <a:xfrm rot="5400000" flipH="1" flipV="1">
            <a:off x="7036595" y="4536281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0"/>
            <a:endCxn id="23" idx="3"/>
          </p:cNvCxnSpPr>
          <p:nvPr/>
        </p:nvCxnSpPr>
        <p:spPr>
          <a:xfrm rot="16200000" flipV="1">
            <a:off x="6715125" y="3357563"/>
            <a:ext cx="1235075" cy="33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2" idx="5"/>
            <a:endCxn id="17" idx="2"/>
          </p:cNvCxnSpPr>
          <p:nvPr/>
        </p:nvCxnSpPr>
        <p:spPr>
          <a:xfrm rot="16200000" flipH="1">
            <a:off x="6730207" y="3515519"/>
            <a:ext cx="520700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6"/>
            <a:endCxn id="17" idx="3"/>
          </p:cNvCxnSpPr>
          <p:nvPr/>
        </p:nvCxnSpPr>
        <p:spPr>
          <a:xfrm flipV="1">
            <a:off x="6429375" y="4265613"/>
            <a:ext cx="1020763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7"/>
            <a:endCxn id="10" idx="4"/>
          </p:cNvCxnSpPr>
          <p:nvPr/>
        </p:nvCxnSpPr>
        <p:spPr>
          <a:xfrm rot="5400000" flipH="1" flipV="1">
            <a:off x="4872832" y="3607593"/>
            <a:ext cx="1092200" cy="449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971" name="TextBox 137"/>
          <p:cNvSpPr txBox="1">
            <a:spLocks noChangeArrowheads="1"/>
          </p:cNvSpPr>
          <p:nvPr/>
        </p:nvSpPr>
        <p:spPr bwMode="auto">
          <a:xfrm>
            <a:off x="278606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81972" name="TextBox 138"/>
          <p:cNvSpPr txBox="1">
            <a:spLocks noChangeArrowheads="1"/>
          </p:cNvSpPr>
          <p:nvPr/>
        </p:nvSpPr>
        <p:spPr bwMode="auto">
          <a:xfrm>
            <a:off x="7286625" y="2714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81973" name="TextBox 139"/>
          <p:cNvSpPr txBox="1">
            <a:spLocks noChangeArrowheads="1"/>
          </p:cNvSpPr>
          <p:nvPr/>
        </p:nvSpPr>
        <p:spPr bwMode="auto">
          <a:xfrm>
            <a:off x="6215063" y="207168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12</a:t>
            </a:r>
            <a:endParaRPr lang="en-US" sz="1200">
              <a:latin typeface="Lucida Sans" charset="0"/>
            </a:endParaRPr>
          </a:p>
        </p:txBody>
      </p:sp>
      <p:sp>
        <p:nvSpPr>
          <p:cNvPr id="81974" name="TextBox 140"/>
          <p:cNvSpPr txBox="1">
            <a:spLocks noChangeArrowheads="1"/>
          </p:cNvSpPr>
          <p:nvPr/>
        </p:nvSpPr>
        <p:spPr bwMode="auto">
          <a:xfrm>
            <a:off x="5072063" y="2071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81975" name="TextBox 141"/>
          <p:cNvSpPr txBox="1">
            <a:spLocks noChangeArrowheads="1"/>
          </p:cNvSpPr>
          <p:nvPr/>
        </p:nvSpPr>
        <p:spPr bwMode="auto">
          <a:xfrm>
            <a:off x="4500563" y="28575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81976" name="TextBox 142"/>
          <p:cNvSpPr txBox="1">
            <a:spLocks noChangeArrowheads="1"/>
          </p:cNvSpPr>
          <p:nvPr/>
        </p:nvSpPr>
        <p:spPr bwMode="auto">
          <a:xfrm>
            <a:off x="3643313" y="22860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81977" name="TextBox 143"/>
          <p:cNvSpPr txBox="1">
            <a:spLocks noChangeArrowheads="1"/>
          </p:cNvSpPr>
          <p:nvPr/>
        </p:nvSpPr>
        <p:spPr bwMode="auto">
          <a:xfrm>
            <a:off x="650081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81978" name="TextBox 144"/>
          <p:cNvSpPr txBox="1">
            <a:spLocks noChangeArrowheads="1"/>
          </p:cNvSpPr>
          <p:nvPr/>
        </p:nvSpPr>
        <p:spPr bwMode="auto">
          <a:xfrm>
            <a:off x="6357938" y="464343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81979" name="TextBox 145"/>
          <p:cNvSpPr txBox="1">
            <a:spLocks noChangeArrowheads="1"/>
          </p:cNvSpPr>
          <p:nvPr/>
        </p:nvSpPr>
        <p:spPr bwMode="auto">
          <a:xfrm>
            <a:off x="5643563" y="32861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81980" name="TextBox 146"/>
          <p:cNvSpPr txBox="1">
            <a:spLocks noChangeArrowheads="1"/>
          </p:cNvSpPr>
          <p:nvPr/>
        </p:nvSpPr>
        <p:spPr bwMode="auto">
          <a:xfrm>
            <a:off x="5000625" y="45005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14</a:t>
            </a:r>
            <a:endParaRPr lang="en-US" sz="1200">
              <a:latin typeface="Lucida Sans" charset="0"/>
            </a:endParaRPr>
          </a:p>
        </p:txBody>
      </p:sp>
      <p:sp>
        <p:nvSpPr>
          <p:cNvPr id="81981" name="TextBox 147"/>
          <p:cNvSpPr txBox="1">
            <a:spLocks noChangeArrowheads="1"/>
          </p:cNvSpPr>
          <p:nvPr/>
        </p:nvSpPr>
        <p:spPr bwMode="auto">
          <a:xfrm>
            <a:off x="3643313" y="38576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6</a:t>
            </a:r>
            <a:endParaRPr lang="en-US" sz="1200">
              <a:latin typeface="Lucida Sans" charset="0"/>
            </a:endParaRPr>
          </a:p>
        </p:txBody>
      </p:sp>
      <p:sp>
        <p:nvSpPr>
          <p:cNvPr id="81982" name="TextBox 148"/>
          <p:cNvSpPr txBox="1">
            <a:spLocks noChangeArrowheads="1"/>
          </p:cNvSpPr>
          <p:nvPr/>
        </p:nvSpPr>
        <p:spPr bwMode="auto">
          <a:xfrm>
            <a:off x="3714750" y="5500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81983" name="TextBox 149"/>
          <p:cNvSpPr txBox="1">
            <a:spLocks noChangeArrowheads="1"/>
          </p:cNvSpPr>
          <p:nvPr/>
        </p:nvSpPr>
        <p:spPr bwMode="auto">
          <a:xfrm>
            <a:off x="5572125" y="592931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10</a:t>
            </a:r>
            <a:endParaRPr lang="en-US" sz="1200">
              <a:latin typeface="Lucida Sans" charset="0"/>
            </a:endParaRPr>
          </a:p>
        </p:txBody>
      </p:sp>
      <p:sp>
        <p:nvSpPr>
          <p:cNvPr id="81984" name="TextBox 150"/>
          <p:cNvSpPr txBox="1">
            <a:spLocks noChangeArrowheads="1"/>
          </p:cNvSpPr>
          <p:nvPr/>
        </p:nvSpPr>
        <p:spPr bwMode="auto">
          <a:xfrm>
            <a:off x="4786313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81985" name="TextBox 155"/>
          <p:cNvSpPr txBox="1">
            <a:spLocks noChangeArrowheads="1"/>
          </p:cNvSpPr>
          <p:nvPr/>
        </p:nvSpPr>
        <p:spPr bwMode="auto">
          <a:xfrm>
            <a:off x="5929313" y="50720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81986" name="TextBox 156"/>
          <p:cNvSpPr txBox="1">
            <a:spLocks noChangeArrowheads="1"/>
          </p:cNvSpPr>
          <p:nvPr/>
        </p:nvSpPr>
        <p:spPr bwMode="auto">
          <a:xfrm>
            <a:off x="6643688" y="5429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81987" name="TextBox 157"/>
          <p:cNvSpPr txBox="1">
            <a:spLocks noChangeArrowheads="1"/>
          </p:cNvSpPr>
          <p:nvPr/>
        </p:nvSpPr>
        <p:spPr bwMode="auto">
          <a:xfrm>
            <a:off x="7429500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13</a:t>
            </a:r>
            <a:endParaRPr lang="en-US" sz="1200">
              <a:latin typeface="Lucida Sans" charset="0"/>
            </a:endParaRPr>
          </a:p>
        </p:txBody>
      </p:sp>
      <p:sp>
        <p:nvSpPr>
          <p:cNvPr id="81988" name="TextBox 158"/>
          <p:cNvSpPr txBox="1">
            <a:spLocks noChangeArrowheads="1"/>
          </p:cNvSpPr>
          <p:nvPr/>
        </p:nvSpPr>
        <p:spPr bwMode="auto">
          <a:xfrm>
            <a:off x="7572375" y="42148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8625" y="1357313"/>
            <a:ext cx="396875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 err="1">
                <a:latin typeface="+mn-lt"/>
                <a:ea typeface="+mn-ea"/>
              </a:rPr>
              <a:t>Step</a:t>
            </a:r>
            <a:r>
              <a:rPr lang="es-MX" sz="2000" dirty="0">
                <a:latin typeface="+mn-lt"/>
                <a:ea typeface="+mn-ea"/>
              </a:rPr>
              <a:t> 1 (</a:t>
            </a:r>
            <a:r>
              <a:rPr lang="es-MX" sz="2000" dirty="0" err="1">
                <a:latin typeface="+mn-lt"/>
                <a:ea typeface="+mn-ea"/>
              </a:rPr>
              <a:t>It</a:t>
            </a:r>
            <a:r>
              <a:rPr lang="es-MX" sz="2000" dirty="0">
                <a:latin typeface="+mn-lt"/>
                <a:ea typeface="+mn-ea"/>
              </a:rPr>
              <a:t> 2): </a:t>
            </a:r>
            <a:r>
              <a:rPr lang="es-MX" sz="2000" dirty="0" err="1">
                <a:latin typeface="+mn-lt"/>
                <a:ea typeface="+mn-ea"/>
              </a:rPr>
              <a:t>Relocate</a:t>
            </a:r>
            <a:r>
              <a:rPr lang="es-MX" sz="2000" dirty="0">
                <a:latin typeface="+mn-lt"/>
                <a:ea typeface="+mn-ea"/>
              </a:rPr>
              <a:t> centers</a:t>
            </a:r>
            <a:endParaRPr lang="en-US" sz="2000" dirty="0">
              <a:latin typeface="+mn-lt"/>
              <a:ea typeface="+mn-ea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55850" y="2182813"/>
            <a:ext cx="2735263" cy="3962400"/>
          </a:xfrm>
          <a:custGeom>
            <a:avLst/>
            <a:gdLst>
              <a:gd name="connsiteX0" fmla="*/ 31750 w 2734733"/>
              <a:gd name="connsiteY0" fmla="*/ 1310217 h 3962400"/>
              <a:gd name="connsiteX1" fmla="*/ 463550 w 2734733"/>
              <a:gd name="connsiteY1" fmla="*/ 433917 h 3962400"/>
              <a:gd name="connsiteX2" fmla="*/ 1365250 w 2734733"/>
              <a:gd name="connsiteY2" fmla="*/ 14817 h 3962400"/>
              <a:gd name="connsiteX3" fmla="*/ 2051050 w 2734733"/>
              <a:gd name="connsiteY3" fmla="*/ 345017 h 3962400"/>
              <a:gd name="connsiteX4" fmla="*/ 2597150 w 2734733"/>
              <a:gd name="connsiteY4" fmla="*/ 967317 h 3962400"/>
              <a:gd name="connsiteX5" fmla="*/ 2343150 w 2734733"/>
              <a:gd name="connsiteY5" fmla="*/ 1742017 h 3962400"/>
              <a:gd name="connsiteX6" fmla="*/ 2139950 w 2734733"/>
              <a:gd name="connsiteY6" fmla="*/ 2237317 h 3962400"/>
              <a:gd name="connsiteX7" fmla="*/ 2673350 w 2734733"/>
              <a:gd name="connsiteY7" fmla="*/ 2821517 h 3962400"/>
              <a:gd name="connsiteX8" fmla="*/ 2508250 w 2734733"/>
              <a:gd name="connsiteY8" fmla="*/ 3291417 h 3962400"/>
              <a:gd name="connsiteX9" fmla="*/ 1619250 w 2734733"/>
              <a:gd name="connsiteY9" fmla="*/ 3812117 h 3962400"/>
              <a:gd name="connsiteX10" fmla="*/ 654050 w 2734733"/>
              <a:gd name="connsiteY10" fmla="*/ 3545417 h 3962400"/>
              <a:gd name="connsiteX11" fmla="*/ 31750 w 2734733"/>
              <a:gd name="connsiteY11" fmla="*/ 1310217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4733" h="3962400">
                <a:moveTo>
                  <a:pt x="31750" y="1310217"/>
                </a:moveTo>
                <a:cubicBezTo>
                  <a:pt x="0" y="791634"/>
                  <a:pt x="241300" y="649817"/>
                  <a:pt x="463550" y="433917"/>
                </a:cubicBezTo>
                <a:cubicBezTo>
                  <a:pt x="685800" y="218017"/>
                  <a:pt x="1100667" y="29634"/>
                  <a:pt x="1365250" y="14817"/>
                </a:cubicBezTo>
                <a:cubicBezTo>
                  <a:pt x="1629833" y="0"/>
                  <a:pt x="1845733" y="186267"/>
                  <a:pt x="2051050" y="345017"/>
                </a:cubicBezTo>
                <a:cubicBezTo>
                  <a:pt x="2256367" y="503767"/>
                  <a:pt x="2548467" y="734484"/>
                  <a:pt x="2597150" y="967317"/>
                </a:cubicBezTo>
                <a:cubicBezTo>
                  <a:pt x="2645833" y="1200150"/>
                  <a:pt x="2419350" y="1530350"/>
                  <a:pt x="2343150" y="1742017"/>
                </a:cubicBezTo>
                <a:cubicBezTo>
                  <a:pt x="2266950" y="1953684"/>
                  <a:pt x="2084917" y="2057400"/>
                  <a:pt x="2139950" y="2237317"/>
                </a:cubicBezTo>
                <a:cubicBezTo>
                  <a:pt x="2194983" y="2417234"/>
                  <a:pt x="2611967" y="2645834"/>
                  <a:pt x="2673350" y="2821517"/>
                </a:cubicBezTo>
                <a:cubicBezTo>
                  <a:pt x="2734733" y="2997200"/>
                  <a:pt x="2683933" y="3126317"/>
                  <a:pt x="2508250" y="3291417"/>
                </a:cubicBezTo>
                <a:cubicBezTo>
                  <a:pt x="2332567" y="3456517"/>
                  <a:pt x="1928283" y="3769784"/>
                  <a:pt x="1619250" y="3812117"/>
                </a:cubicBezTo>
                <a:cubicBezTo>
                  <a:pt x="1310217" y="3854450"/>
                  <a:pt x="916517" y="3962400"/>
                  <a:pt x="654050" y="3545417"/>
                </a:cubicBezTo>
                <a:cubicBezTo>
                  <a:pt x="391583" y="3128434"/>
                  <a:pt x="63500" y="1828800"/>
                  <a:pt x="31750" y="131021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840288" y="4154488"/>
            <a:ext cx="3206750" cy="2359025"/>
          </a:xfrm>
          <a:custGeom>
            <a:avLst/>
            <a:gdLst>
              <a:gd name="connsiteX0" fmla="*/ 433917 w 3007784"/>
              <a:gd name="connsiteY0" fmla="*/ 2150533 h 2250016"/>
              <a:gd name="connsiteX1" fmla="*/ 52917 w 3007784"/>
              <a:gd name="connsiteY1" fmla="*/ 1718733 h 2250016"/>
              <a:gd name="connsiteX2" fmla="*/ 332317 w 3007784"/>
              <a:gd name="connsiteY2" fmla="*/ 1134533 h 2250016"/>
              <a:gd name="connsiteX3" fmla="*/ 1094317 w 3007784"/>
              <a:gd name="connsiteY3" fmla="*/ 105833 h 2250016"/>
              <a:gd name="connsiteX4" fmla="*/ 2529417 w 3007784"/>
              <a:gd name="connsiteY4" fmla="*/ 499533 h 2250016"/>
              <a:gd name="connsiteX5" fmla="*/ 2656417 w 3007784"/>
              <a:gd name="connsiteY5" fmla="*/ 1121833 h 2250016"/>
              <a:gd name="connsiteX6" fmla="*/ 433917 w 3007784"/>
              <a:gd name="connsiteY6" fmla="*/ 2150533 h 2250016"/>
              <a:gd name="connsiteX0" fmla="*/ 433917 w 3007784"/>
              <a:gd name="connsiteY0" fmla="*/ 2259038 h 2358521"/>
              <a:gd name="connsiteX1" fmla="*/ 52917 w 3007784"/>
              <a:gd name="connsiteY1" fmla="*/ 1827238 h 2358521"/>
              <a:gd name="connsiteX2" fmla="*/ 332317 w 3007784"/>
              <a:gd name="connsiteY2" fmla="*/ 1243038 h 2358521"/>
              <a:gd name="connsiteX3" fmla="*/ 1094317 w 3007784"/>
              <a:gd name="connsiteY3" fmla="*/ 214338 h 2358521"/>
              <a:gd name="connsiteX4" fmla="*/ 379905 w 3007784"/>
              <a:gd name="connsiteY4" fmla="*/ 0 h 2358521"/>
              <a:gd name="connsiteX5" fmla="*/ 2529417 w 3007784"/>
              <a:gd name="connsiteY5" fmla="*/ 608038 h 2358521"/>
              <a:gd name="connsiteX6" fmla="*/ 2656417 w 3007784"/>
              <a:gd name="connsiteY6" fmla="*/ 1230338 h 2358521"/>
              <a:gd name="connsiteX7" fmla="*/ 433917 w 3007784"/>
              <a:gd name="connsiteY7" fmla="*/ 2259038 h 2358521"/>
              <a:gd name="connsiteX0" fmla="*/ 633447 w 3207314"/>
              <a:gd name="connsiteY0" fmla="*/ 2259038 h 2358521"/>
              <a:gd name="connsiteX1" fmla="*/ 252447 w 3207314"/>
              <a:gd name="connsiteY1" fmla="*/ 1827238 h 2358521"/>
              <a:gd name="connsiteX2" fmla="*/ 531847 w 3207314"/>
              <a:gd name="connsiteY2" fmla="*/ 1243038 h 2358521"/>
              <a:gd name="connsiteX3" fmla="*/ 7931 w 3207314"/>
              <a:gd name="connsiteY3" fmla="*/ 214338 h 2358521"/>
              <a:gd name="connsiteX4" fmla="*/ 579435 w 3207314"/>
              <a:gd name="connsiteY4" fmla="*/ 0 h 2358521"/>
              <a:gd name="connsiteX5" fmla="*/ 2728947 w 3207314"/>
              <a:gd name="connsiteY5" fmla="*/ 608038 h 2358521"/>
              <a:gd name="connsiteX6" fmla="*/ 2855947 w 3207314"/>
              <a:gd name="connsiteY6" fmla="*/ 1230338 h 2358521"/>
              <a:gd name="connsiteX7" fmla="*/ 633447 w 3207314"/>
              <a:gd name="connsiteY7" fmla="*/ 2259038 h 235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7314" h="2358521">
                <a:moveTo>
                  <a:pt x="633447" y="2259038"/>
                </a:moveTo>
                <a:cubicBezTo>
                  <a:pt x="199530" y="2358521"/>
                  <a:pt x="269380" y="1996571"/>
                  <a:pt x="252447" y="1827238"/>
                </a:cubicBezTo>
                <a:cubicBezTo>
                  <a:pt x="235514" y="1657905"/>
                  <a:pt x="572600" y="1511855"/>
                  <a:pt x="531847" y="1243038"/>
                </a:cubicBezTo>
                <a:cubicBezTo>
                  <a:pt x="491094" y="974221"/>
                  <a:pt x="0" y="421511"/>
                  <a:pt x="7931" y="214338"/>
                </a:cubicBezTo>
                <a:cubicBezTo>
                  <a:pt x="15862" y="7165"/>
                  <a:pt x="817572" y="71446"/>
                  <a:pt x="579435" y="0"/>
                </a:cubicBezTo>
                <a:cubicBezTo>
                  <a:pt x="818618" y="65617"/>
                  <a:pt x="2349528" y="402982"/>
                  <a:pt x="2728947" y="608038"/>
                </a:cubicBezTo>
                <a:cubicBezTo>
                  <a:pt x="3108366" y="813094"/>
                  <a:pt x="3207314" y="957288"/>
                  <a:pt x="2855947" y="1230338"/>
                </a:cubicBezTo>
                <a:cubicBezTo>
                  <a:pt x="2504580" y="1503388"/>
                  <a:pt x="1067364" y="2159555"/>
                  <a:pt x="633447" y="225903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768850" y="1830388"/>
            <a:ext cx="3421063" cy="2686050"/>
          </a:xfrm>
          <a:custGeom>
            <a:avLst/>
            <a:gdLst>
              <a:gd name="connsiteX0" fmla="*/ 438150 w 2992967"/>
              <a:gd name="connsiteY0" fmla="*/ 124883 h 2226733"/>
              <a:gd name="connsiteX1" fmla="*/ 6350 w 2992967"/>
              <a:gd name="connsiteY1" fmla="*/ 531283 h 2226733"/>
              <a:gd name="connsiteX2" fmla="*/ 476250 w 2992967"/>
              <a:gd name="connsiteY2" fmla="*/ 1318683 h 2226733"/>
              <a:gd name="connsiteX3" fmla="*/ 1619250 w 2992967"/>
              <a:gd name="connsiteY3" fmla="*/ 2194983 h 2226733"/>
              <a:gd name="connsiteX4" fmla="*/ 2571750 w 2992967"/>
              <a:gd name="connsiteY4" fmla="*/ 1509183 h 2226733"/>
              <a:gd name="connsiteX5" fmla="*/ 2863850 w 2992967"/>
              <a:gd name="connsiteY5" fmla="*/ 861483 h 2226733"/>
              <a:gd name="connsiteX6" fmla="*/ 1797050 w 2992967"/>
              <a:gd name="connsiteY6" fmla="*/ 124883 h 2226733"/>
              <a:gd name="connsiteX7" fmla="*/ 438150 w 2992967"/>
              <a:gd name="connsiteY7" fmla="*/ 124883 h 2226733"/>
              <a:gd name="connsiteX0" fmla="*/ 438150 w 3334781"/>
              <a:gd name="connsiteY0" fmla="*/ 124883 h 2226733"/>
              <a:gd name="connsiteX1" fmla="*/ 6350 w 3334781"/>
              <a:gd name="connsiteY1" fmla="*/ 531283 h 2226733"/>
              <a:gd name="connsiteX2" fmla="*/ 476250 w 3334781"/>
              <a:gd name="connsiteY2" fmla="*/ 1318683 h 2226733"/>
              <a:gd name="connsiteX3" fmla="*/ 1619250 w 3334781"/>
              <a:gd name="connsiteY3" fmla="*/ 2194983 h 2226733"/>
              <a:gd name="connsiteX4" fmla="*/ 2571750 w 3334781"/>
              <a:gd name="connsiteY4" fmla="*/ 1509183 h 2226733"/>
              <a:gd name="connsiteX5" fmla="*/ 3286098 w 3334781"/>
              <a:gd name="connsiteY5" fmla="*/ 1996525 h 2226733"/>
              <a:gd name="connsiteX6" fmla="*/ 2863850 w 3334781"/>
              <a:gd name="connsiteY6" fmla="*/ 861483 h 2226733"/>
              <a:gd name="connsiteX7" fmla="*/ 1797050 w 3334781"/>
              <a:gd name="connsiteY7" fmla="*/ 124883 h 2226733"/>
              <a:gd name="connsiteX8" fmla="*/ 438150 w 3334781"/>
              <a:gd name="connsiteY8" fmla="*/ 124883 h 2226733"/>
              <a:gd name="connsiteX0" fmla="*/ 438150 w 3421030"/>
              <a:gd name="connsiteY0" fmla="*/ 124883 h 2685243"/>
              <a:gd name="connsiteX1" fmla="*/ 6350 w 3421030"/>
              <a:gd name="connsiteY1" fmla="*/ 531283 h 2685243"/>
              <a:gd name="connsiteX2" fmla="*/ 476250 w 3421030"/>
              <a:gd name="connsiteY2" fmla="*/ 1318683 h 2685243"/>
              <a:gd name="connsiteX3" fmla="*/ 1619250 w 3421030"/>
              <a:gd name="connsiteY3" fmla="*/ 2194983 h 2685243"/>
              <a:gd name="connsiteX4" fmla="*/ 3143222 w 3421030"/>
              <a:gd name="connsiteY4" fmla="*/ 2652167 h 2685243"/>
              <a:gd name="connsiteX5" fmla="*/ 3286098 w 3421030"/>
              <a:gd name="connsiteY5" fmla="*/ 1996525 h 2685243"/>
              <a:gd name="connsiteX6" fmla="*/ 2863850 w 3421030"/>
              <a:gd name="connsiteY6" fmla="*/ 861483 h 2685243"/>
              <a:gd name="connsiteX7" fmla="*/ 1797050 w 3421030"/>
              <a:gd name="connsiteY7" fmla="*/ 124883 h 2685243"/>
              <a:gd name="connsiteX8" fmla="*/ 438150 w 3421030"/>
              <a:gd name="connsiteY8" fmla="*/ 124883 h 2685243"/>
              <a:gd name="connsiteX0" fmla="*/ 438150 w 3421030"/>
              <a:gd name="connsiteY0" fmla="*/ 124883 h 2685243"/>
              <a:gd name="connsiteX1" fmla="*/ 6350 w 3421030"/>
              <a:gd name="connsiteY1" fmla="*/ 531283 h 2685243"/>
              <a:gd name="connsiteX2" fmla="*/ 476250 w 3421030"/>
              <a:gd name="connsiteY2" fmla="*/ 1318683 h 2685243"/>
              <a:gd name="connsiteX3" fmla="*/ 1619250 w 3421030"/>
              <a:gd name="connsiteY3" fmla="*/ 2194983 h 2685243"/>
              <a:gd name="connsiteX4" fmla="*/ 3143222 w 3421030"/>
              <a:gd name="connsiteY4" fmla="*/ 2652167 h 2685243"/>
              <a:gd name="connsiteX5" fmla="*/ 3286098 w 3421030"/>
              <a:gd name="connsiteY5" fmla="*/ 1996525 h 2685243"/>
              <a:gd name="connsiteX6" fmla="*/ 3282949 w 3421030"/>
              <a:gd name="connsiteY6" fmla="*/ 1991783 h 2685243"/>
              <a:gd name="connsiteX7" fmla="*/ 2863850 w 3421030"/>
              <a:gd name="connsiteY7" fmla="*/ 861483 h 2685243"/>
              <a:gd name="connsiteX8" fmla="*/ 1797050 w 3421030"/>
              <a:gd name="connsiteY8" fmla="*/ 124883 h 2685243"/>
              <a:gd name="connsiteX9" fmla="*/ 438150 w 3421030"/>
              <a:gd name="connsiteY9" fmla="*/ 124883 h 268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1030" h="2685243">
                <a:moveTo>
                  <a:pt x="438150" y="124883"/>
                </a:moveTo>
                <a:cubicBezTo>
                  <a:pt x="139700" y="192616"/>
                  <a:pt x="0" y="332316"/>
                  <a:pt x="6350" y="531283"/>
                </a:cubicBezTo>
                <a:cubicBezTo>
                  <a:pt x="12700" y="730250"/>
                  <a:pt x="207433" y="1041400"/>
                  <a:pt x="476250" y="1318683"/>
                </a:cubicBezTo>
                <a:cubicBezTo>
                  <a:pt x="745067" y="1595966"/>
                  <a:pt x="1174755" y="1972736"/>
                  <a:pt x="1619250" y="2194983"/>
                </a:cubicBezTo>
                <a:cubicBezTo>
                  <a:pt x="2063745" y="2417230"/>
                  <a:pt x="2865414" y="2685243"/>
                  <a:pt x="3143222" y="2652167"/>
                </a:cubicBezTo>
                <a:cubicBezTo>
                  <a:pt x="3421030" y="2619091"/>
                  <a:pt x="3262810" y="2106589"/>
                  <a:pt x="3286098" y="1996525"/>
                </a:cubicBezTo>
                <a:cubicBezTo>
                  <a:pt x="3309386" y="1886461"/>
                  <a:pt x="3353324" y="2180957"/>
                  <a:pt x="3282949" y="1991783"/>
                </a:cubicBezTo>
                <a:cubicBezTo>
                  <a:pt x="3212574" y="1802609"/>
                  <a:pt x="3111500" y="1172633"/>
                  <a:pt x="2863850" y="861483"/>
                </a:cubicBezTo>
                <a:cubicBezTo>
                  <a:pt x="2616200" y="550333"/>
                  <a:pt x="2197100" y="249766"/>
                  <a:pt x="1797050" y="124883"/>
                </a:cubicBezTo>
                <a:cubicBezTo>
                  <a:pt x="1397000" y="0"/>
                  <a:pt x="736600" y="57150"/>
                  <a:pt x="438150" y="12488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s-MX" dirty="0" err="1" smtClean="0">
                <a:ea typeface="+mj-ea"/>
              </a:rPr>
              <a:t>Location-Allocation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Method</a:t>
            </a:r>
            <a:endParaRPr lang="en-US" dirty="0">
              <a:ea typeface="+mj-ea"/>
            </a:endParaRPr>
          </a:p>
        </p:txBody>
      </p:sp>
      <p:sp>
        <p:nvSpPr>
          <p:cNvPr id="6" name="Oval 5"/>
          <p:cNvSpPr/>
          <p:nvPr/>
        </p:nvSpPr>
        <p:spPr>
          <a:xfrm>
            <a:off x="3571875" y="25717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928938" y="3571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000625" y="2357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857625" y="4143375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5572125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4572000" y="3143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429375" y="3571875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4643438" y="500062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5072063" y="4357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286500" y="45005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6143625" y="2357438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7429500" y="4143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5929313" y="5000625"/>
            <a:ext cx="142875" cy="142875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86625" y="4929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500438" y="5500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572250" y="5357813"/>
            <a:ext cx="142875" cy="142875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5429250" y="5929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7143750" y="2786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24" name="Straight Connector 23"/>
          <p:cNvCxnSpPr>
            <a:stCxn id="6" idx="4"/>
            <a:endCxn id="11" idx="1"/>
          </p:cNvCxnSpPr>
          <p:nvPr/>
        </p:nvCxnSpPr>
        <p:spPr>
          <a:xfrm rot="16200000" flipH="1">
            <a:off x="3893344" y="2464594"/>
            <a:ext cx="449263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>
            <a:stCxn id="6" idx="6"/>
            <a:endCxn id="8" idx="1"/>
          </p:cNvCxnSpPr>
          <p:nvPr/>
        </p:nvCxnSpPr>
        <p:spPr>
          <a:xfrm flipV="1">
            <a:off x="3714750" y="2378075"/>
            <a:ext cx="1306513" cy="26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7" idx="6"/>
            <a:endCxn id="11" idx="3"/>
          </p:cNvCxnSpPr>
          <p:nvPr/>
        </p:nvCxnSpPr>
        <p:spPr>
          <a:xfrm flipV="1">
            <a:off x="3071813" y="3265488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>
            <a:stCxn id="9" idx="2"/>
            <a:endCxn id="7" idx="4"/>
          </p:cNvCxnSpPr>
          <p:nvPr/>
        </p:nvCxnSpPr>
        <p:spPr>
          <a:xfrm rot="10800000">
            <a:off x="3000375" y="3714750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0" idx="0"/>
            <a:endCxn id="9" idx="4"/>
          </p:cNvCxnSpPr>
          <p:nvPr/>
        </p:nvCxnSpPr>
        <p:spPr>
          <a:xfrm rot="5400000" flipH="1" flipV="1">
            <a:off x="3143250" y="4714875"/>
            <a:ext cx="1214438" cy="357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11" idx="7"/>
            <a:endCxn id="8" idx="3"/>
          </p:cNvCxnSpPr>
          <p:nvPr/>
        </p:nvCxnSpPr>
        <p:spPr>
          <a:xfrm rot="5400000" flipH="1" flipV="1">
            <a:off x="4515644" y="2658269"/>
            <a:ext cx="6842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9" idx="7"/>
            <a:endCxn id="11" idx="3"/>
          </p:cNvCxnSpPr>
          <p:nvPr/>
        </p:nvCxnSpPr>
        <p:spPr>
          <a:xfrm rot="5400000" flipH="1" flipV="1">
            <a:off x="3836988" y="3408363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>
            <a:stCxn id="8" idx="6"/>
            <a:endCxn id="16" idx="3"/>
          </p:cNvCxnSpPr>
          <p:nvPr/>
        </p:nvCxnSpPr>
        <p:spPr>
          <a:xfrm>
            <a:off x="5143500" y="2428875"/>
            <a:ext cx="1020763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8" idx="5"/>
            <a:endCxn id="10" idx="1"/>
          </p:cNvCxnSpPr>
          <p:nvPr/>
        </p:nvCxnSpPr>
        <p:spPr>
          <a:xfrm rot="16200000" flipH="1">
            <a:off x="5015706" y="2586832"/>
            <a:ext cx="684213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>
            <a:stCxn id="11" idx="6"/>
            <a:endCxn id="10" idx="3"/>
          </p:cNvCxnSpPr>
          <p:nvPr/>
        </p:nvCxnSpPr>
        <p:spPr>
          <a:xfrm>
            <a:off x="4714875" y="3214688"/>
            <a:ext cx="877888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>
            <a:stCxn id="11" idx="4"/>
            <a:endCxn id="14" idx="2"/>
          </p:cNvCxnSpPr>
          <p:nvPr/>
        </p:nvCxnSpPr>
        <p:spPr>
          <a:xfrm rot="16200000" flipH="1">
            <a:off x="4286251" y="3643312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13" idx="1"/>
            <a:endCxn id="9" idx="5"/>
          </p:cNvCxnSpPr>
          <p:nvPr/>
        </p:nvCxnSpPr>
        <p:spPr>
          <a:xfrm rot="16200000" flipV="1">
            <a:off x="3944144" y="4301332"/>
            <a:ext cx="755650" cy="6842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13" idx="5"/>
            <a:endCxn id="22" idx="2"/>
          </p:cNvCxnSpPr>
          <p:nvPr/>
        </p:nvCxnSpPr>
        <p:spPr>
          <a:xfrm rot="16200000" flipH="1">
            <a:off x="4658519" y="5230019"/>
            <a:ext cx="877887" cy="66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>
            <a:stCxn id="13" idx="7"/>
            <a:endCxn id="14" idx="3"/>
          </p:cNvCxnSpPr>
          <p:nvPr/>
        </p:nvCxnSpPr>
        <p:spPr>
          <a:xfrm rot="5400000" flipH="1" flipV="1">
            <a:off x="4658519" y="4587081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0" idx="6"/>
            <a:endCxn id="12" idx="2"/>
          </p:cNvCxnSpPr>
          <p:nvPr/>
        </p:nvCxnSpPr>
        <p:spPr>
          <a:xfrm>
            <a:off x="5715000" y="3214688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>
            <a:stCxn id="16" idx="5"/>
            <a:endCxn id="12" idx="1"/>
          </p:cNvCxnSpPr>
          <p:nvPr/>
        </p:nvCxnSpPr>
        <p:spPr>
          <a:xfrm rot="16200000" flipH="1">
            <a:off x="5801519" y="2944019"/>
            <a:ext cx="1112838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6" idx="7"/>
            <a:endCxn id="23" idx="2"/>
          </p:cNvCxnSpPr>
          <p:nvPr/>
        </p:nvCxnSpPr>
        <p:spPr>
          <a:xfrm rot="16200000" flipH="1">
            <a:off x="6465094" y="2178844"/>
            <a:ext cx="479425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2" idx="6"/>
            <a:endCxn id="23" idx="3"/>
          </p:cNvCxnSpPr>
          <p:nvPr/>
        </p:nvCxnSpPr>
        <p:spPr>
          <a:xfrm flipV="1">
            <a:off x="6572250" y="2908300"/>
            <a:ext cx="592138" cy="735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2" idx="4"/>
            <a:endCxn id="15" idx="1"/>
          </p:cNvCxnSpPr>
          <p:nvPr/>
        </p:nvCxnSpPr>
        <p:spPr>
          <a:xfrm rot="5400000">
            <a:off x="6000751" y="4021137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>
            <a:stCxn id="14" idx="6"/>
            <a:endCxn id="15" idx="2"/>
          </p:cNvCxnSpPr>
          <p:nvPr/>
        </p:nvCxnSpPr>
        <p:spPr>
          <a:xfrm>
            <a:off x="5214938" y="4429125"/>
            <a:ext cx="107156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4" idx="5"/>
            <a:endCxn id="18" idx="1"/>
          </p:cNvCxnSpPr>
          <p:nvPr/>
        </p:nvCxnSpPr>
        <p:spPr>
          <a:xfrm rot="16200000" flipH="1">
            <a:off x="5301456" y="4372769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22" idx="7"/>
            <a:endCxn id="18" idx="3"/>
          </p:cNvCxnSpPr>
          <p:nvPr/>
        </p:nvCxnSpPr>
        <p:spPr>
          <a:xfrm rot="5400000" flipH="1" flipV="1">
            <a:off x="5337175" y="5337176"/>
            <a:ext cx="827087" cy="3984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6"/>
            <a:endCxn id="21" idx="1"/>
          </p:cNvCxnSpPr>
          <p:nvPr/>
        </p:nvCxnSpPr>
        <p:spPr>
          <a:xfrm>
            <a:off x="6072188" y="5072063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21" idx="7"/>
            <a:endCxn id="19" idx="3"/>
          </p:cNvCxnSpPr>
          <p:nvPr/>
        </p:nvCxnSpPr>
        <p:spPr>
          <a:xfrm rot="5400000" flipH="1" flipV="1">
            <a:off x="6837363" y="4908550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8" idx="7"/>
            <a:endCxn id="15" idx="3"/>
          </p:cNvCxnSpPr>
          <p:nvPr/>
        </p:nvCxnSpPr>
        <p:spPr>
          <a:xfrm rot="5400000" flipH="1" flipV="1">
            <a:off x="5980112" y="4694238"/>
            <a:ext cx="398463" cy="255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>
            <a:stCxn id="19" idx="1"/>
            <a:endCxn id="17" idx="3"/>
          </p:cNvCxnSpPr>
          <p:nvPr/>
        </p:nvCxnSpPr>
        <p:spPr>
          <a:xfrm rot="5400000" flipH="1" flipV="1">
            <a:off x="7036595" y="4536281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7" idx="0"/>
            <a:endCxn id="23" idx="3"/>
          </p:cNvCxnSpPr>
          <p:nvPr/>
        </p:nvCxnSpPr>
        <p:spPr>
          <a:xfrm rot="16200000" flipV="1">
            <a:off x="6715125" y="3357563"/>
            <a:ext cx="1235075" cy="33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>
            <a:stCxn id="12" idx="5"/>
            <a:endCxn id="17" idx="2"/>
          </p:cNvCxnSpPr>
          <p:nvPr/>
        </p:nvCxnSpPr>
        <p:spPr>
          <a:xfrm rot="16200000" flipH="1">
            <a:off x="6730207" y="3515519"/>
            <a:ext cx="520700" cy="8778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6"/>
            <a:endCxn id="17" idx="3"/>
          </p:cNvCxnSpPr>
          <p:nvPr/>
        </p:nvCxnSpPr>
        <p:spPr>
          <a:xfrm flipV="1">
            <a:off x="6429375" y="4265613"/>
            <a:ext cx="1020763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7"/>
            <a:endCxn id="10" idx="4"/>
          </p:cNvCxnSpPr>
          <p:nvPr/>
        </p:nvCxnSpPr>
        <p:spPr>
          <a:xfrm rot="5400000" flipH="1" flipV="1">
            <a:off x="4872832" y="3607593"/>
            <a:ext cx="1092200" cy="4492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995" name="TextBox 137"/>
          <p:cNvSpPr txBox="1">
            <a:spLocks noChangeArrowheads="1"/>
          </p:cNvSpPr>
          <p:nvPr/>
        </p:nvSpPr>
        <p:spPr bwMode="auto">
          <a:xfrm>
            <a:off x="278606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82996" name="TextBox 138"/>
          <p:cNvSpPr txBox="1">
            <a:spLocks noChangeArrowheads="1"/>
          </p:cNvSpPr>
          <p:nvPr/>
        </p:nvSpPr>
        <p:spPr bwMode="auto">
          <a:xfrm>
            <a:off x="7286625" y="2714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82997" name="TextBox 139"/>
          <p:cNvSpPr txBox="1">
            <a:spLocks noChangeArrowheads="1"/>
          </p:cNvSpPr>
          <p:nvPr/>
        </p:nvSpPr>
        <p:spPr bwMode="auto">
          <a:xfrm>
            <a:off x="6215063" y="207168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12</a:t>
            </a:r>
            <a:endParaRPr lang="en-US" sz="1200">
              <a:latin typeface="Lucida Sans" charset="0"/>
            </a:endParaRPr>
          </a:p>
        </p:txBody>
      </p:sp>
      <p:sp>
        <p:nvSpPr>
          <p:cNvPr id="82998" name="TextBox 140"/>
          <p:cNvSpPr txBox="1">
            <a:spLocks noChangeArrowheads="1"/>
          </p:cNvSpPr>
          <p:nvPr/>
        </p:nvSpPr>
        <p:spPr bwMode="auto">
          <a:xfrm>
            <a:off x="5072063" y="2071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82999" name="TextBox 141"/>
          <p:cNvSpPr txBox="1">
            <a:spLocks noChangeArrowheads="1"/>
          </p:cNvSpPr>
          <p:nvPr/>
        </p:nvSpPr>
        <p:spPr bwMode="auto">
          <a:xfrm>
            <a:off x="4500563" y="28575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83000" name="TextBox 142"/>
          <p:cNvSpPr txBox="1">
            <a:spLocks noChangeArrowheads="1"/>
          </p:cNvSpPr>
          <p:nvPr/>
        </p:nvSpPr>
        <p:spPr bwMode="auto">
          <a:xfrm>
            <a:off x="3643313" y="228600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83001" name="TextBox 143"/>
          <p:cNvSpPr txBox="1">
            <a:spLocks noChangeArrowheads="1"/>
          </p:cNvSpPr>
          <p:nvPr/>
        </p:nvSpPr>
        <p:spPr bwMode="auto">
          <a:xfrm>
            <a:off x="6500813" y="3714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83002" name="TextBox 144"/>
          <p:cNvSpPr txBox="1">
            <a:spLocks noChangeArrowheads="1"/>
          </p:cNvSpPr>
          <p:nvPr/>
        </p:nvSpPr>
        <p:spPr bwMode="auto">
          <a:xfrm>
            <a:off x="6357938" y="464343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83003" name="TextBox 145"/>
          <p:cNvSpPr txBox="1">
            <a:spLocks noChangeArrowheads="1"/>
          </p:cNvSpPr>
          <p:nvPr/>
        </p:nvSpPr>
        <p:spPr bwMode="auto">
          <a:xfrm>
            <a:off x="5643563" y="32861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83004" name="TextBox 146"/>
          <p:cNvSpPr txBox="1">
            <a:spLocks noChangeArrowheads="1"/>
          </p:cNvSpPr>
          <p:nvPr/>
        </p:nvSpPr>
        <p:spPr bwMode="auto">
          <a:xfrm>
            <a:off x="5000625" y="450056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14</a:t>
            </a:r>
            <a:endParaRPr lang="en-US" sz="1200">
              <a:latin typeface="Lucida Sans" charset="0"/>
            </a:endParaRPr>
          </a:p>
        </p:txBody>
      </p:sp>
      <p:sp>
        <p:nvSpPr>
          <p:cNvPr id="83005" name="TextBox 147"/>
          <p:cNvSpPr txBox="1">
            <a:spLocks noChangeArrowheads="1"/>
          </p:cNvSpPr>
          <p:nvPr/>
        </p:nvSpPr>
        <p:spPr bwMode="auto">
          <a:xfrm>
            <a:off x="3643313" y="38576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6</a:t>
            </a:r>
            <a:endParaRPr lang="en-US" sz="1200">
              <a:latin typeface="Lucida Sans" charset="0"/>
            </a:endParaRPr>
          </a:p>
        </p:txBody>
      </p:sp>
      <p:sp>
        <p:nvSpPr>
          <p:cNvPr id="83006" name="TextBox 148"/>
          <p:cNvSpPr txBox="1">
            <a:spLocks noChangeArrowheads="1"/>
          </p:cNvSpPr>
          <p:nvPr/>
        </p:nvSpPr>
        <p:spPr bwMode="auto">
          <a:xfrm>
            <a:off x="3714750" y="5500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83007" name="TextBox 149"/>
          <p:cNvSpPr txBox="1">
            <a:spLocks noChangeArrowheads="1"/>
          </p:cNvSpPr>
          <p:nvPr/>
        </p:nvSpPr>
        <p:spPr bwMode="auto">
          <a:xfrm>
            <a:off x="5572125" y="592931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10</a:t>
            </a:r>
            <a:endParaRPr lang="en-US" sz="1200">
              <a:latin typeface="Lucida Sans" charset="0"/>
            </a:endParaRPr>
          </a:p>
        </p:txBody>
      </p:sp>
      <p:sp>
        <p:nvSpPr>
          <p:cNvPr id="83008" name="TextBox 150"/>
          <p:cNvSpPr txBox="1">
            <a:spLocks noChangeArrowheads="1"/>
          </p:cNvSpPr>
          <p:nvPr/>
        </p:nvSpPr>
        <p:spPr bwMode="auto">
          <a:xfrm>
            <a:off x="4786313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83009" name="TextBox 155"/>
          <p:cNvSpPr txBox="1">
            <a:spLocks noChangeArrowheads="1"/>
          </p:cNvSpPr>
          <p:nvPr/>
        </p:nvSpPr>
        <p:spPr bwMode="auto">
          <a:xfrm>
            <a:off x="5929313" y="50720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83010" name="TextBox 156"/>
          <p:cNvSpPr txBox="1">
            <a:spLocks noChangeArrowheads="1"/>
          </p:cNvSpPr>
          <p:nvPr/>
        </p:nvSpPr>
        <p:spPr bwMode="auto">
          <a:xfrm>
            <a:off x="6643688" y="5429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83011" name="TextBox 157"/>
          <p:cNvSpPr txBox="1">
            <a:spLocks noChangeArrowheads="1"/>
          </p:cNvSpPr>
          <p:nvPr/>
        </p:nvSpPr>
        <p:spPr bwMode="auto">
          <a:xfrm>
            <a:off x="7429500" y="500062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13</a:t>
            </a:r>
            <a:endParaRPr lang="en-US" sz="1200">
              <a:latin typeface="Lucida Sans" charset="0"/>
            </a:endParaRPr>
          </a:p>
        </p:txBody>
      </p:sp>
      <p:sp>
        <p:nvSpPr>
          <p:cNvPr id="83012" name="TextBox 158"/>
          <p:cNvSpPr txBox="1">
            <a:spLocks noChangeArrowheads="1"/>
          </p:cNvSpPr>
          <p:nvPr/>
        </p:nvSpPr>
        <p:spPr bwMode="auto">
          <a:xfrm>
            <a:off x="7572375" y="42148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428625" y="1357313"/>
            <a:ext cx="382749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>
                <a:latin typeface="+mn-lt"/>
                <a:ea typeface="+mn-ea"/>
              </a:rPr>
              <a:t>Step 1 (It 2): </a:t>
            </a:r>
            <a:r>
              <a:rPr lang="es-MX" sz="2000" dirty="0" smtClean="0">
                <a:latin typeface="+mn-lt"/>
                <a:ea typeface="+mn-ea"/>
              </a:rPr>
              <a:t>Relocate </a:t>
            </a:r>
            <a:r>
              <a:rPr lang="es-MX" sz="2000" dirty="0">
                <a:latin typeface="+mn-lt"/>
                <a:ea typeface="+mn-ea"/>
              </a:rPr>
              <a:t>centers</a:t>
            </a:r>
            <a:endParaRPr lang="en-US" sz="2000" dirty="0">
              <a:latin typeface="+mn-lt"/>
              <a:ea typeface="+mn-ea"/>
            </a:endParaRPr>
          </a:p>
        </p:txBody>
      </p:sp>
      <p:sp>
        <p:nvSpPr>
          <p:cNvPr id="73" name="Freeform 72"/>
          <p:cNvSpPr/>
          <p:nvPr/>
        </p:nvSpPr>
        <p:spPr>
          <a:xfrm>
            <a:off x="2355850" y="2182813"/>
            <a:ext cx="2735263" cy="3962400"/>
          </a:xfrm>
          <a:custGeom>
            <a:avLst/>
            <a:gdLst>
              <a:gd name="connsiteX0" fmla="*/ 31750 w 2734733"/>
              <a:gd name="connsiteY0" fmla="*/ 1310217 h 3962400"/>
              <a:gd name="connsiteX1" fmla="*/ 463550 w 2734733"/>
              <a:gd name="connsiteY1" fmla="*/ 433917 h 3962400"/>
              <a:gd name="connsiteX2" fmla="*/ 1365250 w 2734733"/>
              <a:gd name="connsiteY2" fmla="*/ 14817 h 3962400"/>
              <a:gd name="connsiteX3" fmla="*/ 2051050 w 2734733"/>
              <a:gd name="connsiteY3" fmla="*/ 345017 h 3962400"/>
              <a:gd name="connsiteX4" fmla="*/ 2597150 w 2734733"/>
              <a:gd name="connsiteY4" fmla="*/ 967317 h 3962400"/>
              <a:gd name="connsiteX5" fmla="*/ 2343150 w 2734733"/>
              <a:gd name="connsiteY5" fmla="*/ 1742017 h 3962400"/>
              <a:gd name="connsiteX6" fmla="*/ 2139950 w 2734733"/>
              <a:gd name="connsiteY6" fmla="*/ 2237317 h 3962400"/>
              <a:gd name="connsiteX7" fmla="*/ 2673350 w 2734733"/>
              <a:gd name="connsiteY7" fmla="*/ 2821517 h 3962400"/>
              <a:gd name="connsiteX8" fmla="*/ 2508250 w 2734733"/>
              <a:gd name="connsiteY8" fmla="*/ 3291417 h 3962400"/>
              <a:gd name="connsiteX9" fmla="*/ 1619250 w 2734733"/>
              <a:gd name="connsiteY9" fmla="*/ 3812117 h 3962400"/>
              <a:gd name="connsiteX10" fmla="*/ 654050 w 2734733"/>
              <a:gd name="connsiteY10" fmla="*/ 3545417 h 3962400"/>
              <a:gd name="connsiteX11" fmla="*/ 31750 w 2734733"/>
              <a:gd name="connsiteY11" fmla="*/ 1310217 h 3962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34733" h="3962400">
                <a:moveTo>
                  <a:pt x="31750" y="1310217"/>
                </a:moveTo>
                <a:cubicBezTo>
                  <a:pt x="0" y="791634"/>
                  <a:pt x="241300" y="649817"/>
                  <a:pt x="463550" y="433917"/>
                </a:cubicBezTo>
                <a:cubicBezTo>
                  <a:pt x="685800" y="218017"/>
                  <a:pt x="1100667" y="29634"/>
                  <a:pt x="1365250" y="14817"/>
                </a:cubicBezTo>
                <a:cubicBezTo>
                  <a:pt x="1629833" y="0"/>
                  <a:pt x="1845733" y="186267"/>
                  <a:pt x="2051050" y="345017"/>
                </a:cubicBezTo>
                <a:cubicBezTo>
                  <a:pt x="2256367" y="503767"/>
                  <a:pt x="2548467" y="734484"/>
                  <a:pt x="2597150" y="967317"/>
                </a:cubicBezTo>
                <a:cubicBezTo>
                  <a:pt x="2645833" y="1200150"/>
                  <a:pt x="2419350" y="1530350"/>
                  <a:pt x="2343150" y="1742017"/>
                </a:cubicBezTo>
                <a:cubicBezTo>
                  <a:pt x="2266950" y="1953684"/>
                  <a:pt x="2084917" y="2057400"/>
                  <a:pt x="2139950" y="2237317"/>
                </a:cubicBezTo>
                <a:cubicBezTo>
                  <a:pt x="2194983" y="2417234"/>
                  <a:pt x="2611967" y="2645834"/>
                  <a:pt x="2673350" y="2821517"/>
                </a:cubicBezTo>
                <a:cubicBezTo>
                  <a:pt x="2734733" y="2997200"/>
                  <a:pt x="2683933" y="3126317"/>
                  <a:pt x="2508250" y="3291417"/>
                </a:cubicBezTo>
                <a:cubicBezTo>
                  <a:pt x="2332567" y="3456517"/>
                  <a:pt x="1928283" y="3769784"/>
                  <a:pt x="1619250" y="3812117"/>
                </a:cubicBezTo>
                <a:cubicBezTo>
                  <a:pt x="1310217" y="3854450"/>
                  <a:pt x="916517" y="3962400"/>
                  <a:pt x="654050" y="3545417"/>
                </a:cubicBezTo>
                <a:cubicBezTo>
                  <a:pt x="391583" y="3128434"/>
                  <a:pt x="63500" y="1828800"/>
                  <a:pt x="31750" y="1310217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5" name="Freeform 74"/>
          <p:cNvSpPr/>
          <p:nvPr/>
        </p:nvSpPr>
        <p:spPr>
          <a:xfrm>
            <a:off x="4840288" y="4154488"/>
            <a:ext cx="3206750" cy="2359025"/>
          </a:xfrm>
          <a:custGeom>
            <a:avLst/>
            <a:gdLst>
              <a:gd name="connsiteX0" fmla="*/ 433917 w 3007784"/>
              <a:gd name="connsiteY0" fmla="*/ 2150533 h 2250016"/>
              <a:gd name="connsiteX1" fmla="*/ 52917 w 3007784"/>
              <a:gd name="connsiteY1" fmla="*/ 1718733 h 2250016"/>
              <a:gd name="connsiteX2" fmla="*/ 332317 w 3007784"/>
              <a:gd name="connsiteY2" fmla="*/ 1134533 h 2250016"/>
              <a:gd name="connsiteX3" fmla="*/ 1094317 w 3007784"/>
              <a:gd name="connsiteY3" fmla="*/ 105833 h 2250016"/>
              <a:gd name="connsiteX4" fmla="*/ 2529417 w 3007784"/>
              <a:gd name="connsiteY4" fmla="*/ 499533 h 2250016"/>
              <a:gd name="connsiteX5" fmla="*/ 2656417 w 3007784"/>
              <a:gd name="connsiteY5" fmla="*/ 1121833 h 2250016"/>
              <a:gd name="connsiteX6" fmla="*/ 433917 w 3007784"/>
              <a:gd name="connsiteY6" fmla="*/ 2150533 h 2250016"/>
              <a:gd name="connsiteX0" fmla="*/ 433917 w 3007784"/>
              <a:gd name="connsiteY0" fmla="*/ 2259038 h 2358521"/>
              <a:gd name="connsiteX1" fmla="*/ 52917 w 3007784"/>
              <a:gd name="connsiteY1" fmla="*/ 1827238 h 2358521"/>
              <a:gd name="connsiteX2" fmla="*/ 332317 w 3007784"/>
              <a:gd name="connsiteY2" fmla="*/ 1243038 h 2358521"/>
              <a:gd name="connsiteX3" fmla="*/ 1094317 w 3007784"/>
              <a:gd name="connsiteY3" fmla="*/ 214338 h 2358521"/>
              <a:gd name="connsiteX4" fmla="*/ 379905 w 3007784"/>
              <a:gd name="connsiteY4" fmla="*/ 0 h 2358521"/>
              <a:gd name="connsiteX5" fmla="*/ 2529417 w 3007784"/>
              <a:gd name="connsiteY5" fmla="*/ 608038 h 2358521"/>
              <a:gd name="connsiteX6" fmla="*/ 2656417 w 3007784"/>
              <a:gd name="connsiteY6" fmla="*/ 1230338 h 2358521"/>
              <a:gd name="connsiteX7" fmla="*/ 433917 w 3007784"/>
              <a:gd name="connsiteY7" fmla="*/ 2259038 h 2358521"/>
              <a:gd name="connsiteX0" fmla="*/ 633447 w 3207314"/>
              <a:gd name="connsiteY0" fmla="*/ 2259038 h 2358521"/>
              <a:gd name="connsiteX1" fmla="*/ 252447 w 3207314"/>
              <a:gd name="connsiteY1" fmla="*/ 1827238 h 2358521"/>
              <a:gd name="connsiteX2" fmla="*/ 531847 w 3207314"/>
              <a:gd name="connsiteY2" fmla="*/ 1243038 h 2358521"/>
              <a:gd name="connsiteX3" fmla="*/ 7931 w 3207314"/>
              <a:gd name="connsiteY3" fmla="*/ 214338 h 2358521"/>
              <a:gd name="connsiteX4" fmla="*/ 579435 w 3207314"/>
              <a:gd name="connsiteY4" fmla="*/ 0 h 2358521"/>
              <a:gd name="connsiteX5" fmla="*/ 2728947 w 3207314"/>
              <a:gd name="connsiteY5" fmla="*/ 608038 h 2358521"/>
              <a:gd name="connsiteX6" fmla="*/ 2855947 w 3207314"/>
              <a:gd name="connsiteY6" fmla="*/ 1230338 h 2358521"/>
              <a:gd name="connsiteX7" fmla="*/ 633447 w 3207314"/>
              <a:gd name="connsiteY7" fmla="*/ 2259038 h 2358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07314" h="2358521">
                <a:moveTo>
                  <a:pt x="633447" y="2259038"/>
                </a:moveTo>
                <a:cubicBezTo>
                  <a:pt x="199530" y="2358521"/>
                  <a:pt x="269380" y="1996571"/>
                  <a:pt x="252447" y="1827238"/>
                </a:cubicBezTo>
                <a:cubicBezTo>
                  <a:pt x="235514" y="1657905"/>
                  <a:pt x="572600" y="1511855"/>
                  <a:pt x="531847" y="1243038"/>
                </a:cubicBezTo>
                <a:cubicBezTo>
                  <a:pt x="491094" y="974221"/>
                  <a:pt x="0" y="421511"/>
                  <a:pt x="7931" y="214338"/>
                </a:cubicBezTo>
                <a:cubicBezTo>
                  <a:pt x="15862" y="7165"/>
                  <a:pt x="817572" y="71446"/>
                  <a:pt x="579435" y="0"/>
                </a:cubicBezTo>
                <a:cubicBezTo>
                  <a:pt x="818618" y="65617"/>
                  <a:pt x="2349528" y="402982"/>
                  <a:pt x="2728947" y="608038"/>
                </a:cubicBezTo>
                <a:cubicBezTo>
                  <a:pt x="3108366" y="813094"/>
                  <a:pt x="3207314" y="957288"/>
                  <a:pt x="2855947" y="1230338"/>
                </a:cubicBezTo>
                <a:cubicBezTo>
                  <a:pt x="2504580" y="1503388"/>
                  <a:pt x="1067364" y="2159555"/>
                  <a:pt x="633447" y="2259038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6" name="Freeform 75"/>
          <p:cNvSpPr/>
          <p:nvPr/>
        </p:nvSpPr>
        <p:spPr>
          <a:xfrm>
            <a:off x="4768850" y="1830388"/>
            <a:ext cx="3421063" cy="2686050"/>
          </a:xfrm>
          <a:custGeom>
            <a:avLst/>
            <a:gdLst>
              <a:gd name="connsiteX0" fmla="*/ 438150 w 2992967"/>
              <a:gd name="connsiteY0" fmla="*/ 124883 h 2226733"/>
              <a:gd name="connsiteX1" fmla="*/ 6350 w 2992967"/>
              <a:gd name="connsiteY1" fmla="*/ 531283 h 2226733"/>
              <a:gd name="connsiteX2" fmla="*/ 476250 w 2992967"/>
              <a:gd name="connsiteY2" fmla="*/ 1318683 h 2226733"/>
              <a:gd name="connsiteX3" fmla="*/ 1619250 w 2992967"/>
              <a:gd name="connsiteY3" fmla="*/ 2194983 h 2226733"/>
              <a:gd name="connsiteX4" fmla="*/ 2571750 w 2992967"/>
              <a:gd name="connsiteY4" fmla="*/ 1509183 h 2226733"/>
              <a:gd name="connsiteX5" fmla="*/ 2863850 w 2992967"/>
              <a:gd name="connsiteY5" fmla="*/ 861483 h 2226733"/>
              <a:gd name="connsiteX6" fmla="*/ 1797050 w 2992967"/>
              <a:gd name="connsiteY6" fmla="*/ 124883 h 2226733"/>
              <a:gd name="connsiteX7" fmla="*/ 438150 w 2992967"/>
              <a:gd name="connsiteY7" fmla="*/ 124883 h 2226733"/>
              <a:gd name="connsiteX0" fmla="*/ 438150 w 3334781"/>
              <a:gd name="connsiteY0" fmla="*/ 124883 h 2226733"/>
              <a:gd name="connsiteX1" fmla="*/ 6350 w 3334781"/>
              <a:gd name="connsiteY1" fmla="*/ 531283 h 2226733"/>
              <a:gd name="connsiteX2" fmla="*/ 476250 w 3334781"/>
              <a:gd name="connsiteY2" fmla="*/ 1318683 h 2226733"/>
              <a:gd name="connsiteX3" fmla="*/ 1619250 w 3334781"/>
              <a:gd name="connsiteY3" fmla="*/ 2194983 h 2226733"/>
              <a:gd name="connsiteX4" fmla="*/ 2571750 w 3334781"/>
              <a:gd name="connsiteY4" fmla="*/ 1509183 h 2226733"/>
              <a:gd name="connsiteX5" fmla="*/ 3286098 w 3334781"/>
              <a:gd name="connsiteY5" fmla="*/ 1996525 h 2226733"/>
              <a:gd name="connsiteX6" fmla="*/ 2863850 w 3334781"/>
              <a:gd name="connsiteY6" fmla="*/ 861483 h 2226733"/>
              <a:gd name="connsiteX7" fmla="*/ 1797050 w 3334781"/>
              <a:gd name="connsiteY7" fmla="*/ 124883 h 2226733"/>
              <a:gd name="connsiteX8" fmla="*/ 438150 w 3334781"/>
              <a:gd name="connsiteY8" fmla="*/ 124883 h 2226733"/>
              <a:gd name="connsiteX0" fmla="*/ 438150 w 3421030"/>
              <a:gd name="connsiteY0" fmla="*/ 124883 h 2685243"/>
              <a:gd name="connsiteX1" fmla="*/ 6350 w 3421030"/>
              <a:gd name="connsiteY1" fmla="*/ 531283 h 2685243"/>
              <a:gd name="connsiteX2" fmla="*/ 476250 w 3421030"/>
              <a:gd name="connsiteY2" fmla="*/ 1318683 h 2685243"/>
              <a:gd name="connsiteX3" fmla="*/ 1619250 w 3421030"/>
              <a:gd name="connsiteY3" fmla="*/ 2194983 h 2685243"/>
              <a:gd name="connsiteX4" fmla="*/ 3143222 w 3421030"/>
              <a:gd name="connsiteY4" fmla="*/ 2652167 h 2685243"/>
              <a:gd name="connsiteX5" fmla="*/ 3286098 w 3421030"/>
              <a:gd name="connsiteY5" fmla="*/ 1996525 h 2685243"/>
              <a:gd name="connsiteX6" fmla="*/ 2863850 w 3421030"/>
              <a:gd name="connsiteY6" fmla="*/ 861483 h 2685243"/>
              <a:gd name="connsiteX7" fmla="*/ 1797050 w 3421030"/>
              <a:gd name="connsiteY7" fmla="*/ 124883 h 2685243"/>
              <a:gd name="connsiteX8" fmla="*/ 438150 w 3421030"/>
              <a:gd name="connsiteY8" fmla="*/ 124883 h 2685243"/>
              <a:gd name="connsiteX0" fmla="*/ 438150 w 3421030"/>
              <a:gd name="connsiteY0" fmla="*/ 124883 h 2685243"/>
              <a:gd name="connsiteX1" fmla="*/ 6350 w 3421030"/>
              <a:gd name="connsiteY1" fmla="*/ 531283 h 2685243"/>
              <a:gd name="connsiteX2" fmla="*/ 476250 w 3421030"/>
              <a:gd name="connsiteY2" fmla="*/ 1318683 h 2685243"/>
              <a:gd name="connsiteX3" fmla="*/ 1619250 w 3421030"/>
              <a:gd name="connsiteY3" fmla="*/ 2194983 h 2685243"/>
              <a:gd name="connsiteX4" fmla="*/ 3143222 w 3421030"/>
              <a:gd name="connsiteY4" fmla="*/ 2652167 h 2685243"/>
              <a:gd name="connsiteX5" fmla="*/ 3286098 w 3421030"/>
              <a:gd name="connsiteY5" fmla="*/ 1996525 h 2685243"/>
              <a:gd name="connsiteX6" fmla="*/ 3282949 w 3421030"/>
              <a:gd name="connsiteY6" fmla="*/ 1991783 h 2685243"/>
              <a:gd name="connsiteX7" fmla="*/ 2863850 w 3421030"/>
              <a:gd name="connsiteY7" fmla="*/ 861483 h 2685243"/>
              <a:gd name="connsiteX8" fmla="*/ 1797050 w 3421030"/>
              <a:gd name="connsiteY8" fmla="*/ 124883 h 2685243"/>
              <a:gd name="connsiteX9" fmla="*/ 438150 w 3421030"/>
              <a:gd name="connsiteY9" fmla="*/ 124883 h 268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421030" h="2685243">
                <a:moveTo>
                  <a:pt x="438150" y="124883"/>
                </a:moveTo>
                <a:cubicBezTo>
                  <a:pt x="139700" y="192616"/>
                  <a:pt x="0" y="332316"/>
                  <a:pt x="6350" y="531283"/>
                </a:cubicBezTo>
                <a:cubicBezTo>
                  <a:pt x="12700" y="730250"/>
                  <a:pt x="207433" y="1041400"/>
                  <a:pt x="476250" y="1318683"/>
                </a:cubicBezTo>
                <a:cubicBezTo>
                  <a:pt x="745067" y="1595966"/>
                  <a:pt x="1174755" y="1972736"/>
                  <a:pt x="1619250" y="2194983"/>
                </a:cubicBezTo>
                <a:cubicBezTo>
                  <a:pt x="2063745" y="2417230"/>
                  <a:pt x="2865414" y="2685243"/>
                  <a:pt x="3143222" y="2652167"/>
                </a:cubicBezTo>
                <a:cubicBezTo>
                  <a:pt x="3421030" y="2619091"/>
                  <a:pt x="3262810" y="2106589"/>
                  <a:pt x="3286098" y="1996525"/>
                </a:cubicBezTo>
                <a:cubicBezTo>
                  <a:pt x="3309386" y="1886461"/>
                  <a:pt x="3353324" y="2180957"/>
                  <a:pt x="3282949" y="1991783"/>
                </a:cubicBezTo>
                <a:cubicBezTo>
                  <a:pt x="3212574" y="1802609"/>
                  <a:pt x="3111500" y="1172633"/>
                  <a:pt x="2863850" y="861483"/>
                </a:cubicBezTo>
                <a:cubicBezTo>
                  <a:pt x="2616200" y="550333"/>
                  <a:pt x="2197100" y="249766"/>
                  <a:pt x="1797050" y="124883"/>
                </a:cubicBezTo>
                <a:cubicBezTo>
                  <a:pt x="1397000" y="0"/>
                  <a:pt x="736600" y="57150"/>
                  <a:pt x="438150" y="124883"/>
                </a:cubicBezTo>
                <a:close/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MX" sz="2400" b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Location-Allocation Algorithm</a:t>
            </a:r>
            <a:endParaRPr lang="es-ES" sz="2400" b="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83971" name="Rectangle 3"/>
          <p:cNvSpPr>
            <a:spLocks noChangeArrowheads="1"/>
          </p:cNvSpPr>
          <p:nvPr/>
        </p:nvSpPr>
        <p:spPr bwMode="auto">
          <a:xfrm>
            <a:off x="1044575" y="3068638"/>
            <a:ext cx="2016125" cy="6477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Arial" charset="0"/>
              </a:rPr>
              <a:t>LOCATION</a:t>
            </a:r>
            <a:endParaRPr lang="es-ES" sz="1800">
              <a:latin typeface="Arial" charset="0"/>
            </a:endParaRPr>
          </a:p>
        </p:txBody>
      </p:sp>
      <p:sp>
        <p:nvSpPr>
          <p:cNvPr id="83972" name="Rectangle 5"/>
          <p:cNvSpPr>
            <a:spLocks noChangeArrowheads="1"/>
          </p:cNvSpPr>
          <p:nvPr/>
        </p:nvSpPr>
        <p:spPr bwMode="auto">
          <a:xfrm>
            <a:off x="3492500" y="3068638"/>
            <a:ext cx="2016125" cy="6477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Arial" charset="0"/>
              </a:rPr>
              <a:t>ALLOCATION</a:t>
            </a:r>
            <a:endParaRPr lang="es-ES" sz="1800">
              <a:latin typeface="Arial" charset="0"/>
            </a:endParaRPr>
          </a:p>
        </p:txBody>
      </p:sp>
      <p:sp>
        <p:nvSpPr>
          <p:cNvPr id="83973" name="Line 6"/>
          <p:cNvSpPr>
            <a:spLocks noChangeShapeType="1"/>
          </p:cNvSpPr>
          <p:nvPr/>
        </p:nvSpPr>
        <p:spPr bwMode="auto">
          <a:xfrm>
            <a:off x="3060700" y="33575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83974" name="AutoShape 8"/>
          <p:cNvCxnSpPr>
            <a:cxnSpLocks noChangeShapeType="1"/>
            <a:endCxn id="83978" idx="0"/>
          </p:cNvCxnSpPr>
          <p:nvPr/>
        </p:nvCxnSpPr>
        <p:spPr bwMode="auto">
          <a:xfrm rot="5400000">
            <a:off x="4301332" y="3879056"/>
            <a:ext cx="577850" cy="249237"/>
          </a:xfrm>
          <a:prstGeom prst="bent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75" name="Oval 9"/>
          <p:cNvSpPr>
            <a:spLocks noChangeArrowheads="1"/>
          </p:cNvSpPr>
          <p:nvPr/>
        </p:nvSpPr>
        <p:spPr bwMode="auto">
          <a:xfrm>
            <a:off x="857250" y="1785938"/>
            <a:ext cx="237648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Arial" charset="0"/>
              </a:rPr>
              <a:t>START</a:t>
            </a:r>
            <a:endParaRPr lang="es-ES" sz="1800">
              <a:latin typeface="Arial" charset="0"/>
            </a:endParaRPr>
          </a:p>
        </p:txBody>
      </p:sp>
      <p:sp>
        <p:nvSpPr>
          <p:cNvPr id="83976" name="Line 10"/>
          <p:cNvSpPr>
            <a:spLocks noChangeShapeType="1"/>
          </p:cNvSpPr>
          <p:nvPr/>
        </p:nvSpPr>
        <p:spPr bwMode="auto">
          <a:xfrm>
            <a:off x="2081213" y="2289175"/>
            <a:ext cx="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3977" name="Oval 12"/>
          <p:cNvSpPr>
            <a:spLocks noChangeArrowheads="1"/>
          </p:cNvSpPr>
          <p:nvPr/>
        </p:nvSpPr>
        <p:spPr bwMode="auto">
          <a:xfrm>
            <a:off x="4787900" y="5661025"/>
            <a:ext cx="129698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Arial" charset="0"/>
              </a:rPr>
              <a:t>END</a:t>
            </a:r>
            <a:endParaRPr lang="es-ES" sz="1800">
              <a:latin typeface="Arial" charset="0"/>
            </a:endParaRPr>
          </a:p>
        </p:txBody>
      </p:sp>
      <p:sp>
        <p:nvSpPr>
          <p:cNvPr id="83978" name="AutoShape 13"/>
          <p:cNvSpPr>
            <a:spLocks noChangeArrowheads="1"/>
          </p:cNvSpPr>
          <p:nvPr/>
        </p:nvSpPr>
        <p:spPr bwMode="auto">
          <a:xfrm>
            <a:off x="3492500" y="4292600"/>
            <a:ext cx="1944688" cy="792163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>
                <a:latin typeface="Arial" charset="0"/>
              </a:rPr>
              <a:t>Stopping Criteria</a:t>
            </a:r>
            <a:endParaRPr lang="es-ES" sz="1200">
              <a:latin typeface="Arial" charset="0"/>
            </a:endParaRPr>
          </a:p>
        </p:txBody>
      </p:sp>
      <p:cxnSp>
        <p:nvCxnSpPr>
          <p:cNvPr id="83979" name="AutoShape 14"/>
          <p:cNvCxnSpPr>
            <a:cxnSpLocks noChangeShapeType="1"/>
            <a:stCxn id="83978" idx="2"/>
            <a:endCxn id="83971" idx="2"/>
          </p:cNvCxnSpPr>
          <p:nvPr/>
        </p:nvCxnSpPr>
        <p:spPr bwMode="auto">
          <a:xfrm rot="16200000" flipV="1">
            <a:off x="2088356" y="3680620"/>
            <a:ext cx="1368425" cy="1439862"/>
          </a:xfrm>
          <a:prstGeom prst="bentConnector3">
            <a:avLst>
              <a:gd name="adj1" fmla="val -1670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3980" name="AutoShape 15"/>
          <p:cNvCxnSpPr>
            <a:cxnSpLocks noChangeShapeType="1"/>
            <a:stCxn id="83978" idx="4"/>
            <a:endCxn id="83977" idx="0"/>
          </p:cNvCxnSpPr>
          <p:nvPr/>
        </p:nvCxnSpPr>
        <p:spPr bwMode="auto">
          <a:xfrm>
            <a:off x="5437188" y="5084763"/>
            <a:ext cx="0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3981" name="Rectangle 16"/>
          <p:cNvSpPr>
            <a:spLocks noChangeArrowheads="1"/>
          </p:cNvSpPr>
          <p:nvPr/>
        </p:nvSpPr>
        <p:spPr bwMode="auto">
          <a:xfrm>
            <a:off x="5076825" y="4581525"/>
            <a:ext cx="503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i="1">
                <a:solidFill>
                  <a:srgbClr val="000000"/>
                </a:solidFill>
                <a:latin typeface="Arial" charset="0"/>
              </a:rPr>
              <a:t>yes</a:t>
            </a:r>
            <a:endParaRPr lang="es-ES" sz="10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3982" name="Rectangle 17"/>
          <p:cNvSpPr>
            <a:spLocks noChangeArrowheads="1"/>
          </p:cNvSpPr>
          <p:nvPr/>
        </p:nvSpPr>
        <p:spPr bwMode="auto">
          <a:xfrm>
            <a:off x="3492500" y="4581525"/>
            <a:ext cx="358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i="1">
                <a:solidFill>
                  <a:srgbClr val="000000"/>
                </a:solidFill>
                <a:latin typeface="Arial" charset="0"/>
              </a:rPr>
              <a:t>no</a:t>
            </a:r>
            <a:endParaRPr lang="es-ES" sz="1000" i="1">
              <a:solidFill>
                <a:srgbClr val="000000"/>
              </a:solidFill>
              <a:latin typeface="Arial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MX" sz="290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Wrap-up</a:t>
            </a:r>
            <a:endParaRPr lang="es-ES" sz="290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143363" name="Rectangle 3"/>
          <p:cNvSpPr>
            <a:spLocks noGrp="1"/>
          </p:cNvSpPr>
          <p:nvPr>
            <p:ph type="body" idx="4294967295"/>
          </p:nvPr>
        </p:nvSpPr>
        <p:spPr/>
        <p:txBody>
          <a:bodyPr/>
          <a:lstStyle/>
          <a:p>
            <a:endParaRPr lang="en-US" sz="1800" dirty="0">
              <a:latin typeface="Lucida Sans Unicode" charset="0"/>
            </a:endParaRPr>
          </a:p>
          <a:p>
            <a:r>
              <a:rPr lang="en-US" sz="1800" dirty="0" smtClean="0">
                <a:latin typeface="Lucida Sans Unicode" charset="0"/>
              </a:rPr>
              <a:t>Research Trends</a:t>
            </a:r>
            <a:endParaRPr lang="en-US" sz="1800" dirty="0">
              <a:latin typeface="Lucida Sans Unicode" charset="0"/>
            </a:endParaRPr>
          </a:p>
          <a:p>
            <a:endParaRPr lang="en-US" sz="1400" dirty="0">
              <a:latin typeface="Lucida Sans Unicode" charset="0"/>
            </a:endParaRPr>
          </a:p>
          <a:p>
            <a:pPr lvl="1">
              <a:spcBef>
                <a:spcPts val="600"/>
              </a:spcBef>
            </a:pPr>
            <a:r>
              <a:rPr lang="en-US" sz="1600" dirty="0" smtClean="0">
                <a:latin typeface="Lucida Sans Unicode" charset="0"/>
              </a:rPr>
              <a:t>Polyhedral theory</a:t>
            </a:r>
            <a:endParaRPr lang="en-US" sz="1600" dirty="0">
              <a:latin typeface="Lucida Sans Unicode" charset="0"/>
            </a:endParaRPr>
          </a:p>
          <a:p>
            <a:pPr lvl="1">
              <a:spcBef>
                <a:spcPts val="600"/>
              </a:spcBef>
            </a:pPr>
            <a:r>
              <a:rPr lang="en-US" sz="1600" dirty="0" smtClean="0">
                <a:latin typeface="Lucida Sans Unicode" charset="0"/>
              </a:rPr>
              <a:t>Lower bounds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latin typeface="Lucida Sans Unicode" charset="0"/>
              </a:rPr>
              <a:t>Reformulation</a:t>
            </a:r>
            <a:endParaRPr lang="en-US" sz="1600" dirty="0">
              <a:latin typeface="Lucida Sans Unicode" charset="0"/>
            </a:endParaRPr>
          </a:p>
          <a:p>
            <a:pPr lvl="1">
              <a:spcBef>
                <a:spcPts val="600"/>
              </a:spcBef>
            </a:pPr>
            <a:r>
              <a:rPr lang="en-US" sz="1600" dirty="0" smtClean="0">
                <a:latin typeface="Lucida Sans Unicode" charset="0"/>
              </a:rPr>
              <a:t>Joint/Disjoint assignment</a:t>
            </a:r>
            <a:endParaRPr lang="en-US" sz="1600" dirty="0">
              <a:latin typeface="Lucida Sans Unicode" charset="0"/>
            </a:endParaRPr>
          </a:p>
          <a:p>
            <a:pPr lvl="1">
              <a:spcBef>
                <a:spcPts val="600"/>
              </a:spcBef>
            </a:pPr>
            <a:r>
              <a:rPr lang="en-US" sz="1600" dirty="0" smtClean="0">
                <a:latin typeface="Lucida Sans Unicode" charset="0"/>
              </a:rPr>
              <a:t>Similarity with existing plan / re-design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latin typeface="Lucida Sans Unicode" charset="0"/>
              </a:rPr>
              <a:t>Other dispersion measures</a:t>
            </a:r>
          </a:p>
          <a:p>
            <a:pPr lvl="1">
              <a:spcBef>
                <a:spcPts val="600"/>
              </a:spcBef>
            </a:pPr>
            <a:r>
              <a:rPr lang="en-US" sz="1600" dirty="0" smtClean="0">
                <a:latin typeface="Lucida Sans Unicode" charset="0"/>
              </a:rPr>
              <a:t>Multi</a:t>
            </a:r>
            <a:r>
              <a:rPr lang="en-US" sz="1600" dirty="0">
                <a:latin typeface="Lucida Sans Unicode" charset="0"/>
              </a:rPr>
              <a:t>-objective </a:t>
            </a:r>
            <a:r>
              <a:rPr lang="en-US" sz="1600" dirty="0" smtClean="0">
                <a:latin typeface="Lucida Sans Unicode" charset="0"/>
              </a:rPr>
              <a:t>approaches</a:t>
            </a:r>
            <a:endParaRPr lang="en-US" sz="1600" dirty="0">
              <a:latin typeface="Lucida Sans Unicode" charset="0"/>
            </a:endParaRPr>
          </a:p>
          <a:p>
            <a:pPr lvl="1">
              <a:spcBef>
                <a:spcPts val="600"/>
              </a:spcBef>
            </a:pPr>
            <a:r>
              <a:rPr lang="en-US" sz="1600" dirty="0">
                <a:latin typeface="Lucida Sans Unicode" charset="0"/>
              </a:rPr>
              <a:t>Incorporating routing </a:t>
            </a:r>
            <a:r>
              <a:rPr lang="en-US" sz="1600" dirty="0" smtClean="0">
                <a:latin typeface="Lucida Sans Unicode" charset="0"/>
              </a:rPr>
              <a:t>decisions</a:t>
            </a:r>
            <a:endParaRPr lang="en-US" sz="1600" dirty="0">
              <a:latin typeface="Lucida Sans Unicode" charset="0"/>
            </a:endParaRPr>
          </a:p>
          <a:p>
            <a:pPr lvl="1" algn="just">
              <a:spcBef>
                <a:spcPts val="600"/>
              </a:spcBef>
            </a:pPr>
            <a:r>
              <a:rPr lang="en-US" sz="1600" dirty="0">
                <a:latin typeface="Lucida Sans Unicode" charset="0"/>
              </a:rPr>
              <a:t>Stochastic optimization </a:t>
            </a:r>
            <a:r>
              <a:rPr lang="en-US" sz="1600" dirty="0" smtClean="0">
                <a:latin typeface="Lucida Sans Unicode" charset="0"/>
              </a:rPr>
              <a:t>models</a:t>
            </a:r>
            <a:endParaRPr lang="en-US" sz="1600" dirty="0">
              <a:latin typeface="Lucida Sans Unicode" charset="0"/>
            </a:endParaRPr>
          </a:p>
          <a:p>
            <a:pPr lvl="1" algn="just">
              <a:spcBef>
                <a:spcPts val="600"/>
              </a:spcBef>
            </a:pPr>
            <a:r>
              <a:rPr lang="en-US" sz="1600" dirty="0" smtClean="0">
                <a:latin typeface="Lucida Sans Unicode" charset="0"/>
              </a:rPr>
              <a:t>Edge/arc districting</a:t>
            </a:r>
          </a:p>
          <a:p>
            <a:pPr lvl="1" algn="just">
              <a:spcBef>
                <a:spcPct val="0"/>
              </a:spcBef>
            </a:pPr>
            <a:endParaRPr lang="en-US" sz="1600" dirty="0">
              <a:latin typeface="Lucida Sans Unicod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0048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4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Background:  Applications</a:t>
            </a:r>
            <a:endParaRPr lang="en-US" dirty="0">
              <a:ea typeface="+mj-ea"/>
            </a:endParaRPr>
          </a:p>
        </p:txBody>
      </p:sp>
      <p:sp>
        <p:nvSpPr>
          <p:cNvPr id="3891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57200" y="1481138"/>
            <a:ext cx="3829050" cy="4525962"/>
          </a:xfrm>
        </p:spPr>
        <p:txBody>
          <a:bodyPr>
            <a:normAutofit fontScale="62500" lnSpcReduction="20000"/>
          </a:bodyPr>
          <a:lstStyle/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Political districting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n-US" sz="2200" dirty="0" smtClean="0">
                <a:ea typeface="+mn-ea"/>
              </a:rPr>
              <a:t>Hess et al. (1965)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n-US" sz="2200" dirty="0" err="1" smtClean="0">
                <a:ea typeface="+mn-ea"/>
              </a:rPr>
              <a:t>Garfinkel</a:t>
            </a:r>
            <a:r>
              <a:rPr lang="en-US" sz="2200" dirty="0" smtClean="0">
                <a:ea typeface="+mn-ea"/>
              </a:rPr>
              <a:t> and </a:t>
            </a:r>
            <a:r>
              <a:rPr lang="en-US" sz="2200" dirty="0" err="1" smtClean="0">
                <a:ea typeface="+mn-ea"/>
              </a:rPr>
              <a:t>Nemhauser</a:t>
            </a:r>
            <a:r>
              <a:rPr lang="en-US" sz="2200" dirty="0" smtClean="0">
                <a:ea typeface="+mn-ea"/>
              </a:rPr>
              <a:t> (1970)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s-MX" sz="2200" dirty="0" err="1" smtClean="0">
                <a:ea typeface="+mn-ea"/>
              </a:rPr>
              <a:t>Hojati</a:t>
            </a:r>
            <a:r>
              <a:rPr lang="es-MX" sz="2200" dirty="0" smtClean="0">
                <a:ea typeface="+mn-ea"/>
              </a:rPr>
              <a:t> (1988)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s-MX" sz="2200" dirty="0" err="1" smtClean="0">
                <a:ea typeface="+mn-ea"/>
              </a:rPr>
              <a:t>Ricca</a:t>
            </a:r>
            <a:r>
              <a:rPr lang="es-MX" sz="2200" dirty="0" smtClean="0">
                <a:ea typeface="+mn-ea"/>
              </a:rPr>
              <a:t> and </a:t>
            </a:r>
            <a:r>
              <a:rPr lang="es-MX" sz="2200" dirty="0" err="1" smtClean="0">
                <a:ea typeface="+mn-ea"/>
              </a:rPr>
              <a:t>Simeone</a:t>
            </a:r>
            <a:r>
              <a:rPr lang="es-MX" sz="2200" dirty="0" smtClean="0">
                <a:ea typeface="+mn-ea"/>
              </a:rPr>
              <a:t> (1997)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s-MX" sz="2200" dirty="0" err="1" smtClean="0">
                <a:ea typeface="+mn-ea"/>
              </a:rPr>
              <a:t>Mehrotra</a:t>
            </a:r>
            <a:r>
              <a:rPr lang="es-MX" sz="2200" dirty="0" smtClean="0">
                <a:ea typeface="+mn-ea"/>
              </a:rPr>
              <a:t> et al. (1998)</a:t>
            </a:r>
            <a:endParaRPr lang="en-US" sz="2200" dirty="0" smtClean="0">
              <a:ea typeface="+mn-ea"/>
            </a:endParaRP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n-US" sz="2200" dirty="0" err="1" smtClean="0">
                <a:ea typeface="+mn-ea"/>
              </a:rPr>
              <a:t>Bozkaya</a:t>
            </a:r>
            <a:r>
              <a:rPr lang="en-US" sz="2200" dirty="0" smtClean="0">
                <a:ea typeface="+mn-ea"/>
              </a:rPr>
              <a:t>, </a:t>
            </a:r>
            <a:r>
              <a:rPr lang="en-US" sz="2200" dirty="0" err="1" smtClean="0">
                <a:ea typeface="+mn-ea"/>
              </a:rPr>
              <a:t>Erkut</a:t>
            </a:r>
            <a:r>
              <a:rPr lang="en-US" sz="2200" dirty="0" smtClean="0">
                <a:ea typeface="+mn-ea"/>
              </a:rPr>
              <a:t>, and </a:t>
            </a:r>
            <a:r>
              <a:rPr lang="en-US" sz="2200" dirty="0" err="1" smtClean="0">
                <a:ea typeface="+mn-ea"/>
              </a:rPr>
              <a:t>Laporte</a:t>
            </a:r>
            <a:r>
              <a:rPr lang="en-US" sz="2200" dirty="0" smtClean="0">
                <a:ea typeface="+mn-ea"/>
              </a:rPr>
              <a:t> (2003)</a:t>
            </a:r>
          </a:p>
          <a:p>
            <a:pPr eaLnBrk="1" hangingPunct="1">
              <a:buFont typeface="Wingdings 3" pitchFamily="18" charset="2"/>
              <a:buChar char=""/>
              <a:defRPr/>
            </a:pPr>
            <a:endParaRPr lang="en-US" sz="2400" dirty="0" smtClean="0">
              <a:ea typeface="+mn-ea"/>
            </a:endParaRP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n-US" sz="2400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Sales territory design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n-US" sz="2200" dirty="0" smtClean="0">
                <a:ea typeface="+mn-ea"/>
              </a:rPr>
              <a:t>Hess and Samuels (1971)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s-MX" sz="2200" dirty="0" err="1" smtClean="0">
                <a:ea typeface="+mn-ea"/>
              </a:rPr>
              <a:t>Shanker</a:t>
            </a:r>
            <a:r>
              <a:rPr lang="es-MX" sz="2200" dirty="0" smtClean="0">
                <a:ea typeface="+mn-ea"/>
              </a:rPr>
              <a:t> et al. (1975)</a:t>
            </a:r>
            <a:endParaRPr lang="en-US" sz="2200" dirty="0" smtClean="0">
              <a:ea typeface="+mn-ea"/>
            </a:endParaRP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s-MX" sz="2200" dirty="0" err="1" smtClean="0">
                <a:ea typeface="+mn-ea"/>
              </a:rPr>
              <a:t>Zoltners</a:t>
            </a:r>
            <a:r>
              <a:rPr lang="es-MX" sz="2200" dirty="0" smtClean="0">
                <a:ea typeface="+mn-ea"/>
              </a:rPr>
              <a:t> (1979)</a:t>
            </a:r>
            <a:endParaRPr lang="en-US" sz="2200" dirty="0" smtClean="0">
              <a:ea typeface="+mn-ea"/>
            </a:endParaRP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s-MX" sz="2200" dirty="0" err="1" smtClean="0">
                <a:ea typeface="+mn-ea"/>
              </a:rPr>
              <a:t>Zoltners</a:t>
            </a:r>
            <a:r>
              <a:rPr lang="es-MX" sz="2200" dirty="0" smtClean="0">
                <a:ea typeface="+mn-ea"/>
              </a:rPr>
              <a:t> and </a:t>
            </a:r>
            <a:r>
              <a:rPr lang="es-MX" sz="2200" dirty="0" err="1" smtClean="0">
                <a:ea typeface="+mn-ea"/>
              </a:rPr>
              <a:t>Sinha</a:t>
            </a:r>
            <a:r>
              <a:rPr lang="es-MX" sz="2200" dirty="0" smtClean="0">
                <a:ea typeface="+mn-ea"/>
              </a:rPr>
              <a:t> (1983)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s-MX" sz="2200" dirty="0" err="1" smtClean="0">
                <a:ea typeface="+mn-ea"/>
              </a:rPr>
              <a:t>Fleischmann</a:t>
            </a:r>
            <a:r>
              <a:rPr lang="es-MX" sz="2200" dirty="0" smtClean="0">
                <a:ea typeface="+mn-ea"/>
              </a:rPr>
              <a:t> and </a:t>
            </a:r>
            <a:r>
              <a:rPr lang="es-MX" sz="2200" dirty="0" err="1" smtClean="0">
                <a:ea typeface="+mn-ea"/>
              </a:rPr>
              <a:t>Paraschis</a:t>
            </a:r>
            <a:r>
              <a:rPr lang="es-MX" sz="2200" dirty="0" smtClean="0">
                <a:ea typeface="+mn-ea"/>
              </a:rPr>
              <a:t> (1983)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s-MX" sz="2200" dirty="0" err="1" smtClean="0">
                <a:ea typeface="+mn-ea"/>
              </a:rPr>
              <a:t>Drexl</a:t>
            </a:r>
            <a:r>
              <a:rPr lang="es-MX" sz="2200" dirty="0" smtClean="0">
                <a:ea typeface="+mn-ea"/>
              </a:rPr>
              <a:t> and </a:t>
            </a:r>
            <a:r>
              <a:rPr lang="es-MX" sz="2200" dirty="0" err="1" smtClean="0">
                <a:ea typeface="+mn-ea"/>
              </a:rPr>
              <a:t>Hasse</a:t>
            </a:r>
            <a:r>
              <a:rPr lang="es-MX" sz="2200" dirty="0" smtClean="0">
                <a:ea typeface="+mn-ea"/>
              </a:rPr>
              <a:t> (1999)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endParaRPr lang="es-MX" sz="2000" dirty="0" smtClean="0">
              <a:ea typeface="+mn-ea"/>
            </a:endParaRPr>
          </a:p>
          <a:p>
            <a:pPr eaLnBrk="1" hangingPunct="1">
              <a:buFont typeface="Wingdings 3" pitchFamily="18" charset="2"/>
              <a:buChar char=""/>
              <a:defRPr/>
            </a:pPr>
            <a:r>
              <a:rPr lang="es-MX" sz="2400" dirty="0" err="1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Service</a:t>
            </a: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 </a:t>
            </a:r>
            <a:r>
              <a:rPr lang="es-MX" sz="2400" dirty="0" err="1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territory</a:t>
            </a:r>
            <a:r>
              <a:rPr lang="es-MX" sz="2400" dirty="0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 </a:t>
            </a:r>
            <a:r>
              <a:rPr lang="es-MX" sz="2400" dirty="0" err="1" smtClean="0">
                <a:solidFill>
                  <a:schemeClr val="bg2">
                    <a:lumMod val="50000"/>
                  </a:schemeClr>
                </a:solidFill>
                <a:ea typeface="+mn-ea"/>
              </a:rPr>
              <a:t>design</a:t>
            </a:r>
            <a:endParaRPr lang="en-US" sz="2400" dirty="0" smtClean="0">
              <a:solidFill>
                <a:schemeClr val="bg2">
                  <a:lumMod val="50000"/>
                </a:schemeClr>
              </a:solidFill>
              <a:ea typeface="+mn-ea"/>
            </a:endParaRP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n-US" sz="2200" dirty="0" err="1" smtClean="0">
                <a:ea typeface="+mn-ea"/>
              </a:rPr>
              <a:t>Easingwood</a:t>
            </a:r>
            <a:r>
              <a:rPr lang="en-US" sz="2200" dirty="0" smtClean="0">
                <a:ea typeface="+mn-ea"/>
              </a:rPr>
              <a:t> (1973)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s-MX" sz="2200" dirty="0" err="1" smtClean="0">
                <a:ea typeface="+mn-ea"/>
              </a:rPr>
              <a:t>Marlin</a:t>
            </a:r>
            <a:r>
              <a:rPr lang="es-MX" sz="2200" dirty="0" smtClean="0">
                <a:ea typeface="+mn-ea"/>
              </a:rPr>
              <a:t> (1981)</a:t>
            </a:r>
          </a:p>
          <a:p>
            <a:pPr lvl="1" eaLnBrk="1" hangingPunct="1">
              <a:buFont typeface="Verdana" pitchFamily="34" charset="0"/>
              <a:buChar char="◦"/>
              <a:defRPr/>
            </a:pPr>
            <a:r>
              <a:rPr lang="es-MX" sz="2200" dirty="0" err="1" smtClean="0">
                <a:ea typeface="+mn-ea"/>
              </a:rPr>
              <a:t>Blais</a:t>
            </a:r>
            <a:r>
              <a:rPr lang="es-MX" sz="2200" dirty="0" smtClean="0">
                <a:ea typeface="+mn-ea"/>
              </a:rPr>
              <a:t> et al. (2003)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0" y="1571625"/>
            <a:ext cx="382905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normAutofit/>
          </a:bodyPr>
          <a:lstStyle>
            <a:lvl1pPr marL="365125" indent="-25558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620713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Char char=""/>
            </a:pPr>
            <a:r>
              <a:rPr lang="es-MX" sz="1500" dirty="0">
                <a:solidFill>
                  <a:srgbClr val="1FAECD"/>
                </a:solidFill>
                <a:latin typeface="Lucida Sans Unicode" charset="0"/>
              </a:rPr>
              <a:t>School districting</a:t>
            </a:r>
            <a:endParaRPr lang="en-US" sz="1500" dirty="0">
              <a:solidFill>
                <a:srgbClr val="1FAECD"/>
              </a:solidFill>
              <a:latin typeface="Lucida Sans Unicode" charset="0"/>
            </a:endParaRPr>
          </a:p>
          <a:p>
            <a:pPr lvl="1" eaLnBrk="1" hangingPunct="1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</a:pPr>
            <a:r>
              <a:rPr lang="en-US" sz="1400" dirty="0">
                <a:latin typeface="Lucida Sans Unicode" charset="0"/>
                <a:ea typeface="ＭＳ Ｐゴシック" charset="0"/>
              </a:rPr>
              <a:t>Palermo et al. (1977)</a:t>
            </a:r>
          </a:p>
          <a:p>
            <a:pPr lvl="1" eaLnBrk="1" hangingPunct="1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</a:pPr>
            <a:r>
              <a:rPr lang="en-US" sz="1400" dirty="0" err="1">
                <a:latin typeface="Lucida Sans Unicode" charset="0"/>
                <a:ea typeface="ＭＳ Ｐゴシック" charset="0"/>
              </a:rPr>
              <a:t>Ferland</a:t>
            </a:r>
            <a:r>
              <a:rPr lang="en-US" sz="1400" dirty="0">
                <a:latin typeface="Lucida Sans Unicode" charset="0"/>
                <a:ea typeface="ＭＳ Ｐゴシック" charset="0"/>
              </a:rPr>
              <a:t> and </a:t>
            </a:r>
            <a:r>
              <a:rPr lang="en-US" sz="1400" dirty="0" err="1">
                <a:latin typeface="Lucida Sans Unicode" charset="0"/>
                <a:ea typeface="ＭＳ Ｐゴシック" charset="0"/>
              </a:rPr>
              <a:t>Guénette</a:t>
            </a:r>
            <a:r>
              <a:rPr lang="en-US" sz="1400" dirty="0">
                <a:latin typeface="Lucida Sans Unicode" charset="0"/>
                <a:ea typeface="ＭＳ Ｐゴシック" charset="0"/>
              </a:rPr>
              <a:t> (1990)</a:t>
            </a:r>
          </a:p>
          <a:p>
            <a:pPr lvl="1" eaLnBrk="1" hangingPunct="1">
              <a:spcBef>
                <a:spcPts val="325"/>
              </a:spcBef>
              <a:buClr>
                <a:schemeClr val="accent1"/>
              </a:buClr>
            </a:pPr>
            <a:endParaRPr lang="es-MX" sz="1500" dirty="0">
              <a:latin typeface="Lucida Sans Unicode" charset="0"/>
              <a:ea typeface="ＭＳ Ｐゴシック" charset="0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Char char=""/>
            </a:pPr>
            <a:r>
              <a:rPr lang="es-MX" sz="1500" dirty="0">
                <a:solidFill>
                  <a:srgbClr val="1FAECD"/>
                </a:solidFill>
                <a:latin typeface="Lucida Sans Unicode" charset="0"/>
              </a:rPr>
              <a:t>Waste recollection</a:t>
            </a:r>
            <a:endParaRPr lang="en-US" sz="1500" dirty="0">
              <a:solidFill>
                <a:srgbClr val="1FAECD"/>
              </a:solidFill>
              <a:latin typeface="Lucida Sans Unicode" charset="0"/>
            </a:endParaRPr>
          </a:p>
          <a:p>
            <a:pPr lvl="1" eaLnBrk="1" hangingPunct="1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</a:pPr>
            <a:r>
              <a:rPr lang="en-US" sz="1400" dirty="0" err="1">
                <a:latin typeface="Lucida Sans Unicode" charset="0"/>
                <a:ea typeface="ＭＳ Ｐゴシック" charset="0"/>
              </a:rPr>
              <a:t>Muyldermans</a:t>
            </a:r>
            <a:r>
              <a:rPr lang="en-US" sz="1400" dirty="0">
                <a:latin typeface="Lucida Sans Unicode" charset="0"/>
                <a:ea typeface="ＭＳ Ｐゴシック" charset="0"/>
              </a:rPr>
              <a:t> et al. (2002)</a:t>
            </a:r>
          </a:p>
          <a:p>
            <a:pPr lvl="1" eaLnBrk="1" hangingPunct="1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</a:pPr>
            <a:r>
              <a:rPr lang="en-US" sz="1400" dirty="0" err="1">
                <a:latin typeface="Lucida Sans Unicode" charset="0"/>
                <a:ea typeface="ＭＳ Ｐゴシック" charset="0"/>
              </a:rPr>
              <a:t>Hanafi</a:t>
            </a:r>
            <a:r>
              <a:rPr lang="en-US" sz="1400" dirty="0">
                <a:latin typeface="Lucida Sans Unicode" charset="0"/>
                <a:ea typeface="ＭＳ Ｐゴシック" charset="0"/>
              </a:rPr>
              <a:t> et al. (1999)</a:t>
            </a:r>
          </a:p>
          <a:p>
            <a:pPr lvl="1" eaLnBrk="1" hangingPunct="1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</a:pPr>
            <a:r>
              <a:rPr lang="en-US" sz="1400" dirty="0" err="1">
                <a:latin typeface="Lucida Sans Unicode" charset="0"/>
                <a:ea typeface="ＭＳ Ｐゴシック" charset="0"/>
              </a:rPr>
              <a:t>Fernández</a:t>
            </a:r>
            <a:r>
              <a:rPr lang="en-US" sz="1400" dirty="0">
                <a:latin typeface="Lucida Sans Unicode" charset="0"/>
                <a:ea typeface="ＭＳ Ｐゴシック" charset="0"/>
              </a:rPr>
              <a:t> et al. </a:t>
            </a:r>
            <a:r>
              <a:rPr lang="en-US" sz="1400" dirty="0" smtClean="0">
                <a:latin typeface="Lucida Sans Unicode" charset="0"/>
                <a:ea typeface="ＭＳ Ｐゴシック" charset="0"/>
              </a:rPr>
              <a:t>(2010)</a:t>
            </a:r>
            <a:endParaRPr lang="en-US" sz="1400" dirty="0">
              <a:latin typeface="Lucida Sans Unicode" charset="0"/>
              <a:ea typeface="ＭＳ Ｐゴシック" charset="0"/>
            </a:endParaRPr>
          </a:p>
          <a:p>
            <a:pPr lvl="1" eaLnBrk="1" hangingPunct="1">
              <a:spcBef>
                <a:spcPts val="325"/>
              </a:spcBef>
              <a:buClr>
                <a:schemeClr val="accent1"/>
              </a:buClr>
            </a:pPr>
            <a:endParaRPr lang="es-MX" sz="1500" dirty="0">
              <a:latin typeface="Lucida Sans Unicode" charset="0"/>
              <a:ea typeface="ＭＳ Ｐゴシック" charset="0"/>
            </a:endParaRPr>
          </a:p>
          <a:p>
            <a:pPr eaLnBrk="1" hangingPunct="1">
              <a:spcBef>
                <a:spcPts val="400"/>
              </a:spcBef>
              <a:buClr>
                <a:schemeClr val="accent1"/>
              </a:buClr>
              <a:buSzPct val="68000"/>
              <a:buFont typeface="Wingdings 3" charset="0"/>
              <a:buChar char=""/>
            </a:pPr>
            <a:r>
              <a:rPr lang="en-US" sz="1500" dirty="0">
                <a:solidFill>
                  <a:srgbClr val="1FAECD"/>
                </a:solidFill>
                <a:latin typeface="Lucida Sans Unicode" charset="0"/>
              </a:rPr>
              <a:t>Commercial territory design</a:t>
            </a:r>
          </a:p>
          <a:p>
            <a:pPr lvl="1" eaLnBrk="1" hangingPunct="1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</a:pPr>
            <a:r>
              <a:rPr lang="es-MX" sz="1400" dirty="0">
                <a:latin typeface="Lucida Sans Unicode" charset="0"/>
                <a:ea typeface="ＭＳ Ｐゴシック" charset="0"/>
              </a:rPr>
              <a:t>Ríos-Mercado and Fernández (2009)</a:t>
            </a:r>
          </a:p>
          <a:p>
            <a:pPr lvl="1" eaLnBrk="1" hangingPunct="1">
              <a:spcBef>
                <a:spcPts val="325"/>
              </a:spcBef>
              <a:buClr>
                <a:schemeClr val="accent1"/>
              </a:buClr>
              <a:buFont typeface="Verdana" charset="0"/>
              <a:buChar char="◦"/>
            </a:pPr>
            <a:r>
              <a:rPr lang="es-MX" sz="1400" dirty="0" smtClean="0">
                <a:latin typeface="Lucida Sans Unicode" charset="0"/>
                <a:ea typeface="ＭＳ Ｐゴシック" charset="0"/>
              </a:rPr>
              <a:t>Salazar-Aguilar et al. (2011,2012)</a:t>
            </a:r>
            <a:endParaRPr lang="es-MX" sz="1400" dirty="0">
              <a:latin typeface="Lucida Sans Unicode" charset="0"/>
              <a:ea typeface="ＭＳ Ｐゴシック" charset="0"/>
            </a:endParaRPr>
          </a:p>
        </p:txBody>
      </p:sp>
    </p:spTree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13"/>
          <p:cNvSpPr>
            <a:spLocks noChangeArrowheads="1"/>
          </p:cNvSpPr>
          <p:nvPr/>
        </p:nvSpPr>
        <p:spPr bwMode="auto">
          <a:xfrm>
            <a:off x="4932363" y="3068638"/>
            <a:ext cx="4032250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Thank you …</a:t>
            </a:r>
            <a:endParaRPr lang="en-US" dirty="0">
              <a:ea typeface="+mj-ea"/>
            </a:endParaRPr>
          </a:p>
        </p:txBody>
      </p:sp>
      <p:pic>
        <p:nvPicPr>
          <p:cNvPr id="145412" name="Picture 3" descr="j029912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1916832"/>
            <a:ext cx="701675" cy="1152525"/>
          </a:xfrm>
        </p:spPr>
      </p:pic>
      <p:sp>
        <p:nvSpPr>
          <p:cNvPr id="320518" name="Rectangle 6"/>
          <p:cNvSpPr>
            <a:spLocks noChangeArrowheads="1"/>
          </p:cNvSpPr>
          <p:nvPr/>
        </p:nvSpPr>
        <p:spPr bwMode="auto">
          <a:xfrm>
            <a:off x="3203848" y="2132856"/>
            <a:ext cx="3835400" cy="7937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http://yalma.fime.uanl.mx/~roger</a:t>
            </a:r>
          </a:p>
          <a:p>
            <a:pPr>
              <a:defRPr/>
            </a:pPr>
            <a:endParaRPr lang="en-US" sz="10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18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roger@yalma.fime.uanl.mx</a:t>
            </a:r>
            <a:r>
              <a:rPr lang="en-US" sz="1800" dirty="0">
                <a:solidFill>
                  <a:schemeClr val="tx2"/>
                </a:solidFill>
                <a:latin typeface="Trebuchet MS" pitchFamily="34" charset="0"/>
                <a:ea typeface="+mn-ea"/>
                <a:cs typeface="+mn-cs"/>
              </a:rPr>
              <a:t> </a:t>
            </a:r>
          </a:p>
        </p:txBody>
      </p:sp>
      <p:sp>
        <p:nvSpPr>
          <p:cNvPr id="320519" name="Rectangle 7"/>
          <p:cNvSpPr>
            <a:spLocks noChangeArrowheads="1"/>
          </p:cNvSpPr>
          <p:nvPr/>
        </p:nvSpPr>
        <p:spPr bwMode="auto">
          <a:xfrm>
            <a:off x="2411760" y="3573016"/>
            <a:ext cx="4319588" cy="10461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endParaRPr lang="en-US" sz="1600" b="1" i="1" dirty="0"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  <a:cs typeface="+mn-cs"/>
            </a:endParaRPr>
          </a:p>
          <a:p>
            <a:pPr>
              <a:defRPr/>
            </a:pPr>
            <a:r>
              <a:rPr lang="en-US" sz="1600" b="1" i="1" dirty="0">
                <a:effectLst>
                  <a:outerShdw blurRad="38100" dist="38100" dir="2700000" algn="tl">
                    <a:srgbClr val="000000"/>
                  </a:outerShdw>
                </a:effectLst>
                <a:latin typeface="Trebuchet MS" pitchFamily="34" charset="0"/>
                <a:ea typeface="+mn-ea"/>
                <a:cs typeface="+mn-cs"/>
              </a:rPr>
              <a:t>Acknowledgements:</a:t>
            </a:r>
            <a:r>
              <a:rPr lang="en-US" sz="1600" dirty="0">
                <a:solidFill>
                  <a:srgbClr val="3EFA62"/>
                </a:solidFill>
                <a:latin typeface="Trebuchet MS" pitchFamily="34" charset="0"/>
                <a:ea typeface="+mn-ea"/>
                <a:cs typeface="+mn-cs"/>
              </a:rPr>
              <a:t>  </a:t>
            </a:r>
          </a:p>
          <a:p>
            <a:pPr>
              <a:defRPr/>
            </a:pPr>
            <a:endParaRPr lang="en-US" sz="1600" dirty="0">
              <a:solidFill>
                <a:srgbClr val="3EFA62"/>
              </a:solidFill>
              <a:latin typeface="Trebuchet MS" pitchFamily="34" charset="0"/>
              <a:ea typeface="+mn-ea"/>
              <a:cs typeface="+mn-cs"/>
            </a:endParaRPr>
          </a:p>
          <a:p>
            <a:pPr>
              <a:buFontTx/>
              <a:buBlip>
                <a:blip r:embed="rId4"/>
              </a:buBlip>
              <a:defRPr/>
            </a:pPr>
            <a:endParaRPr lang="es-ES" sz="1400" b="1" i="1" dirty="0">
              <a:solidFill>
                <a:srgbClr val="3EFA6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145415" name="Picture 17" descr="D:\uanl.jpg"/>
          <p:cNvPicPr>
            <a:picLocks noChangeAspect="1" noChangeArrowheads="1"/>
          </p:cNvPicPr>
          <p:nvPr/>
        </p:nvPicPr>
        <p:blipFill>
          <a:blip r:embed="rId5" r:link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1013" y="228600"/>
            <a:ext cx="814387" cy="82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5416" name="Group 21"/>
          <p:cNvGrpSpPr>
            <a:grpSpLocks/>
          </p:cNvGrpSpPr>
          <p:nvPr/>
        </p:nvGrpSpPr>
        <p:grpSpPr bwMode="auto">
          <a:xfrm>
            <a:off x="2445668" y="4794625"/>
            <a:ext cx="4500563" cy="738664"/>
            <a:chOff x="1357290" y="5572140"/>
            <a:chExt cx="4500594" cy="738400"/>
          </a:xfrm>
        </p:grpSpPr>
        <p:pic>
          <p:nvPicPr>
            <p:cNvPr id="145427" name="Picture 14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7290" y="5572140"/>
              <a:ext cx="571504" cy="560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/>
          </p:nvSpPr>
          <p:spPr>
            <a:xfrm>
              <a:off x="2000232" y="5572140"/>
              <a:ext cx="3857652" cy="738400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Lucida Sans" pitchFamily="34" charset="0"/>
                  <a:ea typeface="+mn-ea"/>
                </a:rPr>
                <a:t>Mexican Council for Science and                         Technology (CONACYT grant </a:t>
              </a:r>
              <a:r>
                <a:rPr lang="en-US" sz="1400" b="1" dirty="0" smtClean="0">
                  <a:solidFill>
                    <a:schemeClr val="bg2">
                      <a:lumMod val="25000"/>
                    </a:schemeClr>
                  </a:solidFill>
                  <a:latin typeface="Lucida Sans" pitchFamily="34" charset="0"/>
                  <a:ea typeface="+mn-ea"/>
                </a:rPr>
                <a:t>CB11-01-166397)</a:t>
              </a:r>
              <a:endParaRPr lang="en-US" sz="1400" dirty="0">
                <a:latin typeface="Times New Roman" pitchFamily="18" charset="0"/>
                <a:ea typeface="+mn-ea"/>
              </a:endParaRPr>
            </a:p>
          </p:txBody>
        </p:sp>
      </p:grpSp>
      <p:grpSp>
        <p:nvGrpSpPr>
          <p:cNvPr id="145417" name="Group 25"/>
          <p:cNvGrpSpPr>
            <a:grpSpLocks/>
          </p:cNvGrpSpPr>
          <p:nvPr/>
        </p:nvGrpSpPr>
        <p:grpSpPr bwMode="auto">
          <a:xfrm>
            <a:off x="2517106" y="5437559"/>
            <a:ext cx="4071937" cy="506413"/>
            <a:chOff x="3357554" y="2643182"/>
            <a:chExt cx="4071966" cy="505644"/>
          </a:xfrm>
        </p:grpSpPr>
        <p:pic>
          <p:nvPicPr>
            <p:cNvPr id="145425" name="Picture 18" descr="D:\uanl.jpg"/>
            <p:cNvPicPr>
              <a:picLocks noChangeAspect="1" noChangeArrowheads="1"/>
            </p:cNvPicPr>
            <p:nvPr/>
          </p:nvPicPr>
          <p:blipFill>
            <a:blip r:embed="rId8" r:link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54" y="2643182"/>
              <a:ext cx="500066" cy="5056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tangle 24"/>
            <p:cNvSpPr/>
            <p:nvPr/>
          </p:nvSpPr>
          <p:spPr>
            <a:xfrm>
              <a:off x="3929058" y="2785840"/>
              <a:ext cx="3500462" cy="307507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sz="1400" b="1" dirty="0">
                  <a:solidFill>
                    <a:schemeClr val="bg2">
                      <a:lumMod val="25000"/>
                    </a:schemeClr>
                  </a:solidFill>
                  <a:latin typeface="Lucida Sans" pitchFamily="34" charset="0"/>
                  <a:ea typeface="+mn-ea"/>
                </a:rPr>
                <a:t>U A N L (PAICYT grant CA1478-07)</a:t>
              </a:r>
              <a:endParaRPr lang="en-US" sz="1400" dirty="0">
                <a:latin typeface="Times New Roman" pitchFamily="18" charset="0"/>
                <a:ea typeface="+mn-ea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483768" y="4149080"/>
            <a:ext cx="3960440" cy="5686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6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7772400" cy="4572000"/>
          </a:xfrm>
        </p:spPr>
        <p:txBody>
          <a:bodyPr/>
          <a:lstStyle/>
          <a:p>
            <a:r>
              <a:rPr lang="en-US" sz="1400" b="1">
                <a:latin typeface="Lucida Sans Unicode" charset="0"/>
              </a:rPr>
              <a:t>B. Bozkaya, E. Erkut, and G. Laporte </a:t>
            </a:r>
            <a:r>
              <a:rPr lang="en-US" sz="1400">
                <a:latin typeface="Lucida Sans Unicode" charset="0"/>
              </a:rPr>
              <a:t>(2003). </a:t>
            </a:r>
            <a:r>
              <a:rPr lang="en-US" sz="1400">
                <a:solidFill>
                  <a:srgbClr val="800000"/>
                </a:solidFill>
                <a:latin typeface="Lucida Sans Unicode" charset="0"/>
              </a:rPr>
              <a:t>A tabu search heuristic and adaptive memory procedure for political districting. </a:t>
            </a:r>
            <a:r>
              <a:rPr lang="en-US" sz="1400" i="1">
                <a:latin typeface="Lucida Sans Unicode" charset="0"/>
              </a:rPr>
              <a:t>European Journal of Operational Research</a:t>
            </a:r>
            <a:r>
              <a:rPr lang="en-US" sz="1400">
                <a:latin typeface="Lucida Sans Unicode" charset="0"/>
              </a:rPr>
              <a:t>,144(3):12–26.</a:t>
            </a:r>
          </a:p>
          <a:p>
            <a:pPr eaLnBrk="1" hangingPunct="1"/>
            <a:endParaRPr lang="es-ES" sz="1400" b="1">
              <a:latin typeface="Lucida Sans Unicode" charset="0"/>
            </a:endParaRPr>
          </a:p>
          <a:p>
            <a:pPr eaLnBrk="1" hangingPunct="1"/>
            <a:r>
              <a:rPr lang="es-ES" sz="1400" b="1">
                <a:latin typeface="Lucida Sans Unicode" charset="0"/>
              </a:rPr>
              <a:t>S. W. Hess and S. A. Samuels </a:t>
            </a:r>
            <a:r>
              <a:rPr lang="es-ES" sz="1400">
                <a:latin typeface="Lucida Sans Unicode" charset="0"/>
              </a:rPr>
              <a:t>(1971). </a:t>
            </a:r>
            <a:r>
              <a:rPr lang="en-US" sz="1400">
                <a:solidFill>
                  <a:srgbClr val="800000"/>
                </a:solidFill>
                <a:latin typeface="Lucida Sans Unicode" charset="0"/>
              </a:rPr>
              <a:t>Experiences with a sales districting model: Criteria and implementation. </a:t>
            </a:r>
            <a:r>
              <a:rPr lang="en-US" sz="1400">
                <a:latin typeface="Lucida Sans Unicode" charset="0"/>
              </a:rPr>
              <a:t> </a:t>
            </a:r>
            <a:r>
              <a:rPr lang="en-US" sz="1400" i="1">
                <a:latin typeface="Lucida Sans Unicode" charset="0"/>
              </a:rPr>
              <a:t>Management Science</a:t>
            </a:r>
            <a:r>
              <a:rPr lang="en-US" sz="1400">
                <a:latin typeface="Lucida Sans Unicode" charset="0"/>
              </a:rPr>
              <a:t>, 18:41-54.</a:t>
            </a:r>
          </a:p>
          <a:p>
            <a:pPr eaLnBrk="1" hangingPunct="1"/>
            <a:endParaRPr lang="es-ES" sz="1400" b="1">
              <a:latin typeface="Lucida Sans Unicode" charset="0"/>
            </a:endParaRPr>
          </a:p>
          <a:p>
            <a:pPr eaLnBrk="1" hangingPunct="1"/>
            <a:r>
              <a:rPr lang="es-ES" sz="1400" b="1">
                <a:latin typeface="Lucida Sans Unicode" charset="0"/>
              </a:rPr>
              <a:t>E. Fernández, J. Kalcsics, S. Nickel, and R. Z. Ríos-Mercado</a:t>
            </a:r>
            <a:r>
              <a:rPr lang="es-ES" sz="1400">
                <a:latin typeface="Lucida Sans Unicode" charset="0"/>
              </a:rPr>
              <a:t>. </a:t>
            </a:r>
            <a:r>
              <a:rPr lang="en-US" sz="1400">
                <a:solidFill>
                  <a:srgbClr val="993300"/>
                </a:solidFill>
                <a:latin typeface="Lucida Sans Unicode" charset="0"/>
              </a:rPr>
              <a:t>A novel maximum dispersion territory design model arising in the implementation of the WEEE-directive</a:t>
            </a:r>
            <a:r>
              <a:rPr lang="en-US" sz="1400">
                <a:latin typeface="Lucida Sans Unicode" charset="0"/>
              </a:rPr>
              <a:t>.  </a:t>
            </a:r>
            <a:r>
              <a:rPr lang="en-US" sz="1400" i="1">
                <a:latin typeface="Lucida Sans Unicode" charset="0"/>
              </a:rPr>
              <a:t>Journal of the Operational Research Society</a:t>
            </a:r>
            <a:r>
              <a:rPr lang="en-US" sz="1400">
                <a:latin typeface="Lucida Sans Unicode" charset="0"/>
              </a:rPr>
              <a:t>, 61(3):503-514.</a:t>
            </a:r>
          </a:p>
          <a:p>
            <a:pPr eaLnBrk="1" hangingPunct="1"/>
            <a:endParaRPr lang="en-US" sz="1400">
              <a:latin typeface="Lucida Sans Unicode" charset="0"/>
            </a:endParaRPr>
          </a:p>
          <a:p>
            <a:r>
              <a:rPr lang="de-DE" sz="1400" b="1">
                <a:latin typeface="Lucida Sans Unicode" charset="0"/>
              </a:rPr>
              <a:t>J. Kalcsics, S. Nickel, and M. Schröder </a:t>
            </a:r>
            <a:r>
              <a:rPr lang="de-DE" sz="1400">
                <a:latin typeface="Lucida Sans Unicode" charset="0"/>
              </a:rPr>
              <a:t>(2005). </a:t>
            </a:r>
            <a:r>
              <a:rPr lang="en-US" sz="1400">
                <a:solidFill>
                  <a:srgbClr val="993300"/>
                </a:solidFill>
                <a:latin typeface="Lucida Sans Unicode" charset="0"/>
              </a:rPr>
              <a:t>Towards a unified territorial design approach - Applications, algorithms and GIS integration</a:t>
            </a:r>
            <a:r>
              <a:rPr lang="en-US" sz="1400">
                <a:latin typeface="Lucida Sans Unicode" charset="0"/>
              </a:rPr>
              <a:t>. </a:t>
            </a:r>
            <a:r>
              <a:rPr lang="en-US" sz="1400" i="1">
                <a:latin typeface="Lucida Sans Unicode" charset="0"/>
              </a:rPr>
              <a:t>TOP,</a:t>
            </a:r>
            <a:r>
              <a:rPr lang="en-US" sz="1400">
                <a:latin typeface="Lucida Sans Unicode" charset="0"/>
              </a:rPr>
              <a:t> 13(1):1–56.</a:t>
            </a:r>
          </a:p>
          <a:p>
            <a:endParaRPr lang="es-MX" sz="1400">
              <a:latin typeface="Lucida Sans Unicode" charset="0"/>
            </a:endParaRPr>
          </a:p>
          <a:p>
            <a:r>
              <a:rPr lang="en-US" sz="1400" b="1">
                <a:latin typeface="Lucida Sans Unicode" charset="0"/>
              </a:rPr>
              <a:t>R. Z. Ríos-Mercado and E. A. Fernández </a:t>
            </a:r>
            <a:r>
              <a:rPr lang="en-US" sz="1400">
                <a:latin typeface="Lucida Sans Unicode" charset="0"/>
              </a:rPr>
              <a:t>(2009). </a:t>
            </a:r>
            <a:r>
              <a:rPr lang="en-US" sz="1400">
                <a:solidFill>
                  <a:srgbClr val="993300"/>
                </a:solidFill>
                <a:latin typeface="Lucida Sans Unicode" charset="0"/>
              </a:rPr>
              <a:t>A reactive GRASP for a commercial territory design problem with multiple balancing requirements</a:t>
            </a:r>
            <a:r>
              <a:rPr lang="en-US" sz="1400">
                <a:latin typeface="Lucida Sans Unicode" charset="0"/>
              </a:rPr>
              <a:t>. </a:t>
            </a:r>
            <a:r>
              <a:rPr lang="en-US" sz="1400" i="1">
                <a:latin typeface="Lucida Sans Unicode" charset="0"/>
              </a:rPr>
              <a:t>Computers &amp; Operations Research</a:t>
            </a:r>
            <a:r>
              <a:rPr lang="en-US" sz="1400">
                <a:latin typeface="Lucida Sans Unicode" charset="0"/>
              </a:rPr>
              <a:t>,36(3):755–776.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j-ea"/>
              </a:rPr>
              <a:t>References</a:t>
            </a:r>
            <a:endParaRPr lang="en-US" dirty="0"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2714237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8"/>
          <p:cNvSpPr>
            <a:spLocks noChangeArrowheads="1"/>
          </p:cNvSpPr>
          <p:nvPr/>
        </p:nvSpPr>
        <p:spPr bwMode="auto">
          <a:xfrm>
            <a:off x="1000125" y="1428750"/>
            <a:ext cx="6985000" cy="4248150"/>
          </a:xfrm>
          <a:prstGeom prst="rect">
            <a:avLst/>
          </a:prstGeom>
          <a:solidFill>
            <a:schemeClr val="bg1"/>
          </a:solidFill>
          <a:ln w="12700">
            <a:solidFill>
              <a:srgbClr val="99CC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58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Example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A: </a:t>
            </a: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Political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</a:t>
            </a: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districting</a:t>
            </a:r>
            <a:endParaRPr lang="es-ES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pic>
        <p:nvPicPr>
          <p:cNvPr id="6" name="Picture 8" descr="salesTer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428750" y="2204864"/>
            <a:ext cx="4794250" cy="3143250"/>
          </a:xfrm>
        </p:spPr>
      </p:pic>
      <p:sp>
        <p:nvSpPr>
          <p:cNvPr id="47110" name="Rectangle 6"/>
          <p:cNvSpPr>
            <a:spLocks noChangeArrowheads="1"/>
          </p:cNvSpPr>
          <p:nvPr/>
        </p:nvSpPr>
        <p:spPr bwMode="auto">
          <a:xfrm>
            <a:off x="3429000" y="5715000"/>
            <a:ext cx="45720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folHlink"/>
              </a:buClr>
              <a:buSzPct val="65000"/>
              <a:buFont typeface="Wingdings" charset="0"/>
              <a:buChar char="n"/>
            </a:pPr>
            <a:r>
              <a:rPr lang="es-MX" sz="1600">
                <a:latin typeface="Arial" charset="0"/>
              </a:rPr>
              <a:t>p(j) = population of unit j</a:t>
            </a: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charset="0"/>
              <a:buChar char="n"/>
            </a:pPr>
            <a:r>
              <a:rPr lang="es-MX" sz="1600">
                <a:latin typeface="Arial" charset="0"/>
              </a:rPr>
              <a:t>s(j) = average income of unit j</a:t>
            </a:r>
            <a:endParaRPr lang="en-US" sz="16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4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8"/>
          <p:cNvSpPr>
            <a:spLocks noChangeArrowheads="1"/>
          </p:cNvSpPr>
          <p:nvPr/>
        </p:nvSpPr>
        <p:spPr bwMode="auto">
          <a:xfrm>
            <a:off x="1000125" y="1428750"/>
            <a:ext cx="6985000" cy="4248150"/>
          </a:xfrm>
          <a:prstGeom prst="rect">
            <a:avLst/>
          </a:prstGeom>
          <a:solidFill>
            <a:schemeClr val="bg1"/>
          </a:solidFill>
          <a:ln w="12700">
            <a:solidFill>
              <a:srgbClr val="99CC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1360488" y="2005013"/>
            <a:ext cx="6192837" cy="3140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s-MX" sz="1800" b="1" dirty="0" err="1">
                <a:latin typeface="Arial" charset="0"/>
                <a:ea typeface="+mn-ea"/>
              </a:rPr>
              <a:t>Objective</a:t>
            </a:r>
            <a:r>
              <a:rPr lang="es-MX" sz="1800" b="1" dirty="0">
                <a:latin typeface="Arial" charset="0"/>
                <a:ea typeface="+mn-ea"/>
              </a:rPr>
              <a:t>: </a:t>
            </a:r>
            <a:r>
              <a:rPr lang="es-MX" sz="1800" dirty="0" err="1">
                <a:latin typeface="Arial" charset="0"/>
                <a:ea typeface="+mn-ea"/>
              </a:rPr>
              <a:t>Partition</a:t>
            </a:r>
            <a:r>
              <a:rPr lang="es-MX" sz="1800" dirty="0">
                <a:latin typeface="Arial" charset="0"/>
                <a:ea typeface="+mn-ea"/>
              </a:rPr>
              <a:t> </a:t>
            </a:r>
            <a:r>
              <a:rPr lang="es-MX" sz="1800" dirty="0" err="1">
                <a:latin typeface="Arial" charset="0"/>
                <a:ea typeface="+mn-ea"/>
              </a:rPr>
              <a:t>territory</a:t>
            </a:r>
            <a:r>
              <a:rPr lang="es-MX" sz="1800" dirty="0">
                <a:latin typeface="Arial" charset="0"/>
                <a:ea typeface="+mn-ea"/>
              </a:rPr>
              <a:t> </a:t>
            </a:r>
            <a:r>
              <a:rPr lang="es-MX" sz="1800" dirty="0" err="1">
                <a:latin typeface="Arial" charset="0"/>
                <a:ea typeface="+mn-ea"/>
              </a:rPr>
              <a:t>into</a:t>
            </a:r>
            <a:r>
              <a:rPr lang="es-MX" sz="1800" dirty="0">
                <a:latin typeface="Arial" charset="0"/>
                <a:ea typeface="+mn-ea"/>
              </a:rPr>
              <a:t> electoral </a:t>
            </a:r>
            <a:r>
              <a:rPr lang="es-MX" sz="1800" dirty="0" err="1">
                <a:latin typeface="Arial" charset="0"/>
                <a:ea typeface="+mn-ea"/>
              </a:rPr>
              <a:t>districts</a:t>
            </a:r>
            <a:endParaRPr lang="en-US" sz="1800" dirty="0">
              <a:latin typeface="Arial" charset="0"/>
              <a:ea typeface="+mn-ea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endParaRPr lang="es-MX" sz="1800" dirty="0">
              <a:latin typeface="Arial" charset="0"/>
              <a:ea typeface="+mn-ea"/>
              <a:cs typeface="+mn-cs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s-MX" sz="1800" dirty="0" err="1">
                <a:latin typeface="Arial" charset="0"/>
                <a:ea typeface="+mn-ea"/>
              </a:rPr>
              <a:t>Fixed</a:t>
            </a:r>
            <a:r>
              <a:rPr lang="es-MX" sz="1800" dirty="0">
                <a:latin typeface="Arial" charset="0"/>
                <a:ea typeface="+mn-ea"/>
              </a:rPr>
              <a:t> </a:t>
            </a:r>
            <a:r>
              <a:rPr lang="es-MX" sz="1800" dirty="0" err="1">
                <a:latin typeface="Arial" charset="0"/>
                <a:ea typeface="+mn-ea"/>
              </a:rPr>
              <a:t>number</a:t>
            </a:r>
            <a:r>
              <a:rPr lang="es-MX" sz="1800" dirty="0">
                <a:latin typeface="Arial" charset="0"/>
                <a:ea typeface="+mn-ea"/>
              </a:rPr>
              <a:t> of </a:t>
            </a:r>
            <a:r>
              <a:rPr lang="es-MX" sz="1800" dirty="0" err="1">
                <a:latin typeface="Arial" charset="0"/>
                <a:ea typeface="+mn-ea"/>
              </a:rPr>
              <a:t>districts</a:t>
            </a:r>
            <a:r>
              <a:rPr lang="es-MX" sz="1800" dirty="0">
                <a:latin typeface="Arial" charset="0"/>
                <a:ea typeface="+mn-ea"/>
              </a:rPr>
              <a:t> (</a:t>
            </a:r>
            <a:r>
              <a:rPr lang="es-MX" sz="1800" i="1" dirty="0">
                <a:latin typeface="Arial" charset="0"/>
                <a:ea typeface="+mn-ea"/>
              </a:rPr>
              <a:t>p</a:t>
            </a:r>
            <a:r>
              <a:rPr lang="es-MX" sz="1800" dirty="0">
                <a:latin typeface="Arial" charset="0"/>
                <a:ea typeface="+mn-ea"/>
              </a:rPr>
              <a:t>)</a:t>
            </a: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endParaRPr lang="es-MX" sz="1800" dirty="0">
              <a:latin typeface="Arial" charset="0"/>
              <a:ea typeface="+mn-ea"/>
              <a:cs typeface="+mn-cs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s-MX" sz="1800" dirty="0" err="1">
                <a:latin typeface="Arial" charset="0"/>
                <a:ea typeface="+mn-ea"/>
                <a:cs typeface="+mn-cs"/>
              </a:rPr>
              <a:t>Population</a:t>
            </a:r>
            <a:r>
              <a:rPr lang="es-MX" sz="1800" dirty="0">
                <a:latin typeface="Arial" charset="0"/>
                <a:ea typeface="+mn-ea"/>
                <a:cs typeface="+mn-cs"/>
              </a:rPr>
              <a:t>  </a:t>
            </a:r>
            <a:r>
              <a:rPr lang="es-MX" sz="1800" dirty="0" err="1">
                <a:latin typeface="Arial" charset="0"/>
                <a:ea typeface="+mn-ea"/>
                <a:cs typeface="+mn-cs"/>
              </a:rPr>
              <a:t>equality</a:t>
            </a:r>
            <a:r>
              <a:rPr lang="es-MX" sz="1800" dirty="0">
                <a:latin typeface="Arial" charset="0"/>
                <a:ea typeface="+mn-ea"/>
                <a:cs typeface="+mn-cs"/>
              </a:rPr>
              <a:t> (</a:t>
            </a:r>
            <a:r>
              <a:rPr lang="es-MX" sz="1800" dirty="0" err="1">
                <a:latin typeface="Arial" charset="0"/>
                <a:ea typeface="+mn-ea"/>
                <a:cs typeface="+mn-cs"/>
              </a:rPr>
              <a:t>balancing</a:t>
            </a:r>
            <a:r>
              <a:rPr lang="es-MX" sz="1800" dirty="0">
                <a:latin typeface="Arial" charset="0"/>
                <a:ea typeface="+mn-ea"/>
                <a:cs typeface="+mn-cs"/>
              </a:rPr>
              <a:t>)</a:t>
            </a: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endParaRPr lang="es-MX" sz="1800" dirty="0">
              <a:latin typeface="Arial" charset="0"/>
              <a:ea typeface="+mn-ea"/>
              <a:cs typeface="+mn-cs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s-MX" sz="1800" dirty="0" err="1">
                <a:latin typeface="Arial" charset="0"/>
                <a:ea typeface="+mn-ea"/>
                <a:cs typeface="+mn-cs"/>
              </a:rPr>
              <a:t>Contiguity</a:t>
            </a:r>
            <a:endParaRPr lang="es-MX" sz="1800" dirty="0">
              <a:latin typeface="Arial" charset="0"/>
              <a:ea typeface="+mn-ea"/>
              <a:cs typeface="+mn-cs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endParaRPr lang="es-MX" sz="1800" dirty="0">
              <a:latin typeface="Arial" charset="0"/>
              <a:ea typeface="+mn-ea"/>
              <a:cs typeface="+mn-cs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s-MX" sz="1800" dirty="0" err="1">
                <a:latin typeface="Arial" charset="0"/>
                <a:ea typeface="+mn-ea"/>
              </a:rPr>
              <a:t>Compactness</a:t>
            </a:r>
            <a:endParaRPr lang="es-MX" sz="1800" dirty="0">
              <a:latin typeface="Arial" charset="0"/>
              <a:ea typeface="+mn-ea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defRPr/>
            </a:pPr>
            <a:endParaRPr lang="es-MX" sz="1800" dirty="0">
              <a:latin typeface="Arial" charset="0"/>
              <a:ea typeface="+mn-ea"/>
              <a:cs typeface="+mn-cs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s-MX" sz="1800" dirty="0">
                <a:latin typeface="Arial" charset="0"/>
                <a:ea typeface="+mn-ea"/>
                <a:cs typeface="+mn-cs"/>
              </a:rPr>
              <a:t>Socio-</a:t>
            </a:r>
            <a:r>
              <a:rPr lang="es-MX" sz="1800" dirty="0" err="1">
                <a:latin typeface="Arial" charset="0"/>
                <a:ea typeface="+mn-ea"/>
                <a:cs typeface="+mn-cs"/>
              </a:rPr>
              <a:t>economic</a:t>
            </a:r>
            <a:r>
              <a:rPr lang="es-MX" sz="1800" dirty="0">
                <a:latin typeface="Arial" charset="0"/>
                <a:ea typeface="+mn-ea"/>
                <a:cs typeface="+mn-cs"/>
              </a:rPr>
              <a:t> </a:t>
            </a:r>
            <a:r>
              <a:rPr lang="es-MX" sz="1800" dirty="0" err="1">
                <a:latin typeface="Arial" charset="0"/>
                <a:ea typeface="+mn-ea"/>
                <a:cs typeface="+mn-cs"/>
              </a:rPr>
              <a:t>homogeneity</a:t>
            </a:r>
            <a:endParaRPr lang="en-US" sz="18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240658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Example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A: </a:t>
            </a: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Political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</a:t>
            </a: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districting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(</a:t>
            </a: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cont’d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)</a:t>
            </a:r>
            <a:endParaRPr lang="es-ES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</p:spTree>
    <p:extLst>
      <p:ext uri="{BB962C8B-B14F-4D97-AF65-F5344CB8AC3E}">
        <p14:creationId xmlns:p14="http://schemas.microsoft.com/office/powerpoint/2010/main" val="709291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1360488" y="2005013"/>
            <a:ext cx="6192837" cy="923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folHlink"/>
              </a:buClr>
              <a:buSzPct val="65000"/>
              <a:defRPr/>
            </a:pPr>
            <a:endParaRPr lang="es-MX" sz="1800" dirty="0">
              <a:latin typeface="Arial" charset="0"/>
              <a:ea typeface="+mn-ea"/>
              <a:cs typeface="+mn-cs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s-MX" sz="1800" dirty="0" err="1">
                <a:latin typeface="Arial" charset="0"/>
                <a:ea typeface="+mn-ea"/>
              </a:rPr>
              <a:t>Compactness</a:t>
            </a:r>
            <a:endParaRPr lang="es-MX" sz="1800" dirty="0">
              <a:latin typeface="Arial" charset="0"/>
              <a:ea typeface="+mn-ea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endParaRPr lang="es-MX" sz="1800" dirty="0">
              <a:latin typeface="Arial" charset="0"/>
              <a:ea typeface="+mn-ea"/>
            </a:endParaRPr>
          </a:p>
        </p:txBody>
      </p:sp>
      <p:sp>
        <p:nvSpPr>
          <p:cNvPr id="240658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Example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A: </a:t>
            </a: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Political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</a:t>
            </a: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districting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(</a:t>
            </a: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cont’d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)</a:t>
            </a:r>
            <a:endParaRPr lang="es-ES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428750" y="2786063"/>
          <a:ext cx="3768725" cy="229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5" name="Equation" r:id="rId3" imgW="2145960" imgH="1307880" progId="Equation.3">
                  <p:embed/>
                </p:oleObj>
              </mc:Choice>
              <mc:Fallback>
                <p:oleObj name="Equation" r:id="rId3" imgW="214596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8750" y="2786063"/>
                        <a:ext cx="3768725" cy="22971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/>
          <p:cNvSpPr/>
          <p:nvPr/>
        </p:nvSpPr>
        <p:spPr>
          <a:xfrm>
            <a:off x="5572125" y="3000375"/>
            <a:ext cx="214313" cy="214313"/>
          </a:xfrm>
          <a:prstGeom prst="rect">
            <a:avLst/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5786438" y="3000375"/>
            <a:ext cx="214312" cy="214313"/>
          </a:xfrm>
          <a:prstGeom prst="rect">
            <a:avLst/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5572125" y="3214688"/>
            <a:ext cx="214313" cy="21431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5786438" y="3214688"/>
            <a:ext cx="214312" cy="21431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000750" y="3214688"/>
            <a:ext cx="214313" cy="21431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215063" y="3214688"/>
            <a:ext cx="214312" cy="21431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6429375" y="3214688"/>
            <a:ext cx="214313" cy="21431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Rectangle 24"/>
          <p:cNvSpPr/>
          <p:nvPr/>
        </p:nvSpPr>
        <p:spPr>
          <a:xfrm>
            <a:off x="6000750" y="3000375"/>
            <a:ext cx="214313" cy="214313"/>
          </a:xfrm>
          <a:prstGeom prst="rect">
            <a:avLst/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429375" y="3000375"/>
            <a:ext cx="214313" cy="214313"/>
          </a:xfrm>
          <a:prstGeom prst="rect">
            <a:avLst/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6215063" y="3000375"/>
            <a:ext cx="214312" cy="214313"/>
          </a:xfrm>
          <a:prstGeom prst="rect">
            <a:avLst/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>
          <a:xfrm>
            <a:off x="7358063" y="3000375"/>
            <a:ext cx="214312" cy="214313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>
          <a:xfrm>
            <a:off x="7572375" y="3000375"/>
            <a:ext cx="214313" cy="214313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7358063" y="3214688"/>
            <a:ext cx="214312" cy="21431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7572375" y="3214688"/>
            <a:ext cx="214313" cy="214312"/>
          </a:xfrm>
          <a:prstGeom prst="rect">
            <a:avLst/>
          </a:prstGeom>
          <a:solidFill>
            <a:schemeClr val="bg2">
              <a:lumMod val="90000"/>
            </a:schemeClr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7786688" y="3214688"/>
            <a:ext cx="214312" cy="214312"/>
          </a:xfrm>
          <a:prstGeom prst="rect">
            <a:avLst/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8001000" y="3214688"/>
            <a:ext cx="214313" cy="214312"/>
          </a:xfrm>
          <a:prstGeom prst="rect">
            <a:avLst/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8215313" y="3214688"/>
            <a:ext cx="214312" cy="214312"/>
          </a:xfrm>
          <a:prstGeom prst="rect">
            <a:avLst/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5" name="Rectangle 44"/>
          <p:cNvSpPr/>
          <p:nvPr/>
        </p:nvSpPr>
        <p:spPr>
          <a:xfrm>
            <a:off x="7786688" y="3000375"/>
            <a:ext cx="214312" cy="214313"/>
          </a:xfrm>
          <a:prstGeom prst="rect">
            <a:avLst/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6" name="Rectangle 45"/>
          <p:cNvSpPr/>
          <p:nvPr/>
        </p:nvSpPr>
        <p:spPr>
          <a:xfrm>
            <a:off x="8215313" y="3000375"/>
            <a:ext cx="214312" cy="214313"/>
          </a:xfrm>
          <a:prstGeom prst="rect">
            <a:avLst/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8001000" y="3000375"/>
            <a:ext cx="214313" cy="214313"/>
          </a:xfrm>
          <a:prstGeom prst="rect">
            <a:avLst/>
          </a:prstGeom>
          <a:solidFill>
            <a:srgbClr val="FFCCFF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49" name="TextBox 47"/>
          <p:cNvSpPr txBox="1">
            <a:spLocks noChangeArrowheads="1"/>
          </p:cNvSpPr>
          <p:nvPr/>
        </p:nvSpPr>
        <p:spPr bwMode="auto">
          <a:xfrm>
            <a:off x="5572125" y="3929063"/>
            <a:ext cx="1084263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800"/>
              <a:t>R</a:t>
            </a:r>
            <a:r>
              <a:rPr lang="es-MX" sz="1800" baseline="-25000"/>
              <a:t>1</a:t>
            </a:r>
            <a:r>
              <a:rPr lang="es-MX" sz="1800"/>
              <a:t>(x)=12</a:t>
            </a:r>
          </a:p>
          <a:p>
            <a:pPr eaLnBrk="1" hangingPunct="1"/>
            <a:r>
              <a:rPr lang="es-MX" sz="1800"/>
              <a:t>R</a:t>
            </a:r>
            <a:r>
              <a:rPr lang="es-MX" sz="1800" baseline="-25000"/>
              <a:t>2</a:t>
            </a:r>
            <a:r>
              <a:rPr lang="es-MX" sz="1800"/>
              <a:t>(x)=12</a:t>
            </a:r>
            <a:endParaRPr lang="en-US" sz="1800"/>
          </a:p>
        </p:txBody>
      </p:sp>
      <p:sp>
        <p:nvSpPr>
          <p:cNvPr id="1050" name="TextBox 48"/>
          <p:cNvSpPr txBox="1">
            <a:spLocks noChangeArrowheads="1"/>
          </p:cNvSpPr>
          <p:nvPr/>
        </p:nvSpPr>
        <p:spPr bwMode="auto">
          <a:xfrm>
            <a:off x="7358063" y="4000500"/>
            <a:ext cx="10461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800"/>
              <a:t>R</a:t>
            </a:r>
            <a:r>
              <a:rPr lang="es-MX" sz="1800" baseline="-25000"/>
              <a:t>1</a:t>
            </a:r>
            <a:r>
              <a:rPr lang="es-MX" sz="1800"/>
              <a:t>(x)=8</a:t>
            </a:r>
          </a:p>
          <a:p>
            <a:pPr eaLnBrk="1" hangingPunct="1"/>
            <a:r>
              <a:rPr lang="es-MX" sz="1800"/>
              <a:t>R</a:t>
            </a:r>
            <a:r>
              <a:rPr lang="es-MX" sz="1800" baseline="-25000"/>
              <a:t>2</a:t>
            </a:r>
            <a:r>
              <a:rPr lang="es-MX" sz="1800"/>
              <a:t>(x)=10</a:t>
            </a:r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418043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8"/>
          <p:cNvSpPr>
            <a:spLocks noChangeArrowheads="1"/>
          </p:cNvSpPr>
          <p:nvPr/>
        </p:nvSpPr>
        <p:spPr bwMode="auto">
          <a:xfrm>
            <a:off x="1000125" y="1428750"/>
            <a:ext cx="6985000" cy="4248150"/>
          </a:xfrm>
          <a:prstGeom prst="rect">
            <a:avLst/>
          </a:prstGeom>
          <a:solidFill>
            <a:schemeClr val="bg1"/>
          </a:solidFill>
          <a:ln w="12700">
            <a:solidFill>
              <a:srgbClr val="99CC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1360488" y="2005013"/>
            <a:ext cx="6192837" cy="6461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folHlink"/>
              </a:buClr>
              <a:buSzPct val="65000"/>
              <a:defRPr/>
            </a:pPr>
            <a:endParaRPr lang="es-MX" sz="1800" dirty="0">
              <a:latin typeface="Arial" charset="0"/>
              <a:ea typeface="+mn-ea"/>
              <a:cs typeface="+mn-cs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s-MX" sz="1800" dirty="0">
                <a:latin typeface="Arial" charset="0"/>
                <a:ea typeface="+mn-ea"/>
                <a:cs typeface="+mn-cs"/>
              </a:rPr>
              <a:t>Socio-</a:t>
            </a:r>
            <a:r>
              <a:rPr lang="es-MX" sz="1800" dirty="0" err="1">
                <a:latin typeface="Arial" charset="0"/>
                <a:ea typeface="+mn-ea"/>
                <a:cs typeface="+mn-cs"/>
              </a:rPr>
              <a:t>economic</a:t>
            </a:r>
            <a:r>
              <a:rPr lang="es-MX" sz="1800" dirty="0">
                <a:latin typeface="Arial" charset="0"/>
                <a:ea typeface="+mn-ea"/>
                <a:cs typeface="+mn-cs"/>
              </a:rPr>
              <a:t> </a:t>
            </a:r>
            <a:r>
              <a:rPr lang="es-MX" sz="1800" dirty="0" err="1">
                <a:latin typeface="Arial" charset="0"/>
                <a:ea typeface="+mn-ea"/>
                <a:cs typeface="+mn-cs"/>
              </a:rPr>
              <a:t>homogeneity</a:t>
            </a:r>
            <a:endParaRPr lang="en-US" sz="18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2053" name="Text Box 10"/>
          <p:cNvSpPr txBox="1">
            <a:spLocks noChangeArrowheads="1"/>
          </p:cNvSpPr>
          <p:nvPr/>
        </p:nvSpPr>
        <p:spPr bwMode="auto">
          <a:xfrm>
            <a:off x="1071563" y="1500188"/>
            <a:ext cx="5599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  <a:latin typeface="Arial" charset="0"/>
              </a:rPr>
              <a:t>Bozkaya, Erkut, Laporte (2003)</a:t>
            </a:r>
          </a:p>
        </p:txBody>
      </p:sp>
      <p:sp>
        <p:nvSpPr>
          <p:cNvPr id="240658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Example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A: </a:t>
            </a: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Political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</a:t>
            </a: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districting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(</a:t>
            </a: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cont’d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)</a:t>
            </a:r>
            <a:endParaRPr lang="es-ES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1855788" y="3000375"/>
          <a:ext cx="4914900" cy="1585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9" name="Equation" r:id="rId3" imgW="3187440" imgH="1028520" progId="Equation.3">
                  <p:embed/>
                </p:oleObj>
              </mc:Choice>
              <mc:Fallback>
                <p:oleObj name="Equation" r:id="rId3" imgW="3187440" imgH="1028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5788" y="3000375"/>
                        <a:ext cx="4914900" cy="1585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062405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5" name="Rectangle 3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6" name="Rectangle 4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4997" name="Rectangle 5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8" name="Rectangle 6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4999" name="Rectangle 7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0" name="Rectangle 8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1" name="Rectangle 9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2" name="Rectangle 10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3" name="Rectangle 11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5004" name="Rectangle 12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5005" name="Rectangle 13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3983" name="Rectangle 15"/>
          <p:cNvSpPr>
            <a:spLocks/>
          </p:cNvSpPr>
          <p:nvPr/>
        </p:nvSpPr>
        <p:spPr bwMode="auto">
          <a:xfrm>
            <a:off x="684213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L-A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Method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An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Advanced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Approach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  <p:pic>
        <p:nvPicPr>
          <p:cNvPr id="85007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60" t="30096" r="12140" b="11165"/>
          <a:stretch>
            <a:fillRect/>
          </a:stretch>
        </p:blipFill>
        <p:spPr bwMode="auto">
          <a:xfrm>
            <a:off x="714375" y="1643063"/>
            <a:ext cx="7604125" cy="378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324799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714375" y="1571625"/>
            <a:ext cx="7816850" cy="4297363"/>
          </a:xfrm>
        </p:spPr>
        <p:txBody>
          <a:bodyPr/>
          <a:lstStyle/>
          <a:p>
            <a:pPr eaLnBrk="1" hangingPunct="1"/>
            <a:r>
              <a:rPr lang="en-US" sz="1800" dirty="0">
                <a:latin typeface="Lucida Sans Unicode" charset="0"/>
              </a:rPr>
              <a:t>Separate decision into 3 phases</a:t>
            </a:r>
          </a:p>
          <a:p>
            <a:pPr eaLnBrk="1" hangingPunct="1"/>
            <a:endParaRPr lang="en-US" sz="1100" dirty="0">
              <a:latin typeface="Lucida Sans Unicode" charset="0"/>
            </a:endParaRPr>
          </a:p>
          <a:p>
            <a:pPr marL="742950" lvl="1" indent="-285750" eaLnBrk="1" hangingPunct="1"/>
            <a:r>
              <a:rPr lang="en-US" sz="1600" dirty="0">
                <a:latin typeface="Lucida Sans Unicode" charset="0"/>
              </a:rPr>
              <a:t>Location:  Locate territory centers</a:t>
            </a:r>
          </a:p>
          <a:p>
            <a:pPr marL="742950" lvl="1" indent="-285750" eaLnBrk="1" hangingPunct="1"/>
            <a:r>
              <a:rPr lang="en-US" sz="1600" dirty="0">
                <a:latin typeface="Lucida Sans Unicode" charset="0"/>
              </a:rPr>
              <a:t>Allocation:  Assign basic units to centers</a:t>
            </a:r>
            <a:endParaRPr lang="es-MX" sz="1600" dirty="0">
              <a:latin typeface="Lucida Sans Unicode" charset="0"/>
            </a:endParaRPr>
          </a:p>
          <a:p>
            <a:pPr marL="742950" lvl="1" indent="-285750" eaLnBrk="1" hangingPunct="1"/>
            <a:r>
              <a:rPr lang="es-MX" sz="1600" dirty="0">
                <a:latin typeface="Lucida Sans Unicode" charset="0"/>
              </a:rPr>
              <a:t>Local Search:  Improve solution</a:t>
            </a:r>
            <a:endParaRPr lang="en-US" sz="1600" dirty="0">
              <a:latin typeface="Lucida Sans Unicode" charset="0"/>
            </a:endParaRPr>
          </a:p>
          <a:p>
            <a:pPr eaLnBrk="1" hangingPunct="1"/>
            <a:endParaRPr lang="en-US" sz="2000" dirty="0">
              <a:latin typeface="Lucida Sans Unicode" charset="0"/>
            </a:endParaRPr>
          </a:p>
          <a:p>
            <a:pPr eaLnBrk="1" hangingPunct="1"/>
            <a:r>
              <a:rPr lang="en-US" sz="1800" dirty="0" smtClean="0">
                <a:latin typeface="Lucida Sans Unicode" charset="0"/>
              </a:rPr>
              <a:t>Novelty</a:t>
            </a:r>
            <a:endParaRPr lang="en-US" sz="1800" dirty="0">
              <a:latin typeface="Lucida Sans Unicode" charset="0"/>
            </a:endParaRPr>
          </a:p>
          <a:p>
            <a:pPr eaLnBrk="1" hangingPunct="1"/>
            <a:endParaRPr lang="en-US" sz="1100" dirty="0">
              <a:latin typeface="Lucida Sans Unicode" charset="0"/>
            </a:endParaRPr>
          </a:p>
          <a:p>
            <a:pPr marL="742950" lvl="1" indent="-285750" eaLnBrk="1" hangingPunct="1"/>
            <a:r>
              <a:rPr lang="en-US" sz="1600" dirty="0">
                <a:latin typeface="Lucida Sans Unicode" charset="0"/>
              </a:rPr>
              <a:t>Handle multiple balancing constraints</a:t>
            </a:r>
          </a:p>
          <a:p>
            <a:pPr marL="742950" lvl="1" indent="-285750" eaLnBrk="1" hangingPunct="1"/>
            <a:r>
              <a:rPr lang="en-US" sz="1600" dirty="0">
                <a:latin typeface="Lucida Sans Unicode" charset="0"/>
              </a:rPr>
              <a:t>Handle contiguity constraints</a:t>
            </a:r>
          </a:p>
          <a:p>
            <a:pPr marL="742950" lvl="1" indent="-285750" eaLnBrk="1" hangingPunct="1"/>
            <a:r>
              <a:rPr lang="es-MX" sz="1600" dirty="0">
                <a:latin typeface="Lucida Sans Unicode" charset="0"/>
              </a:rPr>
              <a:t>Improving through local search</a:t>
            </a:r>
            <a:endParaRPr lang="en-US" sz="1600" dirty="0">
              <a:latin typeface="Lucida Sans Unicode" charset="0"/>
            </a:endParaRPr>
          </a:p>
          <a:p>
            <a:pPr eaLnBrk="1" hangingPunct="1">
              <a:buFont typeface="Wingdings 3" charset="0"/>
              <a:buNone/>
            </a:pPr>
            <a:endParaRPr lang="en-US" sz="2400" dirty="0">
              <a:latin typeface="Lucida Sans Unicode" charset="0"/>
            </a:endParaRPr>
          </a:p>
          <a:p>
            <a:pPr eaLnBrk="1" hangingPunct="1"/>
            <a:endParaRPr lang="en-US" sz="2400" dirty="0">
              <a:latin typeface="Lucida Sans Unicode" charset="0"/>
            </a:endParaRPr>
          </a:p>
        </p:txBody>
      </p:sp>
      <p:sp>
        <p:nvSpPr>
          <p:cNvPr id="87044" name="Rectangle 4"/>
          <p:cNvSpPr>
            <a:spLocks/>
          </p:cNvSpPr>
          <p:nvPr/>
        </p:nvSpPr>
        <p:spPr bwMode="auto">
          <a:xfrm>
            <a:off x="611188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Proposed</a:t>
            </a:r>
            <a:r>
              <a:rPr lang="es-MX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 </a:t>
            </a:r>
            <a:r>
              <a:rPr lang="es-MX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Approach</a:t>
            </a:r>
            <a:r>
              <a:rPr lang="es-MX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: </a:t>
            </a:r>
            <a:r>
              <a:rPr lang="es-MX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Location</a:t>
            </a:r>
            <a:r>
              <a:rPr lang="es-MX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-</a:t>
            </a:r>
            <a:r>
              <a:rPr lang="es-MX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Allocation</a:t>
            </a:r>
            <a:r>
              <a:rPr lang="es-MX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-LS</a:t>
            </a:r>
            <a:endParaRPr lang="es-ES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6246914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704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870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70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870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MX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Location</a:t>
            </a:r>
            <a:r>
              <a:rPr lang="es-MX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-</a:t>
            </a:r>
            <a:r>
              <a:rPr lang="es-MX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Allocation</a:t>
            </a:r>
            <a:r>
              <a:rPr lang="es-MX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-Local </a:t>
            </a:r>
            <a:r>
              <a:rPr lang="es-MX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Search</a:t>
            </a:r>
            <a:r>
              <a:rPr lang="es-MX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</a:t>
            </a:r>
            <a:r>
              <a:rPr lang="es-MX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Algorithm</a:t>
            </a:r>
            <a:endParaRPr lang="es-ES" sz="2400" b="0" dirty="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87043" name="Rectangle 3"/>
          <p:cNvSpPr>
            <a:spLocks noChangeArrowheads="1"/>
          </p:cNvSpPr>
          <p:nvPr/>
        </p:nvSpPr>
        <p:spPr bwMode="auto">
          <a:xfrm>
            <a:off x="1044575" y="3068638"/>
            <a:ext cx="2016125" cy="6477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Arial" charset="0"/>
              </a:rPr>
              <a:t>LOCATION</a:t>
            </a:r>
            <a:endParaRPr lang="es-ES" sz="1800">
              <a:latin typeface="Arial" charset="0"/>
            </a:endParaRPr>
          </a:p>
        </p:txBody>
      </p:sp>
      <p:sp>
        <p:nvSpPr>
          <p:cNvPr id="87044" name="Rectangle 4"/>
          <p:cNvSpPr>
            <a:spLocks noChangeArrowheads="1"/>
          </p:cNvSpPr>
          <p:nvPr/>
        </p:nvSpPr>
        <p:spPr bwMode="auto">
          <a:xfrm>
            <a:off x="5940425" y="3068638"/>
            <a:ext cx="2016125" cy="6477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Arial" charset="0"/>
              </a:rPr>
              <a:t>LOCAL SEARCH</a:t>
            </a:r>
            <a:endParaRPr lang="es-ES" sz="1800">
              <a:latin typeface="Arial" charset="0"/>
            </a:endParaRPr>
          </a:p>
        </p:txBody>
      </p:sp>
      <p:sp>
        <p:nvSpPr>
          <p:cNvPr id="87045" name="Rectangle 5"/>
          <p:cNvSpPr>
            <a:spLocks noChangeArrowheads="1"/>
          </p:cNvSpPr>
          <p:nvPr/>
        </p:nvSpPr>
        <p:spPr bwMode="auto">
          <a:xfrm>
            <a:off x="3492500" y="3068638"/>
            <a:ext cx="2016125" cy="6477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 b="1">
                <a:latin typeface="Arial" charset="0"/>
              </a:rPr>
              <a:t>ALLOCATION</a:t>
            </a:r>
            <a:endParaRPr lang="es-ES" sz="1800" b="1">
              <a:latin typeface="Arial" charset="0"/>
            </a:endParaRPr>
          </a:p>
        </p:txBody>
      </p:sp>
      <p:sp>
        <p:nvSpPr>
          <p:cNvPr id="87046" name="Line 6"/>
          <p:cNvSpPr>
            <a:spLocks noChangeShapeType="1"/>
          </p:cNvSpPr>
          <p:nvPr/>
        </p:nvSpPr>
        <p:spPr bwMode="auto">
          <a:xfrm>
            <a:off x="3060700" y="33575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47" name="Line 7"/>
          <p:cNvSpPr>
            <a:spLocks noChangeShapeType="1"/>
          </p:cNvSpPr>
          <p:nvPr/>
        </p:nvSpPr>
        <p:spPr bwMode="auto">
          <a:xfrm>
            <a:off x="5508625" y="33575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87048" name="AutoShape 8"/>
          <p:cNvCxnSpPr>
            <a:cxnSpLocks noChangeShapeType="1"/>
            <a:stCxn id="87044" idx="2"/>
            <a:endCxn id="87052" idx="0"/>
          </p:cNvCxnSpPr>
          <p:nvPr/>
        </p:nvCxnSpPr>
        <p:spPr bwMode="auto">
          <a:xfrm rot="5400000">
            <a:off x="5418932" y="2763044"/>
            <a:ext cx="576262" cy="2482850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49" name="Oval 9"/>
          <p:cNvSpPr>
            <a:spLocks noChangeArrowheads="1"/>
          </p:cNvSpPr>
          <p:nvPr/>
        </p:nvSpPr>
        <p:spPr bwMode="auto">
          <a:xfrm>
            <a:off x="785813" y="1785938"/>
            <a:ext cx="2376487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Arial" charset="0"/>
              </a:rPr>
              <a:t>START</a:t>
            </a:r>
            <a:endParaRPr lang="es-ES" sz="1800">
              <a:latin typeface="Arial" charset="0"/>
            </a:endParaRPr>
          </a:p>
        </p:txBody>
      </p:sp>
      <p:sp>
        <p:nvSpPr>
          <p:cNvPr id="87050" name="Line 10"/>
          <p:cNvSpPr>
            <a:spLocks noChangeShapeType="1"/>
          </p:cNvSpPr>
          <p:nvPr/>
        </p:nvSpPr>
        <p:spPr bwMode="auto">
          <a:xfrm>
            <a:off x="2009775" y="2289175"/>
            <a:ext cx="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87051" name="Oval 12"/>
          <p:cNvSpPr>
            <a:spLocks noChangeArrowheads="1"/>
          </p:cNvSpPr>
          <p:nvPr/>
        </p:nvSpPr>
        <p:spPr bwMode="auto">
          <a:xfrm>
            <a:off x="4787900" y="5661025"/>
            <a:ext cx="129698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Arial" charset="0"/>
              </a:rPr>
              <a:t>END</a:t>
            </a:r>
            <a:endParaRPr lang="es-ES" sz="1800">
              <a:latin typeface="Arial" charset="0"/>
            </a:endParaRPr>
          </a:p>
        </p:txBody>
      </p:sp>
      <p:sp>
        <p:nvSpPr>
          <p:cNvPr id="87052" name="AutoShape 13"/>
          <p:cNvSpPr>
            <a:spLocks noChangeArrowheads="1"/>
          </p:cNvSpPr>
          <p:nvPr/>
        </p:nvSpPr>
        <p:spPr bwMode="auto">
          <a:xfrm>
            <a:off x="3492500" y="4292600"/>
            <a:ext cx="1944688" cy="792163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>
                <a:latin typeface="Arial" charset="0"/>
              </a:rPr>
              <a:t>Stopping Criteria</a:t>
            </a:r>
            <a:endParaRPr lang="es-ES" sz="1200">
              <a:latin typeface="Arial" charset="0"/>
            </a:endParaRPr>
          </a:p>
        </p:txBody>
      </p:sp>
      <p:cxnSp>
        <p:nvCxnSpPr>
          <p:cNvPr id="87053" name="AutoShape 14"/>
          <p:cNvCxnSpPr>
            <a:cxnSpLocks noChangeShapeType="1"/>
            <a:stCxn id="87052" idx="2"/>
            <a:endCxn id="87043" idx="2"/>
          </p:cNvCxnSpPr>
          <p:nvPr/>
        </p:nvCxnSpPr>
        <p:spPr bwMode="auto">
          <a:xfrm rot="16200000" flipV="1">
            <a:off x="2088356" y="3680620"/>
            <a:ext cx="1368425" cy="1439862"/>
          </a:xfrm>
          <a:prstGeom prst="bentConnector3">
            <a:avLst>
              <a:gd name="adj1" fmla="val -1670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87054" name="AutoShape 15"/>
          <p:cNvCxnSpPr>
            <a:cxnSpLocks noChangeShapeType="1"/>
            <a:stCxn id="87052" idx="4"/>
            <a:endCxn id="87051" idx="0"/>
          </p:cNvCxnSpPr>
          <p:nvPr/>
        </p:nvCxnSpPr>
        <p:spPr bwMode="auto">
          <a:xfrm>
            <a:off x="5437188" y="5084763"/>
            <a:ext cx="0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7055" name="Rectangle 16"/>
          <p:cNvSpPr>
            <a:spLocks noChangeArrowheads="1"/>
          </p:cNvSpPr>
          <p:nvPr/>
        </p:nvSpPr>
        <p:spPr bwMode="auto">
          <a:xfrm>
            <a:off x="5076825" y="4581525"/>
            <a:ext cx="503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i="1">
                <a:solidFill>
                  <a:srgbClr val="000000"/>
                </a:solidFill>
                <a:latin typeface="Arial" charset="0"/>
              </a:rPr>
              <a:t>yes</a:t>
            </a:r>
            <a:endParaRPr lang="es-ES" sz="10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7056" name="Rectangle 17"/>
          <p:cNvSpPr>
            <a:spLocks noChangeArrowheads="1"/>
          </p:cNvSpPr>
          <p:nvPr/>
        </p:nvSpPr>
        <p:spPr bwMode="auto">
          <a:xfrm>
            <a:off x="3492500" y="4581525"/>
            <a:ext cx="358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i="1">
                <a:solidFill>
                  <a:srgbClr val="000000"/>
                </a:solidFill>
                <a:latin typeface="Arial" charset="0"/>
              </a:rPr>
              <a:t>no</a:t>
            </a:r>
            <a:endParaRPr lang="es-ES" sz="1000" i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11763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684213" y="1989138"/>
            <a:ext cx="7772400" cy="3484562"/>
          </a:xfrm>
        </p:spPr>
        <p:txBody>
          <a:bodyPr/>
          <a:lstStyle/>
          <a:p>
            <a:pPr eaLnBrk="1" hangingPunct="1"/>
            <a:r>
              <a:rPr lang="en-US" sz="2000">
                <a:latin typeface="Lucida Sans Unicode" charset="0"/>
              </a:rPr>
              <a:t>Input:  Set </a:t>
            </a:r>
            <a:r>
              <a:rPr lang="en-US" sz="2000" i="1">
                <a:latin typeface="Lucida Sans Unicode" charset="0"/>
              </a:rPr>
              <a:t>V</a:t>
            </a:r>
            <a:r>
              <a:rPr lang="en-US" sz="2000" i="1" baseline="-25000">
                <a:latin typeface="Lucida Sans Unicode" charset="0"/>
              </a:rPr>
              <a:t>c</a:t>
            </a:r>
            <a:r>
              <a:rPr lang="en-US" sz="2000">
                <a:latin typeface="Lucida Sans Unicode" charset="0"/>
              </a:rPr>
              <a:t> </a:t>
            </a:r>
            <a:r>
              <a:rPr lang="es-MX" sz="2000">
                <a:latin typeface="Lucida Sans Unicode" charset="0"/>
                <a:sym typeface="Symbol" charset="0"/>
              </a:rPr>
              <a:t></a:t>
            </a:r>
            <a:r>
              <a:rPr lang="en-US" sz="2000">
                <a:latin typeface="Lucida Sans Unicode" charset="0"/>
              </a:rPr>
              <a:t> </a:t>
            </a:r>
            <a:r>
              <a:rPr lang="en-US" sz="2000" i="1">
                <a:latin typeface="Lucida Sans Unicode" charset="0"/>
              </a:rPr>
              <a:t>V</a:t>
            </a:r>
            <a:r>
              <a:rPr lang="en-US" sz="2000">
                <a:latin typeface="Lucida Sans Unicode" charset="0"/>
              </a:rPr>
              <a:t> of </a:t>
            </a:r>
            <a:r>
              <a:rPr lang="en-US" sz="2000" i="1">
                <a:latin typeface="Lucida Sans Unicode" charset="0"/>
              </a:rPr>
              <a:t>p </a:t>
            </a:r>
            <a:r>
              <a:rPr lang="en-US" sz="2000">
                <a:latin typeface="Lucida Sans Unicode" charset="0"/>
              </a:rPr>
              <a:t>territory centers (from the Location Phase)</a:t>
            </a:r>
          </a:p>
          <a:p>
            <a:pPr eaLnBrk="1" hangingPunct="1"/>
            <a:endParaRPr lang="en-US" sz="2000">
              <a:latin typeface="Lucida Sans Unicode" charset="0"/>
            </a:endParaRPr>
          </a:p>
          <a:p>
            <a:pPr eaLnBrk="1" hangingPunct="1"/>
            <a:r>
              <a:rPr lang="es-MX" sz="2000">
                <a:latin typeface="Lucida Sans Unicode" charset="0"/>
              </a:rPr>
              <a:t>Job: To assign each BU to a center to form the territories (satisfying model constraints)</a:t>
            </a:r>
            <a:endParaRPr lang="en-US" sz="2000">
              <a:latin typeface="Lucida Sans Unicode" charset="0"/>
            </a:endParaRPr>
          </a:p>
          <a:p>
            <a:pPr eaLnBrk="1" hangingPunct="1"/>
            <a:endParaRPr lang="en-US" sz="2000">
              <a:latin typeface="Lucida Sans Unicode" charset="0"/>
            </a:endParaRPr>
          </a:p>
          <a:p>
            <a:pPr eaLnBrk="1" hangingPunct="1">
              <a:buFont typeface="Wingdings 3" charset="0"/>
              <a:buNone/>
            </a:pPr>
            <a:endParaRPr lang="en-US" sz="2400">
              <a:latin typeface="Lucida Sans Unicode" charset="0"/>
            </a:endParaRPr>
          </a:p>
          <a:p>
            <a:pPr eaLnBrk="1" hangingPunct="1"/>
            <a:endParaRPr lang="en-US" sz="2400">
              <a:latin typeface="Lucida Sans Unicode" charset="0"/>
            </a:endParaRPr>
          </a:p>
        </p:txBody>
      </p:sp>
      <p:sp>
        <p:nvSpPr>
          <p:cNvPr id="96259" name="Rectangle 3"/>
          <p:cNvSpPr>
            <a:spLocks/>
          </p:cNvSpPr>
          <p:nvPr/>
        </p:nvSpPr>
        <p:spPr bwMode="auto">
          <a:xfrm>
            <a:off x="611188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L-A-LS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Method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Allocation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Phase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078788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8"/>
          <p:cNvSpPr>
            <a:spLocks noChangeArrowheads="1"/>
          </p:cNvSpPr>
          <p:nvPr/>
        </p:nvSpPr>
        <p:spPr bwMode="auto">
          <a:xfrm>
            <a:off x="1000125" y="1428750"/>
            <a:ext cx="6985000" cy="4248150"/>
          </a:xfrm>
          <a:prstGeom prst="rect">
            <a:avLst/>
          </a:prstGeom>
          <a:solidFill>
            <a:schemeClr val="bg1"/>
          </a:solidFill>
          <a:ln w="12700">
            <a:solidFill>
              <a:srgbClr val="99CC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2143125" y="5643563"/>
            <a:ext cx="5786438" cy="86201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s-MX" sz="1600" dirty="0">
                <a:latin typeface="Arial" charset="0"/>
                <a:ea typeface="+mn-ea"/>
              </a:rPr>
              <a:t>w(</a:t>
            </a:r>
            <a:r>
              <a:rPr lang="es-MX" sz="1600" dirty="0" err="1">
                <a:latin typeface="Arial" charset="0"/>
                <a:ea typeface="+mn-ea"/>
              </a:rPr>
              <a:t>j,a</a:t>
            </a:r>
            <a:r>
              <a:rPr lang="es-MX" sz="1600" dirty="0">
                <a:latin typeface="Arial" charset="0"/>
                <a:ea typeface="+mn-ea"/>
              </a:rPr>
              <a:t>) = </a:t>
            </a:r>
            <a:r>
              <a:rPr lang="es-MX" sz="1600" dirty="0" err="1">
                <a:latin typeface="Arial" charset="0"/>
                <a:ea typeface="+mn-ea"/>
              </a:rPr>
              <a:t>weight</a:t>
            </a:r>
            <a:r>
              <a:rPr lang="es-MX" sz="1600" dirty="0">
                <a:latin typeface="Arial" charset="0"/>
                <a:ea typeface="+mn-ea"/>
              </a:rPr>
              <a:t> of </a:t>
            </a:r>
            <a:r>
              <a:rPr lang="es-MX" sz="1600" dirty="0" err="1">
                <a:latin typeface="Arial" charset="0"/>
                <a:ea typeface="+mn-ea"/>
              </a:rPr>
              <a:t>activity</a:t>
            </a:r>
            <a:r>
              <a:rPr lang="es-MX" sz="1600" dirty="0">
                <a:latin typeface="Arial" charset="0"/>
                <a:ea typeface="+mn-ea"/>
              </a:rPr>
              <a:t> a in </a:t>
            </a:r>
            <a:r>
              <a:rPr lang="es-MX" sz="1600" dirty="0" err="1">
                <a:latin typeface="Arial" charset="0"/>
                <a:ea typeface="+mn-ea"/>
              </a:rPr>
              <a:t>unit</a:t>
            </a:r>
            <a:r>
              <a:rPr lang="es-MX" sz="1600" dirty="0">
                <a:latin typeface="Arial" charset="0"/>
                <a:ea typeface="+mn-ea"/>
              </a:rPr>
              <a:t> j</a:t>
            </a: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s-MX" sz="1600" dirty="0">
                <a:latin typeface="Arial" charset="0"/>
                <a:ea typeface="+mn-ea"/>
              </a:rPr>
              <a:t>d(</a:t>
            </a:r>
            <a:r>
              <a:rPr lang="es-MX" sz="1600" dirty="0" err="1">
                <a:latin typeface="Arial" charset="0"/>
                <a:ea typeface="+mn-ea"/>
              </a:rPr>
              <a:t>i,j</a:t>
            </a:r>
            <a:r>
              <a:rPr lang="es-MX" sz="1600" dirty="0">
                <a:latin typeface="Arial" charset="0"/>
                <a:ea typeface="+mn-ea"/>
              </a:rPr>
              <a:t>) = </a:t>
            </a:r>
            <a:r>
              <a:rPr lang="es-MX" sz="1600" dirty="0" err="1">
                <a:latin typeface="Arial" charset="0"/>
                <a:ea typeface="+mn-ea"/>
              </a:rPr>
              <a:t>Euclidean</a:t>
            </a:r>
            <a:r>
              <a:rPr lang="es-MX" sz="1600" dirty="0">
                <a:latin typeface="Arial" charset="0"/>
                <a:ea typeface="+mn-ea"/>
              </a:rPr>
              <a:t> </a:t>
            </a:r>
            <a:r>
              <a:rPr lang="es-MX" sz="1600" dirty="0" err="1">
                <a:latin typeface="Arial" charset="0"/>
                <a:ea typeface="+mn-ea"/>
              </a:rPr>
              <a:t>distance</a:t>
            </a:r>
            <a:r>
              <a:rPr lang="es-MX" sz="1600" dirty="0">
                <a:latin typeface="Arial" charset="0"/>
                <a:ea typeface="+mn-ea"/>
              </a:rPr>
              <a:t> </a:t>
            </a:r>
            <a:r>
              <a:rPr lang="es-MX" sz="1600" dirty="0" err="1">
                <a:latin typeface="Arial" charset="0"/>
                <a:ea typeface="+mn-ea"/>
              </a:rPr>
              <a:t>between</a:t>
            </a:r>
            <a:r>
              <a:rPr lang="es-MX" sz="1600" dirty="0">
                <a:latin typeface="Arial" charset="0"/>
                <a:ea typeface="+mn-ea"/>
              </a:rPr>
              <a:t> </a:t>
            </a:r>
            <a:r>
              <a:rPr lang="es-MX" sz="1600" dirty="0" err="1">
                <a:latin typeface="Arial" charset="0"/>
                <a:ea typeface="+mn-ea"/>
              </a:rPr>
              <a:t>units</a:t>
            </a:r>
            <a:r>
              <a:rPr lang="es-MX" sz="1600" dirty="0">
                <a:latin typeface="Arial" charset="0"/>
                <a:ea typeface="+mn-ea"/>
              </a:rPr>
              <a:t> i and j</a:t>
            </a:r>
          </a:p>
          <a:p>
            <a:pPr marL="342900" indent="-342900" eaLnBrk="0" hangingPunct="0">
              <a:buClr>
                <a:schemeClr val="folHlink"/>
              </a:buClr>
              <a:buSzPct val="65000"/>
              <a:defRPr/>
            </a:pPr>
            <a:endParaRPr lang="es-MX" sz="18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49156" name="Text Box 10"/>
          <p:cNvSpPr txBox="1">
            <a:spLocks noChangeArrowheads="1"/>
          </p:cNvSpPr>
          <p:nvPr/>
        </p:nvSpPr>
        <p:spPr bwMode="auto">
          <a:xfrm>
            <a:off x="1071563" y="1500188"/>
            <a:ext cx="559911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2000" b="1">
                <a:solidFill>
                  <a:schemeClr val="tx2"/>
                </a:solidFill>
                <a:latin typeface="Arial" charset="0"/>
              </a:rPr>
              <a:t>Ríos-Mercado &amp; Fernández (2009)</a:t>
            </a:r>
          </a:p>
        </p:txBody>
      </p:sp>
      <p:sp>
        <p:nvSpPr>
          <p:cNvPr id="240658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Example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B: </a:t>
            </a: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Commercial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</a:t>
            </a: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territory</a:t>
            </a:r>
            <a:r>
              <a:rPr lang="es-MX" sz="28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</a:t>
            </a:r>
            <a:r>
              <a:rPr lang="es-MX" sz="28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design</a:t>
            </a:r>
            <a:endParaRPr lang="es-ES" sz="2800" dirty="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grpSp>
        <p:nvGrpSpPr>
          <p:cNvPr id="49158" name="Group 193"/>
          <p:cNvGrpSpPr>
            <a:grpSpLocks/>
          </p:cNvGrpSpPr>
          <p:nvPr/>
        </p:nvGrpSpPr>
        <p:grpSpPr bwMode="auto">
          <a:xfrm>
            <a:off x="1785938" y="1857375"/>
            <a:ext cx="5599112" cy="3443288"/>
            <a:chOff x="669" y="960"/>
            <a:chExt cx="4851" cy="3189"/>
          </a:xfrm>
        </p:grpSpPr>
        <p:sp>
          <p:nvSpPr>
            <p:cNvPr id="49159" name="Text Box 5"/>
            <p:cNvSpPr txBox="1">
              <a:spLocks noChangeArrowheads="1"/>
            </p:cNvSpPr>
            <p:nvPr/>
          </p:nvSpPr>
          <p:spPr bwMode="auto">
            <a:xfrm>
              <a:off x="669" y="1116"/>
              <a:ext cx="121" cy="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eaLnBrk="1" hangingPunct="1"/>
              <a:endParaRPr lang="es-MX" sz="3200">
                <a:latin typeface="Haettenschweiler" charset="0"/>
              </a:endParaRPr>
            </a:p>
            <a:p>
              <a:pPr eaLnBrk="1" hangingPunct="1"/>
              <a:endParaRPr lang="es-ES" sz="2800">
                <a:latin typeface="Arial" charset="0"/>
              </a:endParaRPr>
            </a:p>
          </p:txBody>
        </p:sp>
        <p:grpSp>
          <p:nvGrpSpPr>
            <p:cNvPr id="49160" name="Group 6"/>
            <p:cNvGrpSpPr>
              <a:grpSpLocks/>
            </p:cNvGrpSpPr>
            <p:nvPr/>
          </p:nvGrpSpPr>
          <p:grpSpPr bwMode="auto">
            <a:xfrm>
              <a:off x="672" y="960"/>
              <a:ext cx="4848" cy="3189"/>
              <a:chOff x="768" y="1152"/>
              <a:chExt cx="4272" cy="2997"/>
            </a:xfrm>
          </p:grpSpPr>
          <p:pic>
            <p:nvPicPr>
              <p:cNvPr id="49171" name="Picture 7" descr="Monterrey%20map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68" y="1152"/>
                <a:ext cx="4272" cy="2997"/>
              </a:xfrm>
              <a:prstGeom prst="rect">
                <a:avLst/>
              </a:prstGeom>
              <a:noFill/>
              <a:ln w="9525">
                <a:solidFill>
                  <a:srgbClr val="00BEBA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9172" name="AutoShape 8"/>
              <p:cNvSpPr>
                <a:spLocks noChangeArrowheads="1"/>
              </p:cNvSpPr>
              <p:nvPr/>
            </p:nvSpPr>
            <p:spPr bwMode="auto">
              <a:xfrm flipV="1">
                <a:off x="2032" y="3061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73" name="AutoShape 9"/>
              <p:cNvSpPr>
                <a:spLocks noChangeArrowheads="1"/>
              </p:cNvSpPr>
              <p:nvPr/>
            </p:nvSpPr>
            <p:spPr bwMode="auto">
              <a:xfrm flipV="1">
                <a:off x="2332" y="2627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74" name="AutoShape 10"/>
              <p:cNvSpPr>
                <a:spLocks noChangeArrowheads="1"/>
              </p:cNvSpPr>
              <p:nvPr/>
            </p:nvSpPr>
            <p:spPr bwMode="auto">
              <a:xfrm flipV="1">
                <a:off x="2232" y="2974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75" name="AutoShape 11"/>
              <p:cNvSpPr>
                <a:spLocks noChangeArrowheads="1"/>
              </p:cNvSpPr>
              <p:nvPr/>
            </p:nvSpPr>
            <p:spPr bwMode="auto">
              <a:xfrm flipV="1">
                <a:off x="2298" y="2800"/>
                <a:ext cx="34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76" name="AutoShape 12"/>
              <p:cNvSpPr>
                <a:spLocks noChangeArrowheads="1"/>
              </p:cNvSpPr>
              <p:nvPr/>
            </p:nvSpPr>
            <p:spPr bwMode="auto">
              <a:xfrm flipV="1">
                <a:off x="2431" y="2800"/>
                <a:ext cx="34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77" name="AutoShape 13"/>
              <p:cNvSpPr>
                <a:spLocks noChangeArrowheads="1"/>
              </p:cNvSpPr>
              <p:nvPr/>
            </p:nvSpPr>
            <p:spPr bwMode="auto">
              <a:xfrm flipV="1">
                <a:off x="2465" y="2714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78" name="AutoShape 14"/>
              <p:cNvSpPr>
                <a:spLocks noChangeArrowheads="1"/>
              </p:cNvSpPr>
              <p:nvPr/>
            </p:nvSpPr>
            <p:spPr bwMode="auto">
              <a:xfrm flipV="1">
                <a:off x="1766" y="2497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79" name="AutoShape 15"/>
              <p:cNvSpPr>
                <a:spLocks noChangeArrowheads="1"/>
              </p:cNvSpPr>
              <p:nvPr/>
            </p:nvSpPr>
            <p:spPr bwMode="auto">
              <a:xfrm flipV="1">
                <a:off x="1766" y="2887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80" name="AutoShape 16"/>
              <p:cNvSpPr>
                <a:spLocks noChangeArrowheads="1"/>
              </p:cNvSpPr>
              <p:nvPr/>
            </p:nvSpPr>
            <p:spPr bwMode="auto">
              <a:xfrm flipV="1">
                <a:off x="2232" y="2150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81" name="AutoShape 17"/>
              <p:cNvSpPr>
                <a:spLocks noChangeArrowheads="1"/>
              </p:cNvSpPr>
              <p:nvPr/>
            </p:nvSpPr>
            <p:spPr bwMode="auto">
              <a:xfrm flipV="1">
                <a:off x="2032" y="2584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82" name="AutoShape 18"/>
              <p:cNvSpPr>
                <a:spLocks noChangeArrowheads="1"/>
              </p:cNvSpPr>
              <p:nvPr/>
            </p:nvSpPr>
            <p:spPr bwMode="auto">
              <a:xfrm flipV="1">
                <a:off x="2664" y="2106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83" name="AutoShape 19"/>
              <p:cNvSpPr>
                <a:spLocks noChangeArrowheads="1"/>
              </p:cNvSpPr>
              <p:nvPr/>
            </p:nvSpPr>
            <p:spPr bwMode="auto">
              <a:xfrm flipV="1">
                <a:off x="2265" y="3234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84" name="AutoShape 20"/>
              <p:cNvSpPr>
                <a:spLocks noChangeArrowheads="1"/>
              </p:cNvSpPr>
              <p:nvPr/>
            </p:nvSpPr>
            <p:spPr bwMode="auto">
              <a:xfrm flipV="1">
                <a:off x="2664" y="3234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85" name="AutoShape 21"/>
              <p:cNvSpPr>
                <a:spLocks noChangeArrowheads="1"/>
              </p:cNvSpPr>
              <p:nvPr/>
            </p:nvSpPr>
            <p:spPr bwMode="auto">
              <a:xfrm flipV="1">
                <a:off x="1533" y="2714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86" name="AutoShape 22"/>
              <p:cNvSpPr>
                <a:spLocks noChangeArrowheads="1"/>
              </p:cNvSpPr>
              <p:nvPr/>
            </p:nvSpPr>
            <p:spPr bwMode="auto">
              <a:xfrm flipV="1">
                <a:off x="1966" y="2757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87" name="AutoShape 23"/>
              <p:cNvSpPr>
                <a:spLocks noChangeArrowheads="1"/>
              </p:cNvSpPr>
              <p:nvPr/>
            </p:nvSpPr>
            <p:spPr bwMode="auto">
              <a:xfrm flipV="1">
                <a:off x="2099" y="2931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88" name="AutoShape 24"/>
              <p:cNvSpPr>
                <a:spLocks noChangeArrowheads="1"/>
              </p:cNvSpPr>
              <p:nvPr/>
            </p:nvSpPr>
            <p:spPr bwMode="auto">
              <a:xfrm flipV="1">
                <a:off x="3163" y="2193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89" name="AutoShape 25"/>
              <p:cNvSpPr>
                <a:spLocks noChangeArrowheads="1"/>
              </p:cNvSpPr>
              <p:nvPr/>
            </p:nvSpPr>
            <p:spPr bwMode="auto">
              <a:xfrm flipV="1">
                <a:off x="2232" y="3104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90" name="AutoShape 26"/>
              <p:cNvSpPr>
                <a:spLocks noChangeArrowheads="1"/>
              </p:cNvSpPr>
              <p:nvPr/>
            </p:nvSpPr>
            <p:spPr bwMode="auto">
              <a:xfrm flipV="1">
                <a:off x="2964" y="2193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91" name="AutoShape 27"/>
              <p:cNvSpPr>
                <a:spLocks noChangeArrowheads="1"/>
              </p:cNvSpPr>
              <p:nvPr/>
            </p:nvSpPr>
            <p:spPr bwMode="auto">
              <a:xfrm flipV="1">
                <a:off x="2764" y="1629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92" name="AutoShape 28"/>
              <p:cNvSpPr>
                <a:spLocks noChangeArrowheads="1"/>
              </p:cNvSpPr>
              <p:nvPr/>
            </p:nvSpPr>
            <p:spPr bwMode="auto">
              <a:xfrm flipV="1">
                <a:off x="1533" y="2844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93" name="AutoShape 29"/>
              <p:cNvSpPr>
                <a:spLocks noChangeArrowheads="1"/>
              </p:cNvSpPr>
              <p:nvPr/>
            </p:nvSpPr>
            <p:spPr bwMode="auto">
              <a:xfrm flipV="1">
                <a:off x="1533" y="2453"/>
                <a:ext cx="34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94" name="AutoShape 30"/>
              <p:cNvSpPr>
                <a:spLocks noChangeArrowheads="1"/>
              </p:cNvSpPr>
              <p:nvPr/>
            </p:nvSpPr>
            <p:spPr bwMode="auto">
              <a:xfrm flipV="1">
                <a:off x="1866" y="3104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95" name="AutoShape 31"/>
              <p:cNvSpPr>
                <a:spLocks noChangeArrowheads="1"/>
              </p:cNvSpPr>
              <p:nvPr/>
            </p:nvSpPr>
            <p:spPr bwMode="auto">
              <a:xfrm flipV="1">
                <a:off x="2032" y="3581"/>
                <a:ext cx="34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96" name="AutoShape 32"/>
              <p:cNvSpPr>
                <a:spLocks noChangeArrowheads="1"/>
              </p:cNvSpPr>
              <p:nvPr/>
            </p:nvSpPr>
            <p:spPr bwMode="auto">
              <a:xfrm flipV="1">
                <a:off x="1932" y="1976"/>
                <a:ext cx="34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97" name="AutoShape 33"/>
              <p:cNvSpPr>
                <a:spLocks noChangeArrowheads="1"/>
              </p:cNvSpPr>
              <p:nvPr/>
            </p:nvSpPr>
            <p:spPr bwMode="auto">
              <a:xfrm flipV="1">
                <a:off x="2465" y="1933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98" name="AutoShape 34"/>
              <p:cNvSpPr>
                <a:spLocks noChangeArrowheads="1"/>
              </p:cNvSpPr>
              <p:nvPr/>
            </p:nvSpPr>
            <p:spPr bwMode="auto">
              <a:xfrm flipV="1">
                <a:off x="1833" y="2584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199" name="AutoShape 35"/>
              <p:cNvSpPr>
                <a:spLocks noChangeArrowheads="1"/>
              </p:cNvSpPr>
              <p:nvPr/>
            </p:nvSpPr>
            <p:spPr bwMode="auto">
              <a:xfrm flipV="1">
                <a:off x="960" y="2736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00" name="AutoShape 36"/>
              <p:cNvSpPr>
                <a:spLocks noChangeArrowheads="1"/>
              </p:cNvSpPr>
              <p:nvPr/>
            </p:nvSpPr>
            <p:spPr bwMode="auto">
              <a:xfrm flipV="1">
                <a:off x="1533" y="3278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01" name="AutoShape 37"/>
              <p:cNvSpPr>
                <a:spLocks noChangeArrowheads="1"/>
              </p:cNvSpPr>
              <p:nvPr/>
            </p:nvSpPr>
            <p:spPr bwMode="auto">
              <a:xfrm flipV="1">
                <a:off x="2930" y="1759"/>
                <a:ext cx="34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02" name="AutoShape 38"/>
              <p:cNvSpPr>
                <a:spLocks noChangeArrowheads="1"/>
              </p:cNvSpPr>
              <p:nvPr/>
            </p:nvSpPr>
            <p:spPr bwMode="auto">
              <a:xfrm flipV="1">
                <a:off x="3648" y="1632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03" name="AutoShape 39"/>
              <p:cNvSpPr>
                <a:spLocks noChangeArrowheads="1"/>
              </p:cNvSpPr>
              <p:nvPr/>
            </p:nvSpPr>
            <p:spPr bwMode="auto">
              <a:xfrm flipV="1">
                <a:off x="2731" y="1846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04" name="AutoShape 40"/>
              <p:cNvSpPr>
                <a:spLocks noChangeArrowheads="1"/>
              </p:cNvSpPr>
              <p:nvPr/>
            </p:nvSpPr>
            <p:spPr bwMode="auto">
              <a:xfrm flipV="1">
                <a:off x="3063" y="1933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05" name="AutoShape 41"/>
              <p:cNvSpPr>
                <a:spLocks noChangeArrowheads="1"/>
              </p:cNvSpPr>
              <p:nvPr/>
            </p:nvSpPr>
            <p:spPr bwMode="auto">
              <a:xfrm flipV="1">
                <a:off x="3063" y="2280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06" name="AutoShape 42"/>
              <p:cNvSpPr>
                <a:spLocks noChangeArrowheads="1"/>
              </p:cNvSpPr>
              <p:nvPr/>
            </p:nvSpPr>
            <p:spPr bwMode="auto">
              <a:xfrm flipV="1">
                <a:off x="3196" y="2106"/>
                <a:ext cx="34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07" name="AutoShape 43"/>
              <p:cNvSpPr>
                <a:spLocks noChangeArrowheads="1"/>
              </p:cNvSpPr>
              <p:nvPr/>
            </p:nvSpPr>
            <p:spPr bwMode="auto">
              <a:xfrm flipV="1">
                <a:off x="3263" y="2193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08" name="AutoShape 44"/>
              <p:cNvSpPr>
                <a:spLocks noChangeArrowheads="1"/>
              </p:cNvSpPr>
              <p:nvPr/>
            </p:nvSpPr>
            <p:spPr bwMode="auto">
              <a:xfrm flipV="1">
                <a:off x="2864" y="2540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09" name="AutoShape 45"/>
              <p:cNvSpPr>
                <a:spLocks noChangeArrowheads="1"/>
              </p:cNvSpPr>
              <p:nvPr/>
            </p:nvSpPr>
            <p:spPr bwMode="auto">
              <a:xfrm flipV="1">
                <a:off x="2964" y="2584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10" name="AutoShape 46"/>
              <p:cNvSpPr>
                <a:spLocks noChangeArrowheads="1"/>
              </p:cNvSpPr>
              <p:nvPr/>
            </p:nvSpPr>
            <p:spPr bwMode="auto">
              <a:xfrm flipV="1">
                <a:off x="2431" y="2106"/>
                <a:ext cx="34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11" name="AutoShape 47"/>
              <p:cNvSpPr>
                <a:spLocks noChangeArrowheads="1"/>
              </p:cNvSpPr>
              <p:nvPr/>
            </p:nvSpPr>
            <p:spPr bwMode="auto">
              <a:xfrm flipV="1">
                <a:off x="2797" y="2280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12" name="AutoShape 48"/>
              <p:cNvSpPr>
                <a:spLocks noChangeArrowheads="1"/>
              </p:cNvSpPr>
              <p:nvPr/>
            </p:nvSpPr>
            <p:spPr bwMode="auto">
              <a:xfrm flipV="1">
                <a:off x="2964" y="2453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13" name="AutoShape 49"/>
              <p:cNvSpPr>
                <a:spLocks noChangeArrowheads="1"/>
              </p:cNvSpPr>
              <p:nvPr/>
            </p:nvSpPr>
            <p:spPr bwMode="auto">
              <a:xfrm flipV="1">
                <a:off x="1400" y="1672"/>
                <a:ext cx="34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14" name="AutoShape 50"/>
              <p:cNvSpPr>
                <a:spLocks noChangeArrowheads="1"/>
              </p:cNvSpPr>
              <p:nvPr/>
            </p:nvSpPr>
            <p:spPr bwMode="auto">
              <a:xfrm flipV="1">
                <a:off x="1866" y="2150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15" name="AutoShape 51"/>
              <p:cNvSpPr>
                <a:spLocks noChangeArrowheads="1"/>
              </p:cNvSpPr>
              <p:nvPr/>
            </p:nvSpPr>
            <p:spPr bwMode="auto">
              <a:xfrm flipV="1">
                <a:off x="2132" y="2236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16" name="AutoShape 52"/>
              <p:cNvSpPr>
                <a:spLocks noChangeArrowheads="1"/>
              </p:cNvSpPr>
              <p:nvPr/>
            </p:nvSpPr>
            <p:spPr bwMode="auto">
              <a:xfrm flipV="1">
                <a:off x="1733" y="2193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17" name="AutoShape 53"/>
              <p:cNvSpPr>
                <a:spLocks noChangeArrowheads="1"/>
              </p:cNvSpPr>
              <p:nvPr/>
            </p:nvSpPr>
            <p:spPr bwMode="auto">
              <a:xfrm flipV="1">
                <a:off x="2265" y="2410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18" name="AutoShape 54"/>
              <p:cNvSpPr>
                <a:spLocks noChangeArrowheads="1"/>
              </p:cNvSpPr>
              <p:nvPr/>
            </p:nvSpPr>
            <p:spPr bwMode="auto">
              <a:xfrm flipV="1">
                <a:off x="1600" y="2540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19" name="AutoShape 55"/>
              <p:cNvSpPr>
                <a:spLocks noChangeArrowheads="1"/>
              </p:cNvSpPr>
              <p:nvPr/>
            </p:nvSpPr>
            <p:spPr bwMode="auto">
              <a:xfrm flipV="1">
                <a:off x="1666" y="2627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20" name="AutoShape 56"/>
              <p:cNvSpPr>
                <a:spLocks noChangeArrowheads="1"/>
              </p:cNvSpPr>
              <p:nvPr/>
            </p:nvSpPr>
            <p:spPr bwMode="auto">
              <a:xfrm flipV="1">
                <a:off x="2864" y="1933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21" name="AutoShape 57"/>
              <p:cNvSpPr>
                <a:spLocks noChangeArrowheads="1"/>
              </p:cNvSpPr>
              <p:nvPr/>
            </p:nvSpPr>
            <p:spPr bwMode="auto">
              <a:xfrm flipV="1">
                <a:off x="2976" y="1392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22" name="AutoShape 58"/>
              <p:cNvSpPr>
                <a:spLocks noChangeArrowheads="1"/>
              </p:cNvSpPr>
              <p:nvPr/>
            </p:nvSpPr>
            <p:spPr bwMode="auto">
              <a:xfrm flipV="1">
                <a:off x="2066" y="2150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23" name="AutoShape 59"/>
              <p:cNvSpPr>
                <a:spLocks noChangeArrowheads="1"/>
              </p:cNvSpPr>
              <p:nvPr/>
            </p:nvSpPr>
            <p:spPr bwMode="auto">
              <a:xfrm flipV="1">
                <a:off x="1567" y="1672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24" name="AutoShape 60"/>
              <p:cNvSpPr>
                <a:spLocks noChangeArrowheads="1"/>
              </p:cNvSpPr>
              <p:nvPr/>
            </p:nvSpPr>
            <p:spPr bwMode="auto">
              <a:xfrm flipV="1">
                <a:off x="1533" y="1846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25" name="AutoShape 61"/>
              <p:cNvSpPr>
                <a:spLocks noChangeArrowheads="1"/>
              </p:cNvSpPr>
              <p:nvPr/>
            </p:nvSpPr>
            <p:spPr bwMode="auto">
              <a:xfrm flipV="1">
                <a:off x="1367" y="1933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26" name="AutoShape 62"/>
              <p:cNvSpPr>
                <a:spLocks noChangeArrowheads="1"/>
              </p:cNvSpPr>
              <p:nvPr/>
            </p:nvSpPr>
            <p:spPr bwMode="auto">
              <a:xfrm flipV="1">
                <a:off x="1733" y="1889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27" name="AutoShape 63"/>
              <p:cNvSpPr>
                <a:spLocks noChangeArrowheads="1"/>
              </p:cNvSpPr>
              <p:nvPr/>
            </p:nvSpPr>
            <p:spPr bwMode="auto">
              <a:xfrm flipV="1">
                <a:off x="1301" y="2106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28" name="AutoShape 64"/>
              <p:cNvSpPr>
                <a:spLocks noChangeArrowheads="1"/>
              </p:cNvSpPr>
              <p:nvPr/>
            </p:nvSpPr>
            <p:spPr bwMode="auto">
              <a:xfrm flipV="1">
                <a:off x="1500" y="2106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29" name="AutoShape 65"/>
              <p:cNvSpPr>
                <a:spLocks noChangeArrowheads="1"/>
              </p:cNvSpPr>
              <p:nvPr/>
            </p:nvSpPr>
            <p:spPr bwMode="auto">
              <a:xfrm flipV="1">
                <a:off x="1234" y="2453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30" name="AutoShape 66"/>
              <p:cNvSpPr>
                <a:spLocks noChangeArrowheads="1"/>
              </p:cNvSpPr>
              <p:nvPr/>
            </p:nvSpPr>
            <p:spPr bwMode="auto">
              <a:xfrm flipV="1">
                <a:off x="1633" y="2280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31" name="AutoShape 67"/>
              <p:cNvSpPr>
                <a:spLocks noChangeArrowheads="1"/>
              </p:cNvSpPr>
              <p:nvPr/>
            </p:nvSpPr>
            <p:spPr bwMode="auto">
              <a:xfrm flipV="1">
                <a:off x="1434" y="2931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32" name="AutoShape 68"/>
              <p:cNvSpPr>
                <a:spLocks noChangeArrowheads="1"/>
              </p:cNvSpPr>
              <p:nvPr/>
            </p:nvSpPr>
            <p:spPr bwMode="auto">
              <a:xfrm flipV="1">
                <a:off x="1334" y="3148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33" name="AutoShape 69"/>
              <p:cNvSpPr>
                <a:spLocks noChangeArrowheads="1"/>
              </p:cNvSpPr>
              <p:nvPr/>
            </p:nvSpPr>
            <p:spPr bwMode="auto">
              <a:xfrm flipV="1">
                <a:off x="1567" y="3104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34" name="AutoShape 70"/>
              <p:cNvSpPr>
                <a:spLocks noChangeArrowheads="1"/>
              </p:cNvSpPr>
              <p:nvPr/>
            </p:nvSpPr>
            <p:spPr bwMode="auto">
              <a:xfrm flipV="1">
                <a:off x="1633" y="3191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35" name="AutoShape 71"/>
              <p:cNvSpPr>
                <a:spLocks noChangeArrowheads="1"/>
              </p:cNvSpPr>
              <p:nvPr/>
            </p:nvSpPr>
            <p:spPr bwMode="auto">
              <a:xfrm flipV="1">
                <a:off x="1700" y="3278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36" name="AutoShape 72"/>
              <p:cNvSpPr>
                <a:spLocks noChangeArrowheads="1"/>
              </p:cNvSpPr>
              <p:nvPr/>
            </p:nvSpPr>
            <p:spPr bwMode="auto">
              <a:xfrm flipV="1">
                <a:off x="3729" y="2150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37" name="AutoShape 73"/>
              <p:cNvSpPr>
                <a:spLocks noChangeArrowheads="1"/>
              </p:cNvSpPr>
              <p:nvPr/>
            </p:nvSpPr>
            <p:spPr bwMode="auto">
              <a:xfrm flipV="1">
                <a:off x="2298" y="3061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38" name="AutoShape 74"/>
              <p:cNvSpPr>
                <a:spLocks noChangeArrowheads="1"/>
              </p:cNvSpPr>
              <p:nvPr/>
            </p:nvSpPr>
            <p:spPr bwMode="auto">
              <a:xfrm flipV="1">
                <a:off x="2664" y="2844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39" name="AutoShape 75"/>
              <p:cNvSpPr>
                <a:spLocks noChangeArrowheads="1"/>
              </p:cNvSpPr>
              <p:nvPr/>
            </p:nvSpPr>
            <p:spPr bwMode="auto">
              <a:xfrm flipV="1">
                <a:off x="2864" y="2931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40" name="AutoShape 76"/>
              <p:cNvSpPr>
                <a:spLocks noChangeArrowheads="1"/>
              </p:cNvSpPr>
              <p:nvPr/>
            </p:nvSpPr>
            <p:spPr bwMode="auto">
              <a:xfrm flipV="1">
                <a:off x="2498" y="3321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41" name="AutoShape 77"/>
              <p:cNvSpPr>
                <a:spLocks noChangeArrowheads="1"/>
              </p:cNvSpPr>
              <p:nvPr/>
            </p:nvSpPr>
            <p:spPr bwMode="auto">
              <a:xfrm flipV="1">
                <a:off x="2298" y="3625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42" name="AutoShape 78"/>
              <p:cNvSpPr>
                <a:spLocks noChangeArrowheads="1"/>
              </p:cNvSpPr>
              <p:nvPr/>
            </p:nvSpPr>
            <p:spPr bwMode="auto">
              <a:xfrm flipV="1">
                <a:off x="2631" y="3495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43" name="AutoShape 79"/>
              <p:cNvSpPr>
                <a:spLocks noChangeArrowheads="1"/>
              </p:cNvSpPr>
              <p:nvPr/>
            </p:nvSpPr>
            <p:spPr bwMode="auto">
              <a:xfrm flipV="1">
                <a:off x="2697" y="3581"/>
                <a:ext cx="34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44" name="AutoShape 80"/>
              <p:cNvSpPr>
                <a:spLocks noChangeArrowheads="1"/>
              </p:cNvSpPr>
              <p:nvPr/>
            </p:nvSpPr>
            <p:spPr bwMode="auto">
              <a:xfrm flipV="1">
                <a:off x="2864" y="3191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45" name="AutoShape 81"/>
              <p:cNvSpPr>
                <a:spLocks noChangeArrowheads="1"/>
              </p:cNvSpPr>
              <p:nvPr/>
            </p:nvSpPr>
            <p:spPr bwMode="auto">
              <a:xfrm flipV="1">
                <a:off x="3097" y="2714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46" name="AutoShape 82"/>
              <p:cNvSpPr>
                <a:spLocks noChangeArrowheads="1"/>
              </p:cNvSpPr>
              <p:nvPr/>
            </p:nvSpPr>
            <p:spPr bwMode="auto">
              <a:xfrm flipV="1">
                <a:off x="3063" y="3191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47" name="AutoShape 83"/>
              <p:cNvSpPr>
                <a:spLocks noChangeArrowheads="1"/>
              </p:cNvSpPr>
              <p:nvPr/>
            </p:nvSpPr>
            <p:spPr bwMode="auto">
              <a:xfrm flipV="1">
                <a:off x="3030" y="2844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49248" name="Group 84"/>
              <p:cNvGrpSpPr>
                <a:grpSpLocks/>
              </p:cNvGrpSpPr>
              <p:nvPr/>
            </p:nvGrpSpPr>
            <p:grpSpPr bwMode="auto">
              <a:xfrm>
                <a:off x="3130" y="2304"/>
                <a:ext cx="1271" cy="1451"/>
                <a:chOff x="3130" y="2304"/>
                <a:chExt cx="1271" cy="1451"/>
              </a:xfrm>
            </p:grpSpPr>
            <p:sp>
              <p:nvSpPr>
                <p:cNvPr id="49318" name="AutoShape 85"/>
                <p:cNvSpPr>
                  <a:spLocks noChangeArrowheads="1"/>
                </p:cNvSpPr>
                <p:nvPr/>
              </p:nvSpPr>
              <p:spPr bwMode="auto">
                <a:xfrm flipV="1">
                  <a:off x="3529" y="2670"/>
                  <a:ext cx="33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19" name="AutoShape 86"/>
                <p:cNvSpPr>
                  <a:spLocks noChangeArrowheads="1"/>
                </p:cNvSpPr>
                <p:nvPr/>
              </p:nvSpPr>
              <p:spPr bwMode="auto">
                <a:xfrm flipV="1">
                  <a:off x="3496" y="3712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20" name="AutoShape 87"/>
                <p:cNvSpPr>
                  <a:spLocks noChangeArrowheads="1"/>
                </p:cNvSpPr>
                <p:nvPr/>
              </p:nvSpPr>
              <p:spPr bwMode="auto">
                <a:xfrm flipV="1">
                  <a:off x="3961" y="2757"/>
                  <a:ext cx="34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21" name="AutoShape 88"/>
                <p:cNvSpPr>
                  <a:spLocks noChangeArrowheads="1"/>
                </p:cNvSpPr>
                <p:nvPr/>
              </p:nvSpPr>
              <p:spPr bwMode="auto">
                <a:xfrm flipV="1">
                  <a:off x="3130" y="3321"/>
                  <a:ext cx="33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22" name="AutoShape 89"/>
                <p:cNvSpPr>
                  <a:spLocks noChangeArrowheads="1"/>
                </p:cNvSpPr>
                <p:nvPr/>
              </p:nvSpPr>
              <p:spPr bwMode="auto">
                <a:xfrm flipV="1">
                  <a:off x="3296" y="3365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23" name="AutoShape 90"/>
                <p:cNvSpPr>
                  <a:spLocks noChangeArrowheads="1"/>
                </p:cNvSpPr>
                <p:nvPr/>
              </p:nvSpPr>
              <p:spPr bwMode="auto">
                <a:xfrm flipV="1">
                  <a:off x="3462" y="2974"/>
                  <a:ext cx="34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24" name="AutoShape 91"/>
                <p:cNvSpPr>
                  <a:spLocks noChangeArrowheads="1"/>
                </p:cNvSpPr>
                <p:nvPr/>
              </p:nvSpPr>
              <p:spPr bwMode="auto">
                <a:xfrm flipV="1">
                  <a:off x="3496" y="3148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25" name="AutoShape 92"/>
                <p:cNvSpPr>
                  <a:spLocks noChangeArrowheads="1"/>
                </p:cNvSpPr>
                <p:nvPr/>
              </p:nvSpPr>
              <p:spPr bwMode="auto">
                <a:xfrm flipV="1">
                  <a:off x="3596" y="2323"/>
                  <a:ext cx="33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26" name="AutoShape 93"/>
                <p:cNvSpPr>
                  <a:spLocks noChangeArrowheads="1"/>
                </p:cNvSpPr>
                <p:nvPr/>
              </p:nvSpPr>
              <p:spPr bwMode="auto">
                <a:xfrm flipV="1">
                  <a:off x="3629" y="3495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27" name="AutoShape 94"/>
                <p:cNvSpPr>
                  <a:spLocks noChangeArrowheads="1"/>
                </p:cNvSpPr>
                <p:nvPr/>
              </p:nvSpPr>
              <p:spPr bwMode="auto">
                <a:xfrm flipV="1">
                  <a:off x="4028" y="2887"/>
                  <a:ext cx="33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28" name="AutoShape 95"/>
                <p:cNvSpPr>
                  <a:spLocks noChangeArrowheads="1"/>
                </p:cNvSpPr>
                <p:nvPr/>
              </p:nvSpPr>
              <p:spPr bwMode="auto">
                <a:xfrm flipV="1">
                  <a:off x="3562" y="2497"/>
                  <a:ext cx="34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29" name="AutoShape 96"/>
                <p:cNvSpPr>
                  <a:spLocks noChangeArrowheads="1"/>
                </p:cNvSpPr>
                <p:nvPr/>
              </p:nvSpPr>
              <p:spPr bwMode="auto">
                <a:xfrm flipV="1">
                  <a:off x="3995" y="2540"/>
                  <a:ext cx="33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30" name="AutoShape 97"/>
                <p:cNvSpPr>
                  <a:spLocks noChangeArrowheads="1"/>
                </p:cNvSpPr>
                <p:nvPr/>
              </p:nvSpPr>
              <p:spPr bwMode="auto">
                <a:xfrm flipV="1">
                  <a:off x="3695" y="2670"/>
                  <a:ext cx="34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31" name="AutoShape 98"/>
                <p:cNvSpPr>
                  <a:spLocks noChangeArrowheads="1"/>
                </p:cNvSpPr>
                <p:nvPr/>
              </p:nvSpPr>
              <p:spPr bwMode="auto">
                <a:xfrm flipV="1">
                  <a:off x="3762" y="2757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32" name="AutoShape 99"/>
                <p:cNvSpPr>
                  <a:spLocks noChangeArrowheads="1"/>
                </p:cNvSpPr>
                <p:nvPr/>
              </p:nvSpPr>
              <p:spPr bwMode="auto">
                <a:xfrm flipV="1">
                  <a:off x="3629" y="2974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33" name="AutoShape 100"/>
                <p:cNvSpPr>
                  <a:spLocks noChangeArrowheads="1"/>
                </p:cNvSpPr>
                <p:nvPr/>
              </p:nvSpPr>
              <p:spPr bwMode="auto">
                <a:xfrm flipV="1">
                  <a:off x="3895" y="2931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34" name="AutoShape 101"/>
                <p:cNvSpPr>
                  <a:spLocks noChangeArrowheads="1"/>
                </p:cNvSpPr>
                <p:nvPr/>
              </p:nvSpPr>
              <p:spPr bwMode="auto">
                <a:xfrm flipV="1">
                  <a:off x="3629" y="3234"/>
                  <a:ext cx="33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35" name="AutoShape 102"/>
                <p:cNvSpPr>
                  <a:spLocks noChangeArrowheads="1"/>
                </p:cNvSpPr>
                <p:nvPr/>
              </p:nvSpPr>
              <p:spPr bwMode="auto">
                <a:xfrm flipV="1">
                  <a:off x="4028" y="3104"/>
                  <a:ext cx="33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36" name="AutoShape 103"/>
                <p:cNvSpPr>
                  <a:spLocks noChangeArrowheads="1"/>
                </p:cNvSpPr>
                <p:nvPr/>
              </p:nvSpPr>
              <p:spPr bwMode="auto">
                <a:xfrm flipV="1">
                  <a:off x="4261" y="2887"/>
                  <a:ext cx="33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37" name="AutoShape 104"/>
                <p:cNvSpPr>
                  <a:spLocks noChangeArrowheads="1"/>
                </p:cNvSpPr>
                <p:nvPr/>
              </p:nvSpPr>
              <p:spPr bwMode="auto">
                <a:xfrm flipV="1">
                  <a:off x="4161" y="3278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38" name="AutoShape 105"/>
                <p:cNvSpPr>
                  <a:spLocks noChangeArrowheads="1"/>
                </p:cNvSpPr>
                <p:nvPr/>
              </p:nvSpPr>
              <p:spPr bwMode="auto">
                <a:xfrm flipV="1">
                  <a:off x="3396" y="2367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39" name="AutoShape 106"/>
                <p:cNvSpPr>
                  <a:spLocks noChangeArrowheads="1"/>
                </p:cNvSpPr>
                <p:nvPr/>
              </p:nvSpPr>
              <p:spPr bwMode="auto">
                <a:xfrm flipV="1">
                  <a:off x="3462" y="2453"/>
                  <a:ext cx="34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40" name="AutoShape 107"/>
                <p:cNvSpPr>
                  <a:spLocks noChangeArrowheads="1"/>
                </p:cNvSpPr>
                <p:nvPr/>
              </p:nvSpPr>
              <p:spPr bwMode="auto">
                <a:xfrm flipV="1">
                  <a:off x="3196" y="2497"/>
                  <a:ext cx="34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41" name="AutoShape 108"/>
                <p:cNvSpPr>
                  <a:spLocks noChangeArrowheads="1"/>
                </p:cNvSpPr>
                <p:nvPr/>
              </p:nvSpPr>
              <p:spPr bwMode="auto">
                <a:xfrm flipV="1">
                  <a:off x="4272" y="2640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42" name="AutoShape 109"/>
                <p:cNvSpPr>
                  <a:spLocks noChangeArrowheads="1"/>
                </p:cNvSpPr>
                <p:nvPr/>
              </p:nvSpPr>
              <p:spPr bwMode="auto">
                <a:xfrm flipV="1">
                  <a:off x="3296" y="2714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43" name="AutoShape 110"/>
                <p:cNvSpPr>
                  <a:spLocks noChangeArrowheads="1"/>
                </p:cNvSpPr>
                <p:nvPr/>
              </p:nvSpPr>
              <p:spPr bwMode="auto">
                <a:xfrm flipV="1">
                  <a:off x="3296" y="2974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44" name="AutoShape 111"/>
                <p:cNvSpPr>
                  <a:spLocks noChangeArrowheads="1"/>
                </p:cNvSpPr>
                <p:nvPr/>
              </p:nvSpPr>
              <p:spPr bwMode="auto">
                <a:xfrm flipV="1">
                  <a:off x="3363" y="3061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45" name="AutoShape 112"/>
                <p:cNvSpPr>
                  <a:spLocks noChangeArrowheads="1"/>
                </p:cNvSpPr>
                <p:nvPr/>
              </p:nvSpPr>
              <p:spPr bwMode="auto">
                <a:xfrm flipV="1">
                  <a:off x="4368" y="2304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</p:grpSp>
          <p:sp>
            <p:nvSpPr>
              <p:cNvPr id="49249" name="AutoShape 113"/>
              <p:cNvSpPr>
                <a:spLocks noChangeArrowheads="1"/>
              </p:cNvSpPr>
              <p:nvPr/>
            </p:nvSpPr>
            <p:spPr bwMode="auto">
              <a:xfrm flipV="1">
                <a:off x="3744" y="1920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50" name="AutoShape 114"/>
              <p:cNvSpPr>
                <a:spLocks noChangeArrowheads="1"/>
              </p:cNvSpPr>
              <p:nvPr/>
            </p:nvSpPr>
            <p:spPr bwMode="auto">
              <a:xfrm flipV="1">
                <a:off x="3451" y="2134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51" name="AutoShape 115"/>
              <p:cNvSpPr>
                <a:spLocks noChangeArrowheads="1"/>
              </p:cNvSpPr>
              <p:nvPr/>
            </p:nvSpPr>
            <p:spPr bwMode="auto">
              <a:xfrm flipV="1">
                <a:off x="3163" y="1846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52" name="AutoShape 116"/>
              <p:cNvSpPr>
                <a:spLocks noChangeArrowheads="1"/>
              </p:cNvSpPr>
              <p:nvPr/>
            </p:nvSpPr>
            <p:spPr bwMode="auto">
              <a:xfrm flipV="1">
                <a:off x="3360" y="1536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53" name="AutoShape 117"/>
              <p:cNvSpPr>
                <a:spLocks noChangeArrowheads="1"/>
              </p:cNvSpPr>
              <p:nvPr/>
            </p:nvSpPr>
            <p:spPr bwMode="auto">
              <a:xfrm flipV="1">
                <a:off x="1104" y="3120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54" name="AutoShape 118"/>
              <p:cNvSpPr>
                <a:spLocks noChangeArrowheads="1"/>
              </p:cNvSpPr>
              <p:nvPr/>
            </p:nvSpPr>
            <p:spPr bwMode="auto">
              <a:xfrm flipV="1">
                <a:off x="1392" y="3504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55" name="AutoShape 119"/>
              <p:cNvSpPr>
                <a:spLocks noChangeArrowheads="1"/>
              </p:cNvSpPr>
              <p:nvPr/>
            </p:nvSpPr>
            <p:spPr bwMode="auto">
              <a:xfrm flipV="1">
                <a:off x="1725" y="3470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56" name="AutoShape 120"/>
              <p:cNvSpPr>
                <a:spLocks noChangeArrowheads="1"/>
              </p:cNvSpPr>
              <p:nvPr/>
            </p:nvSpPr>
            <p:spPr bwMode="auto">
              <a:xfrm flipV="1">
                <a:off x="2880" y="3792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57" name="AutoShape 121"/>
              <p:cNvSpPr>
                <a:spLocks noChangeArrowheads="1"/>
              </p:cNvSpPr>
              <p:nvPr/>
            </p:nvSpPr>
            <p:spPr bwMode="auto">
              <a:xfrm flipV="1">
                <a:off x="1917" y="3662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58" name="AutoShape 122"/>
              <p:cNvSpPr>
                <a:spLocks noChangeArrowheads="1"/>
              </p:cNvSpPr>
              <p:nvPr/>
            </p:nvSpPr>
            <p:spPr bwMode="auto">
              <a:xfrm flipV="1">
                <a:off x="1680" y="3792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59" name="AutoShape 123"/>
              <p:cNvSpPr>
                <a:spLocks noChangeArrowheads="1"/>
              </p:cNvSpPr>
              <p:nvPr/>
            </p:nvSpPr>
            <p:spPr bwMode="auto">
              <a:xfrm flipV="1">
                <a:off x="2109" y="3854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60" name="AutoShape 124"/>
              <p:cNvSpPr>
                <a:spLocks noChangeArrowheads="1"/>
              </p:cNvSpPr>
              <p:nvPr/>
            </p:nvSpPr>
            <p:spPr bwMode="auto">
              <a:xfrm flipV="1">
                <a:off x="2352" y="3984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61" name="AutoShape 125"/>
              <p:cNvSpPr>
                <a:spLocks noChangeArrowheads="1"/>
              </p:cNvSpPr>
              <p:nvPr/>
            </p:nvSpPr>
            <p:spPr bwMode="auto">
              <a:xfrm flipV="1">
                <a:off x="3951" y="1662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62" name="AutoShape 126"/>
              <p:cNvSpPr>
                <a:spLocks noChangeArrowheads="1"/>
              </p:cNvSpPr>
              <p:nvPr/>
            </p:nvSpPr>
            <p:spPr bwMode="auto">
              <a:xfrm flipV="1">
                <a:off x="3918" y="2704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63" name="AutoShape 127"/>
              <p:cNvSpPr>
                <a:spLocks noChangeArrowheads="1"/>
              </p:cNvSpPr>
              <p:nvPr/>
            </p:nvSpPr>
            <p:spPr bwMode="auto">
              <a:xfrm flipV="1">
                <a:off x="4383" y="1749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64" name="AutoShape 128"/>
              <p:cNvSpPr>
                <a:spLocks noChangeArrowheads="1"/>
              </p:cNvSpPr>
              <p:nvPr/>
            </p:nvSpPr>
            <p:spPr bwMode="auto">
              <a:xfrm flipV="1">
                <a:off x="3552" y="2313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65" name="AutoShape 129"/>
              <p:cNvSpPr>
                <a:spLocks noChangeArrowheads="1"/>
              </p:cNvSpPr>
              <p:nvPr/>
            </p:nvSpPr>
            <p:spPr bwMode="auto">
              <a:xfrm flipV="1">
                <a:off x="3718" y="2357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66" name="AutoShape 130"/>
              <p:cNvSpPr>
                <a:spLocks noChangeArrowheads="1"/>
              </p:cNvSpPr>
              <p:nvPr/>
            </p:nvSpPr>
            <p:spPr bwMode="auto">
              <a:xfrm flipV="1">
                <a:off x="3884" y="1966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67" name="AutoShape 131"/>
              <p:cNvSpPr>
                <a:spLocks noChangeArrowheads="1"/>
              </p:cNvSpPr>
              <p:nvPr/>
            </p:nvSpPr>
            <p:spPr bwMode="auto">
              <a:xfrm flipV="1">
                <a:off x="3918" y="2140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68" name="AutoShape 132"/>
              <p:cNvSpPr>
                <a:spLocks noChangeArrowheads="1"/>
              </p:cNvSpPr>
              <p:nvPr/>
            </p:nvSpPr>
            <p:spPr bwMode="auto">
              <a:xfrm flipV="1">
                <a:off x="3840" y="3888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69" name="AutoShape 133"/>
              <p:cNvSpPr>
                <a:spLocks noChangeArrowheads="1"/>
              </p:cNvSpPr>
              <p:nvPr/>
            </p:nvSpPr>
            <p:spPr bwMode="auto">
              <a:xfrm flipV="1">
                <a:off x="4051" y="2487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70" name="AutoShape 134"/>
              <p:cNvSpPr>
                <a:spLocks noChangeArrowheads="1"/>
              </p:cNvSpPr>
              <p:nvPr/>
            </p:nvSpPr>
            <p:spPr bwMode="auto">
              <a:xfrm flipV="1">
                <a:off x="4896" y="2208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71" name="AutoShape 135"/>
              <p:cNvSpPr>
                <a:spLocks noChangeArrowheads="1"/>
              </p:cNvSpPr>
              <p:nvPr/>
            </p:nvSpPr>
            <p:spPr bwMode="auto">
              <a:xfrm flipV="1">
                <a:off x="2544" y="1344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72" name="AutoShape 136"/>
              <p:cNvSpPr>
                <a:spLocks noChangeArrowheads="1"/>
              </p:cNvSpPr>
              <p:nvPr/>
            </p:nvSpPr>
            <p:spPr bwMode="auto">
              <a:xfrm flipV="1">
                <a:off x="4417" y="1532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73" name="AutoShape 137"/>
              <p:cNvSpPr>
                <a:spLocks noChangeArrowheads="1"/>
              </p:cNvSpPr>
              <p:nvPr/>
            </p:nvSpPr>
            <p:spPr bwMode="auto">
              <a:xfrm flipV="1">
                <a:off x="4608" y="2976"/>
                <a:ext cx="34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74" name="AutoShape 138"/>
              <p:cNvSpPr>
                <a:spLocks noChangeArrowheads="1"/>
              </p:cNvSpPr>
              <p:nvPr/>
            </p:nvSpPr>
            <p:spPr bwMode="auto">
              <a:xfrm flipV="1">
                <a:off x="4184" y="1749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75" name="AutoShape 139"/>
              <p:cNvSpPr>
                <a:spLocks noChangeArrowheads="1"/>
              </p:cNvSpPr>
              <p:nvPr/>
            </p:nvSpPr>
            <p:spPr bwMode="auto">
              <a:xfrm flipV="1">
                <a:off x="4051" y="1966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76" name="AutoShape 140"/>
              <p:cNvSpPr>
                <a:spLocks noChangeArrowheads="1"/>
              </p:cNvSpPr>
              <p:nvPr/>
            </p:nvSpPr>
            <p:spPr bwMode="auto">
              <a:xfrm flipV="1">
                <a:off x="4317" y="1923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77" name="AutoShape 141"/>
              <p:cNvSpPr>
                <a:spLocks noChangeArrowheads="1"/>
              </p:cNvSpPr>
              <p:nvPr/>
            </p:nvSpPr>
            <p:spPr bwMode="auto">
              <a:xfrm flipV="1">
                <a:off x="4051" y="2226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78" name="AutoShape 142"/>
              <p:cNvSpPr>
                <a:spLocks noChangeArrowheads="1"/>
              </p:cNvSpPr>
              <p:nvPr/>
            </p:nvSpPr>
            <p:spPr bwMode="auto">
              <a:xfrm flipV="1">
                <a:off x="4450" y="2096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79" name="AutoShape 143"/>
              <p:cNvSpPr>
                <a:spLocks noChangeArrowheads="1"/>
              </p:cNvSpPr>
              <p:nvPr/>
            </p:nvSpPr>
            <p:spPr bwMode="auto">
              <a:xfrm flipV="1">
                <a:off x="4683" y="1879"/>
                <a:ext cx="33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80" name="AutoShape 144"/>
              <p:cNvSpPr>
                <a:spLocks noChangeArrowheads="1"/>
              </p:cNvSpPr>
              <p:nvPr/>
            </p:nvSpPr>
            <p:spPr bwMode="auto">
              <a:xfrm flipV="1">
                <a:off x="4583" y="2270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81" name="AutoShape 145"/>
              <p:cNvSpPr>
                <a:spLocks noChangeArrowheads="1"/>
              </p:cNvSpPr>
              <p:nvPr/>
            </p:nvSpPr>
            <p:spPr bwMode="auto">
              <a:xfrm flipV="1">
                <a:off x="3936" y="3552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82" name="AutoShape 146"/>
              <p:cNvSpPr>
                <a:spLocks noChangeArrowheads="1"/>
              </p:cNvSpPr>
              <p:nvPr/>
            </p:nvSpPr>
            <p:spPr bwMode="auto">
              <a:xfrm flipV="1">
                <a:off x="3884" y="1445"/>
                <a:ext cx="34" cy="44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83" name="AutoShape 147"/>
              <p:cNvSpPr>
                <a:spLocks noChangeArrowheads="1"/>
              </p:cNvSpPr>
              <p:nvPr/>
            </p:nvSpPr>
            <p:spPr bwMode="auto">
              <a:xfrm flipV="1">
                <a:off x="3618" y="1489"/>
                <a:ext cx="34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84" name="AutoShape 148"/>
              <p:cNvSpPr>
                <a:spLocks noChangeArrowheads="1"/>
              </p:cNvSpPr>
              <p:nvPr/>
            </p:nvSpPr>
            <p:spPr bwMode="auto">
              <a:xfrm flipV="1">
                <a:off x="4694" y="1632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85" name="AutoShape 149"/>
              <p:cNvSpPr>
                <a:spLocks noChangeArrowheads="1"/>
              </p:cNvSpPr>
              <p:nvPr/>
            </p:nvSpPr>
            <p:spPr bwMode="auto">
              <a:xfrm flipV="1">
                <a:off x="3718" y="1706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86" name="AutoShape 150"/>
              <p:cNvSpPr>
                <a:spLocks noChangeArrowheads="1"/>
              </p:cNvSpPr>
              <p:nvPr/>
            </p:nvSpPr>
            <p:spPr bwMode="auto">
              <a:xfrm flipV="1">
                <a:off x="3718" y="1966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87" name="AutoShape 151"/>
              <p:cNvSpPr>
                <a:spLocks noChangeArrowheads="1"/>
              </p:cNvSpPr>
              <p:nvPr/>
            </p:nvSpPr>
            <p:spPr bwMode="auto">
              <a:xfrm flipV="1">
                <a:off x="3785" y="2053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sp>
            <p:nvSpPr>
              <p:cNvPr id="49288" name="AutoShape 152"/>
              <p:cNvSpPr>
                <a:spLocks noChangeArrowheads="1"/>
              </p:cNvSpPr>
              <p:nvPr/>
            </p:nvSpPr>
            <p:spPr bwMode="auto">
              <a:xfrm flipV="1">
                <a:off x="3168" y="4032"/>
                <a:ext cx="33" cy="43"/>
              </a:xfrm>
              <a:prstGeom prst="flowChartSummingJunction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rot="10800000" wrap="none" anchor="ctr"/>
              <a:lstStyle/>
              <a:p>
                <a:pPr algn="ctr"/>
                <a:endParaRPr lang="es-ES"/>
              </a:p>
            </p:txBody>
          </p:sp>
          <p:grpSp>
            <p:nvGrpSpPr>
              <p:cNvPr id="49289" name="Group 153"/>
              <p:cNvGrpSpPr>
                <a:grpSpLocks/>
              </p:cNvGrpSpPr>
              <p:nvPr/>
            </p:nvGrpSpPr>
            <p:grpSpPr bwMode="auto">
              <a:xfrm>
                <a:off x="960" y="1200"/>
                <a:ext cx="1271" cy="1451"/>
                <a:chOff x="3130" y="2304"/>
                <a:chExt cx="1271" cy="1451"/>
              </a:xfrm>
            </p:grpSpPr>
            <p:sp>
              <p:nvSpPr>
                <p:cNvPr id="49290" name="AutoShape 154"/>
                <p:cNvSpPr>
                  <a:spLocks noChangeArrowheads="1"/>
                </p:cNvSpPr>
                <p:nvPr/>
              </p:nvSpPr>
              <p:spPr bwMode="auto">
                <a:xfrm flipV="1">
                  <a:off x="3529" y="2670"/>
                  <a:ext cx="33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291" name="AutoShape 155"/>
                <p:cNvSpPr>
                  <a:spLocks noChangeArrowheads="1"/>
                </p:cNvSpPr>
                <p:nvPr/>
              </p:nvSpPr>
              <p:spPr bwMode="auto">
                <a:xfrm flipV="1">
                  <a:off x="3496" y="3712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292" name="AutoShape 156"/>
                <p:cNvSpPr>
                  <a:spLocks noChangeArrowheads="1"/>
                </p:cNvSpPr>
                <p:nvPr/>
              </p:nvSpPr>
              <p:spPr bwMode="auto">
                <a:xfrm flipV="1">
                  <a:off x="3961" y="2757"/>
                  <a:ext cx="34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293" name="AutoShape 157"/>
                <p:cNvSpPr>
                  <a:spLocks noChangeArrowheads="1"/>
                </p:cNvSpPr>
                <p:nvPr/>
              </p:nvSpPr>
              <p:spPr bwMode="auto">
                <a:xfrm flipV="1">
                  <a:off x="3130" y="3321"/>
                  <a:ext cx="33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294" name="AutoShape 158"/>
                <p:cNvSpPr>
                  <a:spLocks noChangeArrowheads="1"/>
                </p:cNvSpPr>
                <p:nvPr/>
              </p:nvSpPr>
              <p:spPr bwMode="auto">
                <a:xfrm flipV="1">
                  <a:off x="3296" y="3365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295" name="AutoShape 159"/>
                <p:cNvSpPr>
                  <a:spLocks noChangeArrowheads="1"/>
                </p:cNvSpPr>
                <p:nvPr/>
              </p:nvSpPr>
              <p:spPr bwMode="auto">
                <a:xfrm flipV="1">
                  <a:off x="3462" y="2974"/>
                  <a:ext cx="34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296" name="AutoShape 160"/>
                <p:cNvSpPr>
                  <a:spLocks noChangeArrowheads="1"/>
                </p:cNvSpPr>
                <p:nvPr/>
              </p:nvSpPr>
              <p:spPr bwMode="auto">
                <a:xfrm flipV="1">
                  <a:off x="3496" y="3148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297" name="AutoShape 161"/>
                <p:cNvSpPr>
                  <a:spLocks noChangeArrowheads="1"/>
                </p:cNvSpPr>
                <p:nvPr/>
              </p:nvSpPr>
              <p:spPr bwMode="auto">
                <a:xfrm flipV="1">
                  <a:off x="3596" y="2323"/>
                  <a:ext cx="33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298" name="AutoShape 162"/>
                <p:cNvSpPr>
                  <a:spLocks noChangeArrowheads="1"/>
                </p:cNvSpPr>
                <p:nvPr/>
              </p:nvSpPr>
              <p:spPr bwMode="auto">
                <a:xfrm flipV="1">
                  <a:off x="3629" y="3495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299" name="AutoShape 163"/>
                <p:cNvSpPr>
                  <a:spLocks noChangeArrowheads="1"/>
                </p:cNvSpPr>
                <p:nvPr/>
              </p:nvSpPr>
              <p:spPr bwMode="auto">
                <a:xfrm flipV="1">
                  <a:off x="4028" y="2887"/>
                  <a:ext cx="33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00" name="AutoShape 164"/>
                <p:cNvSpPr>
                  <a:spLocks noChangeArrowheads="1"/>
                </p:cNvSpPr>
                <p:nvPr/>
              </p:nvSpPr>
              <p:spPr bwMode="auto">
                <a:xfrm flipV="1">
                  <a:off x="3562" y="2497"/>
                  <a:ext cx="34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01" name="AutoShape 165"/>
                <p:cNvSpPr>
                  <a:spLocks noChangeArrowheads="1"/>
                </p:cNvSpPr>
                <p:nvPr/>
              </p:nvSpPr>
              <p:spPr bwMode="auto">
                <a:xfrm flipV="1">
                  <a:off x="3995" y="2540"/>
                  <a:ext cx="33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02" name="AutoShape 166"/>
                <p:cNvSpPr>
                  <a:spLocks noChangeArrowheads="1"/>
                </p:cNvSpPr>
                <p:nvPr/>
              </p:nvSpPr>
              <p:spPr bwMode="auto">
                <a:xfrm flipV="1">
                  <a:off x="3695" y="2670"/>
                  <a:ext cx="34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03" name="AutoShape 167"/>
                <p:cNvSpPr>
                  <a:spLocks noChangeArrowheads="1"/>
                </p:cNvSpPr>
                <p:nvPr/>
              </p:nvSpPr>
              <p:spPr bwMode="auto">
                <a:xfrm flipV="1">
                  <a:off x="3762" y="2757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04" name="AutoShape 168"/>
                <p:cNvSpPr>
                  <a:spLocks noChangeArrowheads="1"/>
                </p:cNvSpPr>
                <p:nvPr/>
              </p:nvSpPr>
              <p:spPr bwMode="auto">
                <a:xfrm flipV="1">
                  <a:off x="3629" y="2974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05" name="AutoShape 169"/>
                <p:cNvSpPr>
                  <a:spLocks noChangeArrowheads="1"/>
                </p:cNvSpPr>
                <p:nvPr/>
              </p:nvSpPr>
              <p:spPr bwMode="auto">
                <a:xfrm flipV="1">
                  <a:off x="3895" y="2931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06" name="AutoShape 170"/>
                <p:cNvSpPr>
                  <a:spLocks noChangeArrowheads="1"/>
                </p:cNvSpPr>
                <p:nvPr/>
              </p:nvSpPr>
              <p:spPr bwMode="auto">
                <a:xfrm flipV="1">
                  <a:off x="3629" y="3234"/>
                  <a:ext cx="33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07" name="AutoShape 171"/>
                <p:cNvSpPr>
                  <a:spLocks noChangeArrowheads="1"/>
                </p:cNvSpPr>
                <p:nvPr/>
              </p:nvSpPr>
              <p:spPr bwMode="auto">
                <a:xfrm flipV="1">
                  <a:off x="4028" y="3104"/>
                  <a:ext cx="33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08" name="AutoShape 172"/>
                <p:cNvSpPr>
                  <a:spLocks noChangeArrowheads="1"/>
                </p:cNvSpPr>
                <p:nvPr/>
              </p:nvSpPr>
              <p:spPr bwMode="auto">
                <a:xfrm flipV="1">
                  <a:off x="4261" y="2887"/>
                  <a:ext cx="33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09" name="AutoShape 173"/>
                <p:cNvSpPr>
                  <a:spLocks noChangeArrowheads="1"/>
                </p:cNvSpPr>
                <p:nvPr/>
              </p:nvSpPr>
              <p:spPr bwMode="auto">
                <a:xfrm flipV="1">
                  <a:off x="4161" y="3278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10" name="AutoShape 174"/>
                <p:cNvSpPr>
                  <a:spLocks noChangeArrowheads="1"/>
                </p:cNvSpPr>
                <p:nvPr/>
              </p:nvSpPr>
              <p:spPr bwMode="auto">
                <a:xfrm flipV="1">
                  <a:off x="3396" y="2367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11" name="AutoShape 175"/>
                <p:cNvSpPr>
                  <a:spLocks noChangeArrowheads="1"/>
                </p:cNvSpPr>
                <p:nvPr/>
              </p:nvSpPr>
              <p:spPr bwMode="auto">
                <a:xfrm flipV="1">
                  <a:off x="3462" y="2453"/>
                  <a:ext cx="34" cy="44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12" name="AutoShape 176"/>
                <p:cNvSpPr>
                  <a:spLocks noChangeArrowheads="1"/>
                </p:cNvSpPr>
                <p:nvPr/>
              </p:nvSpPr>
              <p:spPr bwMode="auto">
                <a:xfrm flipV="1">
                  <a:off x="3196" y="2497"/>
                  <a:ext cx="34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13" name="AutoShape 177"/>
                <p:cNvSpPr>
                  <a:spLocks noChangeArrowheads="1"/>
                </p:cNvSpPr>
                <p:nvPr/>
              </p:nvSpPr>
              <p:spPr bwMode="auto">
                <a:xfrm flipV="1">
                  <a:off x="4272" y="2640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14" name="AutoShape 178"/>
                <p:cNvSpPr>
                  <a:spLocks noChangeArrowheads="1"/>
                </p:cNvSpPr>
                <p:nvPr/>
              </p:nvSpPr>
              <p:spPr bwMode="auto">
                <a:xfrm flipV="1">
                  <a:off x="3296" y="2714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15" name="AutoShape 179"/>
                <p:cNvSpPr>
                  <a:spLocks noChangeArrowheads="1"/>
                </p:cNvSpPr>
                <p:nvPr/>
              </p:nvSpPr>
              <p:spPr bwMode="auto">
                <a:xfrm flipV="1">
                  <a:off x="3296" y="2974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16" name="AutoShape 180"/>
                <p:cNvSpPr>
                  <a:spLocks noChangeArrowheads="1"/>
                </p:cNvSpPr>
                <p:nvPr/>
              </p:nvSpPr>
              <p:spPr bwMode="auto">
                <a:xfrm flipV="1">
                  <a:off x="3363" y="3061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  <p:sp>
              <p:nvSpPr>
                <p:cNvPr id="49317" name="AutoShape 181"/>
                <p:cNvSpPr>
                  <a:spLocks noChangeArrowheads="1"/>
                </p:cNvSpPr>
                <p:nvPr/>
              </p:nvSpPr>
              <p:spPr bwMode="auto">
                <a:xfrm flipV="1">
                  <a:off x="4368" y="2304"/>
                  <a:ext cx="33" cy="43"/>
                </a:xfrm>
                <a:prstGeom prst="flowChartSummingJunction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rot="10800000" wrap="none" anchor="ctr"/>
                <a:lstStyle/>
                <a:p>
                  <a:pPr algn="ctr"/>
                  <a:endParaRPr lang="es-ES"/>
                </a:p>
              </p:txBody>
            </p:sp>
          </p:grpSp>
        </p:grpSp>
        <p:sp>
          <p:nvSpPr>
            <p:cNvPr id="49161" name="Freeform 182"/>
            <p:cNvSpPr>
              <a:spLocks/>
            </p:cNvSpPr>
            <p:nvPr/>
          </p:nvSpPr>
          <p:spPr bwMode="auto">
            <a:xfrm>
              <a:off x="835" y="973"/>
              <a:ext cx="1212" cy="1104"/>
            </a:xfrm>
            <a:custGeom>
              <a:avLst/>
              <a:gdLst>
                <a:gd name="T0" fmla="*/ 123 w 1068"/>
                <a:gd name="T1" fmla="*/ 489 h 1021"/>
                <a:gd name="T2" fmla="*/ 1757 w 1068"/>
                <a:gd name="T3" fmla="*/ 343 h 1021"/>
                <a:gd name="T4" fmla="*/ 4794 w 1068"/>
                <a:gd name="T5" fmla="*/ 0 h 1021"/>
                <a:gd name="T6" fmla="*/ 5375 w 1068"/>
                <a:gd name="T7" fmla="*/ 46 h 1021"/>
                <a:gd name="T8" fmla="*/ 5723 w 1068"/>
                <a:gd name="T9" fmla="*/ 198 h 1021"/>
                <a:gd name="T10" fmla="*/ 7014 w 1068"/>
                <a:gd name="T11" fmla="*/ 440 h 1021"/>
                <a:gd name="T12" fmla="*/ 8652 w 1068"/>
                <a:gd name="T13" fmla="*/ 545 h 1021"/>
                <a:gd name="T14" fmla="*/ 9594 w 1068"/>
                <a:gd name="T15" fmla="*/ 930 h 1021"/>
                <a:gd name="T16" fmla="*/ 10055 w 1068"/>
                <a:gd name="T17" fmla="*/ 2104 h 1021"/>
                <a:gd name="T18" fmla="*/ 10286 w 1068"/>
                <a:gd name="T19" fmla="*/ 2400 h 1021"/>
                <a:gd name="T20" fmla="*/ 10403 w 1068"/>
                <a:gd name="T21" fmla="*/ 2550 h 1021"/>
                <a:gd name="T22" fmla="*/ 10286 w 1068"/>
                <a:gd name="T23" fmla="*/ 2936 h 1021"/>
                <a:gd name="T24" fmla="*/ 9242 w 1068"/>
                <a:gd name="T25" fmla="*/ 3187 h 1021"/>
                <a:gd name="T26" fmla="*/ 7482 w 1068"/>
                <a:gd name="T27" fmla="*/ 3726 h 1021"/>
                <a:gd name="T28" fmla="*/ 4442 w 1068"/>
                <a:gd name="T29" fmla="*/ 4118 h 1021"/>
                <a:gd name="T30" fmla="*/ 1994 w 1068"/>
                <a:gd name="T31" fmla="*/ 3726 h 1021"/>
                <a:gd name="T32" fmla="*/ 1289 w 1068"/>
                <a:gd name="T33" fmla="*/ 3281 h 1021"/>
                <a:gd name="T34" fmla="*/ 1059 w 1068"/>
                <a:gd name="T35" fmla="*/ 3131 h 1021"/>
                <a:gd name="T36" fmla="*/ 347 w 1068"/>
                <a:gd name="T37" fmla="*/ 1958 h 1021"/>
                <a:gd name="T38" fmla="*/ 0 w 1068"/>
                <a:gd name="T39" fmla="*/ 1471 h 1021"/>
                <a:gd name="T40" fmla="*/ 123 w 1068"/>
                <a:gd name="T41" fmla="*/ 489 h 1021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1068"/>
                <a:gd name="T64" fmla="*/ 0 h 1021"/>
                <a:gd name="T65" fmla="*/ 1068 w 1068"/>
                <a:gd name="T66" fmla="*/ 1021 h 1021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1068" h="1021">
                  <a:moveTo>
                    <a:pt x="12" y="120"/>
                  </a:moveTo>
                  <a:cubicBezTo>
                    <a:pt x="71" y="105"/>
                    <a:pt x="119" y="93"/>
                    <a:pt x="180" y="84"/>
                  </a:cubicBezTo>
                  <a:cubicBezTo>
                    <a:pt x="283" y="50"/>
                    <a:pt x="387" y="26"/>
                    <a:pt x="492" y="0"/>
                  </a:cubicBezTo>
                  <a:cubicBezTo>
                    <a:pt x="512" y="4"/>
                    <a:pt x="534" y="3"/>
                    <a:pt x="552" y="12"/>
                  </a:cubicBezTo>
                  <a:cubicBezTo>
                    <a:pt x="567" y="20"/>
                    <a:pt x="575" y="37"/>
                    <a:pt x="588" y="48"/>
                  </a:cubicBezTo>
                  <a:cubicBezTo>
                    <a:pt x="625" y="79"/>
                    <a:pt x="672" y="100"/>
                    <a:pt x="720" y="108"/>
                  </a:cubicBezTo>
                  <a:cubicBezTo>
                    <a:pt x="776" y="117"/>
                    <a:pt x="888" y="132"/>
                    <a:pt x="888" y="132"/>
                  </a:cubicBezTo>
                  <a:cubicBezTo>
                    <a:pt x="916" y="173"/>
                    <a:pt x="943" y="200"/>
                    <a:pt x="984" y="228"/>
                  </a:cubicBezTo>
                  <a:cubicBezTo>
                    <a:pt x="1050" y="327"/>
                    <a:pt x="1013" y="366"/>
                    <a:pt x="1032" y="516"/>
                  </a:cubicBezTo>
                  <a:cubicBezTo>
                    <a:pt x="1035" y="541"/>
                    <a:pt x="1048" y="564"/>
                    <a:pt x="1056" y="588"/>
                  </a:cubicBezTo>
                  <a:cubicBezTo>
                    <a:pt x="1060" y="600"/>
                    <a:pt x="1068" y="624"/>
                    <a:pt x="1068" y="624"/>
                  </a:cubicBezTo>
                  <a:cubicBezTo>
                    <a:pt x="1064" y="656"/>
                    <a:pt x="1067" y="690"/>
                    <a:pt x="1056" y="720"/>
                  </a:cubicBezTo>
                  <a:cubicBezTo>
                    <a:pt x="1041" y="761"/>
                    <a:pt x="978" y="770"/>
                    <a:pt x="948" y="780"/>
                  </a:cubicBezTo>
                  <a:cubicBezTo>
                    <a:pt x="850" y="813"/>
                    <a:pt x="841" y="863"/>
                    <a:pt x="768" y="912"/>
                  </a:cubicBezTo>
                  <a:cubicBezTo>
                    <a:pt x="704" y="1008"/>
                    <a:pt x="559" y="999"/>
                    <a:pt x="456" y="1008"/>
                  </a:cubicBezTo>
                  <a:cubicBezTo>
                    <a:pt x="285" y="994"/>
                    <a:pt x="313" y="1021"/>
                    <a:pt x="204" y="912"/>
                  </a:cubicBezTo>
                  <a:cubicBezTo>
                    <a:pt x="204" y="912"/>
                    <a:pt x="144" y="822"/>
                    <a:pt x="132" y="804"/>
                  </a:cubicBezTo>
                  <a:cubicBezTo>
                    <a:pt x="124" y="792"/>
                    <a:pt x="108" y="768"/>
                    <a:pt x="108" y="768"/>
                  </a:cubicBezTo>
                  <a:cubicBezTo>
                    <a:pt x="84" y="672"/>
                    <a:pt x="63" y="576"/>
                    <a:pt x="36" y="480"/>
                  </a:cubicBezTo>
                  <a:cubicBezTo>
                    <a:pt x="26" y="445"/>
                    <a:pt x="0" y="396"/>
                    <a:pt x="0" y="360"/>
                  </a:cubicBezTo>
                  <a:cubicBezTo>
                    <a:pt x="0" y="280"/>
                    <a:pt x="8" y="200"/>
                    <a:pt x="12" y="120"/>
                  </a:cubicBezTo>
                  <a:close/>
                </a:path>
              </a:pathLst>
            </a:custGeom>
            <a:noFill/>
            <a:ln w="38100">
              <a:solidFill>
                <a:schemeClr val="accent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2" name="Freeform 183"/>
            <p:cNvSpPr>
              <a:spLocks/>
            </p:cNvSpPr>
            <p:nvPr/>
          </p:nvSpPr>
          <p:spPr bwMode="auto">
            <a:xfrm>
              <a:off x="767" y="1989"/>
              <a:ext cx="1049" cy="1554"/>
            </a:xfrm>
            <a:custGeom>
              <a:avLst/>
              <a:gdLst>
                <a:gd name="T0" fmla="*/ 235 w 924"/>
                <a:gd name="T1" fmla="*/ 329 h 1437"/>
                <a:gd name="T2" fmla="*/ 2240 w 924"/>
                <a:gd name="T3" fmla="*/ 281 h 1437"/>
                <a:gd name="T4" fmla="*/ 2940 w 924"/>
                <a:gd name="T5" fmla="*/ 430 h 1437"/>
                <a:gd name="T6" fmla="*/ 3889 w 924"/>
                <a:gd name="T7" fmla="*/ 522 h 1437"/>
                <a:gd name="T8" fmla="*/ 7184 w 924"/>
                <a:gd name="T9" fmla="*/ 962 h 1437"/>
                <a:gd name="T10" fmla="*/ 8947 w 924"/>
                <a:gd name="T11" fmla="*/ 2489 h 1437"/>
                <a:gd name="T12" fmla="*/ 8482 w 924"/>
                <a:gd name="T13" fmla="*/ 3667 h 1437"/>
                <a:gd name="T14" fmla="*/ 8607 w 924"/>
                <a:gd name="T15" fmla="*/ 4407 h 1437"/>
                <a:gd name="T16" fmla="*/ 8717 w 924"/>
                <a:gd name="T17" fmla="*/ 4554 h 1437"/>
                <a:gd name="T18" fmla="*/ 8834 w 924"/>
                <a:gd name="T19" fmla="*/ 4798 h 1437"/>
                <a:gd name="T20" fmla="*/ 9073 w 924"/>
                <a:gd name="T21" fmla="*/ 5086 h 1437"/>
                <a:gd name="T22" fmla="*/ 7545 w 924"/>
                <a:gd name="T23" fmla="*/ 5338 h 1437"/>
                <a:gd name="T24" fmla="*/ 6595 w 924"/>
                <a:gd name="T25" fmla="*/ 5775 h 1437"/>
                <a:gd name="T26" fmla="*/ 5890 w 924"/>
                <a:gd name="T27" fmla="*/ 5878 h 1437"/>
                <a:gd name="T28" fmla="*/ 4359 w 924"/>
                <a:gd name="T29" fmla="*/ 5833 h 1437"/>
                <a:gd name="T30" fmla="*/ 3307 w 924"/>
                <a:gd name="T31" fmla="*/ 5338 h 1437"/>
                <a:gd name="T32" fmla="*/ 3058 w 924"/>
                <a:gd name="T33" fmla="*/ 5141 h 1437"/>
                <a:gd name="T34" fmla="*/ 2590 w 924"/>
                <a:gd name="T35" fmla="*/ 4845 h 1437"/>
                <a:gd name="T36" fmla="*/ 2123 w 924"/>
                <a:gd name="T37" fmla="*/ 4304 h 1437"/>
                <a:gd name="T38" fmla="*/ 1294 w 924"/>
                <a:gd name="T39" fmla="*/ 3322 h 1437"/>
                <a:gd name="T40" fmla="*/ 831 w 924"/>
                <a:gd name="T41" fmla="*/ 3026 h 1437"/>
                <a:gd name="T42" fmla="*/ 580 w 924"/>
                <a:gd name="T43" fmla="*/ 2875 h 1437"/>
                <a:gd name="T44" fmla="*/ 0 w 924"/>
                <a:gd name="T45" fmla="*/ 1163 h 1437"/>
                <a:gd name="T46" fmla="*/ 349 w 924"/>
                <a:gd name="T47" fmla="*/ 430 h 1437"/>
                <a:gd name="T48" fmla="*/ 465 w 924"/>
                <a:gd name="T49" fmla="*/ 281 h 1437"/>
                <a:gd name="T50" fmla="*/ 235 w 924"/>
                <a:gd name="T51" fmla="*/ 329 h 143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4"/>
                <a:gd name="T79" fmla="*/ 0 h 1437"/>
                <a:gd name="T80" fmla="*/ 924 w 924"/>
                <a:gd name="T81" fmla="*/ 1437 h 143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4" h="1437">
                  <a:moveTo>
                    <a:pt x="24" y="80"/>
                  </a:moveTo>
                  <a:cubicBezTo>
                    <a:pt x="77" y="0"/>
                    <a:pt x="152" y="30"/>
                    <a:pt x="228" y="68"/>
                  </a:cubicBezTo>
                  <a:cubicBezTo>
                    <a:pt x="287" y="97"/>
                    <a:pt x="240" y="89"/>
                    <a:pt x="300" y="104"/>
                  </a:cubicBezTo>
                  <a:cubicBezTo>
                    <a:pt x="327" y="111"/>
                    <a:pt x="369" y="114"/>
                    <a:pt x="396" y="128"/>
                  </a:cubicBezTo>
                  <a:cubicBezTo>
                    <a:pt x="502" y="181"/>
                    <a:pt x="615" y="213"/>
                    <a:pt x="732" y="236"/>
                  </a:cubicBezTo>
                  <a:cubicBezTo>
                    <a:pt x="832" y="336"/>
                    <a:pt x="878" y="473"/>
                    <a:pt x="912" y="608"/>
                  </a:cubicBezTo>
                  <a:cubicBezTo>
                    <a:pt x="904" y="712"/>
                    <a:pt x="896" y="799"/>
                    <a:pt x="864" y="896"/>
                  </a:cubicBezTo>
                  <a:cubicBezTo>
                    <a:pt x="868" y="956"/>
                    <a:pt x="869" y="1016"/>
                    <a:pt x="876" y="1076"/>
                  </a:cubicBezTo>
                  <a:cubicBezTo>
                    <a:pt x="877" y="1089"/>
                    <a:pt x="885" y="1100"/>
                    <a:pt x="888" y="1112"/>
                  </a:cubicBezTo>
                  <a:cubicBezTo>
                    <a:pt x="893" y="1132"/>
                    <a:pt x="895" y="1152"/>
                    <a:pt x="900" y="1172"/>
                  </a:cubicBezTo>
                  <a:cubicBezTo>
                    <a:pt x="907" y="1196"/>
                    <a:pt x="924" y="1244"/>
                    <a:pt x="924" y="1244"/>
                  </a:cubicBezTo>
                  <a:cubicBezTo>
                    <a:pt x="865" y="1303"/>
                    <a:pt x="841" y="1280"/>
                    <a:pt x="768" y="1304"/>
                  </a:cubicBezTo>
                  <a:cubicBezTo>
                    <a:pt x="745" y="1349"/>
                    <a:pt x="721" y="1390"/>
                    <a:pt x="672" y="1412"/>
                  </a:cubicBezTo>
                  <a:cubicBezTo>
                    <a:pt x="649" y="1422"/>
                    <a:pt x="600" y="1436"/>
                    <a:pt x="600" y="1436"/>
                  </a:cubicBezTo>
                  <a:cubicBezTo>
                    <a:pt x="548" y="1432"/>
                    <a:pt x="495" y="1437"/>
                    <a:pt x="444" y="1424"/>
                  </a:cubicBezTo>
                  <a:cubicBezTo>
                    <a:pt x="434" y="1421"/>
                    <a:pt x="346" y="1318"/>
                    <a:pt x="336" y="1304"/>
                  </a:cubicBezTo>
                  <a:cubicBezTo>
                    <a:pt x="326" y="1289"/>
                    <a:pt x="321" y="1271"/>
                    <a:pt x="312" y="1256"/>
                  </a:cubicBezTo>
                  <a:cubicBezTo>
                    <a:pt x="297" y="1231"/>
                    <a:pt x="264" y="1184"/>
                    <a:pt x="264" y="1184"/>
                  </a:cubicBezTo>
                  <a:cubicBezTo>
                    <a:pt x="252" y="1137"/>
                    <a:pt x="226" y="1098"/>
                    <a:pt x="216" y="1052"/>
                  </a:cubicBezTo>
                  <a:cubicBezTo>
                    <a:pt x="195" y="957"/>
                    <a:pt x="175" y="899"/>
                    <a:pt x="132" y="812"/>
                  </a:cubicBezTo>
                  <a:cubicBezTo>
                    <a:pt x="119" y="786"/>
                    <a:pt x="100" y="764"/>
                    <a:pt x="84" y="740"/>
                  </a:cubicBezTo>
                  <a:cubicBezTo>
                    <a:pt x="76" y="728"/>
                    <a:pt x="60" y="704"/>
                    <a:pt x="60" y="704"/>
                  </a:cubicBezTo>
                  <a:cubicBezTo>
                    <a:pt x="25" y="563"/>
                    <a:pt x="10" y="431"/>
                    <a:pt x="0" y="284"/>
                  </a:cubicBezTo>
                  <a:cubicBezTo>
                    <a:pt x="8" y="217"/>
                    <a:pt x="18" y="167"/>
                    <a:pt x="36" y="104"/>
                  </a:cubicBezTo>
                  <a:cubicBezTo>
                    <a:pt x="39" y="92"/>
                    <a:pt x="54" y="79"/>
                    <a:pt x="48" y="68"/>
                  </a:cubicBezTo>
                  <a:cubicBezTo>
                    <a:pt x="44" y="60"/>
                    <a:pt x="32" y="76"/>
                    <a:pt x="24" y="80"/>
                  </a:cubicBezTo>
                  <a:close/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3" name="Freeform 184"/>
            <p:cNvSpPr>
              <a:spLocks/>
            </p:cNvSpPr>
            <p:nvPr/>
          </p:nvSpPr>
          <p:spPr bwMode="auto">
            <a:xfrm>
              <a:off x="1584" y="1012"/>
              <a:ext cx="959" cy="1791"/>
            </a:xfrm>
            <a:custGeom>
              <a:avLst/>
              <a:gdLst>
                <a:gd name="T0" fmla="*/ 0 w 845"/>
                <a:gd name="T1" fmla="*/ 4327 h 1656"/>
                <a:gd name="T2" fmla="*/ 706 w 845"/>
                <a:gd name="T3" fmla="*/ 4130 h 1656"/>
                <a:gd name="T4" fmla="*/ 1757 w 845"/>
                <a:gd name="T5" fmla="*/ 3931 h 1656"/>
                <a:gd name="T6" fmla="*/ 2230 w 845"/>
                <a:gd name="T7" fmla="*/ 3635 h 1656"/>
                <a:gd name="T8" fmla="*/ 2341 w 845"/>
                <a:gd name="T9" fmla="*/ 3490 h 1656"/>
                <a:gd name="T10" fmla="*/ 2689 w 845"/>
                <a:gd name="T11" fmla="*/ 3395 h 1656"/>
                <a:gd name="T12" fmla="*/ 3972 w 845"/>
                <a:gd name="T13" fmla="*/ 2954 h 1656"/>
                <a:gd name="T14" fmla="*/ 4798 w 845"/>
                <a:gd name="T15" fmla="*/ 2457 h 1656"/>
                <a:gd name="T16" fmla="*/ 5148 w 845"/>
                <a:gd name="T17" fmla="*/ 1966 h 1656"/>
                <a:gd name="T18" fmla="*/ 4915 w 845"/>
                <a:gd name="T19" fmla="*/ 1575 h 1656"/>
                <a:gd name="T20" fmla="*/ 6443 w 845"/>
                <a:gd name="T21" fmla="*/ 0 h 1656"/>
                <a:gd name="T22" fmla="*/ 7378 w 845"/>
                <a:gd name="T23" fmla="*/ 398 h 1656"/>
                <a:gd name="T24" fmla="*/ 7506 w 845"/>
                <a:gd name="T25" fmla="*/ 2314 h 1656"/>
                <a:gd name="T26" fmla="*/ 5732 w 845"/>
                <a:gd name="T27" fmla="*/ 4677 h 1656"/>
                <a:gd name="T28" fmla="*/ 5277 w 845"/>
                <a:gd name="T29" fmla="*/ 5511 h 1656"/>
                <a:gd name="T30" fmla="*/ 4694 w 845"/>
                <a:gd name="T31" fmla="*/ 6094 h 1656"/>
                <a:gd name="T32" fmla="*/ 3867 w 845"/>
                <a:gd name="T33" fmla="*/ 6791 h 1656"/>
                <a:gd name="T34" fmla="*/ 3392 w 845"/>
                <a:gd name="T35" fmla="*/ 6735 h 1656"/>
                <a:gd name="T36" fmla="*/ 2689 w 845"/>
                <a:gd name="T37" fmla="*/ 5948 h 1656"/>
                <a:gd name="T38" fmla="*/ 2341 w 845"/>
                <a:gd name="T39" fmla="*/ 5806 h 1656"/>
                <a:gd name="T40" fmla="*/ 1871 w 845"/>
                <a:gd name="T41" fmla="*/ 5511 h 1656"/>
                <a:gd name="T42" fmla="*/ 1648 w 845"/>
                <a:gd name="T43" fmla="*/ 5210 h 1656"/>
                <a:gd name="T44" fmla="*/ 347 w 845"/>
                <a:gd name="T45" fmla="*/ 4621 h 1656"/>
                <a:gd name="T46" fmla="*/ 0 w 845"/>
                <a:gd name="T47" fmla="*/ 4327 h 165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45"/>
                <a:gd name="T73" fmla="*/ 0 h 1656"/>
                <a:gd name="T74" fmla="*/ 845 w 845"/>
                <a:gd name="T75" fmla="*/ 1656 h 165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45" h="1656">
                  <a:moveTo>
                    <a:pt x="0" y="1056"/>
                  </a:moveTo>
                  <a:cubicBezTo>
                    <a:pt x="24" y="1040"/>
                    <a:pt x="45" y="1017"/>
                    <a:pt x="72" y="1008"/>
                  </a:cubicBezTo>
                  <a:cubicBezTo>
                    <a:pt x="158" y="979"/>
                    <a:pt x="123" y="998"/>
                    <a:pt x="180" y="960"/>
                  </a:cubicBezTo>
                  <a:cubicBezTo>
                    <a:pt x="196" y="936"/>
                    <a:pt x="212" y="912"/>
                    <a:pt x="228" y="888"/>
                  </a:cubicBezTo>
                  <a:cubicBezTo>
                    <a:pt x="235" y="877"/>
                    <a:pt x="232" y="862"/>
                    <a:pt x="240" y="852"/>
                  </a:cubicBezTo>
                  <a:cubicBezTo>
                    <a:pt x="249" y="841"/>
                    <a:pt x="264" y="836"/>
                    <a:pt x="276" y="828"/>
                  </a:cubicBezTo>
                  <a:cubicBezTo>
                    <a:pt x="307" y="782"/>
                    <a:pt x="355" y="738"/>
                    <a:pt x="408" y="720"/>
                  </a:cubicBezTo>
                  <a:cubicBezTo>
                    <a:pt x="437" y="677"/>
                    <a:pt x="455" y="637"/>
                    <a:pt x="492" y="600"/>
                  </a:cubicBezTo>
                  <a:cubicBezTo>
                    <a:pt x="505" y="560"/>
                    <a:pt x="515" y="520"/>
                    <a:pt x="528" y="480"/>
                  </a:cubicBezTo>
                  <a:cubicBezTo>
                    <a:pt x="522" y="448"/>
                    <a:pt x="504" y="417"/>
                    <a:pt x="504" y="384"/>
                  </a:cubicBezTo>
                  <a:cubicBezTo>
                    <a:pt x="504" y="283"/>
                    <a:pt x="540" y="40"/>
                    <a:pt x="660" y="0"/>
                  </a:cubicBezTo>
                  <a:cubicBezTo>
                    <a:pt x="760" y="17"/>
                    <a:pt x="734" y="7"/>
                    <a:pt x="756" y="96"/>
                  </a:cubicBezTo>
                  <a:cubicBezTo>
                    <a:pt x="760" y="252"/>
                    <a:pt x="768" y="408"/>
                    <a:pt x="768" y="564"/>
                  </a:cubicBezTo>
                  <a:cubicBezTo>
                    <a:pt x="768" y="835"/>
                    <a:pt x="845" y="1054"/>
                    <a:pt x="588" y="1140"/>
                  </a:cubicBezTo>
                  <a:cubicBezTo>
                    <a:pt x="507" y="1221"/>
                    <a:pt x="570" y="1142"/>
                    <a:pt x="540" y="1344"/>
                  </a:cubicBezTo>
                  <a:cubicBezTo>
                    <a:pt x="531" y="1406"/>
                    <a:pt x="503" y="1437"/>
                    <a:pt x="480" y="1488"/>
                  </a:cubicBezTo>
                  <a:cubicBezTo>
                    <a:pt x="447" y="1562"/>
                    <a:pt x="463" y="1611"/>
                    <a:pt x="396" y="1656"/>
                  </a:cubicBezTo>
                  <a:cubicBezTo>
                    <a:pt x="380" y="1652"/>
                    <a:pt x="362" y="1653"/>
                    <a:pt x="348" y="1644"/>
                  </a:cubicBezTo>
                  <a:cubicBezTo>
                    <a:pt x="289" y="1605"/>
                    <a:pt x="307" y="1507"/>
                    <a:pt x="276" y="1452"/>
                  </a:cubicBezTo>
                  <a:cubicBezTo>
                    <a:pt x="268" y="1437"/>
                    <a:pt x="250" y="1429"/>
                    <a:pt x="240" y="1416"/>
                  </a:cubicBezTo>
                  <a:cubicBezTo>
                    <a:pt x="222" y="1393"/>
                    <a:pt x="208" y="1368"/>
                    <a:pt x="192" y="1344"/>
                  </a:cubicBezTo>
                  <a:cubicBezTo>
                    <a:pt x="178" y="1323"/>
                    <a:pt x="182" y="1293"/>
                    <a:pt x="168" y="1272"/>
                  </a:cubicBezTo>
                  <a:cubicBezTo>
                    <a:pt x="130" y="1215"/>
                    <a:pt x="94" y="1166"/>
                    <a:pt x="36" y="1128"/>
                  </a:cubicBezTo>
                  <a:cubicBezTo>
                    <a:pt x="5" y="1081"/>
                    <a:pt x="17" y="1106"/>
                    <a:pt x="0" y="1056"/>
                  </a:cubicBezTo>
                  <a:close/>
                </a:path>
              </a:pathLst>
            </a:custGeom>
            <a:noFill/>
            <a:ln w="38100">
              <a:solidFill>
                <a:srgbClr val="00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4" name="Freeform 185"/>
            <p:cNvSpPr>
              <a:spLocks/>
            </p:cNvSpPr>
            <p:nvPr/>
          </p:nvSpPr>
          <p:spPr bwMode="auto">
            <a:xfrm>
              <a:off x="2407" y="1038"/>
              <a:ext cx="1206" cy="1583"/>
            </a:xfrm>
            <a:custGeom>
              <a:avLst/>
              <a:gdLst>
                <a:gd name="T0" fmla="*/ 1695 w 1063"/>
                <a:gd name="T1" fmla="*/ 248 h 1464"/>
                <a:gd name="T2" fmla="*/ 3684 w 1063"/>
                <a:gd name="T3" fmla="*/ 0 h 1464"/>
                <a:gd name="T4" fmla="*/ 5776 w 1063"/>
                <a:gd name="T5" fmla="*/ 46 h 1464"/>
                <a:gd name="T6" fmla="*/ 6821 w 1063"/>
                <a:gd name="T7" fmla="*/ 248 h 1464"/>
                <a:gd name="T8" fmla="*/ 7749 w 1063"/>
                <a:gd name="T9" fmla="*/ 343 h 1464"/>
                <a:gd name="T10" fmla="*/ 8685 w 1063"/>
                <a:gd name="T11" fmla="*/ 785 h 1464"/>
                <a:gd name="T12" fmla="*/ 9497 w 1063"/>
                <a:gd name="T13" fmla="*/ 3034 h 1464"/>
                <a:gd name="T14" fmla="*/ 10077 w 1063"/>
                <a:gd name="T15" fmla="*/ 3820 h 1464"/>
                <a:gd name="T16" fmla="*/ 10308 w 1063"/>
                <a:gd name="T17" fmla="*/ 4118 h 1464"/>
                <a:gd name="T18" fmla="*/ 8793 w 1063"/>
                <a:gd name="T19" fmla="*/ 4654 h 1464"/>
                <a:gd name="T20" fmla="*/ 8087 w 1063"/>
                <a:gd name="T21" fmla="*/ 4950 h 1464"/>
                <a:gd name="T22" fmla="*/ 7632 w 1063"/>
                <a:gd name="T23" fmla="*/ 5242 h 1464"/>
                <a:gd name="T24" fmla="*/ 7512 w 1063"/>
                <a:gd name="T25" fmla="*/ 5393 h 1464"/>
                <a:gd name="T26" fmla="*/ 7056 w 1063"/>
                <a:gd name="T27" fmla="*/ 5679 h 1464"/>
                <a:gd name="T28" fmla="*/ 6698 w 1063"/>
                <a:gd name="T29" fmla="*/ 5975 h 1464"/>
                <a:gd name="T30" fmla="*/ 4026 w 1063"/>
                <a:gd name="T31" fmla="*/ 4897 h 1464"/>
                <a:gd name="T32" fmla="*/ 2970 w 1063"/>
                <a:gd name="T33" fmla="*/ 4558 h 1464"/>
                <a:gd name="T34" fmla="*/ 1464 w 1063"/>
                <a:gd name="T35" fmla="*/ 4014 h 1464"/>
                <a:gd name="T36" fmla="*/ 1695 w 1063"/>
                <a:gd name="T37" fmla="*/ 248 h 146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63"/>
                <a:gd name="T58" fmla="*/ 0 h 1464"/>
                <a:gd name="T59" fmla="*/ 1063 w 1063"/>
                <a:gd name="T60" fmla="*/ 1464 h 146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63" h="1464">
                  <a:moveTo>
                    <a:pt x="175" y="60"/>
                  </a:moveTo>
                  <a:cubicBezTo>
                    <a:pt x="241" y="27"/>
                    <a:pt x="307" y="12"/>
                    <a:pt x="379" y="0"/>
                  </a:cubicBezTo>
                  <a:cubicBezTo>
                    <a:pt x="451" y="4"/>
                    <a:pt x="523" y="3"/>
                    <a:pt x="595" y="12"/>
                  </a:cubicBezTo>
                  <a:cubicBezTo>
                    <a:pt x="726" y="28"/>
                    <a:pt x="620" y="29"/>
                    <a:pt x="703" y="60"/>
                  </a:cubicBezTo>
                  <a:cubicBezTo>
                    <a:pt x="734" y="72"/>
                    <a:pt x="768" y="74"/>
                    <a:pt x="799" y="84"/>
                  </a:cubicBezTo>
                  <a:cubicBezTo>
                    <a:pt x="881" y="166"/>
                    <a:pt x="852" y="128"/>
                    <a:pt x="895" y="192"/>
                  </a:cubicBezTo>
                  <a:cubicBezTo>
                    <a:pt x="940" y="374"/>
                    <a:pt x="934" y="563"/>
                    <a:pt x="979" y="744"/>
                  </a:cubicBezTo>
                  <a:cubicBezTo>
                    <a:pt x="995" y="809"/>
                    <a:pt x="1018" y="873"/>
                    <a:pt x="1039" y="936"/>
                  </a:cubicBezTo>
                  <a:cubicBezTo>
                    <a:pt x="1047" y="960"/>
                    <a:pt x="1063" y="1008"/>
                    <a:pt x="1063" y="1008"/>
                  </a:cubicBezTo>
                  <a:cubicBezTo>
                    <a:pt x="1041" y="1074"/>
                    <a:pt x="963" y="1102"/>
                    <a:pt x="907" y="1140"/>
                  </a:cubicBezTo>
                  <a:cubicBezTo>
                    <a:pt x="879" y="1159"/>
                    <a:pt x="835" y="1212"/>
                    <a:pt x="835" y="1212"/>
                  </a:cubicBezTo>
                  <a:cubicBezTo>
                    <a:pt x="806" y="1298"/>
                    <a:pt x="847" y="1194"/>
                    <a:pt x="787" y="1284"/>
                  </a:cubicBezTo>
                  <a:cubicBezTo>
                    <a:pt x="780" y="1295"/>
                    <a:pt x="781" y="1309"/>
                    <a:pt x="775" y="1320"/>
                  </a:cubicBezTo>
                  <a:cubicBezTo>
                    <a:pt x="761" y="1345"/>
                    <a:pt x="736" y="1365"/>
                    <a:pt x="727" y="1392"/>
                  </a:cubicBezTo>
                  <a:cubicBezTo>
                    <a:pt x="710" y="1442"/>
                    <a:pt x="722" y="1417"/>
                    <a:pt x="691" y="1464"/>
                  </a:cubicBezTo>
                  <a:cubicBezTo>
                    <a:pt x="565" y="1433"/>
                    <a:pt x="489" y="1298"/>
                    <a:pt x="415" y="1200"/>
                  </a:cubicBezTo>
                  <a:cubicBezTo>
                    <a:pt x="388" y="1119"/>
                    <a:pt x="424" y="1200"/>
                    <a:pt x="307" y="1116"/>
                  </a:cubicBezTo>
                  <a:cubicBezTo>
                    <a:pt x="251" y="1076"/>
                    <a:pt x="209" y="1023"/>
                    <a:pt x="151" y="984"/>
                  </a:cubicBezTo>
                  <a:cubicBezTo>
                    <a:pt x="0" y="758"/>
                    <a:pt x="175" y="339"/>
                    <a:pt x="175" y="60"/>
                  </a:cubicBezTo>
                  <a:close/>
                </a:path>
              </a:pathLst>
            </a:custGeom>
            <a:noFill/>
            <a:ln w="38100">
              <a:solidFill>
                <a:schemeClr val="fol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5" name="Freeform 186"/>
            <p:cNvSpPr>
              <a:spLocks/>
            </p:cNvSpPr>
            <p:nvPr/>
          </p:nvSpPr>
          <p:spPr bwMode="auto">
            <a:xfrm>
              <a:off x="1839" y="2258"/>
              <a:ext cx="1366" cy="1405"/>
            </a:xfrm>
            <a:custGeom>
              <a:avLst/>
              <a:gdLst>
                <a:gd name="T0" fmla="*/ 3882 w 1204"/>
                <a:gd name="T1" fmla="*/ 343 h 1300"/>
                <a:gd name="T2" fmla="*/ 4822 w 1204"/>
                <a:gd name="T3" fmla="*/ 0 h 1300"/>
                <a:gd name="T4" fmla="*/ 5749 w 1204"/>
                <a:gd name="T5" fmla="*/ 97 h 1300"/>
                <a:gd name="T6" fmla="*/ 6436 w 1204"/>
                <a:gd name="T7" fmla="*/ 343 h 1300"/>
                <a:gd name="T8" fmla="*/ 7836 w 1204"/>
                <a:gd name="T9" fmla="*/ 683 h 1300"/>
                <a:gd name="T10" fmla="*/ 8526 w 1204"/>
                <a:gd name="T11" fmla="*/ 920 h 1300"/>
                <a:gd name="T12" fmla="*/ 9117 w 1204"/>
                <a:gd name="T13" fmla="*/ 1359 h 1300"/>
                <a:gd name="T14" fmla="*/ 10868 w 1204"/>
                <a:gd name="T15" fmla="*/ 1796 h 1300"/>
                <a:gd name="T16" fmla="*/ 11689 w 1204"/>
                <a:gd name="T17" fmla="*/ 2573 h 1300"/>
                <a:gd name="T18" fmla="*/ 11557 w 1204"/>
                <a:gd name="T19" fmla="*/ 3397 h 1300"/>
                <a:gd name="T20" fmla="*/ 10868 w 1204"/>
                <a:gd name="T21" fmla="*/ 4124 h 1300"/>
                <a:gd name="T22" fmla="*/ 10400 w 1204"/>
                <a:gd name="T23" fmla="*/ 4416 h 1300"/>
                <a:gd name="T24" fmla="*/ 9707 w 1204"/>
                <a:gd name="T25" fmla="*/ 4908 h 1300"/>
                <a:gd name="T26" fmla="*/ 9005 w 1204"/>
                <a:gd name="T27" fmla="*/ 5054 h 1300"/>
                <a:gd name="T28" fmla="*/ 8779 w 1204"/>
                <a:gd name="T29" fmla="*/ 5202 h 1300"/>
                <a:gd name="T30" fmla="*/ 7368 w 1204"/>
                <a:gd name="T31" fmla="*/ 4908 h 1300"/>
                <a:gd name="T32" fmla="*/ 5862 w 1204"/>
                <a:gd name="T33" fmla="*/ 4325 h 1300"/>
                <a:gd name="T34" fmla="*/ 4696 w 1204"/>
                <a:gd name="T35" fmla="*/ 3983 h 1300"/>
                <a:gd name="T36" fmla="*/ 3992 w 1204"/>
                <a:gd name="T37" fmla="*/ 3889 h 1300"/>
                <a:gd name="T38" fmla="*/ 3648 w 1204"/>
                <a:gd name="T39" fmla="*/ 3786 h 1300"/>
                <a:gd name="T40" fmla="*/ 2363 w 1204"/>
                <a:gd name="T41" fmla="*/ 3644 h 1300"/>
                <a:gd name="T42" fmla="*/ 625 w 1204"/>
                <a:gd name="T43" fmla="*/ 3256 h 1300"/>
                <a:gd name="T44" fmla="*/ 145 w 1204"/>
                <a:gd name="T45" fmla="*/ 2963 h 1300"/>
                <a:gd name="T46" fmla="*/ 851 w 1204"/>
                <a:gd name="T47" fmla="*/ 2768 h 1300"/>
                <a:gd name="T48" fmla="*/ 1206 w 1204"/>
                <a:gd name="T49" fmla="*/ 2671 h 1300"/>
                <a:gd name="T50" fmla="*/ 1788 w 1204"/>
                <a:gd name="T51" fmla="*/ 2425 h 1300"/>
                <a:gd name="T52" fmla="*/ 2363 w 1204"/>
                <a:gd name="T53" fmla="*/ 2189 h 1300"/>
                <a:gd name="T54" fmla="*/ 2834 w 1204"/>
                <a:gd name="T55" fmla="*/ 1895 h 1300"/>
                <a:gd name="T56" fmla="*/ 3180 w 1204"/>
                <a:gd name="T57" fmla="*/ 1359 h 1300"/>
                <a:gd name="T58" fmla="*/ 3648 w 1204"/>
                <a:gd name="T59" fmla="*/ 683 h 1300"/>
                <a:gd name="T60" fmla="*/ 3992 w 1204"/>
                <a:gd name="T61" fmla="*/ 388 h 1300"/>
                <a:gd name="T62" fmla="*/ 3882 w 1204"/>
                <a:gd name="T63" fmla="*/ 343 h 130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1204"/>
                <a:gd name="T97" fmla="*/ 0 h 1300"/>
                <a:gd name="T98" fmla="*/ 1204 w 1204"/>
                <a:gd name="T99" fmla="*/ 1300 h 130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1204" h="1300">
                  <a:moveTo>
                    <a:pt x="400" y="84"/>
                  </a:moveTo>
                  <a:cubicBezTo>
                    <a:pt x="484" y="28"/>
                    <a:pt x="456" y="60"/>
                    <a:pt x="496" y="0"/>
                  </a:cubicBezTo>
                  <a:cubicBezTo>
                    <a:pt x="505" y="2"/>
                    <a:pt x="576" y="13"/>
                    <a:pt x="592" y="24"/>
                  </a:cubicBezTo>
                  <a:cubicBezTo>
                    <a:pt x="672" y="77"/>
                    <a:pt x="585" y="45"/>
                    <a:pt x="664" y="84"/>
                  </a:cubicBezTo>
                  <a:cubicBezTo>
                    <a:pt x="712" y="108"/>
                    <a:pt x="769" y="129"/>
                    <a:pt x="808" y="168"/>
                  </a:cubicBezTo>
                  <a:cubicBezTo>
                    <a:pt x="854" y="214"/>
                    <a:pt x="830" y="195"/>
                    <a:pt x="880" y="228"/>
                  </a:cubicBezTo>
                  <a:cubicBezTo>
                    <a:pt x="904" y="263"/>
                    <a:pt x="913" y="303"/>
                    <a:pt x="940" y="336"/>
                  </a:cubicBezTo>
                  <a:cubicBezTo>
                    <a:pt x="982" y="386"/>
                    <a:pt x="1059" y="424"/>
                    <a:pt x="1120" y="444"/>
                  </a:cubicBezTo>
                  <a:cubicBezTo>
                    <a:pt x="1156" y="498"/>
                    <a:pt x="1183" y="574"/>
                    <a:pt x="1204" y="636"/>
                  </a:cubicBezTo>
                  <a:cubicBezTo>
                    <a:pt x="1200" y="704"/>
                    <a:pt x="1201" y="772"/>
                    <a:pt x="1192" y="840"/>
                  </a:cubicBezTo>
                  <a:cubicBezTo>
                    <a:pt x="1185" y="896"/>
                    <a:pt x="1147" y="971"/>
                    <a:pt x="1120" y="1020"/>
                  </a:cubicBezTo>
                  <a:cubicBezTo>
                    <a:pt x="1106" y="1045"/>
                    <a:pt x="1081" y="1065"/>
                    <a:pt x="1072" y="1092"/>
                  </a:cubicBezTo>
                  <a:cubicBezTo>
                    <a:pt x="1057" y="1137"/>
                    <a:pt x="1042" y="1184"/>
                    <a:pt x="1000" y="1212"/>
                  </a:cubicBezTo>
                  <a:cubicBezTo>
                    <a:pt x="978" y="1227"/>
                    <a:pt x="950" y="1233"/>
                    <a:pt x="928" y="1248"/>
                  </a:cubicBezTo>
                  <a:cubicBezTo>
                    <a:pt x="920" y="1260"/>
                    <a:pt x="918" y="1281"/>
                    <a:pt x="904" y="1284"/>
                  </a:cubicBezTo>
                  <a:cubicBezTo>
                    <a:pt x="839" y="1300"/>
                    <a:pt x="805" y="1242"/>
                    <a:pt x="760" y="1212"/>
                  </a:cubicBezTo>
                  <a:cubicBezTo>
                    <a:pt x="716" y="1147"/>
                    <a:pt x="670" y="1117"/>
                    <a:pt x="604" y="1068"/>
                  </a:cubicBezTo>
                  <a:cubicBezTo>
                    <a:pt x="565" y="1039"/>
                    <a:pt x="530" y="1005"/>
                    <a:pt x="484" y="984"/>
                  </a:cubicBezTo>
                  <a:cubicBezTo>
                    <a:pt x="461" y="974"/>
                    <a:pt x="435" y="970"/>
                    <a:pt x="412" y="960"/>
                  </a:cubicBezTo>
                  <a:cubicBezTo>
                    <a:pt x="399" y="954"/>
                    <a:pt x="390" y="941"/>
                    <a:pt x="376" y="936"/>
                  </a:cubicBezTo>
                  <a:cubicBezTo>
                    <a:pt x="324" y="917"/>
                    <a:pt x="294" y="933"/>
                    <a:pt x="244" y="900"/>
                  </a:cubicBezTo>
                  <a:cubicBezTo>
                    <a:pt x="187" y="862"/>
                    <a:pt x="129" y="826"/>
                    <a:pt x="64" y="804"/>
                  </a:cubicBezTo>
                  <a:cubicBezTo>
                    <a:pt x="48" y="780"/>
                    <a:pt x="32" y="756"/>
                    <a:pt x="16" y="732"/>
                  </a:cubicBezTo>
                  <a:cubicBezTo>
                    <a:pt x="0" y="708"/>
                    <a:pt x="64" y="700"/>
                    <a:pt x="88" y="684"/>
                  </a:cubicBezTo>
                  <a:cubicBezTo>
                    <a:pt x="100" y="676"/>
                    <a:pt x="124" y="660"/>
                    <a:pt x="124" y="660"/>
                  </a:cubicBezTo>
                  <a:cubicBezTo>
                    <a:pt x="188" y="564"/>
                    <a:pt x="104" y="680"/>
                    <a:pt x="184" y="600"/>
                  </a:cubicBezTo>
                  <a:cubicBezTo>
                    <a:pt x="264" y="520"/>
                    <a:pt x="148" y="604"/>
                    <a:pt x="244" y="540"/>
                  </a:cubicBezTo>
                  <a:cubicBezTo>
                    <a:pt x="273" y="454"/>
                    <a:pt x="232" y="558"/>
                    <a:pt x="292" y="468"/>
                  </a:cubicBezTo>
                  <a:cubicBezTo>
                    <a:pt x="317" y="430"/>
                    <a:pt x="317" y="380"/>
                    <a:pt x="328" y="336"/>
                  </a:cubicBezTo>
                  <a:cubicBezTo>
                    <a:pt x="342" y="278"/>
                    <a:pt x="357" y="224"/>
                    <a:pt x="376" y="168"/>
                  </a:cubicBezTo>
                  <a:cubicBezTo>
                    <a:pt x="384" y="143"/>
                    <a:pt x="405" y="122"/>
                    <a:pt x="412" y="96"/>
                  </a:cubicBezTo>
                  <a:cubicBezTo>
                    <a:pt x="413" y="91"/>
                    <a:pt x="404" y="88"/>
                    <a:pt x="400" y="84"/>
                  </a:cubicBezTo>
                  <a:close/>
                </a:path>
              </a:pathLst>
            </a:custGeom>
            <a:noFill/>
            <a:ln w="38100">
              <a:solidFill>
                <a:srgbClr val="00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6" name="Freeform 187"/>
            <p:cNvSpPr>
              <a:spLocks/>
            </p:cNvSpPr>
            <p:nvPr/>
          </p:nvSpPr>
          <p:spPr bwMode="auto">
            <a:xfrm>
              <a:off x="1555" y="3400"/>
              <a:ext cx="2753" cy="674"/>
            </a:xfrm>
            <a:custGeom>
              <a:avLst/>
              <a:gdLst>
                <a:gd name="T0" fmla="*/ 839 w 2426"/>
                <a:gd name="T1" fmla="*/ 435 h 624"/>
                <a:gd name="T2" fmla="*/ 1423 w 2426"/>
                <a:gd name="T3" fmla="*/ 241 h 624"/>
                <a:gd name="T4" fmla="*/ 1660 w 2426"/>
                <a:gd name="T5" fmla="*/ 96 h 624"/>
                <a:gd name="T6" fmla="*/ 2360 w 2426"/>
                <a:gd name="T7" fmla="*/ 0 h 624"/>
                <a:gd name="T8" fmla="*/ 3644 w 2426"/>
                <a:gd name="T9" fmla="*/ 45 h 624"/>
                <a:gd name="T10" fmla="*/ 5749 w 2426"/>
                <a:gd name="T11" fmla="*/ 292 h 624"/>
                <a:gd name="T12" fmla="*/ 7380 w 2426"/>
                <a:gd name="T13" fmla="*/ 340 h 624"/>
                <a:gd name="T14" fmla="*/ 7849 w 2426"/>
                <a:gd name="T15" fmla="*/ 629 h 624"/>
                <a:gd name="T16" fmla="*/ 9030 w 2426"/>
                <a:gd name="T17" fmla="*/ 915 h 624"/>
                <a:gd name="T18" fmla="*/ 9722 w 2426"/>
                <a:gd name="T19" fmla="*/ 1106 h 624"/>
                <a:gd name="T20" fmla="*/ 10888 w 2426"/>
                <a:gd name="T21" fmla="*/ 1248 h 624"/>
                <a:gd name="T22" fmla="*/ 12994 w 2426"/>
                <a:gd name="T23" fmla="*/ 1198 h 624"/>
                <a:gd name="T24" fmla="*/ 14518 w 2426"/>
                <a:gd name="T25" fmla="*/ 956 h 624"/>
                <a:gd name="T26" fmla="*/ 19773 w 2426"/>
                <a:gd name="T27" fmla="*/ 864 h 624"/>
                <a:gd name="T28" fmla="*/ 21050 w 2426"/>
                <a:gd name="T29" fmla="*/ 1008 h 624"/>
                <a:gd name="T30" fmla="*/ 21881 w 2426"/>
                <a:gd name="T31" fmla="*/ 1154 h 624"/>
                <a:gd name="T32" fmla="*/ 22926 w 2426"/>
                <a:gd name="T33" fmla="*/ 1492 h 624"/>
                <a:gd name="T34" fmla="*/ 23621 w 2426"/>
                <a:gd name="T35" fmla="*/ 1920 h 624"/>
                <a:gd name="T36" fmla="*/ 22564 w 2426"/>
                <a:gd name="T37" fmla="*/ 2213 h 624"/>
                <a:gd name="T38" fmla="*/ 20358 w 2426"/>
                <a:gd name="T39" fmla="*/ 2498 h 624"/>
                <a:gd name="T40" fmla="*/ 8904 w 2426"/>
                <a:gd name="T41" fmla="*/ 2452 h 624"/>
                <a:gd name="T42" fmla="*/ 7023 w 2426"/>
                <a:gd name="T43" fmla="*/ 2355 h 624"/>
                <a:gd name="T44" fmla="*/ 2585 w 2426"/>
                <a:gd name="T45" fmla="*/ 1920 h 624"/>
                <a:gd name="T46" fmla="*/ 952 w 2426"/>
                <a:gd name="T47" fmla="*/ 1729 h 624"/>
                <a:gd name="T48" fmla="*/ 262 w 2426"/>
                <a:gd name="T49" fmla="*/ 1541 h 624"/>
                <a:gd name="T50" fmla="*/ 717 w 2426"/>
                <a:gd name="T51" fmla="*/ 722 h 624"/>
                <a:gd name="T52" fmla="*/ 839 w 2426"/>
                <a:gd name="T53" fmla="*/ 435 h 624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2426"/>
                <a:gd name="T82" fmla="*/ 0 h 624"/>
                <a:gd name="T83" fmla="*/ 2426 w 2426"/>
                <a:gd name="T84" fmla="*/ 624 h 624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2426" h="624">
                  <a:moveTo>
                    <a:pt x="86" y="108"/>
                  </a:moveTo>
                  <a:cubicBezTo>
                    <a:pt x="155" y="5"/>
                    <a:pt x="63" y="126"/>
                    <a:pt x="146" y="60"/>
                  </a:cubicBezTo>
                  <a:cubicBezTo>
                    <a:pt x="157" y="51"/>
                    <a:pt x="158" y="32"/>
                    <a:pt x="170" y="24"/>
                  </a:cubicBezTo>
                  <a:cubicBezTo>
                    <a:pt x="191" y="11"/>
                    <a:pt x="242" y="0"/>
                    <a:pt x="242" y="0"/>
                  </a:cubicBezTo>
                  <a:cubicBezTo>
                    <a:pt x="286" y="4"/>
                    <a:pt x="330" y="6"/>
                    <a:pt x="374" y="12"/>
                  </a:cubicBezTo>
                  <a:cubicBezTo>
                    <a:pt x="448" y="23"/>
                    <a:pt x="515" y="64"/>
                    <a:pt x="590" y="72"/>
                  </a:cubicBezTo>
                  <a:cubicBezTo>
                    <a:pt x="646" y="78"/>
                    <a:pt x="702" y="80"/>
                    <a:pt x="758" y="84"/>
                  </a:cubicBezTo>
                  <a:cubicBezTo>
                    <a:pt x="774" y="108"/>
                    <a:pt x="790" y="132"/>
                    <a:pt x="806" y="156"/>
                  </a:cubicBezTo>
                  <a:cubicBezTo>
                    <a:pt x="826" y="185"/>
                    <a:pt x="894" y="209"/>
                    <a:pt x="926" y="228"/>
                  </a:cubicBezTo>
                  <a:cubicBezTo>
                    <a:pt x="951" y="243"/>
                    <a:pt x="974" y="260"/>
                    <a:pt x="998" y="276"/>
                  </a:cubicBezTo>
                  <a:cubicBezTo>
                    <a:pt x="1030" y="297"/>
                    <a:pt x="1082" y="300"/>
                    <a:pt x="1118" y="312"/>
                  </a:cubicBezTo>
                  <a:cubicBezTo>
                    <a:pt x="1190" y="308"/>
                    <a:pt x="1262" y="309"/>
                    <a:pt x="1334" y="300"/>
                  </a:cubicBezTo>
                  <a:cubicBezTo>
                    <a:pt x="1393" y="293"/>
                    <a:pt x="1434" y="254"/>
                    <a:pt x="1490" y="240"/>
                  </a:cubicBezTo>
                  <a:cubicBezTo>
                    <a:pt x="1651" y="133"/>
                    <a:pt x="1809" y="210"/>
                    <a:pt x="2030" y="216"/>
                  </a:cubicBezTo>
                  <a:cubicBezTo>
                    <a:pt x="2073" y="230"/>
                    <a:pt x="2121" y="232"/>
                    <a:pt x="2162" y="252"/>
                  </a:cubicBezTo>
                  <a:cubicBezTo>
                    <a:pt x="2221" y="282"/>
                    <a:pt x="2193" y="270"/>
                    <a:pt x="2246" y="288"/>
                  </a:cubicBezTo>
                  <a:cubicBezTo>
                    <a:pt x="2327" y="369"/>
                    <a:pt x="2286" y="349"/>
                    <a:pt x="2354" y="372"/>
                  </a:cubicBezTo>
                  <a:cubicBezTo>
                    <a:pt x="2390" y="408"/>
                    <a:pt x="2410" y="432"/>
                    <a:pt x="2426" y="480"/>
                  </a:cubicBezTo>
                  <a:cubicBezTo>
                    <a:pt x="2394" y="528"/>
                    <a:pt x="2374" y="538"/>
                    <a:pt x="2318" y="552"/>
                  </a:cubicBezTo>
                  <a:cubicBezTo>
                    <a:pt x="2252" y="596"/>
                    <a:pt x="2168" y="611"/>
                    <a:pt x="2090" y="624"/>
                  </a:cubicBezTo>
                  <a:cubicBezTo>
                    <a:pt x="1698" y="620"/>
                    <a:pt x="1306" y="619"/>
                    <a:pt x="914" y="612"/>
                  </a:cubicBezTo>
                  <a:cubicBezTo>
                    <a:pt x="830" y="610"/>
                    <a:pt x="791" y="608"/>
                    <a:pt x="722" y="588"/>
                  </a:cubicBezTo>
                  <a:cubicBezTo>
                    <a:pt x="572" y="545"/>
                    <a:pt x="410" y="542"/>
                    <a:pt x="266" y="480"/>
                  </a:cubicBezTo>
                  <a:cubicBezTo>
                    <a:pt x="213" y="457"/>
                    <a:pt x="153" y="450"/>
                    <a:pt x="98" y="432"/>
                  </a:cubicBezTo>
                  <a:cubicBezTo>
                    <a:pt x="71" y="423"/>
                    <a:pt x="26" y="384"/>
                    <a:pt x="26" y="384"/>
                  </a:cubicBezTo>
                  <a:cubicBezTo>
                    <a:pt x="0" y="306"/>
                    <a:pt x="19" y="235"/>
                    <a:pt x="74" y="180"/>
                  </a:cubicBezTo>
                  <a:cubicBezTo>
                    <a:pt x="90" y="133"/>
                    <a:pt x="86" y="157"/>
                    <a:pt x="86" y="108"/>
                  </a:cubicBezTo>
                  <a:close/>
                </a:path>
              </a:pathLst>
            </a:custGeom>
            <a:noFill/>
            <a:ln w="38100">
              <a:solidFill>
                <a:srgbClr val="3366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7" name="Freeform 188"/>
            <p:cNvSpPr>
              <a:spLocks/>
            </p:cNvSpPr>
            <p:nvPr/>
          </p:nvSpPr>
          <p:spPr bwMode="auto">
            <a:xfrm>
              <a:off x="3470" y="1209"/>
              <a:ext cx="1997" cy="1101"/>
            </a:xfrm>
            <a:custGeom>
              <a:avLst/>
              <a:gdLst>
                <a:gd name="T0" fmla="*/ 884 w 1759"/>
                <a:gd name="T1" fmla="*/ 1663 h 1018"/>
                <a:gd name="T2" fmla="*/ 772 w 1759"/>
                <a:gd name="T3" fmla="*/ 1470 h 1018"/>
                <a:gd name="T4" fmla="*/ 528 w 1759"/>
                <a:gd name="T5" fmla="*/ 1318 h 1018"/>
                <a:gd name="T6" fmla="*/ 6303 w 1759"/>
                <a:gd name="T7" fmla="*/ 290 h 1018"/>
                <a:gd name="T8" fmla="*/ 8774 w 1759"/>
                <a:gd name="T9" fmla="*/ 240 h 1018"/>
                <a:gd name="T10" fmla="*/ 10542 w 1759"/>
                <a:gd name="T11" fmla="*/ 385 h 1018"/>
                <a:gd name="T12" fmla="*/ 14784 w 1759"/>
                <a:gd name="T13" fmla="*/ 779 h 1018"/>
                <a:gd name="T14" fmla="*/ 15609 w 1759"/>
                <a:gd name="T15" fmla="*/ 1122 h 1018"/>
                <a:gd name="T16" fmla="*/ 15843 w 1759"/>
                <a:gd name="T17" fmla="*/ 1271 h 1018"/>
                <a:gd name="T18" fmla="*/ 16784 w 1759"/>
                <a:gd name="T19" fmla="*/ 2401 h 1018"/>
                <a:gd name="T20" fmla="*/ 17260 w 1759"/>
                <a:gd name="T21" fmla="*/ 3086 h 1018"/>
                <a:gd name="T22" fmla="*/ 17137 w 1759"/>
                <a:gd name="T23" fmla="*/ 3630 h 1018"/>
                <a:gd name="T24" fmla="*/ 16426 w 1759"/>
                <a:gd name="T25" fmla="*/ 3777 h 1018"/>
                <a:gd name="T26" fmla="*/ 15726 w 1759"/>
                <a:gd name="T27" fmla="*/ 3977 h 1018"/>
                <a:gd name="T28" fmla="*/ 14784 w 1759"/>
                <a:gd name="T29" fmla="*/ 4029 h 1018"/>
                <a:gd name="T30" fmla="*/ 13012 w 1759"/>
                <a:gd name="T31" fmla="*/ 4176 h 1018"/>
                <a:gd name="T32" fmla="*/ 7725 w 1759"/>
                <a:gd name="T33" fmla="*/ 4124 h 1018"/>
                <a:gd name="T34" fmla="*/ 5838 w 1759"/>
                <a:gd name="T35" fmla="*/ 3578 h 1018"/>
                <a:gd name="T36" fmla="*/ 5011 w 1759"/>
                <a:gd name="T37" fmla="*/ 3533 h 1018"/>
                <a:gd name="T38" fmla="*/ 2995 w 1759"/>
                <a:gd name="T39" fmla="*/ 3286 h 1018"/>
                <a:gd name="T40" fmla="*/ 1718 w 1759"/>
                <a:gd name="T41" fmla="*/ 3233 h 1018"/>
                <a:gd name="T42" fmla="*/ 884 w 1759"/>
                <a:gd name="T43" fmla="*/ 1663 h 1018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1759"/>
                <a:gd name="T67" fmla="*/ 0 h 1018"/>
                <a:gd name="T68" fmla="*/ 1759 w 1759"/>
                <a:gd name="T69" fmla="*/ 1018 h 1018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1759" h="1018">
                  <a:moveTo>
                    <a:pt x="90" y="406"/>
                  </a:moveTo>
                  <a:cubicBezTo>
                    <a:pt x="86" y="390"/>
                    <a:pt x="84" y="373"/>
                    <a:pt x="78" y="358"/>
                  </a:cubicBezTo>
                  <a:cubicBezTo>
                    <a:pt x="72" y="345"/>
                    <a:pt x="55" y="336"/>
                    <a:pt x="54" y="322"/>
                  </a:cubicBezTo>
                  <a:cubicBezTo>
                    <a:pt x="29" y="0"/>
                    <a:pt x="461" y="75"/>
                    <a:pt x="642" y="70"/>
                  </a:cubicBezTo>
                  <a:cubicBezTo>
                    <a:pt x="751" y="43"/>
                    <a:pt x="744" y="47"/>
                    <a:pt x="894" y="58"/>
                  </a:cubicBezTo>
                  <a:cubicBezTo>
                    <a:pt x="956" y="70"/>
                    <a:pt x="1011" y="85"/>
                    <a:pt x="1074" y="94"/>
                  </a:cubicBezTo>
                  <a:cubicBezTo>
                    <a:pt x="1222" y="139"/>
                    <a:pt x="1353" y="173"/>
                    <a:pt x="1506" y="190"/>
                  </a:cubicBezTo>
                  <a:cubicBezTo>
                    <a:pt x="1569" y="211"/>
                    <a:pt x="1535" y="191"/>
                    <a:pt x="1590" y="274"/>
                  </a:cubicBezTo>
                  <a:cubicBezTo>
                    <a:pt x="1598" y="286"/>
                    <a:pt x="1614" y="310"/>
                    <a:pt x="1614" y="310"/>
                  </a:cubicBezTo>
                  <a:cubicBezTo>
                    <a:pt x="1628" y="425"/>
                    <a:pt x="1658" y="483"/>
                    <a:pt x="1710" y="586"/>
                  </a:cubicBezTo>
                  <a:cubicBezTo>
                    <a:pt x="1736" y="639"/>
                    <a:pt x="1740" y="699"/>
                    <a:pt x="1758" y="754"/>
                  </a:cubicBezTo>
                  <a:cubicBezTo>
                    <a:pt x="1754" y="798"/>
                    <a:pt x="1759" y="844"/>
                    <a:pt x="1746" y="886"/>
                  </a:cubicBezTo>
                  <a:cubicBezTo>
                    <a:pt x="1739" y="907"/>
                    <a:pt x="1689" y="914"/>
                    <a:pt x="1674" y="922"/>
                  </a:cubicBezTo>
                  <a:cubicBezTo>
                    <a:pt x="1649" y="936"/>
                    <a:pt x="1626" y="954"/>
                    <a:pt x="1602" y="970"/>
                  </a:cubicBezTo>
                  <a:cubicBezTo>
                    <a:pt x="1575" y="988"/>
                    <a:pt x="1538" y="977"/>
                    <a:pt x="1506" y="982"/>
                  </a:cubicBezTo>
                  <a:cubicBezTo>
                    <a:pt x="1446" y="992"/>
                    <a:pt x="1386" y="1006"/>
                    <a:pt x="1326" y="1018"/>
                  </a:cubicBezTo>
                  <a:cubicBezTo>
                    <a:pt x="1146" y="1014"/>
                    <a:pt x="966" y="1013"/>
                    <a:pt x="786" y="1006"/>
                  </a:cubicBezTo>
                  <a:cubicBezTo>
                    <a:pt x="716" y="1003"/>
                    <a:pt x="669" y="895"/>
                    <a:pt x="594" y="874"/>
                  </a:cubicBezTo>
                  <a:cubicBezTo>
                    <a:pt x="567" y="867"/>
                    <a:pt x="538" y="867"/>
                    <a:pt x="510" y="862"/>
                  </a:cubicBezTo>
                  <a:cubicBezTo>
                    <a:pt x="440" y="849"/>
                    <a:pt x="376" y="811"/>
                    <a:pt x="306" y="802"/>
                  </a:cubicBezTo>
                  <a:cubicBezTo>
                    <a:pt x="262" y="796"/>
                    <a:pt x="218" y="794"/>
                    <a:pt x="174" y="790"/>
                  </a:cubicBezTo>
                  <a:cubicBezTo>
                    <a:pt x="0" y="747"/>
                    <a:pt x="90" y="597"/>
                    <a:pt x="90" y="406"/>
                  </a:cubicBezTo>
                  <a:close/>
                </a:path>
              </a:pathLst>
            </a:cu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8" name="Freeform 189"/>
            <p:cNvSpPr>
              <a:spLocks/>
            </p:cNvSpPr>
            <p:nvPr/>
          </p:nvSpPr>
          <p:spPr bwMode="auto">
            <a:xfrm>
              <a:off x="3232" y="3192"/>
              <a:ext cx="109" cy="208"/>
            </a:xfrm>
            <a:custGeom>
              <a:avLst/>
              <a:gdLst>
                <a:gd name="T0" fmla="*/ 2147483647 w 24"/>
                <a:gd name="T1" fmla="*/ 4 h 264"/>
                <a:gd name="T2" fmla="*/ 2147483647 w 24"/>
                <a:gd name="T3" fmla="*/ 2 h 264"/>
                <a:gd name="T4" fmla="*/ 0 w 24"/>
                <a:gd name="T5" fmla="*/ 2 h 264"/>
                <a:gd name="T6" fmla="*/ 2147483647 w 24"/>
                <a:gd name="T7" fmla="*/ 0 h 264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4"/>
                <a:gd name="T13" fmla="*/ 0 h 264"/>
                <a:gd name="T14" fmla="*/ 24 w 24"/>
                <a:gd name="T15" fmla="*/ 264 h 264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4" h="264">
                  <a:moveTo>
                    <a:pt x="24" y="264"/>
                  </a:moveTo>
                  <a:cubicBezTo>
                    <a:pt x="20" y="216"/>
                    <a:pt x="18" y="168"/>
                    <a:pt x="12" y="120"/>
                  </a:cubicBezTo>
                  <a:cubicBezTo>
                    <a:pt x="10" y="107"/>
                    <a:pt x="0" y="97"/>
                    <a:pt x="0" y="84"/>
                  </a:cubicBezTo>
                  <a:cubicBezTo>
                    <a:pt x="0" y="56"/>
                    <a:pt x="12" y="0"/>
                    <a:pt x="12" y="0"/>
                  </a:cubicBez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69" name="Freeform 190"/>
            <p:cNvSpPr>
              <a:spLocks/>
            </p:cNvSpPr>
            <p:nvPr/>
          </p:nvSpPr>
          <p:spPr bwMode="auto">
            <a:xfrm>
              <a:off x="3169" y="2088"/>
              <a:ext cx="1148" cy="1368"/>
            </a:xfrm>
            <a:custGeom>
              <a:avLst/>
              <a:gdLst>
                <a:gd name="T0" fmla="*/ 983 w 1148"/>
                <a:gd name="T1" fmla="*/ 192 h 1368"/>
                <a:gd name="T2" fmla="*/ 971 w 1148"/>
                <a:gd name="T3" fmla="*/ 552 h 1368"/>
                <a:gd name="T4" fmla="*/ 995 w 1148"/>
                <a:gd name="T5" fmla="*/ 624 h 1368"/>
                <a:gd name="T6" fmla="*/ 923 w 1148"/>
                <a:gd name="T7" fmla="*/ 984 h 1368"/>
                <a:gd name="T8" fmla="*/ 887 w 1148"/>
                <a:gd name="T9" fmla="*/ 1092 h 1368"/>
                <a:gd name="T10" fmla="*/ 875 w 1148"/>
                <a:gd name="T11" fmla="*/ 1128 h 1368"/>
                <a:gd name="T12" fmla="*/ 863 w 1148"/>
                <a:gd name="T13" fmla="*/ 1212 h 1368"/>
                <a:gd name="T14" fmla="*/ 659 w 1148"/>
                <a:gd name="T15" fmla="*/ 1284 h 1368"/>
                <a:gd name="T16" fmla="*/ 335 w 1148"/>
                <a:gd name="T17" fmla="*/ 1368 h 1368"/>
                <a:gd name="T18" fmla="*/ 239 w 1148"/>
                <a:gd name="T19" fmla="*/ 1356 h 1368"/>
                <a:gd name="T20" fmla="*/ 155 w 1148"/>
                <a:gd name="T21" fmla="*/ 1260 h 1368"/>
                <a:gd name="T22" fmla="*/ 59 w 1148"/>
                <a:gd name="T23" fmla="*/ 1032 h 1368"/>
                <a:gd name="T24" fmla="*/ 107 w 1148"/>
                <a:gd name="T25" fmla="*/ 576 h 1368"/>
                <a:gd name="T26" fmla="*/ 143 w 1148"/>
                <a:gd name="T27" fmla="*/ 504 h 1368"/>
                <a:gd name="T28" fmla="*/ 167 w 1148"/>
                <a:gd name="T29" fmla="*/ 384 h 1368"/>
                <a:gd name="T30" fmla="*/ 227 w 1148"/>
                <a:gd name="T31" fmla="*/ 324 h 1368"/>
                <a:gd name="T32" fmla="*/ 371 w 1148"/>
                <a:gd name="T33" fmla="*/ 216 h 1368"/>
                <a:gd name="T34" fmla="*/ 563 w 1148"/>
                <a:gd name="T35" fmla="*/ 108 h 1368"/>
                <a:gd name="T36" fmla="*/ 635 w 1148"/>
                <a:gd name="T37" fmla="*/ 84 h 1368"/>
                <a:gd name="T38" fmla="*/ 983 w 1148"/>
                <a:gd name="T39" fmla="*/ 192 h 1368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1148"/>
                <a:gd name="T61" fmla="*/ 0 h 1368"/>
                <a:gd name="T62" fmla="*/ 1148 w 1148"/>
                <a:gd name="T63" fmla="*/ 1368 h 1368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1148" h="1368">
                  <a:moveTo>
                    <a:pt x="983" y="192"/>
                  </a:moveTo>
                  <a:cubicBezTo>
                    <a:pt x="914" y="296"/>
                    <a:pt x="954" y="439"/>
                    <a:pt x="971" y="552"/>
                  </a:cubicBezTo>
                  <a:cubicBezTo>
                    <a:pt x="975" y="577"/>
                    <a:pt x="995" y="624"/>
                    <a:pt x="995" y="624"/>
                  </a:cubicBezTo>
                  <a:cubicBezTo>
                    <a:pt x="984" y="821"/>
                    <a:pt x="998" y="834"/>
                    <a:pt x="923" y="984"/>
                  </a:cubicBezTo>
                  <a:cubicBezTo>
                    <a:pt x="906" y="1018"/>
                    <a:pt x="899" y="1056"/>
                    <a:pt x="887" y="1092"/>
                  </a:cubicBezTo>
                  <a:cubicBezTo>
                    <a:pt x="883" y="1104"/>
                    <a:pt x="875" y="1128"/>
                    <a:pt x="875" y="1128"/>
                  </a:cubicBezTo>
                  <a:cubicBezTo>
                    <a:pt x="871" y="1156"/>
                    <a:pt x="882" y="1191"/>
                    <a:pt x="863" y="1212"/>
                  </a:cubicBezTo>
                  <a:cubicBezTo>
                    <a:pt x="831" y="1247"/>
                    <a:pt x="704" y="1273"/>
                    <a:pt x="659" y="1284"/>
                  </a:cubicBezTo>
                  <a:cubicBezTo>
                    <a:pt x="564" y="1347"/>
                    <a:pt x="444" y="1350"/>
                    <a:pt x="335" y="1368"/>
                  </a:cubicBezTo>
                  <a:cubicBezTo>
                    <a:pt x="303" y="1364"/>
                    <a:pt x="270" y="1364"/>
                    <a:pt x="239" y="1356"/>
                  </a:cubicBezTo>
                  <a:cubicBezTo>
                    <a:pt x="198" y="1345"/>
                    <a:pt x="172" y="1286"/>
                    <a:pt x="155" y="1260"/>
                  </a:cubicBezTo>
                  <a:cubicBezTo>
                    <a:pt x="107" y="1187"/>
                    <a:pt x="80" y="1117"/>
                    <a:pt x="59" y="1032"/>
                  </a:cubicBezTo>
                  <a:cubicBezTo>
                    <a:pt x="53" y="906"/>
                    <a:pt x="0" y="683"/>
                    <a:pt x="107" y="576"/>
                  </a:cubicBezTo>
                  <a:cubicBezTo>
                    <a:pt x="115" y="551"/>
                    <a:pt x="135" y="529"/>
                    <a:pt x="143" y="504"/>
                  </a:cubicBezTo>
                  <a:cubicBezTo>
                    <a:pt x="158" y="459"/>
                    <a:pt x="149" y="426"/>
                    <a:pt x="167" y="384"/>
                  </a:cubicBezTo>
                  <a:cubicBezTo>
                    <a:pt x="187" y="338"/>
                    <a:pt x="191" y="354"/>
                    <a:pt x="227" y="324"/>
                  </a:cubicBezTo>
                  <a:cubicBezTo>
                    <a:pt x="274" y="285"/>
                    <a:pt x="313" y="235"/>
                    <a:pt x="371" y="216"/>
                  </a:cubicBezTo>
                  <a:cubicBezTo>
                    <a:pt x="422" y="165"/>
                    <a:pt x="496" y="135"/>
                    <a:pt x="563" y="108"/>
                  </a:cubicBezTo>
                  <a:cubicBezTo>
                    <a:pt x="586" y="99"/>
                    <a:pt x="635" y="84"/>
                    <a:pt x="635" y="84"/>
                  </a:cubicBezTo>
                  <a:cubicBezTo>
                    <a:pt x="1148" y="102"/>
                    <a:pt x="906" y="0"/>
                    <a:pt x="983" y="192"/>
                  </a:cubicBezTo>
                  <a:close/>
                </a:path>
              </a:pathLst>
            </a:custGeom>
            <a:noFill/>
            <a:ln w="38100">
              <a:solidFill>
                <a:srgbClr val="CC00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170" name="Freeform 191"/>
            <p:cNvSpPr>
              <a:spLocks/>
            </p:cNvSpPr>
            <p:nvPr/>
          </p:nvSpPr>
          <p:spPr bwMode="auto">
            <a:xfrm>
              <a:off x="3876" y="2352"/>
              <a:ext cx="1284" cy="1301"/>
            </a:xfrm>
            <a:custGeom>
              <a:avLst/>
              <a:gdLst>
                <a:gd name="T0" fmla="*/ 348 w 1284"/>
                <a:gd name="T1" fmla="*/ 84 h 1301"/>
                <a:gd name="T2" fmla="*/ 432 w 1284"/>
                <a:gd name="T3" fmla="*/ 48 h 1301"/>
                <a:gd name="T4" fmla="*/ 468 w 1284"/>
                <a:gd name="T5" fmla="*/ 24 h 1301"/>
                <a:gd name="T6" fmla="*/ 564 w 1284"/>
                <a:gd name="T7" fmla="*/ 0 h 1301"/>
                <a:gd name="T8" fmla="*/ 1200 w 1284"/>
                <a:gd name="T9" fmla="*/ 60 h 1301"/>
                <a:gd name="T10" fmla="*/ 1284 w 1284"/>
                <a:gd name="T11" fmla="*/ 372 h 1301"/>
                <a:gd name="T12" fmla="*/ 1272 w 1284"/>
                <a:gd name="T13" fmla="*/ 684 h 1301"/>
                <a:gd name="T14" fmla="*/ 1248 w 1284"/>
                <a:gd name="T15" fmla="*/ 720 h 1301"/>
                <a:gd name="T16" fmla="*/ 1224 w 1284"/>
                <a:gd name="T17" fmla="*/ 792 h 1301"/>
                <a:gd name="T18" fmla="*/ 1020 w 1284"/>
                <a:gd name="T19" fmla="*/ 996 h 1301"/>
                <a:gd name="T20" fmla="*/ 936 w 1284"/>
                <a:gd name="T21" fmla="*/ 1020 h 1301"/>
                <a:gd name="T22" fmla="*/ 696 w 1284"/>
                <a:gd name="T23" fmla="*/ 1104 h 1301"/>
                <a:gd name="T24" fmla="*/ 588 w 1284"/>
                <a:gd name="T25" fmla="*/ 1140 h 1301"/>
                <a:gd name="T26" fmla="*/ 552 w 1284"/>
                <a:gd name="T27" fmla="*/ 1152 h 1301"/>
                <a:gd name="T28" fmla="*/ 168 w 1284"/>
                <a:gd name="T29" fmla="*/ 1260 h 1301"/>
                <a:gd name="T30" fmla="*/ 48 w 1284"/>
                <a:gd name="T31" fmla="*/ 1248 h 1301"/>
                <a:gd name="T32" fmla="*/ 0 w 1284"/>
                <a:gd name="T33" fmla="*/ 1140 h 1301"/>
                <a:gd name="T34" fmla="*/ 12 w 1284"/>
                <a:gd name="T35" fmla="*/ 1092 h 1301"/>
                <a:gd name="T36" fmla="*/ 120 w 1284"/>
                <a:gd name="T37" fmla="*/ 1032 h 1301"/>
                <a:gd name="T38" fmla="*/ 252 w 1284"/>
                <a:gd name="T39" fmla="*/ 900 h 1301"/>
                <a:gd name="T40" fmla="*/ 288 w 1284"/>
                <a:gd name="T41" fmla="*/ 792 h 1301"/>
                <a:gd name="T42" fmla="*/ 300 w 1284"/>
                <a:gd name="T43" fmla="*/ 756 h 1301"/>
                <a:gd name="T44" fmla="*/ 312 w 1284"/>
                <a:gd name="T45" fmla="*/ 552 h 1301"/>
                <a:gd name="T46" fmla="*/ 324 w 1284"/>
                <a:gd name="T47" fmla="*/ 492 h 1301"/>
                <a:gd name="T48" fmla="*/ 348 w 1284"/>
                <a:gd name="T49" fmla="*/ 420 h 1301"/>
                <a:gd name="T50" fmla="*/ 336 w 1284"/>
                <a:gd name="T51" fmla="*/ 156 h 1301"/>
                <a:gd name="T52" fmla="*/ 348 w 1284"/>
                <a:gd name="T53" fmla="*/ 84 h 130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1284"/>
                <a:gd name="T82" fmla="*/ 0 h 1301"/>
                <a:gd name="T83" fmla="*/ 1284 w 1284"/>
                <a:gd name="T84" fmla="*/ 1301 h 130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1284" h="1301">
                  <a:moveTo>
                    <a:pt x="348" y="84"/>
                  </a:moveTo>
                  <a:cubicBezTo>
                    <a:pt x="375" y="70"/>
                    <a:pt x="405" y="62"/>
                    <a:pt x="432" y="48"/>
                  </a:cubicBezTo>
                  <a:cubicBezTo>
                    <a:pt x="445" y="42"/>
                    <a:pt x="454" y="29"/>
                    <a:pt x="468" y="24"/>
                  </a:cubicBezTo>
                  <a:cubicBezTo>
                    <a:pt x="499" y="13"/>
                    <a:pt x="564" y="0"/>
                    <a:pt x="564" y="0"/>
                  </a:cubicBezTo>
                  <a:cubicBezTo>
                    <a:pt x="781" y="9"/>
                    <a:pt x="986" y="29"/>
                    <a:pt x="1200" y="60"/>
                  </a:cubicBezTo>
                  <a:cubicBezTo>
                    <a:pt x="1259" y="148"/>
                    <a:pt x="1251" y="272"/>
                    <a:pt x="1284" y="372"/>
                  </a:cubicBezTo>
                  <a:cubicBezTo>
                    <a:pt x="1280" y="476"/>
                    <a:pt x="1283" y="580"/>
                    <a:pt x="1272" y="684"/>
                  </a:cubicBezTo>
                  <a:cubicBezTo>
                    <a:pt x="1271" y="698"/>
                    <a:pt x="1254" y="707"/>
                    <a:pt x="1248" y="720"/>
                  </a:cubicBezTo>
                  <a:cubicBezTo>
                    <a:pt x="1238" y="743"/>
                    <a:pt x="1240" y="772"/>
                    <a:pt x="1224" y="792"/>
                  </a:cubicBezTo>
                  <a:cubicBezTo>
                    <a:pt x="1224" y="792"/>
                    <a:pt x="1073" y="943"/>
                    <a:pt x="1020" y="996"/>
                  </a:cubicBezTo>
                  <a:cubicBezTo>
                    <a:pt x="999" y="1017"/>
                    <a:pt x="964" y="1011"/>
                    <a:pt x="936" y="1020"/>
                  </a:cubicBezTo>
                  <a:cubicBezTo>
                    <a:pt x="852" y="1048"/>
                    <a:pt x="781" y="1079"/>
                    <a:pt x="696" y="1104"/>
                  </a:cubicBezTo>
                  <a:cubicBezTo>
                    <a:pt x="660" y="1115"/>
                    <a:pt x="624" y="1128"/>
                    <a:pt x="588" y="1140"/>
                  </a:cubicBezTo>
                  <a:cubicBezTo>
                    <a:pt x="576" y="1144"/>
                    <a:pt x="552" y="1152"/>
                    <a:pt x="552" y="1152"/>
                  </a:cubicBezTo>
                  <a:cubicBezTo>
                    <a:pt x="440" y="1301"/>
                    <a:pt x="392" y="1250"/>
                    <a:pt x="168" y="1260"/>
                  </a:cubicBezTo>
                  <a:cubicBezTo>
                    <a:pt x="128" y="1256"/>
                    <a:pt x="86" y="1261"/>
                    <a:pt x="48" y="1248"/>
                  </a:cubicBezTo>
                  <a:cubicBezTo>
                    <a:pt x="11" y="1236"/>
                    <a:pt x="0" y="1140"/>
                    <a:pt x="0" y="1140"/>
                  </a:cubicBezTo>
                  <a:cubicBezTo>
                    <a:pt x="4" y="1124"/>
                    <a:pt x="1" y="1104"/>
                    <a:pt x="12" y="1092"/>
                  </a:cubicBezTo>
                  <a:cubicBezTo>
                    <a:pt x="46" y="1053"/>
                    <a:pt x="78" y="1046"/>
                    <a:pt x="120" y="1032"/>
                  </a:cubicBezTo>
                  <a:cubicBezTo>
                    <a:pt x="163" y="989"/>
                    <a:pt x="226" y="958"/>
                    <a:pt x="252" y="900"/>
                  </a:cubicBezTo>
                  <a:cubicBezTo>
                    <a:pt x="252" y="900"/>
                    <a:pt x="282" y="810"/>
                    <a:pt x="288" y="792"/>
                  </a:cubicBezTo>
                  <a:cubicBezTo>
                    <a:pt x="292" y="780"/>
                    <a:pt x="300" y="756"/>
                    <a:pt x="300" y="756"/>
                  </a:cubicBezTo>
                  <a:cubicBezTo>
                    <a:pt x="304" y="688"/>
                    <a:pt x="306" y="620"/>
                    <a:pt x="312" y="552"/>
                  </a:cubicBezTo>
                  <a:cubicBezTo>
                    <a:pt x="314" y="532"/>
                    <a:pt x="319" y="512"/>
                    <a:pt x="324" y="492"/>
                  </a:cubicBezTo>
                  <a:cubicBezTo>
                    <a:pt x="331" y="468"/>
                    <a:pt x="348" y="420"/>
                    <a:pt x="348" y="420"/>
                  </a:cubicBezTo>
                  <a:cubicBezTo>
                    <a:pt x="336" y="324"/>
                    <a:pt x="309" y="256"/>
                    <a:pt x="336" y="156"/>
                  </a:cubicBezTo>
                  <a:cubicBezTo>
                    <a:pt x="357" y="77"/>
                    <a:pt x="398" y="134"/>
                    <a:pt x="348" y="84"/>
                  </a:cubicBezTo>
                  <a:close/>
                </a:path>
              </a:pathLst>
            </a:custGeom>
            <a:noFill/>
            <a:ln w="38100">
              <a:solidFill>
                <a:srgbClr val="FF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MX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L-A-LS: </a:t>
            </a:r>
            <a:r>
              <a:rPr lang="es-MX" sz="28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Allocation</a:t>
            </a:r>
            <a:r>
              <a:rPr lang="es-MX" sz="28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</a:t>
            </a:r>
            <a:r>
              <a:rPr lang="es-MX" sz="28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Phase</a:t>
            </a:r>
            <a:endParaRPr lang="es-ES" sz="2800" b="0" dirty="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9094" name="Rectangle 6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9095" name="Rectangle 7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9096" name="Rectangle 8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9097" name="Rectangle 9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9098" name="Rectangle 10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9099" name="Rectangle 11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9100" name="Rectangle 12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9101" name="Rectangle 13"/>
          <p:cNvSpPr>
            <a:spLocks noChangeArrowheads="1"/>
          </p:cNvSpPr>
          <p:nvPr/>
        </p:nvSpPr>
        <p:spPr bwMode="auto">
          <a:xfrm>
            <a:off x="2243138" y="1346200"/>
            <a:ext cx="1979612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endParaRPr lang="es-ES"/>
          </a:p>
        </p:txBody>
      </p:sp>
      <p:sp>
        <p:nvSpPr>
          <p:cNvPr id="89102" name="Rectangle 14"/>
          <p:cNvSpPr>
            <a:spLocks noChangeArrowheads="1"/>
          </p:cNvSpPr>
          <p:nvPr/>
        </p:nvSpPr>
        <p:spPr bwMode="auto">
          <a:xfrm>
            <a:off x="2243138" y="1346200"/>
            <a:ext cx="1620837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endParaRPr lang="es-ES"/>
          </a:p>
        </p:txBody>
      </p:sp>
      <p:sp>
        <p:nvSpPr>
          <p:cNvPr id="89103" name="Text Box 19"/>
          <p:cNvSpPr txBox="1">
            <a:spLocks noChangeArrowheads="1"/>
          </p:cNvSpPr>
          <p:nvPr/>
        </p:nvSpPr>
        <p:spPr bwMode="auto">
          <a:xfrm>
            <a:off x="827088" y="1268413"/>
            <a:ext cx="31686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>
                <a:solidFill>
                  <a:schemeClr val="accent1"/>
                </a:solidFill>
                <a:latin typeface="Lucida Sans" charset="0"/>
              </a:rPr>
              <a:t>Allocation Model (AM)</a:t>
            </a:r>
            <a:endParaRPr lang="es-ES">
              <a:solidFill>
                <a:schemeClr val="accent1"/>
              </a:solidFill>
              <a:latin typeface="Lucida Sans" charset="0"/>
            </a:endParaRPr>
          </a:p>
        </p:txBody>
      </p:sp>
      <p:pic>
        <p:nvPicPr>
          <p:cNvPr id="8910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09" t="24757" r="12444" b="25243"/>
          <a:stretch>
            <a:fillRect/>
          </a:stretch>
        </p:blipFill>
        <p:spPr bwMode="auto">
          <a:xfrm>
            <a:off x="642938" y="2071688"/>
            <a:ext cx="77533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Box 18"/>
          <p:cNvSpPr txBox="1"/>
          <p:nvPr/>
        </p:nvSpPr>
        <p:spPr>
          <a:xfrm>
            <a:off x="2571750" y="5786438"/>
            <a:ext cx="4206875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MX" sz="2000" dirty="0">
                <a:latin typeface="+mn-lt"/>
                <a:ea typeface="+mn-ea"/>
              </a:rPr>
              <a:t>No. of </a:t>
            </a:r>
            <a:r>
              <a:rPr lang="es-MX" sz="2000" dirty="0" err="1">
                <a:latin typeface="+mn-lt"/>
                <a:ea typeface="+mn-ea"/>
              </a:rPr>
              <a:t>binary</a:t>
            </a:r>
            <a:r>
              <a:rPr lang="es-MX" sz="2000" dirty="0">
                <a:latin typeface="+mn-lt"/>
                <a:ea typeface="+mn-ea"/>
              </a:rPr>
              <a:t> variables: </a:t>
            </a:r>
            <a:r>
              <a:rPr lang="es-MX" sz="2000" i="1" dirty="0">
                <a:latin typeface="+mn-lt"/>
                <a:ea typeface="+mn-ea"/>
              </a:rPr>
              <a:t>n</a:t>
            </a:r>
            <a:r>
              <a:rPr lang="es-MX" sz="2000" baseline="30000" dirty="0">
                <a:latin typeface="+mn-lt"/>
                <a:ea typeface="+mn-ea"/>
              </a:rPr>
              <a:t>2</a:t>
            </a:r>
            <a:r>
              <a:rPr lang="es-MX" sz="2000" dirty="0">
                <a:latin typeface="+mn-lt"/>
                <a:ea typeface="+mn-ea"/>
              </a:rPr>
              <a:t> </a:t>
            </a:r>
            <a:r>
              <a:rPr lang="es-MX" sz="2000" dirty="0">
                <a:latin typeface="+mn-lt"/>
                <a:ea typeface="+mn-ea"/>
                <a:sym typeface="Wingdings" pitchFamily="2" charset="2"/>
              </a:rPr>
              <a:t> </a:t>
            </a:r>
            <a:r>
              <a:rPr lang="es-MX" sz="2000" i="1" dirty="0" err="1">
                <a:latin typeface="+mn-lt"/>
                <a:ea typeface="+mn-ea"/>
                <a:sym typeface="Wingdings" pitchFamily="2" charset="2"/>
              </a:rPr>
              <a:t>np</a:t>
            </a:r>
            <a:endParaRPr lang="en-US" sz="2000" i="1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9201401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5" name="Rectangle 5"/>
          <p:cNvSpPr>
            <a:spLocks/>
          </p:cNvSpPr>
          <p:nvPr/>
        </p:nvSpPr>
        <p:spPr bwMode="auto">
          <a:xfrm>
            <a:off x="611188" y="404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L-A-LS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Method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Allocation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Phase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  <p:sp>
        <p:nvSpPr>
          <p:cNvPr id="90115" name="Text Box 7"/>
          <p:cNvSpPr txBox="1">
            <a:spLocks noChangeArrowheads="1"/>
          </p:cNvSpPr>
          <p:nvPr/>
        </p:nvSpPr>
        <p:spPr bwMode="auto">
          <a:xfrm>
            <a:off x="827088" y="1484313"/>
            <a:ext cx="6305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>
                <a:solidFill>
                  <a:schemeClr val="accent1"/>
                </a:solidFill>
                <a:latin typeface="Lucida Sans" charset="0"/>
              </a:rPr>
              <a:t>Allocation Subproblem (perfect balance for </a:t>
            </a:r>
            <a:r>
              <a:rPr lang="es-MX" i="1">
                <a:solidFill>
                  <a:schemeClr val="accent1"/>
                </a:solidFill>
                <a:latin typeface="Lucida Sans" charset="0"/>
              </a:rPr>
              <a:t>a</a:t>
            </a:r>
            <a:r>
              <a:rPr lang="es-MX">
                <a:solidFill>
                  <a:schemeClr val="accent1"/>
                </a:solidFill>
                <a:latin typeface="Lucida Sans" charset="0"/>
              </a:rPr>
              <a:t>)</a:t>
            </a:r>
            <a:endParaRPr lang="es-ES">
              <a:solidFill>
                <a:schemeClr val="accent1"/>
              </a:solidFill>
              <a:latin typeface="Lucida Sans" charset="0"/>
            </a:endParaRPr>
          </a:p>
        </p:txBody>
      </p:sp>
      <p:sp>
        <p:nvSpPr>
          <p:cNvPr id="90116" name="Text Box 8"/>
          <p:cNvSpPr txBox="1">
            <a:spLocks noChangeArrowheads="1"/>
          </p:cNvSpPr>
          <p:nvPr/>
        </p:nvSpPr>
        <p:spPr bwMode="auto">
          <a:xfrm>
            <a:off x="1116013" y="5516563"/>
            <a:ext cx="74691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>
                <a:latin typeface="Lucida Sans" charset="0"/>
              </a:rPr>
              <a:t>Relaxation of AM (connectivity constraints and integrality requirements)</a:t>
            </a:r>
            <a:r>
              <a:rPr lang="es-MX">
                <a:solidFill>
                  <a:schemeClr val="accent1"/>
                </a:solidFill>
                <a:latin typeface="Lucida Sans" charset="0"/>
              </a:rPr>
              <a:t> </a:t>
            </a:r>
            <a:endParaRPr lang="es-ES">
              <a:solidFill>
                <a:schemeClr val="accent1"/>
              </a:solidFill>
              <a:latin typeface="Lucida Sans" charset="0"/>
            </a:endParaRPr>
          </a:p>
        </p:txBody>
      </p:sp>
      <p:pic>
        <p:nvPicPr>
          <p:cNvPr id="90117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93" t="39320" r="23170" b="24515"/>
          <a:stretch>
            <a:fillRect/>
          </a:stretch>
        </p:blipFill>
        <p:spPr bwMode="auto">
          <a:xfrm>
            <a:off x="1357313" y="2286000"/>
            <a:ext cx="6286500" cy="2763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118" name="TextBox 7"/>
          <p:cNvSpPr txBox="1">
            <a:spLocks noChangeArrowheads="1"/>
          </p:cNvSpPr>
          <p:nvPr/>
        </p:nvSpPr>
        <p:spPr bwMode="auto">
          <a:xfrm>
            <a:off x="500063" y="2571750"/>
            <a:ext cx="8826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2000"/>
              <a:t>RM(</a:t>
            </a:r>
            <a:r>
              <a:rPr lang="es-MX" sz="2000" i="1"/>
              <a:t>a</a:t>
            </a:r>
            <a:r>
              <a:rPr lang="es-MX" sz="2000"/>
              <a:t>)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33982571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6"/>
          <p:cNvSpPr>
            <a:spLocks noGrp="1" noChangeArrowheads="1"/>
          </p:cNvSpPr>
          <p:nvPr>
            <p:ph idx="4294967295"/>
          </p:nvPr>
        </p:nvSpPr>
        <p:spPr>
          <a:xfrm>
            <a:off x="684213" y="1557338"/>
            <a:ext cx="7772400" cy="3484562"/>
          </a:xfrm>
        </p:spPr>
        <p:txBody>
          <a:bodyPr/>
          <a:lstStyle/>
          <a:p>
            <a:pPr eaLnBrk="1" hangingPunct="1"/>
            <a:r>
              <a:rPr lang="en-US" sz="1800">
                <a:latin typeface="Lucida Sans Unicode" charset="0"/>
              </a:rPr>
              <a:t>Problem RM(</a:t>
            </a:r>
            <a:r>
              <a:rPr lang="en-US" sz="1800" i="1">
                <a:latin typeface="Lucida Sans Unicode" charset="0"/>
              </a:rPr>
              <a:t>a</a:t>
            </a:r>
            <a:r>
              <a:rPr lang="en-US" sz="1800">
                <a:latin typeface="Lucida Sans Unicode" charset="0"/>
              </a:rPr>
              <a:t>) can be solved efficiently using a network method (or even the Simplex)</a:t>
            </a:r>
          </a:p>
          <a:p>
            <a:pPr eaLnBrk="1" hangingPunct="1"/>
            <a:endParaRPr lang="en-US" sz="1800">
              <a:latin typeface="Lucida Sans Unicode" charset="0"/>
            </a:endParaRPr>
          </a:p>
          <a:p>
            <a:pPr eaLnBrk="1" hangingPunct="1"/>
            <a:r>
              <a:rPr lang="en-US" sz="1800">
                <a:latin typeface="Lucida Sans Unicode" charset="0"/>
              </a:rPr>
              <a:t>In an optimal solution to RM(</a:t>
            </a:r>
            <a:r>
              <a:rPr lang="en-US" sz="1800" i="1">
                <a:latin typeface="Lucida Sans Unicode" charset="0"/>
              </a:rPr>
              <a:t>a</a:t>
            </a:r>
            <a:r>
              <a:rPr lang="en-US" sz="1800">
                <a:latin typeface="Lucida Sans Unicode" charset="0"/>
              </a:rPr>
              <a:t>), territories are perfectly balanced</a:t>
            </a:r>
          </a:p>
          <a:p>
            <a:pPr eaLnBrk="1" hangingPunct="1"/>
            <a:endParaRPr lang="es-MX" sz="1800">
              <a:latin typeface="Lucida Sans Unicode" charset="0"/>
            </a:endParaRPr>
          </a:p>
          <a:p>
            <a:pPr eaLnBrk="1" hangingPunct="1"/>
            <a:r>
              <a:rPr lang="en-US" sz="1800">
                <a:latin typeface="Lucida Sans Unicode" charset="0"/>
              </a:rPr>
              <a:t>However, unique assignment constraints may not be satisfied (split unit := unit </a:t>
            </a:r>
            <a:r>
              <a:rPr lang="ja-JP" altLang="en-US" sz="1800">
                <a:latin typeface="Lucida Sans Unicode" charset="0"/>
              </a:rPr>
              <a:t>“</a:t>
            </a:r>
            <a:r>
              <a:rPr lang="en-US" sz="1800">
                <a:latin typeface="Lucida Sans Unicode" charset="0"/>
              </a:rPr>
              <a:t>partially</a:t>
            </a:r>
            <a:r>
              <a:rPr lang="ja-JP" altLang="en-US" sz="1800">
                <a:latin typeface="Lucida Sans Unicode" charset="0"/>
              </a:rPr>
              <a:t>”</a:t>
            </a:r>
            <a:r>
              <a:rPr lang="en-US" sz="1800">
                <a:latin typeface="Lucida Sans Unicode" charset="0"/>
              </a:rPr>
              <a:t> assigned to two or more territories)</a:t>
            </a:r>
          </a:p>
          <a:p>
            <a:pPr eaLnBrk="1" hangingPunct="1"/>
            <a:endParaRPr lang="en-US" sz="1800">
              <a:latin typeface="Lucida Sans Unicode" charset="0"/>
            </a:endParaRPr>
          </a:p>
          <a:p>
            <a:pPr eaLnBrk="1" hangingPunct="1"/>
            <a:r>
              <a:rPr lang="en-US" sz="1800">
                <a:latin typeface="Lucida Sans Unicode" charset="0"/>
              </a:rPr>
              <a:t>Theoretical result: No. of split units is at most </a:t>
            </a:r>
            <a:r>
              <a:rPr lang="en-US" sz="1800" i="1">
                <a:latin typeface="Lucida Sans Unicode" charset="0"/>
              </a:rPr>
              <a:t>p </a:t>
            </a:r>
            <a:r>
              <a:rPr lang="en-US" sz="1800">
                <a:latin typeface="Lucida Sans Unicode" charset="0"/>
              </a:rPr>
              <a:t> - 1 </a:t>
            </a:r>
            <a:r>
              <a:rPr lang="en-US" sz="1800" b="1">
                <a:latin typeface="Lucida Sans Unicode" charset="0"/>
              </a:rPr>
              <a:t>for RM(</a:t>
            </a:r>
            <a:r>
              <a:rPr lang="en-US" sz="1800" b="1" i="1">
                <a:latin typeface="Lucida Sans Unicode" charset="0"/>
              </a:rPr>
              <a:t>a</a:t>
            </a:r>
            <a:r>
              <a:rPr lang="en-US" sz="1800" b="1">
                <a:latin typeface="Lucida Sans Unicode" charset="0"/>
              </a:rPr>
              <a:t>)</a:t>
            </a:r>
          </a:p>
          <a:p>
            <a:pPr eaLnBrk="1" hangingPunct="1"/>
            <a:r>
              <a:rPr lang="es-MX" sz="1800" b="1">
                <a:latin typeface="Lucida Sans Unicode" charset="0"/>
              </a:rPr>
              <a:t>ISSUE:  </a:t>
            </a:r>
            <a:r>
              <a:rPr lang="es-MX" sz="1800">
                <a:latin typeface="Lucida Sans Unicode" charset="0"/>
              </a:rPr>
              <a:t>No longer holds for </a:t>
            </a:r>
            <a:r>
              <a:rPr lang="es-MX" sz="1800" b="1">
                <a:latin typeface="Lucida Sans Unicode" charset="0"/>
              </a:rPr>
              <a:t>both </a:t>
            </a:r>
            <a:r>
              <a:rPr lang="es-MX" sz="1800">
                <a:latin typeface="Lucida Sans Unicode" charset="0"/>
              </a:rPr>
              <a:t>simultaneously</a:t>
            </a:r>
            <a:endParaRPr lang="en-US" sz="1800" b="1">
              <a:latin typeface="Lucida Sans Unicode" charset="0"/>
            </a:endParaRPr>
          </a:p>
          <a:p>
            <a:pPr eaLnBrk="1" hangingPunct="1"/>
            <a:endParaRPr lang="en-US" sz="1800">
              <a:latin typeface="Lucida Sans Unicode" charset="0"/>
            </a:endParaRPr>
          </a:p>
          <a:p>
            <a:pPr eaLnBrk="1" hangingPunct="1"/>
            <a:r>
              <a:rPr lang="en-US" sz="1800">
                <a:latin typeface="Lucida Sans Unicode" charset="0"/>
              </a:rPr>
              <a:t>Connectivity constraints may not be satisfied </a:t>
            </a:r>
          </a:p>
          <a:p>
            <a:pPr eaLnBrk="1" hangingPunct="1">
              <a:buFont typeface="Wingdings 3" charset="0"/>
              <a:buNone/>
            </a:pPr>
            <a:endParaRPr lang="en-US" sz="2400">
              <a:latin typeface="Lucida Sans Unicode" charset="0"/>
            </a:endParaRPr>
          </a:p>
          <a:p>
            <a:pPr eaLnBrk="1" hangingPunct="1"/>
            <a:endParaRPr lang="en-US" sz="2400">
              <a:latin typeface="Lucida Sans Unicode" charset="0"/>
            </a:endParaRPr>
          </a:p>
        </p:txBody>
      </p:sp>
      <p:sp>
        <p:nvSpPr>
          <p:cNvPr id="103427" name="Rectangle 3"/>
          <p:cNvSpPr>
            <a:spLocks/>
          </p:cNvSpPr>
          <p:nvPr/>
        </p:nvSpPr>
        <p:spPr bwMode="auto">
          <a:xfrm>
            <a:off x="611188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L-A-LS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Method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Allocation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Phase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Remarks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8158247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3"/>
          <p:cNvSpPr>
            <a:spLocks noGrp="1"/>
          </p:cNvSpPr>
          <p:nvPr>
            <p:ph type="body" idx="4294967295"/>
          </p:nvPr>
        </p:nvSpPr>
        <p:spPr>
          <a:xfrm>
            <a:off x="4716463" y="1700213"/>
            <a:ext cx="4003675" cy="4525962"/>
          </a:xfrm>
        </p:spPr>
        <p:txBody>
          <a:bodyPr/>
          <a:lstStyle/>
          <a:p>
            <a:pPr marL="342900" indent="-342900"/>
            <a:r>
              <a:rPr lang="en-US" sz="1800">
                <a:latin typeface="Lucida Sans Unicode" charset="0"/>
              </a:rPr>
              <a:t>The unique assignment constraint may not be satisfied</a:t>
            </a:r>
            <a:endParaRPr lang="es-MX" sz="1800">
              <a:latin typeface="Lucida Sans Unicode" charset="0"/>
            </a:endParaRPr>
          </a:p>
          <a:p>
            <a:pPr marL="342900" indent="-342900"/>
            <a:endParaRPr lang="es-MX" sz="1800">
              <a:latin typeface="Lucida Sans Unicode" charset="0"/>
            </a:endParaRPr>
          </a:p>
          <a:p>
            <a:pPr marL="342900" indent="-342900"/>
            <a:r>
              <a:rPr lang="en-US" sz="1800">
                <a:latin typeface="Lucida Sans Unicode" charset="0"/>
              </a:rPr>
              <a:t>A basic unit </a:t>
            </a:r>
            <a:r>
              <a:rPr lang="en-US" sz="1800" i="1">
                <a:latin typeface="Lucida Sans Unicode" charset="0"/>
              </a:rPr>
              <a:t>j </a:t>
            </a:r>
            <a:r>
              <a:rPr lang="en-US" sz="1800">
                <a:latin typeface="Lucida Sans Unicode" charset="0"/>
              </a:rPr>
              <a:t>for which more than one variable </a:t>
            </a:r>
            <a:r>
              <a:rPr lang="es-MX" sz="1800" i="1">
                <a:latin typeface="Lucida Sans Unicode" charset="0"/>
              </a:rPr>
              <a:t>x</a:t>
            </a:r>
            <a:r>
              <a:rPr lang="es-MX" sz="1800" i="1" baseline="-25000">
                <a:latin typeface="Lucida Sans Unicode" charset="0"/>
              </a:rPr>
              <a:t>ij </a:t>
            </a:r>
            <a:r>
              <a:rPr lang="en-US" sz="1800">
                <a:latin typeface="Lucida Sans Unicode" charset="0"/>
              </a:rPr>
              <a:t>has positive values is called a </a:t>
            </a:r>
            <a:r>
              <a:rPr lang="en-US" sz="1800" i="1" u="sng">
                <a:latin typeface="Lucida Sans Unicode" charset="0"/>
              </a:rPr>
              <a:t>split area</a:t>
            </a:r>
            <a:r>
              <a:rPr lang="en-US" sz="1800" i="1">
                <a:latin typeface="Lucida Sans Unicode" charset="0"/>
              </a:rPr>
              <a:t> </a:t>
            </a:r>
            <a:r>
              <a:rPr lang="en-US" sz="1800">
                <a:latin typeface="Lucida Sans Unicode" charset="0"/>
              </a:rPr>
              <a:t>or just a </a:t>
            </a:r>
            <a:r>
              <a:rPr lang="en-US" sz="1800" i="1" u="sng">
                <a:latin typeface="Lucida Sans Unicode" charset="0"/>
              </a:rPr>
              <a:t>split</a:t>
            </a:r>
            <a:r>
              <a:rPr lang="en-US" sz="1800">
                <a:latin typeface="Lucida Sans Unicode" charset="0"/>
              </a:rPr>
              <a:t>.</a:t>
            </a:r>
          </a:p>
          <a:p>
            <a:pPr marL="342900" indent="-342900"/>
            <a:endParaRPr lang="en-US" sz="1800">
              <a:latin typeface="Lucida Sans Unicode" charset="0"/>
            </a:endParaRPr>
          </a:p>
          <a:p>
            <a:pPr marL="342900" indent="-342900"/>
            <a:r>
              <a:rPr lang="en-US" sz="1800">
                <a:latin typeface="Lucida Sans Unicode" charset="0"/>
              </a:rPr>
              <a:t>Problem:  Decide </a:t>
            </a:r>
            <a:r>
              <a:rPr lang="en-US" sz="1800" u="sng">
                <a:latin typeface="Lucida Sans Unicode" charset="0"/>
              </a:rPr>
              <a:t>where</a:t>
            </a:r>
            <a:r>
              <a:rPr lang="en-US" sz="1800">
                <a:latin typeface="Lucida Sans Unicode" charset="0"/>
              </a:rPr>
              <a:t> to assign each split </a:t>
            </a:r>
            <a:r>
              <a:rPr lang="en-US" sz="1800" i="1">
                <a:latin typeface="Lucida Sans Unicode" charset="0"/>
              </a:rPr>
              <a:t>j</a:t>
            </a:r>
          </a:p>
          <a:p>
            <a:pPr marL="342900" indent="-342900"/>
            <a:endParaRPr lang="es-MX" sz="1800" i="1">
              <a:latin typeface="Lucida Sans Unicode" charset="0"/>
            </a:endParaRPr>
          </a:p>
          <a:p>
            <a:pPr marL="342900" indent="-342900"/>
            <a:r>
              <a:rPr lang="es-MX" sz="1800">
                <a:latin typeface="Lucida Sans Unicode" charset="0"/>
              </a:rPr>
              <a:t>Issue: 2 subproblems!!!</a:t>
            </a:r>
          </a:p>
          <a:p>
            <a:pPr marL="342900" indent="-342900">
              <a:buFont typeface="Wingdings 3" charset="0"/>
              <a:buNone/>
            </a:pPr>
            <a:r>
              <a:rPr lang="es-MX" sz="1800">
                <a:latin typeface="Lucida Sans Unicode" charset="0"/>
              </a:rPr>
              <a:t>	Need to recover feasibility</a:t>
            </a:r>
          </a:p>
          <a:p>
            <a:pPr marL="342900" indent="-342900">
              <a:buFont typeface="Wingdings 3" charset="0"/>
              <a:buNone/>
            </a:pPr>
            <a:r>
              <a:rPr lang="es-MX" sz="1800">
                <a:latin typeface="Lucida Sans Unicode" charset="0"/>
              </a:rPr>
              <a:t>	(connectivity &amp; balancing)</a:t>
            </a:r>
            <a:endParaRPr lang="es-ES" sz="1800">
              <a:latin typeface="Lucida Sans Unicode" charset="0"/>
            </a:endParaRPr>
          </a:p>
        </p:txBody>
      </p:sp>
      <p:sp>
        <p:nvSpPr>
          <p:cNvPr id="92163" name="Oval 4"/>
          <p:cNvSpPr>
            <a:spLocks noChangeArrowheads="1"/>
          </p:cNvSpPr>
          <p:nvPr/>
        </p:nvSpPr>
        <p:spPr bwMode="auto">
          <a:xfrm>
            <a:off x="1260475" y="3860800"/>
            <a:ext cx="215900" cy="215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164" name="Oval 5"/>
          <p:cNvSpPr>
            <a:spLocks noChangeArrowheads="1"/>
          </p:cNvSpPr>
          <p:nvPr/>
        </p:nvSpPr>
        <p:spPr bwMode="auto">
          <a:xfrm>
            <a:off x="2413000" y="3213100"/>
            <a:ext cx="215900" cy="215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165" name="Oval 6"/>
          <p:cNvSpPr>
            <a:spLocks noChangeArrowheads="1"/>
          </p:cNvSpPr>
          <p:nvPr/>
        </p:nvSpPr>
        <p:spPr bwMode="auto">
          <a:xfrm>
            <a:off x="1476375" y="2997200"/>
            <a:ext cx="215900" cy="215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166" name="Oval 7"/>
          <p:cNvSpPr>
            <a:spLocks noChangeArrowheads="1"/>
          </p:cNvSpPr>
          <p:nvPr/>
        </p:nvSpPr>
        <p:spPr bwMode="auto">
          <a:xfrm>
            <a:off x="3924300" y="2997200"/>
            <a:ext cx="215900" cy="215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167" name="Oval 8"/>
          <p:cNvSpPr>
            <a:spLocks noChangeArrowheads="1"/>
          </p:cNvSpPr>
          <p:nvPr/>
        </p:nvSpPr>
        <p:spPr bwMode="auto">
          <a:xfrm>
            <a:off x="2916238" y="2852738"/>
            <a:ext cx="215900" cy="215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168" name="Oval 9"/>
          <p:cNvSpPr>
            <a:spLocks noChangeArrowheads="1"/>
          </p:cNvSpPr>
          <p:nvPr/>
        </p:nvSpPr>
        <p:spPr bwMode="auto">
          <a:xfrm>
            <a:off x="3276600" y="4868863"/>
            <a:ext cx="215900" cy="215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169" name="Oval 10"/>
          <p:cNvSpPr>
            <a:spLocks noChangeArrowheads="1"/>
          </p:cNvSpPr>
          <p:nvPr/>
        </p:nvSpPr>
        <p:spPr bwMode="auto">
          <a:xfrm>
            <a:off x="3779838" y="3860800"/>
            <a:ext cx="215900" cy="215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170" name="Oval 11"/>
          <p:cNvSpPr>
            <a:spLocks noChangeArrowheads="1"/>
          </p:cNvSpPr>
          <p:nvPr/>
        </p:nvSpPr>
        <p:spPr bwMode="auto">
          <a:xfrm>
            <a:off x="2052638" y="4149725"/>
            <a:ext cx="215900" cy="215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171" name="Oval 12"/>
          <p:cNvSpPr>
            <a:spLocks noChangeArrowheads="1"/>
          </p:cNvSpPr>
          <p:nvPr/>
        </p:nvSpPr>
        <p:spPr bwMode="auto">
          <a:xfrm>
            <a:off x="3203575" y="4292600"/>
            <a:ext cx="215900" cy="215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172" name="Oval 13"/>
          <p:cNvSpPr>
            <a:spLocks noChangeArrowheads="1"/>
          </p:cNvSpPr>
          <p:nvPr/>
        </p:nvSpPr>
        <p:spPr bwMode="auto">
          <a:xfrm>
            <a:off x="2339975" y="5084763"/>
            <a:ext cx="215900" cy="215900"/>
          </a:xfrm>
          <a:prstGeom prst="ellipse">
            <a:avLst/>
          </a:prstGeom>
          <a:solidFill>
            <a:srgbClr val="FF66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173" name="Oval 14"/>
          <p:cNvSpPr>
            <a:spLocks noChangeArrowheads="1"/>
          </p:cNvSpPr>
          <p:nvPr/>
        </p:nvSpPr>
        <p:spPr bwMode="auto">
          <a:xfrm>
            <a:off x="2700338" y="3932238"/>
            <a:ext cx="215900" cy="215900"/>
          </a:xfrm>
          <a:prstGeom prst="ellipse">
            <a:avLst/>
          </a:pr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92174" name="Rectangle 15"/>
          <p:cNvSpPr>
            <a:spLocks noChangeArrowheads="1"/>
          </p:cNvSpPr>
          <p:nvPr/>
        </p:nvSpPr>
        <p:spPr bwMode="auto">
          <a:xfrm>
            <a:off x="1620838" y="3500438"/>
            <a:ext cx="215900" cy="2159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75" name="Rectangle 16"/>
          <p:cNvSpPr>
            <a:spLocks noChangeArrowheads="1"/>
          </p:cNvSpPr>
          <p:nvPr/>
        </p:nvSpPr>
        <p:spPr bwMode="auto">
          <a:xfrm>
            <a:off x="3276600" y="3500438"/>
            <a:ext cx="215900" cy="2159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92176" name="Rectangle 17"/>
          <p:cNvSpPr>
            <a:spLocks noChangeArrowheads="1"/>
          </p:cNvSpPr>
          <p:nvPr/>
        </p:nvSpPr>
        <p:spPr bwMode="auto">
          <a:xfrm>
            <a:off x="2700338" y="4724400"/>
            <a:ext cx="215900" cy="215900"/>
          </a:xfrm>
          <a:prstGeom prst="rect">
            <a:avLst/>
          </a:prstGeom>
          <a:solidFill>
            <a:srgbClr val="FFCC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cxnSp>
        <p:nvCxnSpPr>
          <p:cNvPr id="92177" name="AutoShape 18"/>
          <p:cNvCxnSpPr>
            <a:cxnSpLocks noChangeShapeType="1"/>
            <a:stCxn id="92165" idx="4"/>
            <a:endCxn id="92174" idx="0"/>
          </p:cNvCxnSpPr>
          <p:nvPr/>
        </p:nvCxnSpPr>
        <p:spPr bwMode="auto">
          <a:xfrm>
            <a:off x="1584325" y="3213100"/>
            <a:ext cx="144463" cy="287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8" name="AutoShape 19"/>
          <p:cNvCxnSpPr>
            <a:cxnSpLocks noChangeShapeType="1"/>
            <a:stCxn id="92174" idx="1"/>
            <a:endCxn id="92163" idx="0"/>
          </p:cNvCxnSpPr>
          <p:nvPr/>
        </p:nvCxnSpPr>
        <p:spPr bwMode="auto">
          <a:xfrm flipH="1">
            <a:off x="1368425" y="3608388"/>
            <a:ext cx="252413" cy="2524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79" name="AutoShape 20"/>
          <p:cNvCxnSpPr>
            <a:cxnSpLocks noChangeShapeType="1"/>
            <a:stCxn id="92174" idx="2"/>
            <a:endCxn id="92170" idx="1"/>
          </p:cNvCxnSpPr>
          <p:nvPr/>
        </p:nvCxnSpPr>
        <p:spPr bwMode="auto">
          <a:xfrm>
            <a:off x="1728788" y="3716338"/>
            <a:ext cx="355600" cy="465137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0" name="AutoShape 21"/>
          <p:cNvCxnSpPr>
            <a:cxnSpLocks noChangeShapeType="1"/>
            <a:stCxn id="92174" idx="3"/>
            <a:endCxn id="92164" idx="2"/>
          </p:cNvCxnSpPr>
          <p:nvPr/>
        </p:nvCxnSpPr>
        <p:spPr bwMode="auto">
          <a:xfrm flipV="1">
            <a:off x="1836738" y="3321050"/>
            <a:ext cx="576262" cy="287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1" name="AutoShape 22"/>
          <p:cNvCxnSpPr>
            <a:cxnSpLocks noChangeShapeType="1"/>
            <a:stCxn id="92167" idx="5"/>
            <a:endCxn id="92175" idx="0"/>
          </p:cNvCxnSpPr>
          <p:nvPr/>
        </p:nvCxnSpPr>
        <p:spPr bwMode="auto">
          <a:xfrm>
            <a:off x="3100388" y="3036888"/>
            <a:ext cx="284162" cy="46355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2" name="AutoShape 23"/>
          <p:cNvCxnSpPr>
            <a:cxnSpLocks noChangeShapeType="1"/>
            <a:stCxn id="92166" idx="3"/>
            <a:endCxn id="92175" idx="3"/>
          </p:cNvCxnSpPr>
          <p:nvPr/>
        </p:nvCxnSpPr>
        <p:spPr bwMode="auto">
          <a:xfrm flipH="1">
            <a:off x="3492500" y="3181350"/>
            <a:ext cx="463550" cy="4270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3" name="AutoShape 24"/>
          <p:cNvCxnSpPr>
            <a:cxnSpLocks noChangeShapeType="1"/>
            <a:stCxn id="92175" idx="2"/>
            <a:endCxn id="92169" idx="1"/>
          </p:cNvCxnSpPr>
          <p:nvPr/>
        </p:nvCxnSpPr>
        <p:spPr bwMode="auto">
          <a:xfrm>
            <a:off x="3384550" y="3716338"/>
            <a:ext cx="427038" cy="17621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4" name="AutoShape 25"/>
          <p:cNvCxnSpPr>
            <a:cxnSpLocks noChangeShapeType="1"/>
            <a:stCxn id="92175" idx="1"/>
            <a:endCxn id="92173" idx="7"/>
          </p:cNvCxnSpPr>
          <p:nvPr/>
        </p:nvCxnSpPr>
        <p:spPr bwMode="auto">
          <a:xfrm flipH="1">
            <a:off x="2884488" y="3608388"/>
            <a:ext cx="392112" cy="355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5" name="AutoShape 26"/>
          <p:cNvCxnSpPr>
            <a:cxnSpLocks noChangeShapeType="1"/>
            <a:stCxn id="92170" idx="5"/>
            <a:endCxn id="92176" idx="1"/>
          </p:cNvCxnSpPr>
          <p:nvPr/>
        </p:nvCxnSpPr>
        <p:spPr bwMode="auto">
          <a:xfrm>
            <a:off x="2236788" y="4333875"/>
            <a:ext cx="463550" cy="498475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6" name="AutoShape 27"/>
          <p:cNvCxnSpPr>
            <a:cxnSpLocks noChangeShapeType="1"/>
            <a:stCxn id="92176" idx="2"/>
            <a:endCxn id="92172" idx="7"/>
          </p:cNvCxnSpPr>
          <p:nvPr/>
        </p:nvCxnSpPr>
        <p:spPr bwMode="auto">
          <a:xfrm flipH="1">
            <a:off x="2524125" y="4940300"/>
            <a:ext cx="284163" cy="1762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7" name="AutoShape 28"/>
          <p:cNvCxnSpPr>
            <a:cxnSpLocks noChangeShapeType="1"/>
            <a:stCxn id="92176" idx="3"/>
            <a:endCxn id="92168" idx="1"/>
          </p:cNvCxnSpPr>
          <p:nvPr/>
        </p:nvCxnSpPr>
        <p:spPr bwMode="auto">
          <a:xfrm>
            <a:off x="2916238" y="4832350"/>
            <a:ext cx="392112" cy="6826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8" name="AutoShape 29"/>
          <p:cNvCxnSpPr>
            <a:cxnSpLocks noChangeShapeType="1"/>
            <a:stCxn id="92171" idx="3"/>
            <a:endCxn id="92176" idx="3"/>
          </p:cNvCxnSpPr>
          <p:nvPr/>
        </p:nvCxnSpPr>
        <p:spPr bwMode="auto">
          <a:xfrm flipH="1">
            <a:off x="2916238" y="4476750"/>
            <a:ext cx="319087" cy="355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89" name="AutoShape 30"/>
          <p:cNvCxnSpPr>
            <a:cxnSpLocks noChangeShapeType="1"/>
            <a:stCxn id="92173" idx="2"/>
            <a:endCxn id="92174" idx="3"/>
          </p:cNvCxnSpPr>
          <p:nvPr/>
        </p:nvCxnSpPr>
        <p:spPr bwMode="auto">
          <a:xfrm flipH="1" flipV="1">
            <a:off x="1836738" y="3608388"/>
            <a:ext cx="863600" cy="431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0" name="AutoShape 31"/>
          <p:cNvCxnSpPr>
            <a:cxnSpLocks noChangeShapeType="1"/>
            <a:stCxn id="92173" idx="4"/>
            <a:endCxn id="92176" idx="0"/>
          </p:cNvCxnSpPr>
          <p:nvPr/>
        </p:nvCxnSpPr>
        <p:spPr bwMode="auto">
          <a:xfrm>
            <a:off x="2808288" y="4148138"/>
            <a:ext cx="0" cy="576262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191" name="AutoShape 32"/>
          <p:cNvCxnSpPr>
            <a:cxnSpLocks noChangeShapeType="1"/>
            <a:stCxn id="92175" idx="1"/>
            <a:endCxn id="92164" idx="6"/>
          </p:cNvCxnSpPr>
          <p:nvPr/>
        </p:nvCxnSpPr>
        <p:spPr bwMode="auto">
          <a:xfrm flipH="1" flipV="1">
            <a:off x="2628900" y="3321050"/>
            <a:ext cx="647700" cy="2873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2192" name="Text Box 33"/>
          <p:cNvSpPr txBox="1">
            <a:spLocks noChangeArrowheads="1"/>
          </p:cNvSpPr>
          <p:nvPr/>
        </p:nvSpPr>
        <p:spPr bwMode="auto">
          <a:xfrm>
            <a:off x="2052638" y="3500438"/>
            <a:ext cx="100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>
                <a:latin typeface="Arial" charset="0"/>
              </a:rPr>
              <a:t>splits</a:t>
            </a:r>
            <a:endParaRPr lang="es-ES" sz="1400">
              <a:latin typeface="Arial" charset="0"/>
            </a:endParaRPr>
          </a:p>
        </p:txBody>
      </p:sp>
      <p:sp>
        <p:nvSpPr>
          <p:cNvPr id="92193" name="Text Box 34"/>
          <p:cNvSpPr txBox="1">
            <a:spLocks noChangeArrowheads="1"/>
          </p:cNvSpPr>
          <p:nvPr/>
        </p:nvSpPr>
        <p:spPr bwMode="auto">
          <a:xfrm>
            <a:off x="1908175" y="2924175"/>
            <a:ext cx="100647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s-MX" sz="1400" b="1">
                <a:latin typeface="Arial" charset="0"/>
              </a:rPr>
              <a:t>j</a:t>
            </a:r>
            <a:endParaRPr lang="es-ES" sz="1400" b="1">
              <a:latin typeface="Arial" charset="0"/>
            </a:endParaRPr>
          </a:p>
        </p:txBody>
      </p:sp>
      <p:sp>
        <p:nvSpPr>
          <p:cNvPr id="92194" name="Text Box 35"/>
          <p:cNvSpPr txBox="1">
            <a:spLocks noChangeArrowheads="1"/>
          </p:cNvSpPr>
          <p:nvPr/>
        </p:nvSpPr>
        <p:spPr bwMode="auto">
          <a:xfrm>
            <a:off x="755650" y="1916113"/>
            <a:ext cx="35258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>
                <a:solidFill>
                  <a:schemeClr val="accent1"/>
                </a:solidFill>
                <a:latin typeface="Lucida Sans" charset="0"/>
              </a:rPr>
              <a:t>Split Resolution Problem</a:t>
            </a:r>
            <a:endParaRPr lang="es-ES">
              <a:solidFill>
                <a:schemeClr val="accent1"/>
              </a:solidFill>
              <a:latin typeface="Lucida Sans" charset="0"/>
            </a:endParaRPr>
          </a:p>
        </p:txBody>
      </p:sp>
      <p:sp>
        <p:nvSpPr>
          <p:cNvPr id="104485" name="Rectangle 37"/>
          <p:cNvSpPr>
            <a:spLocks/>
          </p:cNvSpPr>
          <p:nvPr/>
        </p:nvSpPr>
        <p:spPr bwMode="auto">
          <a:xfrm>
            <a:off x="611188" y="333375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L-A-LS: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Allocation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Phase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8162730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3"/>
          <p:cNvSpPr>
            <a:spLocks noGrp="1"/>
          </p:cNvSpPr>
          <p:nvPr>
            <p:ph type="body" idx="4294967295"/>
          </p:nvPr>
        </p:nvSpPr>
        <p:spPr>
          <a:xfrm>
            <a:off x="755650" y="2060575"/>
            <a:ext cx="7777163" cy="4525963"/>
          </a:xfrm>
        </p:spPr>
        <p:txBody>
          <a:bodyPr/>
          <a:lstStyle/>
          <a:p>
            <a:pPr marL="342900" indent="-342900"/>
            <a:r>
              <a:rPr lang="es-MX" sz="1600">
                <a:latin typeface="Lucida Sans Unicode" charset="0"/>
              </a:rPr>
              <a:t>Step 1:  Attempt to repair connectivity (</a:t>
            </a:r>
            <a:r>
              <a:rPr lang="es-MX" sz="1600" i="1">
                <a:latin typeface="Lucida Sans Unicode" charset="0"/>
              </a:rPr>
              <a:t>j </a:t>
            </a:r>
            <a:r>
              <a:rPr lang="es-MX" sz="1600">
                <a:latin typeface="Lucida Sans Unicode" charset="0"/>
                <a:sym typeface="Wingdings" charset="0"/>
              </a:rPr>
              <a:t> territory </a:t>
            </a:r>
            <a:r>
              <a:rPr lang="es-MX" sz="1600" i="1">
                <a:latin typeface="Lucida Sans Unicode" charset="0"/>
                <a:sym typeface="Wingdings" charset="0"/>
              </a:rPr>
              <a:t>k </a:t>
            </a:r>
            <a:r>
              <a:rPr lang="es-MX" sz="1600">
                <a:latin typeface="Lucida Sans Unicode" charset="0"/>
                <a:sym typeface="Wingdings" charset="0"/>
              </a:rPr>
              <a:t>if this repairs connectivity of </a:t>
            </a:r>
            <a:r>
              <a:rPr lang="es-MX" sz="1600" i="1">
                <a:latin typeface="Lucida Sans Unicode" charset="0"/>
                <a:sym typeface="Wingdings" charset="0"/>
              </a:rPr>
              <a:t>k</a:t>
            </a:r>
            <a:r>
              <a:rPr lang="es-MX" sz="1600">
                <a:latin typeface="Lucida Sans Unicode" charset="0"/>
                <a:sym typeface="Wingdings" charset="0"/>
              </a:rPr>
              <a:t>)</a:t>
            </a:r>
          </a:p>
          <a:p>
            <a:pPr marL="342900" indent="-342900"/>
            <a:endParaRPr lang="es-MX" sz="1600">
              <a:latin typeface="Lucida Sans Unicode" charset="0"/>
              <a:sym typeface="Wingdings" charset="0"/>
            </a:endParaRPr>
          </a:p>
          <a:p>
            <a:pPr marL="342900" indent="-342900"/>
            <a:r>
              <a:rPr lang="es-MX" sz="1600">
                <a:latin typeface="Lucida Sans Unicode" charset="0"/>
                <a:sym typeface="Wingdings" charset="0"/>
              </a:rPr>
              <a:t>Step 2: For each unassigned split </a:t>
            </a:r>
            <a:r>
              <a:rPr lang="es-MX" sz="1600" i="1">
                <a:latin typeface="Lucida Sans Unicode" charset="0"/>
                <a:sym typeface="Wingdings" charset="0"/>
              </a:rPr>
              <a:t>j </a:t>
            </a:r>
            <a:r>
              <a:rPr lang="es-MX" sz="1600">
                <a:latin typeface="Lucida Sans Unicode" charset="0"/>
                <a:sym typeface="Wingdings" charset="0"/>
              </a:rPr>
              <a:t> do:</a:t>
            </a:r>
          </a:p>
          <a:p>
            <a:pPr marL="742950" lvl="1" indent="-285750"/>
            <a:r>
              <a:rPr lang="es-MX" sz="1600">
                <a:latin typeface="Lucida Sans Unicode" charset="0"/>
                <a:sym typeface="Wingdings" charset="0"/>
              </a:rPr>
              <a:t>Forbid “disconnecting” moves</a:t>
            </a:r>
          </a:p>
          <a:p>
            <a:pPr marL="742950" lvl="1" indent="-285750" algn="just"/>
            <a:r>
              <a:rPr lang="es-MX" sz="1600">
                <a:latin typeface="Lucida Sans Unicode" charset="0"/>
                <a:sym typeface="Wingdings" charset="0"/>
              </a:rPr>
              <a:t>Compute </a:t>
            </a:r>
            <a:r>
              <a:rPr lang="es-MX" sz="1600">
                <a:latin typeface="Lucida Sans Unicode" charset="0"/>
                <a:sym typeface="Symbol" charset="0"/>
              </a:rPr>
              <a:t></a:t>
            </a:r>
            <a:r>
              <a:rPr lang="es-MX" sz="1600">
                <a:latin typeface="Lucida Sans Unicode" charset="0"/>
                <a:sym typeface="Wingdings" charset="0"/>
              </a:rPr>
              <a:t>( </a:t>
            </a:r>
            <a:r>
              <a:rPr lang="es-MX" sz="1600" i="1">
                <a:latin typeface="Lucida Sans Unicode" charset="0"/>
                <a:sym typeface="Wingdings" charset="0"/>
              </a:rPr>
              <a:t>j, k </a:t>
            </a:r>
            <a:r>
              <a:rPr lang="es-MX" sz="1600">
                <a:latin typeface="Lucida Sans Unicode" charset="0"/>
                <a:sym typeface="Wingdings" charset="0"/>
              </a:rPr>
              <a:t>), a merit function of assigning </a:t>
            </a:r>
            <a:r>
              <a:rPr lang="es-MX" sz="1600" i="1">
                <a:latin typeface="Lucida Sans Unicode" charset="0"/>
                <a:sym typeface="Wingdings" charset="0"/>
              </a:rPr>
              <a:t>j </a:t>
            </a:r>
            <a:r>
              <a:rPr lang="es-MX" sz="1600">
                <a:latin typeface="Lucida Sans Unicode" charset="0"/>
                <a:sym typeface="Wingdings" charset="0"/>
              </a:rPr>
              <a:t> to </a:t>
            </a:r>
            <a:r>
              <a:rPr lang="es-MX" sz="1600" i="1">
                <a:latin typeface="Lucida Sans Unicode" charset="0"/>
                <a:sym typeface="Wingdings" charset="0"/>
              </a:rPr>
              <a:t>k </a:t>
            </a:r>
            <a:r>
              <a:rPr lang="es-MX" sz="1600">
                <a:latin typeface="Lucida Sans Unicode" charset="0"/>
                <a:sym typeface="Wingdings" charset="0"/>
              </a:rPr>
              <a:t>as</a:t>
            </a:r>
            <a:r>
              <a:rPr lang="es-MX" sz="1600" i="1">
                <a:latin typeface="Lucida Sans Unicode" charset="0"/>
                <a:sym typeface="Wingdings" charset="0"/>
              </a:rPr>
              <a:t>:</a:t>
            </a:r>
          </a:p>
          <a:p>
            <a:pPr marL="742950" lvl="1" indent="-285750" algn="just"/>
            <a:r>
              <a:rPr lang="es-MX" sz="1600">
                <a:latin typeface="Lucida Sans Unicode" charset="0"/>
                <a:sym typeface="Symbol" charset="0"/>
              </a:rPr>
              <a:t>        </a:t>
            </a:r>
            <a:r>
              <a:rPr lang="es-MX" sz="1600">
                <a:latin typeface="Lucida Sans Unicode" charset="0"/>
                <a:sym typeface="Wingdings" charset="0"/>
              </a:rPr>
              <a:t>( </a:t>
            </a:r>
            <a:r>
              <a:rPr lang="es-MX" sz="1600" i="1">
                <a:latin typeface="Lucida Sans Unicode" charset="0"/>
                <a:sym typeface="Wingdings" charset="0"/>
              </a:rPr>
              <a:t>j, k </a:t>
            </a:r>
            <a:r>
              <a:rPr lang="es-MX" sz="1600">
                <a:latin typeface="Lucida Sans Unicode" charset="0"/>
                <a:sym typeface="Wingdings" charset="0"/>
              </a:rPr>
              <a:t>) = </a:t>
            </a:r>
            <a:r>
              <a:rPr lang="el-GR" sz="1600">
                <a:latin typeface="Lucida Sans Unicode" charset="0"/>
                <a:cs typeface="Lucida Sans Unicode" charset="0"/>
                <a:sym typeface="Wingdings" charset="0"/>
              </a:rPr>
              <a:t>λ</a:t>
            </a:r>
            <a:r>
              <a:rPr lang="es-MX" sz="1600">
                <a:latin typeface="Lucida Sans Unicode" charset="0"/>
                <a:cs typeface="Lucida Sans Unicode" charset="0"/>
                <a:sym typeface="Wingdings" charset="0"/>
              </a:rPr>
              <a:t> </a:t>
            </a:r>
            <a:r>
              <a:rPr lang="es-MX" sz="1600">
                <a:latin typeface="Lucida Sans Unicode" charset="0"/>
                <a:sym typeface="Wingdings" charset="0"/>
              </a:rPr>
              <a:t>F(</a:t>
            </a:r>
            <a:r>
              <a:rPr lang="es-MX" sz="1600" i="1">
                <a:latin typeface="Lucida Sans Unicode" charset="0"/>
                <a:sym typeface="Wingdings" charset="0"/>
              </a:rPr>
              <a:t>j</a:t>
            </a:r>
            <a:r>
              <a:rPr lang="es-MX" sz="1600">
                <a:latin typeface="Lucida Sans Unicode" charset="0"/>
                <a:sym typeface="Wingdings" charset="0"/>
              </a:rPr>
              <a:t>, </a:t>
            </a:r>
            <a:r>
              <a:rPr lang="es-MX" sz="1600" i="1">
                <a:latin typeface="Lucida Sans Unicode" charset="0"/>
                <a:sym typeface="Wingdings" charset="0"/>
              </a:rPr>
              <a:t>k</a:t>
            </a:r>
            <a:r>
              <a:rPr lang="es-MX" sz="1600">
                <a:latin typeface="Lucida Sans Unicode" charset="0"/>
                <a:sym typeface="Wingdings" charset="0"/>
              </a:rPr>
              <a:t>) + (1 – </a:t>
            </a:r>
            <a:r>
              <a:rPr lang="el-GR" sz="1600">
                <a:latin typeface="Lucida Sans Unicode" charset="0"/>
                <a:cs typeface="Lucida Sans Unicode" charset="0"/>
                <a:sym typeface="Wingdings" charset="0"/>
              </a:rPr>
              <a:t>λ</a:t>
            </a:r>
            <a:r>
              <a:rPr lang="es-MX" sz="1600">
                <a:latin typeface="Lucida Sans Unicode" charset="0"/>
                <a:sym typeface="Wingdings" charset="0"/>
              </a:rPr>
              <a:t>) G(</a:t>
            </a:r>
            <a:r>
              <a:rPr lang="es-MX" sz="1600" i="1">
                <a:latin typeface="Lucida Sans Unicode" charset="0"/>
                <a:sym typeface="Wingdings" charset="0"/>
              </a:rPr>
              <a:t>j</a:t>
            </a:r>
            <a:r>
              <a:rPr lang="es-MX" sz="1600">
                <a:latin typeface="Lucida Sans Unicode" charset="0"/>
                <a:sym typeface="Wingdings" charset="0"/>
              </a:rPr>
              <a:t>, </a:t>
            </a:r>
            <a:r>
              <a:rPr lang="es-MX" sz="1600" i="1">
                <a:latin typeface="Lucida Sans Unicode" charset="0"/>
                <a:sym typeface="Wingdings" charset="0"/>
              </a:rPr>
              <a:t>k</a:t>
            </a:r>
            <a:r>
              <a:rPr lang="es-MX" sz="1600">
                <a:latin typeface="Lucida Sans Unicode" charset="0"/>
                <a:sym typeface="Wingdings" charset="0"/>
              </a:rPr>
              <a:t>)</a:t>
            </a:r>
          </a:p>
          <a:p>
            <a:pPr marL="742950" lvl="1" indent="-285750" algn="just"/>
            <a:r>
              <a:rPr lang="es-MX" sz="1600">
                <a:latin typeface="Lucida Sans Unicode" charset="0"/>
                <a:sym typeface="Wingdings" charset="0"/>
              </a:rPr>
              <a:t>Let </a:t>
            </a:r>
            <a:r>
              <a:rPr lang="es-MX" sz="1600" i="1">
                <a:latin typeface="Lucida Sans Unicode" charset="0"/>
                <a:sym typeface="Wingdings" charset="0"/>
              </a:rPr>
              <a:t>k’ </a:t>
            </a:r>
            <a:r>
              <a:rPr lang="es-MX" sz="1600">
                <a:latin typeface="Lucida Sans Unicode" charset="0"/>
                <a:sym typeface="Wingdings" charset="0"/>
              </a:rPr>
              <a:t>= argmin { </a:t>
            </a:r>
            <a:r>
              <a:rPr lang="es-MX" sz="1600">
                <a:latin typeface="Lucida Sans Unicode" charset="0"/>
                <a:sym typeface="Symbol" charset="0"/>
              </a:rPr>
              <a:t></a:t>
            </a:r>
            <a:r>
              <a:rPr lang="es-MX" sz="1600">
                <a:latin typeface="Lucida Sans Unicode" charset="0"/>
                <a:sym typeface="Wingdings" charset="0"/>
              </a:rPr>
              <a:t>( </a:t>
            </a:r>
            <a:r>
              <a:rPr lang="es-MX" sz="1600" i="1">
                <a:latin typeface="Lucida Sans Unicode" charset="0"/>
                <a:sym typeface="Wingdings" charset="0"/>
              </a:rPr>
              <a:t>j, k </a:t>
            </a:r>
            <a:r>
              <a:rPr lang="es-MX" sz="1600">
                <a:latin typeface="Lucida Sans Unicode" charset="0"/>
                <a:sym typeface="Wingdings" charset="0"/>
              </a:rPr>
              <a:t>) : </a:t>
            </a:r>
            <a:r>
              <a:rPr lang="es-MX" sz="1600" i="1">
                <a:latin typeface="Lucida Sans Unicode" charset="0"/>
                <a:sym typeface="Wingdings" charset="0"/>
              </a:rPr>
              <a:t>k </a:t>
            </a:r>
            <a:r>
              <a:rPr lang="es-MX" sz="1600">
                <a:latin typeface="Lucida Sans Unicode" charset="0"/>
                <a:sym typeface="Wingdings" charset="0"/>
              </a:rPr>
              <a:t>=1</a:t>
            </a:r>
            <a:r>
              <a:rPr lang="es-MX" sz="1600" i="1">
                <a:latin typeface="Lucida Sans Unicode" charset="0"/>
                <a:sym typeface="Wingdings" charset="0"/>
              </a:rPr>
              <a:t>,…, p </a:t>
            </a:r>
            <a:r>
              <a:rPr lang="es-MX" sz="1600">
                <a:latin typeface="Lucida Sans Unicode" charset="0"/>
                <a:sym typeface="Wingdings" charset="0"/>
              </a:rPr>
              <a:t>}</a:t>
            </a:r>
          </a:p>
          <a:p>
            <a:pPr marL="742950" lvl="1" indent="-285750" algn="just"/>
            <a:r>
              <a:rPr lang="es-MX" sz="1600">
                <a:latin typeface="Lucida Sans Unicode" charset="0"/>
                <a:sym typeface="Wingdings" charset="0"/>
              </a:rPr>
              <a:t>Assign </a:t>
            </a:r>
            <a:r>
              <a:rPr lang="es-MX" sz="1600" i="1">
                <a:latin typeface="Lucida Sans Unicode" charset="0"/>
                <a:sym typeface="Wingdings" charset="0"/>
              </a:rPr>
              <a:t>j  </a:t>
            </a:r>
            <a:r>
              <a:rPr lang="es-MX" sz="1600">
                <a:latin typeface="Lucida Sans Unicode" charset="0"/>
                <a:sym typeface="Wingdings" charset="0"/>
              </a:rPr>
              <a:t>to </a:t>
            </a:r>
            <a:r>
              <a:rPr lang="es-MX" sz="1600" i="1">
                <a:latin typeface="Lucida Sans Unicode" charset="0"/>
                <a:sym typeface="Wingdings" charset="0"/>
              </a:rPr>
              <a:t>k’</a:t>
            </a:r>
          </a:p>
          <a:p>
            <a:pPr marL="342900" indent="-342900"/>
            <a:endParaRPr lang="es-MX" sz="1600">
              <a:latin typeface="Lucida Sans Unicode" charset="0"/>
            </a:endParaRPr>
          </a:p>
          <a:p>
            <a:pPr marL="342900" indent="-342900"/>
            <a:endParaRPr lang="es-MX" sz="1600">
              <a:latin typeface="Lucida Sans Unicode" charset="0"/>
            </a:endParaRPr>
          </a:p>
          <a:p>
            <a:pPr marL="342900" indent="-342900"/>
            <a:endParaRPr lang="es-MX" sz="1600">
              <a:latin typeface="Lucida Sans Unicode" charset="0"/>
            </a:endParaRPr>
          </a:p>
          <a:p>
            <a:pPr marL="342900" indent="-342900"/>
            <a:r>
              <a:rPr lang="es-MX" sz="1600">
                <a:latin typeface="Lucida Sans Unicode" charset="0"/>
                <a:sym typeface="Wingdings" charset="0"/>
              </a:rPr>
              <a:t>F(</a:t>
            </a:r>
            <a:r>
              <a:rPr lang="es-MX" sz="1600" i="1">
                <a:latin typeface="Lucida Sans Unicode" charset="0"/>
                <a:sym typeface="Wingdings" charset="0"/>
              </a:rPr>
              <a:t>j</a:t>
            </a:r>
            <a:r>
              <a:rPr lang="es-MX" sz="1600">
                <a:latin typeface="Lucida Sans Unicode" charset="0"/>
                <a:sym typeface="Wingdings" charset="0"/>
              </a:rPr>
              <a:t>, </a:t>
            </a:r>
            <a:r>
              <a:rPr lang="es-MX" sz="1600" i="1">
                <a:latin typeface="Lucida Sans Unicode" charset="0"/>
                <a:sym typeface="Wingdings" charset="0"/>
              </a:rPr>
              <a:t>k</a:t>
            </a:r>
            <a:r>
              <a:rPr lang="es-MX" sz="1600">
                <a:latin typeface="Lucida Sans Unicode" charset="0"/>
                <a:sym typeface="Wingdings" charset="0"/>
              </a:rPr>
              <a:t>) dispersion function cost when assigning </a:t>
            </a:r>
            <a:r>
              <a:rPr lang="es-MX" sz="1600" i="1">
                <a:latin typeface="Lucida Sans Unicode" charset="0"/>
                <a:sym typeface="Wingdings" charset="0"/>
              </a:rPr>
              <a:t>j </a:t>
            </a:r>
            <a:r>
              <a:rPr lang="es-MX" sz="1600">
                <a:latin typeface="Lucida Sans Unicode" charset="0"/>
                <a:sym typeface="Wingdings" charset="0"/>
              </a:rPr>
              <a:t>to </a:t>
            </a:r>
            <a:r>
              <a:rPr lang="es-MX" sz="1600" i="1">
                <a:latin typeface="Lucida Sans Unicode" charset="0"/>
                <a:sym typeface="Wingdings" charset="0"/>
              </a:rPr>
              <a:t>k</a:t>
            </a:r>
            <a:endParaRPr lang="es-MX" sz="1600">
              <a:latin typeface="Lucida Sans Unicode" charset="0"/>
              <a:sym typeface="Wingdings" charset="0"/>
            </a:endParaRPr>
          </a:p>
          <a:p>
            <a:pPr marL="342900" indent="-342900"/>
            <a:r>
              <a:rPr lang="es-MX" sz="1600">
                <a:latin typeface="Lucida Sans Unicode" charset="0"/>
                <a:sym typeface="Wingdings" charset="0"/>
              </a:rPr>
              <a:t>G(</a:t>
            </a:r>
            <a:r>
              <a:rPr lang="es-MX" sz="1600" i="1">
                <a:latin typeface="Lucida Sans Unicode" charset="0"/>
                <a:sym typeface="Wingdings" charset="0"/>
              </a:rPr>
              <a:t>j</a:t>
            </a:r>
            <a:r>
              <a:rPr lang="es-MX" sz="1600">
                <a:latin typeface="Lucida Sans Unicode" charset="0"/>
                <a:sym typeface="Wingdings" charset="0"/>
              </a:rPr>
              <a:t>, </a:t>
            </a:r>
            <a:r>
              <a:rPr lang="es-MX" sz="1600" i="1">
                <a:latin typeface="Lucida Sans Unicode" charset="0"/>
                <a:sym typeface="Wingdings" charset="0"/>
              </a:rPr>
              <a:t>k</a:t>
            </a:r>
            <a:r>
              <a:rPr lang="es-MX" sz="1600">
                <a:latin typeface="Lucida Sans Unicode" charset="0"/>
                <a:sym typeface="Wingdings" charset="0"/>
              </a:rPr>
              <a:t>) violation of balance constraints when assigning </a:t>
            </a:r>
            <a:r>
              <a:rPr lang="es-MX" sz="1600" i="1">
                <a:latin typeface="Lucida Sans Unicode" charset="0"/>
                <a:sym typeface="Wingdings" charset="0"/>
              </a:rPr>
              <a:t>j </a:t>
            </a:r>
            <a:r>
              <a:rPr lang="es-MX" sz="1600">
                <a:latin typeface="Lucida Sans Unicode" charset="0"/>
                <a:sym typeface="Wingdings" charset="0"/>
              </a:rPr>
              <a:t>to </a:t>
            </a:r>
            <a:r>
              <a:rPr lang="es-MX" sz="1600" i="1">
                <a:latin typeface="Lucida Sans Unicode" charset="0"/>
                <a:sym typeface="Wingdings" charset="0"/>
              </a:rPr>
              <a:t>k</a:t>
            </a:r>
          </a:p>
        </p:txBody>
      </p:sp>
      <p:sp>
        <p:nvSpPr>
          <p:cNvPr id="93187" name="Text Box 4"/>
          <p:cNvSpPr txBox="1">
            <a:spLocks noChangeArrowheads="1"/>
          </p:cNvSpPr>
          <p:nvPr/>
        </p:nvSpPr>
        <p:spPr bwMode="auto">
          <a:xfrm>
            <a:off x="611188" y="1412875"/>
            <a:ext cx="35766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>
                <a:solidFill>
                  <a:schemeClr val="accent1"/>
                </a:solidFill>
                <a:latin typeface="Lucida Sans" charset="0"/>
              </a:rPr>
              <a:t>Split Resolution Heuristic</a:t>
            </a:r>
            <a:endParaRPr lang="es-ES">
              <a:solidFill>
                <a:schemeClr val="accent1"/>
              </a:solidFill>
              <a:latin typeface="Lucida Sans" charset="0"/>
            </a:endParaRPr>
          </a:p>
        </p:txBody>
      </p:sp>
      <p:sp>
        <p:nvSpPr>
          <p:cNvPr id="105478" name="Rectangle 6"/>
          <p:cNvSpPr>
            <a:spLocks/>
          </p:cNvSpPr>
          <p:nvPr/>
        </p:nvSpPr>
        <p:spPr bwMode="auto">
          <a:xfrm>
            <a:off x="611188" y="333375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L-A-LS: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Allocation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Phase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974233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/>
          </p:cNvSpPr>
          <p:nvPr>
            <p:ph type="title" idx="4294967295"/>
          </p:nvPr>
        </p:nvSpPr>
        <p:spPr bwMode="auto"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s-MX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Location</a:t>
            </a:r>
            <a:r>
              <a:rPr lang="es-MX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-</a:t>
            </a:r>
            <a:r>
              <a:rPr lang="es-MX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Allocation</a:t>
            </a:r>
            <a:r>
              <a:rPr lang="es-MX" sz="2400" b="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-LS </a:t>
            </a:r>
            <a:r>
              <a:rPr lang="es-MX" sz="2400" b="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Algorithm</a:t>
            </a:r>
            <a:endParaRPr lang="es-ES" sz="2400" b="0" dirty="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  <p:sp>
        <p:nvSpPr>
          <p:cNvPr id="94211" name="Rectangle 3"/>
          <p:cNvSpPr>
            <a:spLocks noChangeArrowheads="1"/>
          </p:cNvSpPr>
          <p:nvPr/>
        </p:nvSpPr>
        <p:spPr bwMode="auto">
          <a:xfrm>
            <a:off x="1044575" y="3068638"/>
            <a:ext cx="2016125" cy="6477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Arial" charset="0"/>
              </a:rPr>
              <a:t>LOCATION</a:t>
            </a:r>
            <a:endParaRPr lang="es-ES" sz="1800">
              <a:latin typeface="Arial" charset="0"/>
            </a:endParaRPr>
          </a:p>
        </p:txBody>
      </p:sp>
      <p:sp>
        <p:nvSpPr>
          <p:cNvPr id="94212" name="Rectangle 4"/>
          <p:cNvSpPr>
            <a:spLocks noChangeArrowheads="1"/>
          </p:cNvSpPr>
          <p:nvPr/>
        </p:nvSpPr>
        <p:spPr bwMode="auto">
          <a:xfrm>
            <a:off x="5940425" y="3068638"/>
            <a:ext cx="2016125" cy="6477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 b="1">
                <a:latin typeface="Arial" charset="0"/>
              </a:rPr>
              <a:t>LOCAL SEARCH</a:t>
            </a:r>
            <a:endParaRPr lang="es-ES" sz="1800" b="1">
              <a:latin typeface="Arial" charset="0"/>
            </a:endParaRPr>
          </a:p>
        </p:txBody>
      </p:sp>
      <p:sp>
        <p:nvSpPr>
          <p:cNvPr id="94213" name="Rectangle 5"/>
          <p:cNvSpPr>
            <a:spLocks noChangeArrowheads="1"/>
          </p:cNvSpPr>
          <p:nvPr/>
        </p:nvSpPr>
        <p:spPr bwMode="auto">
          <a:xfrm>
            <a:off x="3492500" y="3068638"/>
            <a:ext cx="2016125" cy="647700"/>
          </a:xfrm>
          <a:prstGeom prst="rect">
            <a:avLst/>
          </a:prstGeom>
          <a:solidFill>
            <a:srgbClr val="CC99FF"/>
          </a:solidFill>
          <a:ln w="9525">
            <a:solidFill>
              <a:srgbClr val="000080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Arial" charset="0"/>
              </a:rPr>
              <a:t>ALLOCATION</a:t>
            </a:r>
            <a:endParaRPr lang="es-ES" sz="1800">
              <a:latin typeface="Arial" charset="0"/>
            </a:endParaRPr>
          </a:p>
        </p:txBody>
      </p:sp>
      <p:sp>
        <p:nvSpPr>
          <p:cNvPr id="94214" name="Line 6"/>
          <p:cNvSpPr>
            <a:spLocks noChangeShapeType="1"/>
          </p:cNvSpPr>
          <p:nvPr/>
        </p:nvSpPr>
        <p:spPr bwMode="auto">
          <a:xfrm>
            <a:off x="3060700" y="33575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5" name="Line 7"/>
          <p:cNvSpPr>
            <a:spLocks noChangeShapeType="1"/>
          </p:cNvSpPr>
          <p:nvPr/>
        </p:nvSpPr>
        <p:spPr bwMode="auto">
          <a:xfrm>
            <a:off x="5508625" y="3357563"/>
            <a:ext cx="431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cxnSp>
        <p:nvCxnSpPr>
          <p:cNvPr id="94216" name="AutoShape 8"/>
          <p:cNvCxnSpPr>
            <a:cxnSpLocks noChangeShapeType="1"/>
            <a:stCxn id="94212" idx="2"/>
            <a:endCxn id="94220" idx="0"/>
          </p:cNvCxnSpPr>
          <p:nvPr/>
        </p:nvCxnSpPr>
        <p:spPr bwMode="auto">
          <a:xfrm rot="5400000">
            <a:off x="5418932" y="2763044"/>
            <a:ext cx="576262" cy="2482850"/>
          </a:xfrm>
          <a:prstGeom prst="bentConnector3">
            <a:avLst>
              <a:gd name="adj1" fmla="val 49861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17" name="Oval 9"/>
          <p:cNvSpPr>
            <a:spLocks noChangeArrowheads="1"/>
          </p:cNvSpPr>
          <p:nvPr/>
        </p:nvSpPr>
        <p:spPr bwMode="auto">
          <a:xfrm>
            <a:off x="3276600" y="1773238"/>
            <a:ext cx="237648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Arial" charset="0"/>
              </a:rPr>
              <a:t>START</a:t>
            </a:r>
            <a:endParaRPr lang="es-ES" sz="1800">
              <a:latin typeface="Arial" charset="0"/>
            </a:endParaRPr>
          </a:p>
        </p:txBody>
      </p:sp>
      <p:sp>
        <p:nvSpPr>
          <p:cNvPr id="94218" name="Line 10"/>
          <p:cNvSpPr>
            <a:spLocks noChangeShapeType="1"/>
          </p:cNvSpPr>
          <p:nvPr/>
        </p:nvSpPr>
        <p:spPr bwMode="auto">
          <a:xfrm>
            <a:off x="4500563" y="2276475"/>
            <a:ext cx="0" cy="7937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94219" name="Oval 12"/>
          <p:cNvSpPr>
            <a:spLocks noChangeArrowheads="1"/>
          </p:cNvSpPr>
          <p:nvPr/>
        </p:nvSpPr>
        <p:spPr bwMode="auto">
          <a:xfrm>
            <a:off x="4787900" y="5661025"/>
            <a:ext cx="1296988" cy="504825"/>
          </a:xfrm>
          <a:prstGeom prst="ellipse">
            <a:avLst/>
          </a:prstGeom>
          <a:solidFill>
            <a:schemeClr val="bg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800">
                <a:latin typeface="Arial" charset="0"/>
              </a:rPr>
              <a:t>END</a:t>
            </a:r>
            <a:endParaRPr lang="es-ES" sz="1800">
              <a:latin typeface="Arial" charset="0"/>
            </a:endParaRPr>
          </a:p>
        </p:txBody>
      </p:sp>
      <p:sp>
        <p:nvSpPr>
          <p:cNvPr id="94220" name="AutoShape 13"/>
          <p:cNvSpPr>
            <a:spLocks noChangeArrowheads="1"/>
          </p:cNvSpPr>
          <p:nvPr/>
        </p:nvSpPr>
        <p:spPr bwMode="auto">
          <a:xfrm>
            <a:off x="3492500" y="4292600"/>
            <a:ext cx="1944688" cy="792163"/>
          </a:xfrm>
          <a:prstGeom prst="triangle">
            <a:avLst>
              <a:gd name="adj" fmla="val 50000"/>
            </a:avLst>
          </a:prstGeom>
          <a:solidFill>
            <a:schemeClr val="bg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s-MX" sz="1200">
                <a:latin typeface="Arial" charset="0"/>
              </a:rPr>
              <a:t>Stopping Criteria</a:t>
            </a:r>
            <a:endParaRPr lang="es-ES" sz="1200">
              <a:latin typeface="Arial" charset="0"/>
            </a:endParaRPr>
          </a:p>
        </p:txBody>
      </p:sp>
      <p:cxnSp>
        <p:nvCxnSpPr>
          <p:cNvPr id="94221" name="AutoShape 14"/>
          <p:cNvCxnSpPr>
            <a:cxnSpLocks noChangeShapeType="1"/>
            <a:stCxn id="94220" idx="2"/>
            <a:endCxn id="94211" idx="2"/>
          </p:cNvCxnSpPr>
          <p:nvPr/>
        </p:nvCxnSpPr>
        <p:spPr bwMode="auto">
          <a:xfrm rot="16200000" flipV="1">
            <a:off x="2088356" y="3680620"/>
            <a:ext cx="1368425" cy="1439862"/>
          </a:xfrm>
          <a:prstGeom prst="bentConnector3">
            <a:avLst>
              <a:gd name="adj1" fmla="val -16704"/>
            </a:avLst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4222" name="AutoShape 15"/>
          <p:cNvCxnSpPr>
            <a:cxnSpLocks noChangeShapeType="1"/>
            <a:stCxn id="94220" idx="4"/>
            <a:endCxn id="94219" idx="0"/>
          </p:cNvCxnSpPr>
          <p:nvPr/>
        </p:nvCxnSpPr>
        <p:spPr bwMode="auto">
          <a:xfrm>
            <a:off x="5437188" y="5084763"/>
            <a:ext cx="0" cy="5762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4223" name="Rectangle 16"/>
          <p:cNvSpPr>
            <a:spLocks noChangeArrowheads="1"/>
          </p:cNvSpPr>
          <p:nvPr/>
        </p:nvSpPr>
        <p:spPr bwMode="auto">
          <a:xfrm>
            <a:off x="5076825" y="4581525"/>
            <a:ext cx="503238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i="1">
                <a:solidFill>
                  <a:srgbClr val="000000"/>
                </a:solidFill>
                <a:latin typeface="Arial" charset="0"/>
              </a:rPr>
              <a:t>yes</a:t>
            </a:r>
            <a:endParaRPr lang="es-ES" sz="1000" i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94224" name="Rectangle 17"/>
          <p:cNvSpPr>
            <a:spLocks noChangeArrowheads="1"/>
          </p:cNvSpPr>
          <p:nvPr/>
        </p:nvSpPr>
        <p:spPr bwMode="auto">
          <a:xfrm>
            <a:off x="3492500" y="4581525"/>
            <a:ext cx="3587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s-MX" sz="1000" i="1">
                <a:solidFill>
                  <a:srgbClr val="000000"/>
                </a:solidFill>
                <a:latin typeface="Arial" charset="0"/>
              </a:rPr>
              <a:t>no</a:t>
            </a:r>
            <a:endParaRPr lang="es-ES" sz="1000" i="1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81173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5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755650" y="476250"/>
            <a:ext cx="6985000" cy="703263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</a:rPr>
              <a:t>L-A-LS Method:  Local Search Phase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</a:endParaRPr>
          </a:p>
        </p:txBody>
      </p:sp>
      <p:sp>
        <p:nvSpPr>
          <p:cNvPr id="10245" name="Text Box 26"/>
          <p:cNvSpPr txBox="1">
            <a:spLocks noChangeArrowheads="1"/>
          </p:cNvSpPr>
          <p:nvPr/>
        </p:nvSpPr>
        <p:spPr bwMode="auto">
          <a:xfrm>
            <a:off x="500063" y="4857750"/>
            <a:ext cx="2965450" cy="379413"/>
          </a:xfrm>
          <a:prstGeom prst="rect">
            <a:avLst/>
          </a:prstGeom>
          <a:solidFill>
            <a:schemeClr val="bg1"/>
          </a:solidFill>
          <a:ln w="12700">
            <a:solidFill>
              <a:schemeClr val="folHlink"/>
            </a:solidFill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" sz="1800">
                <a:latin typeface="Arial Narrow" charset="0"/>
              </a:rPr>
              <a:t>Weighted merit function</a:t>
            </a:r>
          </a:p>
        </p:txBody>
      </p:sp>
      <p:sp>
        <p:nvSpPr>
          <p:cNvPr id="253980" name="Text Box 28"/>
          <p:cNvSpPr txBox="1">
            <a:spLocks noChangeArrowheads="1"/>
          </p:cNvSpPr>
          <p:nvPr/>
        </p:nvSpPr>
        <p:spPr bwMode="auto">
          <a:xfrm>
            <a:off x="428625" y="3714750"/>
            <a:ext cx="8210550" cy="95408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1600">
                <a:solidFill>
                  <a:schemeClr val="tx2"/>
                </a:solidFill>
                <a:latin typeface="Arial" charset="0"/>
              </a:rPr>
              <a:t>N( X ):  Set of solutions reachable from X = ( X</a:t>
            </a:r>
            <a:r>
              <a:rPr lang="es-ES" sz="1600" baseline="-25000">
                <a:solidFill>
                  <a:schemeClr val="tx2"/>
                </a:solidFill>
                <a:latin typeface="Arial" charset="0"/>
              </a:rPr>
              <a:t>1</a:t>
            </a:r>
            <a:r>
              <a:rPr lang="es-ES" sz="1600">
                <a:solidFill>
                  <a:schemeClr val="tx2"/>
                </a:solidFill>
                <a:latin typeface="Arial" charset="0"/>
              </a:rPr>
              <a:t>, …, X</a:t>
            </a:r>
            <a:r>
              <a:rPr lang="es-ES" sz="1600" baseline="-25000">
                <a:solidFill>
                  <a:schemeClr val="tx2"/>
                </a:solidFill>
                <a:latin typeface="Arial" charset="0"/>
              </a:rPr>
              <a:t>p</a:t>
            </a:r>
            <a:r>
              <a:rPr lang="es-ES" sz="1600">
                <a:solidFill>
                  <a:schemeClr val="tx2"/>
                </a:solidFill>
                <a:latin typeface="Arial" charset="0"/>
              </a:rPr>
              <a:t> ) by reassigning a node from X</a:t>
            </a:r>
            <a:r>
              <a:rPr lang="es-ES" sz="1600" baseline="-25000">
                <a:solidFill>
                  <a:schemeClr val="tx2"/>
                </a:solidFill>
                <a:latin typeface="Arial" charset="0"/>
              </a:rPr>
              <a:t>k</a:t>
            </a:r>
            <a:r>
              <a:rPr lang="es-ES" sz="1600">
                <a:solidFill>
                  <a:schemeClr val="tx2"/>
                </a:solidFill>
                <a:latin typeface="Arial" charset="0"/>
              </a:rPr>
              <a:t> to a different territory</a:t>
            </a:r>
          </a:p>
          <a:p>
            <a:pPr>
              <a:spcBef>
                <a:spcPct val="50000"/>
              </a:spcBef>
            </a:pPr>
            <a:r>
              <a:rPr lang="es-ES" sz="1600">
                <a:solidFill>
                  <a:schemeClr val="tx2"/>
                </a:solidFill>
                <a:latin typeface="Arial" charset="0"/>
              </a:rPr>
              <a:t>Move( i, k ): Move node i (from t(i)) to territory k ( with k ≠ t(i) )</a:t>
            </a:r>
          </a:p>
        </p:txBody>
      </p:sp>
      <p:grpSp>
        <p:nvGrpSpPr>
          <p:cNvPr id="10247" name="Group 197"/>
          <p:cNvGrpSpPr>
            <a:grpSpLocks/>
          </p:cNvGrpSpPr>
          <p:nvPr/>
        </p:nvGrpSpPr>
        <p:grpSpPr bwMode="auto">
          <a:xfrm>
            <a:off x="428625" y="1357313"/>
            <a:ext cx="8201025" cy="2243137"/>
            <a:chOff x="144" y="2832"/>
            <a:chExt cx="5166" cy="1413"/>
          </a:xfrm>
        </p:grpSpPr>
        <p:sp>
          <p:nvSpPr>
            <p:cNvPr id="10249" name="Oval 30"/>
            <p:cNvSpPr>
              <a:spLocks noChangeArrowheads="1"/>
            </p:cNvSpPr>
            <p:nvPr/>
          </p:nvSpPr>
          <p:spPr bwMode="auto">
            <a:xfrm rot="769626">
              <a:off x="1415" y="3117"/>
              <a:ext cx="492" cy="112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0" name="Oval 31"/>
            <p:cNvSpPr>
              <a:spLocks noChangeArrowheads="1"/>
            </p:cNvSpPr>
            <p:nvPr/>
          </p:nvSpPr>
          <p:spPr bwMode="auto">
            <a:xfrm rot="1127854">
              <a:off x="921" y="2880"/>
              <a:ext cx="652" cy="482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1" name="Oval 32"/>
            <p:cNvSpPr>
              <a:spLocks noChangeArrowheads="1"/>
            </p:cNvSpPr>
            <p:nvPr/>
          </p:nvSpPr>
          <p:spPr bwMode="auto">
            <a:xfrm rot="5041772">
              <a:off x="600" y="3216"/>
              <a:ext cx="266" cy="66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2" name="Oval 33"/>
            <p:cNvSpPr>
              <a:spLocks noChangeArrowheads="1"/>
            </p:cNvSpPr>
            <p:nvPr/>
          </p:nvSpPr>
          <p:spPr bwMode="auto">
            <a:xfrm rot="1687336">
              <a:off x="266" y="2975"/>
              <a:ext cx="538" cy="383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53" name="Oval 34"/>
            <p:cNvSpPr>
              <a:spLocks noChangeArrowheads="1"/>
            </p:cNvSpPr>
            <p:nvPr/>
          </p:nvSpPr>
          <p:spPr bwMode="auto">
            <a:xfrm rot="5400000">
              <a:off x="772" y="3615"/>
              <a:ext cx="432" cy="579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54" name="Group 35"/>
            <p:cNvGrpSpPr>
              <a:grpSpLocks/>
            </p:cNvGrpSpPr>
            <p:nvPr/>
          </p:nvGrpSpPr>
          <p:grpSpPr bwMode="auto">
            <a:xfrm>
              <a:off x="1076" y="2939"/>
              <a:ext cx="449" cy="366"/>
              <a:chOff x="2889" y="2925"/>
              <a:chExt cx="1167" cy="949"/>
            </a:xfrm>
          </p:grpSpPr>
          <p:sp>
            <p:nvSpPr>
              <p:cNvPr id="10404" name="Oval 36"/>
              <p:cNvSpPr>
                <a:spLocks noChangeArrowheads="1"/>
              </p:cNvSpPr>
              <p:nvPr/>
            </p:nvSpPr>
            <p:spPr bwMode="auto">
              <a:xfrm>
                <a:off x="2987" y="292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5" name="Oval 37"/>
              <p:cNvSpPr>
                <a:spLocks noChangeArrowheads="1"/>
              </p:cNvSpPr>
              <p:nvPr/>
            </p:nvSpPr>
            <p:spPr bwMode="auto">
              <a:xfrm>
                <a:off x="3286" y="352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6" name="Oval 38"/>
              <p:cNvSpPr>
                <a:spLocks noChangeArrowheads="1"/>
              </p:cNvSpPr>
              <p:nvPr/>
            </p:nvSpPr>
            <p:spPr bwMode="auto">
              <a:xfrm>
                <a:off x="3158" y="320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7" name="Oval 39"/>
              <p:cNvSpPr>
                <a:spLocks noChangeArrowheads="1"/>
              </p:cNvSpPr>
              <p:nvPr/>
            </p:nvSpPr>
            <p:spPr bwMode="auto">
              <a:xfrm>
                <a:off x="3920" y="3544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8" name="Line 40"/>
              <p:cNvSpPr>
                <a:spLocks noChangeShapeType="1"/>
              </p:cNvSpPr>
              <p:nvPr/>
            </p:nvSpPr>
            <p:spPr bwMode="auto">
              <a:xfrm>
                <a:off x="3099" y="3047"/>
                <a:ext cx="83" cy="1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409" name="Line 41"/>
              <p:cNvSpPr>
                <a:spLocks noChangeShapeType="1"/>
              </p:cNvSpPr>
              <p:nvPr/>
            </p:nvSpPr>
            <p:spPr bwMode="auto">
              <a:xfrm>
                <a:off x="3228" y="3330"/>
                <a:ext cx="104" cy="1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410" name="Oval 42"/>
              <p:cNvSpPr>
                <a:spLocks noChangeArrowheads="1"/>
              </p:cNvSpPr>
              <p:nvPr/>
            </p:nvSpPr>
            <p:spPr bwMode="auto">
              <a:xfrm>
                <a:off x="2889" y="373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1" name="Line 43"/>
              <p:cNvSpPr>
                <a:spLocks noChangeShapeType="1"/>
              </p:cNvSpPr>
              <p:nvPr/>
            </p:nvSpPr>
            <p:spPr bwMode="auto">
              <a:xfrm flipV="1">
                <a:off x="3009" y="3616"/>
                <a:ext cx="277" cy="1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412" name="Line 44"/>
              <p:cNvSpPr>
                <a:spLocks noChangeShapeType="1"/>
              </p:cNvSpPr>
              <p:nvPr/>
            </p:nvSpPr>
            <p:spPr bwMode="auto">
              <a:xfrm>
                <a:off x="3110" y="3018"/>
                <a:ext cx="811" cy="5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413" name="Line 45"/>
              <p:cNvSpPr>
                <a:spLocks noChangeShapeType="1"/>
              </p:cNvSpPr>
              <p:nvPr/>
            </p:nvSpPr>
            <p:spPr bwMode="auto">
              <a:xfrm flipH="1">
                <a:off x="2952" y="3048"/>
                <a:ext cx="72" cy="6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255" name="Group 46"/>
            <p:cNvGrpSpPr>
              <a:grpSpLocks/>
            </p:cNvGrpSpPr>
            <p:nvPr/>
          </p:nvGrpSpPr>
          <p:grpSpPr bwMode="auto">
            <a:xfrm>
              <a:off x="364" y="2994"/>
              <a:ext cx="361" cy="352"/>
              <a:chOff x="389" y="2854"/>
              <a:chExt cx="451" cy="440"/>
            </a:xfrm>
          </p:grpSpPr>
          <p:sp>
            <p:nvSpPr>
              <p:cNvPr id="10394" name="Oval 47"/>
              <p:cNvSpPr>
                <a:spLocks noChangeArrowheads="1"/>
              </p:cNvSpPr>
              <p:nvPr/>
            </p:nvSpPr>
            <p:spPr bwMode="auto">
              <a:xfrm>
                <a:off x="432" y="2898"/>
                <a:ext cx="66" cy="6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5" name="Oval 48"/>
              <p:cNvSpPr>
                <a:spLocks noChangeArrowheads="1"/>
              </p:cNvSpPr>
              <p:nvPr/>
            </p:nvSpPr>
            <p:spPr bwMode="auto">
              <a:xfrm>
                <a:off x="607" y="3094"/>
                <a:ext cx="65" cy="6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6" name="Oval 49"/>
              <p:cNvSpPr>
                <a:spLocks noChangeArrowheads="1"/>
              </p:cNvSpPr>
              <p:nvPr/>
            </p:nvSpPr>
            <p:spPr bwMode="auto">
              <a:xfrm>
                <a:off x="607" y="2854"/>
                <a:ext cx="65" cy="6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7" name="Oval 50"/>
              <p:cNvSpPr>
                <a:spLocks noChangeArrowheads="1"/>
              </p:cNvSpPr>
              <p:nvPr/>
            </p:nvSpPr>
            <p:spPr bwMode="auto">
              <a:xfrm>
                <a:off x="775" y="3229"/>
                <a:ext cx="65" cy="6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8" name="Line 51"/>
              <p:cNvSpPr>
                <a:spLocks noChangeShapeType="1"/>
              </p:cNvSpPr>
              <p:nvPr/>
            </p:nvSpPr>
            <p:spPr bwMode="auto">
              <a:xfrm flipV="1">
                <a:off x="498" y="2898"/>
                <a:ext cx="109" cy="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99" name="Line 52"/>
              <p:cNvSpPr>
                <a:spLocks noChangeShapeType="1"/>
              </p:cNvSpPr>
              <p:nvPr/>
            </p:nvSpPr>
            <p:spPr bwMode="auto">
              <a:xfrm>
                <a:off x="629" y="2919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400" name="Oval 53"/>
              <p:cNvSpPr>
                <a:spLocks noChangeArrowheads="1"/>
              </p:cNvSpPr>
              <p:nvPr/>
            </p:nvSpPr>
            <p:spPr bwMode="auto">
              <a:xfrm>
                <a:off x="389" y="3116"/>
                <a:ext cx="65" cy="6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1" name="Line 54"/>
              <p:cNvSpPr>
                <a:spLocks noChangeShapeType="1"/>
              </p:cNvSpPr>
              <p:nvPr/>
            </p:nvSpPr>
            <p:spPr bwMode="auto">
              <a:xfrm flipV="1">
                <a:off x="454" y="3138"/>
                <a:ext cx="153" cy="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402" name="Line 55"/>
              <p:cNvSpPr>
                <a:spLocks noChangeShapeType="1"/>
              </p:cNvSpPr>
              <p:nvPr/>
            </p:nvSpPr>
            <p:spPr bwMode="auto">
              <a:xfrm>
                <a:off x="661" y="3150"/>
                <a:ext cx="138" cy="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403" name="Line 56"/>
              <p:cNvSpPr>
                <a:spLocks noChangeShapeType="1"/>
              </p:cNvSpPr>
              <p:nvPr/>
            </p:nvSpPr>
            <p:spPr bwMode="auto">
              <a:xfrm flipH="1">
                <a:off x="446" y="2918"/>
                <a:ext cx="177" cy="2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256" name="Group 57"/>
            <p:cNvGrpSpPr>
              <a:grpSpLocks/>
            </p:cNvGrpSpPr>
            <p:nvPr/>
          </p:nvGrpSpPr>
          <p:grpSpPr bwMode="auto">
            <a:xfrm>
              <a:off x="1525" y="3383"/>
              <a:ext cx="227" cy="244"/>
              <a:chOff x="4662" y="2880"/>
              <a:chExt cx="589" cy="635"/>
            </a:xfrm>
          </p:grpSpPr>
          <p:sp>
            <p:nvSpPr>
              <p:cNvPr id="10387" name="Oval 58"/>
              <p:cNvSpPr>
                <a:spLocks noChangeArrowheads="1"/>
              </p:cNvSpPr>
              <p:nvPr/>
            </p:nvSpPr>
            <p:spPr bwMode="auto">
              <a:xfrm>
                <a:off x="4752" y="297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8" name="Oval 59"/>
              <p:cNvSpPr>
                <a:spLocks noChangeArrowheads="1"/>
              </p:cNvSpPr>
              <p:nvPr/>
            </p:nvSpPr>
            <p:spPr bwMode="auto">
              <a:xfrm>
                <a:off x="5115" y="3379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9" name="Oval 60"/>
              <p:cNvSpPr>
                <a:spLocks noChangeArrowheads="1"/>
              </p:cNvSpPr>
              <p:nvPr/>
            </p:nvSpPr>
            <p:spPr bwMode="auto">
              <a:xfrm>
                <a:off x="5115" y="288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0" name="Line 61"/>
              <p:cNvSpPr>
                <a:spLocks noChangeShapeType="1"/>
              </p:cNvSpPr>
              <p:nvPr/>
            </p:nvSpPr>
            <p:spPr bwMode="auto">
              <a:xfrm flipV="1">
                <a:off x="4888" y="2971"/>
                <a:ext cx="227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91" name="Line 62"/>
              <p:cNvSpPr>
                <a:spLocks noChangeShapeType="1"/>
              </p:cNvSpPr>
              <p:nvPr/>
            </p:nvSpPr>
            <p:spPr bwMode="auto">
              <a:xfrm>
                <a:off x="5161" y="3016"/>
                <a:ext cx="0" cy="3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92" name="Oval 63"/>
              <p:cNvSpPr>
                <a:spLocks noChangeArrowheads="1"/>
              </p:cNvSpPr>
              <p:nvPr/>
            </p:nvSpPr>
            <p:spPr bwMode="auto">
              <a:xfrm>
                <a:off x="4662" y="333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3" name="Line 64"/>
              <p:cNvSpPr>
                <a:spLocks noChangeShapeType="1"/>
              </p:cNvSpPr>
              <p:nvPr/>
            </p:nvSpPr>
            <p:spPr bwMode="auto">
              <a:xfrm>
                <a:off x="4790" y="3427"/>
                <a:ext cx="325" cy="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257" name="Group 65"/>
            <p:cNvGrpSpPr>
              <a:grpSpLocks/>
            </p:cNvGrpSpPr>
            <p:nvPr/>
          </p:nvGrpSpPr>
          <p:grpSpPr bwMode="auto">
            <a:xfrm>
              <a:off x="481" y="3440"/>
              <a:ext cx="226" cy="244"/>
              <a:chOff x="4662" y="2880"/>
              <a:chExt cx="589" cy="635"/>
            </a:xfrm>
          </p:grpSpPr>
          <p:sp>
            <p:nvSpPr>
              <p:cNvPr id="10380" name="Oval 66"/>
              <p:cNvSpPr>
                <a:spLocks noChangeArrowheads="1"/>
              </p:cNvSpPr>
              <p:nvPr/>
            </p:nvSpPr>
            <p:spPr bwMode="auto">
              <a:xfrm>
                <a:off x="4752" y="297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1" name="Oval 67"/>
              <p:cNvSpPr>
                <a:spLocks noChangeArrowheads="1"/>
              </p:cNvSpPr>
              <p:nvPr/>
            </p:nvSpPr>
            <p:spPr bwMode="auto">
              <a:xfrm>
                <a:off x="5115" y="3379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2" name="Oval 68"/>
              <p:cNvSpPr>
                <a:spLocks noChangeArrowheads="1"/>
              </p:cNvSpPr>
              <p:nvPr/>
            </p:nvSpPr>
            <p:spPr bwMode="auto">
              <a:xfrm>
                <a:off x="5115" y="288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3" name="Line 69"/>
              <p:cNvSpPr>
                <a:spLocks noChangeShapeType="1"/>
              </p:cNvSpPr>
              <p:nvPr/>
            </p:nvSpPr>
            <p:spPr bwMode="auto">
              <a:xfrm flipV="1">
                <a:off x="4888" y="2971"/>
                <a:ext cx="227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84" name="Line 70"/>
              <p:cNvSpPr>
                <a:spLocks noChangeShapeType="1"/>
              </p:cNvSpPr>
              <p:nvPr/>
            </p:nvSpPr>
            <p:spPr bwMode="auto">
              <a:xfrm>
                <a:off x="5161" y="3016"/>
                <a:ext cx="0" cy="3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85" name="Oval 71"/>
              <p:cNvSpPr>
                <a:spLocks noChangeArrowheads="1"/>
              </p:cNvSpPr>
              <p:nvPr/>
            </p:nvSpPr>
            <p:spPr bwMode="auto">
              <a:xfrm>
                <a:off x="4662" y="333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6" name="Line 72"/>
              <p:cNvSpPr>
                <a:spLocks noChangeShapeType="1"/>
              </p:cNvSpPr>
              <p:nvPr/>
            </p:nvSpPr>
            <p:spPr bwMode="auto">
              <a:xfrm>
                <a:off x="4790" y="3427"/>
                <a:ext cx="325" cy="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258" name="Group 73"/>
            <p:cNvGrpSpPr>
              <a:grpSpLocks/>
            </p:cNvGrpSpPr>
            <p:nvPr/>
          </p:nvGrpSpPr>
          <p:grpSpPr bwMode="auto">
            <a:xfrm>
              <a:off x="1441" y="3833"/>
              <a:ext cx="192" cy="244"/>
              <a:chOff x="1441" y="3833"/>
              <a:chExt cx="192" cy="244"/>
            </a:xfrm>
          </p:grpSpPr>
          <p:sp>
            <p:nvSpPr>
              <p:cNvPr id="10372" name="Oval 74"/>
              <p:cNvSpPr>
                <a:spLocks noChangeArrowheads="1"/>
              </p:cNvSpPr>
              <p:nvPr/>
            </p:nvSpPr>
            <p:spPr bwMode="auto">
              <a:xfrm>
                <a:off x="1441" y="3868"/>
                <a:ext cx="52" cy="5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3" name="Oval 75"/>
              <p:cNvSpPr>
                <a:spLocks noChangeArrowheads="1"/>
              </p:cNvSpPr>
              <p:nvPr/>
            </p:nvSpPr>
            <p:spPr bwMode="auto">
              <a:xfrm>
                <a:off x="1580" y="4024"/>
                <a:ext cx="53" cy="5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4" name="Oval 76"/>
              <p:cNvSpPr>
                <a:spLocks noChangeArrowheads="1"/>
              </p:cNvSpPr>
              <p:nvPr/>
            </p:nvSpPr>
            <p:spPr bwMode="auto">
              <a:xfrm>
                <a:off x="1580" y="3833"/>
                <a:ext cx="53" cy="5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5" name="Line 77"/>
              <p:cNvSpPr>
                <a:spLocks noChangeShapeType="1"/>
              </p:cNvSpPr>
              <p:nvPr/>
            </p:nvSpPr>
            <p:spPr bwMode="auto">
              <a:xfrm flipV="1">
                <a:off x="1493" y="3868"/>
                <a:ext cx="87" cy="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76" name="Line 78"/>
              <p:cNvSpPr>
                <a:spLocks noChangeShapeType="1"/>
              </p:cNvSpPr>
              <p:nvPr/>
            </p:nvSpPr>
            <p:spPr bwMode="auto">
              <a:xfrm>
                <a:off x="1598" y="3886"/>
                <a:ext cx="0" cy="1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77" name="Oval 79"/>
              <p:cNvSpPr>
                <a:spLocks noChangeArrowheads="1"/>
              </p:cNvSpPr>
              <p:nvPr/>
            </p:nvSpPr>
            <p:spPr bwMode="auto">
              <a:xfrm>
                <a:off x="1477" y="4020"/>
                <a:ext cx="53" cy="5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8" name="Line 80"/>
              <p:cNvSpPr>
                <a:spLocks noChangeShapeType="1"/>
              </p:cNvSpPr>
              <p:nvPr/>
            </p:nvSpPr>
            <p:spPr bwMode="auto">
              <a:xfrm flipH="1" flipV="1">
                <a:off x="1527" y="4056"/>
                <a:ext cx="83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79" name="Line 81"/>
              <p:cNvSpPr>
                <a:spLocks noChangeShapeType="1"/>
              </p:cNvSpPr>
              <p:nvPr/>
            </p:nvSpPr>
            <p:spPr bwMode="auto">
              <a:xfrm>
                <a:off x="1500" y="3910"/>
                <a:ext cx="16" cy="1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259" name="Oval 82"/>
            <p:cNvSpPr>
              <a:spLocks noChangeArrowheads="1"/>
            </p:cNvSpPr>
            <p:nvPr/>
          </p:nvSpPr>
          <p:spPr bwMode="auto">
            <a:xfrm>
              <a:off x="792" y="3799"/>
              <a:ext cx="52" cy="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0" name="Oval 83"/>
            <p:cNvSpPr>
              <a:spLocks noChangeArrowheads="1"/>
            </p:cNvSpPr>
            <p:nvPr/>
          </p:nvSpPr>
          <p:spPr bwMode="auto">
            <a:xfrm>
              <a:off x="988" y="4032"/>
              <a:ext cx="52" cy="5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1" name="Oval 84"/>
            <p:cNvSpPr>
              <a:spLocks noChangeArrowheads="1"/>
            </p:cNvSpPr>
            <p:nvPr/>
          </p:nvSpPr>
          <p:spPr bwMode="auto">
            <a:xfrm>
              <a:off x="988" y="3840"/>
              <a:ext cx="52" cy="5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2" name="Line 85"/>
            <p:cNvSpPr>
              <a:spLocks noChangeShapeType="1"/>
            </p:cNvSpPr>
            <p:nvPr/>
          </p:nvSpPr>
          <p:spPr bwMode="auto">
            <a:xfrm>
              <a:off x="837" y="3833"/>
              <a:ext cx="151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3" name="Line 86"/>
            <p:cNvSpPr>
              <a:spLocks noChangeShapeType="1"/>
            </p:cNvSpPr>
            <p:nvPr/>
          </p:nvSpPr>
          <p:spPr bwMode="auto">
            <a:xfrm>
              <a:off x="1006" y="3893"/>
              <a:ext cx="0" cy="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4" name="Oval 87"/>
            <p:cNvSpPr>
              <a:spLocks noChangeArrowheads="1"/>
            </p:cNvSpPr>
            <p:nvPr/>
          </p:nvSpPr>
          <p:spPr bwMode="auto">
            <a:xfrm>
              <a:off x="815" y="4016"/>
              <a:ext cx="53" cy="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5" name="Line 88"/>
            <p:cNvSpPr>
              <a:spLocks noChangeShapeType="1"/>
            </p:cNvSpPr>
            <p:nvPr/>
          </p:nvSpPr>
          <p:spPr bwMode="auto">
            <a:xfrm>
              <a:off x="864" y="4051"/>
              <a:ext cx="124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66" name="Oval 89"/>
            <p:cNvSpPr>
              <a:spLocks noChangeArrowheads="1"/>
            </p:cNvSpPr>
            <p:nvPr/>
          </p:nvSpPr>
          <p:spPr bwMode="auto">
            <a:xfrm>
              <a:off x="880" y="3571"/>
              <a:ext cx="52" cy="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7" name="Oval 90"/>
            <p:cNvSpPr>
              <a:spLocks noChangeArrowheads="1"/>
            </p:cNvSpPr>
            <p:nvPr/>
          </p:nvSpPr>
          <p:spPr bwMode="auto">
            <a:xfrm>
              <a:off x="1101" y="3903"/>
              <a:ext cx="52" cy="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8" name="Oval 91"/>
            <p:cNvSpPr>
              <a:spLocks noChangeArrowheads="1"/>
            </p:cNvSpPr>
            <p:nvPr/>
          </p:nvSpPr>
          <p:spPr bwMode="auto">
            <a:xfrm>
              <a:off x="1091" y="3723"/>
              <a:ext cx="51" cy="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69" name="Line 92"/>
            <p:cNvSpPr>
              <a:spLocks noChangeShapeType="1"/>
            </p:cNvSpPr>
            <p:nvPr/>
          </p:nvSpPr>
          <p:spPr bwMode="auto">
            <a:xfrm>
              <a:off x="916" y="3605"/>
              <a:ext cx="92" cy="234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0" name="Line 93"/>
            <p:cNvSpPr>
              <a:spLocks noChangeShapeType="1"/>
            </p:cNvSpPr>
            <p:nvPr/>
          </p:nvSpPr>
          <p:spPr bwMode="auto">
            <a:xfrm flipH="1">
              <a:off x="1024" y="3767"/>
              <a:ext cx="87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1" name="Line 94"/>
            <p:cNvSpPr>
              <a:spLocks noChangeShapeType="1"/>
            </p:cNvSpPr>
            <p:nvPr/>
          </p:nvSpPr>
          <p:spPr bwMode="auto">
            <a:xfrm>
              <a:off x="1034" y="3874"/>
              <a:ext cx="72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2" name="Line 95"/>
            <p:cNvSpPr>
              <a:spLocks noChangeShapeType="1"/>
            </p:cNvSpPr>
            <p:nvPr/>
          </p:nvSpPr>
          <p:spPr bwMode="auto">
            <a:xfrm>
              <a:off x="706" y="3670"/>
              <a:ext cx="91" cy="1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3" name="Line 96"/>
            <p:cNvSpPr>
              <a:spLocks noChangeShapeType="1"/>
            </p:cNvSpPr>
            <p:nvPr/>
          </p:nvSpPr>
          <p:spPr bwMode="auto">
            <a:xfrm>
              <a:off x="492" y="3659"/>
              <a:ext cx="332" cy="3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4" name="Line 97"/>
            <p:cNvSpPr>
              <a:spLocks noChangeShapeType="1"/>
            </p:cNvSpPr>
            <p:nvPr/>
          </p:nvSpPr>
          <p:spPr bwMode="auto">
            <a:xfrm flipH="1">
              <a:off x="696" y="3344"/>
              <a:ext cx="12" cy="1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5" name="Line 98"/>
            <p:cNvSpPr>
              <a:spLocks noChangeShapeType="1"/>
            </p:cNvSpPr>
            <p:nvPr/>
          </p:nvSpPr>
          <p:spPr bwMode="auto">
            <a:xfrm>
              <a:off x="388" y="3254"/>
              <a:ext cx="149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6" name="Line 99"/>
            <p:cNvSpPr>
              <a:spLocks noChangeShapeType="1"/>
            </p:cNvSpPr>
            <p:nvPr/>
          </p:nvSpPr>
          <p:spPr bwMode="auto">
            <a:xfrm flipV="1">
              <a:off x="594" y="2946"/>
              <a:ext cx="527" cy="6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7" name="Line 100"/>
            <p:cNvSpPr>
              <a:spLocks noChangeShapeType="1"/>
            </p:cNvSpPr>
            <p:nvPr/>
          </p:nvSpPr>
          <p:spPr bwMode="auto">
            <a:xfrm flipV="1">
              <a:off x="710" y="3254"/>
              <a:ext cx="370" cy="5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8" name="Line 101"/>
            <p:cNvSpPr>
              <a:spLocks noChangeShapeType="1"/>
            </p:cNvSpPr>
            <p:nvPr/>
          </p:nvSpPr>
          <p:spPr bwMode="auto">
            <a:xfrm flipV="1">
              <a:off x="581" y="2971"/>
              <a:ext cx="533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79" name="Line 102"/>
            <p:cNvSpPr>
              <a:spLocks noChangeShapeType="1"/>
            </p:cNvSpPr>
            <p:nvPr/>
          </p:nvSpPr>
          <p:spPr bwMode="auto">
            <a:xfrm>
              <a:off x="1121" y="3275"/>
              <a:ext cx="405" cy="2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0" name="Line 103"/>
            <p:cNvSpPr>
              <a:spLocks noChangeShapeType="1"/>
            </p:cNvSpPr>
            <p:nvPr/>
          </p:nvSpPr>
          <p:spPr bwMode="auto">
            <a:xfrm>
              <a:off x="1275" y="3203"/>
              <a:ext cx="302" cy="2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1" name="Line 104"/>
            <p:cNvSpPr>
              <a:spLocks noChangeShapeType="1"/>
            </p:cNvSpPr>
            <p:nvPr/>
          </p:nvSpPr>
          <p:spPr bwMode="auto">
            <a:xfrm flipH="1">
              <a:off x="895" y="3567"/>
              <a:ext cx="646" cy="1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2" name="Line 105"/>
            <p:cNvSpPr>
              <a:spLocks noChangeShapeType="1"/>
            </p:cNvSpPr>
            <p:nvPr/>
          </p:nvSpPr>
          <p:spPr bwMode="auto">
            <a:xfrm flipH="1">
              <a:off x="1121" y="3583"/>
              <a:ext cx="431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3" name="Line 106"/>
            <p:cNvSpPr>
              <a:spLocks noChangeShapeType="1"/>
            </p:cNvSpPr>
            <p:nvPr/>
          </p:nvSpPr>
          <p:spPr bwMode="auto">
            <a:xfrm>
              <a:off x="1562" y="3603"/>
              <a:ext cx="41" cy="2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4" name="Line 107"/>
            <p:cNvSpPr>
              <a:spLocks noChangeShapeType="1"/>
            </p:cNvSpPr>
            <p:nvPr/>
          </p:nvSpPr>
          <p:spPr bwMode="auto">
            <a:xfrm flipH="1">
              <a:off x="1157" y="3885"/>
              <a:ext cx="288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5" name="Oval 108"/>
            <p:cNvSpPr>
              <a:spLocks noChangeArrowheads="1"/>
            </p:cNvSpPr>
            <p:nvPr/>
          </p:nvSpPr>
          <p:spPr bwMode="auto">
            <a:xfrm>
              <a:off x="848" y="3537"/>
              <a:ext cx="116" cy="122"/>
            </a:xfrm>
            <a:prstGeom prst="ellipse">
              <a:avLst/>
            </a:prstGeom>
            <a:noFill/>
            <a:ln w="38100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6" name="Line 109"/>
            <p:cNvSpPr>
              <a:spLocks noChangeShapeType="1"/>
            </p:cNvSpPr>
            <p:nvPr/>
          </p:nvSpPr>
          <p:spPr bwMode="auto">
            <a:xfrm>
              <a:off x="700" y="3482"/>
              <a:ext cx="198" cy="12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7" name="AutoShape 110"/>
            <p:cNvSpPr>
              <a:spLocks noChangeArrowheads="1"/>
            </p:cNvSpPr>
            <p:nvPr/>
          </p:nvSpPr>
          <p:spPr bwMode="auto">
            <a:xfrm>
              <a:off x="2562" y="3385"/>
              <a:ext cx="507" cy="101"/>
            </a:xfrm>
            <a:prstGeom prst="rightArrow">
              <a:avLst>
                <a:gd name="adj1" fmla="val 50000"/>
                <a:gd name="adj2" fmla="val 125495"/>
              </a:avLst>
            </a:prstGeom>
            <a:solidFill>
              <a:srgbClr val="CC3300"/>
            </a:solidFill>
            <a:ln w="12700">
              <a:solidFill>
                <a:schemeClr val="tx1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88" name="Freeform 112"/>
            <p:cNvSpPr>
              <a:spLocks/>
            </p:cNvSpPr>
            <p:nvPr/>
          </p:nvSpPr>
          <p:spPr bwMode="auto">
            <a:xfrm>
              <a:off x="4089" y="3422"/>
              <a:ext cx="577" cy="656"/>
            </a:xfrm>
            <a:custGeom>
              <a:avLst/>
              <a:gdLst>
                <a:gd name="T0" fmla="*/ 36 w 577"/>
                <a:gd name="T1" fmla="*/ 541 h 656"/>
                <a:gd name="T2" fmla="*/ 3 w 577"/>
                <a:gd name="T3" fmla="*/ 406 h 656"/>
                <a:gd name="T4" fmla="*/ 15 w 577"/>
                <a:gd name="T5" fmla="*/ 310 h 656"/>
                <a:gd name="T6" fmla="*/ 69 w 577"/>
                <a:gd name="T7" fmla="*/ 250 h 656"/>
                <a:gd name="T8" fmla="*/ 87 w 577"/>
                <a:gd name="T9" fmla="*/ 208 h 656"/>
                <a:gd name="T10" fmla="*/ 105 w 577"/>
                <a:gd name="T11" fmla="*/ 160 h 656"/>
                <a:gd name="T12" fmla="*/ 111 w 577"/>
                <a:gd name="T13" fmla="*/ 130 h 656"/>
                <a:gd name="T14" fmla="*/ 120 w 577"/>
                <a:gd name="T15" fmla="*/ 99 h 656"/>
                <a:gd name="T16" fmla="*/ 192 w 577"/>
                <a:gd name="T17" fmla="*/ 11 h 656"/>
                <a:gd name="T18" fmla="*/ 365 w 577"/>
                <a:gd name="T19" fmla="*/ 35 h 656"/>
                <a:gd name="T20" fmla="*/ 489 w 577"/>
                <a:gd name="T21" fmla="*/ 178 h 656"/>
                <a:gd name="T22" fmla="*/ 531 w 577"/>
                <a:gd name="T23" fmla="*/ 382 h 656"/>
                <a:gd name="T24" fmla="*/ 509 w 577"/>
                <a:gd name="T25" fmla="*/ 600 h 656"/>
                <a:gd name="T26" fmla="*/ 120 w 577"/>
                <a:gd name="T27" fmla="*/ 647 h 656"/>
                <a:gd name="T28" fmla="*/ 36 w 577"/>
                <a:gd name="T29" fmla="*/ 541 h 65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w 577"/>
                <a:gd name="T46" fmla="*/ 0 h 656"/>
                <a:gd name="T47" fmla="*/ 577 w 577"/>
                <a:gd name="T48" fmla="*/ 656 h 65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T45" t="T46" r="T47" b="T48"/>
              <a:pathLst>
                <a:path w="577" h="656">
                  <a:moveTo>
                    <a:pt x="36" y="541"/>
                  </a:moveTo>
                  <a:cubicBezTo>
                    <a:pt x="17" y="501"/>
                    <a:pt x="6" y="444"/>
                    <a:pt x="3" y="406"/>
                  </a:cubicBezTo>
                  <a:cubicBezTo>
                    <a:pt x="0" y="368"/>
                    <a:pt x="4" y="336"/>
                    <a:pt x="15" y="310"/>
                  </a:cubicBezTo>
                  <a:cubicBezTo>
                    <a:pt x="26" y="284"/>
                    <a:pt x="57" y="267"/>
                    <a:pt x="69" y="250"/>
                  </a:cubicBezTo>
                  <a:cubicBezTo>
                    <a:pt x="81" y="233"/>
                    <a:pt x="81" y="223"/>
                    <a:pt x="87" y="208"/>
                  </a:cubicBezTo>
                  <a:cubicBezTo>
                    <a:pt x="93" y="193"/>
                    <a:pt x="101" y="173"/>
                    <a:pt x="105" y="160"/>
                  </a:cubicBezTo>
                  <a:cubicBezTo>
                    <a:pt x="109" y="147"/>
                    <a:pt x="109" y="140"/>
                    <a:pt x="111" y="130"/>
                  </a:cubicBezTo>
                  <a:cubicBezTo>
                    <a:pt x="113" y="120"/>
                    <a:pt x="107" y="119"/>
                    <a:pt x="120" y="99"/>
                  </a:cubicBezTo>
                  <a:cubicBezTo>
                    <a:pt x="133" y="79"/>
                    <a:pt x="151" y="22"/>
                    <a:pt x="192" y="11"/>
                  </a:cubicBezTo>
                  <a:cubicBezTo>
                    <a:pt x="233" y="0"/>
                    <a:pt x="316" y="7"/>
                    <a:pt x="365" y="35"/>
                  </a:cubicBezTo>
                  <a:cubicBezTo>
                    <a:pt x="414" y="63"/>
                    <a:pt x="461" y="120"/>
                    <a:pt x="489" y="178"/>
                  </a:cubicBezTo>
                  <a:cubicBezTo>
                    <a:pt x="517" y="236"/>
                    <a:pt x="528" y="312"/>
                    <a:pt x="531" y="382"/>
                  </a:cubicBezTo>
                  <a:cubicBezTo>
                    <a:pt x="534" y="452"/>
                    <a:pt x="577" y="556"/>
                    <a:pt x="509" y="600"/>
                  </a:cubicBezTo>
                  <a:cubicBezTo>
                    <a:pt x="441" y="644"/>
                    <a:pt x="198" y="656"/>
                    <a:pt x="120" y="647"/>
                  </a:cubicBezTo>
                  <a:cubicBezTo>
                    <a:pt x="42" y="638"/>
                    <a:pt x="31" y="576"/>
                    <a:pt x="36" y="541"/>
                  </a:cubicBezTo>
                  <a:close/>
                </a:path>
              </a:pathLst>
            </a:cu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89" name="Freeform 113"/>
            <p:cNvSpPr>
              <a:spLocks/>
            </p:cNvSpPr>
            <p:nvPr/>
          </p:nvSpPr>
          <p:spPr bwMode="auto">
            <a:xfrm>
              <a:off x="3807" y="3327"/>
              <a:ext cx="366" cy="353"/>
            </a:xfrm>
            <a:custGeom>
              <a:avLst/>
              <a:gdLst>
                <a:gd name="T0" fmla="*/ 73 w 366"/>
                <a:gd name="T1" fmla="*/ 30 h 353"/>
                <a:gd name="T2" fmla="*/ 201 w 366"/>
                <a:gd name="T3" fmla="*/ 4 h 353"/>
                <a:gd name="T4" fmla="*/ 345 w 366"/>
                <a:gd name="T5" fmla="*/ 39 h 353"/>
                <a:gd name="T6" fmla="*/ 328 w 366"/>
                <a:gd name="T7" fmla="*/ 175 h 353"/>
                <a:gd name="T8" fmla="*/ 339 w 366"/>
                <a:gd name="T9" fmla="*/ 225 h 353"/>
                <a:gd name="T10" fmla="*/ 327 w 366"/>
                <a:gd name="T11" fmla="*/ 309 h 353"/>
                <a:gd name="T12" fmla="*/ 165 w 366"/>
                <a:gd name="T13" fmla="*/ 351 h 353"/>
                <a:gd name="T14" fmla="*/ 45 w 366"/>
                <a:gd name="T15" fmla="*/ 321 h 353"/>
                <a:gd name="T16" fmla="*/ 5 w 366"/>
                <a:gd name="T17" fmla="*/ 183 h 353"/>
                <a:gd name="T18" fmla="*/ 73 w 366"/>
                <a:gd name="T19" fmla="*/ 30 h 353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366"/>
                <a:gd name="T31" fmla="*/ 0 h 353"/>
                <a:gd name="T32" fmla="*/ 366 w 366"/>
                <a:gd name="T33" fmla="*/ 353 h 353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366" h="353">
                  <a:moveTo>
                    <a:pt x="73" y="30"/>
                  </a:moveTo>
                  <a:cubicBezTo>
                    <a:pt x="106" y="0"/>
                    <a:pt x="156" y="3"/>
                    <a:pt x="201" y="4"/>
                  </a:cubicBezTo>
                  <a:cubicBezTo>
                    <a:pt x="246" y="5"/>
                    <a:pt x="324" y="11"/>
                    <a:pt x="345" y="39"/>
                  </a:cubicBezTo>
                  <a:cubicBezTo>
                    <a:pt x="366" y="67"/>
                    <a:pt x="329" y="144"/>
                    <a:pt x="328" y="175"/>
                  </a:cubicBezTo>
                  <a:cubicBezTo>
                    <a:pt x="327" y="206"/>
                    <a:pt x="339" y="203"/>
                    <a:pt x="339" y="225"/>
                  </a:cubicBezTo>
                  <a:cubicBezTo>
                    <a:pt x="339" y="247"/>
                    <a:pt x="356" y="288"/>
                    <a:pt x="327" y="309"/>
                  </a:cubicBezTo>
                  <a:cubicBezTo>
                    <a:pt x="298" y="330"/>
                    <a:pt x="212" y="349"/>
                    <a:pt x="165" y="351"/>
                  </a:cubicBezTo>
                  <a:cubicBezTo>
                    <a:pt x="118" y="353"/>
                    <a:pt x="72" y="349"/>
                    <a:pt x="45" y="321"/>
                  </a:cubicBezTo>
                  <a:cubicBezTo>
                    <a:pt x="18" y="293"/>
                    <a:pt x="0" y="231"/>
                    <a:pt x="5" y="183"/>
                  </a:cubicBezTo>
                  <a:cubicBezTo>
                    <a:pt x="10" y="135"/>
                    <a:pt x="41" y="60"/>
                    <a:pt x="73" y="30"/>
                  </a:cubicBezTo>
                  <a:close/>
                </a:path>
              </a:pathLst>
            </a:custGeom>
            <a:solidFill>
              <a:srgbClr val="FF9933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290" name="Oval 114"/>
            <p:cNvSpPr>
              <a:spLocks noChangeArrowheads="1"/>
            </p:cNvSpPr>
            <p:nvPr/>
          </p:nvSpPr>
          <p:spPr bwMode="auto">
            <a:xfrm rot="769626">
              <a:off x="4817" y="3069"/>
              <a:ext cx="493" cy="1128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1" name="Oval 115"/>
            <p:cNvSpPr>
              <a:spLocks noChangeArrowheads="1"/>
            </p:cNvSpPr>
            <p:nvPr/>
          </p:nvSpPr>
          <p:spPr bwMode="auto">
            <a:xfrm rot="1127854">
              <a:off x="4323" y="2832"/>
              <a:ext cx="652" cy="482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2" name="Oval 116"/>
            <p:cNvSpPr>
              <a:spLocks noChangeArrowheads="1"/>
            </p:cNvSpPr>
            <p:nvPr/>
          </p:nvSpPr>
          <p:spPr bwMode="auto">
            <a:xfrm rot="917343">
              <a:off x="3698" y="2932"/>
              <a:ext cx="581" cy="375"/>
            </a:xfrm>
            <a:prstGeom prst="ellipse">
              <a:avLst/>
            </a:prstGeom>
            <a:solidFill>
              <a:srgbClr val="C0C0C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0293" name="Group 117"/>
            <p:cNvGrpSpPr>
              <a:grpSpLocks/>
            </p:cNvGrpSpPr>
            <p:nvPr/>
          </p:nvGrpSpPr>
          <p:grpSpPr bwMode="auto">
            <a:xfrm>
              <a:off x="4478" y="2891"/>
              <a:ext cx="449" cy="366"/>
              <a:chOff x="2889" y="2925"/>
              <a:chExt cx="1167" cy="949"/>
            </a:xfrm>
          </p:grpSpPr>
          <p:sp>
            <p:nvSpPr>
              <p:cNvPr id="10362" name="Oval 118"/>
              <p:cNvSpPr>
                <a:spLocks noChangeArrowheads="1"/>
              </p:cNvSpPr>
              <p:nvPr/>
            </p:nvSpPr>
            <p:spPr bwMode="auto">
              <a:xfrm>
                <a:off x="2987" y="292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3" name="Oval 119"/>
              <p:cNvSpPr>
                <a:spLocks noChangeArrowheads="1"/>
              </p:cNvSpPr>
              <p:nvPr/>
            </p:nvSpPr>
            <p:spPr bwMode="auto">
              <a:xfrm>
                <a:off x="3286" y="3525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4" name="Oval 120"/>
              <p:cNvSpPr>
                <a:spLocks noChangeArrowheads="1"/>
              </p:cNvSpPr>
              <p:nvPr/>
            </p:nvSpPr>
            <p:spPr bwMode="auto">
              <a:xfrm>
                <a:off x="3158" y="3202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5" name="Oval 121"/>
              <p:cNvSpPr>
                <a:spLocks noChangeArrowheads="1"/>
              </p:cNvSpPr>
              <p:nvPr/>
            </p:nvSpPr>
            <p:spPr bwMode="auto">
              <a:xfrm>
                <a:off x="3920" y="3544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6" name="Line 122"/>
              <p:cNvSpPr>
                <a:spLocks noChangeShapeType="1"/>
              </p:cNvSpPr>
              <p:nvPr/>
            </p:nvSpPr>
            <p:spPr bwMode="auto">
              <a:xfrm>
                <a:off x="3099" y="3047"/>
                <a:ext cx="83" cy="1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67" name="Line 123"/>
              <p:cNvSpPr>
                <a:spLocks noChangeShapeType="1"/>
              </p:cNvSpPr>
              <p:nvPr/>
            </p:nvSpPr>
            <p:spPr bwMode="auto">
              <a:xfrm>
                <a:off x="3228" y="3330"/>
                <a:ext cx="104" cy="19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68" name="Oval 124"/>
              <p:cNvSpPr>
                <a:spLocks noChangeArrowheads="1"/>
              </p:cNvSpPr>
              <p:nvPr/>
            </p:nvSpPr>
            <p:spPr bwMode="auto">
              <a:xfrm>
                <a:off x="2889" y="3738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9" name="Line 125"/>
              <p:cNvSpPr>
                <a:spLocks noChangeShapeType="1"/>
              </p:cNvSpPr>
              <p:nvPr/>
            </p:nvSpPr>
            <p:spPr bwMode="auto">
              <a:xfrm flipV="1">
                <a:off x="3009" y="3616"/>
                <a:ext cx="277" cy="16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70" name="Line 126"/>
              <p:cNvSpPr>
                <a:spLocks noChangeShapeType="1"/>
              </p:cNvSpPr>
              <p:nvPr/>
            </p:nvSpPr>
            <p:spPr bwMode="auto">
              <a:xfrm>
                <a:off x="3110" y="3018"/>
                <a:ext cx="811" cy="5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71" name="Line 127"/>
              <p:cNvSpPr>
                <a:spLocks noChangeShapeType="1"/>
              </p:cNvSpPr>
              <p:nvPr/>
            </p:nvSpPr>
            <p:spPr bwMode="auto">
              <a:xfrm flipH="1">
                <a:off x="2952" y="3048"/>
                <a:ext cx="72" cy="68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294" name="Group 128"/>
            <p:cNvGrpSpPr>
              <a:grpSpLocks/>
            </p:cNvGrpSpPr>
            <p:nvPr/>
          </p:nvGrpSpPr>
          <p:grpSpPr bwMode="auto">
            <a:xfrm>
              <a:off x="3765" y="2946"/>
              <a:ext cx="368" cy="327"/>
              <a:chOff x="3566" y="2758"/>
              <a:chExt cx="459" cy="408"/>
            </a:xfrm>
          </p:grpSpPr>
          <p:sp>
            <p:nvSpPr>
              <p:cNvPr id="10352" name="Oval 129"/>
              <p:cNvSpPr>
                <a:spLocks noChangeArrowheads="1"/>
              </p:cNvSpPr>
              <p:nvPr/>
            </p:nvSpPr>
            <p:spPr bwMode="auto">
              <a:xfrm>
                <a:off x="3609" y="2802"/>
                <a:ext cx="66" cy="6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3" name="Oval 130"/>
              <p:cNvSpPr>
                <a:spLocks noChangeArrowheads="1"/>
              </p:cNvSpPr>
              <p:nvPr/>
            </p:nvSpPr>
            <p:spPr bwMode="auto">
              <a:xfrm>
                <a:off x="3784" y="2998"/>
                <a:ext cx="65" cy="6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4" name="Oval 131"/>
              <p:cNvSpPr>
                <a:spLocks noChangeArrowheads="1"/>
              </p:cNvSpPr>
              <p:nvPr/>
            </p:nvSpPr>
            <p:spPr bwMode="auto">
              <a:xfrm>
                <a:off x="3784" y="2758"/>
                <a:ext cx="65" cy="6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5" name="Oval 132"/>
              <p:cNvSpPr>
                <a:spLocks noChangeArrowheads="1"/>
              </p:cNvSpPr>
              <p:nvPr/>
            </p:nvSpPr>
            <p:spPr bwMode="auto">
              <a:xfrm>
                <a:off x="3960" y="3101"/>
                <a:ext cx="65" cy="6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6" name="Line 133"/>
              <p:cNvSpPr>
                <a:spLocks noChangeShapeType="1"/>
              </p:cNvSpPr>
              <p:nvPr/>
            </p:nvSpPr>
            <p:spPr bwMode="auto">
              <a:xfrm flipV="1">
                <a:off x="3675" y="2802"/>
                <a:ext cx="109" cy="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57" name="Line 134"/>
              <p:cNvSpPr>
                <a:spLocks noChangeShapeType="1"/>
              </p:cNvSpPr>
              <p:nvPr/>
            </p:nvSpPr>
            <p:spPr bwMode="auto">
              <a:xfrm>
                <a:off x="3806" y="2823"/>
                <a:ext cx="0" cy="17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58" name="Oval 135"/>
              <p:cNvSpPr>
                <a:spLocks noChangeArrowheads="1"/>
              </p:cNvSpPr>
              <p:nvPr/>
            </p:nvSpPr>
            <p:spPr bwMode="auto">
              <a:xfrm>
                <a:off x="3566" y="3020"/>
                <a:ext cx="65" cy="65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9" name="Line 136"/>
              <p:cNvSpPr>
                <a:spLocks noChangeShapeType="1"/>
              </p:cNvSpPr>
              <p:nvPr/>
            </p:nvSpPr>
            <p:spPr bwMode="auto">
              <a:xfrm flipV="1">
                <a:off x="3631" y="3042"/>
                <a:ext cx="153" cy="2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60" name="Line 137"/>
              <p:cNvSpPr>
                <a:spLocks noChangeShapeType="1"/>
              </p:cNvSpPr>
              <p:nvPr/>
            </p:nvSpPr>
            <p:spPr bwMode="auto">
              <a:xfrm>
                <a:off x="3838" y="3054"/>
                <a:ext cx="146" cy="7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61" name="Line 138"/>
              <p:cNvSpPr>
                <a:spLocks noChangeShapeType="1"/>
              </p:cNvSpPr>
              <p:nvPr/>
            </p:nvSpPr>
            <p:spPr bwMode="auto">
              <a:xfrm flipH="1">
                <a:off x="3623" y="2822"/>
                <a:ext cx="177" cy="20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295" name="Group 139"/>
            <p:cNvGrpSpPr>
              <a:grpSpLocks/>
            </p:cNvGrpSpPr>
            <p:nvPr/>
          </p:nvGrpSpPr>
          <p:grpSpPr bwMode="auto">
            <a:xfrm>
              <a:off x="4928" y="3335"/>
              <a:ext cx="227" cy="244"/>
              <a:chOff x="4662" y="2880"/>
              <a:chExt cx="589" cy="635"/>
            </a:xfrm>
          </p:grpSpPr>
          <p:sp>
            <p:nvSpPr>
              <p:cNvPr id="10345" name="Oval 140"/>
              <p:cNvSpPr>
                <a:spLocks noChangeArrowheads="1"/>
              </p:cNvSpPr>
              <p:nvPr/>
            </p:nvSpPr>
            <p:spPr bwMode="auto">
              <a:xfrm>
                <a:off x="4752" y="297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6" name="Oval 141"/>
              <p:cNvSpPr>
                <a:spLocks noChangeArrowheads="1"/>
              </p:cNvSpPr>
              <p:nvPr/>
            </p:nvSpPr>
            <p:spPr bwMode="auto">
              <a:xfrm>
                <a:off x="5115" y="3379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7" name="Oval 142"/>
              <p:cNvSpPr>
                <a:spLocks noChangeArrowheads="1"/>
              </p:cNvSpPr>
              <p:nvPr/>
            </p:nvSpPr>
            <p:spPr bwMode="auto">
              <a:xfrm>
                <a:off x="5115" y="288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8" name="Line 143"/>
              <p:cNvSpPr>
                <a:spLocks noChangeShapeType="1"/>
              </p:cNvSpPr>
              <p:nvPr/>
            </p:nvSpPr>
            <p:spPr bwMode="auto">
              <a:xfrm flipV="1">
                <a:off x="4888" y="2971"/>
                <a:ext cx="227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49" name="Line 144"/>
              <p:cNvSpPr>
                <a:spLocks noChangeShapeType="1"/>
              </p:cNvSpPr>
              <p:nvPr/>
            </p:nvSpPr>
            <p:spPr bwMode="auto">
              <a:xfrm>
                <a:off x="5161" y="3016"/>
                <a:ext cx="0" cy="3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50" name="Oval 145"/>
              <p:cNvSpPr>
                <a:spLocks noChangeArrowheads="1"/>
              </p:cNvSpPr>
              <p:nvPr/>
            </p:nvSpPr>
            <p:spPr bwMode="auto">
              <a:xfrm>
                <a:off x="4662" y="333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51" name="Line 146"/>
              <p:cNvSpPr>
                <a:spLocks noChangeShapeType="1"/>
              </p:cNvSpPr>
              <p:nvPr/>
            </p:nvSpPr>
            <p:spPr bwMode="auto">
              <a:xfrm>
                <a:off x="4790" y="3427"/>
                <a:ext cx="325" cy="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grpSp>
          <p:nvGrpSpPr>
            <p:cNvPr id="10296" name="Group 147"/>
            <p:cNvGrpSpPr>
              <a:grpSpLocks/>
            </p:cNvGrpSpPr>
            <p:nvPr/>
          </p:nvGrpSpPr>
          <p:grpSpPr bwMode="auto">
            <a:xfrm>
              <a:off x="3882" y="3392"/>
              <a:ext cx="226" cy="244"/>
              <a:chOff x="4662" y="2880"/>
              <a:chExt cx="589" cy="635"/>
            </a:xfrm>
          </p:grpSpPr>
          <p:sp>
            <p:nvSpPr>
              <p:cNvPr id="10338" name="Oval 148"/>
              <p:cNvSpPr>
                <a:spLocks noChangeArrowheads="1"/>
              </p:cNvSpPr>
              <p:nvPr/>
            </p:nvSpPr>
            <p:spPr bwMode="auto">
              <a:xfrm>
                <a:off x="4752" y="2971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9" name="Oval 149"/>
              <p:cNvSpPr>
                <a:spLocks noChangeArrowheads="1"/>
              </p:cNvSpPr>
              <p:nvPr/>
            </p:nvSpPr>
            <p:spPr bwMode="auto">
              <a:xfrm>
                <a:off x="5115" y="3379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0" name="Oval 150"/>
              <p:cNvSpPr>
                <a:spLocks noChangeArrowheads="1"/>
              </p:cNvSpPr>
              <p:nvPr/>
            </p:nvSpPr>
            <p:spPr bwMode="auto">
              <a:xfrm>
                <a:off x="5115" y="2880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1" name="Line 151"/>
              <p:cNvSpPr>
                <a:spLocks noChangeShapeType="1"/>
              </p:cNvSpPr>
              <p:nvPr/>
            </p:nvSpPr>
            <p:spPr bwMode="auto">
              <a:xfrm flipV="1">
                <a:off x="4888" y="2971"/>
                <a:ext cx="227" cy="9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42" name="Line 152"/>
              <p:cNvSpPr>
                <a:spLocks noChangeShapeType="1"/>
              </p:cNvSpPr>
              <p:nvPr/>
            </p:nvSpPr>
            <p:spPr bwMode="auto">
              <a:xfrm>
                <a:off x="5161" y="3016"/>
                <a:ext cx="0" cy="3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43" name="Oval 153"/>
              <p:cNvSpPr>
                <a:spLocks noChangeArrowheads="1"/>
              </p:cNvSpPr>
              <p:nvPr/>
            </p:nvSpPr>
            <p:spPr bwMode="auto">
              <a:xfrm>
                <a:off x="4662" y="3336"/>
                <a:ext cx="136" cy="136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44" name="Line 154"/>
              <p:cNvSpPr>
                <a:spLocks noChangeShapeType="1"/>
              </p:cNvSpPr>
              <p:nvPr/>
            </p:nvSpPr>
            <p:spPr bwMode="auto">
              <a:xfrm>
                <a:off x="4790" y="3427"/>
                <a:ext cx="325" cy="4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297" name="Oval 155"/>
            <p:cNvSpPr>
              <a:spLocks noChangeArrowheads="1"/>
            </p:cNvSpPr>
            <p:nvPr/>
          </p:nvSpPr>
          <p:spPr bwMode="auto">
            <a:xfrm>
              <a:off x="4193" y="3751"/>
              <a:ext cx="52" cy="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8" name="Oval 156"/>
            <p:cNvSpPr>
              <a:spLocks noChangeArrowheads="1"/>
            </p:cNvSpPr>
            <p:nvPr/>
          </p:nvSpPr>
          <p:spPr bwMode="auto">
            <a:xfrm>
              <a:off x="4390" y="3984"/>
              <a:ext cx="52" cy="5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299" name="Oval 157"/>
            <p:cNvSpPr>
              <a:spLocks noChangeArrowheads="1"/>
            </p:cNvSpPr>
            <p:nvPr/>
          </p:nvSpPr>
          <p:spPr bwMode="auto">
            <a:xfrm>
              <a:off x="4390" y="3792"/>
              <a:ext cx="52" cy="53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0" name="Line 158"/>
            <p:cNvSpPr>
              <a:spLocks noChangeShapeType="1"/>
            </p:cNvSpPr>
            <p:nvPr/>
          </p:nvSpPr>
          <p:spPr bwMode="auto">
            <a:xfrm>
              <a:off x="4239" y="3785"/>
              <a:ext cx="151" cy="4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01" name="Line 159"/>
            <p:cNvSpPr>
              <a:spLocks noChangeShapeType="1"/>
            </p:cNvSpPr>
            <p:nvPr/>
          </p:nvSpPr>
          <p:spPr bwMode="auto">
            <a:xfrm>
              <a:off x="4408" y="3845"/>
              <a:ext cx="0" cy="1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02" name="Oval 160"/>
            <p:cNvSpPr>
              <a:spLocks noChangeArrowheads="1"/>
            </p:cNvSpPr>
            <p:nvPr/>
          </p:nvSpPr>
          <p:spPr bwMode="auto">
            <a:xfrm>
              <a:off x="4216" y="3968"/>
              <a:ext cx="53" cy="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3" name="Line 161"/>
            <p:cNvSpPr>
              <a:spLocks noChangeShapeType="1"/>
            </p:cNvSpPr>
            <p:nvPr/>
          </p:nvSpPr>
          <p:spPr bwMode="auto">
            <a:xfrm>
              <a:off x="4266" y="4003"/>
              <a:ext cx="124" cy="1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04" name="Oval 162"/>
            <p:cNvSpPr>
              <a:spLocks noChangeArrowheads="1"/>
            </p:cNvSpPr>
            <p:nvPr/>
          </p:nvSpPr>
          <p:spPr bwMode="auto">
            <a:xfrm>
              <a:off x="4282" y="3523"/>
              <a:ext cx="52" cy="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5" name="Oval 163"/>
            <p:cNvSpPr>
              <a:spLocks noChangeArrowheads="1"/>
            </p:cNvSpPr>
            <p:nvPr/>
          </p:nvSpPr>
          <p:spPr bwMode="auto">
            <a:xfrm>
              <a:off x="4503" y="3855"/>
              <a:ext cx="52" cy="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6" name="Oval 164"/>
            <p:cNvSpPr>
              <a:spLocks noChangeArrowheads="1"/>
            </p:cNvSpPr>
            <p:nvPr/>
          </p:nvSpPr>
          <p:spPr bwMode="auto">
            <a:xfrm>
              <a:off x="4493" y="3675"/>
              <a:ext cx="51" cy="52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07" name="Line 165"/>
            <p:cNvSpPr>
              <a:spLocks noChangeShapeType="1"/>
            </p:cNvSpPr>
            <p:nvPr/>
          </p:nvSpPr>
          <p:spPr bwMode="auto">
            <a:xfrm>
              <a:off x="4318" y="3557"/>
              <a:ext cx="92" cy="234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08" name="Line 166"/>
            <p:cNvSpPr>
              <a:spLocks noChangeShapeType="1"/>
            </p:cNvSpPr>
            <p:nvPr/>
          </p:nvSpPr>
          <p:spPr bwMode="auto">
            <a:xfrm flipH="1">
              <a:off x="4425" y="3719"/>
              <a:ext cx="88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09" name="Line 167"/>
            <p:cNvSpPr>
              <a:spLocks noChangeShapeType="1"/>
            </p:cNvSpPr>
            <p:nvPr/>
          </p:nvSpPr>
          <p:spPr bwMode="auto">
            <a:xfrm>
              <a:off x="4436" y="3826"/>
              <a:ext cx="72" cy="5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0" name="Line 168"/>
            <p:cNvSpPr>
              <a:spLocks noChangeShapeType="1"/>
            </p:cNvSpPr>
            <p:nvPr/>
          </p:nvSpPr>
          <p:spPr bwMode="auto">
            <a:xfrm>
              <a:off x="4107" y="3622"/>
              <a:ext cx="92" cy="1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1" name="Line 169"/>
            <p:cNvSpPr>
              <a:spLocks noChangeShapeType="1"/>
            </p:cNvSpPr>
            <p:nvPr/>
          </p:nvSpPr>
          <p:spPr bwMode="auto">
            <a:xfrm>
              <a:off x="3893" y="3611"/>
              <a:ext cx="333" cy="38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2" name="Line 170"/>
            <p:cNvSpPr>
              <a:spLocks noChangeShapeType="1"/>
            </p:cNvSpPr>
            <p:nvPr/>
          </p:nvSpPr>
          <p:spPr bwMode="auto">
            <a:xfrm flipH="1">
              <a:off x="4098" y="3264"/>
              <a:ext cx="11" cy="1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3" name="Line 171"/>
            <p:cNvSpPr>
              <a:spLocks noChangeShapeType="1"/>
            </p:cNvSpPr>
            <p:nvPr/>
          </p:nvSpPr>
          <p:spPr bwMode="auto">
            <a:xfrm>
              <a:off x="3789" y="3206"/>
              <a:ext cx="149" cy="21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4" name="Line 172"/>
            <p:cNvSpPr>
              <a:spLocks noChangeShapeType="1"/>
            </p:cNvSpPr>
            <p:nvPr/>
          </p:nvSpPr>
          <p:spPr bwMode="auto">
            <a:xfrm flipV="1">
              <a:off x="3995" y="2898"/>
              <a:ext cx="528" cy="67"/>
            </a:xfrm>
            <a:prstGeom prst="line">
              <a:avLst/>
            </a:prstGeom>
            <a:noFill/>
            <a:ln w="12700" cap="rnd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5" name="Line 173"/>
            <p:cNvSpPr>
              <a:spLocks noChangeShapeType="1"/>
            </p:cNvSpPr>
            <p:nvPr/>
          </p:nvSpPr>
          <p:spPr bwMode="auto">
            <a:xfrm flipV="1">
              <a:off x="4131" y="3206"/>
              <a:ext cx="351" cy="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6" name="Line 174"/>
            <p:cNvSpPr>
              <a:spLocks noChangeShapeType="1"/>
            </p:cNvSpPr>
            <p:nvPr/>
          </p:nvSpPr>
          <p:spPr bwMode="auto">
            <a:xfrm flipV="1">
              <a:off x="3995" y="2930"/>
              <a:ext cx="534" cy="21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7" name="Line 175"/>
            <p:cNvSpPr>
              <a:spLocks noChangeShapeType="1"/>
            </p:cNvSpPr>
            <p:nvPr/>
          </p:nvSpPr>
          <p:spPr bwMode="auto">
            <a:xfrm>
              <a:off x="4523" y="3227"/>
              <a:ext cx="406" cy="29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8" name="Line 176"/>
            <p:cNvSpPr>
              <a:spLocks noChangeShapeType="1"/>
            </p:cNvSpPr>
            <p:nvPr/>
          </p:nvSpPr>
          <p:spPr bwMode="auto">
            <a:xfrm>
              <a:off x="4677" y="3155"/>
              <a:ext cx="303" cy="21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19" name="Line 177"/>
            <p:cNvSpPr>
              <a:spLocks noChangeShapeType="1"/>
            </p:cNvSpPr>
            <p:nvPr/>
          </p:nvSpPr>
          <p:spPr bwMode="auto">
            <a:xfrm flipH="1">
              <a:off x="4296" y="3519"/>
              <a:ext cx="648" cy="16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20" name="Line 178"/>
            <p:cNvSpPr>
              <a:spLocks noChangeShapeType="1"/>
            </p:cNvSpPr>
            <p:nvPr/>
          </p:nvSpPr>
          <p:spPr bwMode="auto">
            <a:xfrm flipH="1">
              <a:off x="4523" y="3535"/>
              <a:ext cx="431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21" name="Line 179"/>
            <p:cNvSpPr>
              <a:spLocks noChangeShapeType="1"/>
            </p:cNvSpPr>
            <p:nvPr/>
          </p:nvSpPr>
          <p:spPr bwMode="auto">
            <a:xfrm>
              <a:off x="4965" y="3555"/>
              <a:ext cx="41" cy="24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22" name="Line 180"/>
            <p:cNvSpPr>
              <a:spLocks noChangeShapeType="1"/>
            </p:cNvSpPr>
            <p:nvPr/>
          </p:nvSpPr>
          <p:spPr bwMode="auto">
            <a:xfrm flipH="1">
              <a:off x="4559" y="3837"/>
              <a:ext cx="288" cy="4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0323" name="Oval 181"/>
            <p:cNvSpPr>
              <a:spLocks noChangeArrowheads="1"/>
            </p:cNvSpPr>
            <p:nvPr/>
          </p:nvSpPr>
          <p:spPr bwMode="auto">
            <a:xfrm>
              <a:off x="4255" y="3479"/>
              <a:ext cx="115" cy="122"/>
            </a:xfrm>
            <a:prstGeom prst="ellipse">
              <a:avLst/>
            </a:prstGeom>
            <a:noFill/>
            <a:ln w="38100">
              <a:solidFill>
                <a:srgbClr val="66FF33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24" name="Line 182"/>
            <p:cNvSpPr>
              <a:spLocks noChangeShapeType="1"/>
            </p:cNvSpPr>
            <p:nvPr/>
          </p:nvSpPr>
          <p:spPr bwMode="auto">
            <a:xfrm>
              <a:off x="4101" y="3434"/>
              <a:ext cx="199" cy="122"/>
            </a:xfrm>
            <a:prstGeom prst="line">
              <a:avLst/>
            </a:prstGeom>
            <a:noFill/>
            <a:ln w="19050">
              <a:solidFill>
                <a:srgbClr val="CC0099"/>
              </a:solidFill>
              <a:prstDash val="sysDot"/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grpSp>
          <p:nvGrpSpPr>
            <p:cNvPr id="10325" name="Group 183"/>
            <p:cNvGrpSpPr>
              <a:grpSpLocks/>
            </p:cNvGrpSpPr>
            <p:nvPr/>
          </p:nvGrpSpPr>
          <p:grpSpPr bwMode="auto">
            <a:xfrm>
              <a:off x="4849" y="3779"/>
              <a:ext cx="192" cy="244"/>
              <a:chOff x="1441" y="3833"/>
              <a:chExt cx="192" cy="244"/>
            </a:xfrm>
          </p:grpSpPr>
          <p:sp>
            <p:nvSpPr>
              <p:cNvPr id="10330" name="Oval 184"/>
              <p:cNvSpPr>
                <a:spLocks noChangeArrowheads="1"/>
              </p:cNvSpPr>
              <p:nvPr/>
            </p:nvSpPr>
            <p:spPr bwMode="auto">
              <a:xfrm>
                <a:off x="1441" y="3868"/>
                <a:ext cx="52" cy="5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1" name="Oval 185"/>
              <p:cNvSpPr>
                <a:spLocks noChangeArrowheads="1"/>
              </p:cNvSpPr>
              <p:nvPr/>
            </p:nvSpPr>
            <p:spPr bwMode="auto">
              <a:xfrm>
                <a:off x="1580" y="4024"/>
                <a:ext cx="53" cy="5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2" name="Oval 186"/>
              <p:cNvSpPr>
                <a:spLocks noChangeArrowheads="1"/>
              </p:cNvSpPr>
              <p:nvPr/>
            </p:nvSpPr>
            <p:spPr bwMode="auto">
              <a:xfrm>
                <a:off x="1580" y="3833"/>
                <a:ext cx="53" cy="53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3" name="Line 187"/>
              <p:cNvSpPr>
                <a:spLocks noChangeShapeType="1"/>
              </p:cNvSpPr>
              <p:nvPr/>
            </p:nvSpPr>
            <p:spPr bwMode="auto">
              <a:xfrm flipV="1">
                <a:off x="1493" y="3868"/>
                <a:ext cx="87" cy="3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34" name="Line 188"/>
              <p:cNvSpPr>
                <a:spLocks noChangeShapeType="1"/>
              </p:cNvSpPr>
              <p:nvPr/>
            </p:nvSpPr>
            <p:spPr bwMode="auto">
              <a:xfrm>
                <a:off x="1598" y="3886"/>
                <a:ext cx="0" cy="13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35" name="Oval 189"/>
              <p:cNvSpPr>
                <a:spLocks noChangeArrowheads="1"/>
              </p:cNvSpPr>
              <p:nvPr/>
            </p:nvSpPr>
            <p:spPr bwMode="auto">
              <a:xfrm>
                <a:off x="1477" y="4020"/>
                <a:ext cx="53" cy="52"/>
              </a:xfrm>
              <a:prstGeom prst="ellipse">
                <a:avLst/>
              </a:prstGeom>
              <a:solidFill>
                <a:schemeClr val="accent1"/>
              </a:solidFill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36" name="Line 190"/>
              <p:cNvSpPr>
                <a:spLocks noChangeShapeType="1"/>
              </p:cNvSpPr>
              <p:nvPr/>
            </p:nvSpPr>
            <p:spPr bwMode="auto">
              <a:xfrm flipH="1" flipV="1">
                <a:off x="1527" y="4056"/>
                <a:ext cx="83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  <p:sp>
            <p:nvSpPr>
              <p:cNvPr id="10337" name="Line 191"/>
              <p:cNvSpPr>
                <a:spLocks noChangeShapeType="1"/>
              </p:cNvSpPr>
              <p:nvPr/>
            </p:nvSpPr>
            <p:spPr bwMode="auto">
              <a:xfrm>
                <a:off x="1500" y="3910"/>
                <a:ext cx="16" cy="11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/>
              <a:lstStyle/>
              <a:p>
                <a:endParaRPr lang="en-US"/>
              </a:p>
            </p:txBody>
          </p:sp>
        </p:grpSp>
        <p:sp>
          <p:nvSpPr>
            <p:cNvPr id="10326" name="Text Box 192"/>
            <p:cNvSpPr txBox="1">
              <a:spLocks noChangeArrowheads="1"/>
            </p:cNvSpPr>
            <p:nvPr/>
          </p:nvSpPr>
          <p:spPr bwMode="auto">
            <a:xfrm>
              <a:off x="2016" y="3018"/>
              <a:ext cx="1584" cy="2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s-ES" sz="1800">
                  <a:latin typeface="Arial Narrow" charset="0"/>
                </a:rPr>
                <a:t>Merit function change</a:t>
              </a:r>
            </a:p>
          </p:txBody>
        </p:sp>
        <p:sp>
          <p:nvSpPr>
            <p:cNvPr id="10327" name="Text Box 193"/>
            <p:cNvSpPr txBox="1">
              <a:spLocks noChangeArrowheads="1"/>
            </p:cNvSpPr>
            <p:nvPr/>
          </p:nvSpPr>
          <p:spPr bwMode="auto">
            <a:xfrm>
              <a:off x="144" y="3462"/>
              <a:ext cx="3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sz="1800">
                  <a:latin typeface="Arial" charset="0"/>
                </a:rPr>
                <a:t>V</a:t>
              </a:r>
              <a:r>
                <a:rPr lang="es-ES" sz="1800" baseline="-25000">
                  <a:latin typeface="Arial" charset="0"/>
                </a:rPr>
                <a:t>k</a:t>
              </a:r>
            </a:p>
          </p:txBody>
        </p:sp>
        <p:sp>
          <p:nvSpPr>
            <p:cNvPr id="10328" name="Text Box 194"/>
            <p:cNvSpPr txBox="1">
              <a:spLocks noChangeArrowheads="1"/>
            </p:cNvSpPr>
            <p:nvPr/>
          </p:nvSpPr>
          <p:spPr bwMode="auto">
            <a:xfrm>
              <a:off x="461" y="3905"/>
              <a:ext cx="36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s-ES" sz="1800">
                  <a:latin typeface="Arial" charset="0"/>
                </a:rPr>
                <a:t>V</a:t>
              </a:r>
              <a:r>
                <a:rPr lang="es-ES" sz="1800" baseline="-25000">
                  <a:latin typeface="Arial" charset="0"/>
                </a:rPr>
                <a:t>k’</a:t>
              </a:r>
            </a:p>
          </p:txBody>
        </p:sp>
        <p:sp>
          <p:nvSpPr>
            <p:cNvPr id="10329" name="Rectangle 195"/>
            <p:cNvSpPr>
              <a:spLocks noChangeArrowheads="1"/>
            </p:cNvSpPr>
            <p:nvPr/>
          </p:nvSpPr>
          <p:spPr bwMode="auto">
            <a:xfrm>
              <a:off x="2304" y="3581"/>
              <a:ext cx="834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/>
            <a:p>
              <a:pPr eaLnBrk="0" hangingPunct="0"/>
              <a:r>
                <a:rPr lang="es-ES" sz="1800">
                  <a:latin typeface="Symbol" charset="0"/>
                </a:rPr>
                <a:t>D</a:t>
              </a:r>
              <a:r>
                <a:rPr lang="es-ES" sz="1800">
                  <a:latin typeface="Arial Narrow" charset="0"/>
                </a:rPr>
                <a:t>(v,k,k’) &lt; 0</a:t>
              </a:r>
            </a:p>
          </p:txBody>
        </p:sp>
      </p:grpSp>
      <p:graphicFrame>
        <p:nvGraphicFramePr>
          <p:cNvPr id="10242" name="Object 173"/>
          <p:cNvGraphicFramePr>
            <a:graphicFrameLocks noChangeAspect="1"/>
          </p:cNvGraphicFramePr>
          <p:nvPr/>
        </p:nvGraphicFramePr>
        <p:xfrm>
          <a:off x="547688" y="5286375"/>
          <a:ext cx="2873375" cy="128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7" name="Equation" r:id="rId3" imgW="1930320" imgH="863280" progId="Equation.3">
                  <p:embed/>
                </p:oleObj>
              </mc:Choice>
              <mc:Fallback>
                <p:oleObj name="Equation" r:id="rId3" imgW="1930320" imgH="863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7688" y="5286375"/>
                        <a:ext cx="2873375" cy="1285875"/>
                      </a:xfrm>
                      <a:prstGeom prst="rect">
                        <a:avLst/>
                      </a:prstGeom>
                      <a:solidFill>
                        <a:srgbClr val="CC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174"/>
          <p:cNvGraphicFramePr>
            <a:graphicFrameLocks noChangeAspect="1"/>
          </p:cNvGraphicFramePr>
          <p:nvPr/>
        </p:nvGraphicFramePr>
        <p:xfrm>
          <a:off x="4500563" y="4779963"/>
          <a:ext cx="3214687" cy="1874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8" name="Equation" r:id="rId5" imgW="2590560" imgH="1511280" progId="Equation.3">
                  <p:embed/>
                </p:oleObj>
              </mc:Choice>
              <mc:Fallback>
                <p:oleObj name="Equation" r:id="rId5" imgW="2590560" imgH="1511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779963"/>
                        <a:ext cx="3214687" cy="1874837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" name="Text Box 28"/>
          <p:cNvSpPr txBox="1">
            <a:spLocks noChangeArrowheads="1"/>
          </p:cNvSpPr>
          <p:nvPr/>
        </p:nvSpPr>
        <p:spPr bwMode="auto">
          <a:xfrm>
            <a:off x="571500" y="1000125"/>
            <a:ext cx="8210550" cy="338138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s-ES" sz="1600" b="1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Solution</a:t>
            </a:r>
            <a:r>
              <a:rPr lang="es-ES" sz="1600" b="1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ES" sz="1600" b="1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from</a:t>
            </a:r>
            <a:r>
              <a:rPr lang="es-ES" sz="1600" b="1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ES" sz="1600" b="1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Allocation</a:t>
            </a:r>
            <a:r>
              <a:rPr lang="es-ES" sz="1600" b="1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ES" sz="1600" b="1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Phase</a:t>
            </a:r>
            <a:r>
              <a:rPr lang="es-ES" sz="1600" b="1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ES" sz="1600" b="1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may</a:t>
            </a:r>
            <a:r>
              <a:rPr lang="es-ES" sz="1600" b="1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ES" sz="1600" b="1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not</a:t>
            </a:r>
            <a:r>
              <a:rPr lang="es-ES" sz="1600" b="1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</a:t>
            </a:r>
            <a:r>
              <a:rPr lang="es-ES" sz="1600" b="1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satisfy</a:t>
            </a:r>
            <a:r>
              <a:rPr lang="es-ES" sz="1600" b="1" dirty="0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 balance </a:t>
            </a:r>
            <a:r>
              <a:rPr lang="es-ES" sz="1600" b="1" dirty="0" err="1">
                <a:solidFill>
                  <a:schemeClr val="tx2"/>
                </a:solidFill>
                <a:latin typeface="Arial" charset="0"/>
                <a:ea typeface="+mn-ea"/>
                <a:cs typeface="+mn-cs"/>
              </a:rPr>
              <a:t>constraints</a:t>
            </a:r>
            <a:endParaRPr lang="es-ES" sz="1600" b="1" dirty="0">
              <a:solidFill>
                <a:schemeClr val="tx2"/>
              </a:solidFill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36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ext Box 3"/>
          <p:cNvSpPr txBox="1">
            <a:spLocks noChangeArrowheads="1"/>
          </p:cNvSpPr>
          <p:nvPr/>
        </p:nvSpPr>
        <p:spPr bwMode="auto">
          <a:xfrm>
            <a:off x="1571625" y="2286000"/>
            <a:ext cx="603885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marL="342900" indent="-3429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chemeClr val="folHlink"/>
              </a:buClr>
              <a:buFont typeface="Wingdings" charset="0"/>
              <a:buChar char="§"/>
            </a:pPr>
            <a:r>
              <a:rPr lang="es-ES" sz="1600">
                <a:latin typeface="Arial" charset="0"/>
              </a:rPr>
              <a:t>Instances randomly generated with data provided by industrial partner (30 for each combination)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 typeface="Wingdings" charset="0"/>
              <a:buChar char="§"/>
            </a:pPr>
            <a:r>
              <a:rPr lang="es-ES" sz="1600">
                <a:latin typeface="Arial" charset="0"/>
              </a:rPr>
              <a:t>Planar maps with |V| = 500, 1000, and 2000 in [0, 500] x [0,500] and </a:t>
            </a:r>
            <a:r>
              <a:rPr lang="es-ES" sz="1600" i="1">
                <a:latin typeface="Arial" charset="0"/>
              </a:rPr>
              <a:t>p = </a:t>
            </a:r>
            <a:r>
              <a:rPr lang="es-ES" sz="1600">
                <a:latin typeface="Arial" charset="0"/>
              </a:rPr>
              <a:t>20, 40, 60 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 typeface="Wingdings" charset="0"/>
              <a:buChar char="§"/>
            </a:pPr>
            <a:r>
              <a:rPr lang="es-MX" sz="1600">
                <a:latin typeface="Arial" charset="0"/>
              </a:rPr>
              <a:t>Node activities randomly generated from ranges provided by industrial partner</a:t>
            </a:r>
            <a:endParaRPr lang="es-ES" sz="1600">
              <a:latin typeface="Arial" charset="0"/>
            </a:endParaRP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 typeface="Wingdings" charset="0"/>
              <a:buChar char="§"/>
            </a:pPr>
            <a:r>
              <a:rPr lang="es-MX" sz="1600">
                <a:latin typeface="Arial" charset="0"/>
              </a:rPr>
              <a:t>Tolerance levels:  5% (DS05) and 10% (DS10)</a:t>
            </a:r>
          </a:p>
          <a:p>
            <a:pPr eaLnBrk="1" hangingPunct="1">
              <a:spcBef>
                <a:spcPct val="50000"/>
              </a:spcBef>
              <a:buClr>
                <a:schemeClr val="folHlink"/>
              </a:buClr>
              <a:buFont typeface="Wingdings" charset="0"/>
              <a:buChar char="§"/>
            </a:pPr>
            <a:endParaRPr lang="es-ES" sz="1600">
              <a:latin typeface="Arial" charset="0"/>
            </a:endParaRPr>
          </a:p>
          <a:p>
            <a:pPr>
              <a:spcBef>
                <a:spcPct val="50000"/>
              </a:spcBef>
              <a:buClr>
                <a:schemeClr val="folHlink"/>
              </a:buClr>
              <a:buFont typeface="Wingdings" charset="0"/>
              <a:buChar char="§"/>
            </a:pPr>
            <a:endParaRPr lang="es-ES" sz="1800">
              <a:latin typeface="Arial" charset="0"/>
            </a:endParaRPr>
          </a:p>
        </p:txBody>
      </p:sp>
      <p:sp>
        <p:nvSpPr>
          <p:cNvPr id="95235" name="Text Box 5"/>
          <p:cNvSpPr txBox="1">
            <a:spLocks noChangeArrowheads="1"/>
          </p:cNvSpPr>
          <p:nvPr/>
        </p:nvSpPr>
        <p:spPr bwMode="auto">
          <a:xfrm>
            <a:off x="1071563" y="1857375"/>
            <a:ext cx="50244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s-ES" sz="1800" b="1">
                <a:solidFill>
                  <a:schemeClr val="tx2"/>
                </a:solidFill>
                <a:latin typeface="Arial" charset="0"/>
              </a:rPr>
              <a:t>Instance Generation</a:t>
            </a:r>
          </a:p>
        </p:txBody>
      </p:sp>
      <p:sp>
        <p:nvSpPr>
          <p:cNvPr id="114694" name="Rectangle 6"/>
          <p:cNvSpPr>
            <a:spLocks/>
          </p:cNvSpPr>
          <p:nvPr/>
        </p:nvSpPr>
        <p:spPr bwMode="auto">
          <a:xfrm>
            <a:off x="611188" y="333375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L-A-LS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Method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Empirical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Work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729591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574675" y="1819275"/>
          <a:ext cx="3792538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2" name="Chart" r:id="rId3" imgW="11506200" imgH="6210198" progId="Excel.Chart.8">
                  <p:embed/>
                </p:oleObj>
              </mc:Choice>
              <mc:Fallback>
                <p:oleObj name="Chart" r:id="rId3" imgW="11506200" imgH="6210198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4675" y="1819275"/>
                        <a:ext cx="3792538" cy="21859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4660900" y="1816100"/>
          <a:ext cx="3800475" cy="221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3" name="Gráfico" r:id="rId5" imgW="11801332" imgH="6458093" progId="Excel.Chart.8">
                  <p:embed/>
                </p:oleObj>
              </mc:Choice>
              <mc:Fallback>
                <p:oleObj name="Gráfico" r:id="rId5" imgW="11801332" imgH="6458093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501" r="9378"/>
                      <a:stretch>
                        <a:fillRect/>
                      </a:stretch>
                    </p:blipFill>
                    <p:spPr bwMode="auto">
                      <a:xfrm>
                        <a:off x="4660900" y="1816100"/>
                        <a:ext cx="3800475" cy="221615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2919413" y="4200525"/>
          <a:ext cx="3455987" cy="241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4" name="Gráfico" r:id="rId7" imgW="11801332" imgH="6458093" progId="Excel.Chart.8">
                  <p:embed/>
                </p:oleObj>
              </mc:Choice>
              <mc:Fallback>
                <p:oleObj name="Gráfico" r:id="rId7" imgW="11801332" imgH="6458093" progId="Excel.Char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7950" r="9294"/>
                      <a:stretch>
                        <a:fillRect/>
                      </a:stretch>
                    </p:blipFill>
                    <p:spPr bwMode="auto">
                      <a:xfrm>
                        <a:off x="2919413" y="4200525"/>
                        <a:ext cx="3455987" cy="24114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003366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00000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6784" name="Rectangle 48"/>
          <p:cNvSpPr>
            <a:spLocks/>
          </p:cNvSpPr>
          <p:nvPr/>
        </p:nvSpPr>
        <p:spPr bwMode="auto">
          <a:xfrm>
            <a:off x="611188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L-A-LS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Method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Results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  <p:sp>
        <p:nvSpPr>
          <p:cNvPr id="11270" name="Text Box 53"/>
          <p:cNvSpPr txBox="1">
            <a:spLocks noChangeArrowheads="1"/>
          </p:cNvSpPr>
          <p:nvPr/>
        </p:nvSpPr>
        <p:spPr bwMode="auto">
          <a:xfrm>
            <a:off x="3151188" y="1196975"/>
            <a:ext cx="30495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>
                <a:solidFill>
                  <a:schemeClr val="accent1"/>
                </a:solidFill>
                <a:latin typeface="Lucida Sans" charset="0"/>
              </a:rPr>
              <a:t>CPU time distribution</a:t>
            </a:r>
          </a:p>
        </p:txBody>
      </p:sp>
    </p:spTree>
    <p:extLst>
      <p:ext uri="{BB962C8B-B14F-4D97-AF65-F5344CB8AC3E}">
        <p14:creationId xmlns:p14="http://schemas.microsoft.com/office/powerpoint/2010/main" val="13274813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84" name="Rectangle 48"/>
          <p:cNvSpPr>
            <a:spLocks/>
          </p:cNvSpPr>
          <p:nvPr/>
        </p:nvSpPr>
        <p:spPr bwMode="auto">
          <a:xfrm>
            <a:off x="611188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L-A-LS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Method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Results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  <p:sp>
        <p:nvSpPr>
          <p:cNvPr id="12292" name="Text Box 53"/>
          <p:cNvSpPr txBox="1">
            <a:spLocks noChangeArrowheads="1"/>
          </p:cNvSpPr>
          <p:nvPr/>
        </p:nvSpPr>
        <p:spPr bwMode="auto">
          <a:xfrm>
            <a:off x="3335338" y="1196975"/>
            <a:ext cx="27289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>
                <a:solidFill>
                  <a:schemeClr val="accent1"/>
                </a:solidFill>
                <a:latin typeface="Lucida Sans" charset="0"/>
              </a:rPr>
              <a:t>Split node average</a:t>
            </a:r>
          </a:p>
        </p:txBody>
      </p:sp>
      <p:graphicFrame>
        <p:nvGraphicFramePr>
          <p:cNvPr id="12290" name="Object 6"/>
          <p:cNvGraphicFramePr>
            <a:graphicFrameLocks noGrp="1" noChangeAspect="1"/>
          </p:cNvGraphicFramePr>
          <p:nvPr>
            <p:ph idx="4294967295"/>
          </p:nvPr>
        </p:nvGraphicFramePr>
        <p:xfrm>
          <a:off x="1592263" y="1731963"/>
          <a:ext cx="57721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4" name="Chart" r:id="rId3" imgW="4343535" imgH="2809943" progId="Excel.Chart.8">
                  <p:embed/>
                </p:oleObj>
              </mc:Choice>
              <mc:Fallback>
                <p:oleObj name="Chart" r:id="rId3" imgW="4343535" imgH="280994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905" t="7631" r="19717" b="6429"/>
                      <a:stretch>
                        <a:fillRect/>
                      </a:stretch>
                    </p:blipFill>
                    <p:spPr bwMode="auto">
                      <a:xfrm>
                        <a:off x="1592263" y="1731963"/>
                        <a:ext cx="5772150" cy="3733800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003366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621614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8"/>
          <p:cNvSpPr>
            <a:spLocks noChangeArrowheads="1"/>
          </p:cNvSpPr>
          <p:nvPr/>
        </p:nvSpPr>
        <p:spPr bwMode="auto">
          <a:xfrm>
            <a:off x="1000125" y="1428750"/>
            <a:ext cx="6985000" cy="4248150"/>
          </a:xfrm>
          <a:prstGeom prst="rect">
            <a:avLst/>
          </a:prstGeom>
          <a:solidFill>
            <a:schemeClr val="bg1"/>
          </a:solidFill>
          <a:ln w="12700">
            <a:solidFill>
              <a:srgbClr val="99CCFF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0649" name="Rectangle 9"/>
          <p:cNvSpPr>
            <a:spLocks noChangeArrowheads="1"/>
          </p:cNvSpPr>
          <p:nvPr/>
        </p:nvSpPr>
        <p:spPr bwMode="auto">
          <a:xfrm>
            <a:off x="1360488" y="2005013"/>
            <a:ext cx="6192837" cy="3693319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s-MX" sz="1800" b="1" dirty="0" err="1">
                <a:latin typeface="Arial" charset="0"/>
                <a:ea typeface="+mn-ea"/>
              </a:rPr>
              <a:t>Objective</a:t>
            </a:r>
            <a:r>
              <a:rPr lang="es-MX" sz="1800" b="1" dirty="0">
                <a:latin typeface="Arial" charset="0"/>
                <a:ea typeface="+mn-ea"/>
              </a:rPr>
              <a:t>: </a:t>
            </a:r>
            <a:r>
              <a:rPr lang="es-MX" sz="1800" dirty="0" err="1">
                <a:latin typeface="Arial" charset="0"/>
                <a:ea typeface="+mn-ea"/>
              </a:rPr>
              <a:t>Partition</a:t>
            </a:r>
            <a:r>
              <a:rPr lang="es-MX" sz="1800" dirty="0">
                <a:latin typeface="Arial" charset="0"/>
                <a:ea typeface="+mn-ea"/>
              </a:rPr>
              <a:t> </a:t>
            </a:r>
            <a:r>
              <a:rPr lang="es-MX" sz="1800" dirty="0" err="1">
                <a:latin typeface="Arial" charset="0"/>
                <a:ea typeface="+mn-ea"/>
              </a:rPr>
              <a:t>territory</a:t>
            </a:r>
            <a:r>
              <a:rPr lang="es-MX" sz="1800" dirty="0">
                <a:latin typeface="Arial" charset="0"/>
                <a:ea typeface="+mn-ea"/>
              </a:rPr>
              <a:t> </a:t>
            </a:r>
            <a:r>
              <a:rPr lang="es-MX" sz="1800" dirty="0" err="1">
                <a:latin typeface="Arial" charset="0"/>
                <a:ea typeface="+mn-ea"/>
              </a:rPr>
              <a:t>into</a:t>
            </a:r>
            <a:r>
              <a:rPr lang="es-MX" sz="1800" dirty="0">
                <a:latin typeface="Arial" charset="0"/>
                <a:ea typeface="+mn-ea"/>
              </a:rPr>
              <a:t> </a:t>
            </a:r>
            <a:r>
              <a:rPr lang="es-MX" sz="1800" dirty="0" err="1">
                <a:latin typeface="Arial" charset="0"/>
                <a:ea typeface="+mn-ea"/>
              </a:rPr>
              <a:t>commercial</a:t>
            </a:r>
            <a:r>
              <a:rPr lang="es-MX" sz="1800" dirty="0">
                <a:latin typeface="Arial" charset="0"/>
                <a:ea typeface="+mn-ea"/>
              </a:rPr>
              <a:t> </a:t>
            </a:r>
            <a:r>
              <a:rPr lang="es-MX" sz="1800" dirty="0" err="1">
                <a:latin typeface="Arial" charset="0"/>
                <a:ea typeface="+mn-ea"/>
              </a:rPr>
              <a:t>districts</a:t>
            </a:r>
            <a:endParaRPr lang="en-US" sz="1800" dirty="0">
              <a:latin typeface="Arial" charset="0"/>
              <a:ea typeface="+mn-ea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endParaRPr lang="es-MX" sz="1800" dirty="0">
              <a:latin typeface="Arial" charset="0"/>
              <a:ea typeface="+mn-ea"/>
              <a:cs typeface="+mn-cs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s-MX" sz="1800" dirty="0" err="1">
                <a:latin typeface="Arial" charset="0"/>
                <a:ea typeface="+mn-ea"/>
              </a:rPr>
              <a:t>Fixed</a:t>
            </a:r>
            <a:r>
              <a:rPr lang="es-MX" sz="1800" dirty="0">
                <a:latin typeface="Arial" charset="0"/>
                <a:ea typeface="+mn-ea"/>
              </a:rPr>
              <a:t> </a:t>
            </a:r>
            <a:r>
              <a:rPr lang="es-MX" sz="1800" dirty="0" err="1">
                <a:latin typeface="Arial" charset="0"/>
                <a:ea typeface="+mn-ea"/>
              </a:rPr>
              <a:t>number</a:t>
            </a:r>
            <a:r>
              <a:rPr lang="es-MX" sz="1800" dirty="0">
                <a:latin typeface="Arial" charset="0"/>
                <a:ea typeface="+mn-ea"/>
              </a:rPr>
              <a:t> of </a:t>
            </a:r>
            <a:r>
              <a:rPr lang="es-MX" sz="1800" dirty="0" err="1">
                <a:latin typeface="Arial" charset="0"/>
                <a:ea typeface="+mn-ea"/>
              </a:rPr>
              <a:t>districts</a:t>
            </a:r>
            <a:r>
              <a:rPr lang="es-MX" sz="1800" dirty="0">
                <a:latin typeface="Arial" charset="0"/>
                <a:ea typeface="+mn-ea"/>
              </a:rPr>
              <a:t> (</a:t>
            </a:r>
            <a:r>
              <a:rPr lang="es-MX" sz="1800" i="1" dirty="0">
                <a:latin typeface="Arial" charset="0"/>
                <a:ea typeface="+mn-ea"/>
              </a:rPr>
              <a:t>p</a:t>
            </a:r>
            <a:r>
              <a:rPr lang="es-MX" sz="1800" dirty="0">
                <a:latin typeface="Arial" charset="0"/>
                <a:ea typeface="+mn-ea"/>
              </a:rPr>
              <a:t>)</a:t>
            </a: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endParaRPr lang="es-MX" sz="1800" dirty="0">
              <a:latin typeface="Arial" charset="0"/>
              <a:ea typeface="+mn-ea"/>
              <a:cs typeface="+mn-cs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s-MX" sz="1800" dirty="0" err="1">
                <a:latin typeface="Arial" charset="0"/>
                <a:ea typeface="+mn-ea"/>
              </a:rPr>
              <a:t>Territory</a:t>
            </a:r>
            <a:r>
              <a:rPr lang="es-MX" sz="1800" dirty="0">
                <a:latin typeface="Arial" charset="0"/>
                <a:ea typeface="+mn-ea"/>
              </a:rPr>
              <a:t> balance (</a:t>
            </a:r>
            <a:r>
              <a:rPr lang="es-MX" sz="1800" dirty="0" err="1">
                <a:latin typeface="Arial" charset="0"/>
                <a:ea typeface="+mn-ea"/>
              </a:rPr>
              <a:t>multiple</a:t>
            </a:r>
            <a:r>
              <a:rPr lang="es-MX" sz="1800" dirty="0">
                <a:latin typeface="Arial" charset="0"/>
                <a:ea typeface="+mn-ea"/>
              </a:rPr>
              <a:t> </a:t>
            </a:r>
            <a:r>
              <a:rPr lang="es-MX" sz="1800" dirty="0" err="1">
                <a:latin typeface="Arial" charset="0"/>
                <a:ea typeface="+mn-ea"/>
              </a:rPr>
              <a:t>node</a:t>
            </a:r>
            <a:r>
              <a:rPr lang="es-MX" sz="1800" dirty="0">
                <a:latin typeface="Arial" charset="0"/>
                <a:ea typeface="+mn-ea"/>
              </a:rPr>
              <a:t> </a:t>
            </a:r>
            <a:r>
              <a:rPr lang="es-MX" sz="1800" dirty="0" err="1">
                <a:latin typeface="Arial" charset="0"/>
                <a:ea typeface="+mn-ea"/>
              </a:rPr>
              <a:t>activities</a:t>
            </a:r>
            <a:r>
              <a:rPr lang="es-MX" sz="1800" dirty="0">
                <a:latin typeface="Arial" charset="0"/>
                <a:ea typeface="+mn-ea"/>
              </a:rPr>
              <a:t>)</a:t>
            </a:r>
          </a:p>
          <a:p>
            <a:pPr marL="1206500" lvl="1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à"/>
              <a:defRPr/>
            </a:pPr>
            <a:r>
              <a:rPr lang="en-US" sz="1800" dirty="0">
                <a:latin typeface="Arial Narrow" pitchFamily="34" charset="0"/>
                <a:ea typeface="+mn-ea"/>
              </a:rPr>
              <a:t>Demand </a:t>
            </a:r>
          </a:p>
          <a:p>
            <a:pPr marL="1206500" lvl="1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à"/>
              <a:defRPr/>
            </a:pPr>
            <a:r>
              <a:rPr lang="en-US" sz="1800" dirty="0">
                <a:latin typeface="Arial Narrow" pitchFamily="34" charset="0"/>
                <a:ea typeface="+mn-ea"/>
              </a:rPr>
              <a:t>Number of </a:t>
            </a:r>
            <a:r>
              <a:rPr lang="en-US" sz="1800" dirty="0" smtClean="0">
                <a:latin typeface="Arial Narrow" pitchFamily="34" charset="0"/>
                <a:ea typeface="+mn-ea"/>
              </a:rPr>
              <a:t>customers</a:t>
            </a:r>
          </a:p>
          <a:p>
            <a:pPr marL="1206500" lvl="1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à"/>
              <a:defRPr/>
            </a:pPr>
            <a:r>
              <a:rPr lang="en-US" sz="1800" dirty="0" smtClean="0">
                <a:latin typeface="Arial Narrow" pitchFamily="34" charset="0"/>
                <a:ea typeface="+mn-ea"/>
              </a:rPr>
              <a:t>Workload</a:t>
            </a:r>
            <a:endParaRPr lang="en-US" sz="1800" dirty="0">
              <a:latin typeface="Arial Narrow" pitchFamily="34" charset="0"/>
              <a:ea typeface="+mn-ea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endParaRPr lang="es-MX" sz="1800" dirty="0">
              <a:latin typeface="Arial" charset="0"/>
              <a:ea typeface="+mn-ea"/>
              <a:cs typeface="+mn-cs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s-MX" sz="1800" dirty="0" smtClean="0">
                <a:latin typeface="Arial" charset="0"/>
                <a:ea typeface="+mn-ea"/>
                <a:cs typeface="+mn-cs"/>
              </a:rPr>
              <a:t>Connectivity</a:t>
            </a:r>
            <a:endParaRPr lang="es-MX" sz="1800" dirty="0">
              <a:latin typeface="Arial" charset="0"/>
              <a:ea typeface="+mn-ea"/>
              <a:cs typeface="+mn-cs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endParaRPr lang="es-MX" sz="1800" dirty="0">
              <a:latin typeface="Arial" charset="0"/>
              <a:ea typeface="+mn-ea"/>
              <a:cs typeface="+mn-cs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buFont typeface="Wingdings" pitchFamily="2" charset="2"/>
              <a:buChar char="n"/>
              <a:defRPr/>
            </a:pPr>
            <a:r>
              <a:rPr lang="es-MX" sz="1800" dirty="0" err="1">
                <a:latin typeface="Arial" charset="0"/>
                <a:ea typeface="+mn-ea"/>
              </a:rPr>
              <a:t>Compactness</a:t>
            </a:r>
            <a:endParaRPr lang="es-MX" sz="1800" dirty="0">
              <a:latin typeface="Arial" charset="0"/>
              <a:ea typeface="+mn-ea"/>
            </a:endParaRPr>
          </a:p>
          <a:p>
            <a:pPr marL="342900" indent="-342900" eaLnBrk="0" hangingPunct="0">
              <a:buClr>
                <a:schemeClr val="folHlink"/>
              </a:buClr>
              <a:buSzPct val="65000"/>
              <a:defRPr/>
            </a:pPr>
            <a:endParaRPr lang="es-MX" sz="1800" dirty="0">
              <a:latin typeface="Arial" charset="0"/>
              <a:ea typeface="+mn-ea"/>
              <a:cs typeface="+mn-cs"/>
            </a:endParaRPr>
          </a:p>
        </p:txBody>
      </p:sp>
      <p:sp>
        <p:nvSpPr>
          <p:cNvPr id="240658" name="Rectangle 18"/>
          <p:cNvSpPr>
            <a:spLocks noGrp="1" noChangeArrowheads="1"/>
          </p:cNvSpPr>
          <p:nvPr>
            <p:ph type="title" idx="4294967295"/>
          </p:nvPr>
        </p:nvSpPr>
        <p:spPr/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s-MX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Example</a:t>
            </a:r>
            <a:r>
              <a:rPr lang="es-MX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B: </a:t>
            </a:r>
            <a:r>
              <a:rPr lang="es-MX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Commercial</a:t>
            </a:r>
            <a:r>
              <a:rPr lang="es-MX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</a:t>
            </a:r>
            <a:r>
              <a:rPr lang="es-MX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territory</a:t>
            </a:r>
            <a:r>
              <a:rPr lang="es-MX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</a:t>
            </a:r>
            <a:r>
              <a:rPr lang="es-MX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design</a:t>
            </a:r>
            <a:r>
              <a:rPr lang="es-MX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 (</a:t>
            </a:r>
            <a:r>
              <a:rPr lang="es-MX" sz="2400" dirty="0" err="1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cont’d</a:t>
            </a:r>
            <a:r>
              <a:rPr lang="es-MX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ea typeface="+mj-ea"/>
              </a:rPr>
              <a:t>)</a:t>
            </a:r>
            <a:endParaRPr lang="es-ES" sz="2400" dirty="0" smtClean="0">
              <a:effectLst>
                <a:outerShdw blurRad="38100" dist="38100" dir="2700000" algn="tl">
                  <a:srgbClr val="C0C0C0"/>
                </a:outerShdw>
              </a:effectLst>
              <a:ea typeface="+mj-ea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84" name="Rectangle 48"/>
          <p:cNvSpPr>
            <a:spLocks/>
          </p:cNvSpPr>
          <p:nvPr/>
        </p:nvSpPr>
        <p:spPr bwMode="auto">
          <a:xfrm>
            <a:off x="611188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L-A-LS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Method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Results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  <p:sp>
        <p:nvSpPr>
          <p:cNvPr id="13316" name="Text Box 53"/>
          <p:cNvSpPr txBox="1">
            <a:spLocks noChangeArrowheads="1"/>
          </p:cNvSpPr>
          <p:nvPr/>
        </p:nvSpPr>
        <p:spPr bwMode="auto">
          <a:xfrm>
            <a:off x="2781300" y="1196975"/>
            <a:ext cx="3813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>
                <a:solidFill>
                  <a:schemeClr val="accent1"/>
                </a:solidFill>
                <a:latin typeface="Lucida Sans" charset="0"/>
              </a:rPr>
              <a:t>Local Search improvement</a:t>
            </a:r>
          </a:p>
        </p:txBody>
      </p:sp>
      <p:graphicFrame>
        <p:nvGraphicFramePr>
          <p:cNvPr id="13314" name="Object 7"/>
          <p:cNvGraphicFramePr>
            <a:graphicFrameLocks noGrp="1" noChangeAspect="1"/>
          </p:cNvGraphicFramePr>
          <p:nvPr>
            <p:ph idx="4294967295"/>
          </p:nvPr>
        </p:nvGraphicFramePr>
        <p:xfrm>
          <a:off x="1590675" y="1744663"/>
          <a:ext cx="6124575" cy="3684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8" name="Chart" r:id="rId3" imgW="4343535" imgH="2809943" progId="Excel.Chart.8">
                  <p:embed/>
                </p:oleObj>
              </mc:Choice>
              <mc:Fallback>
                <p:oleObj name="Chart" r:id="rId3" imgW="4343535" imgH="2809943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3532" t="5580" r="20630" b="7103"/>
                      <a:stretch>
                        <a:fillRect/>
                      </a:stretch>
                    </p:blipFill>
                    <p:spPr bwMode="auto">
                      <a:xfrm>
                        <a:off x="1590675" y="1744663"/>
                        <a:ext cx="6124575" cy="3684587"/>
                      </a:xfrm>
                      <a:prstGeom prst="rect">
                        <a:avLst/>
                      </a:prstGeom>
                      <a:noFill/>
                      <a:ln w="38100" cap="flat" cmpd="sng">
                        <a:solidFill>
                          <a:srgbClr val="003366"/>
                        </a:solidFill>
                        <a:prstDash val="solid"/>
                        <a:miter lim="800000"/>
                        <a:headEnd type="none" w="med" len="med"/>
                        <a:tailEnd type="none" w="med" len="med"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779811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6788" name="Group 52"/>
          <p:cNvGraphicFramePr>
            <a:graphicFrameLocks noGrp="1"/>
          </p:cNvGraphicFramePr>
          <p:nvPr>
            <p:ph idx="4294967295"/>
          </p:nvPr>
        </p:nvGraphicFramePr>
        <p:xfrm>
          <a:off x="1042988" y="2276475"/>
          <a:ext cx="7405687" cy="3744913"/>
        </p:xfrm>
        <a:graphic>
          <a:graphicData uri="http://schemas.openxmlformats.org/drawingml/2006/table">
            <a:tbl>
              <a:tblPr/>
              <a:tblGrid>
                <a:gridCol w="941387"/>
                <a:gridCol w="1089025"/>
                <a:gridCol w="1430338"/>
                <a:gridCol w="1497012"/>
                <a:gridCol w="1100138"/>
                <a:gridCol w="1347787"/>
              </a:tblGrid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Size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Balance Tolerance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LS Improvement (%)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CPU Time Average (sec)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Iteration Average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Connectivity Proportion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500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10%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46.45 %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192.76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47.4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97.5 %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7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500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5%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47.34 %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201.23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48.0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94.4 %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1000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10%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51.23 %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289.48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63.3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93.1 %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493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1000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5%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50.67 %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291.53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65.3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91.2 %</a:t>
                      </a:r>
                      <a:endParaRPr kumimoji="0" lang="es-E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16784" name="Rectangle 48"/>
          <p:cNvSpPr>
            <a:spLocks/>
          </p:cNvSpPr>
          <p:nvPr/>
        </p:nvSpPr>
        <p:spPr bwMode="auto">
          <a:xfrm>
            <a:off x="611188" y="333375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L-A-LS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Method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Results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  <p:sp>
        <p:nvSpPr>
          <p:cNvPr id="96303" name="Text Box 53"/>
          <p:cNvSpPr txBox="1">
            <a:spLocks noChangeArrowheads="1"/>
          </p:cNvSpPr>
          <p:nvPr/>
        </p:nvSpPr>
        <p:spPr bwMode="auto">
          <a:xfrm>
            <a:off x="2916238" y="1557338"/>
            <a:ext cx="36417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>
                <a:solidFill>
                  <a:schemeClr val="accent1"/>
                </a:solidFill>
                <a:latin typeface="Lucida Sans" charset="0"/>
              </a:rPr>
              <a:t>Performance of Algorithm</a:t>
            </a:r>
          </a:p>
        </p:txBody>
      </p:sp>
    </p:spTree>
    <p:extLst>
      <p:ext uri="{BB962C8B-B14F-4D97-AF65-F5344CB8AC3E}">
        <p14:creationId xmlns:p14="http://schemas.microsoft.com/office/powerpoint/2010/main" val="337642577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84" name="Rectangle 48"/>
          <p:cNvSpPr>
            <a:spLocks/>
          </p:cNvSpPr>
          <p:nvPr/>
        </p:nvSpPr>
        <p:spPr bwMode="auto">
          <a:xfrm>
            <a:off x="611188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L-A-LS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Method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Results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  <p:sp>
        <p:nvSpPr>
          <p:cNvPr id="97283" name="Text Box 53"/>
          <p:cNvSpPr txBox="1">
            <a:spLocks noChangeArrowheads="1"/>
          </p:cNvSpPr>
          <p:nvPr/>
        </p:nvSpPr>
        <p:spPr bwMode="auto">
          <a:xfrm>
            <a:off x="1331913" y="1268413"/>
            <a:ext cx="35417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>
                <a:solidFill>
                  <a:schemeClr val="accent1"/>
                </a:solidFill>
                <a:latin typeface="Lucida Sans" charset="0"/>
              </a:rPr>
              <a:t>Connectivity per iteration</a:t>
            </a:r>
          </a:p>
        </p:txBody>
      </p:sp>
      <p:graphicFrame>
        <p:nvGraphicFramePr>
          <p:cNvPr id="86053" name="Group 37"/>
          <p:cNvGraphicFramePr>
            <a:graphicFrameLocks noGrp="1"/>
          </p:cNvGraphicFramePr>
          <p:nvPr>
            <p:ph idx="4294967295"/>
          </p:nvPr>
        </p:nvGraphicFramePr>
        <p:xfrm>
          <a:off x="1258888" y="1773238"/>
          <a:ext cx="3817937" cy="1584325"/>
        </p:xfrm>
        <a:graphic>
          <a:graphicData uri="http://schemas.openxmlformats.org/drawingml/2006/table">
            <a:tbl>
              <a:tblPr/>
              <a:tblGrid>
                <a:gridCol w="919162"/>
                <a:gridCol w="989013"/>
                <a:gridCol w="973137"/>
                <a:gridCol w="93662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p\n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T500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T1000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Symbol" pitchFamily="18" charset="2"/>
                        </a:rPr>
                        <a:t>T2000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94.81%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91.66%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89.33%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40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94.93%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91.67%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89.28%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60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95.38%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91.67%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89.27%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7311" name="Text Box 53"/>
          <p:cNvSpPr txBox="1">
            <a:spLocks noChangeArrowheads="1"/>
          </p:cNvSpPr>
          <p:nvPr/>
        </p:nvSpPr>
        <p:spPr bwMode="auto">
          <a:xfrm>
            <a:off x="4803775" y="4003675"/>
            <a:ext cx="25241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>
                <a:solidFill>
                  <a:schemeClr val="accent1"/>
                </a:solidFill>
                <a:latin typeface="Lucida Sans" charset="0"/>
              </a:rPr>
              <a:t>Final connectivity</a:t>
            </a:r>
          </a:p>
        </p:txBody>
      </p:sp>
      <p:graphicFrame>
        <p:nvGraphicFramePr>
          <p:cNvPr id="86055" name="Group 39"/>
          <p:cNvGraphicFramePr>
            <a:graphicFrameLocks noGrp="1"/>
          </p:cNvGraphicFramePr>
          <p:nvPr/>
        </p:nvGraphicFramePr>
        <p:xfrm>
          <a:off x="4211638" y="4508500"/>
          <a:ext cx="3817937" cy="1584325"/>
        </p:xfrm>
        <a:graphic>
          <a:graphicData uri="http://schemas.openxmlformats.org/drawingml/2006/table">
            <a:tbl>
              <a:tblPr/>
              <a:tblGrid>
                <a:gridCol w="919162"/>
                <a:gridCol w="989013"/>
                <a:gridCol w="973137"/>
                <a:gridCol w="936625"/>
              </a:tblGrid>
              <a:tr h="3841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p\n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T500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T1000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  <a:sym typeface="Symbol" pitchFamily="18" charset="2"/>
                        </a:rPr>
                        <a:t>T2000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20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100%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100%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100%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40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100%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100%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100%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000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60</a:t>
                      </a:r>
                      <a:endParaRPr kumimoji="0" lang="es-ES" sz="16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100%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100%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8000"/>
                        <a:buFont typeface="Wingdings 3" pitchFamily="18" charset="2"/>
                        <a:buNone/>
                        <a:tabLst/>
                      </a:pPr>
                      <a:r>
                        <a:rPr kumimoji="0" lang="es-MX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Sans Unicode" pitchFamily="34" charset="0"/>
                        </a:rPr>
                        <a:t>100%</a:t>
                      </a:r>
                      <a:endParaRPr kumimoji="0" lang="es-E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Lucida Sans Unicode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00414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84" name="Rectangle 48"/>
          <p:cNvSpPr>
            <a:spLocks/>
          </p:cNvSpPr>
          <p:nvPr/>
        </p:nvSpPr>
        <p:spPr bwMode="auto">
          <a:xfrm>
            <a:off x="611188" y="404813"/>
            <a:ext cx="764381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eaLnBrk="0" hangingPunct="0">
              <a:defRPr/>
            </a:pP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L-A-LS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Method</a:t>
            </a:r>
            <a:r>
              <a:rPr lang="es-MX" sz="280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: </a:t>
            </a:r>
            <a:r>
              <a:rPr lang="es-MX" sz="2800" dirty="0" err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Lucida Sans Unicode" pitchFamily="34" charset="0"/>
                <a:ea typeface="+mn-ea"/>
              </a:rPr>
              <a:t>Results</a:t>
            </a:r>
            <a:endParaRPr lang="es-ES" sz="2800" dirty="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Lucida Sans Unicode" pitchFamily="34" charset="0"/>
              <a:ea typeface="+mn-ea"/>
            </a:endParaRPr>
          </a:p>
        </p:txBody>
      </p:sp>
      <p:sp>
        <p:nvSpPr>
          <p:cNvPr id="98307" name="Text Box 53"/>
          <p:cNvSpPr txBox="1">
            <a:spLocks noChangeArrowheads="1"/>
          </p:cNvSpPr>
          <p:nvPr/>
        </p:nvSpPr>
        <p:spPr bwMode="auto">
          <a:xfrm>
            <a:off x="1890713" y="1341438"/>
            <a:ext cx="5049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>
                <a:solidFill>
                  <a:schemeClr val="accent1"/>
                </a:solidFill>
                <a:latin typeface="Lucida Sans" charset="0"/>
              </a:rPr>
              <a:t>Satisfaction of balancing constraints</a:t>
            </a:r>
          </a:p>
        </p:txBody>
      </p:sp>
      <p:pic>
        <p:nvPicPr>
          <p:cNvPr id="98308" name="Picture 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7" t="1350" r="1979" b="2342"/>
          <a:stretch>
            <a:fillRect/>
          </a:stretch>
        </p:blipFill>
        <p:spPr>
          <a:xfrm>
            <a:off x="2484438" y="1916113"/>
            <a:ext cx="4184650" cy="4264025"/>
          </a:xfrm>
          <a:noFill/>
          <a:ln w="38100">
            <a:solidFill>
              <a:srgbClr val="003366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286856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err="1" smtClean="0">
                <a:ea typeface="+mj-ea"/>
              </a:rPr>
              <a:t>Example</a:t>
            </a:r>
            <a:r>
              <a:rPr lang="es-MX" dirty="0" smtClean="0">
                <a:ea typeface="+mj-ea"/>
              </a:rPr>
              <a:t> B:  </a:t>
            </a:r>
            <a:r>
              <a:rPr lang="es-MX" dirty="0" err="1" smtClean="0">
                <a:ea typeface="+mj-ea"/>
              </a:rPr>
              <a:t>Illustrating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connectivity</a:t>
            </a:r>
            <a:endParaRPr lang="en-US" dirty="0">
              <a:ea typeface="+mj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43063" y="1857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00125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71813" y="1643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28813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43313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43188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00563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14625" y="4286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43250" y="3643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57688" y="3786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14813" y="1643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0688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00500" y="4286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57813" y="4214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71625" y="4786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643438" y="4643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500438" y="52149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14938" y="2071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>
            <a:stCxn id="12" idx="4"/>
            <a:endCxn id="18" idx="1"/>
          </p:cNvCxnSpPr>
          <p:nvPr/>
        </p:nvCxnSpPr>
        <p:spPr>
          <a:xfrm rot="16200000" flipH="1">
            <a:off x="1964531" y="1750219"/>
            <a:ext cx="449263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6"/>
            <a:endCxn id="15" idx="1"/>
          </p:cNvCxnSpPr>
          <p:nvPr/>
        </p:nvCxnSpPr>
        <p:spPr>
          <a:xfrm flipV="1">
            <a:off x="1785938" y="1663700"/>
            <a:ext cx="1306512" cy="26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6"/>
            <a:endCxn id="18" idx="3"/>
          </p:cNvCxnSpPr>
          <p:nvPr/>
        </p:nvCxnSpPr>
        <p:spPr>
          <a:xfrm flipV="1">
            <a:off x="1143000" y="2551113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" idx="2"/>
            <a:endCxn id="14" idx="4"/>
          </p:cNvCxnSpPr>
          <p:nvPr/>
        </p:nvCxnSpPr>
        <p:spPr>
          <a:xfrm rot="10800000">
            <a:off x="1071563" y="3000375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6" idx="4"/>
          </p:cNvCxnSpPr>
          <p:nvPr/>
        </p:nvCxnSpPr>
        <p:spPr>
          <a:xfrm rot="5400000" flipH="1" flipV="1">
            <a:off x="1214438" y="4000500"/>
            <a:ext cx="1214438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7"/>
            <a:endCxn id="15" idx="3"/>
          </p:cNvCxnSpPr>
          <p:nvPr/>
        </p:nvCxnSpPr>
        <p:spPr>
          <a:xfrm rot="5400000" flipH="1" flipV="1">
            <a:off x="2586831" y="1943894"/>
            <a:ext cx="6842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7"/>
            <a:endCxn id="18" idx="3"/>
          </p:cNvCxnSpPr>
          <p:nvPr/>
        </p:nvCxnSpPr>
        <p:spPr>
          <a:xfrm rot="5400000" flipH="1" flipV="1">
            <a:off x="1908175" y="2693988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5" idx="6"/>
            <a:endCxn id="23" idx="3"/>
          </p:cNvCxnSpPr>
          <p:nvPr/>
        </p:nvCxnSpPr>
        <p:spPr>
          <a:xfrm>
            <a:off x="3214688" y="1714500"/>
            <a:ext cx="1020762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5"/>
            <a:endCxn id="17" idx="1"/>
          </p:cNvCxnSpPr>
          <p:nvPr/>
        </p:nvCxnSpPr>
        <p:spPr>
          <a:xfrm rot="16200000" flipH="1">
            <a:off x="3086893" y="1872457"/>
            <a:ext cx="684213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8" idx="6"/>
            <a:endCxn id="17" idx="3"/>
          </p:cNvCxnSpPr>
          <p:nvPr/>
        </p:nvCxnSpPr>
        <p:spPr>
          <a:xfrm>
            <a:off x="2786063" y="2500313"/>
            <a:ext cx="877887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4"/>
            <a:endCxn id="21" idx="2"/>
          </p:cNvCxnSpPr>
          <p:nvPr/>
        </p:nvCxnSpPr>
        <p:spPr>
          <a:xfrm rot="16200000" flipH="1">
            <a:off x="2357438" y="2928937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0" idx="1"/>
            <a:endCxn id="16" idx="5"/>
          </p:cNvCxnSpPr>
          <p:nvPr/>
        </p:nvCxnSpPr>
        <p:spPr>
          <a:xfrm rot="16200000" flipV="1">
            <a:off x="2015332" y="3586956"/>
            <a:ext cx="755650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0" idx="5"/>
            <a:endCxn id="29" idx="2"/>
          </p:cNvCxnSpPr>
          <p:nvPr/>
        </p:nvCxnSpPr>
        <p:spPr>
          <a:xfrm rot="16200000" flipH="1">
            <a:off x="2729707" y="4515644"/>
            <a:ext cx="877887" cy="66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0" idx="7"/>
            <a:endCxn id="21" idx="3"/>
          </p:cNvCxnSpPr>
          <p:nvPr/>
        </p:nvCxnSpPr>
        <p:spPr>
          <a:xfrm rot="5400000" flipH="1" flipV="1">
            <a:off x="2729707" y="3872706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6"/>
            <a:endCxn id="19" idx="2"/>
          </p:cNvCxnSpPr>
          <p:nvPr/>
        </p:nvCxnSpPr>
        <p:spPr>
          <a:xfrm>
            <a:off x="3786188" y="2500313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3" idx="5"/>
            <a:endCxn id="19" idx="1"/>
          </p:cNvCxnSpPr>
          <p:nvPr/>
        </p:nvCxnSpPr>
        <p:spPr>
          <a:xfrm rot="16200000" flipH="1">
            <a:off x="3872706" y="2229644"/>
            <a:ext cx="1112838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3" idx="7"/>
            <a:endCxn id="30" idx="2"/>
          </p:cNvCxnSpPr>
          <p:nvPr/>
        </p:nvCxnSpPr>
        <p:spPr>
          <a:xfrm rot="16200000" flipH="1">
            <a:off x="4536281" y="1464469"/>
            <a:ext cx="479425" cy="87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9" idx="6"/>
            <a:endCxn id="30" idx="3"/>
          </p:cNvCxnSpPr>
          <p:nvPr/>
        </p:nvCxnSpPr>
        <p:spPr>
          <a:xfrm flipV="1">
            <a:off x="4643438" y="2193925"/>
            <a:ext cx="592137" cy="735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9" idx="4"/>
            <a:endCxn id="22" idx="1"/>
          </p:cNvCxnSpPr>
          <p:nvPr/>
        </p:nvCxnSpPr>
        <p:spPr>
          <a:xfrm rot="5400000">
            <a:off x="4071938" y="3306762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1" idx="6"/>
            <a:endCxn id="22" idx="2"/>
          </p:cNvCxnSpPr>
          <p:nvPr/>
        </p:nvCxnSpPr>
        <p:spPr>
          <a:xfrm>
            <a:off x="3286125" y="3714750"/>
            <a:ext cx="107156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1" idx="5"/>
            <a:endCxn id="25" idx="1"/>
          </p:cNvCxnSpPr>
          <p:nvPr/>
        </p:nvCxnSpPr>
        <p:spPr>
          <a:xfrm rot="16200000" flipH="1">
            <a:off x="3372644" y="3658394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9" idx="7"/>
            <a:endCxn id="25" idx="3"/>
          </p:cNvCxnSpPr>
          <p:nvPr/>
        </p:nvCxnSpPr>
        <p:spPr>
          <a:xfrm rot="5400000" flipH="1" flipV="1">
            <a:off x="3408363" y="4622800"/>
            <a:ext cx="827087" cy="398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5" idx="6"/>
            <a:endCxn id="28" idx="1"/>
          </p:cNvCxnSpPr>
          <p:nvPr/>
        </p:nvCxnSpPr>
        <p:spPr>
          <a:xfrm>
            <a:off x="4143375" y="4357688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8" idx="7"/>
            <a:endCxn id="26" idx="3"/>
          </p:cNvCxnSpPr>
          <p:nvPr/>
        </p:nvCxnSpPr>
        <p:spPr>
          <a:xfrm rot="5400000" flipH="1" flipV="1">
            <a:off x="4908550" y="4194175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5" idx="7"/>
            <a:endCxn id="22" idx="3"/>
          </p:cNvCxnSpPr>
          <p:nvPr/>
        </p:nvCxnSpPr>
        <p:spPr>
          <a:xfrm rot="5400000" flipH="1" flipV="1">
            <a:off x="4051300" y="3979863"/>
            <a:ext cx="398463" cy="25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6" idx="1"/>
            <a:endCxn id="24" idx="3"/>
          </p:cNvCxnSpPr>
          <p:nvPr/>
        </p:nvCxnSpPr>
        <p:spPr>
          <a:xfrm rot="5400000" flipH="1" flipV="1">
            <a:off x="5107782" y="3821906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4" idx="0"/>
            <a:endCxn id="30" idx="3"/>
          </p:cNvCxnSpPr>
          <p:nvPr/>
        </p:nvCxnSpPr>
        <p:spPr>
          <a:xfrm rot="16200000" flipV="1">
            <a:off x="4786312" y="2643188"/>
            <a:ext cx="1235075" cy="33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9" idx="5"/>
            <a:endCxn id="24" idx="2"/>
          </p:cNvCxnSpPr>
          <p:nvPr/>
        </p:nvCxnSpPr>
        <p:spPr>
          <a:xfrm rot="16200000" flipH="1">
            <a:off x="4801394" y="2801144"/>
            <a:ext cx="520700" cy="87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2" idx="6"/>
            <a:endCxn id="24" idx="3"/>
          </p:cNvCxnSpPr>
          <p:nvPr/>
        </p:nvCxnSpPr>
        <p:spPr>
          <a:xfrm flipV="1">
            <a:off x="4500563" y="3551238"/>
            <a:ext cx="1020762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1" idx="7"/>
            <a:endCxn id="17" idx="4"/>
          </p:cNvCxnSpPr>
          <p:nvPr/>
        </p:nvCxnSpPr>
        <p:spPr>
          <a:xfrm rot="5400000" flipH="1" flipV="1">
            <a:off x="2944019" y="2893219"/>
            <a:ext cx="1092200" cy="449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251" name="TextBox 137"/>
          <p:cNvSpPr txBox="1">
            <a:spLocks noChangeArrowheads="1"/>
          </p:cNvSpPr>
          <p:nvPr/>
        </p:nvSpPr>
        <p:spPr bwMode="auto">
          <a:xfrm>
            <a:off x="857250" y="300037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51252" name="TextBox 138"/>
          <p:cNvSpPr txBox="1">
            <a:spLocks noChangeArrowheads="1"/>
          </p:cNvSpPr>
          <p:nvPr/>
        </p:nvSpPr>
        <p:spPr bwMode="auto">
          <a:xfrm>
            <a:off x="5357813" y="2000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51253" name="TextBox 139"/>
          <p:cNvSpPr txBox="1">
            <a:spLocks noChangeArrowheads="1"/>
          </p:cNvSpPr>
          <p:nvPr/>
        </p:nvSpPr>
        <p:spPr bwMode="auto">
          <a:xfrm>
            <a:off x="4286250" y="135731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12</a:t>
            </a:r>
            <a:endParaRPr lang="en-US" sz="1200">
              <a:latin typeface="Lucida Sans" charset="0"/>
            </a:endParaRPr>
          </a:p>
        </p:txBody>
      </p:sp>
      <p:sp>
        <p:nvSpPr>
          <p:cNvPr id="51254" name="TextBox 140"/>
          <p:cNvSpPr txBox="1">
            <a:spLocks noChangeArrowheads="1"/>
          </p:cNvSpPr>
          <p:nvPr/>
        </p:nvSpPr>
        <p:spPr bwMode="auto">
          <a:xfrm>
            <a:off x="3143250" y="13573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51255" name="TextBox 141"/>
          <p:cNvSpPr txBox="1">
            <a:spLocks noChangeArrowheads="1"/>
          </p:cNvSpPr>
          <p:nvPr/>
        </p:nvSpPr>
        <p:spPr bwMode="auto">
          <a:xfrm>
            <a:off x="2571750" y="21431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51256" name="TextBox 142"/>
          <p:cNvSpPr txBox="1">
            <a:spLocks noChangeArrowheads="1"/>
          </p:cNvSpPr>
          <p:nvPr/>
        </p:nvSpPr>
        <p:spPr bwMode="auto">
          <a:xfrm>
            <a:off x="1714500" y="15716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51257" name="TextBox 143"/>
          <p:cNvSpPr txBox="1">
            <a:spLocks noChangeArrowheads="1"/>
          </p:cNvSpPr>
          <p:nvPr/>
        </p:nvSpPr>
        <p:spPr bwMode="auto">
          <a:xfrm>
            <a:off x="4572000" y="300037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51258" name="TextBox 144"/>
          <p:cNvSpPr txBox="1">
            <a:spLocks noChangeArrowheads="1"/>
          </p:cNvSpPr>
          <p:nvPr/>
        </p:nvSpPr>
        <p:spPr bwMode="auto">
          <a:xfrm>
            <a:off x="4429125" y="39290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51259" name="TextBox 145"/>
          <p:cNvSpPr txBox="1">
            <a:spLocks noChangeArrowheads="1"/>
          </p:cNvSpPr>
          <p:nvPr/>
        </p:nvSpPr>
        <p:spPr bwMode="auto">
          <a:xfrm>
            <a:off x="3714750" y="2571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51260" name="TextBox 146"/>
          <p:cNvSpPr txBox="1">
            <a:spLocks noChangeArrowheads="1"/>
          </p:cNvSpPr>
          <p:nvPr/>
        </p:nvSpPr>
        <p:spPr bwMode="auto">
          <a:xfrm>
            <a:off x="3071813" y="378618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14</a:t>
            </a:r>
            <a:endParaRPr lang="en-US" sz="1200">
              <a:latin typeface="Lucida Sans" charset="0"/>
            </a:endParaRPr>
          </a:p>
        </p:txBody>
      </p:sp>
      <p:sp>
        <p:nvSpPr>
          <p:cNvPr id="51261" name="TextBox 147"/>
          <p:cNvSpPr txBox="1">
            <a:spLocks noChangeArrowheads="1"/>
          </p:cNvSpPr>
          <p:nvPr/>
        </p:nvSpPr>
        <p:spPr bwMode="auto">
          <a:xfrm>
            <a:off x="2071688" y="33575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6</a:t>
            </a:r>
            <a:endParaRPr lang="en-US" sz="1200">
              <a:latin typeface="Lucida Sans" charset="0"/>
            </a:endParaRPr>
          </a:p>
        </p:txBody>
      </p:sp>
      <p:sp>
        <p:nvSpPr>
          <p:cNvPr id="51262" name="TextBox 148"/>
          <p:cNvSpPr txBox="1">
            <a:spLocks noChangeArrowheads="1"/>
          </p:cNvSpPr>
          <p:nvPr/>
        </p:nvSpPr>
        <p:spPr bwMode="auto">
          <a:xfrm>
            <a:off x="1785938" y="47863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51263" name="TextBox 149"/>
          <p:cNvSpPr txBox="1">
            <a:spLocks noChangeArrowheads="1"/>
          </p:cNvSpPr>
          <p:nvPr/>
        </p:nvSpPr>
        <p:spPr bwMode="auto">
          <a:xfrm>
            <a:off x="3643313" y="521493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10</a:t>
            </a:r>
            <a:endParaRPr lang="en-US" sz="1200">
              <a:latin typeface="Lucida Sans" charset="0"/>
            </a:endParaRPr>
          </a:p>
        </p:txBody>
      </p:sp>
      <p:sp>
        <p:nvSpPr>
          <p:cNvPr id="51264" name="TextBox 150"/>
          <p:cNvSpPr txBox="1">
            <a:spLocks noChangeArrowheads="1"/>
          </p:cNvSpPr>
          <p:nvPr/>
        </p:nvSpPr>
        <p:spPr bwMode="auto">
          <a:xfrm>
            <a:off x="2857500" y="4286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51265" name="TextBox 155"/>
          <p:cNvSpPr txBox="1">
            <a:spLocks noChangeArrowheads="1"/>
          </p:cNvSpPr>
          <p:nvPr/>
        </p:nvSpPr>
        <p:spPr bwMode="auto">
          <a:xfrm>
            <a:off x="4000500" y="4357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51266" name="TextBox 156"/>
          <p:cNvSpPr txBox="1">
            <a:spLocks noChangeArrowheads="1"/>
          </p:cNvSpPr>
          <p:nvPr/>
        </p:nvSpPr>
        <p:spPr bwMode="auto">
          <a:xfrm>
            <a:off x="4714875" y="471487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51267" name="TextBox 157"/>
          <p:cNvSpPr txBox="1">
            <a:spLocks noChangeArrowheads="1"/>
          </p:cNvSpPr>
          <p:nvPr/>
        </p:nvSpPr>
        <p:spPr bwMode="auto">
          <a:xfrm>
            <a:off x="5500688" y="4286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13</a:t>
            </a:r>
            <a:endParaRPr lang="en-US" sz="1200">
              <a:latin typeface="Lucida Sans" charset="0"/>
            </a:endParaRPr>
          </a:p>
        </p:txBody>
      </p:sp>
      <p:sp>
        <p:nvSpPr>
          <p:cNvPr id="51268" name="TextBox 158"/>
          <p:cNvSpPr txBox="1">
            <a:spLocks noChangeArrowheads="1"/>
          </p:cNvSpPr>
          <p:nvPr/>
        </p:nvSpPr>
        <p:spPr bwMode="auto">
          <a:xfrm>
            <a:off x="5643563" y="350043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579438" y="1112838"/>
            <a:ext cx="3063875" cy="3224212"/>
          </a:xfrm>
          <a:custGeom>
            <a:avLst/>
            <a:gdLst>
              <a:gd name="connsiteX0" fmla="*/ 372533 w 3062816"/>
              <a:gd name="connsiteY0" fmla="*/ 651933 h 4176183"/>
              <a:gd name="connsiteX1" fmla="*/ 42333 w 3062816"/>
              <a:gd name="connsiteY1" fmla="*/ 1426633 h 4176183"/>
              <a:gd name="connsiteX2" fmla="*/ 118533 w 3062816"/>
              <a:gd name="connsiteY2" fmla="*/ 2595033 h 4176183"/>
              <a:gd name="connsiteX3" fmla="*/ 410633 w 3062816"/>
              <a:gd name="connsiteY3" fmla="*/ 3547533 h 4176183"/>
              <a:gd name="connsiteX4" fmla="*/ 867833 w 3062816"/>
              <a:gd name="connsiteY4" fmla="*/ 4080933 h 4176183"/>
              <a:gd name="connsiteX5" fmla="*/ 1299633 w 3062816"/>
              <a:gd name="connsiteY5" fmla="*/ 4119033 h 4176183"/>
              <a:gd name="connsiteX6" fmla="*/ 1540933 w 3062816"/>
              <a:gd name="connsiteY6" fmla="*/ 3953933 h 4176183"/>
              <a:gd name="connsiteX7" fmla="*/ 1591733 w 3062816"/>
              <a:gd name="connsiteY7" fmla="*/ 3407833 h 4176183"/>
              <a:gd name="connsiteX8" fmla="*/ 1731433 w 3062816"/>
              <a:gd name="connsiteY8" fmla="*/ 2785533 h 4176183"/>
              <a:gd name="connsiteX9" fmla="*/ 1960033 w 3062816"/>
              <a:gd name="connsiteY9" fmla="*/ 2125133 h 4176183"/>
              <a:gd name="connsiteX10" fmla="*/ 2328333 w 3062816"/>
              <a:gd name="connsiteY10" fmla="*/ 1642533 h 4176183"/>
              <a:gd name="connsiteX11" fmla="*/ 2607733 w 3062816"/>
              <a:gd name="connsiteY11" fmla="*/ 1147233 h 4176183"/>
              <a:gd name="connsiteX12" fmla="*/ 3014133 w 3062816"/>
              <a:gd name="connsiteY12" fmla="*/ 474133 h 4176183"/>
              <a:gd name="connsiteX13" fmla="*/ 2899833 w 3062816"/>
              <a:gd name="connsiteY13" fmla="*/ 182033 h 4176183"/>
              <a:gd name="connsiteX14" fmla="*/ 2353733 w 3062816"/>
              <a:gd name="connsiteY14" fmla="*/ 4233 h 4176183"/>
              <a:gd name="connsiteX15" fmla="*/ 1642533 w 3062816"/>
              <a:gd name="connsiteY15" fmla="*/ 156633 h 4176183"/>
              <a:gd name="connsiteX16" fmla="*/ 982133 w 3062816"/>
              <a:gd name="connsiteY16" fmla="*/ 258233 h 4176183"/>
              <a:gd name="connsiteX17" fmla="*/ 372533 w 3062816"/>
              <a:gd name="connsiteY17" fmla="*/ 651933 h 4176183"/>
              <a:gd name="connsiteX0" fmla="*/ 867833 w 3062816"/>
              <a:gd name="connsiteY0" fmla="*/ 4080933 h 4176183"/>
              <a:gd name="connsiteX1" fmla="*/ 1299633 w 3062816"/>
              <a:gd name="connsiteY1" fmla="*/ 4119033 h 4176183"/>
              <a:gd name="connsiteX2" fmla="*/ 1540933 w 3062816"/>
              <a:gd name="connsiteY2" fmla="*/ 3953933 h 4176183"/>
              <a:gd name="connsiteX3" fmla="*/ 1591733 w 3062816"/>
              <a:gd name="connsiteY3" fmla="*/ 3407833 h 4176183"/>
              <a:gd name="connsiteX4" fmla="*/ 1731433 w 3062816"/>
              <a:gd name="connsiteY4" fmla="*/ 2785533 h 4176183"/>
              <a:gd name="connsiteX5" fmla="*/ 1960033 w 3062816"/>
              <a:gd name="connsiteY5" fmla="*/ 2125133 h 4176183"/>
              <a:gd name="connsiteX6" fmla="*/ 2328333 w 3062816"/>
              <a:gd name="connsiteY6" fmla="*/ 1642533 h 4176183"/>
              <a:gd name="connsiteX7" fmla="*/ 2607733 w 3062816"/>
              <a:gd name="connsiteY7" fmla="*/ 1147233 h 4176183"/>
              <a:gd name="connsiteX8" fmla="*/ 3014133 w 3062816"/>
              <a:gd name="connsiteY8" fmla="*/ 474133 h 4176183"/>
              <a:gd name="connsiteX9" fmla="*/ 2899833 w 3062816"/>
              <a:gd name="connsiteY9" fmla="*/ 182033 h 4176183"/>
              <a:gd name="connsiteX10" fmla="*/ 2353733 w 3062816"/>
              <a:gd name="connsiteY10" fmla="*/ 4233 h 4176183"/>
              <a:gd name="connsiteX11" fmla="*/ 1642533 w 3062816"/>
              <a:gd name="connsiteY11" fmla="*/ 156633 h 4176183"/>
              <a:gd name="connsiteX12" fmla="*/ 982133 w 3062816"/>
              <a:gd name="connsiteY12" fmla="*/ 258233 h 4176183"/>
              <a:gd name="connsiteX13" fmla="*/ 372533 w 3062816"/>
              <a:gd name="connsiteY13" fmla="*/ 651933 h 4176183"/>
              <a:gd name="connsiteX14" fmla="*/ 42333 w 3062816"/>
              <a:gd name="connsiteY14" fmla="*/ 1426633 h 4176183"/>
              <a:gd name="connsiteX15" fmla="*/ 118533 w 3062816"/>
              <a:gd name="connsiteY15" fmla="*/ 2595033 h 4176183"/>
              <a:gd name="connsiteX16" fmla="*/ 502041 w 3062816"/>
              <a:gd name="connsiteY16" fmla="*/ 3638961 h 4176183"/>
              <a:gd name="connsiteX0" fmla="*/ 867833 w 3062816"/>
              <a:gd name="connsiteY0" fmla="*/ 4080933 h 4176183"/>
              <a:gd name="connsiteX1" fmla="*/ 1299633 w 3062816"/>
              <a:gd name="connsiteY1" fmla="*/ 4119033 h 4176183"/>
              <a:gd name="connsiteX2" fmla="*/ 1540933 w 3062816"/>
              <a:gd name="connsiteY2" fmla="*/ 3953933 h 4176183"/>
              <a:gd name="connsiteX3" fmla="*/ 1591733 w 3062816"/>
              <a:gd name="connsiteY3" fmla="*/ 3407833 h 4176183"/>
              <a:gd name="connsiteX4" fmla="*/ 1731433 w 3062816"/>
              <a:gd name="connsiteY4" fmla="*/ 2785533 h 4176183"/>
              <a:gd name="connsiteX5" fmla="*/ 1960033 w 3062816"/>
              <a:gd name="connsiteY5" fmla="*/ 2125133 h 4176183"/>
              <a:gd name="connsiteX6" fmla="*/ 2328333 w 3062816"/>
              <a:gd name="connsiteY6" fmla="*/ 1642533 h 4176183"/>
              <a:gd name="connsiteX7" fmla="*/ 2607733 w 3062816"/>
              <a:gd name="connsiteY7" fmla="*/ 1147233 h 4176183"/>
              <a:gd name="connsiteX8" fmla="*/ 3014133 w 3062816"/>
              <a:gd name="connsiteY8" fmla="*/ 474133 h 4176183"/>
              <a:gd name="connsiteX9" fmla="*/ 2899833 w 3062816"/>
              <a:gd name="connsiteY9" fmla="*/ 182033 h 4176183"/>
              <a:gd name="connsiteX10" fmla="*/ 2353733 w 3062816"/>
              <a:gd name="connsiteY10" fmla="*/ 4233 h 4176183"/>
              <a:gd name="connsiteX11" fmla="*/ 1642533 w 3062816"/>
              <a:gd name="connsiteY11" fmla="*/ 156633 h 4176183"/>
              <a:gd name="connsiteX12" fmla="*/ 982133 w 3062816"/>
              <a:gd name="connsiteY12" fmla="*/ 258233 h 4176183"/>
              <a:gd name="connsiteX13" fmla="*/ 372533 w 3062816"/>
              <a:gd name="connsiteY13" fmla="*/ 651933 h 4176183"/>
              <a:gd name="connsiteX14" fmla="*/ 42333 w 3062816"/>
              <a:gd name="connsiteY14" fmla="*/ 1426633 h 4176183"/>
              <a:gd name="connsiteX15" fmla="*/ 118533 w 3062816"/>
              <a:gd name="connsiteY15" fmla="*/ 2595033 h 4176183"/>
              <a:gd name="connsiteX16" fmla="*/ 460185 w 3062816"/>
              <a:gd name="connsiteY16" fmla="*/ 3023779 h 4176183"/>
              <a:gd name="connsiteX17" fmla="*/ 502041 w 3062816"/>
              <a:gd name="connsiteY17" fmla="*/ 3638961 h 4176183"/>
              <a:gd name="connsiteX0" fmla="*/ 867833 w 3062816"/>
              <a:gd name="connsiteY0" fmla="*/ 4080933 h 4176183"/>
              <a:gd name="connsiteX1" fmla="*/ 1299633 w 3062816"/>
              <a:gd name="connsiteY1" fmla="*/ 4119033 h 4176183"/>
              <a:gd name="connsiteX2" fmla="*/ 1540933 w 3062816"/>
              <a:gd name="connsiteY2" fmla="*/ 3953933 h 4176183"/>
              <a:gd name="connsiteX3" fmla="*/ 1591733 w 3062816"/>
              <a:gd name="connsiteY3" fmla="*/ 3407833 h 4176183"/>
              <a:gd name="connsiteX4" fmla="*/ 1731433 w 3062816"/>
              <a:gd name="connsiteY4" fmla="*/ 2785533 h 4176183"/>
              <a:gd name="connsiteX5" fmla="*/ 1960033 w 3062816"/>
              <a:gd name="connsiteY5" fmla="*/ 2125133 h 4176183"/>
              <a:gd name="connsiteX6" fmla="*/ 2328333 w 3062816"/>
              <a:gd name="connsiteY6" fmla="*/ 1642533 h 4176183"/>
              <a:gd name="connsiteX7" fmla="*/ 2607733 w 3062816"/>
              <a:gd name="connsiteY7" fmla="*/ 1147233 h 4176183"/>
              <a:gd name="connsiteX8" fmla="*/ 3014133 w 3062816"/>
              <a:gd name="connsiteY8" fmla="*/ 474133 h 4176183"/>
              <a:gd name="connsiteX9" fmla="*/ 2899833 w 3062816"/>
              <a:gd name="connsiteY9" fmla="*/ 182033 h 4176183"/>
              <a:gd name="connsiteX10" fmla="*/ 2353733 w 3062816"/>
              <a:gd name="connsiteY10" fmla="*/ 4233 h 4176183"/>
              <a:gd name="connsiteX11" fmla="*/ 1642533 w 3062816"/>
              <a:gd name="connsiteY11" fmla="*/ 156633 h 4176183"/>
              <a:gd name="connsiteX12" fmla="*/ 982133 w 3062816"/>
              <a:gd name="connsiteY12" fmla="*/ 258233 h 4176183"/>
              <a:gd name="connsiteX13" fmla="*/ 372533 w 3062816"/>
              <a:gd name="connsiteY13" fmla="*/ 651933 h 4176183"/>
              <a:gd name="connsiteX14" fmla="*/ 42333 w 3062816"/>
              <a:gd name="connsiteY14" fmla="*/ 1426633 h 4176183"/>
              <a:gd name="connsiteX15" fmla="*/ 118533 w 3062816"/>
              <a:gd name="connsiteY15" fmla="*/ 2595033 h 4176183"/>
              <a:gd name="connsiteX16" fmla="*/ 460185 w 3062816"/>
              <a:gd name="connsiteY16" fmla="*/ 3023779 h 4176183"/>
              <a:gd name="connsiteX17" fmla="*/ 1073142 w 3062816"/>
              <a:gd name="connsiteY17" fmla="*/ 3209902 h 4176183"/>
              <a:gd name="connsiteX0" fmla="*/ 1081741 w 3062816"/>
              <a:gd name="connsiteY0" fmla="*/ 3223245 h 4240814"/>
              <a:gd name="connsiteX1" fmla="*/ 1299633 w 3062816"/>
              <a:gd name="connsiteY1" fmla="*/ 4119033 h 4240814"/>
              <a:gd name="connsiteX2" fmla="*/ 1540933 w 3062816"/>
              <a:gd name="connsiteY2" fmla="*/ 3953933 h 4240814"/>
              <a:gd name="connsiteX3" fmla="*/ 1591733 w 3062816"/>
              <a:gd name="connsiteY3" fmla="*/ 3407833 h 4240814"/>
              <a:gd name="connsiteX4" fmla="*/ 1731433 w 3062816"/>
              <a:gd name="connsiteY4" fmla="*/ 2785533 h 4240814"/>
              <a:gd name="connsiteX5" fmla="*/ 1960033 w 3062816"/>
              <a:gd name="connsiteY5" fmla="*/ 2125133 h 4240814"/>
              <a:gd name="connsiteX6" fmla="*/ 2328333 w 3062816"/>
              <a:gd name="connsiteY6" fmla="*/ 1642533 h 4240814"/>
              <a:gd name="connsiteX7" fmla="*/ 2607733 w 3062816"/>
              <a:gd name="connsiteY7" fmla="*/ 1147233 h 4240814"/>
              <a:gd name="connsiteX8" fmla="*/ 3014133 w 3062816"/>
              <a:gd name="connsiteY8" fmla="*/ 474133 h 4240814"/>
              <a:gd name="connsiteX9" fmla="*/ 2899833 w 3062816"/>
              <a:gd name="connsiteY9" fmla="*/ 182033 h 4240814"/>
              <a:gd name="connsiteX10" fmla="*/ 2353733 w 3062816"/>
              <a:gd name="connsiteY10" fmla="*/ 4233 h 4240814"/>
              <a:gd name="connsiteX11" fmla="*/ 1642533 w 3062816"/>
              <a:gd name="connsiteY11" fmla="*/ 156633 h 4240814"/>
              <a:gd name="connsiteX12" fmla="*/ 982133 w 3062816"/>
              <a:gd name="connsiteY12" fmla="*/ 258233 h 4240814"/>
              <a:gd name="connsiteX13" fmla="*/ 372533 w 3062816"/>
              <a:gd name="connsiteY13" fmla="*/ 651933 h 4240814"/>
              <a:gd name="connsiteX14" fmla="*/ 42333 w 3062816"/>
              <a:gd name="connsiteY14" fmla="*/ 1426633 h 4240814"/>
              <a:gd name="connsiteX15" fmla="*/ 118533 w 3062816"/>
              <a:gd name="connsiteY15" fmla="*/ 2595033 h 4240814"/>
              <a:gd name="connsiteX16" fmla="*/ 460185 w 3062816"/>
              <a:gd name="connsiteY16" fmla="*/ 3023779 h 4240814"/>
              <a:gd name="connsiteX17" fmla="*/ 1073142 w 3062816"/>
              <a:gd name="connsiteY17" fmla="*/ 3209902 h 4240814"/>
              <a:gd name="connsiteX0" fmla="*/ 1081741 w 3062816"/>
              <a:gd name="connsiteY0" fmla="*/ 3223245 h 4240814"/>
              <a:gd name="connsiteX1" fmla="*/ 1299633 w 3062816"/>
              <a:gd name="connsiteY1" fmla="*/ 4119033 h 4240814"/>
              <a:gd name="connsiteX2" fmla="*/ 1540933 w 3062816"/>
              <a:gd name="connsiteY2" fmla="*/ 3953933 h 4240814"/>
              <a:gd name="connsiteX3" fmla="*/ 1591733 w 3062816"/>
              <a:gd name="connsiteY3" fmla="*/ 3407833 h 4240814"/>
              <a:gd name="connsiteX4" fmla="*/ 1731433 w 3062816"/>
              <a:gd name="connsiteY4" fmla="*/ 2785533 h 4240814"/>
              <a:gd name="connsiteX5" fmla="*/ 1960033 w 3062816"/>
              <a:gd name="connsiteY5" fmla="*/ 2125133 h 4240814"/>
              <a:gd name="connsiteX6" fmla="*/ 2328333 w 3062816"/>
              <a:gd name="connsiteY6" fmla="*/ 1642533 h 4240814"/>
              <a:gd name="connsiteX7" fmla="*/ 2607733 w 3062816"/>
              <a:gd name="connsiteY7" fmla="*/ 1147233 h 4240814"/>
              <a:gd name="connsiteX8" fmla="*/ 3014133 w 3062816"/>
              <a:gd name="connsiteY8" fmla="*/ 474133 h 4240814"/>
              <a:gd name="connsiteX9" fmla="*/ 2899833 w 3062816"/>
              <a:gd name="connsiteY9" fmla="*/ 182033 h 4240814"/>
              <a:gd name="connsiteX10" fmla="*/ 2353733 w 3062816"/>
              <a:gd name="connsiteY10" fmla="*/ 4233 h 4240814"/>
              <a:gd name="connsiteX11" fmla="*/ 1642533 w 3062816"/>
              <a:gd name="connsiteY11" fmla="*/ 156633 h 4240814"/>
              <a:gd name="connsiteX12" fmla="*/ 982133 w 3062816"/>
              <a:gd name="connsiteY12" fmla="*/ 258233 h 4240814"/>
              <a:gd name="connsiteX13" fmla="*/ 372533 w 3062816"/>
              <a:gd name="connsiteY13" fmla="*/ 651933 h 4240814"/>
              <a:gd name="connsiteX14" fmla="*/ 42333 w 3062816"/>
              <a:gd name="connsiteY14" fmla="*/ 1426633 h 4240814"/>
              <a:gd name="connsiteX15" fmla="*/ 118533 w 3062816"/>
              <a:gd name="connsiteY15" fmla="*/ 2595033 h 4240814"/>
              <a:gd name="connsiteX16" fmla="*/ 460185 w 3062816"/>
              <a:gd name="connsiteY16" fmla="*/ 3023779 h 4240814"/>
              <a:gd name="connsiteX17" fmla="*/ 1073142 w 3062816"/>
              <a:gd name="connsiteY17" fmla="*/ 3209902 h 4240814"/>
              <a:gd name="connsiteX18" fmla="*/ 1081741 w 3062816"/>
              <a:gd name="connsiteY18" fmla="*/ 3223245 h 4240814"/>
              <a:gd name="connsiteX0" fmla="*/ 1591733 w 3062816"/>
              <a:gd name="connsiteY0" fmla="*/ 3407833 h 4240814"/>
              <a:gd name="connsiteX1" fmla="*/ 1731433 w 3062816"/>
              <a:gd name="connsiteY1" fmla="*/ 2785533 h 4240814"/>
              <a:gd name="connsiteX2" fmla="*/ 1960033 w 3062816"/>
              <a:gd name="connsiteY2" fmla="*/ 2125133 h 4240814"/>
              <a:gd name="connsiteX3" fmla="*/ 2328333 w 3062816"/>
              <a:gd name="connsiteY3" fmla="*/ 1642533 h 4240814"/>
              <a:gd name="connsiteX4" fmla="*/ 2607733 w 3062816"/>
              <a:gd name="connsiteY4" fmla="*/ 1147233 h 4240814"/>
              <a:gd name="connsiteX5" fmla="*/ 3014133 w 3062816"/>
              <a:gd name="connsiteY5" fmla="*/ 474133 h 4240814"/>
              <a:gd name="connsiteX6" fmla="*/ 2899833 w 3062816"/>
              <a:gd name="connsiteY6" fmla="*/ 182033 h 4240814"/>
              <a:gd name="connsiteX7" fmla="*/ 2353733 w 3062816"/>
              <a:gd name="connsiteY7" fmla="*/ 4233 h 4240814"/>
              <a:gd name="connsiteX8" fmla="*/ 1642533 w 3062816"/>
              <a:gd name="connsiteY8" fmla="*/ 156633 h 4240814"/>
              <a:gd name="connsiteX9" fmla="*/ 982133 w 3062816"/>
              <a:gd name="connsiteY9" fmla="*/ 258233 h 4240814"/>
              <a:gd name="connsiteX10" fmla="*/ 372533 w 3062816"/>
              <a:gd name="connsiteY10" fmla="*/ 651933 h 4240814"/>
              <a:gd name="connsiteX11" fmla="*/ 42333 w 3062816"/>
              <a:gd name="connsiteY11" fmla="*/ 1426633 h 4240814"/>
              <a:gd name="connsiteX12" fmla="*/ 118533 w 3062816"/>
              <a:gd name="connsiteY12" fmla="*/ 2595033 h 4240814"/>
              <a:gd name="connsiteX13" fmla="*/ 460185 w 3062816"/>
              <a:gd name="connsiteY13" fmla="*/ 3023779 h 4240814"/>
              <a:gd name="connsiteX14" fmla="*/ 1073142 w 3062816"/>
              <a:gd name="connsiteY14" fmla="*/ 3209902 h 4240814"/>
              <a:gd name="connsiteX15" fmla="*/ 1081741 w 3062816"/>
              <a:gd name="connsiteY15" fmla="*/ 3223245 h 4240814"/>
              <a:gd name="connsiteX16" fmla="*/ 1299633 w 3062816"/>
              <a:gd name="connsiteY16" fmla="*/ 4119033 h 4240814"/>
              <a:gd name="connsiteX17" fmla="*/ 1632341 w 3062816"/>
              <a:gd name="connsiteY17" fmla="*/ 4045361 h 4240814"/>
              <a:gd name="connsiteX0" fmla="*/ 1591733 w 3062816"/>
              <a:gd name="connsiteY0" fmla="*/ 3407833 h 4119033"/>
              <a:gd name="connsiteX1" fmla="*/ 1731433 w 3062816"/>
              <a:gd name="connsiteY1" fmla="*/ 2785533 h 4119033"/>
              <a:gd name="connsiteX2" fmla="*/ 1960033 w 3062816"/>
              <a:gd name="connsiteY2" fmla="*/ 2125133 h 4119033"/>
              <a:gd name="connsiteX3" fmla="*/ 2328333 w 3062816"/>
              <a:gd name="connsiteY3" fmla="*/ 1642533 h 4119033"/>
              <a:gd name="connsiteX4" fmla="*/ 2607733 w 3062816"/>
              <a:gd name="connsiteY4" fmla="*/ 1147233 h 4119033"/>
              <a:gd name="connsiteX5" fmla="*/ 3014133 w 3062816"/>
              <a:gd name="connsiteY5" fmla="*/ 474133 h 4119033"/>
              <a:gd name="connsiteX6" fmla="*/ 2899833 w 3062816"/>
              <a:gd name="connsiteY6" fmla="*/ 182033 h 4119033"/>
              <a:gd name="connsiteX7" fmla="*/ 2353733 w 3062816"/>
              <a:gd name="connsiteY7" fmla="*/ 4233 h 4119033"/>
              <a:gd name="connsiteX8" fmla="*/ 1642533 w 3062816"/>
              <a:gd name="connsiteY8" fmla="*/ 156633 h 4119033"/>
              <a:gd name="connsiteX9" fmla="*/ 982133 w 3062816"/>
              <a:gd name="connsiteY9" fmla="*/ 258233 h 4119033"/>
              <a:gd name="connsiteX10" fmla="*/ 372533 w 3062816"/>
              <a:gd name="connsiteY10" fmla="*/ 651933 h 4119033"/>
              <a:gd name="connsiteX11" fmla="*/ 42333 w 3062816"/>
              <a:gd name="connsiteY11" fmla="*/ 1426633 h 4119033"/>
              <a:gd name="connsiteX12" fmla="*/ 118533 w 3062816"/>
              <a:gd name="connsiteY12" fmla="*/ 2595033 h 4119033"/>
              <a:gd name="connsiteX13" fmla="*/ 460185 w 3062816"/>
              <a:gd name="connsiteY13" fmla="*/ 3023779 h 4119033"/>
              <a:gd name="connsiteX14" fmla="*/ 1073142 w 3062816"/>
              <a:gd name="connsiteY14" fmla="*/ 3209902 h 4119033"/>
              <a:gd name="connsiteX15" fmla="*/ 1081741 w 3062816"/>
              <a:gd name="connsiteY15" fmla="*/ 3223245 h 4119033"/>
              <a:gd name="connsiteX16" fmla="*/ 1299633 w 3062816"/>
              <a:gd name="connsiteY16" fmla="*/ 4119033 h 4119033"/>
              <a:gd name="connsiteX0" fmla="*/ 1591733 w 3062816"/>
              <a:gd name="connsiteY0" fmla="*/ 3407833 h 4118511"/>
              <a:gd name="connsiteX1" fmla="*/ 1731433 w 3062816"/>
              <a:gd name="connsiteY1" fmla="*/ 2785533 h 4118511"/>
              <a:gd name="connsiteX2" fmla="*/ 1960033 w 3062816"/>
              <a:gd name="connsiteY2" fmla="*/ 2125133 h 4118511"/>
              <a:gd name="connsiteX3" fmla="*/ 2328333 w 3062816"/>
              <a:gd name="connsiteY3" fmla="*/ 1642533 h 4118511"/>
              <a:gd name="connsiteX4" fmla="*/ 2607733 w 3062816"/>
              <a:gd name="connsiteY4" fmla="*/ 1147233 h 4118511"/>
              <a:gd name="connsiteX5" fmla="*/ 3014133 w 3062816"/>
              <a:gd name="connsiteY5" fmla="*/ 474133 h 4118511"/>
              <a:gd name="connsiteX6" fmla="*/ 2899833 w 3062816"/>
              <a:gd name="connsiteY6" fmla="*/ 182033 h 4118511"/>
              <a:gd name="connsiteX7" fmla="*/ 2353733 w 3062816"/>
              <a:gd name="connsiteY7" fmla="*/ 4233 h 4118511"/>
              <a:gd name="connsiteX8" fmla="*/ 1642533 w 3062816"/>
              <a:gd name="connsiteY8" fmla="*/ 156633 h 4118511"/>
              <a:gd name="connsiteX9" fmla="*/ 982133 w 3062816"/>
              <a:gd name="connsiteY9" fmla="*/ 258233 h 4118511"/>
              <a:gd name="connsiteX10" fmla="*/ 372533 w 3062816"/>
              <a:gd name="connsiteY10" fmla="*/ 651933 h 4118511"/>
              <a:gd name="connsiteX11" fmla="*/ 42333 w 3062816"/>
              <a:gd name="connsiteY11" fmla="*/ 1426633 h 4118511"/>
              <a:gd name="connsiteX12" fmla="*/ 118533 w 3062816"/>
              <a:gd name="connsiteY12" fmla="*/ 2595033 h 4118511"/>
              <a:gd name="connsiteX13" fmla="*/ 460185 w 3062816"/>
              <a:gd name="connsiteY13" fmla="*/ 3023779 h 4118511"/>
              <a:gd name="connsiteX14" fmla="*/ 1073142 w 3062816"/>
              <a:gd name="connsiteY14" fmla="*/ 3209902 h 4118511"/>
              <a:gd name="connsiteX15" fmla="*/ 1081741 w 3062816"/>
              <a:gd name="connsiteY15" fmla="*/ 3223245 h 4118511"/>
              <a:gd name="connsiteX16" fmla="*/ 1299184 w 3062816"/>
              <a:gd name="connsiteY16" fmla="*/ 4118511 h 4118511"/>
              <a:gd name="connsiteX0" fmla="*/ 1591733 w 3062816"/>
              <a:gd name="connsiteY0" fmla="*/ 3407833 h 3407833"/>
              <a:gd name="connsiteX1" fmla="*/ 1731433 w 3062816"/>
              <a:gd name="connsiteY1" fmla="*/ 2785533 h 3407833"/>
              <a:gd name="connsiteX2" fmla="*/ 1960033 w 3062816"/>
              <a:gd name="connsiteY2" fmla="*/ 2125133 h 3407833"/>
              <a:gd name="connsiteX3" fmla="*/ 2328333 w 3062816"/>
              <a:gd name="connsiteY3" fmla="*/ 1642533 h 3407833"/>
              <a:gd name="connsiteX4" fmla="*/ 2607733 w 3062816"/>
              <a:gd name="connsiteY4" fmla="*/ 1147233 h 3407833"/>
              <a:gd name="connsiteX5" fmla="*/ 3014133 w 3062816"/>
              <a:gd name="connsiteY5" fmla="*/ 474133 h 3407833"/>
              <a:gd name="connsiteX6" fmla="*/ 2899833 w 3062816"/>
              <a:gd name="connsiteY6" fmla="*/ 182033 h 3407833"/>
              <a:gd name="connsiteX7" fmla="*/ 2353733 w 3062816"/>
              <a:gd name="connsiteY7" fmla="*/ 4233 h 3407833"/>
              <a:gd name="connsiteX8" fmla="*/ 1642533 w 3062816"/>
              <a:gd name="connsiteY8" fmla="*/ 156633 h 3407833"/>
              <a:gd name="connsiteX9" fmla="*/ 982133 w 3062816"/>
              <a:gd name="connsiteY9" fmla="*/ 258233 h 3407833"/>
              <a:gd name="connsiteX10" fmla="*/ 372533 w 3062816"/>
              <a:gd name="connsiteY10" fmla="*/ 651933 h 3407833"/>
              <a:gd name="connsiteX11" fmla="*/ 42333 w 3062816"/>
              <a:gd name="connsiteY11" fmla="*/ 1426633 h 3407833"/>
              <a:gd name="connsiteX12" fmla="*/ 118533 w 3062816"/>
              <a:gd name="connsiteY12" fmla="*/ 2595033 h 3407833"/>
              <a:gd name="connsiteX13" fmla="*/ 460185 w 3062816"/>
              <a:gd name="connsiteY13" fmla="*/ 3023779 h 3407833"/>
              <a:gd name="connsiteX14" fmla="*/ 1073142 w 3062816"/>
              <a:gd name="connsiteY14" fmla="*/ 3209902 h 3407833"/>
              <a:gd name="connsiteX15" fmla="*/ 1081741 w 3062816"/>
              <a:gd name="connsiteY15" fmla="*/ 3223245 h 3407833"/>
              <a:gd name="connsiteX0" fmla="*/ 1091258 w 3062816"/>
              <a:gd name="connsiteY0" fmla="*/ 3193090 h 3223245"/>
              <a:gd name="connsiteX1" fmla="*/ 1731433 w 3062816"/>
              <a:gd name="connsiteY1" fmla="*/ 2785533 h 3223245"/>
              <a:gd name="connsiteX2" fmla="*/ 1960033 w 3062816"/>
              <a:gd name="connsiteY2" fmla="*/ 2125133 h 3223245"/>
              <a:gd name="connsiteX3" fmla="*/ 2328333 w 3062816"/>
              <a:gd name="connsiteY3" fmla="*/ 1642533 h 3223245"/>
              <a:gd name="connsiteX4" fmla="*/ 2607733 w 3062816"/>
              <a:gd name="connsiteY4" fmla="*/ 1147233 h 3223245"/>
              <a:gd name="connsiteX5" fmla="*/ 3014133 w 3062816"/>
              <a:gd name="connsiteY5" fmla="*/ 474133 h 3223245"/>
              <a:gd name="connsiteX6" fmla="*/ 2899833 w 3062816"/>
              <a:gd name="connsiteY6" fmla="*/ 182033 h 3223245"/>
              <a:gd name="connsiteX7" fmla="*/ 2353733 w 3062816"/>
              <a:gd name="connsiteY7" fmla="*/ 4233 h 3223245"/>
              <a:gd name="connsiteX8" fmla="*/ 1642533 w 3062816"/>
              <a:gd name="connsiteY8" fmla="*/ 156633 h 3223245"/>
              <a:gd name="connsiteX9" fmla="*/ 982133 w 3062816"/>
              <a:gd name="connsiteY9" fmla="*/ 258233 h 3223245"/>
              <a:gd name="connsiteX10" fmla="*/ 372533 w 3062816"/>
              <a:gd name="connsiteY10" fmla="*/ 651933 h 3223245"/>
              <a:gd name="connsiteX11" fmla="*/ 42333 w 3062816"/>
              <a:gd name="connsiteY11" fmla="*/ 1426633 h 3223245"/>
              <a:gd name="connsiteX12" fmla="*/ 118533 w 3062816"/>
              <a:gd name="connsiteY12" fmla="*/ 2595033 h 3223245"/>
              <a:gd name="connsiteX13" fmla="*/ 460185 w 3062816"/>
              <a:gd name="connsiteY13" fmla="*/ 3023779 h 3223245"/>
              <a:gd name="connsiteX14" fmla="*/ 1073142 w 3062816"/>
              <a:gd name="connsiteY14" fmla="*/ 3209902 h 3223245"/>
              <a:gd name="connsiteX15" fmla="*/ 1081741 w 3062816"/>
              <a:gd name="connsiteY15" fmla="*/ 3223245 h 322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3062816" h="3223245">
                <a:moveTo>
                  <a:pt x="1091258" y="3193090"/>
                </a:moveTo>
                <a:cubicBezTo>
                  <a:pt x="1123008" y="2998357"/>
                  <a:pt x="1586637" y="2963526"/>
                  <a:pt x="1731433" y="2785533"/>
                </a:cubicBezTo>
                <a:cubicBezTo>
                  <a:pt x="1876229" y="2607540"/>
                  <a:pt x="1860550" y="2315633"/>
                  <a:pt x="1960033" y="2125133"/>
                </a:cubicBezTo>
                <a:cubicBezTo>
                  <a:pt x="2059516" y="1934633"/>
                  <a:pt x="2220383" y="1805516"/>
                  <a:pt x="2328333" y="1642533"/>
                </a:cubicBezTo>
                <a:cubicBezTo>
                  <a:pt x="2436283" y="1479550"/>
                  <a:pt x="2493433" y="1341966"/>
                  <a:pt x="2607733" y="1147233"/>
                </a:cubicBezTo>
                <a:cubicBezTo>
                  <a:pt x="2722033" y="952500"/>
                  <a:pt x="2965450" y="635000"/>
                  <a:pt x="3014133" y="474133"/>
                </a:cubicBezTo>
                <a:cubicBezTo>
                  <a:pt x="3062816" y="313266"/>
                  <a:pt x="3009900" y="260350"/>
                  <a:pt x="2899833" y="182033"/>
                </a:cubicBezTo>
                <a:cubicBezTo>
                  <a:pt x="2789766" y="103716"/>
                  <a:pt x="2563283" y="8466"/>
                  <a:pt x="2353733" y="4233"/>
                </a:cubicBezTo>
                <a:cubicBezTo>
                  <a:pt x="2144183" y="0"/>
                  <a:pt x="1871133" y="114300"/>
                  <a:pt x="1642533" y="156633"/>
                </a:cubicBezTo>
                <a:cubicBezTo>
                  <a:pt x="1413933" y="198966"/>
                  <a:pt x="1191683" y="175683"/>
                  <a:pt x="982133" y="258233"/>
                </a:cubicBezTo>
                <a:cubicBezTo>
                  <a:pt x="772583" y="340783"/>
                  <a:pt x="529166" y="457200"/>
                  <a:pt x="372533" y="651933"/>
                </a:cubicBezTo>
                <a:cubicBezTo>
                  <a:pt x="215900" y="846666"/>
                  <a:pt x="84666" y="1102783"/>
                  <a:pt x="42333" y="1426633"/>
                </a:cubicBezTo>
                <a:cubicBezTo>
                  <a:pt x="0" y="1750483"/>
                  <a:pt x="48891" y="2328842"/>
                  <a:pt x="118533" y="2595033"/>
                </a:cubicBezTo>
                <a:cubicBezTo>
                  <a:pt x="188175" y="2861224"/>
                  <a:pt x="301084" y="2921301"/>
                  <a:pt x="460185" y="3023779"/>
                </a:cubicBezTo>
                <a:cubicBezTo>
                  <a:pt x="619287" y="3126257"/>
                  <a:pt x="1030465" y="3131185"/>
                  <a:pt x="1073142" y="3209902"/>
                </a:cubicBezTo>
                <a:lnTo>
                  <a:pt x="1081741" y="3223245"/>
                </a:lnTo>
              </a:path>
            </a:pathLst>
          </a:custGeom>
          <a:noFill/>
          <a:ln w="31750" cmpd="sng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428625" y="4071938"/>
            <a:ext cx="414338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 b="1">
                <a:solidFill>
                  <a:srgbClr val="C00000"/>
                </a:solidFill>
                <a:latin typeface="Lucida Sans" charset="0"/>
              </a:rPr>
              <a:t>V</a:t>
            </a:r>
            <a:r>
              <a:rPr lang="es-MX" sz="1600" b="1" baseline="-25000">
                <a:solidFill>
                  <a:srgbClr val="C00000"/>
                </a:solidFill>
                <a:latin typeface="Lucida Sans" charset="0"/>
              </a:rPr>
              <a:t>1</a:t>
            </a:r>
            <a:endParaRPr lang="en-US" sz="1600" b="1" baseline="-25000">
              <a:solidFill>
                <a:srgbClr val="C00000"/>
              </a:solidFill>
              <a:latin typeface="Lucida Sans" charset="0"/>
            </a:endParaRPr>
          </a:p>
        </p:txBody>
      </p:sp>
      <p:sp>
        <p:nvSpPr>
          <p:cNvPr id="173" name="Freeform 172"/>
          <p:cNvSpPr/>
          <p:nvPr/>
        </p:nvSpPr>
        <p:spPr>
          <a:xfrm>
            <a:off x="3416300" y="1144588"/>
            <a:ext cx="2592388" cy="2705100"/>
          </a:xfrm>
          <a:custGeom>
            <a:avLst/>
            <a:gdLst>
              <a:gd name="connsiteX0" fmla="*/ 914400 w 2592917"/>
              <a:gd name="connsiteY0" fmla="*/ 137583 h 2705100"/>
              <a:gd name="connsiteX1" fmla="*/ 228600 w 2592917"/>
              <a:gd name="connsiteY1" fmla="*/ 1051983 h 2705100"/>
              <a:gd name="connsiteX2" fmla="*/ 25400 w 2592917"/>
              <a:gd name="connsiteY2" fmla="*/ 1331383 h 2705100"/>
              <a:gd name="connsiteX3" fmla="*/ 76200 w 2592917"/>
              <a:gd name="connsiteY3" fmla="*/ 1648883 h 2705100"/>
              <a:gd name="connsiteX4" fmla="*/ 368300 w 2592917"/>
              <a:gd name="connsiteY4" fmla="*/ 1915583 h 2705100"/>
              <a:gd name="connsiteX5" fmla="*/ 1181100 w 2592917"/>
              <a:gd name="connsiteY5" fmla="*/ 2106083 h 2705100"/>
              <a:gd name="connsiteX6" fmla="*/ 1689100 w 2592917"/>
              <a:gd name="connsiteY6" fmla="*/ 2448983 h 2705100"/>
              <a:gd name="connsiteX7" fmla="*/ 2247900 w 2592917"/>
              <a:gd name="connsiteY7" fmla="*/ 2690283 h 2705100"/>
              <a:gd name="connsiteX8" fmla="*/ 2552700 w 2592917"/>
              <a:gd name="connsiteY8" fmla="*/ 2537883 h 2705100"/>
              <a:gd name="connsiteX9" fmla="*/ 2489200 w 2592917"/>
              <a:gd name="connsiteY9" fmla="*/ 2233083 h 2705100"/>
              <a:gd name="connsiteX10" fmla="*/ 2336800 w 2592917"/>
              <a:gd name="connsiteY10" fmla="*/ 1940983 h 2705100"/>
              <a:gd name="connsiteX11" fmla="*/ 2349500 w 2592917"/>
              <a:gd name="connsiteY11" fmla="*/ 1407583 h 2705100"/>
              <a:gd name="connsiteX12" fmla="*/ 2349500 w 2592917"/>
              <a:gd name="connsiteY12" fmla="*/ 848783 h 2705100"/>
              <a:gd name="connsiteX13" fmla="*/ 1968500 w 2592917"/>
              <a:gd name="connsiteY13" fmla="*/ 480483 h 2705100"/>
              <a:gd name="connsiteX14" fmla="*/ 1524000 w 2592917"/>
              <a:gd name="connsiteY14" fmla="*/ 226483 h 2705100"/>
              <a:gd name="connsiteX15" fmla="*/ 914400 w 2592917"/>
              <a:gd name="connsiteY15" fmla="*/ 137583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92917" h="2705100">
                <a:moveTo>
                  <a:pt x="914400" y="137583"/>
                </a:moveTo>
                <a:cubicBezTo>
                  <a:pt x="698500" y="275166"/>
                  <a:pt x="376767" y="853016"/>
                  <a:pt x="228600" y="1051983"/>
                </a:cubicBezTo>
                <a:cubicBezTo>
                  <a:pt x="80433" y="1250950"/>
                  <a:pt x="50800" y="1231900"/>
                  <a:pt x="25400" y="1331383"/>
                </a:cubicBezTo>
                <a:cubicBezTo>
                  <a:pt x="0" y="1430866"/>
                  <a:pt x="19050" y="1551516"/>
                  <a:pt x="76200" y="1648883"/>
                </a:cubicBezTo>
                <a:cubicBezTo>
                  <a:pt x="133350" y="1746250"/>
                  <a:pt x="184150" y="1839383"/>
                  <a:pt x="368300" y="1915583"/>
                </a:cubicBezTo>
                <a:cubicBezTo>
                  <a:pt x="552450" y="1991783"/>
                  <a:pt x="960967" y="2017183"/>
                  <a:pt x="1181100" y="2106083"/>
                </a:cubicBezTo>
                <a:cubicBezTo>
                  <a:pt x="1401233" y="2194983"/>
                  <a:pt x="1511300" y="2351616"/>
                  <a:pt x="1689100" y="2448983"/>
                </a:cubicBezTo>
                <a:cubicBezTo>
                  <a:pt x="1866900" y="2546350"/>
                  <a:pt x="2103967" y="2675466"/>
                  <a:pt x="2247900" y="2690283"/>
                </a:cubicBezTo>
                <a:cubicBezTo>
                  <a:pt x="2391833" y="2705100"/>
                  <a:pt x="2512483" y="2614083"/>
                  <a:pt x="2552700" y="2537883"/>
                </a:cubicBezTo>
                <a:cubicBezTo>
                  <a:pt x="2592917" y="2461683"/>
                  <a:pt x="2525183" y="2332566"/>
                  <a:pt x="2489200" y="2233083"/>
                </a:cubicBezTo>
                <a:cubicBezTo>
                  <a:pt x="2453217" y="2133600"/>
                  <a:pt x="2360083" y="2078566"/>
                  <a:pt x="2336800" y="1940983"/>
                </a:cubicBezTo>
                <a:cubicBezTo>
                  <a:pt x="2313517" y="1803400"/>
                  <a:pt x="2347383" y="1589616"/>
                  <a:pt x="2349500" y="1407583"/>
                </a:cubicBezTo>
                <a:cubicBezTo>
                  <a:pt x="2351617" y="1225550"/>
                  <a:pt x="2413000" y="1003300"/>
                  <a:pt x="2349500" y="848783"/>
                </a:cubicBezTo>
                <a:cubicBezTo>
                  <a:pt x="2286000" y="694266"/>
                  <a:pt x="2106083" y="584200"/>
                  <a:pt x="1968500" y="480483"/>
                </a:cubicBezTo>
                <a:cubicBezTo>
                  <a:pt x="1830917" y="376766"/>
                  <a:pt x="1701800" y="285750"/>
                  <a:pt x="1524000" y="226483"/>
                </a:cubicBezTo>
                <a:cubicBezTo>
                  <a:pt x="1346200" y="167216"/>
                  <a:pt x="1130300" y="0"/>
                  <a:pt x="914400" y="137583"/>
                </a:cubicBezTo>
                <a:close/>
              </a:path>
            </a:pathLst>
          </a:custGeom>
          <a:noFill/>
          <a:ln w="31750" cmpd="sng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831850" y="3411538"/>
            <a:ext cx="5164138" cy="2500312"/>
          </a:xfrm>
          <a:custGeom>
            <a:avLst/>
            <a:gdLst>
              <a:gd name="connsiteX0" fmla="*/ 306917 w 3522134"/>
              <a:gd name="connsiteY0" fmla="*/ 524933 h 2372783"/>
              <a:gd name="connsiteX1" fmla="*/ 611717 w 3522134"/>
              <a:gd name="connsiteY1" fmla="*/ 80433 h 2372783"/>
              <a:gd name="connsiteX2" fmla="*/ 840317 w 3522134"/>
              <a:gd name="connsiteY2" fmla="*/ 42333 h 2372783"/>
              <a:gd name="connsiteX3" fmla="*/ 2123017 w 3522134"/>
              <a:gd name="connsiteY3" fmla="*/ 258233 h 2372783"/>
              <a:gd name="connsiteX4" fmla="*/ 2554817 w 3522134"/>
              <a:gd name="connsiteY4" fmla="*/ 563033 h 2372783"/>
              <a:gd name="connsiteX5" fmla="*/ 3215217 w 3522134"/>
              <a:gd name="connsiteY5" fmla="*/ 677333 h 2372783"/>
              <a:gd name="connsiteX6" fmla="*/ 3393017 w 3522134"/>
              <a:gd name="connsiteY6" fmla="*/ 1121833 h 2372783"/>
              <a:gd name="connsiteX7" fmla="*/ 3164417 w 3522134"/>
              <a:gd name="connsiteY7" fmla="*/ 1350433 h 2372783"/>
              <a:gd name="connsiteX8" fmla="*/ 1246717 w 3522134"/>
              <a:gd name="connsiteY8" fmla="*/ 2239433 h 2372783"/>
              <a:gd name="connsiteX9" fmla="*/ 865717 w 3522134"/>
              <a:gd name="connsiteY9" fmla="*/ 2150533 h 2372783"/>
              <a:gd name="connsiteX10" fmla="*/ 230717 w 3522134"/>
              <a:gd name="connsiteY10" fmla="*/ 1274233 h 2372783"/>
              <a:gd name="connsiteX11" fmla="*/ 14817 w 3522134"/>
              <a:gd name="connsiteY11" fmla="*/ 880533 h 2372783"/>
              <a:gd name="connsiteX12" fmla="*/ 306917 w 3522134"/>
              <a:gd name="connsiteY12" fmla="*/ 524933 h 2372783"/>
              <a:gd name="connsiteX0" fmla="*/ 1568856 w 4784073"/>
              <a:gd name="connsiteY0" fmla="*/ 524933 h 2372783"/>
              <a:gd name="connsiteX1" fmla="*/ 1873656 w 4784073"/>
              <a:gd name="connsiteY1" fmla="*/ 80433 h 2372783"/>
              <a:gd name="connsiteX2" fmla="*/ 2102256 w 4784073"/>
              <a:gd name="connsiteY2" fmla="*/ 42333 h 2372783"/>
              <a:gd name="connsiteX3" fmla="*/ 3384956 w 4784073"/>
              <a:gd name="connsiteY3" fmla="*/ 258233 h 2372783"/>
              <a:gd name="connsiteX4" fmla="*/ 3816756 w 4784073"/>
              <a:gd name="connsiteY4" fmla="*/ 563033 h 2372783"/>
              <a:gd name="connsiteX5" fmla="*/ 4477156 w 4784073"/>
              <a:gd name="connsiteY5" fmla="*/ 677333 h 2372783"/>
              <a:gd name="connsiteX6" fmla="*/ 4654956 w 4784073"/>
              <a:gd name="connsiteY6" fmla="*/ 1121833 h 2372783"/>
              <a:gd name="connsiteX7" fmla="*/ 4426356 w 4784073"/>
              <a:gd name="connsiteY7" fmla="*/ 1350433 h 2372783"/>
              <a:gd name="connsiteX8" fmla="*/ 2508656 w 4784073"/>
              <a:gd name="connsiteY8" fmla="*/ 2239433 h 2372783"/>
              <a:gd name="connsiteX9" fmla="*/ 2127656 w 4784073"/>
              <a:gd name="connsiteY9" fmla="*/ 2150533 h 2372783"/>
              <a:gd name="connsiteX10" fmla="*/ 1492656 w 4784073"/>
              <a:gd name="connsiteY10" fmla="*/ 1274233 h 2372783"/>
              <a:gd name="connsiteX11" fmla="*/ 1276756 w 4784073"/>
              <a:gd name="connsiteY11" fmla="*/ 880533 h 2372783"/>
              <a:gd name="connsiteX12" fmla="*/ 48683 w 4784073"/>
              <a:gd name="connsiteY12" fmla="*/ 1283980 h 2372783"/>
              <a:gd name="connsiteX13" fmla="*/ 1568856 w 4784073"/>
              <a:gd name="connsiteY13" fmla="*/ 524933 h 2372783"/>
              <a:gd name="connsiteX0" fmla="*/ 2010689 w 5225906"/>
              <a:gd name="connsiteY0" fmla="*/ 524933 h 2372783"/>
              <a:gd name="connsiteX1" fmla="*/ 2315489 w 5225906"/>
              <a:gd name="connsiteY1" fmla="*/ 80433 h 2372783"/>
              <a:gd name="connsiteX2" fmla="*/ 2544089 w 5225906"/>
              <a:gd name="connsiteY2" fmla="*/ 42333 h 2372783"/>
              <a:gd name="connsiteX3" fmla="*/ 3826789 w 5225906"/>
              <a:gd name="connsiteY3" fmla="*/ 258233 h 2372783"/>
              <a:gd name="connsiteX4" fmla="*/ 4258589 w 5225906"/>
              <a:gd name="connsiteY4" fmla="*/ 563033 h 2372783"/>
              <a:gd name="connsiteX5" fmla="*/ 4918989 w 5225906"/>
              <a:gd name="connsiteY5" fmla="*/ 677333 h 2372783"/>
              <a:gd name="connsiteX6" fmla="*/ 5096789 w 5225906"/>
              <a:gd name="connsiteY6" fmla="*/ 1121833 h 2372783"/>
              <a:gd name="connsiteX7" fmla="*/ 4868189 w 5225906"/>
              <a:gd name="connsiteY7" fmla="*/ 1350433 h 2372783"/>
              <a:gd name="connsiteX8" fmla="*/ 2950489 w 5225906"/>
              <a:gd name="connsiteY8" fmla="*/ 2239433 h 2372783"/>
              <a:gd name="connsiteX9" fmla="*/ 2569489 w 5225906"/>
              <a:gd name="connsiteY9" fmla="*/ 2150533 h 2372783"/>
              <a:gd name="connsiteX10" fmla="*/ 1934489 w 5225906"/>
              <a:gd name="connsiteY10" fmla="*/ 1274233 h 2372783"/>
              <a:gd name="connsiteX11" fmla="*/ 1718589 w 5225906"/>
              <a:gd name="connsiteY11" fmla="*/ 880533 h 2372783"/>
              <a:gd name="connsiteX12" fmla="*/ 204679 w 5225906"/>
              <a:gd name="connsiteY12" fmla="*/ 2069623 h 2372783"/>
              <a:gd name="connsiteX13" fmla="*/ 490516 w 5225906"/>
              <a:gd name="connsiteY13" fmla="*/ 1283980 h 2372783"/>
              <a:gd name="connsiteX14" fmla="*/ 2010689 w 5225906"/>
              <a:gd name="connsiteY14" fmla="*/ 524933 h 2372783"/>
              <a:gd name="connsiteX0" fmla="*/ 1951220 w 5166437"/>
              <a:gd name="connsiteY0" fmla="*/ 524933 h 2441319"/>
              <a:gd name="connsiteX1" fmla="*/ 2256020 w 5166437"/>
              <a:gd name="connsiteY1" fmla="*/ 80433 h 2441319"/>
              <a:gd name="connsiteX2" fmla="*/ 2484620 w 5166437"/>
              <a:gd name="connsiteY2" fmla="*/ 42333 h 2441319"/>
              <a:gd name="connsiteX3" fmla="*/ 3767320 w 5166437"/>
              <a:gd name="connsiteY3" fmla="*/ 258233 h 2441319"/>
              <a:gd name="connsiteX4" fmla="*/ 4199120 w 5166437"/>
              <a:gd name="connsiteY4" fmla="*/ 563033 h 2441319"/>
              <a:gd name="connsiteX5" fmla="*/ 4859520 w 5166437"/>
              <a:gd name="connsiteY5" fmla="*/ 677333 h 2441319"/>
              <a:gd name="connsiteX6" fmla="*/ 5037320 w 5166437"/>
              <a:gd name="connsiteY6" fmla="*/ 1121833 h 2441319"/>
              <a:gd name="connsiteX7" fmla="*/ 4808720 w 5166437"/>
              <a:gd name="connsiteY7" fmla="*/ 1350433 h 2441319"/>
              <a:gd name="connsiteX8" fmla="*/ 2891020 w 5166437"/>
              <a:gd name="connsiteY8" fmla="*/ 2239433 h 2441319"/>
              <a:gd name="connsiteX9" fmla="*/ 2510020 w 5166437"/>
              <a:gd name="connsiteY9" fmla="*/ 2150533 h 2441319"/>
              <a:gd name="connsiteX10" fmla="*/ 1875020 w 5166437"/>
              <a:gd name="connsiteY10" fmla="*/ 1274233 h 2441319"/>
              <a:gd name="connsiteX11" fmla="*/ 1302307 w 5166437"/>
              <a:gd name="connsiteY11" fmla="*/ 2308754 h 2441319"/>
              <a:gd name="connsiteX12" fmla="*/ 145210 w 5166437"/>
              <a:gd name="connsiteY12" fmla="*/ 2069623 h 2441319"/>
              <a:gd name="connsiteX13" fmla="*/ 431047 w 5166437"/>
              <a:gd name="connsiteY13" fmla="*/ 1283980 h 2441319"/>
              <a:gd name="connsiteX14" fmla="*/ 1951220 w 5166437"/>
              <a:gd name="connsiteY14" fmla="*/ 524933 h 2441319"/>
              <a:gd name="connsiteX0" fmla="*/ 1951220 w 5166437"/>
              <a:gd name="connsiteY0" fmla="*/ 524933 h 2514471"/>
              <a:gd name="connsiteX1" fmla="*/ 2256020 w 5166437"/>
              <a:gd name="connsiteY1" fmla="*/ 80433 h 2514471"/>
              <a:gd name="connsiteX2" fmla="*/ 2484620 w 5166437"/>
              <a:gd name="connsiteY2" fmla="*/ 42333 h 2514471"/>
              <a:gd name="connsiteX3" fmla="*/ 3767320 w 5166437"/>
              <a:gd name="connsiteY3" fmla="*/ 258233 h 2514471"/>
              <a:gd name="connsiteX4" fmla="*/ 4199120 w 5166437"/>
              <a:gd name="connsiteY4" fmla="*/ 563033 h 2514471"/>
              <a:gd name="connsiteX5" fmla="*/ 4859520 w 5166437"/>
              <a:gd name="connsiteY5" fmla="*/ 677333 h 2514471"/>
              <a:gd name="connsiteX6" fmla="*/ 5037320 w 5166437"/>
              <a:gd name="connsiteY6" fmla="*/ 1121833 h 2514471"/>
              <a:gd name="connsiteX7" fmla="*/ 4808720 w 5166437"/>
              <a:gd name="connsiteY7" fmla="*/ 1350433 h 2514471"/>
              <a:gd name="connsiteX8" fmla="*/ 2891020 w 5166437"/>
              <a:gd name="connsiteY8" fmla="*/ 2239433 h 2514471"/>
              <a:gd name="connsiteX9" fmla="*/ 2510020 w 5166437"/>
              <a:gd name="connsiteY9" fmla="*/ 2150533 h 2514471"/>
              <a:gd name="connsiteX10" fmla="*/ 1875584 w 5166437"/>
              <a:gd name="connsiteY10" fmla="*/ 2488101 h 2514471"/>
              <a:gd name="connsiteX11" fmla="*/ 1302307 w 5166437"/>
              <a:gd name="connsiteY11" fmla="*/ 2308754 h 2514471"/>
              <a:gd name="connsiteX12" fmla="*/ 145210 w 5166437"/>
              <a:gd name="connsiteY12" fmla="*/ 2069623 h 2514471"/>
              <a:gd name="connsiteX13" fmla="*/ 431047 w 5166437"/>
              <a:gd name="connsiteY13" fmla="*/ 1283980 h 2514471"/>
              <a:gd name="connsiteX14" fmla="*/ 1951220 w 5166437"/>
              <a:gd name="connsiteY14" fmla="*/ 524933 h 2514471"/>
              <a:gd name="connsiteX0" fmla="*/ 1951220 w 5166437"/>
              <a:gd name="connsiteY0" fmla="*/ 524933 h 2499654"/>
              <a:gd name="connsiteX1" fmla="*/ 2256020 w 5166437"/>
              <a:gd name="connsiteY1" fmla="*/ 80433 h 2499654"/>
              <a:gd name="connsiteX2" fmla="*/ 2484620 w 5166437"/>
              <a:gd name="connsiteY2" fmla="*/ 42333 h 2499654"/>
              <a:gd name="connsiteX3" fmla="*/ 3767320 w 5166437"/>
              <a:gd name="connsiteY3" fmla="*/ 258233 h 2499654"/>
              <a:gd name="connsiteX4" fmla="*/ 4199120 w 5166437"/>
              <a:gd name="connsiteY4" fmla="*/ 563033 h 2499654"/>
              <a:gd name="connsiteX5" fmla="*/ 4859520 w 5166437"/>
              <a:gd name="connsiteY5" fmla="*/ 677333 h 2499654"/>
              <a:gd name="connsiteX6" fmla="*/ 5037320 w 5166437"/>
              <a:gd name="connsiteY6" fmla="*/ 1121833 h 2499654"/>
              <a:gd name="connsiteX7" fmla="*/ 4808720 w 5166437"/>
              <a:gd name="connsiteY7" fmla="*/ 1350433 h 2499654"/>
              <a:gd name="connsiteX8" fmla="*/ 2891020 w 5166437"/>
              <a:gd name="connsiteY8" fmla="*/ 2239433 h 2499654"/>
              <a:gd name="connsiteX9" fmla="*/ 1875584 w 5166437"/>
              <a:gd name="connsiteY9" fmla="*/ 2488101 h 2499654"/>
              <a:gd name="connsiteX10" fmla="*/ 1302307 w 5166437"/>
              <a:gd name="connsiteY10" fmla="*/ 2308754 h 2499654"/>
              <a:gd name="connsiteX11" fmla="*/ 145210 w 5166437"/>
              <a:gd name="connsiteY11" fmla="*/ 2069623 h 2499654"/>
              <a:gd name="connsiteX12" fmla="*/ 431047 w 5166437"/>
              <a:gd name="connsiteY12" fmla="*/ 1283980 h 2499654"/>
              <a:gd name="connsiteX13" fmla="*/ 1951220 w 5166437"/>
              <a:gd name="connsiteY13" fmla="*/ 524933 h 2499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166437" h="2499654">
                <a:moveTo>
                  <a:pt x="1951220" y="524933"/>
                </a:moveTo>
                <a:cubicBezTo>
                  <a:pt x="2050703" y="391583"/>
                  <a:pt x="2167120" y="160866"/>
                  <a:pt x="2256020" y="80433"/>
                </a:cubicBezTo>
                <a:cubicBezTo>
                  <a:pt x="2344920" y="0"/>
                  <a:pt x="2232737" y="12700"/>
                  <a:pt x="2484620" y="42333"/>
                </a:cubicBezTo>
                <a:cubicBezTo>
                  <a:pt x="2736503" y="71966"/>
                  <a:pt x="3481570" y="171450"/>
                  <a:pt x="3767320" y="258233"/>
                </a:cubicBezTo>
                <a:cubicBezTo>
                  <a:pt x="4053070" y="345016"/>
                  <a:pt x="4017087" y="493183"/>
                  <a:pt x="4199120" y="563033"/>
                </a:cubicBezTo>
                <a:cubicBezTo>
                  <a:pt x="4381153" y="632883"/>
                  <a:pt x="4719820" y="584200"/>
                  <a:pt x="4859520" y="677333"/>
                </a:cubicBezTo>
                <a:cubicBezTo>
                  <a:pt x="4999220" y="770466"/>
                  <a:pt x="5045787" y="1009650"/>
                  <a:pt x="5037320" y="1121833"/>
                </a:cubicBezTo>
                <a:cubicBezTo>
                  <a:pt x="5028853" y="1234016"/>
                  <a:pt x="5166437" y="1164166"/>
                  <a:pt x="4808720" y="1350433"/>
                </a:cubicBezTo>
                <a:cubicBezTo>
                  <a:pt x="4451003" y="1536700"/>
                  <a:pt x="3379876" y="2049822"/>
                  <a:pt x="2891020" y="2239433"/>
                </a:cubicBezTo>
                <a:cubicBezTo>
                  <a:pt x="2402164" y="2429044"/>
                  <a:pt x="2140369" y="2476548"/>
                  <a:pt x="1875584" y="2488101"/>
                </a:cubicBezTo>
                <a:cubicBezTo>
                  <a:pt x="1610799" y="2499654"/>
                  <a:pt x="1590703" y="2378500"/>
                  <a:pt x="1302307" y="2308754"/>
                </a:cubicBezTo>
                <a:cubicBezTo>
                  <a:pt x="1013911" y="2239008"/>
                  <a:pt x="290420" y="2240419"/>
                  <a:pt x="145210" y="2069623"/>
                </a:cubicBezTo>
                <a:cubicBezTo>
                  <a:pt x="0" y="1898827"/>
                  <a:pt x="130045" y="1541428"/>
                  <a:pt x="431047" y="1283980"/>
                </a:cubicBezTo>
                <a:cubicBezTo>
                  <a:pt x="732049" y="1026532"/>
                  <a:pt x="1849532" y="654106"/>
                  <a:pt x="1951220" y="524933"/>
                </a:cubicBezTo>
                <a:close/>
              </a:path>
            </a:pathLst>
          </a:custGeom>
          <a:noFill/>
          <a:ln w="31750" cmpd="sng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4357688" y="5357813"/>
            <a:ext cx="414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 b="1">
                <a:solidFill>
                  <a:srgbClr val="C00000"/>
                </a:solidFill>
                <a:latin typeface="Lucida Sans" charset="0"/>
              </a:rPr>
              <a:t>V</a:t>
            </a:r>
            <a:r>
              <a:rPr lang="es-MX" sz="1600" b="1" baseline="-25000">
                <a:solidFill>
                  <a:srgbClr val="C00000"/>
                </a:solidFill>
                <a:latin typeface="Lucida Sans" charset="0"/>
              </a:rPr>
              <a:t>3</a:t>
            </a:r>
            <a:endParaRPr lang="en-US" sz="1600" b="1" baseline="-25000">
              <a:solidFill>
                <a:srgbClr val="C00000"/>
              </a:solidFill>
              <a:latin typeface="Lucida Sans" charset="0"/>
            </a:endParaRP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5286375" y="1285875"/>
            <a:ext cx="414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 b="1">
                <a:solidFill>
                  <a:srgbClr val="C00000"/>
                </a:solidFill>
                <a:latin typeface="Lucida Sans" charset="0"/>
              </a:rPr>
              <a:t>V</a:t>
            </a:r>
            <a:r>
              <a:rPr lang="es-MX" sz="1600" b="1" baseline="-25000">
                <a:solidFill>
                  <a:srgbClr val="C00000"/>
                </a:solidFill>
                <a:latin typeface="Lucida Sans" charset="0"/>
              </a:rPr>
              <a:t>2</a:t>
            </a:r>
            <a:endParaRPr lang="en-US" sz="1600" b="1" baseline="-25000">
              <a:solidFill>
                <a:srgbClr val="C00000"/>
              </a:solidFill>
              <a:latin typeface="Lucida Sans" charset="0"/>
            </a:endParaRPr>
          </a:p>
        </p:txBody>
      </p:sp>
      <p:sp>
        <p:nvSpPr>
          <p:cNvPr id="79" name="Rectangle 78"/>
          <p:cNvSpPr>
            <a:spLocks noChangeArrowheads="1"/>
          </p:cNvSpPr>
          <p:nvPr/>
        </p:nvSpPr>
        <p:spPr bwMode="auto">
          <a:xfrm>
            <a:off x="6072188" y="5572125"/>
            <a:ext cx="23574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600" b="1">
                <a:latin typeface="Lucida Sans" charset="0"/>
              </a:rPr>
              <a:t>Unconnected</a:t>
            </a:r>
          </a:p>
          <a:p>
            <a:r>
              <a:rPr lang="es-MX" sz="1600" b="1">
                <a:latin typeface="Lucida Sans" charset="0"/>
              </a:rPr>
              <a:t>territories</a:t>
            </a:r>
            <a:endParaRPr lang="es-MX" sz="14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2" grpId="0"/>
      <p:bldP spid="175" grpId="0"/>
      <p:bldP spid="176" grpId="0"/>
      <p:bldP spid="7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MX" dirty="0" err="1" smtClean="0">
                <a:ea typeface="+mj-ea"/>
              </a:rPr>
              <a:t>Example</a:t>
            </a:r>
            <a:r>
              <a:rPr lang="es-MX" dirty="0" smtClean="0">
                <a:ea typeface="+mj-ea"/>
              </a:rPr>
              <a:t> B:  </a:t>
            </a:r>
            <a:r>
              <a:rPr lang="es-MX" dirty="0" err="1" smtClean="0">
                <a:ea typeface="+mj-ea"/>
              </a:rPr>
              <a:t>Modeling</a:t>
            </a:r>
            <a:r>
              <a:rPr lang="es-MX" dirty="0" smtClean="0">
                <a:ea typeface="+mj-ea"/>
              </a:rPr>
              <a:t> </a:t>
            </a:r>
            <a:r>
              <a:rPr lang="es-MX" dirty="0" err="1" smtClean="0">
                <a:ea typeface="+mj-ea"/>
              </a:rPr>
              <a:t>balancing</a:t>
            </a:r>
            <a:endParaRPr lang="en-US" dirty="0">
              <a:ea typeface="+mj-ea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1643063" y="18573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000125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071813" y="1643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928813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643313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643188" y="2428875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500563" y="28575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14625" y="4286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143250" y="3643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4357688" y="37861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4214813" y="164306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5500688" y="342900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000500" y="4286250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357813" y="42148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571625" y="4786313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643438" y="46434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3500438" y="521493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214938" y="2071688"/>
            <a:ext cx="142875" cy="1428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34" name="Straight Connector 33"/>
          <p:cNvCxnSpPr>
            <a:stCxn id="12" idx="4"/>
            <a:endCxn id="18" idx="1"/>
          </p:cNvCxnSpPr>
          <p:nvPr/>
        </p:nvCxnSpPr>
        <p:spPr>
          <a:xfrm rot="16200000" flipH="1">
            <a:off x="1964531" y="1750219"/>
            <a:ext cx="449263" cy="9493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6"/>
            <a:endCxn id="15" idx="1"/>
          </p:cNvCxnSpPr>
          <p:nvPr/>
        </p:nvCxnSpPr>
        <p:spPr>
          <a:xfrm flipV="1">
            <a:off x="1785938" y="1663700"/>
            <a:ext cx="1306512" cy="2651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>
            <a:stCxn id="14" idx="6"/>
            <a:endCxn id="18" idx="3"/>
          </p:cNvCxnSpPr>
          <p:nvPr/>
        </p:nvCxnSpPr>
        <p:spPr>
          <a:xfrm flipV="1">
            <a:off x="1143000" y="2551113"/>
            <a:ext cx="1520825" cy="3778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>
            <a:stCxn id="16" idx="2"/>
            <a:endCxn id="14" idx="4"/>
          </p:cNvCxnSpPr>
          <p:nvPr/>
        </p:nvCxnSpPr>
        <p:spPr>
          <a:xfrm rot="10800000">
            <a:off x="1071563" y="3000375"/>
            <a:ext cx="857250" cy="5000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27" idx="0"/>
            <a:endCxn id="16" idx="4"/>
          </p:cNvCxnSpPr>
          <p:nvPr/>
        </p:nvCxnSpPr>
        <p:spPr>
          <a:xfrm rot="5400000" flipH="1" flipV="1">
            <a:off x="1214438" y="4000500"/>
            <a:ext cx="1214438" cy="357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>
            <a:stCxn id="18" idx="7"/>
            <a:endCxn id="15" idx="3"/>
          </p:cNvCxnSpPr>
          <p:nvPr/>
        </p:nvCxnSpPr>
        <p:spPr>
          <a:xfrm rot="5400000" flipH="1" flipV="1">
            <a:off x="2586831" y="1943894"/>
            <a:ext cx="684213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6" idx="7"/>
            <a:endCxn id="18" idx="3"/>
          </p:cNvCxnSpPr>
          <p:nvPr/>
        </p:nvCxnSpPr>
        <p:spPr>
          <a:xfrm rot="5400000" flipH="1" flipV="1">
            <a:off x="1908175" y="2693988"/>
            <a:ext cx="8985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>
            <a:stCxn id="15" idx="6"/>
            <a:endCxn id="23" idx="3"/>
          </p:cNvCxnSpPr>
          <p:nvPr/>
        </p:nvCxnSpPr>
        <p:spPr>
          <a:xfrm>
            <a:off x="3214688" y="1714500"/>
            <a:ext cx="1020762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>
            <a:stCxn id="15" idx="5"/>
            <a:endCxn id="17" idx="1"/>
          </p:cNvCxnSpPr>
          <p:nvPr/>
        </p:nvCxnSpPr>
        <p:spPr>
          <a:xfrm rot="16200000" flipH="1">
            <a:off x="3086893" y="1872457"/>
            <a:ext cx="684213" cy="4699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>
            <a:stCxn id="18" idx="6"/>
            <a:endCxn id="17" idx="3"/>
          </p:cNvCxnSpPr>
          <p:nvPr/>
        </p:nvCxnSpPr>
        <p:spPr>
          <a:xfrm>
            <a:off x="2786063" y="2500313"/>
            <a:ext cx="877887" cy="508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>
            <a:stCxn id="18" idx="4"/>
            <a:endCxn id="21" idx="2"/>
          </p:cNvCxnSpPr>
          <p:nvPr/>
        </p:nvCxnSpPr>
        <p:spPr>
          <a:xfrm rot="16200000" flipH="1">
            <a:off x="2357438" y="2928937"/>
            <a:ext cx="1143000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>
            <a:stCxn id="20" idx="1"/>
            <a:endCxn id="16" idx="5"/>
          </p:cNvCxnSpPr>
          <p:nvPr/>
        </p:nvCxnSpPr>
        <p:spPr>
          <a:xfrm rot="16200000" flipV="1">
            <a:off x="2015332" y="3586956"/>
            <a:ext cx="755650" cy="6842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20" idx="5"/>
            <a:endCxn id="29" idx="2"/>
          </p:cNvCxnSpPr>
          <p:nvPr/>
        </p:nvCxnSpPr>
        <p:spPr>
          <a:xfrm rot="16200000" flipH="1">
            <a:off x="2729707" y="4515644"/>
            <a:ext cx="877887" cy="6635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20" idx="7"/>
            <a:endCxn id="21" idx="3"/>
          </p:cNvCxnSpPr>
          <p:nvPr/>
        </p:nvCxnSpPr>
        <p:spPr>
          <a:xfrm rot="5400000" flipH="1" flipV="1">
            <a:off x="2729707" y="3872706"/>
            <a:ext cx="541338" cy="3270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7" idx="6"/>
            <a:endCxn id="19" idx="2"/>
          </p:cNvCxnSpPr>
          <p:nvPr/>
        </p:nvCxnSpPr>
        <p:spPr>
          <a:xfrm>
            <a:off x="3786188" y="2500313"/>
            <a:ext cx="714375" cy="428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/>
          <p:cNvCxnSpPr>
            <a:stCxn id="23" idx="5"/>
            <a:endCxn id="19" idx="1"/>
          </p:cNvCxnSpPr>
          <p:nvPr/>
        </p:nvCxnSpPr>
        <p:spPr>
          <a:xfrm rot="16200000" flipH="1">
            <a:off x="3872706" y="2229644"/>
            <a:ext cx="1112838" cy="1841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/>
          <p:cNvCxnSpPr>
            <a:stCxn id="23" idx="7"/>
            <a:endCxn id="30" idx="2"/>
          </p:cNvCxnSpPr>
          <p:nvPr/>
        </p:nvCxnSpPr>
        <p:spPr>
          <a:xfrm rot="16200000" flipH="1">
            <a:off x="4536281" y="1464469"/>
            <a:ext cx="479425" cy="87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>
            <a:stCxn id="19" idx="6"/>
            <a:endCxn id="30" idx="3"/>
          </p:cNvCxnSpPr>
          <p:nvPr/>
        </p:nvCxnSpPr>
        <p:spPr>
          <a:xfrm flipV="1">
            <a:off x="4643438" y="2193925"/>
            <a:ext cx="592137" cy="73501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9" idx="4"/>
            <a:endCxn id="22" idx="1"/>
          </p:cNvCxnSpPr>
          <p:nvPr/>
        </p:nvCxnSpPr>
        <p:spPr>
          <a:xfrm rot="5400000">
            <a:off x="4071938" y="3306762"/>
            <a:ext cx="806450" cy="1936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>
            <a:stCxn id="21" idx="6"/>
            <a:endCxn id="22" idx="2"/>
          </p:cNvCxnSpPr>
          <p:nvPr/>
        </p:nvCxnSpPr>
        <p:spPr>
          <a:xfrm>
            <a:off x="3286125" y="3714750"/>
            <a:ext cx="1071563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>
            <a:stCxn id="21" idx="5"/>
            <a:endCxn id="25" idx="1"/>
          </p:cNvCxnSpPr>
          <p:nvPr/>
        </p:nvCxnSpPr>
        <p:spPr>
          <a:xfrm rot="16200000" flipH="1">
            <a:off x="3372644" y="3658394"/>
            <a:ext cx="541338" cy="755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29" idx="7"/>
            <a:endCxn id="25" idx="3"/>
          </p:cNvCxnSpPr>
          <p:nvPr/>
        </p:nvCxnSpPr>
        <p:spPr>
          <a:xfrm rot="5400000" flipH="1" flipV="1">
            <a:off x="3408363" y="4622800"/>
            <a:ext cx="827087" cy="3984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25" idx="6"/>
            <a:endCxn id="28" idx="1"/>
          </p:cNvCxnSpPr>
          <p:nvPr/>
        </p:nvCxnSpPr>
        <p:spPr>
          <a:xfrm>
            <a:off x="4143375" y="4357688"/>
            <a:ext cx="520700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/>
          <p:cNvCxnSpPr>
            <a:stCxn id="28" idx="7"/>
            <a:endCxn id="26" idx="3"/>
          </p:cNvCxnSpPr>
          <p:nvPr/>
        </p:nvCxnSpPr>
        <p:spPr>
          <a:xfrm rot="5400000" flipH="1" flipV="1">
            <a:off x="4908550" y="4194175"/>
            <a:ext cx="327025" cy="6127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25" idx="7"/>
            <a:endCxn id="22" idx="3"/>
          </p:cNvCxnSpPr>
          <p:nvPr/>
        </p:nvCxnSpPr>
        <p:spPr>
          <a:xfrm rot="5400000" flipH="1" flipV="1">
            <a:off x="4051300" y="3979863"/>
            <a:ext cx="398463" cy="2555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Connector 87"/>
          <p:cNvCxnSpPr>
            <a:stCxn id="26" idx="1"/>
            <a:endCxn id="24" idx="3"/>
          </p:cNvCxnSpPr>
          <p:nvPr/>
        </p:nvCxnSpPr>
        <p:spPr>
          <a:xfrm rot="5400000" flipH="1" flipV="1">
            <a:off x="5107782" y="3821906"/>
            <a:ext cx="684212" cy="14287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24" idx="0"/>
            <a:endCxn id="30" idx="3"/>
          </p:cNvCxnSpPr>
          <p:nvPr/>
        </p:nvCxnSpPr>
        <p:spPr>
          <a:xfrm rot="16200000" flipV="1">
            <a:off x="4786312" y="2643188"/>
            <a:ext cx="1235075" cy="33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91"/>
          <p:cNvCxnSpPr>
            <a:stCxn id="19" idx="5"/>
            <a:endCxn id="24" idx="2"/>
          </p:cNvCxnSpPr>
          <p:nvPr/>
        </p:nvCxnSpPr>
        <p:spPr>
          <a:xfrm rot="16200000" flipH="1">
            <a:off x="4801394" y="2801144"/>
            <a:ext cx="520700" cy="8778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Straight Connector 93"/>
          <p:cNvCxnSpPr>
            <a:stCxn id="22" idx="6"/>
            <a:endCxn id="24" idx="3"/>
          </p:cNvCxnSpPr>
          <p:nvPr/>
        </p:nvCxnSpPr>
        <p:spPr>
          <a:xfrm flipV="1">
            <a:off x="4500563" y="3551238"/>
            <a:ext cx="1020762" cy="306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Connector 95"/>
          <p:cNvCxnSpPr>
            <a:stCxn id="21" idx="7"/>
            <a:endCxn id="17" idx="4"/>
          </p:cNvCxnSpPr>
          <p:nvPr/>
        </p:nvCxnSpPr>
        <p:spPr>
          <a:xfrm rot="5400000" flipH="1" flipV="1">
            <a:off x="2944019" y="2893219"/>
            <a:ext cx="1092200" cy="4492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323" name="TextBox 137"/>
          <p:cNvSpPr txBox="1">
            <a:spLocks noChangeArrowheads="1"/>
          </p:cNvSpPr>
          <p:nvPr/>
        </p:nvSpPr>
        <p:spPr bwMode="auto">
          <a:xfrm>
            <a:off x="857250" y="300037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54324" name="TextBox 138"/>
          <p:cNvSpPr txBox="1">
            <a:spLocks noChangeArrowheads="1"/>
          </p:cNvSpPr>
          <p:nvPr/>
        </p:nvSpPr>
        <p:spPr bwMode="auto">
          <a:xfrm>
            <a:off x="5357813" y="2000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54325" name="TextBox 139"/>
          <p:cNvSpPr txBox="1">
            <a:spLocks noChangeArrowheads="1"/>
          </p:cNvSpPr>
          <p:nvPr/>
        </p:nvSpPr>
        <p:spPr bwMode="auto">
          <a:xfrm>
            <a:off x="4286250" y="1357313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12</a:t>
            </a:r>
            <a:endParaRPr lang="en-US" sz="1200">
              <a:latin typeface="Lucida Sans" charset="0"/>
            </a:endParaRPr>
          </a:p>
        </p:txBody>
      </p:sp>
      <p:sp>
        <p:nvSpPr>
          <p:cNvPr id="54326" name="TextBox 140"/>
          <p:cNvSpPr txBox="1">
            <a:spLocks noChangeArrowheads="1"/>
          </p:cNvSpPr>
          <p:nvPr/>
        </p:nvSpPr>
        <p:spPr bwMode="auto">
          <a:xfrm>
            <a:off x="3143250" y="13573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54327" name="TextBox 141"/>
          <p:cNvSpPr txBox="1">
            <a:spLocks noChangeArrowheads="1"/>
          </p:cNvSpPr>
          <p:nvPr/>
        </p:nvSpPr>
        <p:spPr bwMode="auto">
          <a:xfrm>
            <a:off x="2571750" y="21431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54328" name="TextBox 142"/>
          <p:cNvSpPr txBox="1">
            <a:spLocks noChangeArrowheads="1"/>
          </p:cNvSpPr>
          <p:nvPr/>
        </p:nvSpPr>
        <p:spPr bwMode="auto">
          <a:xfrm>
            <a:off x="1714500" y="157162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54329" name="TextBox 143"/>
          <p:cNvSpPr txBox="1">
            <a:spLocks noChangeArrowheads="1"/>
          </p:cNvSpPr>
          <p:nvPr/>
        </p:nvSpPr>
        <p:spPr bwMode="auto">
          <a:xfrm>
            <a:off x="4572000" y="3000375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5</a:t>
            </a:r>
            <a:endParaRPr lang="en-US" sz="1200">
              <a:latin typeface="Lucida Sans" charset="0"/>
            </a:endParaRPr>
          </a:p>
        </p:txBody>
      </p:sp>
      <p:sp>
        <p:nvSpPr>
          <p:cNvPr id="54330" name="TextBox 144"/>
          <p:cNvSpPr txBox="1">
            <a:spLocks noChangeArrowheads="1"/>
          </p:cNvSpPr>
          <p:nvPr/>
        </p:nvSpPr>
        <p:spPr bwMode="auto">
          <a:xfrm>
            <a:off x="4429125" y="39290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7</a:t>
            </a:r>
            <a:endParaRPr lang="en-US" sz="1200">
              <a:latin typeface="Lucida Sans" charset="0"/>
            </a:endParaRPr>
          </a:p>
        </p:txBody>
      </p:sp>
      <p:sp>
        <p:nvSpPr>
          <p:cNvPr id="54331" name="TextBox 145"/>
          <p:cNvSpPr txBox="1">
            <a:spLocks noChangeArrowheads="1"/>
          </p:cNvSpPr>
          <p:nvPr/>
        </p:nvSpPr>
        <p:spPr bwMode="auto">
          <a:xfrm>
            <a:off x="3714750" y="2571750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54332" name="TextBox 146"/>
          <p:cNvSpPr txBox="1">
            <a:spLocks noChangeArrowheads="1"/>
          </p:cNvSpPr>
          <p:nvPr/>
        </p:nvSpPr>
        <p:spPr bwMode="auto">
          <a:xfrm>
            <a:off x="3071813" y="378618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14</a:t>
            </a:r>
            <a:endParaRPr lang="en-US" sz="1200">
              <a:latin typeface="Lucida Sans" charset="0"/>
            </a:endParaRPr>
          </a:p>
        </p:txBody>
      </p:sp>
      <p:sp>
        <p:nvSpPr>
          <p:cNvPr id="54333" name="TextBox 147"/>
          <p:cNvSpPr txBox="1">
            <a:spLocks noChangeArrowheads="1"/>
          </p:cNvSpPr>
          <p:nvPr/>
        </p:nvSpPr>
        <p:spPr bwMode="auto">
          <a:xfrm>
            <a:off x="2071688" y="335756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6</a:t>
            </a:r>
            <a:endParaRPr lang="en-US" sz="1200">
              <a:latin typeface="Lucida Sans" charset="0"/>
            </a:endParaRPr>
          </a:p>
        </p:txBody>
      </p:sp>
      <p:sp>
        <p:nvSpPr>
          <p:cNvPr id="54334" name="TextBox 148"/>
          <p:cNvSpPr txBox="1">
            <a:spLocks noChangeArrowheads="1"/>
          </p:cNvSpPr>
          <p:nvPr/>
        </p:nvSpPr>
        <p:spPr bwMode="auto">
          <a:xfrm>
            <a:off x="1785938" y="4786313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8</a:t>
            </a:r>
            <a:endParaRPr lang="en-US" sz="1200">
              <a:latin typeface="Lucida Sans" charset="0"/>
            </a:endParaRPr>
          </a:p>
        </p:txBody>
      </p:sp>
      <p:sp>
        <p:nvSpPr>
          <p:cNvPr id="54335" name="TextBox 149"/>
          <p:cNvSpPr txBox="1">
            <a:spLocks noChangeArrowheads="1"/>
          </p:cNvSpPr>
          <p:nvPr/>
        </p:nvSpPr>
        <p:spPr bwMode="auto">
          <a:xfrm>
            <a:off x="3643313" y="5214938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10</a:t>
            </a:r>
            <a:endParaRPr lang="en-US" sz="1200">
              <a:latin typeface="Lucida Sans" charset="0"/>
            </a:endParaRPr>
          </a:p>
        </p:txBody>
      </p:sp>
      <p:sp>
        <p:nvSpPr>
          <p:cNvPr id="54336" name="TextBox 150"/>
          <p:cNvSpPr txBox="1">
            <a:spLocks noChangeArrowheads="1"/>
          </p:cNvSpPr>
          <p:nvPr/>
        </p:nvSpPr>
        <p:spPr bwMode="auto">
          <a:xfrm>
            <a:off x="2857500" y="4286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54337" name="TextBox 155"/>
          <p:cNvSpPr txBox="1">
            <a:spLocks noChangeArrowheads="1"/>
          </p:cNvSpPr>
          <p:nvPr/>
        </p:nvSpPr>
        <p:spPr bwMode="auto">
          <a:xfrm>
            <a:off x="4000500" y="435768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9</a:t>
            </a:r>
            <a:endParaRPr lang="en-US" sz="1200">
              <a:latin typeface="Lucida Sans" charset="0"/>
            </a:endParaRPr>
          </a:p>
        </p:txBody>
      </p:sp>
      <p:sp>
        <p:nvSpPr>
          <p:cNvPr id="54338" name="TextBox 156"/>
          <p:cNvSpPr txBox="1">
            <a:spLocks noChangeArrowheads="1"/>
          </p:cNvSpPr>
          <p:nvPr/>
        </p:nvSpPr>
        <p:spPr bwMode="auto">
          <a:xfrm>
            <a:off x="4714875" y="4714875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11</a:t>
            </a:r>
            <a:endParaRPr lang="en-US" sz="1200">
              <a:latin typeface="Lucida Sans" charset="0"/>
            </a:endParaRPr>
          </a:p>
        </p:txBody>
      </p:sp>
      <p:sp>
        <p:nvSpPr>
          <p:cNvPr id="54339" name="TextBox 157"/>
          <p:cNvSpPr txBox="1">
            <a:spLocks noChangeArrowheads="1"/>
          </p:cNvSpPr>
          <p:nvPr/>
        </p:nvSpPr>
        <p:spPr bwMode="auto">
          <a:xfrm>
            <a:off x="5500688" y="4286250"/>
            <a:ext cx="381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13</a:t>
            </a:r>
            <a:endParaRPr lang="en-US" sz="1200">
              <a:latin typeface="Lucida Sans" charset="0"/>
            </a:endParaRPr>
          </a:p>
        </p:txBody>
      </p:sp>
      <p:sp>
        <p:nvSpPr>
          <p:cNvPr id="54340" name="TextBox 158"/>
          <p:cNvSpPr txBox="1">
            <a:spLocks noChangeArrowheads="1"/>
          </p:cNvSpPr>
          <p:nvPr/>
        </p:nvSpPr>
        <p:spPr bwMode="auto">
          <a:xfrm>
            <a:off x="5643563" y="3500438"/>
            <a:ext cx="2825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200">
                <a:latin typeface="Lucida Sans" charset="0"/>
              </a:rPr>
              <a:t>2</a:t>
            </a:r>
            <a:endParaRPr lang="en-US" sz="1200">
              <a:latin typeface="Lucida Sans" charset="0"/>
            </a:endParaRPr>
          </a:p>
        </p:txBody>
      </p:sp>
      <p:sp>
        <p:nvSpPr>
          <p:cNvPr id="54341" name="TextBox 125"/>
          <p:cNvSpPr txBox="1">
            <a:spLocks noChangeArrowheads="1"/>
          </p:cNvSpPr>
          <p:nvPr/>
        </p:nvSpPr>
        <p:spPr bwMode="auto">
          <a:xfrm>
            <a:off x="6000750" y="1285875"/>
            <a:ext cx="2857500" cy="2370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 b="1">
                <a:latin typeface="Lucida Sans" charset="0"/>
              </a:rPr>
              <a:t>Modeling balance</a:t>
            </a:r>
          </a:p>
          <a:p>
            <a:pPr eaLnBrk="1" hangingPunct="1"/>
            <a:r>
              <a:rPr lang="es-MX" sz="1400">
                <a:latin typeface="Lucida Sans" charset="0"/>
                <a:sym typeface="Wingdings" charset="0"/>
              </a:rPr>
              <a:t>Goal for average demand</a:t>
            </a:r>
          </a:p>
          <a:p>
            <a:pPr eaLnBrk="1" hangingPunct="1">
              <a:buFont typeface="Symbol" charset="0"/>
              <a:buChar char="m"/>
            </a:pPr>
            <a:r>
              <a:rPr lang="es-MX" sz="1400">
                <a:latin typeface="Arial" charset="0"/>
              </a:rPr>
              <a:t>:= </a:t>
            </a:r>
            <a:r>
              <a:rPr lang="es-MX" sz="2000">
                <a:latin typeface="Arial" charset="0"/>
              </a:rPr>
              <a:t>(</a:t>
            </a:r>
            <a:r>
              <a:rPr lang="es-MX" sz="1400">
                <a:latin typeface="Arial" charset="0"/>
              </a:rPr>
              <a:t> </a:t>
            </a:r>
            <a:r>
              <a:rPr lang="es-MX" sz="2000">
                <a:latin typeface="Arial" charset="0"/>
              </a:rPr>
              <a:t>∑</a:t>
            </a:r>
            <a:r>
              <a:rPr lang="es-MX" sz="1400">
                <a:latin typeface="Arial" charset="0"/>
              </a:rPr>
              <a:t> w</a:t>
            </a:r>
            <a:r>
              <a:rPr lang="es-MX" sz="1400" baseline="-25000">
                <a:latin typeface="Arial" charset="0"/>
              </a:rPr>
              <a:t>j</a:t>
            </a:r>
            <a:r>
              <a:rPr lang="es-MX" sz="1400">
                <a:latin typeface="Arial" charset="0"/>
              </a:rPr>
              <a:t> </a:t>
            </a:r>
            <a:r>
              <a:rPr lang="es-MX" sz="2000">
                <a:latin typeface="Arial" charset="0"/>
              </a:rPr>
              <a:t>)</a:t>
            </a:r>
            <a:r>
              <a:rPr lang="es-MX" sz="1400">
                <a:latin typeface="Arial" charset="0"/>
              </a:rPr>
              <a:t> / p</a:t>
            </a:r>
          </a:p>
          <a:p>
            <a:pPr eaLnBrk="1" hangingPunct="1">
              <a:buFont typeface="Symbol" charset="0"/>
              <a:buChar char="m"/>
            </a:pPr>
            <a:r>
              <a:rPr lang="es-MX" sz="1400">
                <a:latin typeface="Arial" charset="0"/>
              </a:rPr>
              <a:t>:= 150 / 3 = 50</a:t>
            </a:r>
          </a:p>
          <a:p>
            <a:pPr eaLnBrk="1" hangingPunct="1">
              <a:buFont typeface="Symbol" charset="0"/>
              <a:buChar char="m"/>
            </a:pPr>
            <a:endParaRPr lang="es-MX" sz="1400">
              <a:latin typeface="Arial" charset="0"/>
            </a:endParaRPr>
          </a:p>
          <a:p>
            <a:pPr eaLnBrk="1" hangingPunct="1"/>
            <a:r>
              <a:rPr lang="es-MX" sz="1400">
                <a:latin typeface="Arial" charset="0"/>
              </a:rPr>
              <a:t>where</a:t>
            </a:r>
          </a:p>
          <a:p>
            <a:pPr eaLnBrk="1" hangingPunct="1"/>
            <a:r>
              <a:rPr lang="es-MX" sz="1400">
                <a:latin typeface="Arial" charset="0"/>
              </a:rPr>
              <a:t>w</a:t>
            </a:r>
            <a:r>
              <a:rPr lang="es-MX" sz="1400" baseline="-25000">
                <a:latin typeface="Arial" charset="0"/>
              </a:rPr>
              <a:t>j</a:t>
            </a:r>
            <a:r>
              <a:rPr lang="es-MX" sz="1400">
                <a:latin typeface="Arial" charset="0"/>
              </a:rPr>
              <a:t>  := demand at node j</a:t>
            </a:r>
          </a:p>
          <a:p>
            <a:pPr eaLnBrk="1" hangingPunct="1"/>
            <a:r>
              <a:rPr lang="es-MX" sz="1400">
                <a:latin typeface="Arial" charset="0"/>
              </a:rPr>
              <a:t>p := number of territories (= 3)</a:t>
            </a:r>
          </a:p>
          <a:p>
            <a:pPr eaLnBrk="1" hangingPunct="1"/>
            <a:endParaRPr lang="es-MX" sz="1400">
              <a:latin typeface="Arial" charset="0"/>
            </a:endParaRPr>
          </a:p>
          <a:p>
            <a:pPr eaLnBrk="1" hangingPunct="1"/>
            <a:r>
              <a:rPr lang="es-MX" sz="1400">
                <a:latin typeface="Symbol" charset="0"/>
              </a:rPr>
              <a:t>t</a:t>
            </a:r>
            <a:r>
              <a:rPr lang="es-MX" sz="1400">
                <a:latin typeface="Arial" charset="0"/>
              </a:rPr>
              <a:t> := Tolerance parameter (= 0.10)</a:t>
            </a:r>
          </a:p>
        </p:txBody>
      </p:sp>
      <p:sp>
        <p:nvSpPr>
          <p:cNvPr id="161" name="Rectangle 160"/>
          <p:cNvSpPr>
            <a:spLocks noChangeArrowheads="1"/>
          </p:cNvSpPr>
          <p:nvPr/>
        </p:nvSpPr>
        <p:spPr bwMode="auto">
          <a:xfrm>
            <a:off x="6000750" y="3786188"/>
            <a:ext cx="2786063" cy="141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600" b="1">
                <a:latin typeface="Lucida Sans" charset="0"/>
              </a:rPr>
              <a:t>Territory size  w(V)</a:t>
            </a:r>
          </a:p>
          <a:p>
            <a:endParaRPr lang="es-MX" sz="1400">
              <a:latin typeface="Lucida Sans" charset="0"/>
              <a:sym typeface="Wingdings" charset="0"/>
            </a:endParaRPr>
          </a:p>
          <a:p>
            <a:r>
              <a:rPr lang="es-MX" sz="1400">
                <a:latin typeface="Lucida Sans" charset="0"/>
                <a:sym typeface="Wingdings" charset="0"/>
              </a:rPr>
              <a:t>Territory is balanced if</a:t>
            </a:r>
          </a:p>
          <a:p>
            <a:endParaRPr lang="es-MX" sz="1400">
              <a:latin typeface="Lucida Sans" charset="0"/>
              <a:sym typeface="Wingdings" charset="0"/>
            </a:endParaRPr>
          </a:p>
          <a:p>
            <a:r>
              <a:rPr lang="es-MX" sz="1400">
                <a:latin typeface="Lucida Sans" charset="0"/>
                <a:sym typeface="Wingdings" charset="0"/>
              </a:rPr>
              <a:t>(1-</a:t>
            </a:r>
            <a:r>
              <a:rPr lang="es-MX" sz="1400">
                <a:latin typeface="Symbol" charset="0"/>
              </a:rPr>
              <a:t> t)</a:t>
            </a:r>
            <a:r>
              <a:rPr lang="es-MX" sz="1400">
                <a:latin typeface="Symbol" charset="0"/>
                <a:sym typeface="Symbol" charset="0"/>
              </a:rPr>
              <a:t>  </a:t>
            </a:r>
            <a:r>
              <a:rPr lang="es-MX" sz="1400">
                <a:latin typeface="Lucida Sans" charset="0"/>
                <a:sym typeface="Wingdings" charset="0"/>
              </a:rPr>
              <a:t>≤  w(V</a:t>
            </a:r>
            <a:r>
              <a:rPr lang="es-MX" sz="1400" baseline="-25000">
                <a:latin typeface="Lucida Sans" charset="0"/>
                <a:sym typeface="Wingdings" charset="0"/>
              </a:rPr>
              <a:t>j</a:t>
            </a:r>
            <a:r>
              <a:rPr lang="es-MX" sz="1400">
                <a:latin typeface="Lucida Sans" charset="0"/>
                <a:sym typeface="Wingdings" charset="0"/>
              </a:rPr>
              <a:t>) ≤ (1+</a:t>
            </a:r>
            <a:r>
              <a:rPr lang="es-MX" sz="1400">
                <a:latin typeface="Symbol" charset="0"/>
              </a:rPr>
              <a:t> t)</a:t>
            </a:r>
            <a:r>
              <a:rPr lang="es-MX" sz="1400">
                <a:latin typeface="Symbol" charset="0"/>
                <a:sym typeface="Symbol" charset="0"/>
              </a:rPr>
              <a:t></a:t>
            </a:r>
            <a:endParaRPr lang="es-MX" sz="1400">
              <a:latin typeface="Lucida Sans" charset="0"/>
              <a:sym typeface="Wingdings" charset="0"/>
            </a:endParaRPr>
          </a:p>
          <a:p>
            <a:r>
              <a:rPr lang="es-MX" sz="1400">
                <a:latin typeface="Arial" charset="0"/>
              </a:rPr>
              <a:t>45 </a:t>
            </a:r>
            <a:r>
              <a:rPr lang="es-MX" sz="1400">
                <a:latin typeface="Lucida Sans" charset="0"/>
                <a:sym typeface="Wingdings" charset="0"/>
              </a:rPr>
              <a:t>≤ w(V</a:t>
            </a:r>
            <a:r>
              <a:rPr lang="es-MX" sz="1400" baseline="-25000">
                <a:latin typeface="Lucida Sans" charset="0"/>
                <a:sym typeface="Wingdings" charset="0"/>
              </a:rPr>
              <a:t>j</a:t>
            </a:r>
            <a:r>
              <a:rPr lang="es-MX" sz="1400">
                <a:latin typeface="Lucida Sans" charset="0"/>
                <a:sym typeface="Wingdings" charset="0"/>
              </a:rPr>
              <a:t>) ≤ 55</a:t>
            </a:r>
            <a:endParaRPr lang="es-MX" sz="1400">
              <a:latin typeface="Arial" charset="0"/>
            </a:endParaRPr>
          </a:p>
        </p:txBody>
      </p:sp>
      <p:sp>
        <p:nvSpPr>
          <p:cNvPr id="171" name="Freeform 170"/>
          <p:cNvSpPr/>
          <p:nvPr/>
        </p:nvSpPr>
        <p:spPr>
          <a:xfrm>
            <a:off x="579438" y="1112838"/>
            <a:ext cx="3063875" cy="4176712"/>
          </a:xfrm>
          <a:custGeom>
            <a:avLst/>
            <a:gdLst>
              <a:gd name="connsiteX0" fmla="*/ 372533 w 3062816"/>
              <a:gd name="connsiteY0" fmla="*/ 651933 h 4176183"/>
              <a:gd name="connsiteX1" fmla="*/ 42333 w 3062816"/>
              <a:gd name="connsiteY1" fmla="*/ 1426633 h 4176183"/>
              <a:gd name="connsiteX2" fmla="*/ 118533 w 3062816"/>
              <a:gd name="connsiteY2" fmla="*/ 2595033 h 4176183"/>
              <a:gd name="connsiteX3" fmla="*/ 410633 w 3062816"/>
              <a:gd name="connsiteY3" fmla="*/ 3547533 h 4176183"/>
              <a:gd name="connsiteX4" fmla="*/ 867833 w 3062816"/>
              <a:gd name="connsiteY4" fmla="*/ 4080933 h 4176183"/>
              <a:gd name="connsiteX5" fmla="*/ 1299633 w 3062816"/>
              <a:gd name="connsiteY5" fmla="*/ 4119033 h 4176183"/>
              <a:gd name="connsiteX6" fmla="*/ 1540933 w 3062816"/>
              <a:gd name="connsiteY6" fmla="*/ 3953933 h 4176183"/>
              <a:gd name="connsiteX7" fmla="*/ 1591733 w 3062816"/>
              <a:gd name="connsiteY7" fmla="*/ 3407833 h 4176183"/>
              <a:gd name="connsiteX8" fmla="*/ 1731433 w 3062816"/>
              <a:gd name="connsiteY8" fmla="*/ 2785533 h 4176183"/>
              <a:gd name="connsiteX9" fmla="*/ 1960033 w 3062816"/>
              <a:gd name="connsiteY9" fmla="*/ 2125133 h 4176183"/>
              <a:gd name="connsiteX10" fmla="*/ 2328333 w 3062816"/>
              <a:gd name="connsiteY10" fmla="*/ 1642533 h 4176183"/>
              <a:gd name="connsiteX11" fmla="*/ 2607733 w 3062816"/>
              <a:gd name="connsiteY11" fmla="*/ 1147233 h 4176183"/>
              <a:gd name="connsiteX12" fmla="*/ 3014133 w 3062816"/>
              <a:gd name="connsiteY12" fmla="*/ 474133 h 4176183"/>
              <a:gd name="connsiteX13" fmla="*/ 2899833 w 3062816"/>
              <a:gd name="connsiteY13" fmla="*/ 182033 h 4176183"/>
              <a:gd name="connsiteX14" fmla="*/ 2353733 w 3062816"/>
              <a:gd name="connsiteY14" fmla="*/ 4233 h 4176183"/>
              <a:gd name="connsiteX15" fmla="*/ 1642533 w 3062816"/>
              <a:gd name="connsiteY15" fmla="*/ 156633 h 4176183"/>
              <a:gd name="connsiteX16" fmla="*/ 982133 w 3062816"/>
              <a:gd name="connsiteY16" fmla="*/ 258233 h 4176183"/>
              <a:gd name="connsiteX17" fmla="*/ 372533 w 3062816"/>
              <a:gd name="connsiteY17" fmla="*/ 651933 h 41761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3062816" h="4176183">
                <a:moveTo>
                  <a:pt x="372533" y="651933"/>
                </a:moveTo>
                <a:cubicBezTo>
                  <a:pt x="215900" y="846666"/>
                  <a:pt x="84666" y="1102783"/>
                  <a:pt x="42333" y="1426633"/>
                </a:cubicBezTo>
                <a:cubicBezTo>
                  <a:pt x="0" y="1750483"/>
                  <a:pt x="57150" y="2241550"/>
                  <a:pt x="118533" y="2595033"/>
                </a:cubicBezTo>
                <a:cubicBezTo>
                  <a:pt x="179916" y="2948516"/>
                  <a:pt x="285750" y="3299883"/>
                  <a:pt x="410633" y="3547533"/>
                </a:cubicBezTo>
                <a:cubicBezTo>
                  <a:pt x="535516" y="3795183"/>
                  <a:pt x="719666" y="3985683"/>
                  <a:pt x="867833" y="4080933"/>
                </a:cubicBezTo>
                <a:cubicBezTo>
                  <a:pt x="1016000" y="4176183"/>
                  <a:pt x="1187450" y="4140200"/>
                  <a:pt x="1299633" y="4119033"/>
                </a:cubicBezTo>
                <a:cubicBezTo>
                  <a:pt x="1411816" y="4097866"/>
                  <a:pt x="1492250" y="4072466"/>
                  <a:pt x="1540933" y="3953933"/>
                </a:cubicBezTo>
                <a:cubicBezTo>
                  <a:pt x="1589616" y="3835400"/>
                  <a:pt x="1559983" y="3602566"/>
                  <a:pt x="1591733" y="3407833"/>
                </a:cubicBezTo>
                <a:cubicBezTo>
                  <a:pt x="1623483" y="3213100"/>
                  <a:pt x="1670050" y="2999316"/>
                  <a:pt x="1731433" y="2785533"/>
                </a:cubicBezTo>
                <a:cubicBezTo>
                  <a:pt x="1792816" y="2571750"/>
                  <a:pt x="1860550" y="2315633"/>
                  <a:pt x="1960033" y="2125133"/>
                </a:cubicBezTo>
                <a:cubicBezTo>
                  <a:pt x="2059516" y="1934633"/>
                  <a:pt x="2220383" y="1805516"/>
                  <a:pt x="2328333" y="1642533"/>
                </a:cubicBezTo>
                <a:cubicBezTo>
                  <a:pt x="2436283" y="1479550"/>
                  <a:pt x="2493433" y="1341966"/>
                  <a:pt x="2607733" y="1147233"/>
                </a:cubicBezTo>
                <a:cubicBezTo>
                  <a:pt x="2722033" y="952500"/>
                  <a:pt x="2965450" y="635000"/>
                  <a:pt x="3014133" y="474133"/>
                </a:cubicBezTo>
                <a:cubicBezTo>
                  <a:pt x="3062816" y="313266"/>
                  <a:pt x="3009900" y="260350"/>
                  <a:pt x="2899833" y="182033"/>
                </a:cubicBezTo>
                <a:cubicBezTo>
                  <a:pt x="2789766" y="103716"/>
                  <a:pt x="2563283" y="8466"/>
                  <a:pt x="2353733" y="4233"/>
                </a:cubicBezTo>
                <a:cubicBezTo>
                  <a:pt x="2144183" y="0"/>
                  <a:pt x="1871133" y="114300"/>
                  <a:pt x="1642533" y="156633"/>
                </a:cubicBezTo>
                <a:cubicBezTo>
                  <a:pt x="1413933" y="198966"/>
                  <a:pt x="1191683" y="175683"/>
                  <a:pt x="982133" y="258233"/>
                </a:cubicBezTo>
                <a:cubicBezTo>
                  <a:pt x="772583" y="340783"/>
                  <a:pt x="529166" y="457200"/>
                  <a:pt x="372533" y="651933"/>
                </a:cubicBezTo>
                <a:close/>
              </a:path>
            </a:pathLst>
          </a:custGeom>
          <a:noFill/>
          <a:ln w="31750" cmpd="sng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2" name="TextBox 171"/>
          <p:cNvSpPr txBox="1">
            <a:spLocks noChangeArrowheads="1"/>
          </p:cNvSpPr>
          <p:nvPr/>
        </p:nvSpPr>
        <p:spPr bwMode="auto">
          <a:xfrm>
            <a:off x="1500188" y="5286375"/>
            <a:ext cx="41433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 b="1">
                <a:solidFill>
                  <a:srgbClr val="C00000"/>
                </a:solidFill>
                <a:latin typeface="Lucida Sans" charset="0"/>
              </a:rPr>
              <a:t>V</a:t>
            </a:r>
            <a:r>
              <a:rPr lang="es-MX" sz="1600" b="1" baseline="-25000">
                <a:solidFill>
                  <a:srgbClr val="C00000"/>
                </a:solidFill>
                <a:latin typeface="Lucida Sans" charset="0"/>
              </a:rPr>
              <a:t>1</a:t>
            </a:r>
            <a:endParaRPr lang="en-US" sz="1600" b="1" baseline="-25000">
              <a:solidFill>
                <a:srgbClr val="C00000"/>
              </a:solidFill>
              <a:latin typeface="Lucida Sans" charset="0"/>
            </a:endParaRPr>
          </a:p>
        </p:txBody>
      </p:sp>
      <p:sp>
        <p:nvSpPr>
          <p:cNvPr id="173" name="Freeform 172"/>
          <p:cNvSpPr/>
          <p:nvPr/>
        </p:nvSpPr>
        <p:spPr>
          <a:xfrm>
            <a:off x="3416300" y="1144588"/>
            <a:ext cx="2592388" cy="2705100"/>
          </a:xfrm>
          <a:custGeom>
            <a:avLst/>
            <a:gdLst>
              <a:gd name="connsiteX0" fmla="*/ 914400 w 2592917"/>
              <a:gd name="connsiteY0" fmla="*/ 137583 h 2705100"/>
              <a:gd name="connsiteX1" fmla="*/ 228600 w 2592917"/>
              <a:gd name="connsiteY1" fmla="*/ 1051983 h 2705100"/>
              <a:gd name="connsiteX2" fmla="*/ 25400 w 2592917"/>
              <a:gd name="connsiteY2" fmla="*/ 1331383 h 2705100"/>
              <a:gd name="connsiteX3" fmla="*/ 76200 w 2592917"/>
              <a:gd name="connsiteY3" fmla="*/ 1648883 h 2705100"/>
              <a:gd name="connsiteX4" fmla="*/ 368300 w 2592917"/>
              <a:gd name="connsiteY4" fmla="*/ 1915583 h 2705100"/>
              <a:gd name="connsiteX5" fmla="*/ 1181100 w 2592917"/>
              <a:gd name="connsiteY5" fmla="*/ 2106083 h 2705100"/>
              <a:gd name="connsiteX6" fmla="*/ 1689100 w 2592917"/>
              <a:gd name="connsiteY6" fmla="*/ 2448983 h 2705100"/>
              <a:gd name="connsiteX7" fmla="*/ 2247900 w 2592917"/>
              <a:gd name="connsiteY7" fmla="*/ 2690283 h 2705100"/>
              <a:gd name="connsiteX8" fmla="*/ 2552700 w 2592917"/>
              <a:gd name="connsiteY8" fmla="*/ 2537883 h 2705100"/>
              <a:gd name="connsiteX9" fmla="*/ 2489200 w 2592917"/>
              <a:gd name="connsiteY9" fmla="*/ 2233083 h 2705100"/>
              <a:gd name="connsiteX10" fmla="*/ 2336800 w 2592917"/>
              <a:gd name="connsiteY10" fmla="*/ 1940983 h 2705100"/>
              <a:gd name="connsiteX11" fmla="*/ 2349500 w 2592917"/>
              <a:gd name="connsiteY11" fmla="*/ 1407583 h 2705100"/>
              <a:gd name="connsiteX12" fmla="*/ 2349500 w 2592917"/>
              <a:gd name="connsiteY12" fmla="*/ 848783 h 2705100"/>
              <a:gd name="connsiteX13" fmla="*/ 1968500 w 2592917"/>
              <a:gd name="connsiteY13" fmla="*/ 480483 h 2705100"/>
              <a:gd name="connsiteX14" fmla="*/ 1524000 w 2592917"/>
              <a:gd name="connsiteY14" fmla="*/ 226483 h 2705100"/>
              <a:gd name="connsiteX15" fmla="*/ 914400 w 2592917"/>
              <a:gd name="connsiteY15" fmla="*/ 137583 h 2705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592917" h="2705100">
                <a:moveTo>
                  <a:pt x="914400" y="137583"/>
                </a:moveTo>
                <a:cubicBezTo>
                  <a:pt x="698500" y="275166"/>
                  <a:pt x="376767" y="853016"/>
                  <a:pt x="228600" y="1051983"/>
                </a:cubicBezTo>
                <a:cubicBezTo>
                  <a:pt x="80433" y="1250950"/>
                  <a:pt x="50800" y="1231900"/>
                  <a:pt x="25400" y="1331383"/>
                </a:cubicBezTo>
                <a:cubicBezTo>
                  <a:pt x="0" y="1430866"/>
                  <a:pt x="19050" y="1551516"/>
                  <a:pt x="76200" y="1648883"/>
                </a:cubicBezTo>
                <a:cubicBezTo>
                  <a:pt x="133350" y="1746250"/>
                  <a:pt x="184150" y="1839383"/>
                  <a:pt x="368300" y="1915583"/>
                </a:cubicBezTo>
                <a:cubicBezTo>
                  <a:pt x="552450" y="1991783"/>
                  <a:pt x="960967" y="2017183"/>
                  <a:pt x="1181100" y="2106083"/>
                </a:cubicBezTo>
                <a:cubicBezTo>
                  <a:pt x="1401233" y="2194983"/>
                  <a:pt x="1511300" y="2351616"/>
                  <a:pt x="1689100" y="2448983"/>
                </a:cubicBezTo>
                <a:cubicBezTo>
                  <a:pt x="1866900" y="2546350"/>
                  <a:pt x="2103967" y="2675466"/>
                  <a:pt x="2247900" y="2690283"/>
                </a:cubicBezTo>
                <a:cubicBezTo>
                  <a:pt x="2391833" y="2705100"/>
                  <a:pt x="2512483" y="2614083"/>
                  <a:pt x="2552700" y="2537883"/>
                </a:cubicBezTo>
                <a:cubicBezTo>
                  <a:pt x="2592917" y="2461683"/>
                  <a:pt x="2525183" y="2332566"/>
                  <a:pt x="2489200" y="2233083"/>
                </a:cubicBezTo>
                <a:cubicBezTo>
                  <a:pt x="2453217" y="2133600"/>
                  <a:pt x="2360083" y="2078566"/>
                  <a:pt x="2336800" y="1940983"/>
                </a:cubicBezTo>
                <a:cubicBezTo>
                  <a:pt x="2313517" y="1803400"/>
                  <a:pt x="2347383" y="1589616"/>
                  <a:pt x="2349500" y="1407583"/>
                </a:cubicBezTo>
                <a:cubicBezTo>
                  <a:pt x="2351617" y="1225550"/>
                  <a:pt x="2413000" y="1003300"/>
                  <a:pt x="2349500" y="848783"/>
                </a:cubicBezTo>
                <a:cubicBezTo>
                  <a:pt x="2286000" y="694266"/>
                  <a:pt x="2106083" y="584200"/>
                  <a:pt x="1968500" y="480483"/>
                </a:cubicBezTo>
                <a:cubicBezTo>
                  <a:pt x="1830917" y="376766"/>
                  <a:pt x="1701800" y="285750"/>
                  <a:pt x="1524000" y="226483"/>
                </a:cubicBezTo>
                <a:cubicBezTo>
                  <a:pt x="1346200" y="167216"/>
                  <a:pt x="1130300" y="0"/>
                  <a:pt x="914400" y="137583"/>
                </a:cubicBezTo>
                <a:close/>
              </a:path>
            </a:pathLst>
          </a:custGeom>
          <a:noFill/>
          <a:ln w="31750" cmpd="sng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4" name="Freeform 173"/>
          <p:cNvSpPr/>
          <p:nvPr/>
        </p:nvSpPr>
        <p:spPr>
          <a:xfrm>
            <a:off x="2474913" y="3411538"/>
            <a:ext cx="3521075" cy="2373312"/>
          </a:xfrm>
          <a:custGeom>
            <a:avLst/>
            <a:gdLst>
              <a:gd name="connsiteX0" fmla="*/ 306917 w 3522134"/>
              <a:gd name="connsiteY0" fmla="*/ 524933 h 2372783"/>
              <a:gd name="connsiteX1" fmla="*/ 611717 w 3522134"/>
              <a:gd name="connsiteY1" fmla="*/ 80433 h 2372783"/>
              <a:gd name="connsiteX2" fmla="*/ 840317 w 3522134"/>
              <a:gd name="connsiteY2" fmla="*/ 42333 h 2372783"/>
              <a:gd name="connsiteX3" fmla="*/ 2123017 w 3522134"/>
              <a:gd name="connsiteY3" fmla="*/ 258233 h 2372783"/>
              <a:gd name="connsiteX4" fmla="*/ 2554817 w 3522134"/>
              <a:gd name="connsiteY4" fmla="*/ 563033 h 2372783"/>
              <a:gd name="connsiteX5" fmla="*/ 3215217 w 3522134"/>
              <a:gd name="connsiteY5" fmla="*/ 677333 h 2372783"/>
              <a:gd name="connsiteX6" fmla="*/ 3393017 w 3522134"/>
              <a:gd name="connsiteY6" fmla="*/ 1121833 h 2372783"/>
              <a:gd name="connsiteX7" fmla="*/ 3164417 w 3522134"/>
              <a:gd name="connsiteY7" fmla="*/ 1350433 h 2372783"/>
              <a:gd name="connsiteX8" fmla="*/ 1246717 w 3522134"/>
              <a:gd name="connsiteY8" fmla="*/ 2239433 h 2372783"/>
              <a:gd name="connsiteX9" fmla="*/ 865717 w 3522134"/>
              <a:gd name="connsiteY9" fmla="*/ 2150533 h 2372783"/>
              <a:gd name="connsiteX10" fmla="*/ 230717 w 3522134"/>
              <a:gd name="connsiteY10" fmla="*/ 1274233 h 2372783"/>
              <a:gd name="connsiteX11" fmla="*/ 14817 w 3522134"/>
              <a:gd name="connsiteY11" fmla="*/ 880533 h 2372783"/>
              <a:gd name="connsiteX12" fmla="*/ 306917 w 3522134"/>
              <a:gd name="connsiteY12" fmla="*/ 524933 h 2372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522134" h="2372783">
                <a:moveTo>
                  <a:pt x="306917" y="524933"/>
                </a:moveTo>
                <a:cubicBezTo>
                  <a:pt x="406400" y="391583"/>
                  <a:pt x="522817" y="160866"/>
                  <a:pt x="611717" y="80433"/>
                </a:cubicBezTo>
                <a:cubicBezTo>
                  <a:pt x="700617" y="0"/>
                  <a:pt x="588434" y="12700"/>
                  <a:pt x="840317" y="42333"/>
                </a:cubicBezTo>
                <a:cubicBezTo>
                  <a:pt x="1092200" y="71966"/>
                  <a:pt x="1837267" y="171450"/>
                  <a:pt x="2123017" y="258233"/>
                </a:cubicBezTo>
                <a:cubicBezTo>
                  <a:pt x="2408767" y="345016"/>
                  <a:pt x="2372784" y="493183"/>
                  <a:pt x="2554817" y="563033"/>
                </a:cubicBezTo>
                <a:cubicBezTo>
                  <a:pt x="2736850" y="632883"/>
                  <a:pt x="3075517" y="584200"/>
                  <a:pt x="3215217" y="677333"/>
                </a:cubicBezTo>
                <a:cubicBezTo>
                  <a:pt x="3354917" y="770466"/>
                  <a:pt x="3401484" y="1009650"/>
                  <a:pt x="3393017" y="1121833"/>
                </a:cubicBezTo>
                <a:cubicBezTo>
                  <a:pt x="3384550" y="1234016"/>
                  <a:pt x="3522134" y="1164166"/>
                  <a:pt x="3164417" y="1350433"/>
                </a:cubicBezTo>
                <a:cubicBezTo>
                  <a:pt x="2806700" y="1536700"/>
                  <a:pt x="1629834" y="2106083"/>
                  <a:pt x="1246717" y="2239433"/>
                </a:cubicBezTo>
                <a:cubicBezTo>
                  <a:pt x="863600" y="2372783"/>
                  <a:pt x="1035050" y="2311400"/>
                  <a:pt x="865717" y="2150533"/>
                </a:cubicBezTo>
                <a:cubicBezTo>
                  <a:pt x="696384" y="1989666"/>
                  <a:pt x="372534" y="1485900"/>
                  <a:pt x="230717" y="1274233"/>
                </a:cubicBezTo>
                <a:cubicBezTo>
                  <a:pt x="88900" y="1062566"/>
                  <a:pt x="0" y="1007533"/>
                  <a:pt x="14817" y="880533"/>
                </a:cubicBezTo>
                <a:cubicBezTo>
                  <a:pt x="29634" y="753533"/>
                  <a:pt x="207434" y="658283"/>
                  <a:pt x="306917" y="524933"/>
                </a:cubicBezTo>
                <a:close/>
              </a:path>
            </a:pathLst>
          </a:custGeom>
          <a:noFill/>
          <a:ln w="31750" cmpd="sng">
            <a:solidFill>
              <a:srgbClr val="99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5" name="TextBox 174"/>
          <p:cNvSpPr txBox="1">
            <a:spLocks noChangeArrowheads="1"/>
          </p:cNvSpPr>
          <p:nvPr/>
        </p:nvSpPr>
        <p:spPr bwMode="auto">
          <a:xfrm>
            <a:off x="4357688" y="5357813"/>
            <a:ext cx="414337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 b="1">
                <a:solidFill>
                  <a:srgbClr val="C00000"/>
                </a:solidFill>
                <a:latin typeface="Lucida Sans" charset="0"/>
              </a:rPr>
              <a:t>V</a:t>
            </a:r>
            <a:r>
              <a:rPr lang="es-MX" sz="1600" b="1" baseline="-25000">
                <a:solidFill>
                  <a:srgbClr val="C00000"/>
                </a:solidFill>
                <a:latin typeface="Lucida Sans" charset="0"/>
              </a:rPr>
              <a:t>3</a:t>
            </a:r>
            <a:endParaRPr lang="en-US" sz="1600" b="1" baseline="-25000">
              <a:solidFill>
                <a:srgbClr val="C00000"/>
              </a:solidFill>
              <a:latin typeface="Lucida Sans" charset="0"/>
            </a:endParaRPr>
          </a:p>
        </p:txBody>
      </p:sp>
      <p:sp>
        <p:nvSpPr>
          <p:cNvPr id="176" name="TextBox 175"/>
          <p:cNvSpPr txBox="1">
            <a:spLocks noChangeArrowheads="1"/>
          </p:cNvSpPr>
          <p:nvPr/>
        </p:nvSpPr>
        <p:spPr bwMode="auto">
          <a:xfrm>
            <a:off x="5286375" y="1285875"/>
            <a:ext cx="414338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s-MX" sz="1600" b="1">
                <a:solidFill>
                  <a:srgbClr val="C00000"/>
                </a:solidFill>
                <a:latin typeface="Lucida Sans" charset="0"/>
              </a:rPr>
              <a:t>V</a:t>
            </a:r>
            <a:r>
              <a:rPr lang="es-MX" sz="1600" b="1" baseline="-25000">
                <a:solidFill>
                  <a:srgbClr val="C00000"/>
                </a:solidFill>
                <a:latin typeface="Lucida Sans" charset="0"/>
              </a:rPr>
              <a:t>2</a:t>
            </a:r>
            <a:endParaRPr lang="en-US" sz="1600" b="1" baseline="-25000">
              <a:solidFill>
                <a:srgbClr val="C00000"/>
              </a:solidFill>
              <a:latin typeface="Lucida Sans" charset="0"/>
            </a:endParaRPr>
          </a:p>
        </p:txBody>
      </p:sp>
      <p:sp>
        <p:nvSpPr>
          <p:cNvPr id="177" name="Rectangle 176"/>
          <p:cNvSpPr>
            <a:spLocks noChangeArrowheads="1"/>
          </p:cNvSpPr>
          <p:nvPr/>
        </p:nvSpPr>
        <p:spPr bwMode="auto">
          <a:xfrm>
            <a:off x="6000750" y="5286375"/>
            <a:ext cx="278606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MX" sz="1600" b="1">
                <a:latin typeface="Lucida Sans" charset="0"/>
              </a:rPr>
              <a:t>In this example:</a:t>
            </a:r>
          </a:p>
          <a:p>
            <a:endParaRPr lang="es-MX" sz="1400">
              <a:latin typeface="Lucida Sans" charset="0"/>
              <a:sym typeface="Wingdings" charset="0"/>
            </a:endParaRPr>
          </a:p>
          <a:p>
            <a:r>
              <a:rPr lang="es-MX" sz="1400">
                <a:latin typeface="Lucida Sans" charset="0"/>
                <a:sym typeface="Wingdings" charset="0"/>
              </a:rPr>
              <a:t>w(V</a:t>
            </a:r>
            <a:r>
              <a:rPr lang="es-MX" sz="1400" baseline="-25000">
                <a:latin typeface="Lucida Sans" charset="0"/>
                <a:sym typeface="Wingdings" charset="0"/>
              </a:rPr>
              <a:t>1</a:t>
            </a:r>
            <a:r>
              <a:rPr lang="es-MX" sz="1400">
                <a:latin typeface="Lucida Sans" charset="0"/>
                <a:sym typeface="Wingdings" charset="0"/>
              </a:rPr>
              <a:t>) =  37     [Unbalanced]</a:t>
            </a:r>
          </a:p>
          <a:p>
            <a:r>
              <a:rPr lang="es-MX" sz="1400">
                <a:latin typeface="Lucida Sans" charset="0"/>
                <a:sym typeface="Wingdings" charset="0"/>
              </a:rPr>
              <a:t>w(V</a:t>
            </a:r>
            <a:r>
              <a:rPr lang="es-MX" sz="1400" baseline="-25000">
                <a:latin typeface="Lucida Sans" charset="0"/>
                <a:sym typeface="Wingdings" charset="0"/>
              </a:rPr>
              <a:t>2</a:t>
            </a:r>
            <a:r>
              <a:rPr lang="es-MX" sz="1400">
                <a:latin typeface="Lucida Sans" charset="0"/>
                <a:sym typeface="Wingdings" charset="0"/>
              </a:rPr>
              <a:t>) =  38     [Unbalanced]</a:t>
            </a:r>
          </a:p>
          <a:p>
            <a:r>
              <a:rPr lang="es-MX" sz="1400">
                <a:latin typeface="Lucida Sans" charset="0"/>
                <a:sym typeface="Wingdings" charset="0"/>
              </a:rPr>
              <a:t>w(V</a:t>
            </a:r>
            <a:r>
              <a:rPr lang="es-MX" sz="1400" baseline="-25000">
                <a:latin typeface="Lucida Sans" charset="0"/>
                <a:sym typeface="Wingdings" charset="0"/>
              </a:rPr>
              <a:t>3</a:t>
            </a:r>
            <a:r>
              <a:rPr lang="es-MX" sz="1400">
                <a:latin typeface="Lucida Sans" charset="0"/>
                <a:sym typeface="Wingdings" charset="0"/>
              </a:rPr>
              <a:t>) =  75     [Unbalanced]</a:t>
            </a:r>
          </a:p>
        </p:txBody>
      </p:sp>
      <p:cxnSp>
        <p:nvCxnSpPr>
          <p:cNvPr id="93" name="Straight Arrow Connector 92"/>
          <p:cNvCxnSpPr/>
          <p:nvPr/>
        </p:nvCxnSpPr>
        <p:spPr>
          <a:xfrm rot="10800000" flipV="1">
            <a:off x="2214563" y="4429125"/>
            <a:ext cx="428625" cy="214313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/>
          <p:nvPr/>
        </p:nvCxnSpPr>
        <p:spPr>
          <a:xfrm rot="5400000" flipH="1" flipV="1">
            <a:off x="5526088" y="3903662"/>
            <a:ext cx="306388" cy="214313"/>
          </a:xfrm>
          <a:prstGeom prst="straightConnector1">
            <a:avLst/>
          </a:prstGeom>
          <a:ln w="57150">
            <a:solidFill>
              <a:srgbClr val="7030A0"/>
            </a:solidFill>
            <a:headEnd type="none" w="med" len="med"/>
            <a:tailEnd type="triangl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/>
      <p:bldP spid="172" grpId="0"/>
      <p:bldP spid="175" grpId="0"/>
      <p:bldP spid="176" grpId="0"/>
      <p:bldP spid="177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15502</TotalTime>
  <Words>3305</Words>
  <Application>Microsoft Macintosh PowerPoint</Application>
  <PresentationFormat>Overhead</PresentationFormat>
  <Paragraphs>842</Paragraphs>
  <Slides>73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73</vt:i4>
      </vt:variant>
    </vt:vector>
  </HeadingPairs>
  <TitlesOfParts>
    <vt:vector size="78" baseType="lpstr">
      <vt:lpstr>Concourse</vt:lpstr>
      <vt:lpstr>Equation</vt:lpstr>
      <vt:lpstr>Microsoft Equation</vt:lpstr>
      <vt:lpstr>Chart</vt:lpstr>
      <vt:lpstr>Gráfico</vt:lpstr>
      <vt:lpstr>PowerPoint Presentation</vt:lpstr>
      <vt:lpstr>Agenda</vt:lpstr>
      <vt:lpstr>Background: Territory design/districting</vt:lpstr>
      <vt:lpstr>Background:  Territory design/districting</vt:lpstr>
      <vt:lpstr>Background:  Applications</vt:lpstr>
      <vt:lpstr>Example B: Commercial territory design</vt:lpstr>
      <vt:lpstr>Example B: Commercial territory design (cont’d)</vt:lpstr>
      <vt:lpstr>Example B:  Illustrating connectivity</vt:lpstr>
      <vt:lpstr>Example B:  Modeling balancing</vt:lpstr>
      <vt:lpstr>Example B:  Modeling balancing</vt:lpstr>
      <vt:lpstr>Example B:  Illustrating Compactness</vt:lpstr>
      <vt:lpstr>Basic model: Description</vt:lpstr>
      <vt:lpstr>Basic model: Parameters</vt:lpstr>
      <vt:lpstr>Basic model: p-Median Model</vt:lpstr>
      <vt:lpstr>Basic model: p-Center Model</vt:lpstr>
      <vt:lpstr>Basic model: Additional Requirements</vt:lpstr>
      <vt:lpstr>Basic model: Remarks</vt:lpstr>
      <vt:lpstr>Solving Territory Design Problems</vt:lpstr>
      <vt:lpstr>PowerPoint Presentation</vt:lpstr>
      <vt:lpstr>Exact Optimization:  Connectivity Constraints</vt:lpstr>
      <vt:lpstr>Exact Optimization:  Connectivity Constraints</vt:lpstr>
      <vt:lpstr>Exact Optimization:  Connectivity Constraints</vt:lpstr>
      <vt:lpstr>Exact Optimization:  Connectivity Constraints</vt:lpstr>
      <vt:lpstr>Exact Optimization:  Connectivity Constraints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Location-Allocation Method: Model</vt:lpstr>
      <vt:lpstr>PowerPoint Presentation</vt:lpstr>
      <vt:lpstr>Location-Allocation Algorithm</vt:lpstr>
      <vt:lpstr>Location-Allocation Method</vt:lpstr>
      <vt:lpstr>Location-Allocation Method</vt:lpstr>
      <vt:lpstr>Location-Allocation Method</vt:lpstr>
      <vt:lpstr>Location-Allocation Method</vt:lpstr>
      <vt:lpstr>PowerPoint Presentation</vt:lpstr>
      <vt:lpstr>PowerPoint Presentation</vt:lpstr>
      <vt:lpstr>Location-Allocation Method</vt:lpstr>
      <vt:lpstr>Location-Allocation Method</vt:lpstr>
      <vt:lpstr>PowerPoint Presentation</vt:lpstr>
      <vt:lpstr>PowerPoint Presentation</vt:lpstr>
      <vt:lpstr>Location-Allocation Method</vt:lpstr>
      <vt:lpstr>Location-Allocation Method</vt:lpstr>
      <vt:lpstr>Location-Allocation Method</vt:lpstr>
      <vt:lpstr>Location-Allocation Method</vt:lpstr>
      <vt:lpstr>Location-Allocation Method</vt:lpstr>
      <vt:lpstr>Location-Allocation Algorithm</vt:lpstr>
      <vt:lpstr>Wrap-up</vt:lpstr>
      <vt:lpstr>Thank you …</vt:lpstr>
      <vt:lpstr>References</vt:lpstr>
      <vt:lpstr>Example A: Political districting</vt:lpstr>
      <vt:lpstr>Example A: Political districting (cont’d)</vt:lpstr>
      <vt:lpstr>Example A: Political districting (cont’d)</vt:lpstr>
      <vt:lpstr>Example A: Political districting (cont’d)</vt:lpstr>
      <vt:lpstr>PowerPoint Presentation</vt:lpstr>
      <vt:lpstr>PowerPoint Presentation</vt:lpstr>
      <vt:lpstr>Location-Allocation-Local Search Algorithm</vt:lpstr>
      <vt:lpstr>PowerPoint Presentation</vt:lpstr>
      <vt:lpstr>L-A-LS: Allocation Phase</vt:lpstr>
      <vt:lpstr>PowerPoint Presentation</vt:lpstr>
      <vt:lpstr>PowerPoint Presentation</vt:lpstr>
      <vt:lpstr>PowerPoint Presentation</vt:lpstr>
      <vt:lpstr>PowerPoint Presentation</vt:lpstr>
      <vt:lpstr>Location-Allocation-LS Algorithm</vt:lpstr>
      <vt:lpstr>L-A-LS Method:  Local Search Phase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</dc:title>
  <dc:creator>FCI</dc:creator>
  <cp:lastModifiedBy>Roger Z Rios</cp:lastModifiedBy>
  <cp:revision>469</cp:revision>
  <cp:lastPrinted>1997-06-11T20:30:24Z</cp:lastPrinted>
  <dcterms:created xsi:type="dcterms:W3CDTF">1995-06-02T21:27:28Z</dcterms:created>
  <dcterms:modified xsi:type="dcterms:W3CDTF">2015-11-04T21:09:55Z</dcterms:modified>
</cp:coreProperties>
</file>