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8" r:id="rId2"/>
    <p:sldId id="371" r:id="rId3"/>
    <p:sldId id="375" r:id="rId4"/>
    <p:sldId id="366" r:id="rId5"/>
    <p:sldId id="341" r:id="rId6"/>
    <p:sldId id="357" r:id="rId7"/>
    <p:sldId id="353" r:id="rId8"/>
    <p:sldId id="343" r:id="rId9"/>
    <p:sldId id="345" r:id="rId10"/>
    <p:sldId id="346" r:id="rId11"/>
    <p:sldId id="382" r:id="rId12"/>
    <p:sldId id="348" r:id="rId13"/>
    <p:sldId id="349" r:id="rId14"/>
    <p:sldId id="351" r:id="rId15"/>
    <p:sldId id="352" r:id="rId16"/>
    <p:sldId id="384" r:id="rId17"/>
    <p:sldId id="383" r:id="rId18"/>
    <p:sldId id="369" r:id="rId19"/>
    <p:sldId id="381" r:id="rId20"/>
    <p:sldId id="3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F610"/>
    <a:srgbClr val="474747"/>
    <a:srgbClr val="78A336"/>
    <a:srgbClr val="80A938"/>
    <a:srgbClr val="8000FF"/>
    <a:srgbClr val="6C508F"/>
    <a:srgbClr val="E14B2F"/>
    <a:srgbClr val="F6B04B"/>
    <a:srgbClr val="7EA32D"/>
    <a:srgbClr val="BA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36.799999999999997</c:v>
                </c:pt>
                <c:pt idx="1">
                  <c:v>6176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 "Big-M"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17.8</c:v>
                </c:pt>
                <c:pt idx="1">
                  <c:v>4412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Binary Embedding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214640"/>
        <c:axId val="780208112"/>
      </c:barChart>
      <c:catAx>
        <c:axId val="7802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0208112"/>
        <c:crosses val="autoZero"/>
        <c:auto val="1"/>
        <c:lblAlgn val="ctr"/>
        <c:lblOffset val="100"/>
        <c:noMultiLvlLbl val="0"/>
      </c:catAx>
      <c:valAx>
        <c:axId val="780208112"/>
        <c:scaling>
          <c:logBase val="10"/>
          <c:orientation val="minMax"/>
        </c:scaling>
        <c:delete val="0"/>
        <c:axPos val="l"/>
        <c:majorGridlines/>
        <c:numFmt formatCode="General&quot; s&quot;" sourceLinked="0"/>
        <c:majorTickMark val="none"/>
        <c:minorTickMark val="none"/>
        <c:tickLblPos val="nextTo"/>
        <c:crossAx val="78021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E1F7F-525C-B842-A7E5-A738F543C3B5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7B3C-6A19-E042-8543-4F82E5C94C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4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099D4-F6A0-364E-BEA4-29446C1E0326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5DDE-FA69-7347-B985-16C94375B9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53C15-CD39-A344-8008-E11E54D7AB2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5DDE-FA69-7347-B985-16C94375B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5DDE-FA69-7347-B985-16C94375B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5DDE-FA69-7347-B985-16C94375B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5DDE-FA69-7347-B985-16C94375B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5DDE-FA69-7347-B985-16C94375B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y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90307" y="6356350"/>
            <a:ext cx="4965587" cy="365125"/>
          </a:xfrm>
        </p:spPr>
        <p:txBody>
          <a:bodyPr/>
          <a:lstStyle/>
          <a:p>
            <a:r>
              <a:rPr lang="en-US" dirty="0" smtClean="0"/>
              <a:t>Embedding Formulations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‹Nº›</a:t>
            </a:fld>
            <a:r>
              <a:rPr lang="en-US" dirty="0" smtClean="0"/>
              <a:t> / 24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31694"/>
            <a:ext cx="8229600" cy="479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‹Nº›</a:t>
            </a:fld>
            <a:r>
              <a:rPr lang="en-US" dirty="0" smtClean="0"/>
              <a:t> /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8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428"/>
            <a:ext cx="505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646" y="6356350"/>
            <a:ext cx="723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B74E-FAD9-4E0E-AF3E-8D72BD2FD9DC}" type="slidenum">
              <a:rPr lang="en-US" smtClean="0"/>
              <a:t>‹Nº›</a:t>
            </a:fld>
            <a:r>
              <a:rPr lang="en-US" dirty="0" smtClean="0"/>
              <a:t> / 24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75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77.emf"/><Relationship Id="rId7" Type="http://schemas.openxmlformats.org/officeDocument/2006/relationships/image" Target="../media/image22.emf"/><Relationship Id="rId12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11" Type="http://schemas.openxmlformats.org/officeDocument/2006/relationships/image" Target="../media/image80.emf"/><Relationship Id="rId5" Type="http://schemas.openxmlformats.org/officeDocument/2006/relationships/image" Target="../media/image20.emf"/><Relationship Id="rId10" Type="http://schemas.openxmlformats.org/officeDocument/2006/relationships/image" Target="../media/image74.emf"/><Relationship Id="rId4" Type="http://schemas.openxmlformats.org/officeDocument/2006/relationships/image" Target="../media/image78.emf"/><Relationship Id="rId9" Type="http://schemas.openxmlformats.org/officeDocument/2006/relationships/image" Target="../media/image7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8.emf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emf"/><Relationship Id="rId11" Type="http://schemas.openxmlformats.org/officeDocument/2006/relationships/image" Target="../media/image93.emf"/><Relationship Id="rId5" Type="http://schemas.openxmlformats.org/officeDocument/2006/relationships/image" Target="../media/image21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12" Type="http://schemas.openxmlformats.org/officeDocument/2006/relationships/image" Target="../media/image104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emf"/><Relationship Id="rId5" Type="http://schemas.openxmlformats.org/officeDocument/2006/relationships/image" Target="../media/image87.emf"/><Relationship Id="rId4" Type="http://schemas.openxmlformats.org/officeDocument/2006/relationships/image" Target="../media/image1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3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" Type="http://schemas.openxmlformats.org/officeDocument/2006/relationships/image" Target="../media/image22.emf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6.emf"/><Relationship Id="rId7" Type="http://schemas.openxmlformats.org/officeDocument/2006/relationships/image" Target="../media/image23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image" Target="../media/image47.emf"/><Relationship Id="rId5" Type="http://schemas.openxmlformats.org/officeDocument/2006/relationships/image" Target="../media/image21.emf"/><Relationship Id="rId10" Type="http://schemas.openxmlformats.org/officeDocument/2006/relationships/image" Target="../media/image46.emf"/><Relationship Id="rId4" Type="http://schemas.openxmlformats.org/officeDocument/2006/relationships/image" Target="../media/image20.emf"/><Relationship Id="rId9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040"/>
            <a:ext cx="7772400" cy="2391396"/>
          </a:xfrm>
        </p:spPr>
        <p:txBody>
          <a:bodyPr>
            <a:normAutofit/>
          </a:bodyPr>
          <a:lstStyle/>
          <a:p>
            <a:r>
              <a:rPr lang="en-US" sz="3600" dirty="0"/>
              <a:t>Embedding Formulations, Complexity and </a:t>
            </a:r>
            <a:r>
              <a:rPr lang="en-US" sz="3600" dirty="0" err="1"/>
              <a:t>Representability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/>
              <a:t>Unions of Convex Sets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452640"/>
            <a:ext cx="7928070" cy="3124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Juan Pablo </a:t>
            </a:r>
            <a:r>
              <a:rPr lang="en-US" sz="2800" dirty="0" err="1" smtClean="0">
                <a:solidFill>
                  <a:schemeClr val="tx1"/>
                </a:solidFill>
              </a:rPr>
              <a:t>Vielma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6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Massachusetts Institute of Technology</a:t>
            </a:r>
          </a:p>
          <a:p>
            <a:pPr algn="l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CMO-BIRS Workshop: Modern Techniques in Discrete Optimization: Mathematics, Algorithms and Applications,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Oaxaca, Mexico. November, 2015.</a:t>
            </a:r>
          </a:p>
          <a:p>
            <a:pPr algn="l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Supported by NSF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grant CMMI-1351619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641753"/>
            <a:ext cx="7772400" cy="239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dirty="0" err="1" smtClean="0"/>
              <a:t>Minkowski</a:t>
            </a:r>
            <a:r>
              <a:rPr lang="es-419" sz="3600" dirty="0" smtClean="0"/>
              <a:t> </a:t>
            </a:r>
            <a:r>
              <a:rPr lang="es-419" sz="3600" dirty="0" err="1" smtClean="0"/>
              <a:t>Sums</a:t>
            </a:r>
            <a:r>
              <a:rPr lang="es-419" sz="3600" dirty="0" smtClean="0"/>
              <a:t>: </a:t>
            </a:r>
            <a:r>
              <a:rPr lang="es-419" sz="3600" dirty="0" err="1" smtClean="0"/>
              <a:t>Good</a:t>
            </a:r>
            <a:r>
              <a:rPr lang="es-419" sz="3600" dirty="0" smtClean="0"/>
              <a:t> </a:t>
            </a:r>
            <a:r>
              <a:rPr lang="es-419" sz="3600" dirty="0" err="1" smtClean="0"/>
              <a:t>or</a:t>
            </a:r>
            <a:r>
              <a:rPr lang="es-419" sz="3600" dirty="0" smtClean="0"/>
              <a:t> </a:t>
            </a:r>
            <a:r>
              <a:rPr lang="es-419" sz="3600" dirty="0" err="1" smtClean="0"/>
              <a:t>Evil</a:t>
            </a:r>
            <a:r>
              <a:rPr lang="es-419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218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5955"/>
            <a:ext cx="8229600" cy="5463355"/>
          </a:xfrm>
        </p:spPr>
        <p:txBody>
          <a:bodyPr/>
          <a:lstStyle/>
          <a:p>
            <a:r>
              <a:rPr lang="en-US" dirty="0" smtClean="0"/>
              <a:t>Lower and Upper bounds for special structures:</a:t>
            </a:r>
          </a:p>
          <a:p>
            <a:pPr lvl="1"/>
            <a:r>
              <a:rPr lang="en-US" dirty="0" smtClean="0"/>
              <a:t>e.g. for Special Order Sets of Type 2 (SOS2) on </a:t>
            </a:r>
            <a:r>
              <a:rPr lang="en-US" dirty="0" smtClean="0">
                <a:latin typeface="CMU Classical Serif Italic"/>
                <a:cs typeface="CMU Classical Serif Italic"/>
              </a:rPr>
              <a:t>n</a:t>
            </a:r>
            <a:r>
              <a:rPr lang="en-US" dirty="0" smtClean="0"/>
              <a:t> variables</a:t>
            </a:r>
          </a:p>
          <a:p>
            <a:pPr lvl="2"/>
            <a:r>
              <a:rPr lang="en-US" dirty="0" smtClean="0"/>
              <a:t>Embedding complexity (ideal)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Relaxation complexity (non-ideal)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Relation to other complexity measures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Still open questions (see V. 2015)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53" y="2360358"/>
            <a:ext cx="3267263" cy="62991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65" y="3452364"/>
            <a:ext cx="1918573" cy="632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81" y="4690337"/>
            <a:ext cx="4135860" cy="54267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80" y="5274238"/>
            <a:ext cx="6960715" cy="516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59327" y="2222076"/>
            <a:ext cx="5239420" cy="461665"/>
            <a:chOff x="-922390" y="3634071"/>
            <a:chExt cx="523942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96037" y="3634071"/>
              <a:ext cx="3620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General Inequalities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0000" flipH="1">
              <a:off x="106310" y="2873456"/>
              <a:ext cx="0" cy="2057400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FF6600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66760" y="2632429"/>
            <a:ext cx="3436519" cy="461665"/>
            <a:chOff x="2436895" y="5634303"/>
            <a:chExt cx="1502828" cy="461665"/>
          </a:xfrm>
        </p:grpSpPr>
        <p:sp>
          <p:nvSpPr>
            <p:cNvPr id="15" name="Freeform 14"/>
            <p:cNvSpPr/>
            <p:nvPr/>
          </p:nvSpPr>
          <p:spPr>
            <a:xfrm rot="16200000" flipH="1">
              <a:off x="2536865" y="5785289"/>
              <a:ext cx="0" cy="199939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55257" y="5634303"/>
              <a:ext cx="1284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Total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83437" y="3285671"/>
            <a:ext cx="5239420" cy="461665"/>
            <a:chOff x="-922390" y="3634071"/>
            <a:chExt cx="523942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96037" y="3634071"/>
              <a:ext cx="3620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General Inequalities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6200000" flipH="1">
              <a:off x="106310" y="2873456"/>
              <a:ext cx="0" cy="2057400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FF6600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03018" y="3734508"/>
            <a:ext cx="4411459" cy="461665"/>
            <a:chOff x="2010531" y="5634303"/>
            <a:chExt cx="1929192" cy="461665"/>
          </a:xfrm>
        </p:grpSpPr>
        <p:sp>
          <p:nvSpPr>
            <p:cNvPr id="21" name="Freeform 20"/>
            <p:cNvSpPr/>
            <p:nvPr/>
          </p:nvSpPr>
          <p:spPr>
            <a:xfrm rot="16200000" flipH="1">
              <a:off x="2310441" y="5585349"/>
              <a:ext cx="0" cy="599820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55257" y="5634303"/>
              <a:ext cx="1284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Total</a:t>
              </a:r>
              <a:endParaRPr lang="en-US" sz="2400" dirty="0"/>
            </a:p>
          </p:txBody>
        </p:sp>
      </p:grpSp>
      <p:sp>
        <p:nvSpPr>
          <p:cNvPr id="2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9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82394" cy="580821"/>
          </a:xfrm>
        </p:spPr>
        <p:txBody>
          <a:bodyPr/>
          <a:lstStyle/>
          <a:p>
            <a:r>
              <a:rPr lang="en-US" dirty="0" smtClean="0"/>
              <a:t>Example of Constant Sized Non-Ideal Formulation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437" y="4786922"/>
            <a:ext cx="6074332" cy="1758219"/>
          </a:xfrm>
        </p:spPr>
        <p:txBody>
          <a:bodyPr>
            <a:normAutofit/>
          </a:bodyPr>
          <a:lstStyle/>
          <a:p>
            <a:r>
              <a:rPr lang="en-US" dirty="0" smtClean="0"/>
              <a:t>Polynomial sized coefficients: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80</a:t>
            </a:r>
            <a:r>
              <a:rPr lang="en-US" dirty="0" smtClean="0"/>
              <a:t> fractional extreme points for  n = 5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45961" y="1200983"/>
            <a:ext cx="4593614" cy="337468"/>
            <a:chOff x="2117312" y="1367834"/>
            <a:chExt cx="4593614" cy="33746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156388" y="1369717"/>
              <a:ext cx="63629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8864" y="1367834"/>
              <a:ext cx="63629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25865" y="1369717"/>
              <a:ext cx="63629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69573" y="1369717"/>
              <a:ext cx="63629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958573" y="1367834"/>
              <a:ext cx="63629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312" y="1522422"/>
              <a:ext cx="87783" cy="18288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701" y="1522422"/>
              <a:ext cx="109728" cy="18288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809" y="1522422"/>
              <a:ext cx="232117" cy="18288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764" y="1522422"/>
              <a:ext cx="112542" cy="18288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485" y="1580745"/>
              <a:ext cx="469900" cy="635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887" y="1668506"/>
            <a:ext cx="2766728" cy="4238391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26" y="5368190"/>
            <a:ext cx="4513383" cy="482199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6359769" y="1856154"/>
            <a:ext cx="2471616" cy="3702538"/>
          </a:xfrm>
          <a:custGeom>
            <a:avLst/>
            <a:gdLst>
              <a:gd name="connsiteX0" fmla="*/ 0 w 2471616"/>
              <a:gd name="connsiteY0" fmla="*/ 0 h 3702538"/>
              <a:gd name="connsiteX1" fmla="*/ 498231 w 2471616"/>
              <a:gd name="connsiteY1" fmla="*/ 2217615 h 3702538"/>
              <a:gd name="connsiteX2" fmla="*/ 2471616 w 2471616"/>
              <a:gd name="connsiteY2" fmla="*/ 3702538 h 3702538"/>
              <a:gd name="connsiteX3" fmla="*/ 0 w 2471616"/>
              <a:gd name="connsiteY3" fmla="*/ 0 h 37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616" h="3702538">
                <a:moveTo>
                  <a:pt x="0" y="0"/>
                </a:moveTo>
                <a:lnTo>
                  <a:pt x="498231" y="2217615"/>
                </a:lnTo>
                <a:lnTo>
                  <a:pt x="2471616" y="370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28000"/>
            </a:schemeClr>
          </a:solidFill>
          <a:ln w="22225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359769" y="4796691"/>
            <a:ext cx="999957" cy="762001"/>
            <a:chOff x="6359769" y="4796691"/>
            <a:chExt cx="999957" cy="762001"/>
          </a:xfrm>
        </p:grpSpPr>
        <p:sp>
          <p:nvSpPr>
            <p:cNvPr id="31" name="Rectangle 30"/>
            <p:cNvSpPr/>
            <p:nvPr/>
          </p:nvSpPr>
          <p:spPr>
            <a:xfrm>
              <a:off x="6359769" y="4806460"/>
              <a:ext cx="999956" cy="752232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74000">
                  <a:srgbClr val="FFFFFF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6359769" y="4806460"/>
              <a:ext cx="99995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359726" y="4796691"/>
              <a:ext cx="0" cy="75223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7332"/>
            <a:ext cx="5248008" cy="720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6118" y="12213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Serif Roman"/>
                <a:cs typeface="CMU Serif Roman"/>
              </a:rPr>
              <a:t>3</a:t>
            </a:r>
            <a:endParaRPr lang="en-US" sz="2000" dirty="0">
              <a:latin typeface="CMU Serif Roman"/>
              <a:cs typeface="CMU Serif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7355" y="12101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Serif Roman"/>
                <a:cs typeface="CMU Serif Roman"/>
              </a:rPr>
              <a:t>4</a:t>
            </a:r>
            <a:endParaRPr lang="en-US" sz="2000" dirty="0">
              <a:latin typeface="CMU Serif Roman"/>
              <a:cs typeface="CMU Serif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47501" y="3894473"/>
            <a:ext cx="3487015" cy="82296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3" y="1798874"/>
            <a:ext cx="5845044" cy="20383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273" y="1621420"/>
            <a:ext cx="8772342" cy="4734930"/>
            <a:chOff x="176273" y="1621420"/>
            <a:chExt cx="8772342" cy="4734930"/>
          </a:xfrm>
        </p:grpSpPr>
        <p:sp>
          <p:nvSpPr>
            <p:cNvPr id="37" name="Rectangle 36"/>
            <p:cNvSpPr/>
            <p:nvPr/>
          </p:nvSpPr>
          <p:spPr>
            <a:xfrm>
              <a:off x="176273" y="1621420"/>
              <a:ext cx="8772342" cy="473493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01" y="2268956"/>
              <a:ext cx="2413000" cy="8001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15" y="5054616"/>
              <a:ext cx="7639559" cy="504076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15" y="3481467"/>
              <a:ext cx="7388127" cy="1031729"/>
            </a:xfrm>
            <a:prstGeom prst="rect">
              <a:avLst/>
            </a:prstGeom>
          </p:spPr>
        </p:pic>
      </p:grpSp>
      <p:sp>
        <p:nvSpPr>
          <p:cNvPr id="3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10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4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45" y="1331694"/>
            <a:ext cx="2467430" cy="250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Faces for </a:t>
            </a:r>
            <a:r>
              <a:rPr lang="en-US" dirty="0" smtClean="0"/>
              <a:t>Ideal Formulation with Unary Encoding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1694"/>
            <a:ext cx="4892194" cy="4794470"/>
          </a:xfrm>
        </p:spPr>
        <p:txBody>
          <a:bodyPr>
            <a:normAutofit/>
          </a:bodyPr>
          <a:lstStyle/>
          <a:p>
            <a:r>
              <a:rPr lang="en-US" dirty="0"/>
              <a:t>Two types of </a:t>
            </a:r>
            <a:r>
              <a:rPr lang="en-US" dirty="0" smtClean="0"/>
              <a:t>facets (or faces):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all combinations of faces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ones are valid?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48135" y="3786491"/>
            <a:ext cx="822960" cy="617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93" y="3514739"/>
            <a:ext cx="338571" cy="318655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5" y="1051175"/>
            <a:ext cx="340094" cy="31094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416254" y="3354969"/>
            <a:ext cx="1105096" cy="149783"/>
          </a:xfrm>
          <a:prstGeom prst="roundRect">
            <a:avLst/>
          </a:prstGeom>
          <a:noFill/>
          <a:ln w="53975">
            <a:solidFill>
              <a:schemeClr val="accent6">
                <a:alpha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1898458"/>
            <a:ext cx="3027604" cy="41384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298092" y="2859745"/>
            <a:ext cx="3620271" cy="981643"/>
            <a:chOff x="1298092" y="2859745"/>
            <a:chExt cx="3620271" cy="981643"/>
          </a:xfrm>
        </p:grpSpPr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092" y="2859745"/>
              <a:ext cx="3620271" cy="344788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41" y="3481661"/>
              <a:ext cx="3248122" cy="35972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416254" y="1281002"/>
            <a:ext cx="1105096" cy="2281776"/>
            <a:chOff x="6416254" y="1281002"/>
            <a:chExt cx="1105096" cy="2281776"/>
          </a:xfrm>
        </p:grpSpPr>
        <p:sp>
          <p:nvSpPr>
            <p:cNvPr id="43" name="Rounded Rectangle 42"/>
            <p:cNvSpPr/>
            <p:nvPr/>
          </p:nvSpPr>
          <p:spPr>
            <a:xfrm>
              <a:off x="6416254" y="3354484"/>
              <a:ext cx="164655" cy="127178"/>
            </a:xfrm>
            <a:prstGeom prst="roundRect">
              <a:avLst/>
            </a:prstGeom>
            <a:noFill/>
            <a:ln w="53975">
              <a:solidFill>
                <a:schemeClr val="accent6">
                  <a:alpha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365999" y="1362118"/>
              <a:ext cx="155351" cy="149783"/>
            </a:xfrm>
            <a:prstGeom prst="roundRect">
              <a:avLst/>
            </a:prstGeom>
            <a:noFill/>
            <a:ln w="53975">
              <a:solidFill>
                <a:schemeClr val="accent6">
                  <a:alpha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17760000">
              <a:off x="5802208" y="2343536"/>
              <a:ext cx="2281776" cy="156707"/>
            </a:xfrm>
            <a:prstGeom prst="roundRect">
              <a:avLst/>
            </a:prstGeom>
            <a:noFill/>
            <a:ln w="53975">
              <a:solidFill>
                <a:schemeClr val="accent3">
                  <a:lumMod val="75000"/>
                  <a:alpha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80A938"/>
                </a:solidFill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 rot="16200000">
            <a:off x="6380166" y="2372143"/>
            <a:ext cx="2152621" cy="132570"/>
          </a:xfrm>
          <a:prstGeom prst="roundRect">
            <a:avLst/>
          </a:prstGeom>
          <a:noFill/>
          <a:ln w="53975">
            <a:solidFill>
              <a:schemeClr val="accent3">
                <a:lumMod val="75000"/>
                <a:alpha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80A938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70565" y="2032869"/>
            <a:ext cx="835614" cy="826876"/>
            <a:chOff x="1565840" y="3163550"/>
            <a:chExt cx="1220429" cy="1220429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565840" y="3163550"/>
              <a:ext cx="1220429" cy="1220429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9" name="Straight Connector 48"/>
            <p:cNvCxnSpPr>
              <a:stCxn id="48" idx="1"/>
              <a:endCxn id="48" idx="5"/>
            </p:cNvCxnSpPr>
            <p:nvPr/>
          </p:nvCxnSpPr>
          <p:spPr>
            <a:xfrm>
              <a:off x="1744568" y="3342278"/>
              <a:ext cx="862973" cy="862973"/>
            </a:xfrm>
            <a:prstGeom prst="line">
              <a:avLst/>
            </a:prstGeom>
            <a:ln w="152400" cmpd="sng">
              <a:solidFill>
                <a:schemeClr val="accent2"/>
              </a:solidFill>
              <a:prstDash val="solid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11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26" grpId="0" animBg="1"/>
      <p:bldP spid="26" grpId="1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862" y="0"/>
            <a:ext cx="8870421" cy="114793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76" y="0"/>
            <a:ext cx="8867602" cy="114757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2376" y="0"/>
            <a:ext cx="8867602" cy="114757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501" y="1064106"/>
            <a:ext cx="2526096" cy="25752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615" y="3762877"/>
            <a:ext cx="2522982" cy="248488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317546" y="3308961"/>
            <a:ext cx="1142582" cy="3412514"/>
            <a:chOff x="5317546" y="3308961"/>
            <a:chExt cx="1142582" cy="3412514"/>
          </a:xfrm>
        </p:grpSpPr>
        <p:grpSp>
          <p:nvGrpSpPr>
            <p:cNvPr id="36" name="Group 35"/>
            <p:cNvGrpSpPr/>
            <p:nvPr/>
          </p:nvGrpSpPr>
          <p:grpSpPr>
            <a:xfrm>
              <a:off x="5317546" y="5945852"/>
              <a:ext cx="737246" cy="775623"/>
              <a:chOff x="3609878" y="4162522"/>
              <a:chExt cx="737246" cy="775623"/>
            </a:xfrm>
          </p:grpSpPr>
          <p:sp>
            <p:nvSpPr>
              <p:cNvPr id="27" name="Right Triangle 26"/>
              <p:cNvSpPr/>
              <p:nvPr/>
            </p:nvSpPr>
            <p:spPr>
              <a:xfrm rot="10800000">
                <a:off x="3609878" y="4162522"/>
                <a:ext cx="729673" cy="775623"/>
              </a:xfrm>
              <a:prstGeom prst="rtTriangle">
                <a:avLst/>
              </a:prstGeom>
              <a:gradFill flip="none" rotWithShape="1">
                <a:gsLst>
                  <a:gs pos="16000">
                    <a:schemeClr val="accent4"/>
                  </a:gs>
                  <a:gs pos="46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725332" y="4177916"/>
                <a:ext cx="621792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4328777" y="4176145"/>
                <a:ext cx="2" cy="619067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8900000" flipH="1">
              <a:off x="5790333" y="3308961"/>
              <a:ext cx="669795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Combinations = Common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14" y="4897329"/>
            <a:ext cx="338571" cy="31865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57" y="2362931"/>
            <a:ext cx="340094" cy="31094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984721" y="2239698"/>
            <a:ext cx="390612" cy="3791861"/>
            <a:chOff x="5984721" y="2239698"/>
            <a:chExt cx="390612" cy="3791861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984721" y="5889492"/>
              <a:ext cx="142067" cy="142067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8900000">
              <a:off x="6317960" y="2239698"/>
              <a:ext cx="57373" cy="1629918"/>
            </a:xfrm>
            <a:prstGeom prst="rect">
              <a:avLst/>
            </a:prstGeom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" y="4072796"/>
            <a:ext cx="3907697" cy="48381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54241" y="4649933"/>
            <a:ext cx="4412264" cy="1697832"/>
            <a:chOff x="654241" y="4649933"/>
            <a:chExt cx="4412264" cy="1697832"/>
          </a:xfrm>
        </p:grpSpPr>
        <p:grpSp>
          <p:nvGrpSpPr>
            <p:cNvPr id="51" name="Group 50"/>
            <p:cNvGrpSpPr/>
            <p:nvPr/>
          </p:nvGrpSpPr>
          <p:grpSpPr>
            <a:xfrm>
              <a:off x="654241" y="5406390"/>
              <a:ext cx="4412264" cy="941375"/>
              <a:chOff x="654241" y="5406390"/>
              <a:chExt cx="4412264" cy="941375"/>
            </a:xfrm>
          </p:grpSpPr>
          <p:pic>
            <p:nvPicPr>
              <p:cNvPr id="48" name="Picture 47" descr="latex-image-1.pdf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241" y="5406390"/>
                <a:ext cx="4412264" cy="420216"/>
              </a:xfrm>
              <a:prstGeom prst="rect">
                <a:avLst/>
              </a:prstGeom>
            </p:spPr>
          </p:pic>
          <p:pic>
            <p:nvPicPr>
              <p:cNvPr id="49" name="Picture 48" descr="latex-image-1.pdf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728" y="5943674"/>
                <a:ext cx="2693939" cy="404091"/>
              </a:xfrm>
              <a:prstGeom prst="rect">
                <a:avLst/>
              </a:prstGeom>
            </p:spPr>
          </p:pic>
        </p:grpSp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89585" y="4768527"/>
              <a:ext cx="638586" cy="401397"/>
            </a:xfrm>
            <a:prstGeom prst="rect">
              <a:avLst/>
            </a:prstGeom>
          </p:spPr>
        </p:pic>
      </p:grpSp>
      <p:sp>
        <p:nvSpPr>
          <p:cNvPr id="2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12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76" y="3624330"/>
            <a:ext cx="2943918" cy="2992021"/>
          </a:xfrm>
          <a:prstGeom prst="rect">
            <a:avLst/>
          </a:prstGeom>
        </p:spPr>
      </p:pic>
      <p:sp>
        <p:nvSpPr>
          <p:cNvPr id="63" name="Content Placeholder 4"/>
          <p:cNvSpPr>
            <a:spLocks noGrp="1"/>
          </p:cNvSpPr>
          <p:nvPr>
            <p:ph idx="1"/>
          </p:nvPr>
        </p:nvSpPr>
        <p:spPr>
          <a:xfrm>
            <a:off x="145641" y="4267446"/>
            <a:ext cx="5485049" cy="2241823"/>
          </a:xfrm>
        </p:spPr>
        <p:txBody>
          <a:bodyPr>
            <a:normAutofit/>
          </a:bodyPr>
          <a:lstStyle/>
          <a:p>
            <a:r>
              <a:rPr lang="en-US" dirty="0" smtClean="0"/>
              <a:t>Description of boundary of            is easy if “</a:t>
            </a:r>
            <a:r>
              <a:rPr lang="en-US" dirty="0" err="1" smtClean="0"/>
              <a:t>normals</a:t>
            </a:r>
            <a:r>
              <a:rPr lang="en-US" dirty="0" smtClean="0"/>
              <a:t> condition” yields convex hull of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 nonlinear constraint and point(s)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630692" y="5733646"/>
            <a:ext cx="737246" cy="775623"/>
            <a:chOff x="3609878" y="4162522"/>
            <a:chExt cx="737246" cy="775623"/>
          </a:xfrm>
        </p:grpSpPr>
        <p:sp>
          <p:nvSpPr>
            <p:cNvPr id="59" name="Right Triangle 58"/>
            <p:cNvSpPr/>
            <p:nvPr/>
          </p:nvSpPr>
          <p:spPr>
            <a:xfrm rot="10800000">
              <a:off x="3609878" y="4162522"/>
              <a:ext cx="729673" cy="775623"/>
            </a:xfrm>
            <a:prstGeom prst="rtTriangle">
              <a:avLst/>
            </a:prstGeom>
            <a:gradFill flip="none" rotWithShape="1">
              <a:gsLst>
                <a:gs pos="16000">
                  <a:schemeClr val="accent4"/>
                </a:gs>
                <a:gs pos="46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3725332" y="4177916"/>
              <a:ext cx="621792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4328777" y="4176145"/>
              <a:ext cx="2" cy="61906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Embedding for Unions of Convex Sets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Embedding Formulations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8242" y="3022376"/>
            <a:ext cx="387393" cy="410473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57212" y="2487182"/>
            <a:ext cx="543131" cy="186692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750242" y="3274837"/>
            <a:ext cx="147250" cy="519769"/>
          </a:xfrm>
          <a:prstGeom prst="straightConnector1">
            <a:avLst/>
          </a:prstGeom>
          <a:ln w="508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6281510" y="5676842"/>
            <a:ext cx="142067" cy="142067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439" y="869721"/>
            <a:ext cx="2734393" cy="29838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48" y="702027"/>
            <a:ext cx="4248729" cy="3755038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71" y="4408334"/>
            <a:ext cx="819900" cy="324356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3" y="2317313"/>
            <a:ext cx="410585" cy="356561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3" y="4951208"/>
            <a:ext cx="383838" cy="342342"/>
          </a:xfrm>
          <a:prstGeom prst="rect">
            <a:avLst/>
          </a:prstGeom>
        </p:spPr>
      </p:pic>
      <p:sp>
        <p:nvSpPr>
          <p:cNvPr id="20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13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Example: </a:t>
            </a:r>
            <a:r>
              <a:rPr lang="en-US" dirty="0" err="1" smtClean="0"/>
              <a:t>Representability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36" y="1012590"/>
            <a:ext cx="3025316" cy="275028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3" y="2317313"/>
            <a:ext cx="410585" cy="35656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763615" y="3762877"/>
            <a:ext cx="3045326" cy="2484884"/>
            <a:chOff x="5763615" y="3762877"/>
            <a:chExt cx="3045326" cy="24848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3615" y="3762877"/>
              <a:ext cx="2522982" cy="2484884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03" y="4951208"/>
              <a:ext cx="383838" cy="34234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9" y="343037"/>
            <a:ext cx="6992485" cy="9049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" y="347472"/>
            <a:ext cx="6995160" cy="9052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431" y="3134916"/>
            <a:ext cx="5888620" cy="762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976" y="3136392"/>
            <a:ext cx="5885827" cy="7616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35344" y="5526876"/>
            <a:ext cx="4543595" cy="611406"/>
            <a:chOff x="4169652" y="5770752"/>
            <a:chExt cx="4543595" cy="611406"/>
          </a:xfrm>
        </p:grpSpPr>
        <p:sp>
          <p:nvSpPr>
            <p:cNvPr id="19" name="TextBox 18"/>
            <p:cNvSpPr txBox="1"/>
            <p:nvPr/>
          </p:nvSpPr>
          <p:spPr>
            <a:xfrm>
              <a:off x="4169652" y="6069569"/>
              <a:ext cx="4495796" cy="31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  <a:r>
                <a:rPr lang="en-US" sz="2400" dirty="0" smtClean="0"/>
                <a:t>an fail to be basic semi-algebraic</a:t>
              </a:r>
              <a:endParaRPr lang="en-US" sz="2400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855" y="5770752"/>
              <a:ext cx="4504392" cy="30456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824750" y="4342614"/>
            <a:ext cx="5123244" cy="830997"/>
            <a:chOff x="3824750" y="4342614"/>
            <a:chExt cx="5123244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4317874" y="4342614"/>
              <a:ext cx="463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8A336"/>
                  </a:solidFill>
                </a:rPr>
                <a:t>Description with finite number of (quadratic) polynomial inequalities?</a:t>
              </a:r>
              <a:endParaRPr lang="en-US" sz="2400" dirty="0">
                <a:solidFill>
                  <a:srgbClr val="78A336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3824750" y="4758113"/>
              <a:ext cx="522321" cy="0"/>
            </a:xfrm>
            <a:prstGeom prst="line">
              <a:avLst/>
            </a:prstGeom>
            <a:ln w="38100" cmpd="sng">
              <a:solidFill>
                <a:srgbClr val="78A336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7457" y="4304877"/>
            <a:ext cx="2040900" cy="646331"/>
            <a:chOff x="17457" y="4304877"/>
            <a:chExt cx="2040900" cy="646331"/>
          </a:xfrm>
        </p:grpSpPr>
        <p:sp>
          <p:nvSpPr>
            <p:cNvPr id="5" name="Rectangle 4"/>
            <p:cNvSpPr/>
            <p:nvPr/>
          </p:nvSpPr>
          <p:spPr>
            <a:xfrm>
              <a:off x="17457" y="4304877"/>
              <a:ext cx="16934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/>
                <a:t>Zariski</a:t>
              </a:r>
              <a:r>
                <a:rPr lang="en-US" dirty="0" smtClean="0"/>
                <a:t> closure of boundary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56043" y="4664382"/>
              <a:ext cx="502314" cy="0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14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09444"/>
            <a:ext cx="8612095" cy="5342156"/>
          </a:xfrm>
        </p:spPr>
        <p:txBody>
          <a:bodyPr>
            <a:normAutofit/>
          </a:bodyPr>
          <a:lstStyle/>
          <a:p>
            <a:r>
              <a:rPr lang="en-US" dirty="0" smtClean="0"/>
              <a:t>Embedding Formulations = Systematic procedure for strong (ideal) non-extended formulations</a:t>
            </a:r>
          </a:p>
          <a:p>
            <a:pPr lvl="1"/>
            <a:r>
              <a:rPr lang="en-US" dirty="0" smtClean="0"/>
              <a:t>Encoding can significantly affect size</a:t>
            </a:r>
          </a:p>
          <a:p>
            <a:r>
              <a:rPr lang="en-US" dirty="0" smtClean="0"/>
              <a:t>Complexity of Union of </a:t>
            </a:r>
            <a:r>
              <a:rPr lang="en-US" dirty="0" err="1" smtClean="0"/>
              <a:t>Polyhedra</a:t>
            </a:r>
            <a:r>
              <a:rPr lang="en-US" dirty="0" smtClean="0"/>
              <a:t> beyond convex hull</a:t>
            </a:r>
          </a:p>
          <a:p>
            <a:pPr lvl="1"/>
            <a:r>
              <a:rPr lang="en-US" dirty="0" smtClean="0"/>
              <a:t>Embedding Complexity (non-extended ideal formulation)</a:t>
            </a:r>
          </a:p>
          <a:p>
            <a:pPr lvl="1"/>
            <a:r>
              <a:rPr lang="en-US" dirty="0" smtClean="0"/>
              <a:t>Relaxation Complexity (any non-extended formulation)</a:t>
            </a:r>
          </a:p>
          <a:p>
            <a:pPr lvl="1"/>
            <a:r>
              <a:rPr lang="en-US" dirty="0" smtClean="0"/>
              <a:t>Still open questions on relations between complexity   (</a:t>
            </a:r>
            <a:r>
              <a:rPr lang="en-US" sz="1600" dirty="0" smtClean="0"/>
              <a:t>Embedding </a:t>
            </a:r>
            <a:r>
              <a:rPr lang="en-US" sz="1600" dirty="0"/>
              <a:t>Formulations and Complexity for Unions of </a:t>
            </a:r>
            <a:r>
              <a:rPr lang="en-US" sz="1600" dirty="0" err="1" smtClean="0"/>
              <a:t>Polyhedra</a:t>
            </a:r>
            <a:r>
              <a:rPr lang="en-US" sz="1600" dirty="0" smtClean="0"/>
              <a:t>, arXiv</a:t>
            </a:r>
            <a:r>
              <a:rPr lang="en-US" sz="1600" dirty="0"/>
              <a:t>:</a:t>
            </a:r>
            <a:r>
              <a:rPr lang="en-US" sz="1600" dirty="0" smtClean="0"/>
              <a:t>1506.01417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Embedding Formulations for Convex Sets</a:t>
            </a:r>
          </a:p>
          <a:p>
            <a:pPr lvl="1"/>
            <a:r>
              <a:rPr lang="en-US" dirty="0" smtClean="0"/>
              <a:t>MINLP formulations</a:t>
            </a:r>
          </a:p>
          <a:p>
            <a:pPr lvl="1"/>
            <a:r>
              <a:rPr lang="en-US" dirty="0" smtClean="0"/>
              <a:t>Can have </a:t>
            </a:r>
            <a:r>
              <a:rPr lang="en-US" dirty="0" err="1" smtClean="0"/>
              <a:t>representability</a:t>
            </a:r>
            <a:r>
              <a:rPr lang="en-US" dirty="0" smtClean="0"/>
              <a:t> issues </a:t>
            </a:r>
          </a:p>
          <a:p>
            <a:pPr lvl="2"/>
            <a:r>
              <a:rPr lang="en-US" dirty="0" smtClean="0"/>
              <a:t>Open question: minimum number of auxiliary variables for fixing this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Pizza Slices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16</a:t>
            </a:fld>
            <a:r>
              <a:rPr lang="en-US" smtClean="0"/>
              <a:t> / 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9" y="1039090"/>
            <a:ext cx="2542613" cy="291869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65" y="1652328"/>
            <a:ext cx="1918225" cy="146494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52" y="1652328"/>
            <a:ext cx="1827013" cy="13952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530" y="1039090"/>
            <a:ext cx="2272915" cy="25354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79" y="3840306"/>
            <a:ext cx="2387285" cy="2602058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224924" y="1720218"/>
            <a:ext cx="5598392" cy="4051921"/>
            <a:chOff x="-224924" y="1720218"/>
            <a:chExt cx="5598392" cy="4051921"/>
          </a:xfrm>
        </p:grpSpPr>
        <p:grpSp>
          <p:nvGrpSpPr>
            <p:cNvPr id="29" name="Group 28"/>
            <p:cNvGrpSpPr/>
            <p:nvPr/>
          </p:nvGrpSpPr>
          <p:grpSpPr>
            <a:xfrm rot="2700000">
              <a:off x="4560812" y="1959205"/>
              <a:ext cx="792885" cy="832427"/>
              <a:chOff x="5630692" y="5676842"/>
              <a:chExt cx="792885" cy="8324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630692" y="5733646"/>
                <a:ext cx="737246" cy="775623"/>
                <a:chOff x="3609878" y="4162522"/>
                <a:chExt cx="737246" cy="775623"/>
              </a:xfrm>
            </p:grpSpPr>
            <p:sp>
              <p:nvSpPr>
                <p:cNvPr id="25" name="Right Triangle 24"/>
                <p:cNvSpPr/>
                <p:nvPr/>
              </p:nvSpPr>
              <p:spPr>
                <a:xfrm rot="10800000">
                  <a:off x="3609878" y="4162522"/>
                  <a:ext cx="729673" cy="775623"/>
                </a:xfrm>
                <a:prstGeom prst="rtTriangle">
                  <a:avLst/>
                </a:prstGeom>
                <a:gradFill flip="none" rotWithShape="1">
                  <a:gsLst>
                    <a:gs pos="16000">
                      <a:schemeClr val="accent4"/>
                    </a:gs>
                    <a:gs pos="4600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3725332" y="4177916"/>
                  <a:ext cx="621792" cy="0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4328777" y="4176145"/>
                  <a:ext cx="2" cy="619067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6281510" y="5676842"/>
                <a:ext cx="142067" cy="142067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2700000">
              <a:off x="-205153" y="1700447"/>
              <a:ext cx="792885" cy="832427"/>
              <a:chOff x="5630692" y="5676842"/>
              <a:chExt cx="792885" cy="8324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630692" y="5733646"/>
                <a:ext cx="737246" cy="775623"/>
                <a:chOff x="3609878" y="4162522"/>
                <a:chExt cx="737246" cy="775623"/>
              </a:xfrm>
            </p:grpSpPr>
            <p:sp>
              <p:nvSpPr>
                <p:cNvPr id="38" name="Right Triangle 37"/>
                <p:cNvSpPr/>
                <p:nvPr/>
              </p:nvSpPr>
              <p:spPr>
                <a:xfrm rot="10800000">
                  <a:off x="3609878" y="4162522"/>
                  <a:ext cx="729673" cy="775623"/>
                </a:xfrm>
                <a:prstGeom prst="rtTriangle">
                  <a:avLst/>
                </a:prstGeom>
                <a:gradFill flip="none" rotWithShape="1">
                  <a:gsLst>
                    <a:gs pos="16000">
                      <a:schemeClr val="accent4"/>
                    </a:gs>
                    <a:gs pos="4600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H="1">
                  <a:off x="3725332" y="4177916"/>
                  <a:ext cx="621792" cy="0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4328777" y="4176145"/>
                  <a:ext cx="2" cy="619067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281510" y="5676842"/>
                <a:ext cx="142067" cy="142067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2700000">
              <a:off x="-185775" y="4959483"/>
              <a:ext cx="792885" cy="832427"/>
              <a:chOff x="5630692" y="5676842"/>
              <a:chExt cx="792885" cy="83242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630692" y="5733646"/>
                <a:ext cx="737246" cy="775623"/>
                <a:chOff x="3609878" y="4162522"/>
                <a:chExt cx="737246" cy="775623"/>
              </a:xfrm>
            </p:grpSpPr>
            <p:sp>
              <p:nvSpPr>
                <p:cNvPr id="44" name="Right Triangle 43"/>
                <p:cNvSpPr/>
                <p:nvPr/>
              </p:nvSpPr>
              <p:spPr>
                <a:xfrm rot="10800000">
                  <a:off x="3609878" y="4162522"/>
                  <a:ext cx="729673" cy="775623"/>
                </a:xfrm>
                <a:prstGeom prst="rtTriangle">
                  <a:avLst/>
                </a:prstGeom>
                <a:gradFill flip="none" rotWithShape="1">
                  <a:gsLst>
                    <a:gs pos="16000">
                      <a:schemeClr val="accent4"/>
                    </a:gs>
                    <a:gs pos="4600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3725332" y="4177916"/>
                  <a:ext cx="621792" cy="0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4328777" y="4176145"/>
                  <a:ext cx="2" cy="619067"/>
                </a:xfrm>
                <a:prstGeom prst="straightConnector1">
                  <a:avLst/>
                </a:prstGeom>
                <a:ln w="38100">
                  <a:solidFill>
                    <a:schemeClr val="accent4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6281510" y="5676842"/>
                <a:ext cx="142067" cy="142067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536" y="3355848"/>
            <a:ext cx="5076327" cy="656936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765698" y="4017818"/>
            <a:ext cx="1009120" cy="2353926"/>
            <a:chOff x="4765698" y="4017818"/>
            <a:chExt cx="1009120" cy="2353926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5264727" y="4017818"/>
              <a:ext cx="505922" cy="37501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330975" y="5999851"/>
              <a:ext cx="443843" cy="37189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765698" y="5245972"/>
              <a:ext cx="573663" cy="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4879879" y="4541212"/>
              <a:ext cx="567148" cy="26449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984330" y="5641116"/>
              <a:ext cx="497434" cy="33564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536" y="3355848"/>
            <a:ext cx="5073258" cy="6565392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3" y="4400366"/>
            <a:ext cx="1787111" cy="1418241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72" y="4400366"/>
            <a:ext cx="1868118" cy="147727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1278311" y="3253870"/>
            <a:ext cx="6662129" cy="987160"/>
            <a:chOff x="1278311" y="3253870"/>
            <a:chExt cx="6662129" cy="987160"/>
          </a:xfrm>
        </p:grpSpPr>
        <p:sp>
          <p:nvSpPr>
            <p:cNvPr id="74" name="Rectangle 73"/>
            <p:cNvSpPr/>
            <p:nvPr/>
          </p:nvSpPr>
          <p:spPr>
            <a:xfrm>
              <a:off x="1278311" y="3253870"/>
              <a:ext cx="6662129" cy="98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695" y="3340454"/>
              <a:ext cx="6372131" cy="774989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57201" y="4463828"/>
            <a:ext cx="8425102" cy="1413807"/>
            <a:chOff x="457201" y="4463828"/>
            <a:chExt cx="8425102" cy="1413807"/>
          </a:xfrm>
        </p:grpSpPr>
        <p:sp>
          <p:nvSpPr>
            <p:cNvPr id="76" name="Rectangle 75"/>
            <p:cNvSpPr/>
            <p:nvPr/>
          </p:nvSpPr>
          <p:spPr>
            <a:xfrm>
              <a:off x="457201" y="4463828"/>
              <a:ext cx="8425102" cy="14138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latex-image-1.pdf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88" y="4841228"/>
              <a:ext cx="4181310" cy="716796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765697" y="4925127"/>
              <a:ext cx="4055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= 4 conic + 4 linear inequalities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9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Positive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17</a:t>
            </a:fld>
            <a:r>
              <a:rPr lang="en-US" smtClean="0"/>
              <a:t> / 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1693"/>
            <a:ext cx="8229600" cy="53897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Unions of Homothetic Convex </a:t>
            </a:r>
            <a:r>
              <a:rPr lang="en-US" dirty="0" smtClean="0"/>
              <a:t>Bodies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(all extreme points exposed)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Generalizes polyhedral results from  </a:t>
            </a:r>
            <a:r>
              <a:rPr lang="en-US" dirty="0" err="1" smtClean="0"/>
              <a:t>Balas</a:t>
            </a:r>
            <a:r>
              <a:rPr lang="en-US" dirty="0" smtClean="0"/>
              <a:t> ‘85, </a:t>
            </a:r>
            <a:r>
              <a:rPr lang="en-US" dirty="0" err="1" smtClean="0"/>
              <a:t>Jeroslow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88 and Blair ‘90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50" y="1409966"/>
            <a:ext cx="2236056" cy="40750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2" y="2383044"/>
            <a:ext cx="4514892" cy="47639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69" y="5157851"/>
            <a:ext cx="4401383" cy="35737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86" y="3089674"/>
            <a:ext cx="6893164" cy="19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Recover and Generalize Existing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Embedding Formulations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18</a:t>
            </a:fld>
            <a:r>
              <a:rPr lang="en-US" smtClean="0"/>
              <a:t> / 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8015"/>
            <a:ext cx="8229600" cy="57134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Isotone function results from </a:t>
            </a:r>
            <a:r>
              <a:rPr lang="en-US" dirty="0" err="1" smtClean="0"/>
              <a:t>Hijazi</a:t>
            </a:r>
            <a:r>
              <a:rPr lang="en-US" dirty="0"/>
              <a:t> </a:t>
            </a:r>
            <a:r>
              <a:rPr lang="en-US" dirty="0" smtClean="0"/>
              <a:t>et al. ‘12 and </a:t>
            </a:r>
            <a:r>
              <a:rPr lang="en-US" dirty="0" err="1" smtClean="0"/>
              <a:t>Bonami</a:t>
            </a:r>
            <a:r>
              <a:rPr lang="en-US" dirty="0" smtClean="0"/>
              <a:t> et al. </a:t>
            </a:r>
            <a:r>
              <a:rPr lang="fr-FR" dirty="0" smtClean="0"/>
              <a:t>’</a:t>
            </a:r>
            <a:r>
              <a:rPr lang="en-US" dirty="0" smtClean="0"/>
              <a:t>15 (n=1, 2):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Can generalize to n ≥ 3 and </a:t>
            </a:r>
            <a:r>
              <a:rPr lang="en-US" dirty="0" smtClean="0">
                <a:solidFill>
                  <a:schemeClr val="accent1"/>
                </a:solidFill>
              </a:rPr>
              <a:t>two</a:t>
            </a:r>
            <a:r>
              <a:rPr lang="en-US" dirty="0" smtClean="0"/>
              <a:t> functions per set: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Other special cases (previous slide)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5" y="2067885"/>
            <a:ext cx="6665150" cy="479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" y="2773127"/>
            <a:ext cx="2881343" cy="3223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63" y="2685958"/>
            <a:ext cx="2956736" cy="331036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25" y="4316230"/>
            <a:ext cx="383838" cy="342342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07" y="4316230"/>
            <a:ext cx="410585" cy="3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</a:t>
            </a:r>
            <a:r>
              <a:rPr lang="en-US" dirty="0"/>
              <a:t>Mixed </a:t>
            </a:r>
            <a:r>
              <a:rPr lang="en-US" u="sng" dirty="0" smtClean="0"/>
              <a:t>0-1</a:t>
            </a:r>
            <a:r>
              <a:rPr lang="en-US" dirty="0" smtClean="0"/>
              <a:t> Integer Formulations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438" y="1108481"/>
            <a:ext cx="8229600" cy="4794470"/>
          </a:xfrm>
        </p:spPr>
        <p:txBody>
          <a:bodyPr/>
          <a:lstStyle/>
          <a:p>
            <a:r>
              <a:rPr lang="en-US" dirty="0" smtClean="0"/>
              <a:t>Modeling Finite Alternatives = Unions of </a:t>
            </a:r>
            <a:r>
              <a:rPr lang="en-US" dirty="0">
                <a:solidFill>
                  <a:srgbClr val="474747"/>
                </a:solidFill>
              </a:rPr>
              <a:t>Convex Sets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1</a:t>
            </a:fld>
            <a:r>
              <a:rPr lang="en-US" dirty="0" smtClean="0"/>
              <a:t> / 15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2175838" y="3213486"/>
            <a:ext cx="120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F81BD"/>
                </a:solidFill>
              </a:rPr>
              <a:t>	</a:t>
            </a:r>
            <a:r>
              <a:rPr lang="en-US" sz="2400" dirty="0" smtClean="0">
                <a:solidFill>
                  <a:srgbClr val="4F81BD"/>
                </a:solidFill>
              </a:rPr>
              <a:t>- 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08001" y="4523771"/>
            <a:ext cx="2102666" cy="1170064"/>
          </a:xfrm>
          <a:prstGeom prst="round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ardrop 1"/>
          <p:cNvSpPr/>
          <p:nvPr/>
        </p:nvSpPr>
        <p:spPr>
          <a:xfrm>
            <a:off x="5093837" y="5052429"/>
            <a:ext cx="1344438" cy="979534"/>
          </a:xfrm>
          <a:prstGeom prst="teardrop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05560" y="3213486"/>
            <a:ext cx="2017013" cy="976534"/>
          </a:xfrm>
          <a:prstGeom prst="ellipse">
            <a:avLst/>
          </a:prstGeom>
          <a:solidFill>
            <a:srgbClr val="5CF61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95" y="1885948"/>
            <a:ext cx="4093436" cy="908051"/>
          </a:xfrm>
          <a:prstGeom prst="rect">
            <a:avLst/>
          </a:prstGeom>
        </p:spPr>
      </p:pic>
      <p:sp>
        <p:nvSpPr>
          <p:cNvPr id="33" name="Hexagon 32"/>
          <p:cNvSpPr/>
          <p:nvPr/>
        </p:nvSpPr>
        <p:spPr>
          <a:xfrm rot="600000">
            <a:off x="2187764" y="3811653"/>
            <a:ext cx="1550916" cy="1258147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44" y="4190020"/>
            <a:ext cx="469900" cy="4191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89" y="3465601"/>
            <a:ext cx="482600" cy="4191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3" y="4897968"/>
            <a:ext cx="482600" cy="4191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5288846"/>
            <a:ext cx="482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Embedding = Significant Improvements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876723"/>
              </p:ext>
            </p:extLst>
          </p:nvPr>
        </p:nvGraphicFramePr>
        <p:xfrm>
          <a:off x="570088" y="1618074"/>
          <a:ext cx="8229600" cy="354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043607"/>
            <a:ext cx="7266281" cy="57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Results from  </a:t>
            </a:r>
            <a:r>
              <a:rPr lang="en-US" sz="2000" dirty="0" err="1" smtClean="0"/>
              <a:t>Nemhauser</a:t>
            </a:r>
            <a:r>
              <a:rPr lang="en-US" sz="2000" dirty="0"/>
              <a:t>, Ahmed  and V. </a:t>
            </a:r>
            <a:r>
              <a:rPr lang="fr-FR" sz="2000" dirty="0" smtClean="0"/>
              <a:t>’</a:t>
            </a:r>
            <a:r>
              <a:rPr lang="en-US" sz="2000" dirty="0" smtClean="0"/>
              <a:t>10 using CPLEX 11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DB74E-FAD9-4E0E-AF3E-8D72BD2FD9DC}" type="slidenum">
              <a:rPr lang="en-US" smtClean="0"/>
              <a:t>19</a:t>
            </a:fld>
            <a:r>
              <a:rPr lang="en-US" smtClean="0"/>
              <a:t> / 24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5298975"/>
            <a:ext cx="8423032" cy="105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Non-</a:t>
            </a:r>
            <a:r>
              <a:rPr lang="en-US" sz="2700" dirty="0" smtClean="0">
                <a:solidFill>
                  <a:schemeClr val="accent2"/>
                </a:solidFill>
              </a:rPr>
              <a:t>extended</a:t>
            </a:r>
            <a:r>
              <a:rPr lang="en-US" sz="2700" dirty="0" smtClean="0"/>
              <a:t> and </a:t>
            </a:r>
            <a:r>
              <a:rPr lang="en-US" sz="2700" dirty="0" smtClean="0">
                <a:solidFill>
                  <a:schemeClr val="accent1"/>
                </a:solidFill>
              </a:rPr>
              <a:t>ideal </a:t>
            </a:r>
            <a:r>
              <a:rPr lang="en-US" sz="2700" dirty="0" smtClean="0"/>
              <a:t>formulations provide a significant computational advantage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7463" cy="580821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Extended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/>
              <a:t>and Non-</a:t>
            </a:r>
            <a:r>
              <a:rPr lang="en-US" sz="2800" dirty="0">
                <a:solidFill>
                  <a:srgbClr val="9BBB59"/>
                </a:solidFill>
              </a:rPr>
              <a:t>Extended </a:t>
            </a:r>
            <a:r>
              <a:rPr lang="en-US" sz="2800" dirty="0" smtClean="0"/>
              <a:t>Formulations for         </a:t>
            </a:r>
            <a:endParaRPr lang="en-US" sz="28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65" y="307252"/>
            <a:ext cx="1195476" cy="59303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68459" y="1681279"/>
            <a:ext cx="8735072" cy="5289610"/>
            <a:chOff x="268459" y="1677433"/>
            <a:chExt cx="8735072" cy="5289610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457199" y="5452232"/>
              <a:ext cx="3806872" cy="15148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Large, but strong (</a:t>
              </a:r>
              <a:r>
                <a:rPr lang="en-US" dirty="0" smtClean="0">
                  <a:solidFill>
                    <a:schemeClr val="accent1"/>
                  </a:solidFill>
                </a:rPr>
                <a:t>ideal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*</a:t>
              </a:r>
              <a:r>
                <a:rPr lang="en-US" dirty="0" smtClean="0"/>
                <a:t>)</a:t>
              </a:r>
              <a:endParaRPr lang="en-US" sz="2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8459" y="2303081"/>
              <a:ext cx="4169069" cy="3092518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1413" y="2315881"/>
              <a:ext cx="4282118" cy="3092518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85479" y="1679532"/>
              <a:ext cx="15590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</a:rPr>
                <a:t>Extended</a:t>
              </a:r>
              <a:r>
                <a:rPr lang="en-US" sz="2800" dirty="0">
                  <a:solidFill>
                    <a:schemeClr val="accent4"/>
                  </a:solidFill>
                </a:rPr>
                <a:t> </a:t>
              </a:r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94909" y="1677433"/>
              <a:ext cx="22787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Non-</a:t>
              </a:r>
              <a:r>
                <a:rPr lang="en-US" sz="2800" dirty="0">
                  <a:solidFill>
                    <a:srgbClr val="9BBB59"/>
                  </a:solidFill>
                </a:rPr>
                <a:t>Extended </a:t>
              </a:r>
              <a:endParaRPr lang="en-US" sz="2800" dirty="0"/>
            </a:p>
          </p:txBody>
        </p:sp>
        <p:sp>
          <p:nvSpPr>
            <p:cNvPr id="35" name="Content Placeholder 4"/>
            <p:cNvSpPr txBox="1">
              <a:spLocks/>
            </p:cNvSpPr>
            <p:nvPr/>
          </p:nvSpPr>
          <p:spPr>
            <a:xfrm>
              <a:off x="5441257" y="5440422"/>
              <a:ext cx="2676086" cy="9415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Small, but weak?</a:t>
              </a:r>
              <a:endParaRPr lang="en-US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09" y="2844566"/>
            <a:ext cx="4153172" cy="192825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29213"/>
            <a:ext cx="3806872" cy="268567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52661"/>
            <a:ext cx="4566357" cy="528618"/>
          </a:xfrm>
          <a:prstGeom prst="rect">
            <a:avLst/>
          </a:prstGeom>
        </p:spPr>
      </p:pic>
      <p:sp>
        <p:nvSpPr>
          <p:cNvPr id="2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90307" y="6356350"/>
            <a:ext cx="4965587" cy="365125"/>
          </a:xfrm>
        </p:spPr>
        <p:txBody>
          <a:bodyPr/>
          <a:lstStyle/>
          <a:p>
            <a:r>
              <a:rPr lang="en-US" dirty="0" smtClean="0"/>
              <a:t>Embedding Formulations</a:t>
            </a:r>
            <a:endParaRPr lang="en-US" dirty="0"/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471056" y="5852025"/>
            <a:ext cx="6270806" cy="151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"/>
              </a:lnSpc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aseline="30000" dirty="0">
                <a:solidFill>
                  <a:schemeClr val="accent1"/>
                </a:solidFill>
              </a:rPr>
              <a:t>*</a:t>
            </a:r>
            <a:r>
              <a:rPr lang="en-US" sz="2400" dirty="0" smtClean="0">
                <a:solidFill>
                  <a:schemeClr val="accent1"/>
                </a:solidFill>
              </a:rPr>
              <a:t>Integral </a:t>
            </a:r>
            <a:r>
              <a:rPr lang="en-US" sz="2400" dirty="0" smtClean="0">
                <a:solidFill>
                  <a:schemeClr val="accent1"/>
                </a:solidFill>
                <a:latin typeface="CMU Classical Serif Italic"/>
                <a:cs typeface="CMU Classical Serif Italic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</a:rPr>
              <a:t> in extreme points of LP relaxation</a:t>
            </a:r>
            <a:endParaRPr lang="en-US" sz="2400" dirty="0"/>
          </a:p>
        </p:txBody>
      </p:sp>
      <p:sp>
        <p:nvSpPr>
          <p:cNvPr id="3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2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Non-extended Ideal Formulations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57" y="3126164"/>
            <a:ext cx="2807530" cy="280753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0013" b="-30013"/>
          <a:stretch/>
        </p:blipFill>
        <p:spPr>
          <a:xfrm>
            <a:off x="677331" y="2681829"/>
            <a:ext cx="3527779" cy="52382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2492375" y="4362736"/>
            <a:ext cx="27432" cy="4221"/>
          </a:xfrm>
          <a:prstGeom prst="line">
            <a:avLst/>
          </a:prstGeom>
          <a:ln w="31750">
            <a:solidFill>
              <a:schemeClr val="accent2"/>
            </a:solidFill>
            <a:headEnd type="none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89554" y="2807705"/>
            <a:ext cx="27432" cy="4221"/>
          </a:xfrm>
          <a:prstGeom prst="line">
            <a:avLst/>
          </a:prstGeom>
          <a:ln w="31750">
            <a:solidFill>
              <a:schemeClr val="accent2"/>
            </a:solidFill>
            <a:headEnd type="none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3233" y="4374026"/>
            <a:ext cx="27432" cy="4221"/>
          </a:xfrm>
          <a:prstGeom prst="line">
            <a:avLst/>
          </a:prstGeom>
          <a:ln w="31750">
            <a:solidFill>
              <a:schemeClr val="accent2"/>
            </a:solidFill>
            <a:headEnd type="none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03665" y="5940347"/>
            <a:ext cx="27432" cy="4221"/>
          </a:xfrm>
          <a:prstGeom prst="line">
            <a:avLst/>
          </a:prstGeom>
          <a:ln w="31750">
            <a:solidFill>
              <a:schemeClr val="accent2"/>
            </a:solidFill>
            <a:headEnd type="none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457200" y="1256999"/>
            <a:ext cx="3389957" cy="610394"/>
          </a:xfrm>
        </p:spPr>
        <p:txBody>
          <a:bodyPr/>
          <a:lstStyle/>
          <a:p>
            <a:r>
              <a:rPr lang="en-US" dirty="0" smtClean="0"/>
              <a:t>Pure Integer :</a:t>
            </a:r>
            <a:endParaRPr lang="en-US" dirty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5430405" y="1256999"/>
            <a:ext cx="3034671" cy="610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Mixed</a:t>
            </a:r>
            <a:r>
              <a:rPr lang="en-US" dirty="0" smtClean="0">
                <a:solidFill>
                  <a:srgbClr val="8AAF46"/>
                </a:solidFill>
              </a:rPr>
              <a:t> </a:t>
            </a:r>
            <a:r>
              <a:rPr lang="en-US" dirty="0" smtClean="0"/>
              <a:t>Integer: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947615" y="2797771"/>
            <a:ext cx="1582616" cy="3135923"/>
          </a:xfrm>
          <a:custGeom>
            <a:avLst/>
            <a:gdLst>
              <a:gd name="connsiteX0" fmla="*/ 0 w 1582616"/>
              <a:gd name="connsiteY0" fmla="*/ 1572846 h 3135923"/>
              <a:gd name="connsiteX1" fmla="*/ 1582616 w 1582616"/>
              <a:gd name="connsiteY1" fmla="*/ 3135923 h 3135923"/>
              <a:gd name="connsiteX2" fmla="*/ 1563077 w 1582616"/>
              <a:gd name="connsiteY2" fmla="*/ 0 h 3135923"/>
              <a:gd name="connsiteX3" fmla="*/ 0 w 1582616"/>
              <a:gd name="connsiteY3" fmla="*/ 1572846 h 31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16" h="3135923">
                <a:moveTo>
                  <a:pt x="0" y="1572846"/>
                </a:moveTo>
                <a:lnTo>
                  <a:pt x="1582616" y="3135923"/>
                </a:lnTo>
                <a:lnTo>
                  <a:pt x="1563077" y="0"/>
                </a:lnTo>
                <a:lnTo>
                  <a:pt x="0" y="1572846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7" y="3535376"/>
            <a:ext cx="1320800" cy="495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00385" y="3164276"/>
            <a:ext cx="2764691" cy="2756160"/>
            <a:chOff x="5700385" y="3164276"/>
            <a:chExt cx="2764691" cy="2756160"/>
          </a:xfrm>
        </p:grpSpPr>
        <p:sp>
          <p:nvSpPr>
            <p:cNvPr id="11" name="Freeform 10"/>
            <p:cNvSpPr/>
            <p:nvPr/>
          </p:nvSpPr>
          <p:spPr>
            <a:xfrm>
              <a:off x="5700385" y="3164276"/>
              <a:ext cx="2764691" cy="2756160"/>
            </a:xfrm>
            <a:custGeom>
              <a:avLst/>
              <a:gdLst>
                <a:gd name="connsiteX0" fmla="*/ 0 w 2764691"/>
                <a:gd name="connsiteY0" fmla="*/ 1486080 h 2756160"/>
                <a:gd name="connsiteX1" fmla="*/ 224631 w 2764691"/>
                <a:gd name="connsiteY1" fmla="*/ 1944000 h 2756160"/>
                <a:gd name="connsiteX2" fmla="*/ 691172 w 2764691"/>
                <a:gd name="connsiteY2" fmla="*/ 2756160 h 2756160"/>
                <a:gd name="connsiteX3" fmla="*/ 1848887 w 2764691"/>
                <a:gd name="connsiteY3" fmla="*/ 2747520 h 2756160"/>
                <a:gd name="connsiteX4" fmla="*/ 2764691 w 2764691"/>
                <a:gd name="connsiteY4" fmla="*/ 639360 h 2756160"/>
                <a:gd name="connsiteX5" fmla="*/ 1494661 w 2764691"/>
                <a:gd name="connsiteY5" fmla="*/ 0 h 2756160"/>
                <a:gd name="connsiteX6" fmla="*/ 345586 w 2764691"/>
                <a:gd name="connsiteY6" fmla="*/ 907200 h 2756160"/>
                <a:gd name="connsiteX7" fmla="*/ 0 w 2764691"/>
                <a:gd name="connsiteY7" fmla="*/ 1486080 h 27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4691" h="2756160">
                  <a:moveTo>
                    <a:pt x="0" y="1486080"/>
                  </a:moveTo>
                  <a:lnTo>
                    <a:pt x="224631" y="1944000"/>
                  </a:lnTo>
                  <a:lnTo>
                    <a:pt x="691172" y="2756160"/>
                  </a:lnTo>
                  <a:lnTo>
                    <a:pt x="1848887" y="2747520"/>
                  </a:lnTo>
                  <a:lnTo>
                    <a:pt x="2764691" y="639360"/>
                  </a:lnTo>
                  <a:lnTo>
                    <a:pt x="1494661" y="0"/>
                  </a:lnTo>
                  <a:lnTo>
                    <a:pt x="345586" y="907200"/>
                  </a:lnTo>
                  <a:lnTo>
                    <a:pt x="0" y="1486080"/>
                  </a:lnTo>
                  <a:close/>
                </a:path>
              </a:pathLst>
            </a:custGeom>
            <a:noFill/>
            <a:ln w="666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607" y="3687933"/>
              <a:ext cx="330200" cy="4191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6" y="1867393"/>
            <a:ext cx="3305944" cy="681851"/>
          </a:xfrm>
          <a:prstGeom prst="rect">
            <a:avLst/>
          </a:prstGeom>
        </p:spPr>
      </p:pic>
      <p:sp>
        <p:nvSpPr>
          <p:cNvPr id="19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3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835" y="274638"/>
            <a:ext cx="7263455" cy="9399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77" y="228138"/>
            <a:ext cx="7263662" cy="940003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82494"/>
            <a:ext cx="6625817" cy="46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Formulation = Ideal non-Extended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25" y="3786635"/>
            <a:ext cx="6696748" cy="45687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2" y="5782595"/>
            <a:ext cx="2924634" cy="459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94" y="1089583"/>
            <a:ext cx="2014093" cy="205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205" y="1064018"/>
            <a:ext cx="2028662" cy="1998028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20" y="3225229"/>
            <a:ext cx="338571" cy="318655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06" y="3225229"/>
            <a:ext cx="340094" cy="31094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85320" y="3648364"/>
            <a:ext cx="7188983" cy="718480"/>
            <a:chOff x="1185320" y="3648364"/>
            <a:chExt cx="7188983" cy="718480"/>
          </a:xfrm>
        </p:grpSpPr>
        <p:sp>
          <p:nvSpPr>
            <p:cNvPr id="25" name="Rectangle 24"/>
            <p:cNvSpPr/>
            <p:nvPr/>
          </p:nvSpPr>
          <p:spPr>
            <a:xfrm>
              <a:off x="1185320" y="3648364"/>
              <a:ext cx="2162862" cy="71848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62506" y="3648364"/>
              <a:ext cx="611797" cy="71848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13259" y="4269836"/>
            <a:ext cx="4161754" cy="673500"/>
            <a:chOff x="3513259" y="4269836"/>
            <a:chExt cx="4161754" cy="673500"/>
          </a:xfrm>
        </p:grpSpPr>
        <p:sp>
          <p:nvSpPr>
            <p:cNvPr id="28" name="Rectangle 27"/>
            <p:cNvSpPr/>
            <p:nvPr/>
          </p:nvSpPr>
          <p:spPr>
            <a:xfrm>
              <a:off x="3552335" y="4481671"/>
              <a:ext cx="39779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accent2"/>
                  </a:solidFill>
                </a:rPr>
                <a:t>Cayley</a:t>
              </a:r>
              <a:r>
                <a:rPr lang="en-US" sz="2400" dirty="0" smtClean="0">
                  <a:solidFill>
                    <a:schemeClr val="accent2"/>
                  </a:solidFill>
                </a:rPr>
                <a:t>) Embedding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67136" y="2315959"/>
              <a:ext cx="254000" cy="4161754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80442" y="3713071"/>
            <a:ext cx="8759152" cy="270798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60" y="3800028"/>
            <a:ext cx="5284242" cy="67852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89" y="5769001"/>
            <a:ext cx="4641191" cy="4502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" y="4731105"/>
            <a:ext cx="8055368" cy="50277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" y="5769001"/>
            <a:ext cx="2670999" cy="404989"/>
          </a:xfrm>
          <a:prstGeom prst="rect">
            <a:avLst/>
          </a:prstGeom>
        </p:spPr>
      </p:pic>
      <p:sp>
        <p:nvSpPr>
          <p:cNvPr id="3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4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Encodings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Embedding Formulations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3537"/>
            <a:ext cx="8229600" cy="5696915"/>
          </a:xfrm>
        </p:spPr>
        <p:txBody>
          <a:bodyPr>
            <a:normAutofit/>
          </a:bodyPr>
          <a:lstStyle/>
          <a:p>
            <a:r>
              <a:rPr lang="en-US" dirty="0" smtClean="0"/>
              <a:t>0-1 encodings guarantee validity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Options for 0-1 encodings:</a:t>
            </a:r>
          </a:p>
          <a:p>
            <a:pPr lvl="1"/>
            <a:r>
              <a:rPr lang="en-US" dirty="0" smtClean="0"/>
              <a:t>Traditional or </a:t>
            </a:r>
            <a:r>
              <a:rPr lang="en-US" b="1" dirty="0" smtClean="0"/>
              <a:t>Unary </a:t>
            </a:r>
            <a:r>
              <a:rPr lang="en-US" dirty="0" smtClean="0"/>
              <a:t>encoding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lnSpc>
                <a:spcPct val="130000"/>
              </a:lnSpc>
            </a:pPr>
            <a:endParaRPr lang="en-US" dirty="0" smtClean="0"/>
          </a:p>
          <a:p>
            <a:pPr lvl="1"/>
            <a:r>
              <a:rPr lang="en-US" b="1" dirty="0" smtClean="0"/>
              <a:t>Binary</a:t>
            </a:r>
            <a:r>
              <a:rPr lang="en-US" dirty="0" smtClean="0"/>
              <a:t> encodings:</a:t>
            </a:r>
          </a:p>
          <a:p>
            <a:pPr lvl="1"/>
            <a:r>
              <a:rPr lang="en-US" dirty="0" smtClean="0"/>
              <a:t>Others (e.g. </a:t>
            </a:r>
            <a:r>
              <a:rPr lang="en-US" b="1" dirty="0" smtClean="0"/>
              <a:t>incremental</a:t>
            </a:r>
            <a:r>
              <a:rPr lang="en-US" dirty="0" smtClean="0"/>
              <a:t> encoding       unary)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0" y="2791465"/>
            <a:ext cx="338571" cy="31865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79" y="2879462"/>
            <a:ext cx="340094" cy="31094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99" y="2871750"/>
            <a:ext cx="337967" cy="31865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60" y="6101677"/>
            <a:ext cx="317500" cy="215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97" y="5496193"/>
            <a:ext cx="2424545" cy="46470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07490" y="4165014"/>
            <a:ext cx="6573395" cy="1293283"/>
            <a:chOff x="1207490" y="4165014"/>
            <a:chExt cx="6573395" cy="1293283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360" y="4288066"/>
              <a:ext cx="1863525" cy="861293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90" y="4165014"/>
              <a:ext cx="3736986" cy="1293283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19" y="1519937"/>
            <a:ext cx="1277960" cy="13461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8335" y="1512638"/>
            <a:ext cx="1277960" cy="13461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0662" y="1486948"/>
            <a:ext cx="1556131" cy="149090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566492" y="1802766"/>
            <a:ext cx="4454846" cy="905035"/>
            <a:chOff x="1566492" y="1802766"/>
            <a:chExt cx="4454846" cy="905035"/>
          </a:xfrm>
        </p:grpSpPr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92" y="1802766"/>
              <a:ext cx="394462" cy="861241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671" y="1828781"/>
              <a:ext cx="402605" cy="87902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733" y="1802766"/>
              <a:ext cx="402605" cy="87902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37001" y="2155090"/>
            <a:ext cx="4207559" cy="196194"/>
            <a:chOff x="1337001" y="2155090"/>
            <a:chExt cx="4207559" cy="196194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01" y="2155090"/>
              <a:ext cx="176531" cy="186338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480" y="2164946"/>
              <a:ext cx="176531" cy="186338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029" y="2164946"/>
              <a:ext cx="176531" cy="18633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550447" y="1932834"/>
            <a:ext cx="4468213" cy="646568"/>
            <a:chOff x="1550447" y="1932834"/>
            <a:chExt cx="4468213" cy="646568"/>
          </a:xfrm>
        </p:grpSpPr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447" y="1932834"/>
              <a:ext cx="418800" cy="646568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860" y="1932834"/>
              <a:ext cx="418800" cy="646568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935" y="1953613"/>
              <a:ext cx="405341" cy="625789"/>
            </a:xfrm>
            <a:prstGeom prst="rect">
              <a:avLst/>
            </a:prstGeom>
          </p:spPr>
        </p:pic>
      </p:grpSp>
      <p:sp>
        <p:nvSpPr>
          <p:cNvPr id="3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5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835" y="274638"/>
            <a:ext cx="7263455" cy="9399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77" y="228138"/>
            <a:ext cx="7263662" cy="940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" y="274638"/>
            <a:ext cx="8642906" cy="580821"/>
          </a:xfrm>
        </p:spPr>
        <p:txBody>
          <a:bodyPr/>
          <a:lstStyle/>
          <a:p>
            <a:r>
              <a:rPr lang="en-US" dirty="0"/>
              <a:t>Unary Encoding, </a:t>
            </a:r>
            <a:r>
              <a:rPr lang="en-US" dirty="0" err="1"/>
              <a:t>Minkowski</a:t>
            </a:r>
            <a:r>
              <a:rPr lang="en-US" dirty="0"/>
              <a:t> Sum and </a:t>
            </a:r>
            <a:r>
              <a:rPr lang="en-US" dirty="0" err="1"/>
              <a:t>Cayley</a:t>
            </a:r>
            <a:r>
              <a:rPr lang="en-US" dirty="0"/>
              <a:t> Trick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894" y="1089583"/>
            <a:ext cx="2014093" cy="205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05" y="1064018"/>
            <a:ext cx="2028662" cy="1998028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20" y="3225229"/>
            <a:ext cx="338571" cy="318655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06" y="3225229"/>
            <a:ext cx="340094" cy="31094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85320" y="3648364"/>
            <a:ext cx="7188983" cy="718480"/>
            <a:chOff x="1185320" y="3648364"/>
            <a:chExt cx="7188983" cy="718480"/>
          </a:xfrm>
        </p:grpSpPr>
        <p:sp>
          <p:nvSpPr>
            <p:cNvPr id="25" name="Rectangle 24"/>
            <p:cNvSpPr/>
            <p:nvPr/>
          </p:nvSpPr>
          <p:spPr>
            <a:xfrm>
              <a:off x="1185320" y="3648364"/>
              <a:ext cx="2162862" cy="71848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62506" y="3648364"/>
              <a:ext cx="611797" cy="71848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22377" y="230526"/>
            <a:ext cx="7263662" cy="94000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16438" y="3355792"/>
            <a:ext cx="7808405" cy="2559742"/>
            <a:chOff x="1416438" y="3355792"/>
            <a:chExt cx="7808405" cy="25597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57321" y="3355792"/>
              <a:ext cx="2567522" cy="2559742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438" y="4366844"/>
              <a:ext cx="5126182" cy="4866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3220" y="5096234"/>
            <a:ext cx="6972184" cy="1144017"/>
            <a:chOff x="293220" y="5096234"/>
            <a:chExt cx="6972184" cy="1144017"/>
          </a:xfrm>
        </p:grpSpPr>
        <p:sp>
          <p:nvSpPr>
            <p:cNvPr id="37" name="TextBox 36"/>
            <p:cNvSpPr txBox="1"/>
            <p:nvPr/>
          </p:nvSpPr>
          <p:spPr>
            <a:xfrm>
              <a:off x="293220" y="5096234"/>
              <a:ext cx="4721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8000FF"/>
                  </a:solidFill>
                </a:rPr>
                <a:t>For traditional or unary encoding:</a:t>
              </a:r>
              <a:endParaRPr lang="en-US" sz="2400" dirty="0">
                <a:solidFill>
                  <a:srgbClr val="8000FF"/>
                </a:solidFill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55" y="5779106"/>
              <a:ext cx="6374049" cy="461145"/>
            </a:xfrm>
            <a:prstGeom prst="rect">
              <a:avLst/>
            </a:prstGeom>
          </p:spPr>
        </p:pic>
      </p:grpSp>
      <p:sp>
        <p:nvSpPr>
          <p:cNvPr id="2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6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Selection Matters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012190"/>
            <a:ext cx="5365985" cy="2325571"/>
          </a:xfrm>
        </p:spPr>
        <p:txBody>
          <a:bodyPr/>
          <a:lstStyle/>
          <a:p>
            <a:r>
              <a:rPr lang="en-US" dirty="0" smtClean="0"/>
              <a:t>Size of unary formulation is:      </a:t>
            </a:r>
            <a:r>
              <a:rPr lang="en-US" sz="2000" dirty="0" smtClean="0"/>
              <a:t>(</a:t>
            </a:r>
            <a:r>
              <a:rPr lang="en-US" sz="2000" dirty="0"/>
              <a:t>Lee and </a:t>
            </a:r>
            <a:r>
              <a:rPr lang="en-US" sz="2000" dirty="0" smtClean="0"/>
              <a:t>Wilson </a:t>
            </a:r>
            <a:r>
              <a:rPr lang="fr-FR" sz="2000" dirty="0" smtClean="0"/>
              <a:t>’</a:t>
            </a:r>
            <a:r>
              <a:rPr lang="en-US" sz="2000" dirty="0" smtClean="0"/>
              <a:t>01)</a:t>
            </a:r>
            <a:endParaRPr lang="en-US" sz="20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75" y="1930380"/>
            <a:ext cx="3759390" cy="894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85" y="1241743"/>
            <a:ext cx="3025114" cy="249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49110" y="2819416"/>
            <a:ext cx="1284466" cy="1119308"/>
            <a:chOff x="2655257" y="5345992"/>
            <a:chExt cx="1284466" cy="1119308"/>
          </a:xfrm>
        </p:grpSpPr>
        <p:sp>
          <p:nvSpPr>
            <p:cNvPr id="15" name="Freeform 14"/>
            <p:cNvSpPr/>
            <p:nvPr/>
          </p:nvSpPr>
          <p:spPr>
            <a:xfrm flipH="1">
              <a:off x="3184838" y="5345992"/>
              <a:ext cx="0" cy="408054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55257" y="5634303"/>
              <a:ext cx="1284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Variable Bounds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0819" y="2859493"/>
            <a:ext cx="2826715" cy="1172939"/>
            <a:chOff x="460819" y="3098549"/>
            <a:chExt cx="2826715" cy="1172939"/>
          </a:xfrm>
        </p:grpSpPr>
        <p:sp>
          <p:nvSpPr>
            <p:cNvPr id="13" name="TextBox 12"/>
            <p:cNvSpPr txBox="1"/>
            <p:nvPr/>
          </p:nvSpPr>
          <p:spPr>
            <a:xfrm>
              <a:off x="460819" y="3440491"/>
              <a:ext cx="28267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General </a:t>
              </a:r>
            </a:p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Inequalities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814364" y="3098549"/>
              <a:ext cx="0" cy="408054"/>
            </a:xfrm>
            <a:custGeom>
              <a:avLst/>
              <a:gdLst>
                <a:gd name="connsiteX0" fmla="*/ 0 w 1247952"/>
                <a:gd name="connsiteY0" fmla="*/ 0 h 447780"/>
                <a:gd name="connsiteX1" fmla="*/ 7341 w 1247952"/>
                <a:gd name="connsiteY1" fmla="*/ 440439 h 447780"/>
                <a:gd name="connsiteX2" fmla="*/ 1247952 w 1247952"/>
                <a:gd name="connsiteY2" fmla="*/ 447780 h 44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952" h="447780">
                  <a:moveTo>
                    <a:pt x="0" y="0"/>
                  </a:moveTo>
                  <a:lnTo>
                    <a:pt x="7341" y="440439"/>
                  </a:lnTo>
                  <a:lnTo>
                    <a:pt x="1247952" y="44778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FF6600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2" y="4755648"/>
            <a:ext cx="5113097" cy="743538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347904" y="3957727"/>
            <a:ext cx="5365985" cy="23255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Size of one binary formulation:  </a:t>
            </a:r>
            <a:r>
              <a:rPr lang="en-US" sz="2000" dirty="0" smtClean="0"/>
              <a:t>(V</a:t>
            </a:r>
            <a:r>
              <a:rPr lang="en-US" sz="2000" dirty="0"/>
              <a:t>. and </a:t>
            </a:r>
            <a:r>
              <a:rPr lang="en-US" sz="2000" dirty="0" err="1"/>
              <a:t>Nemhauser</a:t>
            </a:r>
            <a:r>
              <a:rPr lang="en-US" sz="2000" dirty="0"/>
              <a:t> </a:t>
            </a:r>
            <a:r>
              <a:rPr lang="fr-FR" sz="2000" dirty="0" smtClean="0"/>
              <a:t>’</a:t>
            </a:r>
            <a:r>
              <a:rPr lang="en-US" sz="2000" dirty="0" smtClean="0"/>
              <a:t>08)</a:t>
            </a:r>
            <a:endParaRPr lang="en-US" sz="200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332963" y="5500981"/>
            <a:ext cx="8515336" cy="23255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Right embedding = significant computational advantage over alternatives (Extended, Big-M, etc.)</a:t>
            </a:r>
            <a:endParaRPr lang="en-US" sz="2000" dirty="0"/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7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45" y="1331694"/>
            <a:ext cx="2467430" cy="250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Family of </a:t>
            </a:r>
            <a:r>
              <a:rPr lang="en-US" dirty="0" err="1" smtClean="0"/>
              <a:t>Polyhedra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Embedding Formulations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1694"/>
            <a:ext cx="4668982" cy="4794470"/>
          </a:xfrm>
        </p:spPr>
        <p:txBody>
          <a:bodyPr>
            <a:normAutofit/>
          </a:bodyPr>
          <a:lstStyle/>
          <a:p>
            <a:r>
              <a:rPr lang="en-US" dirty="0"/>
              <a:t>Embedding complexity = smallest </a:t>
            </a:r>
            <a:r>
              <a:rPr lang="en-US" b="1" dirty="0">
                <a:solidFill>
                  <a:srgbClr val="C0504D"/>
                </a:solidFill>
              </a:rPr>
              <a:t>ideal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formulation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Relaxation complexity = smallest formulation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23" y="361135"/>
            <a:ext cx="2552700" cy="533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0" y="2633213"/>
            <a:ext cx="4877569" cy="38938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0" y="5011999"/>
            <a:ext cx="4543905" cy="422941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3498624"/>
            <a:ext cx="338571" cy="3186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07054" y="3967226"/>
            <a:ext cx="2448647" cy="2723461"/>
            <a:chOff x="6007054" y="3967226"/>
            <a:chExt cx="2448647" cy="272346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7054" y="4208031"/>
              <a:ext cx="2448647" cy="2482656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323" y="6356350"/>
              <a:ext cx="338571" cy="318655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465" y="3967226"/>
              <a:ext cx="340094" cy="310943"/>
            </a:xfrm>
            <a:prstGeom prst="rect">
              <a:avLst/>
            </a:prstGeom>
          </p:spPr>
        </p:pic>
      </p:grpSp>
      <p:sp>
        <p:nvSpPr>
          <p:cNvPr id="33" name="Freeform 32"/>
          <p:cNvSpPr/>
          <p:nvPr/>
        </p:nvSpPr>
        <p:spPr>
          <a:xfrm flipV="1">
            <a:off x="4390570" y="2273686"/>
            <a:ext cx="2605975" cy="297102"/>
          </a:xfrm>
          <a:custGeom>
            <a:avLst/>
            <a:gdLst>
              <a:gd name="connsiteX0" fmla="*/ 0 w 1247952"/>
              <a:gd name="connsiteY0" fmla="*/ 0 h 447780"/>
              <a:gd name="connsiteX1" fmla="*/ 7341 w 1247952"/>
              <a:gd name="connsiteY1" fmla="*/ 440439 h 447780"/>
              <a:gd name="connsiteX2" fmla="*/ 1247952 w 1247952"/>
              <a:gd name="connsiteY2" fmla="*/ 447780 h 44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952" h="447780">
                <a:moveTo>
                  <a:pt x="0" y="0"/>
                </a:moveTo>
                <a:lnTo>
                  <a:pt x="7341" y="440439"/>
                </a:lnTo>
                <a:lnTo>
                  <a:pt x="1247952" y="447780"/>
                </a:lnTo>
              </a:path>
            </a:pathLst>
          </a:custGeom>
          <a:ln w="28575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695152" y="5434941"/>
            <a:ext cx="1708727" cy="276212"/>
          </a:xfrm>
          <a:custGeom>
            <a:avLst/>
            <a:gdLst>
              <a:gd name="connsiteX0" fmla="*/ 0 w 1247952"/>
              <a:gd name="connsiteY0" fmla="*/ 0 h 447780"/>
              <a:gd name="connsiteX1" fmla="*/ 7341 w 1247952"/>
              <a:gd name="connsiteY1" fmla="*/ 440439 h 447780"/>
              <a:gd name="connsiteX2" fmla="*/ 1247952 w 1247952"/>
              <a:gd name="connsiteY2" fmla="*/ 447780 h 44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952" h="447780">
                <a:moveTo>
                  <a:pt x="0" y="0"/>
                </a:moveTo>
                <a:lnTo>
                  <a:pt x="7341" y="440439"/>
                </a:lnTo>
                <a:lnTo>
                  <a:pt x="1247952" y="447780"/>
                </a:lnTo>
              </a:path>
            </a:pathLst>
          </a:custGeom>
          <a:ln w="28575" cmpd="sng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29" y="1081790"/>
            <a:ext cx="340094" cy="31094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3" y="6007530"/>
            <a:ext cx="4453408" cy="384094"/>
          </a:xfrm>
          <a:prstGeom prst="rect">
            <a:avLst/>
          </a:prstGeom>
        </p:spPr>
      </p:pic>
      <p:sp>
        <p:nvSpPr>
          <p:cNvPr id="19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49559" y="6356350"/>
            <a:ext cx="890035" cy="365125"/>
          </a:xfrm>
        </p:spPr>
        <p:txBody>
          <a:bodyPr/>
          <a:lstStyle/>
          <a:p>
            <a:fld id="{484DB74E-FAD9-4E0E-AF3E-8D72BD2FD9DC}" type="slidenum">
              <a:rPr lang="en-US" smtClean="0"/>
              <a:t>8</a:t>
            </a:fld>
            <a:r>
              <a:rPr lang="en-US" dirty="0" smtClean="0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Final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47380</TotalTime>
  <Words>673</Words>
  <Application>Microsoft Office PowerPoint</Application>
  <PresentationFormat>Presentación en pantalla (4:3)</PresentationFormat>
  <Paragraphs>178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CMU Classical Serif Italic</vt:lpstr>
      <vt:lpstr>CMU Serif Roman</vt:lpstr>
      <vt:lpstr>FinalFinal</vt:lpstr>
      <vt:lpstr>Embedding Formulations, Complexity and Representability  for Unions of Convex Sets</vt:lpstr>
      <vt:lpstr>Nonlinear Mixed 0-1 Integer Formulations</vt:lpstr>
      <vt:lpstr> Extended and Non-Extended Formulations for         </vt:lpstr>
      <vt:lpstr>Constructing Non-extended Ideal Formulations</vt:lpstr>
      <vt:lpstr>Embedding Formulation = Ideal non-Extended</vt:lpstr>
      <vt:lpstr>Alternative Encodings</vt:lpstr>
      <vt:lpstr>Unary Encoding, Minkowski Sum and Cayley Trick</vt:lpstr>
      <vt:lpstr>Encoding Selection Matters</vt:lpstr>
      <vt:lpstr>Complexity of Family of Polyhedra</vt:lpstr>
      <vt:lpstr>Complexity Results</vt:lpstr>
      <vt:lpstr>Example of Constant Sized Non-Ideal Formulation</vt:lpstr>
      <vt:lpstr>Faces for Ideal Formulation with Unary Encoding</vt:lpstr>
      <vt:lpstr>Valid Combinations = Common Normals</vt:lpstr>
      <vt:lpstr>Unary Embedding for Unions of Convex Sets</vt:lpstr>
      <vt:lpstr>Bad Example: Representability Issues</vt:lpstr>
      <vt:lpstr>Summary</vt:lpstr>
      <vt:lpstr>Example: Pizza Slices</vt:lpstr>
      <vt:lpstr>Final Positive Results</vt:lpstr>
      <vt:lpstr>Easy to Recover and Generalize Existing Results</vt:lpstr>
      <vt:lpstr>Right Embedding = Significant Improvements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Combinatorial Optimization: What and How to Explore</dc:title>
  <dc:creator>Juan Pablo</dc:creator>
  <cp:lastModifiedBy>MIGUEL RICARDO rem</cp:lastModifiedBy>
  <cp:revision>692</cp:revision>
  <cp:lastPrinted>2014-11-13T19:05:23Z</cp:lastPrinted>
  <dcterms:created xsi:type="dcterms:W3CDTF">2014-10-15T16:59:52Z</dcterms:created>
  <dcterms:modified xsi:type="dcterms:W3CDTF">2015-11-04T23:48:17Z</dcterms:modified>
</cp:coreProperties>
</file>