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emf" ContentType="image/x-emf"/>
  <Default Extension="rels" ContentType="application/vnd.openxmlformats-package.relationships+xml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67" r:id="rId2"/>
    <p:sldId id="368" r:id="rId3"/>
    <p:sldId id="369" r:id="rId4"/>
    <p:sldId id="315" r:id="rId5"/>
    <p:sldId id="420" r:id="rId6"/>
    <p:sldId id="370" r:id="rId7"/>
    <p:sldId id="400" r:id="rId8"/>
    <p:sldId id="377" r:id="rId9"/>
    <p:sldId id="378" r:id="rId10"/>
    <p:sldId id="379" r:id="rId11"/>
    <p:sldId id="380" r:id="rId12"/>
    <p:sldId id="381" r:id="rId13"/>
    <p:sldId id="383" r:id="rId14"/>
    <p:sldId id="384" r:id="rId15"/>
    <p:sldId id="401" r:id="rId16"/>
    <p:sldId id="386" r:id="rId17"/>
    <p:sldId id="387" r:id="rId18"/>
    <p:sldId id="389" r:id="rId19"/>
    <p:sldId id="403" r:id="rId20"/>
    <p:sldId id="402" r:id="rId21"/>
    <p:sldId id="392" r:id="rId22"/>
    <p:sldId id="393" r:id="rId23"/>
    <p:sldId id="404" r:id="rId24"/>
    <p:sldId id="405" r:id="rId25"/>
    <p:sldId id="409" r:id="rId26"/>
    <p:sldId id="419" r:id="rId27"/>
    <p:sldId id="418" r:id="rId28"/>
    <p:sldId id="416" r:id="rId29"/>
    <p:sldId id="412" r:id="rId30"/>
    <p:sldId id="413" r:id="rId31"/>
    <p:sldId id="41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89" autoAdjust="0"/>
  </p:normalViewPr>
  <p:slideViewPr>
    <p:cSldViewPr snapToGrid="0" snapToObjects="1">
      <p:cViewPr>
        <p:scale>
          <a:sx n="85" d="100"/>
          <a:sy n="85" d="100"/>
        </p:scale>
        <p:origin x="-10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528E-DB10-2B45-A3A4-92DEC8E4D3F9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E044-3873-B948-A68E-173A37FAE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[Describe how</a:t>
            </a:r>
            <a:r>
              <a:rPr lang="en-US" baseline="0" dirty="0" smtClean="0"/>
              <a:t> Fe K line is formed…]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Strong </a:t>
            </a:r>
            <a:r>
              <a:rPr lang="en-US" baseline="0" dirty="0" err="1" smtClean="0"/>
              <a:t>Compt</a:t>
            </a:r>
            <a:r>
              <a:rPr lang="en-US" baseline="0" dirty="0" smtClean="0"/>
              <a:t> / Coronal geometry?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Typically, low/hard-state spectra used</a:t>
            </a:r>
          </a:p>
          <a:p>
            <a:r>
              <a:rPr lang="en-US" baseline="0" dirty="0" smtClean="0"/>
              <a:t>Doubtful that </a:t>
            </a:r>
            <a:r>
              <a:rPr lang="en-US" baseline="0" dirty="0" err="1" smtClean="0"/>
              <a:t>R_in</a:t>
            </a:r>
            <a:r>
              <a:rPr lang="en-US" baseline="0" dirty="0" smtClean="0"/>
              <a:t> is at ISCO… truncated / </a:t>
            </a:r>
            <a:r>
              <a:rPr lang="en-US" baseline="0" dirty="0" err="1" smtClean="0"/>
              <a:t>Juri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Complex model of reflected </a:t>
            </a:r>
            <a:r>
              <a:rPr lang="en-US" baseline="0" dirty="0" err="1" smtClean="0"/>
              <a:t>spect</a:t>
            </a:r>
            <a:r>
              <a:rPr lang="en-US" baseline="0" dirty="0" smtClean="0"/>
              <a:t>….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Comparison: Blue / red for</a:t>
            </a:r>
            <a:r>
              <a:rPr lang="en-US" baseline="0" dirty="0" smtClean="0"/>
              <a:t> CF &amp; Fe-line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Fe-line results for only 1 or 2 spectra, not 30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Agreement good for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5, poor for last 2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[click, click…] ** GRS1915 MILLER QUOTE **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Thank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organizers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ontinum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-fitting + applications (+Fe-line at end)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As you can see, trying to get close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For details, see our review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79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Tens of millions…. a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few dozen</a:t>
            </a:r>
          </a:p>
          <a:p>
            <a:endParaRPr lang="en-US" dirty="0" smtClean="0"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Describe </a:t>
            </a:r>
            <a:r>
              <a:rPr lang="en-US" dirty="0" err="1" smtClean="0">
                <a:ea typeface="ＭＳ Ｐゴシック" charset="0"/>
                <a:cs typeface="ＭＳ Ｐゴシック" charset="0"/>
                <a:sym typeface="Wingdings"/>
              </a:rPr>
              <a:t>Orosz</a:t>
            </a:r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 plot</a:t>
            </a:r>
          </a:p>
          <a:p>
            <a:endParaRPr lang="en-US" dirty="0" smtClean="0"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  <a:sym typeface="Wingdings"/>
              </a:rPr>
              <a:t>2 distinct classes of systems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classes distinguished by mode of mass </a:t>
            </a:r>
            <a:r>
              <a:rPr lang="en-US" dirty="0" err="1" smtClean="0"/>
              <a:t>xfer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distinguished by mass and age</a:t>
            </a:r>
          </a:p>
          <a:p>
            <a:endParaRPr lang="en-US" dirty="0" smtClean="0"/>
          </a:p>
          <a:p>
            <a:r>
              <a:rPr lang="en-US" dirty="0" smtClean="0"/>
              <a:t>Also,</a:t>
            </a:r>
            <a:r>
              <a:rPr lang="en-US" baseline="0" dirty="0" smtClean="0"/>
              <a:t> distinguished by mass and spin distributions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A0620: Tiny inner-disk region… 10^5 </a:t>
            </a:r>
            <a:r>
              <a:rPr lang="en-US" baseline="0" dirty="0" err="1" smtClean="0"/>
              <a:t>Lsun</a:t>
            </a:r>
            <a:r>
              <a:rPr lang="en-US" baseline="0" dirty="0" smtClean="0"/>
              <a:t>… 10^7K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ISCO foundation for *both*</a:t>
            </a:r>
            <a:r>
              <a:rPr lang="en-US" baseline="0" dirty="0" smtClean="0"/>
              <a:t> methods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Describe ISCO -- plunge time – dark region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problem: Measuring </a:t>
            </a:r>
            <a:r>
              <a:rPr lang="en-US" baseline="0" dirty="0" err="1" smtClean="0"/>
              <a:t>R_isco</a:t>
            </a:r>
            <a:r>
              <a:rPr lang="en-US" baseline="0" dirty="0" smtClean="0"/>
              <a:t> like R* (flux, T, D) </a:t>
            </a:r>
          </a:p>
          <a:p>
            <a:r>
              <a:rPr lang="en-US" baseline="0" dirty="0" err="1" smtClean="0"/>
              <a:t>R_isco</a:t>
            </a:r>
            <a:r>
              <a:rPr lang="en-US" baseline="0" dirty="0" smtClean="0"/>
              <a:t> to a*…  J is </a:t>
            </a:r>
            <a:r>
              <a:rPr lang="en-US" baseline="0" dirty="0" err="1" smtClean="0"/>
              <a:t>ang.</a:t>
            </a:r>
            <a:r>
              <a:rPr lang="en-US" baseline="0" dirty="0" smtClean="0"/>
              <a:t> Mom…  a* &lt;1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Virtue: simple/elegant… 1970s…</a:t>
            </a:r>
            <a:r>
              <a:rPr lang="en-US" baseline="0" dirty="0" smtClean="0">
                <a:sym typeface="Wingdings"/>
              </a:rPr>
              <a:t>NT73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Dominant disk is crucial</a:t>
            </a:r>
          </a:p>
          <a:p>
            <a:endParaRPr lang="en-US" dirty="0" smtClean="0"/>
          </a:p>
          <a:p>
            <a:r>
              <a:rPr lang="en-US" dirty="0" smtClean="0"/>
              <a:t>1% Compton</a:t>
            </a:r>
            <a:r>
              <a:rPr lang="en-US" baseline="0" dirty="0" smtClean="0"/>
              <a:t> comp. unimportant… up to 25%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most BHs, we have spectra of this quality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Fit NT model &amp; get </a:t>
            </a:r>
            <a:r>
              <a:rPr lang="en-US" baseline="0" dirty="0" err="1" smtClean="0"/>
              <a:t>R_isco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Mdot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M,i,D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spiel on Jack’s LMC</a:t>
            </a:r>
            <a:r>
              <a:rPr lang="en-US" baseline="0" dirty="0" smtClean="0"/>
              <a:t> X-3 plot…</a:t>
            </a:r>
          </a:p>
          <a:p>
            <a:r>
              <a:rPr lang="en-US" baseline="0" dirty="0" smtClean="0"/>
              <a:t>766 observations, 8 X-ray missions…</a:t>
            </a:r>
          </a:p>
          <a:p>
            <a:r>
              <a:rPr lang="en-US" baseline="0" dirty="0" smtClean="0"/>
              <a:t>Luminosity in </a:t>
            </a:r>
            <a:r>
              <a:rPr lang="en-US" baseline="0" dirty="0" err="1" smtClean="0"/>
              <a:t>Edd</a:t>
            </a:r>
            <a:r>
              <a:rPr lang="en-US" baseline="0" dirty="0" smtClean="0"/>
              <a:t>-scaled units…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Stable inner-disk radius, 27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Constancy to ~2%... Strong foundation…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044-3873-B948-A68E-173A37FAE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0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5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21A6-EE69-6741-BCD2-7A56901DEFCD}" type="datetimeFigureOut">
              <a:rPr lang="en-US" smtClean="0"/>
              <a:t>5/26/16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2E38-0E6E-F44D-A53B-0D78EB8FC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jpg"/><Relationship Id="rId7" Type="http://schemas.openxmlformats.org/officeDocument/2006/relationships/image" Target="../media/image10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jpg"/><Relationship Id="rId7" Type="http://schemas.openxmlformats.org/officeDocument/2006/relationships/image" Target="../media/image10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ygx1_i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>
            <a:fillRect/>
          </a:stretch>
        </p:blipFill>
        <p:spPr>
          <a:xfrm>
            <a:off x="-17474" y="-239056"/>
            <a:ext cx="9398502" cy="6880047"/>
          </a:xfrm>
        </p:spPr>
      </p:pic>
      <p:sp>
        <p:nvSpPr>
          <p:cNvPr id="5" name="TextBox 4"/>
          <p:cNvSpPr txBox="1"/>
          <p:nvPr/>
        </p:nvSpPr>
        <p:spPr>
          <a:xfrm>
            <a:off x="17931" y="588399"/>
            <a:ext cx="716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Lively Accreting Black Holes in X-ray Binaries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474" y="1462461"/>
            <a:ext cx="72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Jeff McClintock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484" y="1898740"/>
            <a:ext cx="72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Harvard-Smithsonian Center for Astrophysics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1376" y="5607098"/>
            <a:ext cx="720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Black Holes’ New Horizons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Oaxaca, May 2016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7474" y="6618940"/>
            <a:ext cx="9398502" cy="343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2" y="4736351"/>
            <a:ext cx="3867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Introduction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Spin via continuum-fitting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Applications of spin data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X-ray “reflection” spectroscopy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Conclusions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6944" y="4407650"/>
            <a:ext cx="19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Outline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080"/>
            <a:ext cx="8229600" cy="113982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Novikov</a:t>
            </a:r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Thorne Thin-Disk</a:t>
            </a:r>
            <a:r>
              <a:rPr lang="en-US" sz="3200" i="1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Model: </a:t>
            </a:r>
            <a:r>
              <a:rPr lang="en-US" sz="3200" dirty="0" smtClean="0">
                <a:solidFill>
                  <a:srgbClr val="CC0000"/>
                </a:solidFill>
                <a:latin typeface="Garamond" charset="0"/>
                <a:ea typeface="ＭＳ Ｐゴシック" charset="0"/>
                <a:cs typeface="ＭＳ Ｐゴシック" charset="0"/>
              </a:rPr>
              <a:t>F(R)</a:t>
            </a:r>
            <a:endParaRPr lang="en-US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8" name="Picture 4" descr="NT_4B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295400"/>
            <a:ext cx="4338637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267200" y="5689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 dirty="0"/>
              <a:t>R / M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209800" y="2057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0.10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2286000" y="53340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0</a:t>
            </a:r>
            <a:endParaRPr lang="en-US" sz="1800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2209800" y="36830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0.05</a:t>
            </a:r>
            <a:endParaRPr lang="en-US" sz="1800"/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2827866" y="1905000"/>
            <a:ext cx="88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rgbClr val="FF0000"/>
                </a:solidFill>
              </a:rPr>
              <a:t> = 0.98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3594100" y="32766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FF00"/>
                </a:solidFill>
              </a:rPr>
              <a:t>a</a:t>
            </a:r>
            <a:r>
              <a:rPr lang="en-US" sz="2000" baseline="-25000">
                <a:solidFill>
                  <a:srgbClr val="00FF00"/>
                </a:solidFill>
              </a:rPr>
              <a:t>*</a:t>
            </a:r>
            <a:r>
              <a:rPr lang="en-US" sz="1600">
                <a:solidFill>
                  <a:srgbClr val="00FF00"/>
                </a:solidFill>
              </a:rPr>
              <a:t> = 0.9</a:t>
            </a:r>
            <a:endParaRPr lang="en-US" sz="1600"/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4191000" y="4114800"/>
            <a:ext cx="68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33CC"/>
                </a:solidFill>
              </a:rPr>
              <a:t>a</a:t>
            </a:r>
            <a:r>
              <a:rPr lang="en-US" sz="2000" baseline="-25000">
                <a:solidFill>
                  <a:srgbClr val="0033CC"/>
                </a:solidFill>
              </a:rPr>
              <a:t>*</a:t>
            </a:r>
            <a:r>
              <a:rPr lang="en-US" sz="1600">
                <a:solidFill>
                  <a:srgbClr val="0033CC"/>
                </a:solidFill>
              </a:rPr>
              <a:t> = 0.7</a:t>
            </a:r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4976813" y="4889500"/>
            <a:ext cx="457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r>
              <a:rPr lang="en-US" sz="2000" baseline="-25000"/>
              <a:t>*</a:t>
            </a:r>
            <a:r>
              <a:rPr lang="en-US" sz="1600"/>
              <a:t> = 0</a:t>
            </a:r>
            <a:endParaRPr lang="en-US" sz="1800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 rot="-5400000">
            <a:off x="1350434" y="3289298"/>
            <a:ext cx="1253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 dirty="0" err="1"/>
              <a:t>dF</a:t>
            </a:r>
            <a:r>
              <a:rPr lang="en-US" sz="2000" i="1" dirty="0"/>
              <a:t>/d(</a:t>
            </a:r>
            <a:r>
              <a:rPr lang="en-US" sz="2000" i="1" dirty="0" err="1"/>
              <a:t>lnR</a:t>
            </a:r>
            <a:r>
              <a:rPr lang="en-US" sz="2000" i="1" dirty="0"/>
              <a:t>)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6781800" y="5988754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600" i="1" dirty="0" err="1">
                <a:cs typeface="Arial" charset="0"/>
              </a:rPr>
              <a:t>Novikov</a:t>
            </a:r>
            <a:r>
              <a:rPr lang="en-US" sz="1600" i="1" dirty="0">
                <a:cs typeface="Arial" charset="0"/>
              </a:rPr>
              <a:t> &amp; Thorne 1973</a:t>
            </a:r>
          </a:p>
        </p:txBody>
      </p:sp>
      <p:sp>
        <p:nvSpPr>
          <p:cNvPr id="45070" name="Rectangle 2"/>
          <p:cNvSpPr>
            <a:spLocks noChangeArrowheads="1"/>
          </p:cNvSpPr>
          <p:nvPr/>
        </p:nvSpPr>
        <p:spPr bwMode="auto">
          <a:xfrm>
            <a:off x="2590800" y="5491163"/>
            <a:ext cx="441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5071" name="TextBox 17"/>
          <p:cNvSpPr txBox="1">
            <a:spLocks noChangeArrowheads="1"/>
          </p:cNvSpPr>
          <p:nvPr/>
        </p:nvSpPr>
        <p:spPr bwMode="auto">
          <a:xfrm>
            <a:off x="6434138" y="54864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20</a:t>
            </a:r>
          </a:p>
        </p:txBody>
      </p:sp>
      <p:sp>
        <p:nvSpPr>
          <p:cNvPr id="45072" name="TextBox 18"/>
          <p:cNvSpPr txBox="1">
            <a:spLocks noChangeArrowheads="1"/>
          </p:cNvSpPr>
          <p:nvPr/>
        </p:nvSpPr>
        <p:spPr bwMode="auto">
          <a:xfrm>
            <a:off x="4572000" y="54864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</a:t>
            </a:r>
          </a:p>
        </p:txBody>
      </p:sp>
      <p:sp>
        <p:nvSpPr>
          <p:cNvPr id="45073" name="TextBox 19"/>
          <p:cNvSpPr txBox="1">
            <a:spLocks noChangeArrowheads="1"/>
          </p:cNvSpPr>
          <p:nvPr/>
        </p:nvSpPr>
        <p:spPr bwMode="auto">
          <a:xfrm>
            <a:off x="2571750" y="54864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</a:t>
            </a:r>
          </a:p>
        </p:txBody>
      </p:sp>
      <p:sp>
        <p:nvSpPr>
          <p:cNvPr id="45074" name="TextBox 20"/>
          <p:cNvSpPr txBox="1">
            <a:spLocks noChangeArrowheads="1"/>
          </p:cNvSpPr>
          <p:nvPr/>
        </p:nvSpPr>
        <p:spPr bwMode="auto">
          <a:xfrm>
            <a:off x="6034088" y="548163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15</a:t>
            </a:r>
          </a:p>
        </p:txBody>
      </p:sp>
      <p:sp>
        <p:nvSpPr>
          <p:cNvPr id="45075" name="TextBox 21"/>
          <p:cNvSpPr txBox="1">
            <a:spLocks noChangeArrowheads="1"/>
          </p:cNvSpPr>
          <p:nvPr/>
        </p:nvSpPr>
        <p:spPr bwMode="auto">
          <a:xfrm>
            <a:off x="5457825" y="54864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3"/>
          <p:cNvSpPr>
            <a:spLocks noGrp="1"/>
          </p:cNvSpPr>
          <p:nvPr>
            <p:ph type="title"/>
          </p:nvPr>
        </p:nvSpPr>
        <p:spPr>
          <a:xfrm>
            <a:off x="0" y="291619"/>
            <a:ext cx="9144000" cy="11398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Garamond" charset="0"/>
                <a:ea typeface="ＭＳ Ｐゴシック" charset="0"/>
                <a:cs typeface="ＭＳ Ｐゴシック" charset="0"/>
              </a:rPr>
              <a:t>Theoretical</a:t>
            </a:r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foundation for CF method</a:t>
            </a:r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06" name="Picture 4" descr="thindisk-m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072" r="13242" b="7112"/>
          <a:stretch>
            <a:fillRect/>
          </a:stretch>
        </p:blipFill>
        <p:spPr bwMode="auto">
          <a:xfrm>
            <a:off x="746125" y="1524000"/>
            <a:ext cx="34448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7"/>
          <p:cNvSpPr txBox="1">
            <a:spLocks noChangeArrowheads="1"/>
          </p:cNvSpPr>
          <p:nvPr/>
        </p:nvSpPr>
        <p:spPr bwMode="auto">
          <a:xfrm>
            <a:off x="2133600" y="52578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R / M</a:t>
            </a:r>
          </a:p>
        </p:txBody>
      </p:sp>
      <p:sp>
        <p:nvSpPr>
          <p:cNvPr id="47108" name="TextBox 8"/>
          <p:cNvSpPr txBox="1">
            <a:spLocks noChangeArrowheads="1"/>
          </p:cNvSpPr>
          <p:nvPr/>
        </p:nvSpPr>
        <p:spPr bwMode="auto">
          <a:xfrm rot="-5400000">
            <a:off x="16669" y="3225006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Z</a:t>
            </a:r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3397250" y="502761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20</a:t>
            </a:r>
          </a:p>
        </p:txBody>
      </p:sp>
      <p:sp>
        <p:nvSpPr>
          <p:cNvPr id="47110" name="TextBox 10"/>
          <p:cNvSpPr txBox="1">
            <a:spLocks noChangeArrowheads="1"/>
          </p:cNvSpPr>
          <p:nvPr/>
        </p:nvSpPr>
        <p:spPr bwMode="auto">
          <a:xfrm>
            <a:off x="1981200" y="50292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</a:p>
        </p:txBody>
      </p:sp>
      <p:sp>
        <p:nvSpPr>
          <p:cNvPr id="47111" name="TextBox 11"/>
          <p:cNvSpPr txBox="1">
            <a:spLocks noChangeArrowheads="1"/>
          </p:cNvSpPr>
          <p:nvPr/>
        </p:nvSpPr>
        <p:spPr bwMode="auto">
          <a:xfrm>
            <a:off x="331788" y="18716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</a:p>
        </p:txBody>
      </p:sp>
      <p:sp>
        <p:nvSpPr>
          <p:cNvPr id="47112" name="TextBox 12"/>
          <p:cNvSpPr txBox="1">
            <a:spLocks noChangeArrowheads="1"/>
          </p:cNvSpPr>
          <p:nvPr/>
        </p:nvSpPr>
        <p:spPr bwMode="auto">
          <a:xfrm>
            <a:off x="615950" y="50276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47113" name="TextBox 13"/>
          <p:cNvSpPr txBox="1">
            <a:spLocks noChangeArrowheads="1"/>
          </p:cNvSpPr>
          <p:nvPr/>
        </p:nvSpPr>
        <p:spPr bwMode="auto">
          <a:xfrm>
            <a:off x="476250" y="3290888"/>
            <a:ext cx="30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47114" name="TextBox 14"/>
          <p:cNvSpPr txBox="1">
            <a:spLocks noChangeArrowheads="1"/>
          </p:cNvSpPr>
          <p:nvPr/>
        </p:nvSpPr>
        <p:spPr bwMode="auto">
          <a:xfrm>
            <a:off x="304800" y="4767263"/>
            <a:ext cx="481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-10</a:t>
            </a:r>
          </a:p>
        </p:txBody>
      </p:sp>
      <p:sp>
        <p:nvSpPr>
          <p:cNvPr id="47115" name="Rectangle 16"/>
          <p:cNvSpPr>
            <a:spLocks noChangeArrowheads="1"/>
          </p:cNvSpPr>
          <p:nvPr/>
        </p:nvSpPr>
        <p:spPr bwMode="auto">
          <a:xfrm>
            <a:off x="5943600" y="34290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16" name="Rectangle 17"/>
          <p:cNvSpPr>
            <a:spLocks noChangeArrowheads="1"/>
          </p:cNvSpPr>
          <p:nvPr/>
        </p:nvSpPr>
        <p:spPr bwMode="auto">
          <a:xfrm>
            <a:off x="6858000" y="39354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17" name="Rectangle 18"/>
          <p:cNvSpPr>
            <a:spLocks noChangeArrowheads="1"/>
          </p:cNvSpPr>
          <p:nvPr/>
        </p:nvSpPr>
        <p:spPr bwMode="auto">
          <a:xfrm rot="2017063">
            <a:off x="6935788" y="3887788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18" name="Rectangle 20"/>
          <p:cNvSpPr>
            <a:spLocks noChangeArrowheads="1"/>
          </p:cNvSpPr>
          <p:nvPr/>
        </p:nvSpPr>
        <p:spPr bwMode="auto">
          <a:xfrm rot="-2304360">
            <a:off x="5567363" y="4268788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19" name="Rectangle 22"/>
          <p:cNvSpPr>
            <a:spLocks noChangeArrowheads="1"/>
          </p:cNvSpPr>
          <p:nvPr/>
        </p:nvSpPr>
        <p:spPr bwMode="auto">
          <a:xfrm rot="2023709">
            <a:off x="7388225" y="4100513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0" name="Rectangle 23"/>
          <p:cNvSpPr>
            <a:spLocks noChangeArrowheads="1"/>
          </p:cNvSpPr>
          <p:nvPr/>
        </p:nvSpPr>
        <p:spPr bwMode="auto">
          <a:xfrm rot="1501349">
            <a:off x="7466013" y="4219575"/>
            <a:ext cx="1447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1" name="Rectangle 24"/>
          <p:cNvSpPr>
            <a:spLocks noChangeArrowheads="1"/>
          </p:cNvSpPr>
          <p:nvPr/>
        </p:nvSpPr>
        <p:spPr bwMode="auto">
          <a:xfrm flipV="1">
            <a:off x="5521325" y="4773613"/>
            <a:ext cx="6096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2" name="Rectangle 25"/>
          <p:cNvSpPr>
            <a:spLocks noChangeArrowheads="1"/>
          </p:cNvSpPr>
          <p:nvPr/>
        </p:nvSpPr>
        <p:spPr bwMode="auto">
          <a:xfrm rot="454206">
            <a:off x="5597525" y="4570413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3" name="Rectangle 26"/>
          <p:cNvSpPr>
            <a:spLocks noChangeArrowheads="1"/>
          </p:cNvSpPr>
          <p:nvPr/>
        </p:nvSpPr>
        <p:spPr bwMode="auto">
          <a:xfrm rot="480213">
            <a:off x="5178425" y="4445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4" name="Rectangle 27"/>
          <p:cNvSpPr>
            <a:spLocks noChangeArrowheads="1"/>
          </p:cNvSpPr>
          <p:nvPr/>
        </p:nvSpPr>
        <p:spPr bwMode="auto">
          <a:xfrm>
            <a:off x="5630863" y="46482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5" name="Rectangle 57"/>
          <p:cNvSpPr>
            <a:spLocks noChangeArrowheads="1"/>
          </p:cNvSpPr>
          <p:nvPr/>
        </p:nvSpPr>
        <p:spPr bwMode="auto">
          <a:xfrm>
            <a:off x="8332788" y="4510088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6" name="Rectangle 58"/>
          <p:cNvSpPr>
            <a:spLocks noChangeArrowheads="1"/>
          </p:cNvSpPr>
          <p:nvPr/>
        </p:nvSpPr>
        <p:spPr bwMode="auto">
          <a:xfrm>
            <a:off x="7010400" y="3810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27" name="TextBox 76"/>
          <p:cNvSpPr txBox="1">
            <a:spLocks noChangeArrowheads="1"/>
          </p:cNvSpPr>
          <p:nvPr/>
        </p:nvSpPr>
        <p:spPr bwMode="auto">
          <a:xfrm>
            <a:off x="829733" y="5587647"/>
            <a:ext cx="7772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err="1"/>
              <a:t>Shafee</a:t>
            </a:r>
            <a:r>
              <a:rPr lang="en-US" sz="1800" i="1" dirty="0"/>
              <a:t> et al. 2008;  </a:t>
            </a:r>
            <a:r>
              <a:rPr lang="en-US" sz="1800" i="1" dirty="0" err="1"/>
              <a:t>Penna</a:t>
            </a:r>
            <a:r>
              <a:rPr lang="en-US" sz="1800" i="1" dirty="0"/>
              <a:t> et al. </a:t>
            </a:r>
            <a:r>
              <a:rPr lang="en-US" sz="1800" i="1" dirty="0" smtClean="0"/>
              <a:t>2010; </a:t>
            </a:r>
            <a:r>
              <a:rPr lang="en-US" sz="1800" i="1" dirty="0" err="1" smtClean="0"/>
              <a:t>Kulkarni</a:t>
            </a:r>
            <a:r>
              <a:rPr lang="en-US" sz="1800" i="1" dirty="0" smtClean="0"/>
              <a:t> et al. 2011; Zhu et al. 2012</a:t>
            </a:r>
            <a:endParaRPr lang="en-US" sz="1800" i="1" dirty="0"/>
          </a:p>
        </p:txBody>
      </p:sp>
      <p:sp>
        <p:nvSpPr>
          <p:cNvPr id="47129" name="TextBox 78"/>
          <p:cNvSpPr txBox="1">
            <a:spLocks noChangeArrowheads="1"/>
          </p:cNvSpPr>
          <p:nvPr/>
        </p:nvSpPr>
        <p:spPr bwMode="auto">
          <a:xfrm>
            <a:off x="828686" y="6042026"/>
            <a:ext cx="6392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 smtClean="0"/>
              <a:t>Also:  </a:t>
            </a:r>
            <a:r>
              <a:rPr lang="en-US" sz="1400" i="1" dirty="0"/>
              <a:t>Reynolds &amp; Fabian (2008);  Noble, </a:t>
            </a:r>
            <a:r>
              <a:rPr lang="en-US" sz="1400" i="1" dirty="0" err="1"/>
              <a:t>Krolik</a:t>
            </a:r>
            <a:r>
              <a:rPr lang="en-US" sz="1400" i="1" dirty="0"/>
              <a:t> &amp; Hawley (2009, 2010, 2011)</a:t>
            </a:r>
          </a:p>
        </p:txBody>
      </p:sp>
      <p:pic>
        <p:nvPicPr>
          <p:cNvPr id="47130" name="Picture 1" descr="fig_zh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8839" r="8279" b="11850"/>
          <a:stretch>
            <a:fillRect/>
          </a:stretch>
        </p:blipFill>
        <p:spPr bwMode="auto">
          <a:xfrm>
            <a:off x="5260975" y="1444625"/>
            <a:ext cx="357822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TextBox 7"/>
          <p:cNvSpPr txBox="1">
            <a:spLocks noChangeArrowheads="1"/>
          </p:cNvSpPr>
          <p:nvPr/>
        </p:nvSpPr>
        <p:spPr bwMode="auto">
          <a:xfrm>
            <a:off x="6629400" y="5267325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R / M</a:t>
            </a:r>
          </a:p>
        </p:txBody>
      </p:sp>
      <p:sp>
        <p:nvSpPr>
          <p:cNvPr id="47132" name="TextBox 10"/>
          <p:cNvSpPr txBox="1">
            <a:spLocks noChangeArrowheads="1"/>
          </p:cNvSpPr>
          <p:nvPr/>
        </p:nvSpPr>
        <p:spPr bwMode="auto">
          <a:xfrm>
            <a:off x="8480425" y="5029200"/>
            <a:ext cx="527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47133" name="TextBox 10"/>
          <p:cNvSpPr txBox="1">
            <a:spLocks noChangeArrowheads="1"/>
          </p:cNvSpPr>
          <p:nvPr/>
        </p:nvSpPr>
        <p:spPr bwMode="auto">
          <a:xfrm>
            <a:off x="5154613" y="50292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</a:t>
            </a:r>
          </a:p>
        </p:txBody>
      </p:sp>
      <p:sp>
        <p:nvSpPr>
          <p:cNvPr id="47134" name="TextBox 10"/>
          <p:cNvSpPr txBox="1">
            <a:spLocks noChangeArrowheads="1"/>
          </p:cNvSpPr>
          <p:nvPr/>
        </p:nvSpPr>
        <p:spPr bwMode="auto">
          <a:xfrm>
            <a:off x="6826250" y="502920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</a:p>
        </p:txBody>
      </p:sp>
      <p:sp>
        <p:nvSpPr>
          <p:cNvPr id="47135" name="Rectangle 2"/>
          <p:cNvSpPr>
            <a:spLocks noChangeArrowheads="1"/>
          </p:cNvSpPr>
          <p:nvPr/>
        </p:nvSpPr>
        <p:spPr bwMode="auto">
          <a:xfrm>
            <a:off x="8229600" y="1676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36" name="TextBox 3"/>
          <p:cNvSpPr txBox="1">
            <a:spLocks noChangeArrowheads="1"/>
          </p:cNvSpPr>
          <p:nvPr/>
        </p:nvSpPr>
        <p:spPr bwMode="auto">
          <a:xfrm>
            <a:off x="4768850" y="4157663"/>
            <a:ext cx="565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  <a:r>
              <a:rPr lang="en-US" sz="2000" baseline="30000"/>
              <a:t>-3</a:t>
            </a:r>
            <a:endParaRPr lang="en-US" sz="2000"/>
          </a:p>
        </p:txBody>
      </p:sp>
      <p:sp>
        <p:nvSpPr>
          <p:cNvPr id="47137" name="TextBox 62"/>
          <p:cNvSpPr txBox="1">
            <a:spLocks noChangeArrowheads="1"/>
          </p:cNvSpPr>
          <p:nvPr/>
        </p:nvSpPr>
        <p:spPr bwMode="auto">
          <a:xfrm>
            <a:off x="4768850" y="2743200"/>
            <a:ext cx="56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  <a:r>
              <a:rPr lang="en-US" sz="2000" baseline="30000"/>
              <a:t>-2</a:t>
            </a:r>
            <a:endParaRPr lang="en-US" sz="2000"/>
          </a:p>
        </p:txBody>
      </p:sp>
      <p:sp>
        <p:nvSpPr>
          <p:cNvPr id="47138" name="TextBox 63"/>
          <p:cNvSpPr txBox="1">
            <a:spLocks noChangeArrowheads="1"/>
          </p:cNvSpPr>
          <p:nvPr/>
        </p:nvSpPr>
        <p:spPr bwMode="auto">
          <a:xfrm>
            <a:off x="4768850" y="1371600"/>
            <a:ext cx="56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</a:t>
            </a:r>
            <a:r>
              <a:rPr lang="en-US" sz="2000" baseline="30000"/>
              <a:t>-1</a:t>
            </a:r>
            <a:endParaRPr lang="en-US" sz="2000"/>
          </a:p>
        </p:txBody>
      </p:sp>
      <p:sp>
        <p:nvSpPr>
          <p:cNvPr id="47139" name="TextBox 4"/>
          <p:cNvSpPr txBox="1">
            <a:spLocks noChangeArrowheads="1"/>
          </p:cNvSpPr>
          <p:nvPr/>
        </p:nvSpPr>
        <p:spPr bwMode="auto">
          <a:xfrm rot="-5400000">
            <a:off x="4033044" y="3129756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Flux</a:t>
            </a:r>
            <a:endParaRPr lang="en-US" sz="1800" i="1"/>
          </a:p>
        </p:txBody>
      </p:sp>
      <p:sp>
        <p:nvSpPr>
          <p:cNvPr id="47140" name="Rectangle 5"/>
          <p:cNvSpPr>
            <a:spLocks noChangeArrowheads="1"/>
          </p:cNvSpPr>
          <p:nvPr/>
        </p:nvSpPr>
        <p:spPr bwMode="auto">
          <a:xfrm>
            <a:off x="6934200" y="31242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41" name="Rectangle 66"/>
          <p:cNvSpPr>
            <a:spLocks noChangeArrowheads="1"/>
          </p:cNvSpPr>
          <p:nvPr/>
        </p:nvSpPr>
        <p:spPr bwMode="auto">
          <a:xfrm>
            <a:off x="5681663" y="1600200"/>
            <a:ext cx="609600" cy="19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42" name="Rectangle 67"/>
          <p:cNvSpPr>
            <a:spLocks noChangeArrowheads="1"/>
          </p:cNvSpPr>
          <p:nvPr/>
        </p:nvSpPr>
        <p:spPr bwMode="auto">
          <a:xfrm>
            <a:off x="6705600" y="2166938"/>
            <a:ext cx="609600" cy="19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43" name="Rectangle 6"/>
          <p:cNvSpPr>
            <a:spLocks noChangeArrowheads="1"/>
          </p:cNvSpPr>
          <p:nvPr/>
        </p:nvSpPr>
        <p:spPr bwMode="auto">
          <a:xfrm>
            <a:off x="6640513" y="2252663"/>
            <a:ext cx="1524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7144" name="TextBox 7"/>
          <p:cNvSpPr txBox="1">
            <a:spLocks noChangeArrowheads="1"/>
          </p:cNvSpPr>
          <p:nvPr/>
        </p:nvSpPr>
        <p:spPr bwMode="auto">
          <a:xfrm>
            <a:off x="6569075" y="19161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a</a:t>
            </a:r>
            <a:r>
              <a:rPr lang="en-US" baseline="-25000"/>
              <a:t>*</a:t>
            </a:r>
            <a:r>
              <a:rPr lang="en-US"/>
              <a:t> </a:t>
            </a:r>
            <a:r>
              <a:rPr lang="en-US" sz="1600"/>
              <a:t>= 0.7</a:t>
            </a:r>
          </a:p>
        </p:txBody>
      </p:sp>
      <p:sp>
        <p:nvSpPr>
          <p:cNvPr id="47145" name="TextBox 70"/>
          <p:cNvSpPr txBox="1">
            <a:spLocks noChangeArrowheads="1"/>
          </p:cNvSpPr>
          <p:nvPr/>
        </p:nvSpPr>
        <p:spPr bwMode="auto">
          <a:xfrm>
            <a:off x="7086600" y="2286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a</a:t>
            </a:r>
            <a:r>
              <a:rPr lang="en-US" baseline="-25000"/>
              <a:t>*</a:t>
            </a:r>
            <a:r>
              <a:rPr lang="en-US"/>
              <a:t> </a:t>
            </a:r>
            <a:r>
              <a:rPr lang="en-US" sz="1600"/>
              <a:t>= 0</a:t>
            </a:r>
          </a:p>
        </p:txBody>
      </p:sp>
      <p:sp>
        <p:nvSpPr>
          <p:cNvPr id="47146" name="TextBox 71"/>
          <p:cNvSpPr txBox="1">
            <a:spLocks noChangeArrowheads="1"/>
          </p:cNvSpPr>
          <p:nvPr/>
        </p:nvSpPr>
        <p:spPr bwMode="auto">
          <a:xfrm>
            <a:off x="5638800" y="13827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a</a:t>
            </a:r>
            <a:r>
              <a:rPr lang="en-US" baseline="-25000"/>
              <a:t>*</a:t>
            </a:r>
            <a:r>
              <a:rPr lang="en-US"/>
              <a:t> </a:t>
            </a:r>
            <a:r>
              <a:rPr lang="en-US" sz="1600"/>
              <a:t>= 0.9</a:t>
            </a:r>
          </a:p>
        </p:txBody>
      </p:sp>
      <p:sp>
        <p:nvSpPr>
          <p:cNvPr id="47147" name="TextBox 72"/>
          <p:cNvSpPr txBox="1">
            <a:spLocks noChangeArrowheads="1"/>
          </p:cNvSpPr>
          <p:nvPr/>
        </p:nvSpPr>
        <p:spPr bwMode="auto">
          <a:xfrm rot="-2936361">
            <a:off x="5270500" y="2154238"/>
            <a:ext cx="1071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F0000"/>
                </a:solidFill>
              </a:rPr>
              <a:t>GRMHD</a:t>
            </a:r>
            <a:endParaRPr lang="en-US" sz="1600" i="1">
              <a:solidFill>
                <a:srgbClr val="FF0000"/>
              </a:solidFill>
            </a:endParaRPr>
          </a:p>
        </p:txBody>
      </p:sp>
      <p:sp>
        <p:nvSpPr>
          <p:cNvPr id="47148" name="TextBox 73"/>
          <p:cNvSpPr txBox="1">
            <a:spLocks noChangeArrowheads="1"/>
          </p:cNvSpPr>
          <p:nvPr/>
        </p:nvSpPr>
        <p:spPr bwMode="auto">
          <a:xfrm rot="-5400000">
            <a:off x="4925219" y="3744119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0000FF"/>
                </a:solidFill>
              </a:rPr>
              <a:t>Novikov</a:t>
            </a:r>
            <a:r>
              <a:rPr lang="en-US" sz="1600" dirty="0">
                <a:solidFill>
                  <a:srgbClr val="0000FF"/>
                </a:solidFill>
              </a:rPr>
              <a:t>-Thorne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0" y="138052"/>
            <a:ext cx="9144000" cy="685928"/>
          </a:xfrm>
        </p:spPr>
        <p:txBody>
          <a:bodyPr/>
          <a:lstStyle/>
          <a:p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Continuum fitting in practice</a:t>
            </a:r>
          </a:p>
        </p:txBody>
      </p:sp>
      <p:pic>
        <p:nvPicPr>
          <p:cNvPr id="35842" name="Picture 4" descr="Davis LMC X1 Mo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54" y="1057478"/>
            <a:ext cx="5557200" cy="500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293220" y="570783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 rot="5400000">
            <a:off x="-557212" y="29337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752440" y="20574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1348985" y="2057400"/>
            <a:ext cx="3048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 rot="-5400000">
            <a:off x="-501760" y="2974316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E</a:t>
            </a:r>
            <a:r>
              <a:rPr lang="en-US" sz="1800" i="1" dirty="0"/>
              <a:t>F</a:t>
            </a:r>
            <a:r>
              <a:rPr lang="en-US" sz="2000" baseline="-25000" dirty="0"/>
              <a:t>E</a:t>
            </a:r>
            <a:r>
              <a:rPr lang="en-US" sz="1800" baseline="-25000" dirty="0"/>
              <a:t> </a:t>
            </a:r>
            <a:endParaRPr lang="en-US" sz="1800" dirty="0"/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3654470" y="5583042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Energy (</a:t>
            </a:r>
            <a:r>
              <a:rPr lang="en-US" sz="1800" dirty="0" err="1"/>
              <a:t>keV</a:t>
            </a:r>
            <a:r>
              <a:rPr lang="en-US" sz="1800" dirty="0"/>
              <a:t>)</a:t>
            </a:r>
          </a:p>
        </p:txBody>
      </p:sp>
      <p:sp>
        <p:nvSpPr>
          <p:cNvPr id="35851" name="TextBox 18"/>
          <p:cNvSpPr txBox="1">
            <a:spLocks noChangeArrowheads="1"/>
          </p:cNvSpPr>
          <p:nvPr/>
        </p:nvSpPr>
        <p:spPr bwMode="auto">
          <a:xfrm>
            <a:off x="4415880" y="140845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LMC X-</a:t>
            </a:r>
            <a:r>
              <a:rPr lang="en-US" sz="2000" dirty="0" smtClean="0"/>
              <a:t>3</a:t>
            </a:r>
          </a:p>
          <a:p>
            <a:pPr algn="ctr" eaLnBrk="1" hangingPunct="1"/>
            <a:r>
              <a:rPr lang="en-US" sz="1600" dirty="0" err="1" smtClean="0"/>
              <a:t>Beppo</a:t>
            </a:r>
            <a:r>
              <a:rPr lang="en-US" sz="1600" dirty="0"/>
              <a:t>-SAX</a:t>
            </a:r>
          </a:p>
        </p:txBody>
      </p:sp>
      <p:sp>
        <p:nvSpPr>
          <p:cNvPr id="35852" name="TextBox 19"/>
          <p:cNvSpPr txBox="1">
            <a:spLocks noChangeArrowheads="1"/>
          </p:cNvSpPr>
          <p:nvPr/>
        </p:nvSpPr>
        <p:spPr bwMode="auto">
          <a:xfrm>
            <a:off x="6259040" y="6234197"/>
            <a:ext cx="2628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/>
              <a:t>Davis, Done &amp; </a:t>
            </a:r>
            <a:r>
              <a:rPr lang="en-US" sz="1600" i="1" dirty="0" err="1"/>
              <a:t>Blaes</a:t>
            </a:r>
            <a:r>
              <a:rPr lang="en-US" sz="1600" i="1" dirty="0"/>
              <a:t> 2006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0799" y="1960416"/>
            <a:ext cx="260286" cy="50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58954" y="3465804"/>
            <a:ext cx="260286" cy="50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31320" y="125947"/>
            <a:ext cx="8936925" cy="698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0" cap="none" dirty="0">
                <a:solidFill>
                  <a:srgbClr val="FF0000"/>
                </a:solidFill>
                <a:latin typeface="Garamond" charset="0"/>
                <a:ea typeface="ＭＳ Ｐゴシック" charset="0"/>
                <a:cs typeface="ＭＳ Ｐゴシック" charset="0"/>
              </a:rPr>
              <a:t>Observational</a:t>
            </a:r>
            <a:r>
              <a:rPr lang="en-US" sz="3200" b="0" cap="none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0" cap="none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foundation for CF method</a:t>
            </a:r>
            <a:r>
              <a:rPr lang="en-US" sz="3200" b="0" cap="none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0" cap="none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endParaRPr lang="en-US" sz="3200" b="0" cap="none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Picture 2" descr="JEM_suz_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 rot="-5400000">
            <a:off x="285750" y="2038350"/>
            <a:ext cx="17907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2000" i="1">
                <a:cs typeface="Arial" charset="0"/>
              </a:rPr>
              <a:t>L</a:t>
            </a:r>
            <a:r>
              <a:rPr lang="en-US" sz="2000" baseline="-25000">
                <a:cs typeface="Arial" charset="0"/>
              </a:rPr>
              <a:t>D</a:t>
            </a:r>
            <a:r>
              <a:rPr lang="en-US" sz="2000">
                <a:cs typeface="Arial" charset="0"/>
              </a:rPr>
              <a:t> </a:t>
            </a:r>
            <a:r>
              <a:rPr lang="en-US" sz="2000" i="1">
                <a:cs typeface="Arial" charset="0"/>
              </a:rPr>
              <a:t>/ L</a:t>
            </a:r>
            <a:r>
              <a:rPr lang="en-US" sz="2000" baseline="-25000">
                <a:cs typeface="Arial" charset="0"/>
              </a:rPr>
              <a:t>Edd</a:t>
            </a:r>
            <a:endParaRPr lang="en-US" sz="2000">
              <a:cs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 rot="-5400000">
            <a:off x="727075" y="4419600"/>
            <a:ext cx="1143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 i="1">
                <a:cs typeface="Arial" charset="0"/>
              </a:rPr>
              <a:t>R</a:t>
            </a:r>
            <a:r>
              <a:rPr lang="en-US" sz="2000" baseline="-25000">
                <a:cs typeface="Arial" charset="0"/>
              </a:rPr>
              <a:t>in</a:t>
            </a:r>
            <a:r>
              <a:rPr lang="en-US" sz="1800">
                <a:cs typeface="Arial" charset="0"/>
              </a:rPr>
              <a:t> </a:t>
            </a:r>
            <a:r>
              <a:rPr lang="en-US" sz="1800" i="1">
                <a:cs typeface="Arial" charset="0"/>
              </a:rPr>
              <a:t>/ M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56388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153400" y="56388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334000" y="5181600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2000" i="1">
                <a:solidFill>
                  <a:srgbClr val="FF0000"/>
                </a:solidFill>
                <a:cs typeface="Arial" charset="0"/>
              </a:rPr>
              <a:t>R</a:t>
            </a:r>
            <a:r>
              <a:rPr lang="en-US" sz="2000" baseline="-25000">
                <a:solidFill>
                  <a:srgbClr val="FF0000"/>
                </a:solidFill>
                <a:cs typeface="Arial" charset="0"/>
              </a:rPr>
              <a:t>in</a:t>
            </a:r>
            <a:r>
              <a:rPr lang="en-US" sz="2000" i="1" baseline="-2500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i="1">
                <a:solidFill>
                  <a:srgbClr val="FF0000"/>
                </a:solidFill>
                <a:cs typeface="Arial" charset="0"/>
              </a:rPr>
              <a:t>stable to ≈ 2%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152442" y="741488"/>
            <a:ext cx="214330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i="1" dirty="0">
                <a:cs typeface="Arial" charset="0"/>
              </a:rPr>
              <a:t>Steiner et al. 2010</a:t>
            </a:r>
          </a:p>
        </p:txBody>
      </p:sp>
      <p:cxnSp>
        <p:nvCxnSpPr>
          <p:cNvPr id="36873" name="Straight Arrow Connector 2"/>
          <p:cNvCxnSpPr>
            <a:cxnSpLocks noChangeShapeType="1"/>
          </p:cNvCxnSpPr>
          <p:nvPr/>
        </p:nvCxnSpPr>
        <p:spPr bwMode="auto">
          <a:xfrm flipV="1">
            <a:off x="7426325" y="4551363"/>
            <a:ext cx="152400" cy="685800"/>
          </a:xfrm>
          <a:prstGeom prst="straightConnector1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4"/>
          <p:cNvCxnSpPr>
            <a:cxnSpLocks noChangeShapeType="1"/>
          </p:cNvCxnSpPr>
          <p:nvPr/>
        </p:nvCxnSpPr>
        <p:spPr bwMode="auto">
          <a:xfrm flipH="1" flipV="1">
            <a:off x="5257800" y="4648200"/>
            <a:ext cx="138113" cy="581025"/>
          </a:xfrm>
          <a:prstGeom prst="straightConnector1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TextBox 1"/>
          <p:cNvSpPr txBox="1">
            <a:spLocks noChangeArrowheads="1"/>
          </p:cNvSpPr>
          <p:nvPr/>
        </p:nvSpPr>
        <p:spPr bwMode="auto">
          <a:xfrm>
            <a:off x="2057400" y="24384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LMC X-3</a:t>
            </a:r>
          </a:p>
        </p:txBody>
      </p: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311150" y="3692525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77" name="TextBox 10"/>
          <p:cNvSpPr txBox="1">
            <a:spLocks noChangeArrowheads="1"/>
          </p:cNvSpPr>
          <p:nvPr/>
        </p:nvSpPr>
        <p:spPr bwMode="auto">
          <a:xfrm>
            <a:off x="1600200" y="371792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1980</a:t>
            </a:r>
          </a:p>
        </p:txBody>
      </p:sp>
      <p:sp>
        <p:nvSpPr>
          <p:cNvPr id="36878" name="TextBox 18"/>
          <p:cNvSpPr txBox="1">
            <a:spLocks noChangeArrowheads="1"/>
          </p:cNvSpPr>
          <p:nvPr/>
        </p:nvSpPr>
        <p:spPr bwMode="auto">
          <a:xfrm>
            <a:off x="3581400" y="3733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1990</a:t>
            </a: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5513388" y="371792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2000</a:t>
            </a:r>
          </a:p>
        </p:txBody>
      </p:sp>
      <p:sp>
        <p:nvSpPr>
          <p:cNvPr id="36880" name="TextBox 20"/>
          <p:cNvSpPr txBox="1">
            <a:spLocks noChangeArrowheads="1"/>
          </p:cNvSpPr>
          <p:nvPr/>
        </p:nvSpPr>
        <p:spPr bwMode="auto">
          <a:xfrm>
            <a:off x="7446963" y="37020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2010</a:t>
            </a:r>
          </a:p>
        </p:txBody>
      </p:sp>
      <p:sp>
        <p:nvSpPr>
          <p:cNvPr id="36881" name="Rectangle 11"/>
          <p:cNvSpPr>
            <a:spLocks noChangeArrowheads="1"/>
          </p:cNvSpPr>
          <p:nvPr/>
        </p:nvSpPr>
        <p:spPr bwMode="auto">
          <a:xfrm>
            <a:off x="2057400" y="1268413"/>
            <a:ext cx="1295400" cy="304800"/>
          </a:xfrm>
          <a:prstGeom prst="rect">
            <a:avLst/>
          </a:prstGeom>
          <a:solidFill>
            <a:schemeClr val="bg1"/>
          </a:solidFill>
          <a:ln w="19050" cap="sq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82" name="TextBox 12"/>
          <p:cNvSpPr txBox="1">
            <a:spLocks noChangeArrowheads="1"/>
          </p:cNvSpPr>
          <p:nvPr/>
        </p:nvSpPr>
        <p:spPr bwMode="auto">
          <a:xfrm>
            <a:off x="2133600" y="1219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Slim Disk</a:t>
            </a:r>
          </a:p>
        </p:txBody>
      </p:sp>
      <p:sp>
        <p:nvSpPr>
          <p:cNvPr id="36883" name="Rectangle 24"/>
          <p:cNvSpPr>
            <a:spLocks noChangeArrowheads="1"/>
          </p:cNvSpPr>
          <p:nvPr/>
        </p:nvSpPr>
        <p:spPr bwMode="auto">
          <a:xfrm>
            <a:off x="2057400" y="3276600"/>
            <a:ext cx="1295400" cy="304800"/>
          </a:xfrm>
          <a:prstGeom prst="rect">
            <a:avLst/>
          </a:prstGeom>
          <a:solidFill>
            <a:schemeClr val="bg1"/>
          </a:solidFill>
          <a:ln w="19050" cap="sq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84" name="TextBox 13"/>
          <p:cNvSpPr txBox="1">
            <a:spLocks noChangeArrowheads="1"/>
          </p:cNvSpPr>
          <p:nvPr/>
        </p:nvSpPr>
        <p:spPr bwMode="auto">
          <a:xfrm>
            <a:off x="2320925" y="3225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ADAF</a:t>
            </a:r>
          </a:p>
        </p:txBody>
      </p:sp>
      <p:sp>
        <p:nvSpPr>
          <p:cNvPr id="36885" name="Rectangle 1"/>
          <p:cNvSpPr>
            <a:spLocks noChangeArrowheads="1"/>
          </p:cNvSpPr>
          <p:nvPr/>
        </p:nvSpPr>
        <p:spPr bwMode="auto">
          <a:xfrm>
            <a:off x="1425575" y="3995738"/>
            <a:ext cx="3810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86" name="Rectangle 4"/>
          <p:cNvSpPr>
            <a:spLocks noChangeArrowheads="1"/>
          </p:cNvSpPr>
          <p:nvPr/>
        </p:nvSpPr>
        <p:spPr bwMode="auto">
          <a:xfrm>
            <a:off x="1600200" y="3825875"/>
            <a:ext cx="609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87" name="Rectangle 25"/>
          <p:cNvSpPr>
            <a:spLocks noChangeArrowheads="1"/>
          </p:cNvSpPr>
          <p:nvPr/>
        </p:nvSpPr>
        <p:spPr bwMode="auto">
          <a:xfrm>
            <a:off x="3581400" y="3810000"/>
            <a:ext cx="609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88" name="Rectangle 26"/>
          <p:cNvSpPr>
            <a:spLocks noChangeArrowheads="1"/>
          </p:cNvSpPr>
          <p:nvPr/>
        </p:nvSpPr>
        <p:spPr bwMode="auto">
          <a:xfrm>
            <a:off x="5562600" y="3836988"/>
            <a:ext cx="609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6889" name="Rectangle 27"/>
          <p:cNvSpPr>
            <a:spLocks noChangeArrowheads="1"/>
          </p:cNvSpPr>
          <p:nvPr/>
        </p:nvSpPr>
        <p:spPr bwMode="auto">
          <a:xfrm>
            <a:off x="7543800" y="3816350"/>
            <a:ext cx="609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cxnSp>
        <p:nvCxnSpPr>
          <p:cNvPr id="36890" name="Straight Connector 9"/>
          <p:cNvCxnSpPr>
            <a:cxnSpLocks noChangeShapeType="1"/>
          </p:cNvCxnSpPr>
          <p:nvPr/>
        </p:nvCxnSpPr>
        <p:spPr bwMode="auto">
          <a:xfrm>
            <a:off x="7935913" y="3794125"/>
            <a:ext cx="0" cy="304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Straight Connector 34"/>
          <p:cNvCxnSpPr>
            <a:cxnSpLocks noChangeShapeType="1"/>
          </p:cNvCxnSpPr>
          <p:nvPr/>
        </p:nvCxnSpPr>
        <p:spPr bwMode="auto">
          <a:xfrm>
            <a:off x="1828800" y="3810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"/>
            <a:ext cx="9144000" cy="7554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Complete descriptions of 11 black holes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24630"/>
              </p:ext>
            </p:extLst>
          </p:nvPr>
        </p:nvGraphicFramePr>
        <p:xfrm>
          <a:off x="635002" y="926330"/>
          <a:ext cx="7967132" cy="545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783"/>
                <a:gridCol w="1641652"/>
                <a:gridCol w="1644119"/>
                <a:gridCol w="2689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Spin a</a:t>
                      </a:r>
                      <a:r>
                        <a:rPr lang="en-US" sz="3200" baseline="-250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32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M/M</a:t>
                      </a:r>
                      <a:r>
                        <a:rPr lang="en-US" sz="2400" baseline="-25000" smtClean="0">
                          <a:solidFill>
                            <a:schemeClr val="bg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References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Persistent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Cygnus X-1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 ±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Gou+ 2011;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LMC X-1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 ± 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 ± 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Gou+2009;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+ 2009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M33 X-7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 ± 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r>
                        <a:rPr lang="en-US" baseline="0" dirty="0" smtClean="0"/>
                        <a:t> ±</a:t>
                      </a:r>
                      <a:r>
                        <a:rPr lang="en-US" dirty="0" smtClean="0"/>
                        <a:t> 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Liu+</a:t>
                      </a:r>
                      <a:r>
                        <a:rPr lang="en-US" sz="1400" baseline="0" dirty="0" smtClean="0"/>
                        <a:t> 2008; Orosz+2007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Transient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GRS</a:t>
                      </a:r>
                      <a:r>
                        <a:rPr lang="en-US" baseline="0" dirty="0" smtClean="0"/>
                        <a:t> 1915+105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 ± 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McClintock+ 2006; </a:t>
                      </a:r>
                      <a:r>
                        <a:rPr lang="en-US" sz="1400" dirty="0" err="1" smtClean="0"/>
                        <a:t>Steegths</a:t>
                      </a:r>
                      <a:r>
                        <a:rPr lang="en-US" sz="1400" dirty="0" smtClean="0"/>
                        <a:t>+ 2013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4U 1543-47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 ±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 ±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Shafee</a:t>
                      </a:r>
                      <a:r>
                        <a:rPr lang="en-US" sz="1400" dirty="0" smtClean="0"/>
                        <a:t>+ 2006;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2003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 J1655-40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±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 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Shafee</a:t>
                      </a:r>
                      <a:r>
                        <a:rPr lang="en-US" sz="1400" dirty="0" smtClean="0"/>
                        <a:t>+ 2006; Greene+</a:t>
                      </a:r>
                      <a:r>
                        <a:rPr lang="en-US" sz="1400" baseline="0" dirty="0" smtClean="0"/>
                        <a:t> 2001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Nova </a:t>
                      </a:r>
                      <a:r>
                        <a:rPr lang="en-US" dirty="0" err="1" smtClean="0"/>
                        <a:t>Mus</a:t>
                      </a:r>
                      <a:r>
                        <a:rPr lang="en-US" dirty="0" smtClean="0"/>
                        <a:t> 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 ± 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 ±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Wu+</a:t>
                      </a:r>
                      <a:r>
                        <a:rPr lang="en-US" sz="1400" baseline="0" dirty="0" smtClean="0"/>
                        <a:t> 2016; Gou+ 2016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XTE J1550-564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 ± 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 ±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Steiner+ 2011;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LMC X-3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± 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 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Steiner+ 2013;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H1743-322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±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±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Steiner+ 2012; </a:t>
                      </a:r>
                      <a:r>
                        <a:rPr lang="en-US" sz="1400" dirty="0" err="1" smtClean="0"/>
                        <a:t>Ozel</a:t>
                      </a:r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A0620-00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 ± 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 ±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Gou+ 2010; Cantrell+ 2010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35002" y="1834444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181" y="2946392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360" y="3409234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6539" y="6553166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5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Applications of Spin and Mass Data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"/>
            <a:ext cx="9144000" cy="7554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Persistent BHs vs. transient BHs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89228"/>
              </p:ext>
            </p:extLst>
          </p:nvPr>
        </p:nvGraphicFramePr>
        <p:xfrm>
          <a:off x="635002" y="926330"/>
          <a:ext cx="7967132" cy="557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783"/>
                <a:gridCol w="1641652"/>
                <a:gridCol w="1644119"/>
                <a:gridCol w="2689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Spin a</a:t>
                      </a:r>
                      <a:r>
                        <a:rPr lang="en-US" sz="3200" baseline="-250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32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M/M</a:t>
                      </a:r>
                      <a:r>
                        <a:rPr lang="en-US" sz="2400" baseline="-25000" smtClean="0">
                          <a:solidFill>
                            <a:schemeClr val="bg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References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Persistent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&gt; 0.8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11 - 16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Cygnus X-1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 ±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Gou+ 2011;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LMC X-1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 ± 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 ± 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Gou+2009;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+ 2009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M33 X-7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 ± 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r>
                        <a:rPr lang="en-US" baseline="0" dirty="0" smtClean="0"/>
                        <a:t> ±</a:t>
                      </a:r>
                      <a:r>
                        <a:rPr lang="en-US" dirty="0" smtClean="0"/>
                        <a:t> 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Liu+</a:t>
                      </a:r>
                      <a:r>
                        <a:rPr lang="en-US" sz="1400" baseline="0" dirty="0" smtClean="0"/>
                        <a:t> 2008; Orosz+2007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Transient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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7.8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± 1.2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GRS</a:t>
                      </a:r>
                      <a:r>
                        <a:rPr lang="en-US" baseline="0" dirty="0" smtClean="0"/>
                        <a:t> 1915+105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 ± 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McClintock+ 2006; </a:t>
                      </a:r>
                      <a:r>
                        <a:rPr lang="en-US" sz="1400" dirty="0" err="1" smtClean="0"/>
                        <a:t>Steegths</a:t>
                      </a:r>
                      <a:r>
                        <a:rPr lang="en-US" sz="1400" dirty="0" smtClean="0"/>
                        <a:t>+ 2013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4U 1543-47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 ±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 ±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Shafee</a:t>
                      </a:r>
                      <a:r>
                        <a:rPr lang="en-US" sz="1400" dirty="0" smtClean="0"/>
                        <a:t>+ 2006;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2003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 J1655-40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±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 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Shafee</a:t>
                      </a:r>
                      <a:r>
                        <a:rPr lang="en-US" sz="1400" dirty="0" smtClean="0"/>
                        <a:t>+ 2006; Greene+</a:t>
                      </a:r>
                      <a:r>
                        <a:rPr lang="en-US" sz="1400" baseline="0" dirty="0" smtClean="0"/>
                        <a:t> 2001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Nova </a:t>
                      </a:r>
                      <a:r>
                        <a:rPr lang="en-US" dirty="0" err="1" smtClean="0"/>
                        <a:t>Mus</a:t>
                      </a:r>
                      <a:r>
                        <a:rPr lang="en-US" dirty="0" smtClean="0"/>
                        <a:t> 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 ± 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 ±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Wu+</a:t>
                      </a:r>
                      <a:r>
                        <a:rPr lang="en-US" sz="1400" baseline="0" dirty="0" smtClean="0"/>
                        <a:t> 2016; Gou+ 2016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XTE J1550-564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 ± 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 ±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Steiner+ 2011;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LMC X-3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± 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 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Steiner+ 2013;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H1743-322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±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±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Steiner+ 2012; </a:t>
                      </a:r>
                      <a:r>
                        <a:rPr lang="en-US" sz="1400" dirty="0" err="1" smtClean="0"/>
                        <a:t>Ozel</a:t>
                      </a:r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A0620-00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 ± 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 ±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Gou+ 2010; Cantrell+ 2010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35002" y="1876777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181" y="3002836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360" y="3536233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6539" y="6553166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42000" y="776111"/>
            <a:ext cx="3076222" cy="59125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is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44" y="1261743"/>
            <a:ext cx="2427114" cy="1875334"/>
          </a:xfrm>
          <a:prstGeom prst="rect">
            <a:avLst/>
          </a:prstGeom>
        </p:spPr>
      </p:pic>
      <p:pic>
        <p:nvPicPr>
          <p:cNvPr id="6" name="Picture 5" descr="trans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43" y="3989139"/>
            <a:ext cx="2455337" cy="18423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842000" y="926330"/>
            <a:ext cx="0" cy="5626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220" y="909398"/>
            <a:ext cx="0" cy="5626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8778" y="4120445"/>
            <a:ext cx="883356" cy="169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28000" y="5627501"/>
            <a:ext cx="555979" cy="204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8774" y="1222661"/>
            <a:ext cx="145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Persistent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397" y="3985596"/>
            <a:ext cx="145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Transient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"/>
            <a:ext cx="9144000" cy="7554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Origin of spin: persistent sources vs. transient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30775"/>
              </p:ext>
            </p:extLst>
          </p:nvPr>
        </p:nvGraphicFramePr>
        <p:xfrm>
          <a:off x="635002" y="926330"/>
          <a:ext cx="7967132" cy="557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783"/>
                <a:gridCol w="1641652"/>
                <a:gridCol w="1644119"/>
                <a:gridCol w="2689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Spin a</a:t>
                      </a:r>
                      <a:r>
                        <a:rPr lang="en-US" sz="3200" baseline="-250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32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</a:rPr>
                        <a:t>M/M</a:t>
                      </a:r>
                      <a:r>
                        <a:rPr lang="en-US" sz="2400" baseline="-25000" smtClean="0">
                          <a:solidFill>
                            <a:schemeClr val="bg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en-US" sz="24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References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Persistent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&gt; 0.8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11 - 16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  <a:alpha val="49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Cygnus X-1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 ±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Gou+ 2011;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LMC X-1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 ± 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 ± 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Gou+2009;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+ 2009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M33 X-7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 ± 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r>
                        <a:rPr lang="en-US" baseline="0" dirty="0" smtClean="0"/>
                        <a:t> ±</a:t>
                      </a:r>
                      <a:r>
                        <a:rPr lang="en-US" dirty="0" smtClean="0"/>
                        <a:t> 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Liu+</a:t>
                      </a:r>
                      <a:r>
                        <a:rPr lang="en-US" sz="1400" baseline="0" dirty="0" smtClean="0"/>
                        <a:t> 2008; Orosz+2007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0000"/>
                          </a:solidFill>
                        </a:rPr>
                        <a:t>Transient</a:t>
                      </a:r>
                      <a:endParaRPr lang="en-US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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7.8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± 1.2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GRS</a:t>
                      </a:r>
                      <a:r>
                        <a:rPr lang="en-US" baseline="0" dirty="0" smtClean="0"/>
                        <a:t> 1915+105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 ± 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McClintock+ 2006; </a:t>
                      </a:r>
                      <a:r>
                        <a:rPr lang="en-US" sz="1400" dirty="0" err="1" smtClean="0"/>
                        <a:t>Steegths</a:t>
                      </a:r>
                      <a:r>
                        <a:rPr lang="en-US" sz="1400" dirty="0" smtClean="0"/>
                        <a:t>+ 2013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4U 1543-47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 ±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 ±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Shafee</a:t>
                      </a:r>
                      <a:r>
                        <a:rPr lang="en-US" sz="1400" dirty="0" smtClean="0"/>
                        <a:t>+ 2006;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2003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 J1655-40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 ±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 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Shafee</a:t>
                      </a:r>
                      <a:r>
                        <a:rPr lang="en-US" sz="1400" dirty="0" smtClean="0"/>
                        <a:t>+ 2006; Greene+</a:t>
                      </a:r>
                      <a:r>
                        <a:rPr lang="en-US" sz="1400" baseline="0" dirty="0" smtClean="0"/>
                        <a:t> 2001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Nova </a:t>
                      </a:r>
                      <a:r>
                        <a:rPr lang="en-US" dirty="0" err="1" smtClean="0"/>
                        <a:t>Mus</a:t>
                      </a:r>
                      <a:r>
                        <a:rPr lang="en-US" dirty="0" smtClean="0"/>
                        <a:t> 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 ± 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 ±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Wu+</a:t>
                      </a:r>
                      <a:r>
                        <a:rPr lang="en-US" sz="1400" baseline="0" dirty="0" smtClean="0"/>
                        <a:t> 2016; Gou+ 2016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XTE J1550-564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 ± 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 ± 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Steiner+ 2011;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LMC X-3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± 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 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Steiner+ 2013; </a:t>
                      </a:r>
                      <a:r>
                        <a:rPr lang="en-US" sz="1400" dirty="0" err="1" smtClean="0"/>
                        <a:t>Orosz</a:t>
                      </a:r>
                      <a:r>
                        <a:rPr lang="en-US" sz="1400" dirty="0" smtClean="0"/>
                        <a:t>+ 2013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H1743-322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±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±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Steiner+ 2012; </a:t>
                      </a:r>
                      <a:r>
                        <a:rPr lang="en-US" sz="1400" dirty="0" err="1" smtClean="0"/>
                        <a:t>Ozel</a:t>
                      </a:r>
                      <a:r>
                        <a:rPr lang="en-US" sz="1400" dirty="0" smtClean="0"/>
                        <a:t>+</a:t>
                      </a:r>
                      <a:r>
                        <a:rPr lang="en-US" sz="1400" baseline="0" dirty="0" smtClean="0"/>
                        <a:t> 2010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A0620-00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 ± 0.19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 ± 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Gou+ 2010; Cantrell+ 2010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35002" y="1876777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2181" y="3002836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360" y="3536233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6539" y="6553166"/>
            <a:ext cx="7967132" cy="14111"/>
          </a:xfrm>
          <a:prstGeom prst="line">
            <a:avLst/>
          </a:prstGeom>
          <a:ln w="3175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42000" y="776111"/>
            <a:ext cx="3076222" cy="59125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ist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44" y="1261743"/>
            <a:ext cx="2427114" cy="1875334"/>
          </a:xfrm>
          <a:prstGeom prst="rect">
            <a:avLst/>
          </a:prstGeom>
        </p:spPr>
      </p:pic>
      <p:pic>
        <p:nvPicPr>
          <p:cNvPr id="6" name="Picture 5" descr="trans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43" y="3989139"/>
            <a:ext cx="2455337" cy="18423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275679" y="926330"/>
            <a:ext cx="0" cy="5626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220" y="909398"/>
            <a:ext cx="0" cy="5626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8778" y="4120445"/>
            <a:ext cx="883356" cy="169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28000" y="5627501"/>
            <a:ext cx="555979" cy="204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8774" y="1222661"/>
            <a:ext cx="145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Persistent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397" y="3985596"/>
            <a:ext cx="145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Transient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3890" y="776111"/>
            <a:ext cx="1820333" cy="59125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74444" y="1735667"/>
            <a:ext cx="1820333" cy="106962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99845" y="4329270"/>
            <a:ext cx="1820333" cy="106962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1333" y="1961447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Natal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3959" y="4371607"/>
            <a:ext cx="183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Accretion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torques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0895" y="586505"/>
            <a:ext cx="261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Fragos</a:t>
            </a:r>
            <a:r>
              <a:rPr lang="en-US" i="1" dirty="0" smtClean="0"/>
              <a:t> &amp; JM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57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36550" y="93663"/>
            <a:ext cx="8229600" cy="1139825"/>
          </a:xfrm>
        </p:spPr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Ballistic jet launched at L</a:t>
            </a:r>
            <a:r>
              <a:rPr lang="en-US" sz="3200" baseline="-250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~ </a:t>
            </a:r>
            <a:r>
              <a:rPr lang="en-US" sz="3200" dirty="0" err="1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200" baseline="-25000" dirty="0" err="1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Eddington</a:t>
            </a:r>
            <a:endParaRPr lang="en-US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273175" y="1190625"/>
            <a:ext cx="527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387475" y="2146300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50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1447800" y="2971800"/>
            <a:ext cx="35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4945063" y="33194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3306763" y="33194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50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1652588" y="3319463"/>
            <a:ext cx="300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pic>
        <p:nvPicPr>
          <p:cNvPr id="23560" name="Picture 6" descr="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4955" r="4791" b="53477"/>
          <a:stretch>
            <a:fillRect/>
          </a:stretch>
        </p:blipFill>
        <p:spPr bwMode="auto">
          <a:xfrm>
            <a:off x="1782763" y="1133652"/>
            <a:ext cx="41608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3033713" y="3533775"/>
            <a:ext cx="160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Time (days)</a:t>
            </a:r>
          </a:p>
        </p:txBody>
      </p:sp>
      <p:sp>
        <p:nvSpPr>
          <p:cNvPr id="23563" name="TextBox 19"/>
          <p:cNvSpPr txBox="1">
            <a:spLocks noChangeArrowheads="1"/>
          </p:cNvSpPr>
          <p:nvPr/>
        </p:nvSpPr>
        <p:spPr bwMode="auto">
          <a:xfrm rot="-5400000">
            <a:off x="478632" y="2155031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Intensity</a:t>
            </a: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2954868" y="1403350"/>
            <a:ext cx="18351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Jet launched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565" name="Straight Arrow Connector 23"/>
          <p:cNvCxnSpPr>
            <a:cxnSpLocks noChangeShapeType="1"/>
          </p:cNvCxnSpPr>
          <p:nvPr/>
        </p:nvCxnSpPr>
        <p:spPr bwMode="auto">
          <a:xfrm flipH="1">
            <a:off x="2523419" y="1600200"/>
            <a:ext cx="685800" cy="0"/>
          </a:xfrm>
          <a:prstGeom prst="straightConnector1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0116" name="Picture 90115" descr="f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44044" r="4832" b="13025"/>
          <a:stretch>
            <a:fillRect/>
          </a:stretch>
        </p:blipFill>
        <p:spPr bwMode="auto">
          <a:xfrm>
            <a:off x="1766888" y="3217863"/>
            <a:ext cx="41735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90116"/>
          <p:cNvSpPr>
            <a:spLocks noChangeArrowheads="1"/>
          </p:cNvSpPr>
          <p:nvPr/>
        </p:nvSpPr>
        <p:spPr bwMode="auto">
          <a:xfrm>
            <a:off x="1628775" y="3397250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5400000">
            <a:off x="483394" y="4336256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Intensity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81113" y="33194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85888" y="43100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47800" y="5270500"/>
            <a:ext cx="352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59350" y="5486400"/>
            <a:ext cx="52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200</a:t>
            </a:r>
            <a:endParaRPr lang="en-US" sz="1600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21050" y="5486400"/>
            <a:ext cx="52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47825" y="5438775"/>
            <a:ext cx="35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48000" y="57150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Time (days)</a:t>
            </a:r>
          </a:p>
        </p:txBody>
      </p:sp>
      <p:sp>
        <p:nvSpPr>
          <p:cNvPr id="23579" name="TextBox 90117"/>
          <p:cNvSpPr txBox="1">
            <a:spLocks noChangeArrowheads="1"/>
          </p:cNvSpPr>
          <p:nvPr/>
        </p:nvSpPr>
        <p:spPr bwMode="auto">
          <a:xfrm>
            <a:off x="6705600" y="2744076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X-ray (2-12 </a:t>
            </a:r>
            <a:r>
              <a:rPr lang="en-US" sz="2000" dirty="0" err="1"/>
              <a:t>keV</a:t>
            </a:r>
            <a:r>
              <a:rPr lang="en-US" sz="2000" dirty="0"/>
              <a:t>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705600" y="484328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Radio </a:t>
            </a:r>
            <a:r>
              <a:rPr lang="en-US" sz="2000" dirty="0" smtClean="0"/>
              <a:t>(</a:t>
            </a:r>
            <a:r>
              <a:rPr lang="en-US" sz="2000" dirty="0"/>
              <a:t>5</a:t>
            </a:r>
            <a:r>
              <a:rPr lang="en-US" sz="2000" dirty="0" smtClean="0"/>
              <a:t> </a:t>
            </a:r>
            <a:r>
              <a:rPr lang="en-US" sz="2000" dirty="0"/>
              <a:t>GHz)</a:t>
            </a:r>
          </a:p>
        </p:txBody>
      </p:sp>
      <p:sp>
        <p:nvSpPr>
          <p:cNvPr id="23581" name="Left Arrow 90118"/>
          <p:cNvSpPr>
            <a:spLocks noChangeArrowheads="1"/>
          </p:cNvSpPr>
          <p:nvPr/>
        </p:nvSpPr>
        <p:spPr bwMode="auto">
          <a:xfrm>
            <a:off x="5943600" y="2879013"/>
            <a:ext cx="749300" cy="179388"/>
          </a:xfrm>
          <a:prstGeom prst="leftArrow">
            <a:avLst>
              <a:gd name="adj1" fmla="val 50000"/>
              <a:gd name="adj2" fmla="val 50085"/>
            </a:avLst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9" name="Left Arrow 48"/>
          <p:cNvSpPr>
            <a:spLocks noChangeArrowheads="1"/>
          </p:cNvSpPr>
          <p:nvPr/>
        </p:nvSpPr>
        <p:spPr bwMode="auto">
          <a:xfrm>
            <a:off x="5943600" y="4981393"/>
            <a:ext cx="749300" cy="179387"/>
          </a:xfrm>
          <a:prstGeom prst="leftArrow">
            <a:avLst>
              <a:gd name="adj1" fmla="val 50000"/>
              <a:gd name="adj2" fmla="val 50085"/>
            </a:avLst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pic>
        <p:nvPicPr>
          <p:cNvPr id="34" name="Picture 33" descr="0620_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36" y="1184221"/>
            <a:ext cx="1958270" cy="1468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5335" y="1233488"/>
            <a:ext cx="914400" cy="1698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2443" y="1128888"/>
            <a:ext cx="1233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Transient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88449" y="1473905"/>
            <a:ext cx="350304" cy="34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071517" y="3615956"/>
            <a:ext cx="350304" cy="34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s_ani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5214" y="3899112"/>
            <a:ext cx="2987050" cy="96012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99947" y="3918323"/>
            <a:ext cx="1002317" cy="939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119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Jet Power vs. R</a:t>
            </a:r>
            <a:r>
              <a:rPr lang="en-US" sz="3200" baseline="-25000" dirty="0" smtClean="0">
                <a:solidFill>
                  <a:srgbClr val="3366FF"/>
                </a:solidFill>
                <a:latin typeface="Garamond"/>
                <a:cs typeface="Garamond"/>
              </a:rPr>
              <a:t>ISCO</a:t>
            </a:r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/M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fit_to_5_points_nmus_blu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8025" r="9259" b="9465"/>
          <a:stretch/>
        </p:blipFill>
        <p:spPr>
          <a:xfrm rot="16200000">
            <a:off x="1941035" y="447465"/>
            <a:ext cx="5022041" cy="6646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97429">
            <a:off x="4910671" y="1848555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Blandford-Znajek</a:t>
            </a:r>
            <a:r>
              <a:rPr lang="en-US" dirty="0" smtClean="0"/>
              <a:t> 1977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1892" y="889002"/>
            <a:ext cx="244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 power ~ </a:t>
            </a:r>
            <a:r>
              <a:rPr lang="en-US" sz="2400" dirty="0" smtClean="0"/>
              <a:t>Ω</a:t>
            </a:r>
            <a:r>
              <a:rPr lang="en-US" sz="2400" baseline="-25000" dirty="0" smtClean="0"/>
              <a:t>H</a:t>
            </a:r>
            <a:r>
              <a:rPr lang="en-US" sz="2400" baseline="30000" dirty="0" smtClean="0"/>
              <a:t>2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81892" y="1350667"/>
            <a:ext cx="296330" cy="582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9552" y="1272545"/>
            <a:ext cx="56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800" baseline="-25000" dirty="0" smtClean="0"/>
              <a:t>*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68778" y="1526543"/>
            <a:ext cx="578556" cy="0"/>
          </a:xfrm>
          <a:prstGeom prst="straightConnector1">
            <a:avLst/>
          </a:prstGeom>
          <a:ln w="3175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3445" y="5827890"/>
            <a:ext cx="372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Narayan &amp; McClintock 2012</a:t>
            </a:r>
          </a:p>
          <a:p>
            <a:r>
              <a:rPr lang="en-US" sz="1600" i="1" dirty="0" smtClean="0"/>
              <a:t>Steiner, McClintock &amp; Narayan 2013</a:t>
            </a:r>
          </a:p>
          <a:p>
            <a:r>
              <a:rPr lang="en-US" sz="1600" i="1" dirty="0" smtClean="0"/>
              <a:t>(but see Russell et al. 2013)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36602" y="3626555"/>
            <a:ext cx="1842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Chen et al. 2016</a:t>
            </a:r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3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Garamond"/>
                <a:cs typeface="Garamond"/>
              </a:rPr>
              <a:t>The two kinds of black holes in action</a:t>
            </a:r>
            <a:endParaRPr lang="en-US" sz="32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cygA_xray_plus_radi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455" b="9102"/>
          <a:stretch/>
        </p:blipFill>
        <p:spPr>
          <a:xfrm>
            <a:off x="4833950" y="2232812"/>
            <a:ext cx="4123099" cy="3078505"/>
          </a:xfrm>
          <a:prstGeom prst="rect">
            <a:avLst/>
          </a:prstGeom>
        </p:spPr>
      </p:pic>
      <p:pic>
        <p:nvPicPr>
          <p:cNvPr id="5" name="Picture 4" descr="cygx1_i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8" y="2233778"/>
            <a:ext cx="4368009" cy="3094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8983" y="1438883"/>
            <a:ext cx="420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Quasar Cygnus A</a:t>
            </a:r>
          </a:p>
          <a:p>
            <a:pPr algn="ctr"/>
            <a:r>
              <a:rPr lang="en-US" sz="2000" dirty="0" smtClean="0"/>
              <a:t>Black hole mass = </a:t>
            </a:r>
            <a:r>
              <a:rPr lang="en-US" sz="2000" dirty="0" smtClean="0">
                <a:solidFill>
                  <a:srgbClr val="FF0000"/>
                </a:solidFill>
              </a:rPr>
              <a:t>3,000,000,000 </a:t>
            </a:r>
            <a:r>
              <a:rPr lang="en-US" sz="2000" dirty="0" smtClean="0"/>
              <a:t>suns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9928" y="1436383"/>
            <a:ext cx="399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X-ray binary Cygnus X-1</a:t>
            </a:r>
          </a:p>
          <a:p>
            <a:pPr algn="ctr"/>
            <a:r>
              <a:rPr lang="en-US" sz="2000" dirty="0" smtClean="0"/>
              <a:t>Black hole mass = </a:t>
            </a:r>
            <a:r>
              <a:rPr lang="en-US" sz="2000" dirty="0" smtClean="0">
                <a:solidFill>
                  <a:srgbClr val="FF0000"/>
                </a:solidFill>
              </a:rPr>
              <a:t>16 </a:t>
            </a:r>
            <a:r>
              <a:rPr lang="en-US" sz="2000" dirty="0" smtClean="0"/>
              <a:t>suns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208" y="5595355"/>
            <a:ext cx="4347862" cy="3887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48550" y="5640178"/>
            <a:ext cx="4123099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07430" y="2191148"/>
            <a:ext cx="164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Radio + X-ray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OhioDetailedMa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14568" r="5788" b="3387"/>
          <a:stretch/>
        </p:blipFill>
        <p:spPr>
          <a:xfrm>
            <a:off x="3445755" y="2243002"/>
            <a:ext cx="1093256" cy="116028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851473" y="2871837"/>
            <a:ext cx="1890080" cy="1119945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ygA_hs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7584" y="2222044"/>
            <a:ext cx="1138507" cy="118042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794034" y="2209079"/>
            <a:ext cx="11108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Optical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6001" y="2574118"/>
            <a:ext cx="148180" cy="781329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89176" y="2609189"/>
            <a:ext cx="0" cy="1236462"/>
          </a:xfrm>
          <a:prstGeom prst="straightConnector1">
            <a:avLst/>
          </a:prstGeom>
          <a:ln w="28575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6078" y="3163066"/>
            <a:ext cx="836706" cy="552824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1506" y="4781178"/>
            <a:ext cx="2457253" cy="14941"/>
          </a:xfrm>
          <a:prstGeom prst="straightConnector1">
            <a:avLst/>
          </a:prstGeom>
          <a:ln w="28575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14218" y="3379714"/>
            <a:ext cx="1142831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2174" y="4377769"/>
            <a:ext cx="1927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3,000,000 km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35425" y="2898592"/>
            <a:ext cx="109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300 km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090706" y="5499759"/>
            <a:ext cx="2450353" cy="311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5594" y="5365908"/>
            <a:ext cx="425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0.000001</a:t>
            </a:r>
            <a:r>
              <a:rPr lang="en-US" sz="2000" dirty="0" smtClean="0"/>
              <a:t> light years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5752353" y="5452257"/>
            <a:ext cx="2280314" cy="4495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55589" y="5398780"/>
            <a:ext cx="425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100,000</a:t>
            </a:r>
            <a:r>
              <a:rPr lang="en-US" sz="2000" dirty="0" smtClean="0"/>
              <a:t> light years</a:t>
            </a:r>
            <a:endParaRPr lang="en-US" sz="20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45755" y="3275127"/>
            <a:ext cx="1123138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776627" y="2243002"/>
            <a:ext cx="1155500" cy="11367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18521" y="3381508"/>
            <a:ext cx="1132849" cy="1071413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8000"/>
                </a:solidFill>
              </a:rPr>
              <a:t>X-ray Reflection Spectroscopy</a:t>
            </a:r>
            <a:br>
              <a:rPr lang="en-US" sz="4900" dirty="0" smtClean="0">
                <a:solidFill>
                  <a:srgbClr val="008000"/>
                </a:solidFill>
              </a:rPr>
            </a:br>
            <a:r>
              <a:rPr lang="en-US" sz="3100" dirty="0" smtClean="0">
                <a:solidFill>
                  <a:srgbClr val="008000"/>
                </a:solidFill>
              </a:rPr>
              <a:t>a.k.a. The Fe-line method of measuring spin</a:t>
            </a:r>
            <a:br>
              <a:rPr lang="en-US" sz="3100" dirty="0" smtClean="0">
                <a:solidFill>
                  <a:srgbClr val="008000"/>
                </a:solidFill>
              </a:rPr>
            </a:br>
            <a:endParaRPr lang="en-US" sz="3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0" y="-226038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Fe-line method (a.k.a. reflection spectroscopy)</a:t>
            </a:r>
            <a:endParaRPr lang="en-US" sz="3200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8850" name="Picture 4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69" y="766843"/>
            <a:ext cx="4114142" cy="26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1" y="766842"/>
            <a:ext cx="4113902" cy="269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6" y="2667016"/>
            <a:ext cx="1467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kT</a:t>
            </a:r>
            <a:r>
              <a:rPr lang="en-US" sz="1600" dirty="0" smtClean="0"/>
              <a:t> ~ 1 </a:t>
            </a:r>
            <a:r>
              <a:rPr lang="en-US" sz="1600" dirty="0" err="1" smtClean="0"/>
              <a:t>keV</a:t>
            </a:r>
            <a:endParaRPr lang="en-US" sz="1600" dirty="0"/>
          </a:p>
        </p:txBody>
      </p:sp>
      <p:pic>
        <p:nvPicPr>
          <p:cNvPr id="5" name="Picture 4" descr="therma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11" y="3269630"/>
            <a:ext cx="5065056" cy="3376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4333" y="3457223"/>
            <a:ext cx="5094111" cy="32878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RFECT_reflectio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12" y="3263983"/>
            <a:ext cx="5065056" cy="33767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93333" y="3090334"/>
            <a:ext cx="804333" cy="3428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348619" y="4242210"/>
            <a:ext cx="635001" cy="4483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84107" y="4600202"/>
            <a:ext cx="112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05931" y="6347145"/>
            <a:ext cx="158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(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3655" y="6110112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12047" y="6107291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4550" y="6104470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1164" y="6115760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58614" y="5867404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sz="2400" baseline="30000" dirty="0" smtClean="0"/>
              <a:t>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55793" y="4905035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sz="2400" baseline="30000" dirty="0" smtClean="0"/>
              <a:t>4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1194" y="3942666"/>
            <a:ext cx="64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r>
              <a:rPr lang="en-US" sz="2400" baseline="30000" dirty="0"/>
              <a:t>8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27345" y="4258735"/>
            <a:ext cx="248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Garcia &amp; </a:t>
            </a:r>
            <a:r>
              <a:rPr lang="en-US" sz="1600" i="1" dirty="0" err="1" smtClean="0"/>
              <a:t>Kallman</a:t>
            </a:r>
            <a:r>
              <a:rPr lang="en-US" sz="1600" i="1" dirty="0" smtClean="0"/>
              <a:t> 2010</a:t>
            </a:r>
          </a:p>
          <a:p>
            <a:r>
              <a:rPr lang="en-US" sz="1600" i="1" dirty="0" err="1" smtClean="0"/>
              <a:t>Dauser</a:t>
            </a:r>
            <a:r>
              <a:rPr lang="en-US" sz="1600" i="1" dirty="0" smtClean="0"/>
              <a:t>, Garcia, et al  2013</a:t>
            </a:r>
          </a:p>
          <a:p>
            <a:r>
              <a:rPr lang="en-US" sz="1600" i="1" dirty="0" smtClean="0"/>
              <a:t>Garcia et al. 2011, 2013</a:t>
            </a:r>
            <a:endParaRPr lang="en-US" sz="1600" i="1" dirty="0"/>
          </a:p>
        </p:txBody>
      </p:sp>
      <p:sp>
        <p:nvSpPr>
          <p:cNvPr id="4" name="Rectangle 3"/>
          <p:cNvSpPr/>
          <p:nvPr/>
        </p:nvSpPr>
        <p:spPr>
          <a:xfrm>
            <a:off x="6727345" y="4152691"/>
            <a:ext cx="2416655" cy="11232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24524" y="4255914"/>
            <a:ext cx="248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Garcia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Kallman</a:t>
            </a:r>
            <a:r>
              <a:rPr lang="en-US" sz="1600" i="1" dirty="0" smtClean="0"/>
              <a:t> 2010</a:t>
            </a:r>
          </a:p>
          <a:p>
            <a:r>
              <a:rPr lang="en-US" sz="1600" i="1" dirty="0" err="1" smtClean="0"/>
              <a:t>Dauser</a:t>
            </a:r>
            <a:r>
              <a:rPr lang="en-US" sz="1600" i="1" dirty="0" smtClean="0"/>
              <a:t>, </a:t>
            </a:r>
            <a:r>
              <a:rPr lang="en-US" sz="1600" i="1" dirty="0" smtClean="0">
                <a:solidFill>
                  <a:srgbClr val="FF0000"/>
                </a:solidFill>
              </a:rPr>
              <a:t>Garcia</a:t>
            </a:r>
            <a:r>
              <a:rPr lang="en-US" sz="1600" i="1" dirty="0" smtClean="0"/>
              <a:t>, et al  2013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Garcia</a:t>
            </a:r>
            <a:r>
              <a:rPr lang="en-US" sz="1600" i="1" dirty="0" smtClean="0"/>
              <a:t> et al. 2011, 2013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0664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Effect of spin on </a:t>
            </a:r>
            <a:r>
              <a:rPr lang="en-US" sz="3200" dirty="0" err="1" smtClean="0">
                <a:solidFill>
                  <a:srgbClr val="3366FF"/>
                </a:solidFill>
                <a:latin typeface="Garamond"/>
                <a:cs typeface="Garamond"/>
              </a:rPr>
              <a:t>relativistically</a:t>
            </a:r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-blurred Fe K line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pic>
        <p:nvPicPr>
          <p:cNvPr id="3" name="Picture 2" descr="PERFECT_spinFe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0" y="1241783"/>
            <a:ext cx="6731000" cy="4487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8333" y="5729116"/>
            <a:ext cx="3005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Garcia</a:t>
            </a:r>
            <a:r>
              <a:rPr lang="en-US" i="1" dirty="0" smtClean="0"/>
              <a:t> &amp; </a:t>
            </a:r>
            <a:r>
              <a:rPr lang="en-US" i="1" dirty="0" err="1" smtClean="0"/>
              <a:t>Kallman</a:t>
            </a:r>
            <a:r>
              <a:rPr lang="en-US" i="1" dirty="0" smtClean="0"/>
              <a:t> 2010</a:t>
            </a:r>
          </a:p>
          <a:p>
            <a:r>
              <a:rPr lang="en-US" i="1" dirty="0" err="1" smtClean="0"/>
              <a:t>Dauser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Garcia</a:t>
            </a:r>
            <a:r>
              <a:rPr lang="en-US" i="1" dirty="0" smtClean="0"/>
              <a:t>, et al 2013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Garcia</a:t>
            </a:r>
            <a:r>
              <a:rPr lang="en-US" i="1" dirty="0" smtClean="0"/>
              <a:t> et al. 2011, 2013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890889" y="5108222"/>
            <a:ext cx="6795911" cy="620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-1037145" y="3097401"/>
            <a:ext cx="4862710" cy="9539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3444" y="5348119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Energy (</a:t>
            </a:r>
            <a:r>
              <a:rPr lang="en-US" sz="2000" dirty="0" err="1" smtClean="0"/>
              <a:t>keV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6430" y="2537208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Flux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7253" y="5122343"/>
            <a:ext cx="66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80452" y="5065899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4620" y="5063078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2899" y="5060257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178" y="5057436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5346" y="5054615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334000" y="1509889"/>
            <a:ext cx="42333" cy="3544726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4450633" y="3729724"/>
            <a:ext cx="133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6.4 </a:t>
            </a:r>
            <a:r>
              <a:rPr lang="en-US" sz="2000" dirty="0" err="1" smtClean="0"/>
              <a:t>keV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65966" y="4456305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3145" y="2844830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60324" y="1275688"/>
            <a:ext cx="77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7666" y="1749781"/>
            <a:ext cx="134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 = 40 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80668" y="2175557"/>
            <a:ext cx="620888" cy="519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0335" y="3033889"/>
            <a:ext cx="108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>
                <a:solidFill>
                  <a:srgbClr val="FF0000"/>
                </a:solidFill>
              </a:rPr>
              <a:t> = 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5736" y="4484501"/>
            <a:ext cx="108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*</a:t>
            </a:r>
            <a:r>
              <a:rPr lang="en-US" sz="2000" dirty="0" smtClean="0">
                <a:solidFill>
                  <a:srgbClr val="0000FF"/>
                </a:solidFill>
              </a:rPr>
              <a:t> = 0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974620" y="3433999"/>
            <a:ext cx="341491" cy="488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090335" y="4205111"/>
            <a:ext cx="352776" cy="3921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17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mcg6_br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9650" y="-31750"/>
            <a:ext cx="458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914400" y="5245100"/>
            <a:ext cx="7620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>
                <a:cs typeface="Arial" charset="0"/>
              </a:rPr>
              <a:t>              2                                                   5                                      10</a:t>
            </a:r>
          </a:p>
          <a:p>
            <a:r>
              <a:rPr lang="en-US" sz="1800">
                <a:cs typeface="Arial" charset="0"/>
              </a:rPr>
              <a:t>                                                  Energy (keV)</a:t>
            </a: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 rot="-5400000">
            <a:off x="-125412" y="2155825"/>
            <a:ext cx="2743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 dirty="0">
                <a:cs typeface="Arial" charset="0"/>
              </a:rPr>
              <a:t>   Counts / sec / </a:t>
            </a:r>
            <a:r>
              <a:rPr lang="en-US" sz="1800" dirty="0" err="1">
                <a:cs typeface="Arial" charset="0"/>
              </a:rPr>
              <a:t>keV</a:t>
            </a:r>
            <a:endParaRPr lang="en-US" sz="1800" dirty="0">
              <a:cs typeface="Arial" charset="0"/>
            </a:endParaRPr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 rot="-5400000">
            <a:off x="1331913" y="18669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>
                <a:cs typeface="Arial" charset="0"/>
              </a:rPr>
              <a:t>1</a:t>
            </a:r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 rot="-5400000">
            <a:off x="1257300" y="3048000"/>
            <a:ext cx="533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>
                <a:cs typeface="Arial" charset="0"/>
              </a:rPr>
              <a:t>0.1</a:t>
            </a: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 rot="-5400000">
            <a:off x="1193007" y="4609306"/>
            <a:ext cx="685800" cy="280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>
                <a:latin typeface="Symbol" charset="0"/>
              </a:rPr>
              <a:t>1</a:t>
            </a:r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 rot="-5400000">
            <a:off x="1270000" y="4229100"/>
            <a:ext cx="533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>
                <a:cs typeface="Arial" charset="0"/>
              </a:rPr>
              <a:t>1.2</a:t>
            </a:r>
          </a:p>
        </p:txBody>
      </p:sp>
      <p:sp>
        <p:nvSpPr>
          <p:cNvPr id="99339" name="Rectangle 10"/>
          <p:cNvSpPr>
            <a:spLocks noChangeArrowheads="1"/>
          </p:cNvSpPr>
          <p:nvPr/>
        </p:nvSpPr>
        <p:spPr bwMode="auto">
          <a:xfrm rot="-5400000">
            <a:off x="1230313" y="3657600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>
                <a:cs typeface="Arial" charset="0"/>
              </a:rPr>
              <a:t>1.4</a:t>
            </a:r>
          </a:p>
        </p:txBody>
      </p:sp>
      <p:sp>
        <p:nvSpPr>
          <p:cNvPr id="99340" name="Rectangle 11"/>
          <p:cNvSpPr>
            <a:spLocks noChangeArrowheads="1"/>
          </p:cNvSpPr>
          <p:nvPr/>
        </p:nvSpPr>
        <p:spPr bwMode="auto">
          <a:xfrm>
            <a:off x="7097713" y="1981200"/>
            <a:ext cx="7254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800" dirty="0">
                <a:cs typeface="Arial" charset="0"/>
              </a:rPr>
              <a:t>Data</a:t>
            </a:r>
          </a:p>
        </p:txBody>
      </p:sp>
      <p:sp>
        <p:nvSpPr>
          <p:cNvPr id="99341" name="Rectangle 12"/>
          <p:cNvSpPr>
            <a:spLocks noChangeArrowheads="1"/>
          </p:cNvSpPr>
          <p:nvPr/>
        </p:nvSpPr>
        <p:spPr bwMode="auto">
          <a:xfrm>
            <a:off x="4191000" y="33528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cxnSp>
        <p:nvCxnSpPr>
          <p:cNvPr id="99343" name="Straight Arrow Connector 17"/>
          <p:cNvCxnSpPr>
            <a:cxnSpLocks noChangeShapeType="1"/>
          </p:cNvCxnSpPr>
          <p:nvPr/>
        </p:nvCxnSpPr>
        <p:spPr bwMode="auto">
          <a:xfrm flipV="1">
            <a:off x="5156200" y="2603500"/>
            <a:ext cx="990600" cy="381000"/>
          </a:xfrm>
          <a:prstGeom prst="straightConnector1">
            <a:avLst/>
          </a:prstGeom>
          <a:noFill/>
          <a:ln w="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4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6335713" y="2233613"/>
            <a:ext cx="788987" cy="3063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46" name="Straight Arrow Connector 28"/>
          <p:cNvCxnSpPr>
            <a:cxnSpLocks noChangeShapeType="1"/>
          </p:cNvCxnSpPr>
          <p:nvPr/>
        </p:nvCxnSpPr>
        <p:spPr bwMode="auto">
          <a:xfrm rot="5400000">
            <a:off x="6057901" y="2171700"/>
            <a:ext cx="381000" cy="3175"/>
          </a:xfrm>
          <a:prstGeom prst="straightConnector1">
            <a:avLst/>
          </a:prstGeom>
          <a:noFill/>
          <a:ln w="19050" cap="sq" cmpd="sng">
            <a:solidFill>
              <a:srgbClr val="0000FF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1905000" y="4419600"/>
            <a:ext cx="4038600" cy="685800"/>
          </a:xfrm>
          <a:prstGeom prst="roundRect">
            <a:avLst>
              <a:gd name="adj" fmla="val 16667"/>
            </a:avLst>
          </a:prstGeom>
          <a:noFill/>
          <a:ln w="19050" cap="sq" cmpd="sng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99349" name="Rectangle 33"/>
          <p:cNvSpPr>
            <a:spLocks noChangeArrowheads="1"/>
          </p:cNvSpPr>
          <p:nvPr/>
        </p:nvSpPr>
        <p:spPr bwMode="auto">
          <a:xfrm>
            <a:off x="5815564" y="5901266"/>
            <a:ext cx="280914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600" i="1" dirty="0" err="1">
                <a:cs typeface="Arial" charset="0"/>
              </a:rPr>
              <a:t>Brenneman</a:t>
            </a:r>
            <a:r>
              <a:rPr lang="en-US" sz="1600" i="1" dirty="0">
                <a:cs typeface="Arial" charset="0"/>
              </a:rPr>
              <a:t> &amp; Reynolds 2006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68111"/>
            <a:ext cx="8466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The </a:t>
            </a:r>
            <a:r>
              <a:rPr lang="en-US" sz="3200" dirty="0" err="1" smtClean="0">
                <a:solidFill>
                  <a:srgbClr val="3366FF"/>
                </a:solidFill>
                <a:latin typeface="Garamond"/>
                <a:cs typeface="Garamond"/>
              </a:rPr>
              <a:t>Seyfert</a:t>
            </a:r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 galaxy MCG-6-30-15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2557" y="2899834"/>
            <a:ext cx="84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23335" y="4229994"/>
            <a:ext cx="1622778" cy="4407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22124" y="4282709"/>
            <a:ext cx="143933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/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5774" y="4030128"/>
            <a:ext cx="272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The “tender” red wing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5856" y="1612623"/>
            <a:ext cx="95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Fe K</a:t>
            </a:r>
            <a:r>
              <a:rPr lang="en-US" sz="2800" baseline="-25000" dirty="0" smtClean="0">
                <a:solidFill>
                  <a:srgbClr val="3366FF"/>
                </a:solidFill>
              </a:rPr>
              <a:t>α</a:t>
            </a:r>
            <a:endParaRPr lang="en-US" sz="2800" baseline="-25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</a:rPr>
              <a:t>Continuum-fitting and Fe-line spin results</a:t>
            </a:r>
            <a:endParaRPr lang="en-US" sz="3200" dirty="0">
              <a:solidFill>
                <a:srgbClr val="3366FF"/>
              </a:solidFill>
              <a:latin typeface="Garamon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41261"/>
              </p:ext>
            </p:extLst>
          </p:nvPr>
        </p:nvGraphicFramePr>
        <p:xfrm>
          <a:off x="580529" y="1463403"/>
          <a:ext cx="8060401" cy="4558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471"/>
                <a:gridCol w="1735667"/>
                <a:gridCol w="1835008"/>
                <a:gridCol w="208280"/>
                <a:gridCol w="2194975"/>
              </a:tblGrid>
              <a:tr h="6512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n-US" sz="2800" baseline="-25000" dirty="0" smtClean="0">
                          <a:solidFill>
                            <a:srgbClr val="0000FF"/>
                          </a:solidFill>
                        </a:rPr>
                        <a:t>*</a:t>
                      </a: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 (CF)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baseline="-25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(Fe line)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References</a:t>
                      </a:r>
                      <a:endParaRPr lang="en-US" sz="1800" dirty="0"/>
                    </a:p>
                  </a:txBody>
                  <a:tcPr/>
                </a:tc>
              </a:tr>
              <a:tr h="651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Cygnus</a:t>
                      </a:r>
                      <a:r>
                        <a:rPr lang="en-US" sz="2400" baseline="0" dirty="0" smtClean="0"/>
                        <a:t> X-1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&gt; 0.98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0.97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± 0.02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Gou+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2011, 2014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Fabian+ 2012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LMC X-1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0.92 ± 0.06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0.72 – 0.99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Go</a:t>
                      </a:r>
                      <a:r>
                        <a:rPr lang="en-US" sz="1400" dirty="0" smtClean="0"/>
                        <a:t>u+ 2009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Steiner+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2012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GRS 1915+105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&gt; 0.95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0.98 ± 0.01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McClintock +2006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Miller +2013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XTE J1550-564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0.34 ± 0.24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0.55 ± 0.20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Steiner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Reis</a:t>
                      </a:r>
                      <a:r>
                        <a:rPr lang="en-US" sz="1400" dirty="0" smtClean="0"/>
                        <a:t>+ 2011</a:t>
                      </a:r>
                      <a:endParaRPr lang="en-US" sz="1400" dirty="0"/>
                    </a:p>
                  </a:txBody>
                  <a:tcPr/>
                </a:tc>
              </a:tr>
              <a:tr h="651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</a:t>
                      </a:r>
                      <a:r>
                        <a:rPr lang="en-US" sz="2400" baseline="0" dirty="0" smtClean="0"/>
                        <a:t> J1655-40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0.8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± 0.1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0.9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00FF"/>
                          </a:solidFill>
                        </a:rPr>
                        <a:t>Shafee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2006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Reis+ 2009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12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4U</a:t>
                      </a:r>
                      <a:r>
                        <a:rPr lang="en-US" sz="2400" baseline="0" dirty="0" smtClean="0"/>
                        <a:t> 1543-47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0.7</a:t>
                      </a:r>
                      <a:r>
                        <a:rPr lang="en-US" sz="2400" baseline="0" dirty="0" smtClean="0">
                          <a:solidFill>
                            <a:srgbClr val="0000FF"/>
                          </a:solidFill>
                        </a:rPr>
                        <a:t> ± 0.1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± 0.1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00FF"/>
                          </a:solidFill>
                        </a:rPr>
                        <a:t>Shafee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+ 2006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Miller+ 2009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7030" y="1392848"/>
            <a:ext cx="8063938" cy="709708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84421" y="2074324"/>
            <a:ext cx="5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5711" y="2734720"/>
            <a:ext cx="5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7001" y="3366894"/>
            <a:ext cx="5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8291" y="3999068"/>
            <a:ext cx="52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8846" y="4715921"/>
            <a:ext cx="41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6025" y="5362206"/>
            <a:ext cx="41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Garamond"/>
                <a:cs typeface="Garamond"/>
              </a:rPr>
              <a:t>Fe-line: Unaddressed sources of systematic error</a:t>
            </a:r>
            <a:endParaRPr lang="en-US" sz="32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2" y="1636889"/>
            <a:ext cx="8128001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✕  </a:t>
            </a:r>
            <a:r>
              <a:rPr lang="en-US" sz="2800" dirty="0" smtClean="0"/>
              <a:t>Gross uncertainty in the properties of the </a:t>
            </a:r>
            <a:r>
              <a:rPr lang="en-US" sz="2800" dirty="0" smtClean="0">
                <a:solidFill>
                  <a:srgbClr val="FF0000"/>
                </a:solidFill>
              </a:rPr>
              <a:t>corona</a:t>
            </a:r>
          </a:p>
          <a:p>
            <a:endParaRPr lang="en-US" sz="2800" dirty="0"/>
          </a:p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Constant density </a:t>
            </a:r>
            <a:r>
              <a:rPr lang="en-US" sz="2800" dirty="0" smtClean="0"/>
              <a:t>model of disk atmosphere</a:t>
            </a:r>
          </a:p>
          <a:p>
            <a:endParaRPr lang="en-US" sz="2800" dirty="0"/>
          </a:p>
          <a:p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✕  </a:t>
            </a:r>
            <a:r>
              <a:rPr lang="en-US" sz="2800" dirty="0" smtClean="0"/>
              <a:t>Use of a </a:t>
            </a:r>
            <a:r>
              <a:rPr lang="en-US" sz="2800" dirty="0" smtClean="0">
                <a:solidFill>
                  <a:srgbClr val="FF0000"/>
                </a:solidFill>
              </a:rPr>
              <a:t>single ionization parameter </a:t>
            </a:r>
          </a:p>
          <a:p>
            <a:endParaRPr lang="en-US" sz="2800" dirty="0"/>
          </a:p>
          <a:p>
            <a:pPr marL="457200" indent="-457200">
              <a:buFont typeface="Zapf Dingbats" charset="0"/>
              <a:buChar char="✕"/>
            </a:pPr>
            <a:r>
              <a:rPr lang="en-US" sz="2800" dirty="0" smtClean="0"/>
              <a:t>Completeness and accuracy of </a:t>
            </a:r>
            <a:r>
              <a:rPr lang="en-US" sz="2800" dirty="0" smtClean="0">
                <a:solidFill>
                  <a:srgbClr val="FF0000"/>
                </a:solidFill>
              </a:rPr>
              <a:t>atomic physics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800">
                <a:sym typeface="Zapf Dingbats"/>
              </a:rPr>
              <a:t> </a:t>
            </a:r>
            <a:r>
              <a:rPr lang="en-US" sz="2800" smtClean="0">
                <a:sym typeface="Zapf Dingbats"/>
              </a:rPr>
              <a:t>  </a:t>
            </a:r>
            <a:r>
              <a:rPr lang="en-US" sz="2800" smtClean="0">
                <a:solidFill>
                  <a:srgbClr val="FF0000"/>
                </a:solidFill>
                <a:sym typeface="Zapf Dingbats"/>
              </a:rPr>
              <a:t>Disk </a:t>
            </a:r>
            <a:r>
              <a:rPr lang="en-US" sz="2800" dirty="0" smtClean="0">
                <a:solidFill>
                  <a:srgbClr val="FF0000"/>
                </a:solidFill>
                <a:sym typeface="Zapf Dingbats"/>
              </a:rPr>
              <a:t>truncated </a:t>
            </a:r>
            <a:r>
              <a:rPr lang="en-US" sz="2800" dirty="0" smtClean="0"/>
              <a:t>at R &gt; R</a:t>
            </a:r>
            <a:r>
              <a:rPr lang="en-US" sz="3200" baseline="-25000" dirty="0" smtClean="0"/>
              <a:t>ISCO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905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167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New Initiative in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X-ray Reflection Spectroscopy 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5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3974"/>
            <a:ext cx="90678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Garamond" charset="0"/>
                <a:ea typeface="ＭＳ Ｐゴシック" charset="0"/>
                <a:cs typeface="ＭＳ Ｐゴシック" charset="0"/>
              </a:rPr>
              <a:t>The Rossi X-ray Timing Explorer: 1996 - 2012</a:t>
            </a:r>
            <a:r>
              <a:rPr lang="en-US" sz="3200" dirty="0">
                <a:solidFill>
                  <a:srgbClr val="0033CC"/>
                </a:solidFill>
                <a:latin typeface="Garamond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0033CC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696200" y="563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43800" y="5638800"/>
            <a:ext cx="914400" cy="914400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1800" cap="small" dirty="0">
              <a:latin typeface="Symbol" charset="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29882" y="2190875"/>
            <a:ext cx="9144000" cy="3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 descr="RXTE_822_l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1782" r="16558"/>
          <a:stretch/>
        </p:blipFill>
        <p:spPr>
          <a:xfrm rot="3160114">
            <a:off x="6040776" y="2303146"/>
            <a:ext cx="1899058" cy="32661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614085">
            <a:off x="6680150" y="3016648"/>
            <a:ext cx="1858231" cy="1154967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5210" y="2596442"/>
            <a:ext cx="283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PCA: 6500 cm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20548" y="2899313"/>
            <a:ext cx="889001" cy="430906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001" y="2240744"/>
            <a:ext cx="42881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Premier Black Hole Archive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29 black holes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500 observations each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30 </a:t>
            </a:r>
            <a:r>
              <a:rPr lang="en-US" sz="2400" dirty="0" err="1" smtClean="0"/>
              <a:t>Msec</a:t>
            </a:r>
            <a:r>
              <a:rPr lang="en-US" sz="2400" dirty="0" smtClean="0"/>
              <a:t> of data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208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Order-of-magnitude increase in sensitivity:  Garcia, Steiner, JM 2014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0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881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  <a:cs typeface="Garamond"/>
              </a:rPr>
              <a:t>Reflection spectroscopy of GX 339-4 with unprecedented </a:t>
            </a:r>
            <a:r>
              <a:rPr lang="en-US" sz="3200" dirty="0" err="1" smtClean="0">
                <a:solidFill>
                  <a:srgbClr val="3366FF"/>
                </a:solidFill>
                <a:latin typeface="Garamond"/>
                <a:cs typeface="Garamond"/>
              </a:rPr>
              <a:t>precison</a:t>
            </a:r>
            <a:endParaRPr lang="en-US" sz="32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264" y="1742191"/>
            <a:ext cx="177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800" baseline="-25000" dirty="0" smtClean="0"/>
              <a:t>x</a:t>
            </a:r>
            <a:r>
              <a:rPr lang="en-US" sz="2400" dirty="0" smtClean="0"/>
              <a:t> / </a:t>
            </a:r>
            <a:r>
              <a:rPr lang="en-US" sz="2400" dirty="0" err="1" smtClean="0"/>
              <a:t>L</a:t>
            </a:r>
            <a:r>
              <a:rPr lang="en-US" sz="2400" baseline="-25000" dirty="0" err="1"/>
              <a:t>E</a:t>
            </a:r>
            <a:r>
              <a:rPr lang="en-US" sz="2400" baseline="-25000" dirty="0" err="1" smtClean="0"/>
              <a:t>dd</a:t>
            </a:r>
            <a:endParaRPr lang="en-US" sz="2400" baseline="-2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54333" y="2328333"/>
            <a:ext cx="131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17%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51512" y="3751513"/>
            <a:ext cx="131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8691" y="5188014"/>
            <a:ext cx="131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%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85667" y="2554111"/>
            <a:ext cx="0" cy="2878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38205" y="1312335"/>
            <a:ext cx="503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Garcia</a:t>
            </a:r>
            <a:r>
              <a:rPr lang="en-US" sz="2000" i="1" dirty="0" smtClean="0"/>
              <a:t>, Steiner, JM et al. 2016</a:t>
            </a:r>
            <a:endParaRPr lang="en-US" sz="2000" i="1" dirty="0"/>
          </a:p>
        </p:txBody>
      </p:sp>
      <p:pic>
        <p:nvPicPr>
          <p:cNvPr id="5" name="Picture 4" descr="cartoon-gx3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1766" r="4250"/>
          <a:stretch/>
        </p:blipFill>
        <p:spPr>
          <a:xfrm>
            <a:off x="1498430" y="1913418"/>
            <a:ext cx="5607447" cy="457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26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Conclusions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0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5610" y="90540"/>
            <a:ext cx="80772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Garamond" charset="0"/>
              </a:rPr>
              <a:t>Black hole binaries</a:t>
            </a:r>
            <a:endParaRPr lang="en-US" sz="3200" dirty="0">
              <a:solidFill>
                <a:srgbClr val="3366FF"/>
              </a:solidFill>
              <a:latin typeface="Garamond" charset="0"/>
              <a:ea typeface="ＭＳ Ｐゴシック" charset="0"/>
              <a:cs typeface="Garamond" charset="0"/>
            </a:endParaRPr>
          </a:p>
        </p:txBody>
      </p:sp>
      <p:pic>
        <p:nvPicPr>
          <p:cNvPr id="21506" name="Picture 3" descr="orosz_pl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63" y="825500"/>
            <a:ext cx="5562600" cy="5873750"/>
          </a:xfrm>
          <a:solidFill>
            <a:srgbClr val="FF9933"/>
          </a:solidFill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521450" y="0"/>
            <a:ext cx="2317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955800" y="1435100"/>
            <a:ext cx="1600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504113" y="6400800"/>
            <a:ext cx="138588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i="1"/>
              <a:t>Courtesy: J. Oros</a:t>
            </a:r>
            <a:r>
              <a:rPr lang="en-US" sz="1200"/>
              <a:t>z</a:t>
            </a:r>
          </a:p>
        </p:txBody>
      </p:sp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7373938" y="598805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290513" y="5943600"/>
            <a:ext cx="152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5105400" y="2530475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5105400" y="1508125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6" name="Rectangle 17"/>
          <p:cNvSpPr>
            <a:spLocks noChangeArrowheads="1"/>
          </p:cNvSpPr>
          <p:nvPr/>
        </p:nvSpPr>
        <p:spPr bwMode="auto">
          <a:xfrm>
            <a:off x="3352800" y="25908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7" name="Rectangle 18"/>
          <p:cNvSpPr>
            <a:spLocks noChangeArrowheads="1"/>
          </p:cNvSpPr>
          <p:nvPr/>
        </p:nvSpPr>
        <p:spPr bwMode="auto">
          <a:xfrm>
            <a:off x="3581400" y="1158875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8" name="Rectangle 19"/>
          <p:cNvSpPr>
            <a:spLocks noChangeArrowheads="1"/>
          </p:cNvSpPr>
          <p:nvPr/>
        </p:nvSpPr>
        <p:spPr bwMode="auto">
          <a:xfrm>
            <a:off x="1938338" y="1185863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19" name="TextBox 7"/>
          <p:cNvSpPr txBox="1">
            <a:spLocks noChangeArrowheads="1"/>
          </p:cNvSpPr>
          <p:nvPr/>
        </p:nvSpPr>
        <p:spPr bwMode="auto">
          <a:xfrm>
            <a:off x="5006975" y="141605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M33 X-7</a:t>
            </a:r>
          </a:p>
        </p:txBody>
      </p:sp>
      <p:sp>
        <p:nvSpPr>
          <p:cNvPr id="21520" name="TextBox 21"/>
          <p:cNvSpPr txBox="1">
            <a:spLocks noChangeArrowheads="1"/>
          </p:cNvSpPr>
          <p:nvPr/>
        </p:nvSpPr>
        <p:spPr bwMode="auto">
          <a:xfrm>
            <a:off x="4914900" y="2430463"/>
            <a:ext cx="1235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Cygnus X-1</a:t>
            </a:r>
          </a:p>
        </p:txBody>
      </p:sp>
      <p:sp>
        <p:nvSpPr>
          <p:cNvPr id="21521" name="TextBox 22"/>
          <p:cNvSpPr txBox="1">
            <a:spLocks noChangeArrowheads="1"/>
          </p:cNvSpPr>
          <p:nvPr/>
        </p:nvSpPr>
        <p:spPr bwMode="auto">
          <a:xfrm>
            <a:off x="3014663" y="2355850"/>
            <a:ext cx="12366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LMC X-1</a:t>
            </a:r>
          </a:p>
        </p:txBody>
      </p:sp>
      <p:sp>
        <p:nvSpPr>
          <p:cNvPr id="21522" name="Rectangle 11"/>
          <p:cNvSpPr>
            <a:spLocks noChangeArrowheads="1"/>
          </p:cNvSpPr>
          <p:nvPr/>
        </p:nvSpPr>
        <p:spPr bwMode="auto">
          <a:xfrm>
            <a:off x="2100263" y="9906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cxnSp>
        <p:nvCxnSpPr>
          <p:cNvPr id="21523" name="Straight Arrow Connector 14"/>
          <p:cNvCxnSpPr>
            <a:cxnSpLocks noChangeShapeType="1"/>
          </p:cNvCxnSpPr>
          <p:nvPr/>
        </p:nvCxnSpPr>
        <p:spPr bwMode="auto">
          <a:xfrm>
            <a:off x="2106613" y="1093788"/>
            <a:ext cx="2438400" cy="0"/>
          </a:xfrm>
          <a:prstGeom prst="straightConnector1">
            <a:avLst/>
          </a:prstGeom>
          <a:noFill/>
          <a:ln w="3175" cap="sq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4" name="TextBox 20"/>
          <p:cNvSpPr txBox="1">
            <a:spLocks noChangeArrowheads="1"/>
          </p:cNvSpPr>
          <p:nvPr/>
        </p:nvSpPr>
        <p:spPr bwMode="auto">
          <a:xfrm>
            <a:off x="4437063" y="911225"/>
            <a:ext cx="27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x</a:t>
            </a:r>
          </a:p>
        </p:txBody>
      </p:sp>
      <p:sp>
        <p:nvSpPr>
          <p:cNvPr id="21525" name="TextBox 31"/>
          <p:cNvSpPr txBox="1">
            <a:spLocks noChangeArrowheads="1"/>
          </p:cNvSpPr>
          <p:nvPr/>
        </p:nvSpPr>
        <p:spPr bwMode="auto">
          <a:xfrm>
            <a:off x="4054475" y="1100138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Mercury</a:t>
            </a:r>
          </a:p>
        </p:txBody>
      </p:sp>
      <p:sp>
        <p:nvSpPr>
          <p:cNvPr id="21526" name="TextBox 32"/>
          <p:cNvSpPr txBox="1">
            <a:spLocks noChangeArrowheads="1"/>
          </p:cNvSpPr>
          <p:nvPr/>
        </p:nvSpPr>
        <p:spPr bwMode="auto">
          <a:xfrm>
            <a:off x="1519238" y="1093788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Sun</a:t>
            </a:r>
          </a:p>
        </p:txBody>
      </p:sp>
      <p:sp>
        <p:nvSpPr>
          <p:cNvPr id="21528" name="Rectangle 1"/>
          <p:cNvSpPr>
            <a:spLocks noChangeArrowheads="1"/>
          </p:cNvSpPr>
          <p:nvPr/>
        </p:nvSpPr>
        <p:spPr bwMode="auto">
          <a:xfrm>
            <a:off x="2046288" y="2667000"/>
            <a:ext cx="8382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29" name="Rectangle 27"/>
          <p:cNvSpPr>
            <a:spLocks noChangeArrowheads="1"/>
          </p:cNvSpPr>
          <p:nvPr/>
        </p:nvSpPr>
        <p:spPr bwMode="auto">
          <a:xfrm>
            <a:off x="2198688" y="4038600"/>
            <a:ext cx="1611312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0" name="Rectangle 28"/>
          <p:cNvSpPr>
            <a:spLocks noChangeArrowheads="1"/>
          </p:cNvSpPr>
          <p:nvPr/>
        </p:nvSpPr>
        <p:spPr bwMode="auto">
          <a:xfrm>
            <a:off x="4549775" y="3805238"/>
            <a:ext cx="1382713" cy="152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1" name="Rectangle 29"/>
          <p:cNvSpPr>
            <a:spLocks noChangeArrowheads="1"/>
          </p:cNvSpPr>
          <p:nvPr/>
        </p:nvSpPr>
        <p:spPr bwMode="auto">
          <a:xfrm flipV="1">
            <a:off x="2286000" y="4419600"/>
            <a:ext cx="2906713" cy="152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2" name="Rectangle 30"/>
          <p:cNvSpPr>
            <a:spLocks noChangeArrowheads="1"/>
          </p:cNvSpPr>
          <p:nvPr/>
        </p:nvSpPr>
        <p:spPr bwMode="auto">
          <a:xfrm flipV="1">
            <a:off x="2362200" y="4800600"/>
            <a:ext cx="2906713" cy="152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3" name="Rectangle 31"/>
          <p:cNvSpPr>
            <a:spLocks noChangeArrowheads="1"/>
          </p:cNvSpPr>
          <p:nvPr/>
        </p:nvSpPr>
        <p:spPr bwMode="auto">
          <a:xfrm flipV="1">
            <a:off x="2362200" y="5165725"/>
            <a:ext cx="2906713" cy="152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4" name="Rectangle 32"/>
          <p:cNvSpPr>
            <a:spLocks noChangeArrowheads="1"/>
          </p:cNvSpPr>
          <p:nvPr/>
        </p:nvSpPr>
        <p:spPr bwMode="auto">
          <a:xfrm flipV="1">
            <a:off x="2286000" y="5546725"/>
            <a:ext cx="2906713" cy="152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5" name="Rectangle 33"/>
          <p:cNvSpPr>
            <a:spLocks noChangeArrowheads="1"/>
          </p:cNvSpPr>
          <p:nvPr/>
        </p:nvSpPr>
        <p:spPr bwMode="auto">
          <a:xfrm flipV="1">
            <a:off x="2209800" y="6373813"/>
            <a:ext cx="4876800" cy="17938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6" name="Rectangle 34"/>
          <p:cNvSpPr>
            <a:spLocks noChangeArrowheads="1"/>
          </p:cNvSpPr>
          <p:nvPr/>
        </p:nvSpPr>
        <p:spPr bwMode="auto">
          <a:xfrm>
            <a:off x="5410200" y="4572000"/>
            <a:ext cx="1752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7" name="Rectangle 35"/>
          <p:cNvSpPr>
            <a:spLocks noChangeArrowheads="1"/>
          </p:cNvSpPr>
          <p:nvPr/>
        </p:nvSpPr>
        <p:spPr bwMode="auto">
          <a:xfrm>
            <a:off x="5562600" y="5224463"/>
            <a:ext cx="1752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8" name="Rectangle 36"/>
          <p:cNvSpPr>
            <a:spLocks noChangeArrowheads="1"/>
          </p:cNvSpPr>
          <p:nvPr/>
        </p:nvSpPr>
        <p:spPr bwMode="auto">
          <a:xfrm>
            <a:off x="5486400" y="5715000"/>
            <a:ext cx="1752600" cy="228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21539" name="TextBox 22"/>
          <p:cNvSpPr txBox="1">
            <a:spLocks noChangeArrowheads="1"/>
          </p:cNvSpPr>
          <p:nvPr/>
        </p:nvSpPr>
        <p:spPr bwMode="auto">
          <a:xfrm>
            <a:off x="2073275" y="2573338"/>
            <a:ext cx="1236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LMC X-3</a:t>
            </a:r>
          </a:p>
        </p:txBody>
      </p:sp>
      <p:sp>
        <p:nvSpPr>
          <p:cNvPr id="21540" name="TextBox 22"/>
          <p:cNvSpPr txBox="1">
            <a:spLocks noChangeArrowheads="1"/>
          </p:cNvSpPr>
          <p:nvPr/>
        </p:nvSpPr>
        <p:spPr bwMode="auto">
          <a:xfrm>
            <a:off x="1855788" y="3962400"/>
            <a:ext cx="2052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XTE J1650-500</a:t>
            </a:r>
          </a:p>
        </p:txBody>
      </p:sp>
      <p:sp>
        <p:nvSpPr>
          <p:cNvPr id="21541" name="TextBox 22"/>
          <p:cNvSpPr txBox="1">
            <a:spLocks noChangeArrowheads="1"/>
          </p:cNvSpPr>
          <p:nvPr/>
        </p:nvSpPr>
        <p:spPr bwMode="auto">
          <a:xfrm>
            <a:off x="1862138" y="4343400"/>
            <a:ext cx="205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XTE J1118+480</a:t>
            </a:r>
          </a:p>
        </p:txBody>
      </p:sp>
      <p:sp>
        <p:nvSpPr>
          <p:cNvPr id="21542" name="TextBox 22"/>
          <p:cNvSpPr txBox="1">
            <a:spLocks noChangeArrowheads="1"/>
          </p:cNvSpPr>
          <p:nvPr/>
        </p:nvSpPr>
        <p:spPr bwMode="auto">
          <a:xfrm>
            <a:off x="1878013" y="4692650"/>
            <a:ext cx="205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GRS 1009-45</a:t>
            </a:r>
          </a:p>
        </p:txBody>
      </p:sp>
      <p:sp>
        <p:nvSpPr>
          <p:cNvPr id="21543" name="TextBox 22"/>
          <p:cNvSpPr txBox="1">
            <a:spLocks noChangeArrowheads="1"/>
          </p:cNvSpPr>
          <p:nvPr/>
        </p:nvSpPr>
        <p:spPr bwMode="auto">
          <a:xfrm>
            <a:off x="1878013" y="5062538"/>
            <a:ext cx="205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GS 2000+25</a:t>
            </a:r>
          </a:p>
        </p:txBody>
      </p:sp>
      <p:sp>
        <p:nvSpPr>
          <p:cNvPr id="21544" name="TextBox 22"/>
          <p:cNvSpPr txBox="1">
            <a:spLocks noChangeArrowheads="1"/>
          </p:cNvSpPr>
          <p:nvPr/>
        </p:nvSpPr>
        <p:spPr bwMode="auto">
          <a:xfrm>
            <a:off x="1876425" y="5454650"/>
            <a:ext cx="2052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A0620-00</a:t>
            </a:r>
          </a:p>
        </p:txBody>
      </p:sp>
      <p:sp>
        <p:nvSpPr>
          <p:cNvPr id="21545" name="TextBox 22"/>
          <p:cNvSpPr txBox="1">
            <a:spLocks noChangeArrowheads="1"/>
          </p:cNvSpPr>
          <p:nvPr/>
        </p:nvSpPr>
        <p:spPr bwMode="auto">
          <a:xfrm>
            <a:off x="3449638" y="4354513"/>
            <a:ext cx="2052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XTE J1859+226</a:t>
            </a:r>
          </a:p>
        </p:txBody>
      </p:sp>
      <p:sp>
        <p:nvSpPr>
          <p:cNvPr id="21546" name="TextBox 22"/>
          <p:cNvSpPr txBox="1">
            <a:spLocks noChangeArrowheads="1"/>
          </p:cNvSpPr>
          <p:nvPr/>
        </p:nvSpPr>
        <p:spPr bwMode="auto">
          <a:xfrm>
            <a:off x="3476625" y="4692650"/>
            <a:ext cx="2052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GRS 1124-683</a:t>
            </a:r>
          </a:p>
        </p:txBody>
      </p:sp>
      <p:sp>
        <p:nvSpPr>
          <p:cNvPr id="21547" name="TextBox 22"/>
          <p:cNvSpPr txBox="1">
            <a:spLocks noChangeArrowheads="1"/>
          </p:cNvSpPr>
          <p:nvPr/>
        </p:nvSpPr>
        <p:spPr bwMode="auto">
          <a:xfrm>
            <a:off x="3460750" y="5089525"/>
            <a:ext cx="20526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H1705-250</a:t>
            </a:r>
          </a:p>
        </p:txBody>
      </p:sp>
      <p:sp>
        <p:nvSpPr>
          <p:cNvPr id="21548" name="TextBox 22"/>
          <p:cNvSpPr txBox="1">
            <a:spLocks noChangeArrowheads="1"/>
          </p:cNvSpPr>
          <p:nvPr/>
        </p:nvSpPr>
        <p:spPr bwMode="auto">
          <a:xfrm>
            <a:off x="3444875" y="5438775"/>
            <a:ext cx="2052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GRO J0422+32</a:t>
            </a:r>
          </a:p>
        </p:txBody>
      </p:sp>
      <p:sp>
        <p:nvSpPr>
          <p:cNvPr id="21549" name="TextBox 22"/>
          <p:cNvSpPr txBox="1">
            <a:spLocks noChangeArrowheads="1"/>
          </p:cNvSpPr>
          <p:nvPr/>
        </p:nvSpPr>
        <p:spPr bwMode="auto">
          <a:xfrm>
            <a:off x="2454275" y="6243638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V404 Cyg</a:t>
            </a:r>
          </a:p>
        </p:txBody>
      </p:sp>
      <p:sp>
        <p:nvSpPr>
          <p:cNvPr id="21550" name="TextBox 22"/>
          <p:cNvSpPr txBox="1">
            <a:spLocks noChangeArrowheads="1"/>
          </p:cNvSpPr>
          <p:nvPr/>
        </p:nvSpPr>
        <p:spPr bwMode="auto">
          <a:xfrm>
            <a:off x="3505200" y="6248400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GS 1354-64</a:t>
            </a:r>
          </a:p>
        </p:txBody>
      </p:sp>
      <p:sp>
        <p:nvSpPr>
          <p:cNvPr id="21551" name="TextBox 22"/>
          <p:cNvSpPr txBox="1">
            <a:spLocks noChangeArrowheads="1"/>
          </p:cNvSpPr>
          <p:nvPr/>
        </p:nvSpPr>
        <p:spPr bwMode="auto">
          <a:xfrm>
            <a:off x="4767263" y="6248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GX 339-4</a:t>
            </a:r>
          </a:p>
        </p:txBody>
      </p:sp>
      <p:sp>
        <p:nvSpPr>
          <p:cNvPr id="21552" name="TextBox 22"/>
          <p:cNvSpPr txBox="1">
            <a:spLocks noChangeArrowheads="1"/>
          </p:cNvSpPr>
          <p:nvPr/>
        </p:nvSpPr>
        <p:spPr bwMode="auto">
          <a:xfrm>
            <a:off x="5867400" y="6221413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4U 1543-47</a:t>
            </a:r>
          </a:p>
        </p:txBody>
      </p:sp>
      <p:sp>
        <p:nvSpPr>
          <p:cNvPr id="21553" name="TextBox 22"/>
          <p:cNvSpPr txBox="1">
            <a:spLocks noChangeArrowheads="1"/>
          </p:cNvSpPr>
          <p:nvPr/>
        </p:nvSpPr>
        <p:spPr bwMode="auto">
          <a:xfrm>
            <a:off x="5562600" y="5634038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XTE J1550-564</a:t>
            </a:r>
          </a:p>
        </p:txBody>
      </p:sp>
      <p:sp>
        <p:nvSpPr>
          <p:cNvPr id="21554" name="TextBox 22"/>
          <p:cNvSpPr txBox="1">
            <a:spLocks noChangeArrowheads="1"/>
          </p:cNvSpPr>
          <p:nvPr/>
        </p:nvSpPr>
        <p:spPr bwMode="auto">
          <a:xfrm>
            <a:off x="5546725" y="5143500"/>
            <a:ext cx="160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GRO J1655-40</a:t>
            </a:r>
          </a:p>
        </p:txBody>
      </p:sp>
      <p:sp>
        <p:nvSpPr>
          <p:cNvPr id="21555" name="TextBox 22"/>
          <p:cNvSpPr txBox="1">
            <a:spLocks noChangeArrowheads="1"/>
          </p:cNvSpPr>
          <p:nvPr/>
        </p:nvSpPr>
        <p:spPr bwMode="auto">
          <a:xfrm>
            <a:off x="5562600" y="4495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SAX J1819.3-2525</a:t>
            </a:r>
          </a:p>
        </p:txBody>
      </p:sp>
      <p:sp>
        <p:nvSpPr>
          <p:cNvPr id="21556" name="Oval 1"/>
          <p:cNvSpPr>
            <a:spLocks noChangeArrowheads="1"/>
          </p:cNvSpPr>
          <p:nvPr/>
        </p:nvSpPr>
        <p:spPr bwMode="auto">
          <a:xfrm>
            <a:off x="2014538" y="1066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54" name="TextBox 22"/>
          <p:cNvSpPr txBox="1">
            <a:spLocks noChangeArrowheads="1"/>
          </p:cNvSpPr>
          <p:nvPr/>
        </p:nvSpPr>
        <p:spPr bwMode="auto">
          <a:xfrm>
            <a:off x="4237033" y="3632031"/>
            <a:ext cx="2052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smtClean="0"/>
              <a:t>GRS 1915+105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878013" y="990600"/>
            <a:ext cx="3128962" cy="396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4567" y="904877"/>
            <a:ext cx="256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Persistent systems</a:t>
            </a:r>
            <a:endParaRPr lang="en-US" sz="2000" i="1" dirty="0">
              <a:solidFill>
                <a:srgbClr val="008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26328" y="904877"/>
            <a:ext cx="4071937" cy="197661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319104" y="4133475"/>
            <a:ext cx="256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Transient  systems</a:t>
            </a:r>
            <a:endParaRPr lang="en-US" sz="2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2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Garamond"/>
                <a:cs typeface="Garamond"/>
              </a:rPr>
              <a:t>GR</a:t>
            </a:r>
            <a:r>
              <a:rPr lang="en-US" sz="32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Garamond"/>
                <a:cs typeface="Garamond"/>
              </a:rPr>
              <a:t>at 100 years: Landmark black hole science</a:t>
            </a:r>
            <a:endParaRPr lang="en-US" sz="32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pic>
        <p:nvPicPr>
          <p:cNvPr id="4" name="Picture 3" descr="starsG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4"/>
          <a:stretch/>
        </p:blipFill>
        <p:spPr>
          <a:xfrm rot="16200000">
            <a:off x="894242" y="977971"/>
            <a:ext cx="2765631" cy="3077206"/>
          </a:xfrm>
          <a:prstGeom prst="rect">
            <a:avLst/>
          </a:prstGeom>
        </p:spPr>
      </p:pic>
      <p:pic>
        <p:nvPicPr>
          <p:cNvPr id="5" name="Picture 4" descr="sxs_gw1509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r="18340"/>
          <a:stretch/>
        </p:blipFill>
        <p:spPr>
          <a:xfrm>
            <a:off x="726135" y="4015552"/>
            <a:ext cx="3089526" cy="2656541"/>
          </a:xfrm>
          <a:prstGeom prst="rect">
            <a:avLst/>
          </a:prstGeom>
        </p:spPr>
      </p:pic>
      <p:pic>
        <p:nvPicPr>
          <p:cNvPr id="6" name="Picture 5" descr="eht_si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62" y="1568824"/>
            <a:ext cx="4168335" cy="20967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2858375" y="842535"/>
            <a:ext cx="552824" cy="1165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077492" y="3237252"/>
            <a:ext cx="1030941" cy="248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895335" y="1108359"/>
            <a:ext cx="496047" cy="750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54284" y="3260233"/>
            <a:ext cx="1030941" cy="202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335" y="1175594"/>
            <a:ext cx="304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Sgr</a:t>
            </a:r>
            <a:r>
              <a:rPr lang="en-US" sz="2000" dirty="0" smtClean="0">
                <a:solidFill>
                  <a:schemeClr val="bg1"/>
                </a:solidFill>
              </a:rPr>
              <a:t> A*:  Stellar dynamics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9628" y="1148702"/>
            <a:ext cx="304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Sgr</a:t>
            </a:r>
            <a:r>
              <a:rPr lang="en-US" sz="2000" dirty="0" smtClean="0"/>
              <a:t> A* &amp; M87 images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6135" y="4064002"/>
            <a:ext cx="308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Merging stellar black holes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333" y="3511176"/>
            <a:ext cx="144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Keck / VLT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323" y="6263310"/>
            <a:ext cx="144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LIGO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1296" y="2958355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EHT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2" name="Picture 21" descr="cygA_xray_plus_radi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46" y="3999369"/>
            <a:ext cx="3273594" cy="26332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91897" y="4052051"/>
            <a:ext cx="308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Quasar Cygnus 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2498" y="6191595"/>
            <a:ext cx="182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Chandra / VLA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68"/>
            <a:ext cx="9144000" cy="6979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Summary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618" y="816991"/>
            <a:ext cx="797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Lively stellar BHs show their </a:t>
            </a:r>
            <a:r>
              <a:rPr lang="en-US" sz="2400" dirty="0" smtClean="0">
                <a:solidFill>
                  <a:srgbClr val="FF0000"/>
                </a:solidFill>
              </a:rPr>
              <a:t>full repertoire in months!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849" y="1559363"/>
            <a:ext cx="823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Three applications of </a:t>
            </a:r>
            <a:r>
              <a:rPr lang="en-US" sz="2400" dirty="0" smtClean="0">
                <a:solidFill>
                  <a:srgbClr val="FF0000"/>
                </a:solidFill>
              </a:rPr>
              <a:t>11 spin estimates: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878" y="3067497"/>
            <a:ext cx="7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Provides first evidence that some </a:t>
            </a:r>
            <a:r>
              <a:rPr lang="en-US" sz="2000" dirty="0" smtClean="0">
                <a:solidFill>
                  <a:srgbClr val="FF0000"/>
                </a:solidFill>
              </a:rPr>
              <a:t>jets powered by BH spin energy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296" y="2555057"/>
            <a:ext cx="7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Indicate </a:t>
            </a:r>
            <a:r>
              <a:rPr lang="en-US" sz="2000" dirty="0" smtClean="0">
                <a:solidFill>
                  <a:srgbClr val="FF0000"/>
                </a:solidFill>
              </a:rPr>
              <a:t>two origins of spin </a:t>
            </a:r>
            <a:r>
              <a:rPr lang="en-US" sz="2000" dirty="0" smtClean="0"/>
              <a:t>of stellar BHs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028" y="3798517"/>
            <a:ext cx="82352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The promise of </a:t>
            </a:r>
            <a:r>
              <a:rPr lang="en-US" sz="2400" dirty="0" smtClean="0">
                <a:solidFill>
                  <a:srgbClr val="FF0000"/>
                </a:solidFill>
              </a:rPr>
              <a:t>X-ray reflection spectroscopy: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7876" y="4805501"/>
            <a:ext cx="7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Learn how accreting </a:t>
            </a:r>
            <a:r>
              <a:rPr lang="en-US" sz="2000" dirty="0" smtClean="0">
                <a:solidFill>
                  <a:srgbClr val="FF0000"/>
                </a:solidFill>
              </a:rPr>
              <a:t>BHs shape the universe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5055" y="4346981"/>
            <a:ext cx="7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Estimate the </a:t>
            </a:r>
            <a:r>
              <a:rPr lang="en-US" sz="2000" dirty="0" smtClean="0">
                <a:solidFill>
                  <a:srgbClr val="FF0000"/>
                </a:solidFill>
              </a:rPr>
              <a:t>spins of hundreds of supermassive BHs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2868" y="2084381"/>
            <a:ext cx="7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Distinguish</a:t>
            </a:r>
            <a:r>
              <a:rPr lang="en-US" sz="2000" dirty="0" smtClean="0"/>
              <a:t> persistent and transient BHs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88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157"/>
            <a:ext cx="9144000" cy="74030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Garamond"/>
              </a:rPr>
              <a:t>The two kinds of black-hole X-ray binaries: </a:t>
            </a:r>
            <a:br>
              <a:rPr lang="en-US" sz="3200" dirty="0" smtClean="0">
                <a:solidFill>
                  <a:srgbClr val="3366FF"/>
                </a:solidFill>
                <a:latin typeface="Garamond"/>
              </a:rPr>
            </a:br>
            <a:r>
              <a:rPr lang="en-US" sz="3200" dirty="0" smtClean="0">
                <a:solidFill>
                  <a:srgbClr val="FF0000"/>
                </a:solidFill>
                <a:latin typeface="Garamond"/>
              </a:rPr>
              <a:t>Persistent</a:t>
            </a:r>
            <a:r>
              <a:rPr lang="en-US" sz="3200" dirty="0" smtClean="0">
                <a:solidFill>
                  <a:srgbClr val="3366FF"/>
                </a:solidFill>
                <a:latin typeface="Garamond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latin typeface="Garamond"/>
              </a:rPr>
              <a:t>Transient</a:t>
            </a:r>
            <a:endParaRPr lang="en-US" sz="3200" dirty="0">
              <a:solidFill>
                <a:srgbClr val="FF0000"/>
              </a:solidFill>
              <a:latin typeface="Garamond"/>
            </a:endParaRPr>
          </a:p>
        </p:txBody>
      </p:sp>
      <p:pic>
        <p:nvPicPr>
          <p:cNvPr id="4" name="Picture 3" descr="m33x7_illlustra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b="9587"/>
          <a:stretch/>
        </p:blipFill>
        <p:spPr>
          <a:xfrm>
            <a:off x="268109" y="1961446"/>
            <a:ext cx="4092221" cy="3163699"/>
          </a:xfrm>
          <a:prstGeom prst="rect">
            <a:avLst/>
          </a:prstGeom>
        </p:spPr>
      </p:pic>
      <p:pic>
        <p:nvPicPr>
          <p:cNvPr id="5" name="Picture 4" descr="0620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24" y="1936033"/>
            <a:ext cx="4289778" cy="3217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1334" y="2173112"/>
            <a:ext cx="1236134" cy="324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13889" y="4955813"/>
            <a:ext cx="776113" cy="163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8773" y="4828814"/>
            <a:ext cx="1165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Credit: R. Hynes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652" y="4828814"/>
            <a:ext cx="90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Credit: CXC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09" y="2032002"/>
            <a:ext cx="409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Cygnus X-1            LMC X-1            M33 X-7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2659" y="2032002"/>
            <a:ext cx="1439333" cy="30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e.g.,  A0620-00 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41222" y="1270000"/>
            <a:ext cx="1041430" cy="666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92588" y="1255059"/>
            <a:ext cx="1052525" cy="666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36550" y="93663"/>
            <a:ext cx="8229600" cy="1139825"/>
          </a:xfrm>
        </p:spPr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Ballistic jet launched at L</a:t>
            </a:r>
            <a:r>
              <a:rPr lang="en-US" sz="3200" baseline="-250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~ </a:t>
            </a:r>
            <a:r>
              <a:rPr lang="en-US" sz="3200" dirty="0" err="1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200" baseline="-25000" dirty="0" err="1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Eddington</a:t>
            </a:r>
            <a:endParaRPr lang="en-US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273175" y="1190625"/>
            <a:ext cx="527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387475" y="2146300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50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1447800" y="2971800"/>
            <a:ext cx="35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4945063" y="33194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3306763" y="33194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50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1652588" y="3319463"/>
            <a:ext cx="300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pic>
        <p:nvPicPr>
          <p:cNvPr id="23560" name="Picture 6" descr="f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4955" r="4791" b="53477"/>
          <a:stretch>
            <a:fillRect/>
          </a:stretch>
        </p:blipFill>
        <p:spPr bwMode="auto">
          <a:xfrm>
            <a:off x="1782763" y="1133652"/>
            <a:ext cx="416083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3033713" y="3533775"/>
            <a:ext cx="160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Time (days)</a:t>
            </a:r>
          </a:p>
        </p:txBody>
      </p:sp>
      <p:sp>
        <p:nvSpPr>
          <p:cNvPr id="23563" name="TextBox 19"/>
          <p:cNvSpPr txBox="1">
            <a:spLocks noChangeArrowheads="1"/>
          </p:cNvSpPr>
          <p:nvPr/>
        </p:nvSpPr>
        <p:spPr bwMode="auto">
          <a:xfrm rot="-5400000">
            <a:off x="478632" y="2155031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Intensity</a:t>
            </a:r>
          </a:p>
        </p:txBody>
      </p:sp>
      <p:sp>
        <p:nvSpPr>
          <p:cNvPr id="23564" name="TextBox 21"/>
          <p:cNvSpPr txBox="1">
            <a:spLocks noChangeArrowheads="1"/>
          </p:cNvSpPr>
          <p:nvPr/>
        </p:nvSpPr>
        <p:spPr bwMode="auto">
          <a:xfrm>
            <a:off x="2954868" y="1403350"/>
            <a:ext cx="18351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Jet launched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565" name="Straight Arrow Connector 23"/>
          <p:cNvCxnSpPr>
            <a:cxnSpLocks noChangeShapeType="1"/>
          </p:cNvCxnSpPr>
          <p:nvPr/>
        </p:nvCxnSpPr>
        <p:spPr bwMode="auto">
          <a:xfrm flipH="1">
            <a:off x="2523419" y="1600200"/>
            <a:ext cx="685800" cy="0"/>
          </a:xfrm>
          <a:prstGeom prst="straightConnector1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0116" name="Picture 90115" descr="f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44044" r="4832" b="13025"/>
          <a:stretch>
            <a:fillRect/>
          </a:stretch>
        </p:blipFill>
        <p:spPr bwMode="auto">
          <a:xfrm>
            <a:off x="1766888" y="3217863"/>
            <a:ext cx="41735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90116"/>
          <p:cNvSpPr>
            <a:spLocks noChangeArrowheads="1"/>
          </p:cNvSpPr>
          <p:nvPr/>
        </p:nvSpPr>
        <p:spPr bwMode="auto">
          <a:xfrm>
            <a:off x="1628775" y="3397250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rot="-5400000">
            <a:off x="483394" y="4336256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Intensity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281113" y="33194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100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85888" y="4310063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50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47800" y="5270500"/>
            <a:ext cx="352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59350" y="5486400"/>
            <a:ext cx="52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200</a:t>
            </a:r>
            <a:endParaRPr lang="en-US" sz="1600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21050" y="5486400"/>
            <a:ext cx="527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47825" y="5438775"/>
            <a:ext cx="35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48000" y="57150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Time (days)</a:t>
            </a:r>
          </a:p>
        </p:txBody>
      </p:sp>
      <p:sp>
        <p:nvSpPr>
          <p:cNvPr id="23579" name="TextBox 90117"/>
          <p:cNvSpPr txBox="1">
            <a:spLocks noChangeArrowheads="1"/>
          </p:cNvSpPr>
          <p:nvPr/>
        </p:nvSpPr>
        <p:spPr bwMode="auto">
          <a:xfrm>
            <a:off x="6705600" y="2744076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X-ray (2-12 </a:t>
            </a:r>
            <a:r>
              <a:rPr lang="en-US" sz="2000" dirty="0" err="1"/>
              <a:t>keV</a:t>
            </a:r>
            <a:r>
              <a:rPr lang="en-US" sz="2000" dirty="0"/>
              <a:t>)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705600" y="484328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Radio </a:t>
            </a:r>
            <a:r>
              <a:rPr lang="en-US" sz="2000" dirty="0" smtClean="0"/>
              <a:t>(</a:t>
            </a:r>
            <a:r>
              <a:rPr lang="en-US" sz="2000" dirty="0"/>
              <a:t>5</a:t>
            </a:r>
            <a:r>
              <a:rPr lang="en-US" sz="2000" dirty="0" smtClean="0"/>
              <a:t> </a:t>
            </a:r>
            <a:r>
              <a:rPr lang="en-US" sz="2000" dirty="0"/>
              <a:t>GHz)</a:t>
            </a:r>
          </a:p>
        </p:txBody>
      </p:sp>
      <p:sp>
        <p:nvSpPr>
          <p:cNvPr id="23581" name="Left Arrow 90118"/>
          <p:cNvSpPr>
            <a:spLocks noChangeArrowheads="1"/>
          </p:cNvSpPr>
          <p:nvPr/>
        </p:nvSpPr>
        <p:spPr bwMode="auto">
          <a:xfrm>
            <a:off x="5943600" y="2879013"/>
            <a:ext cx="749300" cy="179388"/>
          </a:xfrm>
          <a:prstGeom prst="leftArrow">
            <a:avLst>
              <a:gd name="adj1" fmla="val 50000"/>
              <a:gd name="adj2" fmla="val 50085"/>
            </a:avLst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sp>
        <p:nvSpPr>
          <p:cNvPr id="49" name="Left Arrow 48"/>
          <p:cNvSpPr>
            <a:spLocks noChangeArrowheads="1"/>
          </p:cNvSpPr>
          <p:nvPr/>
        </p:nvSpPr>
        <p:spPr bwMode="auto">
          <a:xfrm>
            <a:off x="5943600" y="4981393"/>
            <a:ext cx="749300" cy="179387"/>
          </a:xfrm>
          <a:prstGeom prst="leftArrow">
            <a:avLst>
              <a:gd name="adj1" fmla="val 50000"/>
              <a:gd name="adj2" fmla="val 50085"/>
            </a:avLst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Symbol" charset="0"/>
            </a:endParaRPr>
          </a:p>
        </p:txBody>
      </p:sp>
      <p:pic>
        <p:nvPicPr>
          <p:cNvPr id="34" name="Picture 33" descr="0620_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36" y="1184221"/>
            <a:ext cx="1958270" cy="1468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35335" y="1233488"/>
            <a:ext cx="914400" cy="1698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2443" y="1128888"/>
            <a:ext cx="1233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Transient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88449" y="1473905"/>
            <a:ext cx="350304" cy="34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071517" y="3615956"/>
            <a:ext cx="350304" cy="34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s_ani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5214" y="3899112"/>
            <a:ext cx="2987050" cy="96012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99947" y="3918323"/>
            <a:ext cx="1002317" cy="939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2942" y="4588436"/>
            <a:ext cx="149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Credit: F. Mirabel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1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Garamond"/>
                <a:cs typeface="Garamond"/>
              </a:rPr>
              <a:t>Six months in the life of GX 339-4</a:t>
            </a:r>
            <a:endParaRPr lang="en-US" sz="32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pic>
        <p:nvPicPr>
          <p:cNvPr id="4" name="movie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999" y="881530"/>
            <a:ext cx="7671864" cy="5774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941" y="6394815"/>
            <a:ext cx="8367059" cy="3018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752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X-ray hardness</a:t>
            </a:r>
            <a:r>
              <a:rPr lang="en-US" dirty="0" smtClean="0"/>
              <a:t>: Counts (10-40 </a:t>
            </a:r>
            <a:r>
              <a:rPr lang="en-US" dirty="0" err="1" smtClean="0"/>
              <a:t>keV</a:t>
            </a:r>
            <a:r>
              <a:rPr lang="en-US" dirty="0" smtClean="0"/>
              <a:t>) / Counts (3-10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2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Spin via the Continuum-Fitting Method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84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8000"/>
                </a:solidFill>
              </a:rPr>
              <a:t>McClintock, Narayan &amp; Steiner 2014 (Space Sci. Rev. 183, 295)  </a:t>
            </a:r>
            <a:endParaRPr lang="en-US" sz="2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5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5" descr="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5"/>
          <a:stretch/>
        </p:blipFill>
        <p:spPr>
          <a:xfrm>
            <a:off x="1205395" y="966341"/>
            <a:ext cx="6781800" cy="1937182"/>
          </a:xfrm>
        </p:spPr>
      </p:pic>
      <p:sp>
        <p:nvSpPr>
          <p:cNvPr id="101386" name="TextBox 10"/>
          <p:cNvSpPr txBox="1">
            <a:spLocks noChangeArrowheads="1"/>
          </p:cNvSpPr>
          <p:nvPr/>
        </p:nvSpPr>
        <p:spPr bwMode="auto">
          <a:xfrm>
            <a:off x="0" y="149082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3366FF"/>
                </a:solidFill>
                <a:latin typeface="Garamond" charset="0"/>
              </a:rPr>
              <a:t>Continuum-Fitting: Measuring R</a:t>
            </a:r>
            <a:r>
              <a:rPr lang="en-US" sz="3200" baseline="-25000" dirty="0" smtClean="0">
                <a:solidFill>
                  <a:srgbClr val="3366FF"/>
                </a:solidFill>
                <a:latin typeface="Garamond" charset="0"/>
              </a:rPr>
              <a:t>ISCO</a:t>
            </a:r>
            <a:r>
              <a:rPr lang="en-US" sz="3200" dirty="0">
                <a:solidFill>
                  <a:srgbClr val="3366FF"/>
                </a:solidFill>
                <a:latin typeface="Garamond" charset="0"/>
              </a:rPr>
              <a:t> </a:t>
            </a:r>
            <a:r>
              <a:rPr lang="en-US" sz="3200" dirty="0" smtClean="0">
                <a:solidFill>
                  <a:srgbClr val="3366FF"/>
                </a:solidFill>
                <a:latin typeface="Garamond" charset="0"/>
              </a:rPr>
              <a:t>&amp; inferring a</a:t>
            </a:r>
            <a:r>
              <a:rPr lang="en-US" sz="3200" baseline="-25000" dirty="0" smtClean="0">
                <a:solidFill>
                  <a:srgbClr val="3366FF"/>
                </a:solidFill>
                <a:latin typeface="Garamond" charset="0"/>
              </a:rPr>
              <a:t>*</a:t>
            </a:r>
            <a:endParaRPr lang="en-US" sz="3200" baseline="-25000" dirty="0">
              <a:solidFill>
                <a:srgbClr val="3366FF"/>
              </a:solidFill>
              <a:latin typeface="Garamond" charset="0"/>
            </a:endParaRPr>
          </a:p>
        </p:txBody>
      </p:sp>
      <p:pic>
        <p:nvPicPr>
          <p:cNvPr id="2" name="Picture 1" descr="R_ISCO_fi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t="36589" r="9374" b="28402"/>
          <a:stretch/>
        </p:blipFill>
        <p:spPr>
          <a:xfrm>
            <a:off x="2324908" y="3147706"/>
            <a:ext cx="4438499" cy="270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462" y="6005490"/>
            <a:ext cx="419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* </a:t>
            </a:r>
            <a:r>
              <a:rPr lang="en-US" sz="2400" i="1" dirty="0" smtClean="0"/>
              <a:t>= J/M</a:t>
            </a:r>
            <a:r>
              <a:rPr lang="en-US" sz="2400" i="1" baseline="30000" dirty="0" smtClean="0"/>
              <a:t>2</a:t>
            </a:r>
            <a:endParaRPr lang="en-US" sz="2400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26315" y="4349332"/>
            <a:ext cx="256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</a:t>
            </a:r>
            <a:r>
              <a:rPr lang="en-US" sz="2400" i="1" baseline="-25000" dirty="0" smtClean="0"/>
              <a:t>ISCO</a:t>
            </a:r>
            <a:r>
              <a:rPr lang="en-US" sz="2400" i="1" dirty="0" smtClean="0"/>
              <a:t> / M</a:t>
            </a:r>
            <a:endParaRPr lang="en-US" sz="2400" i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886" y="3120094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4651" y="3521002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9001" y="4059970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9546" y="4571326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0091" y="5068876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90636" y="5552620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96616" y="5774050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57386" y="5774584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2261" y="5761312"/>
            <a:ext cx="46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1776" y="6092029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= G =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6222" y="1735668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kT</a:t>
            </a:r>
            <a:r>
              <a:rPr lang="en-US" dirty="0" smtClean="0"/>
              <a:t> ≈ 1 </a:t>
            </a:r>
            <a:r>
              <a:rPr lang="en-US" dirty="0" err="1" smtClean="0"/>
              <a:t>keV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234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713"/>
            <a:ext cx="8229600" cy="1139825"/>
          </a:xfrm>
        </p:spPr>
        <p:txBody>
          <a:bodyPr/>
          <a:lstStyle/>
          <a:p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Measuring R</a:t>
            </a:r>
            <a:r>
              <a:rPr lang="en-US" sz="3200" baseline="-250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ISCO</a:t>
            </a:r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 is Analogous to Measuring </a:t>
            </a:r>
            <a:b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the Radius of a </a:t>
            </a:r>
            <a:r>
              <a:rPr lang="en-US" sz="3200" dirty="0" smtClean="0">
                <a:solidFill>
                  <a:srgbClr val="3366FF"/>
                </a:solidFill>
                <a:latin typeface="Garamond" charset="0"/>
                <a:ea typeface="ＭＳ Ｐゴシック" charset="0"/>
                <a:cs typeface="ＭＳ Ｐゴシック" charset="0"/>
              </a:rPr>
              <a:t>Star of known distance D  </a:t>
            </a:r>
            <a:endParaRPr lang="en-US" dirty="0">
              <a:solidFill>
                <a:srgbClr val="3366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Oval 3"/>
          <p:cNvSpPr>
            <a:spLocks noChangeArrowheads="1"/>
          </p:cNvSpPr>
          <p:nvPr/>
        </p:nvSpPr>
        <p:spPr bwMode="auto">
          <a:xfrm>
            <a:off x="1027326" y="2130776"/>
            <a:ext cx="2175895" cy="2043292"/>
          </a:xfrm>
          <a:prstGeom prst="ellipse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3880556" y="2187220"/>
            <a:ext cx="4501447" cy="2040462"/>
          </a:xfrm>
          <a:prstGeom prst="ellipse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5305765" y="2861744"/>
            <a:ext cx="1569173" cy="567267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2167503" y="3107262"/>
            <a:ext cx="1007496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2461013" y="271779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R</a:t>
            </a:r>
            <a:r>
              <a:rPr lang="en-US" sz="3200" baseline="-25000" dirty="0">
                <a:solidFill>
                  <a:srgbClr val="FFFFFF"/>
                </a:solidFill>
              </a:rPr>
              <a:t>*</a:t>
            </a:r>
            <a:endParaRPr lang="en-US" sz="3200" dirty="0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5404567" y="4495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4303909" y="40386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R</a:t>
            </a:r>
            <a:r>
              <a:rPr lang="en-US" sz="2400" baseline="-25000" dirty="0">
                <a:solidFill>
                  <a:srgbClr val="FFFFFF"/>
                </a:solidFill>
              </a:rPr>
              <a:t>ISCO</a:t>
            </a:r>
            <a:endParaRPr lang="en-US" sz="2400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6152443" y="3104441"/>
            <a:ext cx="730927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70607" y="2686753"/>
            <a:ext cx="90028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R</a:t>
            </a:r>
            <a:r>
              <a:rPr lang="en-US" sz="2800" baseline="-25000" dirty="0" smtClean="0">
                <a:solidFill>
                  <a:srgbClr val="FFFFFF"/>
                </a:solidFill>
              </a:rPr>
              <a:t>ISCO</a:t>
            </a:r>
            <a:endParaRPr lang="en-US" sz="2800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261529" y="4329282"/>
            <a:ext cx="4786504" cy="1907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en-US" sz="2800" dirty="0"/>
              <a:t>R</a:t>
            </a:r>
            <a:r>
              <a:rPr lang="en-US" sz="2800" dirty="0" smtClean="0"/>
              <a:t>equired for spin </a:t>
            </a:r>
            <a:r>
              <a:rPr lang="en-US" sz="2800" i="1" dirty="0" smtClean="0"/>
              <a:t>a</a:t>
            </a:r>
            <a:r>
              <a:rPr lang="en-US" sz="3200" i="1" baseline="-25000" dirty="0" smtClean="0"/>
              <a:t>*</a:t>
            </a:r>
            <a:r>
              <a:rPr lang="en-US" sz="2800" dirty="0" smtClean="0"/>
              <a:t>: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Distance </a:t>
            </a:r>
            <a:r>
              <a:rPr lang="en-US" sz="2800" i="1" dirty="0" smtClean="0"/>
              <a:t>D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Inclination </a:t>
            </a:r>
            <a:r>
              <a:rPr lang="en-US" sz="2800" i="1" dirty="0" err="1" smtClean="0"/>
              <a:t>i</a:t>
            </a:r>
            <a:endParaRPr lang="en-US" sz="2800" i="1" dirty="0" smtClean="0"/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Mass </a:t>
            </a:r>
            <a:r>
              <a:rPr lang="en-US" sz="2800" i="1" dirty="0" smtClean="0"/>
              <a:t>M</a:t>
            </a:r>
            <a:r>
              <a:rPr lang="en-US" sz="2800" dirty="0" smtClean="0"/>
              <a:t> 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Model of disk flux </a:t>
            </a:r>
            <a:r>
              <a:rPr lang="en-US" sz="2800" i="1" dirty="0" smtClean="0"/>
              <a:t>F(R)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12377" y="4183535"/>
            <a:ext cx="342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(R</a:t>
            </a:r>
            <a:r>
              <a:rPr lang="en-US" sz="3200" baseline="-25000" dirty="0" smtClean="0"/>
              <a:t>*</a:t>
            </a:r>
            <a:r>
              <a:rPr lang="en-US" sz="2800" dirty="0" smtClean="0"/>
              <a:t>/D)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F / σT</a:t>
            </a:r>
            <a:r>
              <a:rPr lang="en-US" sz="2800" baseline="30000" dirty="0" smtClean="0"/>
              <a:t>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22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11132</TotalTime>
  <Words>2174</Words>
  <Application>Microsoft Macintosh PowerPoint</Application>
  <PresentationFormat>On-screen Show (4:3)</PresentationFormat>
  <Paragraphs>569</Paragraphs>
  <Slides>31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The two kinds of black holes in action</vt:lpstr>
      <vt:lpstr>Black hole binaries</vt:lpstr>
      <vt:lpstr>The two kinds of black-hole X-ray binaries:  Persistent and Transient</vt:lpstr>
      <vt:lpstr>Ballistic jet launched at Lx ~ LEddington</vt:lpstr>
      <vt:lpstr>Six months in the life of GX 339-4</vt:lpstr>
      <vt:lpstr>Spin via the Continuum-Fitting Method </vt:lpstr>
      <vt:lpstr>PowerPoint Presentation</vt:lpstr>
      <vt:lpstr>Measuring RISCO is Analogous to Measuring  the Radius of a Star of known distance D  </vt:lpstr>
      <vt:lpstr>Novikov &amp; Thorne Thin-Disk Model: F(R)</vt:lpstr>
      <vt:lpstr>Theoretical foundation for CF method  </vt:lpstr>
      <vt:lpstr>Continuum fitting in practice</vt:lpstr>
      <vt:lpstr>Observational foundation for CF method </vt:lpstr>
      <vt:lpstr>Complete descriptions of 11 black holes</vt:lpstr>
      <vt:lpstr>Applications of Spin and Mass Data </vt:lpstr>
      <vt:lpstr>Persistent BHs vs. transient BHs</vt:lpstr>
      <vt:lpstr>Origin of spin: persistent sources vs. transient</vt:lpstr>
      <vt:lpstr>Ballistic jet launched at Lx ~ LEddington</vt:lpstr>
      <vt:lpstr>Jet Power vs. RISCO/M</vt:lpstr>
      <vt:lpstr>X-ray Reflection Spectroscopy a.k.a. The Fe-line method of measuring spin </vt:lpstr>
      <vt:lpstr>Fe-line method (a.k.a. reflection spectroscopy)</vt:lpstr>
      <vt:lpstr>Effect of spin on relativistically-blurred Fe K line</vt:lpstr>
      <vt:lpstr>PowerPoint Presentation</vt:lpstr>
      <vt:lpstr>Continuum-fitting and Fe-line spin results</vt:lpstr>
      <vt:lpstr>Fe-line: Unaddressed sources of systematic error</vt:lpstr>
      <vt:lpstr>New Initiative in  X-ray Reflection Spectroscopy  </vt:lpstr>
      <vt:lpstr>The Rossi X-ray Timing Explorer: 1996 - 2012 </vt:lpstr>
      <vt:lpstr>Reflection spectroscopy of GX 339-4 with unprecedented precison</vt:lpstr>
      <vt:lpstr>Conclusions </vt:lpstr>
      <vt:lpstr>GR at 100 years: Landmark black hole science</vt:lpstr>
      <vt:lpstr>Summary</vt:lpstr>
    </vt:vector>
  </TitlesOfParts>
  <Company>Harvard-Smithsonian CfA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test</dc:title>
  <dc:creator>Jeffrey McClintock</dc:creator>
  <cp:lastModifiedBy>Jeffrey McClintock</cp:lastModifiedBy>
  <cp:revision>422</cp:revision>
  <dcterms:created xsi:type="dcterms:W3CDTF">2013-06-30T18:53:48Z</dcterms:created>
  <dcterms:modified xsi:type="dcterms:W3CDTF">2016-05-26T17:21:24Z</dcterms:modified>
</cp:coreProperties>
</file>