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bmp" ContentType="image/bmp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69" r:id="rId3"/>
    <p:sldId id="381" r:id="rId4"/>
    <p:sldId id="383" r:id="rId5"/>
    <p:sldId id="333" r:id="rId6"/>
    <p:sldId id="382" r:id="rId7"/>
    <p:sldId id="384" r:id="rId8"/>
    <p:sldId id="273" r:id="rId9"/>
    <p:sldId id="339" r:id="rId10"/>
    <p:sldId id="315" r:id="rId11"/>
    <p:sldId id="317" r:id="rId12"/>
    <p:sldId id="353" r:id="rId13"/>
    <p:sldId id="369" r:id="rId14"/>
    <p:sldId id="320" r:id="rId15"/>
    <p:sldId id="359" r:id="rId16"/>
    <p:sldId id="360" r:id="rId17"/>
    <p:sldId id="361" r:id="rId18"/>
    <p:sldId id="370" r:id="rId19"/>
    <p:sldId id="301" r:id="rId20"/>
    <p:sldId id="347" r:id="rId21"/>
    <p:sldId id="340" r:id="rId22"/>
    <p:sldId id="356" r:id="rId23"/>
    <p:sldId id="387" r:id="rId24"/>
    <p:sldId id="379" r:id="rId25"/>
    <p:sldId id="341" r:id="rId26"/>
    <p:sldId id="378" r:id="rId27"/>
    <p:sldId id="329" r:id="rId28"/>
    <p:sldId id="313" r:id="rId29"/>
    <p:sldId id="355" r:id="rId30"/>
    <p:sldId id="358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278" r:id="rId39"/>
    <p:sldId id="331" r:id="rId40"/>
    <p:sldId id="388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3413"/>
    <a:srgbClr val="FF0000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20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64.wmf"/><Relationship Id="rId1" Type="http://schemas.openxmlformats.org/officeDocument/2006/relationships/image" Target="../media/image11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4" Type="http://schemas.openxmlformats.org/officeDocument/2006/relationships/image" Target="../media/image12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wmf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image" Target="../media/image140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Relationship Id="rId9" Type="http://schemas.openxmlformats.org/officeDocument/2006/relationships/image" Target="../media/image14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4" Type="http://schemas.openxmlformats.org/officeDocument/2006/relationships/image" Target="../media/image9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040D8-BF8E-4974-8FCF-7F7C65B910AC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E7B88-1B0C-4362-AB41-48ABD4750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E7B88-1B0C-4362-AB41-48ABD47507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89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ym typeface="Symbol"/>
              </a:rPr>
              <a:t>--polymer stretch ratio, --internal degrees of freedom of polymer</a:t>
            </a:r>
            <a:r>
              <a:rPr lang="en-US" baseline="0" dirty="0" smtClean="0">
                <a:sym typeface="Symbol"/>
              </a:rPr>
              <a:t> network motion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E7B88-1B0C-4362-AB41-48ABD47507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93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80760-6B31-4832-9D7A-B7CF764CBB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31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6B0A-BAEE-40B1-8E6E-4250EE3DF87E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BF31-15CA-4BAD-B374-59BE31032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89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6B0A-BAEE-40B1-8E6E-4250EE3DF87E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BF31-15CA-4BAD-B374-59BE31032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4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6B0A-BAEE-40B1-8E6E-4250EE3DF87E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BF31-15CA-4BAD-B374-59BE31032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93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6B0A-BAEE-40B1-8E6E-4250EE3DF87E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BF31-15CA-4BAD-B374-59BE31032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5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6B0A-BAEE-40B1-8E6E-4250EE3DF87E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BF31-15CA-4BAD-B374-59BE31032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6B0A-BAEE-40B1-8E6E-4250EE3DF87E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BF31-15CA-4BAD-B374-59BE31032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88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6B0A-BAEE-40B1-8E6E-4250EE3DF87E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BF31-15CA-4BAD-B374-59BE31032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81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6B0A-BAEE-40B1-8E6E-4250EE3DF87E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BF31-15CA-4BAD-B374-59BE31032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3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6B0A-BAEE-40B1-8E6E-4250EE3DF87E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BF31-15CA-4BAD-B374-59BE31032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8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6B0A-BAEE-40B1-8E6E-4250EE3DF87E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BF31-15CA-4BAD-B374-59BE31032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4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6B0A-BAEE-40B1-8E6E-4250EE3DF87E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BF31-15CA-4BAD-B374-59BE31032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16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16B0A-BAEE-40B1-8E6E-4250EE3DF87E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0BF31-15CA-4BAD-B374-59BE31032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6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wmf"/><Relationship Id="rId11" Type="http://schemas.openxmlformats.org/officeDocument/2006/relationships/image" Target="../media/image34.wmf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9.bin"/><Relationship Id="rId4" Type="http://schemas.openxmlformats.org/officeDocument/2006/relationships/image" Target="../media/image31.wm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4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66.wmf"/><Relationship Id="rId3" Type="http://schemas.openxmlformats.org/officeDocument/2006/relationships/image" Target="../media/image67.jpeg"/><Relationship Id="rId7" Type="http://schemas.openxmlformats.org/officeDocument/2006/relationships/image" Target="../media/image71.bmp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jpg"/><Relationship Id="rId11" Type="http://schemas.openxmlformats.org/officeDocument/2006/relationships/image" Target="../media/image65.wmf"/><Relationship Id="rId5" Type="http://schemas.openxmlformats.org/officeDocument/2006/relationships/image" Target="../media/image69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68.png"/><Relationship Id="rId9" Type="http://schemas.openxmlformats.org/officeDocument/2006/relationships/image" Target="../media/image64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25.bin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78.w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8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82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0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image" Target="../media/image93.png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2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image" Target="../media/image71.bmp"/><Relationship Id="rId3" Type="http://schemas.openxmlformats.org/officeDocument/2006/relationships/image" Target="../media/image100.png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image" Target="../media/image103.png"/><Relationship Id="rId10" Type="http://schemas.openxmlformats.org/officeDocument/2006/relationships/image" Target="../media/image98.wmf"/><Relationship Id="rId4" Type="http://schemas.openxmlformats.org/officeDocument/2006/relationships/image" Target="../media/image101.png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oleObject" Target="../embeddings/oleObject37.bin"/><Relationship Id="rId7" Type="http://schemas.openxmlformats.org/officeDocument/2006/relationships/image" Target="../media/image112.png"/><Relationship Id="rId12" Type="http://schemas.openxmlformats.org/officeDocument/2006/relationships/image" Target="../media/image1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115.png"/><Relationship Id="rId4" Type="http://schemas.openxmlformats.org/officeDocument/2006/relationships/image" Target="../media/image110.wmf"/><Relationship Id="rId9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image" Target="../media/image118.png"/><Relationship Id="rId7" Type="http://schemas.openxmlformats.org/officeDocument/2006/relationships/image" Target="../media/image1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117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12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1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123.wmf"/><Relationship Id="rId4" Type="http://schemas.openxmlformats.org/officeDocument/2006/relationships/image" Target="../media/image950.png"/><Relationship Id="rId9" Type="http://schemas.openxmlformats.org/officeDocument/2006/relationships/oleObject" Target="../embeddings/oleObject4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25.wmf"/><Relationship Id="rId4" Type="http://schemas.openxmlformats.org/officeDocument/2006/relationships/oleObject" Target="../embeddings/oleObject46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image" Target="../media/image128.wmf"/><Relationship Id="rId7" Type="http://schemas.openxmlformats.org/officeDocument/2006/relationships/image" Target="../media/image640.png"/><Relationship Id="rId2" Type="http://schemas.openxmlformats.org/officeDocument/2006/relationships/image" Target="../media/image127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wmf"/><Relationship Id="rId5" Type="http://schemas.openxmlformats.org/officeDocument/2006/relationships/image" Target="../media/image1000.png"/><Relationship Id="rId4" Type="http://schemas.openxmlformats.org/officeDocument/2006/relationships/image" Target="../media/image610.png"/><Relationship Id="rId9" Type="http://schemas.openxmlformats.org/officeDocument/2006/relationships/image" Target="../media/image103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13" Type="http://schemas.openxmlformats.org/officeDocument/2006/relationships/image" Target="../media/image133.png"/><Relationship Id="rId7" Type="http://schemas.openxmlformats.org/officeDocument/2006/relationships/image" Target="../media/image710.png"/><Relationship Id="rId12" Type="http://schemas.openxmlformats.org/officeDocument/2006/relationships/image" Target="../media/image132.pn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31.png"/><Relationship Id="rId15" Type="http://schemas.openxmlformats.org/officeDocument/2006/relationships/image" Target="../media/image135.png"/><Relationship Id="rId10" Type="http://schemas.openxmlformats.org/officeDocument/2006/relationships/image" Target="../media/image740.png"/><Relationship Id="rId9" Type="http://schemas.openxmlformats.org/officeDocument/2006/relationships/image" Target="../media/image730.png"/><Relationship Id="rId14" Type="http://schemas.openxmlformats.org/officeDocument/2006/relationships/image" Target="../media/image1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13" Type="http://schemas.openxmlformats.org/officeDocument/2006/relationships/image" Target="../media/image137.png"/><Relationship Id="rId3" Type="http://schemas.openxmlformats.org/officeDocument/2006/relationships/image" Target="../media/image1090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8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30.png"/><Relationship Id="rId15" Type="http://schemas.openxmlformats.org/officeDocument/2006/relationships/image" Target="../media/image139.png"/><Relationship Id="rId10" Type="http://schemas.openxmlformats.org/officeDocument/2006/relationships/image" Target="../media/image820.png"/><Relationship Id="rId9" Type="http://schemas.openxmlformats.org/officeDocument/2006/relationships/image" Target="../media/image810.png"/><Relationship Id="rId14" Type="http://schemas.openxmlformats.org/officeDocument/2006/relationships/image" Target="../media/image1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52.bin"/><Relationship Id="rId18" Type="http://schemas.openxmlformats.org/officeDocument/2006/relationships/image" Target="../media/image141.wmf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41.wmf"/><Relationship Id="rId1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wmf"/><Relationship Id="rId20" Type="http://schemas.openxmlformats.org/officeDocument/2006/relationships/image" Target="../media/image142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0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5" Type="http://schemas.openxmlformats.org/officeDocument/2006/relationships/oleObject" Target="../embeddings/oleObject53.bin"/><Relationship Id="rId10" Type="http://schemas.openxmlformats.org/officeDocument/2006/relationships/image" Target="../media/image40.wmf"/><Relationship Id="rId19" Type="http://schemas.openxmlformats.org/officeDocument/2006/relationships/oleObject" Target="../embeddings/oleObject55.bin"/><Relationship Id="rId4" Type="http://schemas.openxmlformats.org/officeDocument/2006/relationships/image" Target="../media/image37.w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42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2.wmf"/><Relationship Id="rId3" Type="http://schemas.openxmlformats.org/officeDocument/2006/relationships/image" Target="../media/image23.png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305800" cy="1470025"/>
          </a:xfrm>
        </p:spPr>
        <p:txBody>
          <a:bodyPr>
            <a:noAutofit/>
          </a:bodyPr>
          <a:lstStyle/>
          <a:p>
            <a:r>
              <a:rPr lang="en-US" sz="3600" dirty="0"/>
              <a:t>Complex polymer interactions in </a:t>
            </a:r>
            <a:r>
              <a:rPr lang="en-US" sz="3600" dirty="0" err="1"/>
              <a:t>azobenzene</a:t>
            </a:r>
            <a:r>
              <a:rPr lang="en-US" sz="3600" dirty="0"/>
              <a:t>-based </a:t>
            </a:r>
            <a:r>
              <a:rPr lang="en-US" sz="3600" dirty="0" err="1"/>
              <a:t>photoresponsive</a:t>
            </a:r>
            <a:r>
              <a:rPr lang="en-US" sz="3600" dirty="0"/>
              <a:t> </a:t>
            </a:r>
            <a:r>
              <a:rPr lang="en-US" sz="3600" dirty="0" smtClean="0"/>
              <a:t>polymers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895600"/>
            <a:ext cx="7924800" cy="2895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William S. Oates</a:t>
            </a:r>
          </a:p>
          <a:p>
            <a:endParaRPr lang="en-US" sz="1800" dirty="0" smtClean="0">
              <a:solidFill>
                <a:schemeClr val="tx2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Department of Mechanical Engineering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Florida A&amp;M-Florida State University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Tallahassee, FL 32308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Acknowledgements: </a:t>
            </a:r>
            <a:r>
              <a:rPr lang="en-US" sz="1800" dirty="0" smtClean="0">
                <a:solidFill>
                  <a:schemeClr val="tx2"/>
                </a:solidFill>
              </a:rPr>
              <a:t>NSF CAREER, </a:t>
            </a:r>
            <a:r>
              <a:rPr lang="en-US" sz="1800" dirty="0" smtClean="0">
                <a:solidFill>
                  <a:schemeClr val="tx2"/>
                </a:solidFill>
              </a:rPr>
              <a:t>AFOSR, Tim White (AFRL), </a:t>
            </a:r>
            <a:r>
              <a:rPr lang="en-US" sz="1800" dirty="0" err="1" smtClean="0">
                <a:solidFill>
                  <a:schemeClr val="tx2"/>
                </a:solidFill>
              </a:rPr>
              <a:t>Yousuff</a:t>
            </a: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sz="1800" dirty="0" err="1" smtClean="0">
                <a:solidFill>
                  <a:schemeClr val="tx2"/>
                </a:solidFill>
              </a:rPr>
              <a:t>Hussaini</a:t>
            </a:r>
            <a:r>
              <a:rPr lang="en-US" sz="1800" dirty="0" smtClean="0">
                <a:solidFill>
                  <a:schemeClr val="tx2"/>
                </a:solidFill>
              </a:rPr>
              <a:t>, </a:t>
            </a:r>
            <a:r>
              <a:rPr lang="en-US" sz="1800" dirty="0" err="1" smtClean="0">
                <a:solidFill>
                  <a:schemeClr val="tx2"/>
                </a:solidFill>
              </a:rPr>
              <a:t>Jonghoon</a:t>
            </a:r>
            <a:r>
              <a:rPr lang="en-US" sz="1800" dirty="0" smtClean="0">
                <a:solidFill>
                  <a:schemeClr val="tx2"/>
                </a:solidFill>
              </a:rPr>
              <a:t> Bin, </a:t>
            </a:r>
            <a:r>
              <a:rPr lang="en-US" sz="1800" dirty="0" err="1" smtClean="0">
                <a:solidFill>
                  <a:schemeClr val="tx2"/>
                </a:solidFill>
              </a:rPr>
              <a:t>Somayeh</a:t>
            </a: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Mashayekhi</a:t>
            </a:r>
            <a:r>
              <a:rPr lang="en-US" sz="1800" dirty="0">
                <a:solidFill>
                  <a:schemeClr val="tx2"/>
                </a:solidFill>
              </a:rPr>
              <a:t>, Sabah Chowdhury, Paul </a:t>
            </a:r>
            <a:r>
              <a:rPr lang="en-US" sz="1800" dirty="0" smtClean="0">
                <a:solidFill>
                  <a:schemeClr val="tx2"/>
                </a:solidFill>
              </a:rPr>
              <a:t>Miles</a:t>
            </a:r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18" l="0" r="100000">
                        <a14:foregroundMark x1="23125" y1="9859" x2="18438" y2="14397"/>
                        <a14:foregroundMark x1="17656" y1="14397" x2="76094" y2="82003"/>
                        <a14:foregroundMark x1="73438" y1="10955" x2="20781" y2="77934"/>
                        <a14:foregroundMark x1="58125" y1="10955" x2="14688" y2="14397"/>
                        <a14:foregroundMark x1="43281" y1="7199" x2="10469" y2="29734"/>
                        <a14:foregroundMark x1="10781" y1="40063" x2="17656" y2="72457"/>
                        <a14:foregroundMark x1="24219" y1="79343" x2="71094" y2="91236"/>
                        <a14:foregroundMark x1="81406" y1="33959" x2="76094" y2="84038"/>
                        <a14:foregroundMark x1="61563" y1="8764" x2="87188" y2="28951"/>
                        <a14:foregroundMark x1="76875" y1="14085" x2="89844" y2="43818"/>
                        <a14:foregroundMark x1="92500" y1="35524" x2="87969" y2="74804"/>
                        <a14:foregroundMark x1="82656" y1="40063" x2="82656" y2="71362"/>
                        <a14:foregroundMark x1="86719" y1="45383" x2="91406" y2="53052"/>
                        <a14:foregroundMark x1="8594" y1="34272" x2="24219" y2="86228"/>
                        <a14:foregroundMark x1="13125" y1="33490" x2="5469" y2="49609"/>
                        <a14:foregroundMark x1="8125" y1="51956" x2="20000" y2="77465"/>
                        <a14:foregroundMark x1="27187" y1="87011" x2="59375" y2="93114"/>
                        <a14:foregroundMark x1="29219" y1="46166" x2="35313" y2="54617"/>
                        <a14:foregroundMark x1="23125" y1="53365" x2="75313" y2="54617"/>
                        <a14:foregroundMark x1="70313" y1="45383" x2="74219" y2="48826"/>
                        <a14:foregroundMark x1="56719" y1="2191" x2="60000" y2="4069"/>
                        <a14:foregroundMark x1="14688" y1="17058" x2="4375" y2="35055"/>
                        <a14:foregroundMark x1="4063" y1="36150" x2="5156" y2="67136"/>
                        <a14:foregroundMark x1="2031" y1="41941" x2="2813" y2="59468"/>
                        <a14:foregroundMark x1="4375" y1="69484" x2="90156" y2="77934"/>
                        <a14:foregroundMark x1="8125" y1="77465" x2="19688" y2="85915"/>
                        <a14:foregroundMark x1="27656" y1="5321" x2="72344" y2="6416"/>
                        <a14:foregroundMark x1="38281" y1="1408" x2="56250" y2="3286"/>
                        <a14:foregroundMark x1="53906" y1="1408" x2="78750" y2="12520"/>
                        <a14:foregroundMark x1="76563" y1="7981" x2="89844" y2="25822"/>
                        <a14:foregroundMark x1="83750" y1="13302" x2="94375" y2="33490"/>
                        <a14:foregroundMark x1="92188" y1="23944" x2="97031" y2="46166"/>
                        <a14:foregroundMark x1="12812" y1="16275" x2="3594" y2="35524"/>
                        <a14:foregroundMark x1="2500" y1="64945" x2="938" y2="47261"/>
                        <a14:foregroundMark x1="14219" y1="84820" x2="33438" y2="94366"/>
                        <a14:foregroundMark x1="20469" y1="90141" x2="45938" y2="96557"/>
                        <a14:foregroundMark x1="27187" y1="93897" x2="43594" y2="96244"/>
                        <a14:foregroundMark x1="67344" y1="96244" x2="33750" y2="97027"/>
                        <a14:foregroundMark x1="97500" y1="37715" x2="95938" y2="59468"/>
                        <a14:foregroundMark x1="94063" y1="71362" x2="98594" y2="45070"/>
                        <a14:foregroundMark x1="15000" y1="32081" x2="47031" y2="97809"/>
                        <a14:foregroundMark x1="89531" y1="79343" x2="69688" y2="957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8227" y="83598"/>
            <a:ext cx="832102" cy="830802"/>
          </a:xfrm>
          <a:prstGeom prst="rect">
            <a:avLst/>
          </a:prstGeom>
        </p:spPr>
      </p:pic>
      <p:pic>
        <p:nvPicPr>
          <p:cNvPr id="5" name="Picture 2" descr="https://origin.ih.constantcontact.com/fs054/1109317602562/img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01885"/>
            <a:ext cx="2005262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hbcubuzz.com/wp-content/uploads/2011/12/famu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952"/>
            <a:ext cx="957142" cy="93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609600" y="5791200"/>
            <a:ext cx="79248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CMO-BIRS Mathematical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Problems of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Orientationally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Ordered Soft Solids </a:t>
            </a: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Oaxaca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, Mexico</a:t>
            </a:r>
          </a:p>
        </p:txBody>
      </p:sp>
    </p:spTree>
    <p:extLst>
      <p:ext uri="{BB962C8B-B14F-4D97-AF65-F5344CB8AC3E}">
        <p14:creationId xmlns:p14="http://schemas.microsoft.com/office/powerpoint/2010/main" val="423138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ontent Placeholder 2"/>
          <p:cNvSpPr txBox="1">
            <a:spLocks/>
          </p:cNvSpPr>
          <p:nvPr/>
        </p:nvSpPr>
        <p:spPr>
          <a:xfrm>
            <a:off x="275073" y="1424427"/>
            <a:ext cx="84414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Acoustic and optic mode decomposition</a:t>
            </a:r>
          </a:p>
          <a:p>
            <a:pPr>
              <a:spcBef>
                <a:spcPts val="600"/>
              </a:spcBef>
            </a:pPr>
            <a:endParaRPr lang="en-US" b="1" dirty="0"/>
          </a:p>
          <a:p>
            <a:pPr>
              <a:spcBef>
                <a:spcPts val="600"/>
              </a:spcBef>
            </a:pPr>
            <a:r>
              <a:rPr lang="en-US" dirty="0" smtClean="0"/>
              <a:t>Light-matter interactions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 smtClean="0"/>
          </a:p>
          <a:p>
            <a:pPr>
              <a:spcBef>
                <a:spcPts val="600"/>
              </a:spcBef>
            </a:pP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Losses via entropy generation</a:t>
            </a: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76200" y="274638"/>
            <a:ext cx="883919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Lagrangian</a:t>
            </a:r>
            <a:r>
              <a:rPr lang="en-US" dirty="0" smtClean="0"/>
              <a:t> Density Relations</a:t>
            </a:r>
            <a:endParaRPr lang="en-US" dirty="0"/>
          </a:p>
        </p:txBody>
      </p:sp>
      <p:graphicFrame>
        <p:nvGraphicFramePr>
          <p:cNvPr id="81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023408"/>
              </p:ext>
            </p:extLst>
          </p:nvPr>
        </p:nvGraphicFramePr>
        <p:xfrm>
          <a:off x="908050" y="1862138"/>
          <a:ext cx="49244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5" name="Equation" r:id="rId3" imgW="3149280" imgH="444240" progId="Equation.3">
                  <p:embed/>
                </p:oleObj>
              </mc:Choice>
              <mc:Fallback>
                <p:oleObj name="Equation" r:id="rId3" imgW="31492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050" y="1862138"/>
                        <a:ext cx="4924425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8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66160620"/>
              </p:ext>
            </p:extLst>
          </p:nvPr>
        </p:nvGraphicFramePr>
        <p:xfrm>
          <a:off x="2209800" y="3352800"/>
          <a:ext cx="18068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6" name="Equation" r:id="rId5" imgW="901440" imgH="228600" progId="Equation.3">
                  <p:embed/>
                </p:oleObj>
              </mc:Choice>
              <mc:Fallback>
                <p:oleObj name="Equation" r:id="rId5" imgW="901440" imgH="2286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352800"/>
                        <a:ext cx="180683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ct 8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128934711"/>
              </p:ext>
            </p:extLst>
          </p:nvPr>
        </p:nvGraphicFramePr>
        <p:xfrm>
          <a:off x="1163638" y="5419725"/>
          <a:ext cx="359727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7" name="Equation" r:id="rId7" imgW="2260440" imgH="431640" progId="Equation.3">
                  <p:embed/>
                </p:oleObj>
              </mc:Choice>
              <mc:Fallback>
                <p:oleObj name="Equation" r:id="rId7" imgW="2260440" imgH="43164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638" y="5419725"/>
                        <a:ext cx="3597275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44563C1-B111-4F3F-868C-13F28A07F304}" type="slidenum">
              <a:rPr lang="en-US" smtClean="0"/>
              <a:t>10</a:t>
            </a:fld>
            <a:r>
              <a:rPr lang="en-US" dirty="0"/>
              <a:t>/28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509" y="4555607"/>
            <a:ext cx="2743200" cy="230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08715005"/>
              </p:ext>
            </p:extLst>
          </p:nvPr>
        </p:nvGraphicFramePr>
        <p:xfrm>
          <a:off x="1682880" y="3933583"/>
          <a:ext cx="3466278" cy="59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8" name="Equation" r:id="rId10" imgW="1485720" imgH="253800" progId="Equation.3">
                  <p:embed/>
                </p:oleObj>
              </mc:Choice>
              <mc:Fallback>
                <p:oleObj name="Equation" r:id="rId10" imgW="1485720" imgH="2538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880" y="3933583"/>
                        <a:ext cx="3466278" cy="591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07" name="Picture 53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892" y="1861375"/>
            <a:ext cx="2819400" cy="254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08" name="Picture 54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58" y="2027256"/>
            <a:ext cx="2778241" cy="245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800600" y="2438400"/>
            <a:ext cx="1277292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5181600" y="2027256"/>
            <a:ext cx="381000" cy="381000"/>
          </a:xfrm>
          <a:prstGeom prst="ellipse">
            <a:avLst/>
          </a:prstGeom>
          <a:solidFill>
            <a:srgbClr val="FF0000">
              <a:alpha val="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3047996" y="5334000"/>
            <a:ext cx="1828801" cy="762000"/>
          </a:xfrm>
          <a:prstGeom prst="ellipse">
            <a:avLst/>
          </a:prstGeom>
          <a:solidFill>
            <a:srgbClr val="FF0000">
              <a:alpha val="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181600" y="3687408"/>
            <a:ext cx="1094747" cy="503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 flipH="1">
            <a:off x="3610444" y="3813043"/>
            <a:ext cx="1571155" cy="762000"/>
          </a:xfrm>
          <a:prstGeom prst="ellipse">
            <a:avLst/>
          </a:prstGeom>
          <a:solidFill>
            <a:srgbClr val="FF0000">
              <a:alpha val="2000"/>
            </a:srgb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4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71CAF9-4461-454A-B702-D536C377575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2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6200" y="274638"/>
            <a:ext cx="9067800" cy="6397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Balance Equations</a:t>
            </a:r>
            <a:endParaRPr lang="en-US" sz="40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23250" y="1265237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Maxwell’s equations</a:t>
            </a:r>
          </a:p>
          <a:p>
            <a:endParaRPr lang="en-US" sz="2800" dirty="0" smtClean="0"/>
          </a:p>
          <a:p>
            <a:r>
              <a:rPr lang="en-US" sz="2800" dirty="0" smtClean="0"/>
              <a:t>Linear momentum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Electronic </a:t>
            </a:r>
            <a:r>
              <a:rPr lang="en-US" sz="2800" dirty="0" smtClean="0"/>
              <a:t>(optical mode) force balance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719768"/>
              </p:ext>
            </p:extLst>
          </p:nvPr>
        </p:nvGraphicFramePr>
        <p:xfrm>
          <a:off x="1600200" y="4953000"/>
          <a:ext cx="576897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63" name="Equation" r:id="rId3" imgW="3047760" imgH="457200" progId="Equation.3">
                  <p:embed/>
                </p:oleObj>
              </mc:Choice>
              <mc:Fallback>
                <p:oleObj name="Equation" r:id="rId3" imgW="3047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953000"/>
                        <a:ext cx="5768975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44563C1-B111-4F3F-868C-13F28A07F304}" type="slidenum">
              <a:rPr lang="en-US" smtClean="0"/>
              <a:t>11</a:t>
            </a:fld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4876800" y="5016371"/>
            <a:ext cx="838200" cy="7620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114800" y="58790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Dipole energy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791200" y="5029200"/>
            <a:ext cx="1600200" cy="762000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786673" y="58790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Quadrupole energy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8414219"/>
              </p:ext>
            </p:extLst>
          </p:nvPr>
        </p:nvGraphicFramePr>
        <p:xfrm>
          <a:off x="4622800" y="3249613"/>
          <a:ext cx="387985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64" name="Equation" r:id="rId5" imgW="1828800" imgH="253800" progId="Equation.3">
                  <p:embed/>
                </p:oleObj>
              </mc:Choice>
              <mc:Fallback>
                <p:oleObj name="Equation" r:id="rId5" imgW="1828800" imgH="2538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800" y="3249613"/>
                        <a:ext cx="3879850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 26"/>
          <p:cNvSpPr/>
          <p:nvPr/>
        </p:nvSpPr>
        <p:spPr>
          <a:xfrm>
            <a:off x="6362700" y="3226954"/>
            <a:ext cx="490773" cy="602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3413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29200" y="2895600"/>
            <a:ext cx="373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Photostrictive</a:t>
            </a:r>
            <a:r>
              <a:rPr lang="en-US" dirty="0" smtClean="0">
                <a:solidFill>
                  <a:srgbClr val="FF0000"/>
                </a:solidFill>
              </a:rPr>
              <a:t> azo-polymer coupling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264760"/>
              </p:ext>
            </p:extLst>
          </p:nvPr>
        </p:nvGraphicFramePr>
        <p:xfrm>
          <a:off x="4038600" y="1295400"/>
          <a:ext cx="23558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65" name="Equation" r:id="rId7" imgW="1295280" imgH="419040" progId="Equation.3">
                  <p:embed/>
                </p:oleObj>
              </mc:Choice>
              <mc:Fallback>
                <p:oleObj name="Equation" r:id="rId7" imgW="12952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295400"/>
                        <a:ext cx="235585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600536"/>
              </p:ext>
            </p:extLst>
          </p:nvPr>
        </p:nvGraphicFramePr>
        <p:xfrm>
          <a:off x="4365625" y="2146300"/>
          <a:ext cx="1130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66" name="Equation" r:id="rId9" imgW="596880" imgH="241200" progId="Equation.3">
                  <p:embed/>
                </p:oleObj>
              </mc:Choice>
              <mc:Fallback>
                <p:oleObj name="Equation" r:id="rId9" imgW="596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25" y="2146300"/>
                        <a:ext cx="11303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547591"/>
              </p:ext>
            </p:extLst>
          </p:nvPr>
        </p:nvGraphicFramePr>
        <p:xfrm>
          <a:off x="6961187" y="2133600"/>
          <a:ext cx="889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67" name="Equation" r:id="rId11" imgW="469800" imgH="241200" progId="Equation.3">
                  <p:embed/>
                </p:oleObj>
              </mc:Choice>
              <mc:Fallback>
                <p:oleObj name="Equation" r:id="rId11" imgW="469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1187" y="2133600"/>
                        <a:ext cx="8890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882237"/>
              </p:ext>
            </p:extLst>
          </p:nvPr>
        </p:nvGraphicFramePr>
        <p:xfrm>
          <a:off x="6764337" y="1295400"/>
          <a:ext cx="15795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68" name="Equation" r:id="rId13" imgW="965160" imgH="419040" progId="Equation.3">
                  <p:embed/>
                </p:oleObj>
              </mc:Choice>
              <mc:Fallback>
                <p:oleObj name="Equation" r:id="rId13" imgW="965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4337" y="1295400"/>
                        <a:ext cx="157956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02137"/>
              </p:ext>
            </p:extLst>
          </p:nvPr>
        </p:nvGraphicFramePr>
        <p:xfrm>
          <a:off x="533400" y="3272997"/>
          <a:ext cx="302895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69" name="Equation" r:id="rId15" imgW="1600200" imgH="253800" progId="Equation.3">
                  <p:embed/>
                </p:oleObj>
              </mc:Choice>
              <mc:Fallback>
                <p:oleObj name="Equation" r:id="rId15" imgW="1600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272997"/>
                        <a:ext cx="3028950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3886200" y="3200400"/>
            <a:ext cx="0" cy="615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44162" y="1447800"/>
            <a:ext cx="0" cy="990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217987" y="2057400"/>
            <a:ext cx="3886200" cy="179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91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77262"/>
            <a:ext cx="4483823" cy="152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59" y="33196"/>
            <a:ext cx="8229600" cy="1143000"/>
          </a:xfrm>
        </p:spPr>
        <p:txBody>
          <a:bodyPr/>
          <a:lstStyle/>
          <a:p>
            <a:r>
              <a:rPr lang="en-US" dirty="0" smtClean="0"/>
              <a:t>Stationary Bending and Twisting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776" y="1400175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Finite element/finite difference simulations</a:t>
            </a:r>
          </a:p>
          <a:p>
            <a:r>
              <a:rPr lang="en-US" sz="2400" dirty="0" smtClean="0"/>
              <a:t>Uniform, polarized light exposure</a:t>
            </a:r>
          </a:p>
          <a:p>
            <a:r>
              <a:rPr lang="en-US" sz="2400" dirty="0" smtClean="0"/>
              <a:t>Qualitative correlation </a:t>
            </a:r>
            <a:r>
              <a:rPr lang="en-US" sz="2400" dirty="0" smtClean="0"/>
              <a:t>with data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193217" y="3105756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Numerical domain—material &amp; surrounding vacuum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564139" y="3186072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Initial </a:t>
            </a:r>
            <a:r>
              <a:rPr lang="en-US" sz="1400" dirty="0" err="1" smtClean="0"/>
              <a:t>polydomain</a:t>
            </a:r>
            <a:r>
              <a:rPr lang="en-US" sz="1400" dirty="0" smtClean="0"/>
              <a:t> </a:t>
            </a:r>
            <a:r>
              <a:rPr lang="en-US" sz="1400" dirty="0" err="1" smtClean="0"/>
              <a:t>azobenzene</a:t>
            </a:r>
            <a:r>
              <a:rPr lang="en-US" sz="1400" dirty="0" smtClean="0"/>
              <a:t> microstructure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52399" y="5984037"/>
            <a:ext cx="2057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Microstructure evolution—exposed side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5953780"/>
            <a:ext cx="2971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Bending from gradient of microstructure through thickness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473058" y="6070634"/>
            <a:ext cx="2057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Microstructure evolution—bottom side</a:t>
            </a:r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1447800"/>
            <a:ext cx="0" cy="7620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81600" y="1447800"/>
            <a:ext cx="114300" cy="17145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292128" y="1123950"/>
            <a:ext cx="19050" cy="49530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68173" y="909935"/>
            <a:ext cx="69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sym typeface="Symbol"/>
              </a:rPr>
              <a:t>h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99622" y="1314450"/>
            <a:ext cx="0" cy="7620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99622" y="1314450"/>
            <a:ext cx="114300" cy="17145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010150" y="990600"/>
            <a:ext cx="19050" cy="49530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737822" y="1390650"/>
            <a:ext cx="0" cy="7620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737822" y="1390650"/>
            <a:ext cx="114300" cy="17145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48350" y="1066800"/>
            <a:ext cx="19050" cy="49530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669021" y="1524000"/>
            <a:ext cx="0" cy="7620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657020" y="1524000"/>
            <a:ext cx="138303" cy="17145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777549" y="1200150"/>
            <a:ext cx="23051" cy="49530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356822" y="1676400"/>
            <a:ext cx="0" cy="7620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356822" y="1676400"/>
            <a:ext cx="114300" cy="17145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467350" y="1352550"/>
            <a:ext cx="19050" cy="49530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4" y="3769919"/>
            <a:ext cx="4407215" cy="221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22" y="3873417"/>
            <a:ext cx="3634778" cy="209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0451" y="3585253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Polarization direction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8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563" y="24143"/>
            <a:ext cx="8229600" cy="1143000"/>
          </a:xfrm>
        </p:spPr>
        <p:txBody>
          <a:bodyPr/>
          <a:lstStyle/>
          <a:p>
            <a:r>
              <a:rPr lang="en-US" dirty="0" smtClean="0"/>
              <a:t>Surface Deformation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808" y="1371600"/>
            <a:ext cx="4485992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Comparisons made with complex surface deformation</a:t>
            </a:r>
          </a:p>
          <a:p>
            <a:pPr lvl="1"/>
            <a:r>
              <a:rPr lang="en-US" sz="2400" dirty="0" smtClean="0"/>
              <a:t>Linear polarized light</a:t>
            </a:r>
          </a:p>
          <a:p>
            <a:pPr lvl="1"/>
            <a:r>
              <a:rPr lang="en-US" sz="2400" smtClean="0"/>
              <a:t>Circularly polarized light</a:t>
            </a:r>
          </a:p>
          <a:p>
            <a:pPr lvl="1"/>
            <a:r>
              <a:rPr lang="en-US" sz="2400" smtClean="0"/>
              <a:t>Vortex beams with </a:t>
            </a:r>
            <a:r>
              <a:rPr lang="en-US" sz="2400" i="1" smtClean="0"/>
              <a:t>different topological charge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780134" y="5102423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Linearly polarized light</a:t>
            </a:r>
            <a:endParaRPr lang="en-US" sz="1400" dirty="0"/>
          </a:p>
        </p:txBody>
      </p:sp>
      <p:pic>
        <p:nvPicPr>
          <p:cNvPr id="18" name="그림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9" r="26471"/>
          <a:stretch/>
        </p:blipFill>
        <p:spPr>
          <a:xfrm rot="5400000">
            <a:off x="5772413" y="377150"/>
            <a:ext cx="1981201" cy="4427301"/>
          </a:xfrm>
          <a:prstGeom prst="rect">
            <a:avLst/>
          </a:prstGeom>
        </p:spPr>
      </p:pic>
      <p:pic>
        <p:nvPicPr>
          <p:cNvPr id="19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086" r="2823" b="17661"/>
          <a:stretch/>
        </p:blipFill>
        <p:spPr>
          <a:xfrm>
            <a:off x="4434705" y="3842689"/>
            <a:ext cx="2174089" cy="12620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876" y="3918075"/>
            <a:ext cx="2123657" cy="116479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776458" y="3581401"/>
            <a:ext cx="0" cy="7238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467600" y="3943350"/>
            <a:ext cx="685800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0530" y="5715000"/>
            <a:ext cx="886347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SzPct val="75000"/>
              <a:buFont typeface="Arial" panose="020B0604020202020204" pitchFamily="34" charset="0"/>
              <a:buChar char="•"/>
            </a:pPr>
            <a:r>
              <a:rPr lang="en-US" sz="1050" dirty="0" err="1"/>
              <a:t>Viswanathan</a:t>
            </a:r>
            <a:r>
              <a:rPr lang="en-US" sz="1050" dirty="0"/>
              <a:t>, et. al,  J. Mater. Chem.,  9:1941, 1999.</a:t>
            </a:r>
          </a:p>
          <a:p>
            <a:pPr marL="171450" indent="-171450">
              <a:buSzPct val="75000"/>
              <a:buFont typeface="Arial" panose="020B0604020202020204" pitchFamily="34" charset="0"/>
              <a:buChar char="•"/>
            </a:pPr>
            <a:r>
              <a:rPr lang="en-US" sz="1050" dirty="0"/>
              <a:t>A. </a:t>
            </a:r>
            <a:r>
              <a:rPr lang="en-US" sz="1050" dirty="0" err="1"/>
              <a:t>Ambrosio</a:t>
            </a:r>
            <a:r>
              <a:rPr lang="en-US" sz="1050" dirty="0"/>
              <a:t>, et al., Nat. Comm., 3:989, 2012. </a:t>
            </a:r>
            <a:endParaRPr lang="en-US" sz="1050" dirty="0" smtClean="0"/>
          </a:p>
          <a:p>
            <a:pPr marL="171450" indent="-171450">
              <a:buSzPct val="75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C00000"/>
                </a:solidFill>
              </a:rPr>
              <a:t>W. Oates and J. Bin, “Non-equilibrium thermodynamics and electromagnetics of </a:t>
            </a:r>
            <a:r>
              <a:rPr lang="en-US" sz="1050" dirty="0" err="1">
                <a:solidFill>
                  <a:srgbClr val="C00000"/>
                </a:solidFill>
              </a:rPr>
              <a:t>azobenzene</a:t>
            </a:r>
            <a:r>
              <a:rPr lang="en-US" sz="1050" dirty="0">
                <a:solidFill>
                  <a:srgbClr val="C00000"/>
                </a:solidFill>
              </a:rPr>
              <a:t> liquid crystal polymer networks” </a:t>
            </a:r>
            <a:r>
              <a:rPr lang="en-US" sz="1050" u="sng" dirty="0">
                <a:solidFill>
                  <a:srgbClr val="C00000"/>
                </a:solidFill>
              </a:rPr>
              <a:t>Shape Memory Polymers for Aerospace Applications: Novel Synthesis, Modeling, Characterization and Design</a:t>
            </a:r>
            <a:r>
              <a:rPr lang="en-US" sz="1050" dirty="0">
                <a:solidFill>
                  <a:srgbClr val="C00000"/>
                </a:solidFill>
              </a:rPr>
              <a:t>, eds. G. P. </a:t>
            </a:r>
            <a:r>
              <a:rPr lang="en-US" sz="1050" dirty="0" err="1">
                <a:solidFill>
                  <a:srgbClr val="C00000"/>
                </a:solidFill>
              </a:rPr>
              <a:t>Tandon</a:t>
            </a:r>
            <a:r>
              <a:rPr lang="en-US" sz="1050" dirty="0">
                <a:solidFill>
                  <a:srgbClr val="C00000"/>
                </a:solidFill>
              </a:rPr>
              <a:t>, A. McClung, and J. </a:t>
            </a:r>
            <a:r>
              <a:rPr lang="en-US" sz="1050" dirty="0" err="1">
                <a:solidFill>
                  <a:srgbClr val="C00000"/>
                </a:solidFill>
              </a:rPr>
              <a:t>Baur</a:t>
            </a:r>
            <a:r>
              <a:rPr lang="en-US" sz="1050" dirty="0">
                <a:solidFill>
                  <a:srgbClr val="C00000"/>
                </a:solidFill>
              </a:rPr>
              <a:t>, </a:t>
            </a:r>
            <a:r>
              <a:rPr lang="en-US" sz="1050" dirty="0" err="1">
                <a:solidFill>
                  <a:srgbClr val="C00000"/>
                </a:solidFill>
              </a:rPr>
              <a:t>DEStech</a:t>
            </a:r>
            <a:r>
              <a:rPr lang="en-US" sz="1050" dirty="0">
                <a:solidFill>
                  <a:srgbClr val="C00000"/>
                </a:solidFill>
              </a:rPr>
              <a:t> Publications, Inc. pg. 183-225, 2016</a:t>
            </a:r>
            <a:r>
              <a:rPr lang="en-US" sz="1050" dirty="0" smtClean="0">
                <a:solidFill>
                  <a:srgbClr val="C00000"/>
                </a:solidFill>
              </a:rPr>
              <a:t>.</a:t>
            </a:r>
          </a:p>
          <a:p>
            <a:pPr marL="171450" indent="-171450">
              <a:buSzPct val="75000"/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rgbClr val="C00000"/>
                </a:solidFill>
              </a:rPr>
              <a:t>Bin</a:t>
            </a:r>
            <a:r>
              <a:rPr lang="en-US" sz="1050" dirty="0">
                <a:solidFill>
                  <a:srgbClr val="C00000"/>
                </a:solidFill>
              </a:rPr>
              <a:t>, J., Oates, W., "A Unified Material Description for Light Induced Deformation in </a:t>
            </a:r>
            <a:r>
              <a:rPr lang="en-US" sz="1050" dirty="0" err="1">
                <a:solidFill>
                  <a:srgbClr val="C00000"/>
                </a:solidFill>
              </a:rPr>
              <a:t>Azobenzene</a:t>
            </a:r>
            <a:r>
              <a:rPr lang="en-US" sz="1050" dirty="0">
                <a:solidFill>
                  <a:srgbClr val="C00000"/>
                </a:solidFill>
              </a:rPr>
              <a:t> Polymers," </a:t>
            </a:r>
            <a:r>
              <a:rPr lang="en-US" sz="1050" i="1" dirty="0">
                <a:solidFill>
                  <a:srgbClr val="C00000"/>
                </a:solidFill>
              </a:rPr>
              <a:t>Scientific Reports</a:t>
            </a:r>
            <a:r>
              <a:rPr lang="en-US" sz="1050" dirty="0">
                <a:solidFill>
                  <a:srgbClr val="C00000"/>
                </a:solidFill>
              </a:rPr>
              <a:t>, v. 5(14654), pp. 1-12, 2015.</a:t>
            </a:r>
            <a:endParaRPr lang="en-US" sz="1050" dirty="0" smtClean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9000" y="1447800"/>
            <a:ext cx="1386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>
                <a:solidFill>
                  <a:srgbClr val="C00000"/>
                </a:solidFill>
              </a:rPr>
              <a:t>trans state</a:t>
            </a:r>
            <a:endParaRPr lang="en-US" i="1" u="sng" dirty="0">
              <a:solidFill>
                <a:srgbClr val="C00000"/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5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110" y="0"/>
            <a:ext cx="8229600" cy="960438"/>
          </a:xfrm>
        </p:spPr>
        <p:txBody>
          <a:bodyPr/>
          <a:lstStyle/>
          <a:p>
            <a:r>
              <a:rPr lang="en-US" dirty="0" smtClean="0"/>
              <a:t>Stationary Surface Deformation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22"/>
          <a:stretch/>
        </p:blipFill>
        <p:spPr bwMode="auto">
          <a:xfrm>
            <a:off x="4429910" y="2133600"/>
            <a:ext cx="4678881" cy="212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337791"/>
            <a:ext cx="4485992" cy="1554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Circularly polarized light</a:t>
            </a:r>
          </a:p>
          <a:p>
            <a:r>
              <a:rPr lang="en-US" sz="2400" dirty="0" smtClean="0"/>
              <a:t>Vortex beams with </a:t>
            </a:r>
            <a:r>
              <a:rPr lang="en-US" sz="2400" i="1" dirty="0" smtClean="0"/>
              <a:t>different topological charge</a:t>
            </a:r>
            <a:endParaRPr lang="en-US" sz="2400" i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94" y="4181128"/>
            <a:ext cx="2386786" cy="113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80134" y="5254823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Circularly polarized light</a:t>
            </a:r>
            <a:endParaRPr lang="en-US" sz="1400" dirty="0"/>
          </a:p>
        </p:txBody>
      </p:sp>
      <p:sp>
        <p:nvSpPr>
          <p:cNvPr id="9" name="Arc 8"/>
          <p:cNvSpPr/>
          <p:nvPr/>
        </p:nvSpPr>
        <p:spPr>
          <a:xfrm>
            <a:off x="7431764" y="4230816"/>
            <a:ext cx="822970" cy="355475"/>
          </a:xfrm>
          <a:prstGeom prst="arc">
            <a:avLst>
              <a:gd name="adj1" fmla="val 16200000"/>
              <a:gd name="adj2" fmla="val 14444340"/>
            </a:avLst>
          </a:prstGeom>
          <a:ln w="3175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885143" y="3862392"/>
            <a:ext cx="0" cy="7238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t="54498" r="17544"/>
          <a:stretch/>
        </p:blipFill>
        <p:spPr bwMode="auto">
          <a:xfrm>
            <a:off x="4312396" y="4176889"/>
            <a:ext cx="2421732" cy="13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7" t="50000" r="21021"/>
          <a:stretch/>
        </p:blipFill>
        <p:spPr bwMode="auto">
          <a:xfrm>
            <a:off x="0" y="5045393"/>
            <a:ext cx="1954039" cy="158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21"/>
          <a:stretch/>
        </p:blipFill>
        <p:spPr bwMode="auto">
          <a:xfrm>
            <a:off x="228598" y="3451363"/>
            <a:ext cx="3947911" cy="172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828800" y="5045393"/>
            <a:ext cx="1849924" cy="1434034"/>
            <a:chOff x="1828800" y="5273993"/>
            <a:chExt cx="1849924" cy="143403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045"/>
            <a:stretch/>
          </p:blipFill>
          <p:spPr bwMode="auto">
            <a:xfrm>
              <a:off x="1938950" y="5423965"/>
              <a:ext cx="1739774" cy="128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1828800" y="5273993"/>
              <a:ext cx="304800" cy="4410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65" y="2029508"/>
            <a:ext cx="4343400" cy="197282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43800" y="1668475"/>
            <a:ext cx="103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>
                <a:solidFill>
                  <a:srgbClr val="C00000"/>
                </a:solidFill>
              </a:rPr>
              <a:t>c</a:t>
            </a:r>
            <a:r>
              <a:rPr lang="en-US" i="1" u="sng" dirty="0" smtClean="0">
                <a:solidFill>
                  <a:srgbClr val="C00000"/>
                </a:solidFill>
              </a:rPr>
              <a:t>is state</a:t>
            </a:r>
            <a:endParaRPr lang="en-US" i="1" u="sng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53191" y="1660176"/>
            <a:ext cx="148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>
                <a:solidFill>
                  <a:srgbClr val="C00000"/>
                </a:solidFill>
              </a:rPr>
              <a:t>trans state</a:t>
            </a:r>
            <a:endParaRPr lang="en-US" i="1" u="sng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0110" y="4131127"/>
            <a:ext cx="1386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>
                <a:solidFill>
                  <a:srgbClr val="C00000"/>
                </a:solidFill>
              </a:rPr>
              <a:t>trans state</a:t>
            </a:r>
            <a:endParaRPr lang="en-US" i="1" u="sng" dirty="0">
              <a:solidFill>
                <a:srgbClr val="C00000"/>
              </a:solidFill>
            </a:endParaRP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57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Topological Charge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661" y="1371600"/>
            <a:ext cx="4764736" cy="53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u="sng" dirty="0" smtClean="0"/>
              <a:t>Model Predictions</a:t>
            </a:r>
            <a:endParaRPr lang="en-US" sz="2800" u="sng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638800" y="1394215"/>
            <a:ext cx="3505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u="sng" dirty="0" smtClean="0"/>
              <a:t>Validation</a:t>
            </a:r>
            <a:endParaRPr lang="en-US" sz="2800" u="sng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78519"/>
            <a:ext cx="5141275" cy="42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410200" y="2133600"/>
            <a:ext cx="1814639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256990" y="2168304"/>
            <a:ext cx="1814639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10914" y="224450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sym typeface="Symbol"/>
              </a:rPr>
              <a:t>=1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0914" y="348513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sym typeface="Symbol"/>
              </a:rPr>
              <a:t>=2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63514" y="224450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sym typeface="Symbol"/>
              </a:rPr>
              <a:t>=5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5637" y="348513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sym typeface="Symbol"/>
              </a:rPr>
              <a:t>=10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66432"/>
            <a:ext cx="1739020" cy="11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74" y="3560730"/>
            <a:ext cx="3113523" cy="169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54439"/>
            <a:ext cx="5181600" cy="4525963"/>
          </a:xfrm>
        </p:spPr>
        <p:txBody>
          <a:bodyPr/>
          <a:lstStyle/>
          <a:p>
            <a:r>
              <a:rPr lang="en-US" dirty="0" smtClean="0"/>
              <a:t>Chemical structure influence on </a:t>
            </a:r>
            <a:r>
              <a:rPr lang="en-US" dirty="0" err="1" smtClean="0"/>
              <a:t>photostriction</a:t>
            </a:r>
            <a:endParaRPr lang="en-US" dirty="0" smtClean="0"/>
          </a:p>
          <a:p>
            <a:pPr lvl="1"/>
            <a:r>
              <a:rPr lang="en-US" u="sng" dirty="0" smtClean="0"/>
              <a:t>Long azo-spacers—</a:t>
            </a:r>
            <a:r>
              <a:rPr lang="en-US" u="sng" dirty="0" err="1" smtClean="0"/>
              <a:t>prolate</a:t>
            </a:r>
            <a:r>
              <a:rPr lang="en-US" u="sng" dirty="0" smtClean="0"/>
              <a:t> deformation</a:t>
            </a:r>
          </a:p>
          <a:p>
            <a:pPr lvl="1"/>
            <a:r>
              <a:rPr lang="en-US" u="sng" dirty="0" smtClean="0"/>
              <a:t>Short azo-spacers—oblate deformation</a:t>
            </a:r>
            <a:endParaRPr lang="en-US" u="sng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099032"/>
            <a:ext cx="5210108" cy="168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3108" y="4808740"/>
            <a:ext cx="4619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Photostrictive</a:t>
            </a:r>
            <a:r>
              <a:rPr lang="en-US" sz="2000" dirty="0" smtClean="0"/>
              <a:t> parameters</a:t>
            </a:r>
            <a:endParaRPr 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54" y="2510536"/>
            <a:ext cx="3058643" cy="83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6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Experimental Characterization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Thermal, viscoelasticity, liquid crystal microstructure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4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Compositions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Azobenzene</a:t>
            </a:r>
            <a:r>
              <a:rPr lang="en-US" dirty="0" smtClean="0"/>
              <a:t> 35% weight polyimide composition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Azobenzene</a:t>
            </a:r>
            <a:r>
              <a:rPr lang="en-US" dirty="0" smtClean="0"/>
              <a:t> 20% weight </a:t>
            </a:r>
            <a:r>
              <a:rPr lang="en-US" dirty="0" err="1"/>
              <a:t>polyacrylate</a:t>
            </a:r>
            <a:r>
              <a:rPr lang="en-US" dirty="0"/>
              <a:t> </a:t>
            </a:r>
            <a:r>
              <a:rPr lang="en-US" dirty="0" smtClean="0"/>
              <a:t>composition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21363"/>
            <a:ext cx="2286000" cy="153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24929"/>
            <a:ext cx="4648200" cy="113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105400"/>
            <a:ext cx="4438650" cy="16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05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Rate Dependence/Shape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4350"/>
            <a:ext cx="4866757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Photochemical and photomechanical measurements</a:t>
            </a:r>
          </a:p>
          <a:p>
            <a:r>
              <a:rPr lang="en-US" sz="2400" dirty="0" smtClean="0"/>
              <a:t>Light induced blocked stress</a:t>
            </a:r>
          </a:p>
          <a:p>
            <a:r>
              <a:rPr lang="en-US" sz="2400" dirty="0" smtClean="0"/>
              <a:t>Compositions</a:t>
            </a:r>
          </a:p>
          <a:p>
            <a:pPr lvl="1"/>
            <a:r>
              <a:rPr lang="en-US" sz="2000" dirty="0" smtClean="0"/>
              <a:t>Azo-polyimide (below)</a:t>
            </a:r>
          </a:p>
          <a:p>
            <a:pPr lvl="1"/>
            <a:r>
              <a:rPr lang="en-US" sz="2000" dirty="0" smtClean="0"/>
              <a:t>Azo-</a:t>
            </a:r>
            <a:r>
              <a:rPr lang="en-US" sz="2000" dirty="0" err="1" smtClean="0"/>
              <a:t>polyacrylate</a:t>
            </a:r>
            <a:r>
              <a:rPr lang="en-US" sz="2000" dirty="0" smtClean="0"/>
              <a:t> (next slide)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4" t="21676" r="21188" b="11502"/>
          <a:stretch/>
        </p:blipFill>
        <p:spPr>
          <a:xfrm>
            <a:off x="5116557" y="1524000"/>
            <a:ext cx="3223425" cy="2286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086600" y="16764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18422" y="155266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Light source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9708" y="1028042"/>
            <a:ext cx="112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Piezo actuator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14872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Servo control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28528" y="1285204"/>
            <a:ext cx="352708" cy="4775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34000" y="205740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98675" y="3048000"/>
            <a:ext cx="112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Specimen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6560367" y="2209800"/>
            <a:ext cx="450033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4" y="3645040"/>
            <a:ext cx="5184006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4" y="3645040"/>
            <a:ext cx="5076826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57" y="1080223"/>
            <a:ext cx="3942265" cy="5256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38" y="2199000"/>
            <a:ext cx="4229924" cy="31724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5179946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Laser (488nm) excitation (</a:t>
            </a:r>
            <a:r>
              <a:rPr lang="en-US" sz="1600" b="1" dirty="0" smtClean="0"/>
              <a:t>E    x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330016"/>
              </p:ext>
            </p:extLst>
          </p:nvPr>
        </p:nvGraphicFramePr>
        <p:xfrm>
          <a:off x="2971800" y="5180013"/>
          <a:ext cx="168275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90" name="Equation" r:id="rId8" imgW="88560" imgH="203040" progId="Equation.3">
                  <p:embed/>
                </p:oleObj>
              </mc:Choice>
              <mc:Fallback>
                <p:oleObj name="Equation" r:id="rId8" imgW="885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71800" y="5180013"/>
                        <a:ext cx="168275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81000" y="373380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Laser (488nm) excitation (</a:t>
            </a:r>
            <a:r>
              <a:rPr lang="en-US" sz="1600" b="1" dirty="0" smtClean="0"/>
              <a:t>E    x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119873"/>
              </p:ext>
            </p:extLst>
          </p:nvPr>
        </p:nvGraphicFramePr>
        <p:xfrm>
          <a:off x="3065463" y="3768725"/>
          <a:ext cx="287337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91" name="Equation" r:id="rId10" imgW="152280" imgH="164880" progId="Equation.3">
                  <p:embed/>
                </p:oleObj>
              </mc:Choice>
              <mc:Fallback>
                <p:oleObj name="Equation" r:id="rId10" imgW="152280" imgH="1648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65463" y="3768725"/>
                        <a:ext cx="287337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09600" y="5826125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Laser (488nm) excitation (</a:t>
            </a:r>
            <a:r>
              <a:rPr lang="en-US" sz="1600" b="1" dirty="0" smtClean="0"/>
              <a:t>E    x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945784"/>
              </p:ext>
            </p:extLst>
          </p:nvPr>
        </p:nvGraphicFramePr>
        <p:xfrm>
          <a:off x="3294063" y="5861050"/>
          <a:ext cx="287337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92" name="Equation" r:id="rId12" imgW="152280" imgH="164880" progId="Equation.3">
                  <p:embed/>
                </p:oleObj>
              </mc:Choice>
              <mc:Fallback>
                <p:oleObj name="Equation" r:id="rId12" imgW="152280" imgH="1648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94063" y="5861050"/>
                        <a:ext cx="287337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495"/>
            <a:ext cx="8762999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059891"/>
            <a:ext cx="5011549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Light activated adaptable structures</a:t>
            </a:r>
          </a:p>
          <a:p>
            <a:pPr lvl="1"/>
            <a:r>
              <a:rPr lang="en-US" sz="2000" dirty="0" smtClean="0"/>
              <a:t>Remote temporal and spatial shape control</a:t>
            </a:r>
          </a:p>
          <a:p>
            <a:pPr lvl="1"/>
            <a:r>
              <a:rPr lang="en-US" sz="2000" dirty="0" smtClean="0"/>
              <a:t>Shape memory actuation</a:t>
            </a:r>
          </a:p>
          <a:p>
            <a:r>
              <a:rPr lang="en-US" sz="2400" dirty="0" smtClean="0"/>
              <a:t>Multi-physics coupling</a:t>
            </a:r>
          </a:p>
          <a:p>
            <a:pPr lvl="1"/>
            <a:r>
              <a:rPr lang="en-US" sz="2000" dirty="0" smtClean="0"/>
              <a:t>Influence of molecular scale </a:t>
            </a:r>
            <a:r>
              <a:rPr lang="en-US" sz="2000" dirty="0" err="1" smtClean="0"/>
              <a:t>photoisomerization</a:t>
            </a:r>
            <a:r>
              <a:rPr lang="en-US" sz="2000" dirty="0" smtClean="0"/>
              <a:t> &amp; polymer network evolution on macroscale</a:t>
            </a:r>
          </a:p>
          <a:p>
            <a:pPr lvl="1"/>
            <a:r>
              <a:rPr lang="en-US" sz="2000" dirty="0" smtClean="0"/>
              <a:t>Unusual </a:t>
            </a:r>
            <a:r>
              <a:rPr lang="en-US" sz="2000" dirty="0" err="1" smtClean="0"/>
              <a:t>photostriction</a:t>
            </a:r>
            <a:endParaRPr lang="en-US" sz="2000" dirty="0" smtClean="0"/>
          </a:p>
          <a:p>
            <a:r>
              <a:rPr lang="en-US" sz="2400" dirty="0" smtClean="0"/>
              <a:t>Performance &amp; efficiency</a:t>
            </a:r>
          </a:p>
          <a:p>
            <a:pPr lvl="1"/>
            <a:r>
              <a:rPr lang="en-US" sz="2000" dirty="0" smtClean="0"/>
              <a:t>Role of heat and polymer network on shape change</a:t>
            </a:r>
          </a:p>
          <a:p>
            <a:pPr lvl="1"/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24453"/>
            <a:ext cx="2133600" cy="365125"/>
          </a:xfrm>
        </p:spPr>
        <p:txBody>
          <a:bodyPr/>
          <a:lstStyle/>
          <a:p>
            <a:fld id="{944563C1-B111-4F3F-868C-13F28A07F304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580" y="5784354"/>
            <a:ext cx="4482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Cheng, L., </a:t>
            </a:r>
            <a:r>
              <a:rPr lang="en-US" sz="1000" dirty="0" smtClean="0"/>
              <a:t>et al., J</a:t>
            </a:r>
            <a:r>
              <a:rPr lang="en-US" sz="1000" dirty="0"/>
              <a:t>. Appl. Phys. v. 112, p. 013513, 2012</a:t>
            </a:r>
            <a:r>
              <a:rPr lang="en-US" sz="1000" dirty="0" smtClean="0"/>
              <a:t>.</a:t>
            </a:r>
          </a:p>
          <a:p>
            <a:pPr lvl="0"/>
            <a:r>
              <a:rPr lang="en-US" sz="1000" dirty="0"/>
              <a:t>Oates, W., Bin, J</a:t>
            </a:r>
            <a:r>
              <a:rPr lang="en-US" sz="1000" dirty="0" smtClean="0"/>
              <a:t>., “Unifying Relations in Polymer </a:t>
            </a:r>
            <a:r>
              <a:rPr lang="en-US" sz="1000" dirty="0" err="1" smtClean="0"/>
              <a:t>Photomechanics</a:t>
            </a:r>
            <a:r>
              <a:rPr lang="en-US" sz="1000" dirty="0" smtClean="0"/>
              <a:t>,” SPIE </a:t>
            </a:r>
            <a:r>
              <a:rPr lang="en-US" sz="1000" dirty="0"/>
              <a:t>Smart Structures and </a:t>
            </a:r>
            <a:r>
              <a:rPr lang="en-US" sz="1000" dirty="0" smtClean="0"/>
              <a:t>Materials, v. 943202, </a:t>
            </a:r>
            <a:r>
              <a:rPr lang="en-US" sz="1000" dirty="0" err="1"/>
              <a:t>doi</a:t>
            </a:r>
            <a:r>
              <a:rPr lang="en-US" sz="1000" dirty="0"/>
              <a:t>: </a:t>
            </a:r>
            <a:r>
              <a:rPr lang="en-US" sz="1000" dirty="0" smtClean="0"/>
              <a:t>10.1117/12.2084344, 2015.</a:t>
            </a:r>
          </a:p>
          <a:p>
            <a:pPr lvl="0"/>
            <a:r>
              <a:rPr lang="en-US" sz="1000" dirty="0"/>
              <a:t>W. Oates and J. Bin, </a:t>
            </a:r>
            <a:r>
              <a:rPr lang="en-US" sz="1000" dirty="0" smtClean="0"/>
              <a:t>in </a:t>
            </a:r>
            <a:r>
              <a:rPr lang="en-US" sz="1000" u="sng" dirty="0" smtClean="0"/>
              <a:t>Shape </a:t>
            </a:r>
            <a:r>
              <a:rPr lang="en-US" sz="1000" u="sng" dirty="0"/>
              <a:t>Memory Polymers for Aerospace Applications: Novel Synthesis, Modeling, Characterization and Design</a:t>
            </a:r>
            <a:r>
              <a:rPr lang="en-US" sz="1000" i="1" dirty="0"/>
              <a:t>, </a:t>
            </a:r>
            <a:r>
              <a:rPr lang="en-US" sz="1000" dirty="0"/>
              <a:t>eds. G. P. </a:t>
            </a:r>
            <a:r>
              <a:rPr lang="en-US" sz="1000" dirty="0" err="1"/>
              <a:t>Tandon</a:t>
            </a:r>
            <a:r>
              <a:rPr lang="en-US" sz="1000" dirty="0"/>
              <a:t>, A. McClung, and J. </a:t>
            </a:r>
            <a:r>
              <a:rPr lang="en-US" sz="1000" dirty="0" err="1"/>
              <a:t>Baur</a:t>
            </a:r>
            <a:r>
              <a:rPr lang="en-US" sz="1000" dirty="0" smtClean="0"/>
              <a:t>, </a:t>
            </a:r>
            <a:r>
              <a:rPr lang="en-US" sz="1000" dirty="0"/>
              <a:t>2015.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3"/>
          <a:stretch/>
        </p:blipFill>
        <p:spPr>
          <a:xfrm>
            <a:off x="5228669" y="4629815"/>
            <a:ext cx="1830598" cy="1739578"/>
          </a:xfrm>
          <a:prstGeom prst="rect">
            <a:avLst/>
          </a:prstGeom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81"/>
          <a:stretch/>
        </p:blipFill>
        <p:spPr bwMode="auto">
          <a:xfrm>
            <a:off x="7202817" y="4800600"/>
            <a:ext cx="167459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" b="71030"/>
          <a:stretch/>
        </p:blipFill>
        <p:spPr bwMode="auto">
          <a:xfrm>
            <a:off x="4964481" y="1022860"/>
            <a:ext cx="1334756" cy="145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7" r="14533" b="33167"/>
          <a:stretch/>
        </p:blipFill>
        <p:spPr bwMode="auto">
          <a:xfrm>
            <a:off x="6603111" y="1022860"/>
            <a:ext cx="1094255" cy="145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" t="71847" r="17033"/>
          <a:stretch/>
        </p:blipFill>
        <p:spPr bwMode="auto">
          <a:xfrm>
            <a:off x="7984642" y="1022859"/>
            <a:ext cx="1132170" cy="145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894385" y="1580372"/>
            <a:ext cx="912241" cy="373094"/>
            <a:chOff x="5184949" y="1817471"/>
            <a:chExt cx="912241" cy="373094"/>
          </a:xfrm>
        </p:grpSpPr>
        <p:sp>
          <p:nvSpPr>
            <p:cNvPr id="8" name="Freeform 7"/>
            <p:cNvSpPr/>
            <p:nvPr/>
          </p:nvSpPr>
          <p:spPr>
            <a:xfrm>
              <a:off x="5184949" y="1817471"/>
              <a:ext cx="562708" cy="373094"/>
            </a:xfrm>
            <a:custGeom>
              <a:avLst/>
              <a:gdLst>
                <a:gd name="connsiteX0" fmla="*/ 0 w 562708"/>
                <a:gd name="connsiteY0" fmla="*/ 342925 h 373094"/>
                <a:gd name="connsiteX1" fmla="*/ 50242 w 562708"/>
                <a:gd name="connsiteY1" fmla="*/ 282634 h 373094"/>
                <a:gd name="connsiteX2" fmla="*/ 180871 w 562708"/>
                <a:gd name="connsiteY2" fmla="*/ 21377 h 373094"/>
                <a:gd name="connsiteX3" fmla="*/ 321548 w 562708"/>
                <a:gd name="connsiteY3" fmla="*/ 373070 h 373094"/>
                <a:gd name="connsiteX4" fmla="*/ 462225 w 562708"/>
                <a:gd name="connsiteY4" fmla="*/ 1281 h 373094"/>
                <a:gd name="connsiteX5" fmla="*/ 562708 w 562708"/>
                <a:gd name="connsiteY5" fmla="*/ 242441 h 373094"/>
                <a:gd name="connsiteX6" fmla="*/ 562708 w 562708"/>
                <a:gd name="connsiteY6" fmla="*/ 242441 h 37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2708" h="373094">
                  <a:moveTo>
                    <a:pt x="0" y="342925"/>
                  </a:moveTo>
                  <a:cubicBezTo>
                    <a:pt x="10048" y="339575"/>
                    <a:pt x="20097" y="336225"/>
                    <a:pt x="50242" y="282634"/>
                  </a:cubicBezTo>
                  <a:cubicBezTo>
                    <a:pt x="80387" y="229043"/>
                    <a:pt x="135653" y="6304"/>
                    <a:pt x="180871" y="21377"/>
                  </a:cubicBezTo>
                  <a:cubicBezTo>
                    <a:pt x="226089" y="36450"/>
                    <a:pt x="274656" y="376419"/>
                    <a:pt x="321548" y="373070"/>
                  </a:cubicBezTo>
                  <a:cubicBezTo>
                    <a:pt x="368440" y="369721"/>
                    <a:pt x="422032" y="23052"/>
                    <a:pt x="462225" y="1281"/>
                  </a:cubicBezTo>
                  <a:cubicBezTo>
                    <a:pt x="502418" y="-20490"/>
                    <a:pt x="562708" y="242441"/>
                    <a:pt x="562708" y="242441"/>
                  </a:cubicBezTo>
                  <a:lnTo>
                    <a:pt x="562708" y="242441"/>
                  </a:lnTo>
                </a:path>
              </a:pathLst>
            </a:cu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747657" y="2044210"/>
              <a:ext cx="349533" cy="0"/>
            </a:xfrm>
            <a:prstGeom prst="straightConnector1">
              <a:avLst/>
            </a:prstGeom>
            <a:ln w="31750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219700" y="1950172"/>
            <a:ext cx="474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Symbol"/>
              </a:rPr>
              <a:t>h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431186" y="1546868"/>
            <a:ext cx="912241" cy="373094"/>
            <a:chOff x="5184949" y="1817471"/>
            <a:chExt cx="912241" cy="373094"/>
          </a:xfrm>
        </p:grpSpPr>
        <p:sp>
          <p:nvSpPr>
            <p:cNvPr id="27" name="Freeform 26"/>
            <p:cNvSpPr/>
            <p:nvPr/>
          </p:nvSpPr>
          <p:spPr>
            <a:xfrm>
              <a:off x="5184949" y="1817471"/>
              <a:ext cx="562708" cy="373094"/>
            </a:xfrm>
            <a:custGeom>
              <a:avLst/>
              <a:gdLst>
                <a:gd name="connsiteX0" fmla="*/ 0 w 562708"/>
                <a:gd name="connsiteY0" fmla="*/ 342925 h 373094"/>
                <a:gd name="connsiteX1" fmla="*/ 50242 w 562708"/>
                <a:gd name="connsiteY1" fmla="*/ 282634 h 373094"/>
                <a:gd name="connsiteX2" fmla="*/ 180871 w 562708"/>
                <a:gd name="connsiteY2" fmla="*/ 21377 h 373094"/>
                <a:gd name="connsiteX3" fmla="*/ 321548 w 562708"/>
                <a:gd name="connsiteY3" fmla="*/ 373070 h 373094"/>
                <a:gd name="connsiteX4" fmla="*/ 462225 w 562708"/>
                <a:gd name="connsiteY4" fmla="*/ 1281 h 373094"/>
                <a:gd name="connsiteX5" fmla="*/ 562708 w 562708"/>
                <a:gd name="connsiteY5" fmla="*/ 242441 h 373094"/>
                <a:gd name="connsiteX6" fmla="*/ 562708 w 562708"/>
                <a:gd name="connsiteY6" fmla="*/ 242441 h 37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2708" h="373094">
                  <a:moveTo>
                    <a:pt x="0" y="342925"/>
                  </a:moveTo>
                  <a:cubicBezTo>
                    <a:pt x="10048" y="339575"/>
                    <a:pt x="20097" y="336225"/>
                    <a:pt x="50242" y="282634"/>
                  </a:cubicBezTo>
                  <a:cubicBezTo>
                    <a:pt x="80387" y="229043"/>
                    <a:pt x="135653" y="6304"/>
                    <a:pt x="180871" y="21377"/>
                  </a:cubicBezTo>
                  <a:cubicBezTo>
                    <a:pt x="226089" y="36450"/>
                    <a:pt x="274656" y="376419"/>
                    <a:pt x="321548" y="373070"/>
                  </a:cubicBezTo>
                  <a:cubicBezTo>
                    <a:pt x="368440" y="369721"/>
                    <a:pt x="422032" y="23052"/>
                    <a:pt x="462225" y="1281"/>
                  </a:cubicBezTo>
                  <a:cubicBezTo>
                    <a:pt x="502418" y="-20490"/>
                    <a:pt x="562708" y="242441"/>
                    <a:pt x="562708" y="242441"/>
                  </a:cubicBezTo>
                  <a:lnTo>
                    <a:pt x="562708" y="242441"/>
                  </a:lnTo>
                </a:path>
              </a:pathLst>
            </a:cu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747657" y="2044210"/>
              <a:ext cx="349533" cy="0"/>
            </a:xfrm>
            <a:prstGeom prst="straightConnector1">
              <a:avLst/>
            </a:prstGeom>
            <a:ln w="31750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724983" y="1886005"/>
            <a:ext cx="474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Symbol"/>
              </a:rPr>
              <a:t>h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694106" y="1538624"/>
            <a:ext cx="912241" cy="373094"/>
            <a:chOff x="5184949" y="1817471"/>
            <a:chExt cx="912241" cy="373094"/>
          </a:xfrm>
        </p:grpSpPr>
        <p:sp>
          <p:nvSpPr>
            <p:cNvPr id="31" name="Freeform 30"/>
            <p:cNvSpPr/>
            <p:nvPr/>
          </p:nvSpPr>
          <p:spPr>
            <a:xfrm>
              <a:off x="5184949" y="1817471"/>
              <a:ext cx="562708" cy="373094"/>
            </a:xfrm>
            <a:custGeom>
              <a:avLst/>
              <a:gdLst>
                <a:gd name="connsiteX0" fmla="*/ 0 w 562708"/>
                <a:gd name="connsiteY0" fmla="*/ 342925 h 373094"/>
                <a:gd name="connsiteX1" fmla="*/ 50242 w 562708"/>
                <a:gd name="connsiteY1" fmla="*/ 282634 h 373094"/>
                <a:gd name="connsiteX2" fmla="*/ 180871 w 562708"/>
                <a:gd name="connsiteY2" fmla="*/ 21377 h 373094"/>
                <a:gd name="connsiteX3" fmla="*/ 321548 w 562708"/>
                <a:gd name="connsiteY3" fmla="*/ 373070 h 373094"/>
                <a:gd name="connsiteX4" fmla="*/ 462225 w 562708"/>
                <a:gd name="connsiteY4" fmla="*/ 1281 h 373094"/>
                <a:gd name="connsiteX5" fmla="*/ 562708 w 562708"/>
                <a:gd name="connsiteY5" fmla="*/ 242441 h 373094"/>
                <a:gd name="connsiteX6" fmla="*/ 562708 w 562708"/>
                <a:gd name="connsiteY6" fmla="*/ 242441 h 37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2708" h="373094">
                  <a:moveTo>
                    <a:pt x="0" y="342925"/>
                  </a:moveTo>
                  <a:cubicBezTo>
                    <a:pt x="10048" y="339575"/>
                    <a:pt x="20097" y="336225"/>
                    <a:pt x="50242" y="282634"/>
                  </a:cubicBezTo>
                  <a:cubicBezTo>
                    <a:pt x="80387" y="229043"/>
                    <a:pt x="135653" y="6304"/>
                    <a:pt x="180871" y="21377"/>
                  </a:cubicBezTo>
                  <a:cubicBezTo>
                    <a:pt x="226089" y="36450"/>
                    <a:pt x="274656" y="376419"/>
                    <a:pt x="321548" y="373070"/>
                  </a:cubicBezTo>
                  <a:cubicBezTo>
                    <a:pt x="368440" y="369721"/>
                    <a:pt x="422032" y="23052"/>
                    <a:pt x="462225" y="1281"/>
                  </a:cubicBezTo>
                  <a:cubicBezTo>
                    <a:pt x="502418" y="-20490"/>
                    <a:pt x="562708" y="242441"/>
                    <a:pt x="562708" y="242441"/>
                  </a:cubicBezTo>
                  <a:lnTo>
                    <a:pt x="562708" y="242441"/>
                  </a:lnTo>
                </a:path>
              </a:pathLst>
            </a:cu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747657" y="2044210"/>
              <a:ext cx="349533" cy="0"/>
            </a:xfrm>
            <a:prstGeom prst="straightConnector1">
              <a:avLst/>
            </a:prstGeom>
            <a:ln w="31750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30307" y="1886005"/>
            <a:ext cx="474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Symbol"/>
              </a:rPr>
              <a:t>h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087749" y="2590800"/>
            <a:ext cx="367525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87749" y="2590800"/>
            <a:ext cx="351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Increasing cross-link density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21" y="3048000"/>
            <a:ext cx="2088554" cy="121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425" y="3127782"/>
            <a:ext cx="2029763" cy="114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219700" y="4260483"/>
            <a:ext cx="3518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Opposite </a:t>
            </a:r>
            <a:r>
              <a:rPr lang="en-US" sz="1400" dirty="0" err="1" smtClean="0"/>
              <a:t>photostriction</a:t>
            </a:r>
            <a:r>
              <a:rPr lang="en-US" sz="1400" dirty="0" smtClean="0"/>
              <a:t> in SRGs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4964481" y="6292185"/>
            <a:ext cx="3912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Complex deformation from optical vortex beams</a:t>
            </a:r>
            <a:endParaRPr lang="en-US" sz="1400" dirty="0"/>
          </a:p>
        </p:txBody>
      </p:sp>
      <p:pic>
        <p:nvPicPr>
          <p:cNvPr id="36" name="film_bending_Catheri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2601" y="1600200"/>
            <a:ext cx="379603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4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434" y="76200"/>
            <a:ext cx="8229600" cy="1143000"/>
          </a:xfrm>
        </p:spPr>
        <p:txBody>
          <a:bodyPr/>
          <a:lstStyle/>
          <a:p>
            <a:r>
              <a:rPr lang="en-US" dirty="0" smtClean="0"/>
              <a:t>Pre-stress and </a:t>
            </a:r>
            <a:r>
              <a:rPr lang="en-US" dirty="0" err="1" smtClean="0"/>
              <a:t>Photostriction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42" y="2295193"/>
            <a:ext cx="7026458" cy="4525963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543800" cy="4859199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931">
            <a:off x="5526015" y="1049724"/>
            <a:ext cx="2046954" cy="24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95600" y="1673344"/>
            <a:ext cx="1828800" cy="841256"/>
            <a:chOff x="2895600" y="1673344"/>
            <a:chExt cx="1828800" cy="841256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0" y="1673344"/>
              <a:ext cx="1828800" cy="618768"/>
              <a:chOff x="2895600" y="1673344"/>
              <a:chExt cx="1828800" cy="61876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048000" y="1828800"/>
                <a:ext cx="1524000" cy="3048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2895600" y="1676400"/>
                <a:ext cx="152400" cy="61571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572000" y="1673344"/>
                <a:ext cx="152400" cy="61571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3352800" y="1981200"/>
                <a:ext cx="914400" cy="305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3810000" y="2133600"/>
              <a:ext cx="304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</a:t>
              </a:r>
              <a:endParaRPr lang="en-US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10000" y="2706628"/>
            <a:ext cx="1828800" cy="618768"/>
            <a:chOff x="2895600" y="1673344"/>
            <a:chExt cx="1828800" cy="618768"/>
          </a:xfrm>
        </p:grpSpPr>
        <p:grpSp>
          <p:nvGrpSpPr>
            <p:cNvPr id="18" name="Group 17"/>
            <p:cNvGrpSpPr/>
            <p:nvPr/>
          </p:nvGrpSpPr>
          <p:grpSpPr>
            <a:xfrm>
              <a:off x="2895600" y="1673344"/>
              <a:ext cx="1828800" cy="618768"/>
              <a:chOff x="2895600" y="1673344"/>
              <a:chExt cx="1828800" cy="61876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3048000" y="1828800"/>
                <a:ext cx="1524000" cy="3048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895600" y="1676400"/>
                <a:ext cx="152400" cy="61571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572000" y="1673344"/>
                <a:ext cx="152400" cy="61571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810000" y="1673344"/>
                <a:ext cx="0" cy="61571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3886200" y="1791119"/>
              <a:ext cx="304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</a:t>
              </a:r>
              <a:endParaRPr lang="en-US" b="1" dirty="0"/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4495800" y="2697144"/>
            <a:ext cx="0" cy="6157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191000" y="2697144"/>
            <a:ext cx="0" cy="6157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181600" y="2707192"/>
            <a:ext cx="0" cy="6157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57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-0.04441 L -0.30886 -0.231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1" y="-936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Constitutive Parameter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Gibbs energy function</a:t>
            </a:r>
          </a:p>
          <a:p>
            <a:endParaRPr lang="en-US" dirty="0"/>
          </a:p>
          <a:p>
            <a:r>
              <a:rPr lang="en-US" dirty="0" smtClean="0"/>
              <a:t>Multi-physics coupling</a:t>
            </a:r>
          </a:p>
          <a:p>
            <a:pPr lvl="1"/>
            <a:r>
              <a:rPr lang="en-US" dirty="0" err="1" smtClean="0"/>
              <a:t>Thermomechanics</a:t>
            </a:r>
            <a:endParaRPr lang="en-US" dirty="0" smtClean="0"/>
          </a:p>
          <a:p>
            <a:pPr lvl="1"/>
            <a:r>
              <a:rPr lang="en-US" dirty="0" smtClean="0"/>
              <a:t>Electronic structure (azo)</a:t>
            </a:r>
          </a:p>
          <a:p>
            <a:pPr lvl="1"/>
            <a:r>
              <a:rPr lang="en-US" dirty="0" err="1" smtClean="0"/>
              <a:t>Photostriction</a:t>
            </a:r>
            <a:endParaRPr lang="en-US" dirty="0" smtClean="0"/>
          </a:p>
          <a:p>
            <a:pPr lvl="1"/>
            <a:r>
              <a:rPr lang="en-US" dirty="0" smtClean="0"/>
              <a:t>Thermal energy</a:t>
            </a:r>
          </a:p>
          <a:p>
            <a:pPr lvl="1"/>
            <a:r>
              <a:rPr lang="en-US" dirty="0" smtClean="0"/>
              <a:t>Viscoelasticity</a:t>
            </a:r>
          </a:p>
          <a:p>
            <a:r>
              <a:rPr lang="en-US" dirty="0" smtClean="0"/>
              <a:t>Entropy generation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8415675"/>
              </p:ext>
            </p:extLst>
          </p:nvPr>
        </p:nvGraphicFramePr>
        <p:xfrm>
          <a:off x="2694781" y="6096000"/>
          <a:ext cx="329723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11" name="Equation" r:id="rId3" imgW="2070000" imgH="342720" progId="Equation.3">
                  <p:embed/>
                </p:oleObj>
              </mc:Choice>
              <mc:Fallback>
                <p:oleObj name="Equation" r:id="rId3" imgW="2070000" imgH="342720" progId="Equation.3">
                  <p:embed/>
                  <p:pic>
                    <p:nvPicPr>
                      <p:cNvPr id="0" name="Object 8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4781" y="6096000"/>
                        <a:ext cx="3297238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5191648" y="5902152"/>
            <a:ext cx="413563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95163" y="5902152"/>
            <a:ext cx="7389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77000" y="57912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Mobility dependence on free volume via trace of internal stress</a:t>
            </a:r>
            <a:endParaRPr lang="en-US" sz="1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322518"/>
              </p:ext>
            </p:extLst>
          </p:nvPr>
        </p:nvGraphicFramePr>
        <p:xfrm>
          <a:off x="2819400" y="2209800"/>
          <a:ext cx="3749174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12" name="Equation" r:id="rId5" imgW="1803240" imgH="241200" progId="Equation.3">
                  <p:embed/>
                </p:oleObj>
              </mc:Choice>
              <mc:Fallback>
                <p:oleObj name="Equation" r:id="rId5" imgW="180324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19400" y="2209800"/>
                        <a:ext cx="3749174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50347"/>
              </p:ext>
            </p:extLst>
          </p:nvPr>
        </p:nvGraphicFramePr>
        <p:xfrm>
          <a:off x="5099863" y="3160208"/>
          <a:ext cx="2209800" cy="52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13" name="Equation" r:id="rId7" imgW="1752480" imgH="419040" progId="Equation.3">
                  <p:embed/>
                </p:oleObj>
              </mc:Choice>
              <mc:Fallback>
                <p:oleObj name="Equation" r:id="rId7" imgW="1752480" imgH="419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863" y="3160208"/>
                        <a:ext cx="2209800" cy="52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552122"/>
              </p:ext>
            </p:extLst>
          </p:nvPr>
        </p:nvGraphicFramePr>
        <p:xfrm>
          <a:off x="5076856" y="3607360"/>
          <a:ext cx="1283473" cy="56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14" name="Equation" r:id="rId9" imgW="952200" imgH="419040" progId="Equation.3">
                  <p:embed/>
                </p:oleObj>
              </mc:Choice>
              <mc:Fallback>
                <p:oleObj name="Equation" r:id="rId9" imgW="95220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56" y="3607360"/>
                        <a:ext cx="1283473" cy="563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379868"/>
              </p:ext>
            </p:extLst>
          </p:nvPr>
        </p:nvGraphicFramePr>
        <p:xfrm>
          <a:off x="5068874" y="4191000"/>
          <a:ext cx="15430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15" name="Equation" r:id="rId11" imgW="1015920" imgH="241200" progId="Equation.3">
                  <p:embed/>
                </p:oleObj>
              </mc:Choice>
              <mc:Fallback>
                <p:oleObj name="Equation" r:id="rId11" imgW="1015920" imgH="241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74" y="4191000"/>
                        <a:ext cx="1543050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310412"/>
              </p:ext>
            </p:extLst>
          </p:nvPr>
        </p:nvGraphicFramePr>
        <p:xfrm>
          <a:off x="5052858" y="4724400"/>
          <a:ext cx="1990725" cy="32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16" name="Equation" r:id="rId13" imgW="1473120" imgH="241200" progId="Equation.3">
                  <p:embed/>
                </p:oleObj>
              </mc:Choice>
              <mc:Fallback>
                <p:oleObj name="Equation" r:id="rId13" imgW="1473120" imgH="241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2858" y="4724400"/>
                        <a:ext cx="1990725" cy="3263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160290"/>
              </p:ext>
            </p:extLst>
          </p:nvPr>
        </p:nvGraphicFramePr>
        <p:xfrm>
          <a:off x="5029200" y="5059344"/>
          <a:ext cx="2667000" cy="566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17" name="Equation" r:id="rId15" imgW="1968480" imgH="419040" progId="Equation.3">
                  <p:embed/>
                </p:oleObj>
              </mc:Choice>
              <mc:Fallback>
                <p:oleObj name="Equation" r:id="rId15" imgW="1968480" imgH="4190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5059344"/>
                        <a:ext cx="2667000" cy="5665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4876800" y="4648200"/>
            <a:ext cx="3048000" cy="990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684208" y="6046596"/>
            <a:ext cx="1280436" cy="4953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34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Polymer Mobility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Viscoelasticity </a:t>
            </a:r>
            <a:r>
              <a:rPr lang="en-US" dirty="0">
                <a:sym typeface="Symbol"/>
              </a:rPr>
              <a:t> energy </a:t>
            </a:r>
            <a:r>
              <a:rPr lang="en-US" dirty="0" smtClean="0">
                <a:sym typeface="Symbol"/>
              </a:rPr>
              <a:t>barrier</a:t>
            </a:r>
            <a:endParaRPr lang="en-US" dirty="0"/>
          </a:p>
          <a:p>
            <a:pPr lvl="1"/>
            <a:r>
              <a:rPr lang="en-US" dirty="0" smtClean="0"/>
              <a:t>Viscosity of internal network (inverse mobility)</a:t>
            </a:r>
          </a:p>
          <a:p>
            <a:endParaRPr lang="en-US" dirty="0" smtClean="0"/>
          </a:p>
          <a:p>
            <a:r>
              <a:rPr lang="en-US" dirty="0" smtClean="0"/>
              <a:t>Free volume effects on energy barrier</a:t>
            </a:r>
          </a:p>
          <a:p>
            <a:endParaRPr lang="en-US" dirty="0"/>
          </a:p>
          <a:p>
            <a:r>
              <a:rPr lang="en-US" dirty="0" smtClean="0"/>
              <a:t>Hypothesis: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97422351"/>
              </p:ext>
            </p:extLst>
          </p:nvPr>
        </p:nvGraphicFramePr>
        <p:xfrm>
          <a:off x="2590800" y="2743200"/>
          <a:ext cx="2479349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83" name="Equation" r:id="rId3" imgW="1130040" imgH="241200" progId="Equation.3">
                  <p:embed/>
                </p:oleObj>
              </mc:Choice>
              <mc:Fallback>
                <p:oleObj name="Equation" r:id="rId3" imgW="1130040" imgH="24120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743200"/>
                        <a:ext cx="2479349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552403742"/>
              </p:ext>
            </p:extLst>
          </p:nvPr>
        </p:nvGraphicFramePr>
        <p:xfrm>
          <a:off x="2590800" y="3916244"/>
          <a:ext cx="1417637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84" name="Equation" r:id="rId5" imgW="622080" imgH="241200" progId="Equation.3">
                  <p:embed/>
                </p:oleObj>
              </mc:Choice>
              <mc:Fallback>
                <p:oleObj name="Equation" r:id="rId5" imgW="622080" imgH="24120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916244"/>
                        <a:ext cx="1417637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43400" y="4045987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Internal hydrostatic stress</a:t>
            </a:r>
            <a:endParaRPr lang="en-US" sz="2000" dirty="0">
              <a:solidFill>
                <a:srgbClr val="C00000"/>
              </a:solidFill>
            </a:endParaRPr>
          </a:p>
        </p:txBody>
      </p:sp>
      <p:graphicFrame>
        <p:nvGraphicFramePr>
          <p:cNvPr id="7" name="Object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16392731"/>
              </p:ext>
            </p:extLst>
          </p:nvPr>
        </p:nvGraphicFramePr>
        <p:xfrm>
          <a:off x="2362200" y="5181600"/>
          <a:ext cx="3781166" cy="710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85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181600"/>
                        <a:ext cx="3781166" cy="7101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57800" y="28194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Arrhenius relation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2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Bayesian Parameter Estimation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Thermal, viscoelasticity, liquid crystal microstructure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9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65" y="2763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Bayesian Uncertainty Analysis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565" y="1168131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Quotes:</a:t>
            </a:r>
          </a:p>
          <a:p>
            <a:pPr lvl="1"/>
            <a:r>
              <a:rPr lang="en-US" sz="2000" dirty="0"/>
              <a:t>It’s tough to make predictions, especially about the future, </a:t>
            </a:r>
            <a:r>
              <a:rPr lang="en-US" sz="2000" dirty="0" err="1"/>
              <a:t>Neils</a:t>
            </a:r>
            <a:r>
              <a:rPr lang="en-US" sz="2000" dirty="0"/>
              <a:t> Bohr.</a:t>
            </a:r>
          </a:p>
          <a:p>
            <a:pPr lvl="1"/>
            <a:r>
              <a:rPr lang="en-US" sz="2000" dirty="0"/>
              <a:t>What is not surrounded by uncertainty cannot be the truth, Richard Feynman</a:t>
            </a:r>
            <a:r>
              <a:rPr lang="en-US" sz="2000" dirty="0" smtClean="0"/>
              <a:t>.</a:t>
            </a:r>
          </a:p>
          <a:p>
            <a:r>
              <a:rPr lang="en-US" sz="2400" dirty="0" smtClean="0"/>
              <a:t>Information processing</a:t>
            </a:r>
          </a:p>
          <a:p>
            <a:pPr lvl="1"/>
            <a:r>
              <a:rPr lang="en-US" sz="2000" dirty="0" smtClean="0"/>
              <a:t>Lack of </a:t>
            </a:r>
            <a:r>
              <a:rPr lang="en-US" sz="2000" dirty="0" err="1" smtClean="0"/>
              <a:t>information</a:t>
            </a:r>
            <a:r>
              <a:rPr lang="en-US" sz="2000" dirty="0" err="1" smtClean="0">
                <a:sym typeface="Symbol"/>
              </a:rPr>
              <a:t></a:t>
            </a:r>
            <a:r>
              <a:rPr lang="en-US" sz="2000" dirty="0" err="1" smtClean="0"/>
              <a:t>uncertainty</a:t>
            </a:r>
            <a:endParaRPr lang="en-US" sz="2000" dirty="0" smtClean="0"/>
          </a:p>
          <a:p>
            <a:pPr lvl="1"/>
            <a:r>
              <a:rPr lang="en-US" sz="2000" dirty="0" smtClean="0"/>
              <a:t>Bayes’ rule is the machinery used to </a:t>
            </a:r>
            <a:r>
              <a:rPr lang="en-US" sz="2000" u="sng" dirty="0" smtClean="0"/>
              <a:t>process</a:t>
            </a:r>
            <a:r>
              <a:rPr lang="en-US" sz="2000" dirty="0" smtClean="0"/>
              <a:t> information from </a:t>
            </a:r>
            <a:r>
              <a:rPr lang="en-US" sz="2000" u="sng" dirty="0" smtClean="0"/>
              <a:t>prior knowledge</a:t>
            </a:r>
            <a:r>
              <a:rPr lang="en-US" sz="2000" dirty="0" smtClean="0"/>
              <a:t> into a </a:t>
            </a:r>
            <a:r>
              <a:rPr lang="en-US" sz="2000" u="sng" dirty="0" smtClean="0"/>
              <a:t>new belief</a:t>
            </a:r>
            <a:r>
              <a:rPr lang="en-US" sz="2000" dirty="0" smtClean="0"/>
              <a:t> (posterior probability distribution)</a:t>
            </a:r>
          </a:p>
          <a:p>
            <a:endParaRPr lang="en-US" sz="2400" dirty="0"/>
          </a:p>
          <a:p>
            <a:pPr lvl="1"/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3179575" y="4588037"/>
            <a:ext cx="5888225" cy="1888963"/>
            <a:chOff x="837895" y="2804870"/>
            <a:chExt cx="5888225" cy="1888963"/>
          </a:xfrm>
        </p:grpSpPr>
        <p:grpSp>
          <p:nvGrpSpPr>
            <p:cNvPr id="7" name="Group 6"/>
            <p:cNvGrpSpPr/>
            <p:nvPr/>
          </p:nvGrpSpPr>
          <p:grpSpPr>
            <a:xfrm>
              <a:off x="837895" y="2804870"/>
              <a:ext cx="5888225" cy="1405525"/>
              <a:chOff x="385686" y="2804870"/>
              <a:chExt cx="5888225" cy="1405525"/>
            </a:xfrm>
          </p:grpSpPr>
          <p:pic>
            <p:nvPicPr>
              <p:cNvPr id="13" name="Picture 12" descr="Bayes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686" y="3198459"/>
                <a:ext cx="5559552" cy="1011936"/>
              </a:xfrm>
              <a:prstGeom prst="rect">
                <a:avLst/>
              </a:prstGeom>
            </p:spPr>
          </p:pic>
          <p:sp>
            <p:nvSpPr>
              <p:cNvPr id="14" name="Text Box 7"/>
              <p:cNvSpPr txBox="1">
                <a:spLocks noChangeArrowheads="1"/>
              </p:cNvSpPr>
              <p:nvPr/>
            </p:nvSpPr>
            <p:spPr bwMode="auto">
              <a:xfrm>
                <a:off x="516507" y="3363156"/>
                <a:ext cx="158163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aseline="0" dirty="0" smtClean="0"/>
                  <a:t>Prior Information</a:t>
                </a:r>
                <a:endParaRPr lang="en-US" sz="1400" i="1" baseline="0" dirty="0"/>
              </a:p>
            </p:txBody>
          </p:sp>
          <p:sp>
            <p:nvSpPr>
              <p:cNvPr id="15" name="Text Box 7"/>
              <p:cNvSpPr txBox="1">
                <a:spLocks noChangeArrowheads="1"/>
              </p:cNvSpPr>
              <p:nvPr/>
            </p:nvSpPr>
            <p:spPr bwMode="auto">
              <a:xfrm>
                <a:off x="2098147" y="2804870"/>
                <a:ext cx="192362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aseline="0" dirty="0" smtClean="0"/>
                  <a:t>Information Provided by Model and Data</a:t>
                </a:r>
                <a:endParaRPr lang="en-US" sz="1400" i="1" baseline="0" dirty="0"/>
              </a:p>
            </p:txBody>
          </p:sp>
          <p:sp>
            <p:nvSpPr>
              <p:cNvPr id="16" name="Text Box 7"/>
              <p:cNvSpPr txBox="1">
                <a:spLocks noChangeArrowheads="1"/>
              </p:cNvSpPr>
              <p:nvPr/>
            </p:nvSpPr>
            <p:spPr bwMode="auto">
              <a:xfrm>
                <a:off x="4214201" y="2824114"/>
                <a:ext cx="205971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aseline="0" dirty="0" smtClean="0"/>
                  <a:t>Updated Information</a:t>
                </a:r>
                <a:endParaRPr lang="en-US" sz="1400" i="1" baseline="0" dirty="0"/>
              </a:p>
            </p:txBody>
          </p:sp>
        </p:grpSp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3520" y="4378056"/>
              <a:ext cx="2362890" cy="306155"/>
            </a:xfrm>
            <a:prstGeom prst="rect">
              <a:avLst/>
            </a:prstGeom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6977" y="4430018"/>
              <a:ext cx="634582" cy="263815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9754" y="4370490"/>
              <a:ext cx="884772" cy="308836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" y="4420848"/>
            <a:ext cx="3103586" cy="206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463558" y="6327717"/>
            <a:ext cx="125079" cy="1596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98257" y="6281569"/>
            <a:ext cx="173547" cy="221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521982" y="6194211"/>
            <a:ext cx="3841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aseline="0" dirty="0"/>
              <a:t>e</a:t>
            </a:r>
            <a:endParaRPr lang="en-US" sz="1400" i="1" baseline="0" dirty="0"/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44563C1-B111-4F3F-868C-13F28A07F30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Estimation &amp; UQ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Bayesian uncertainty quantification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/>
              <a:t>Estimation of light-induced heat generation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err="1" smtClean="0"/>
              <a:t>Photomechanics</a:t>
            </a:r>
            <a:r>
              <a:rPr lang="en-US" dirty="0" smtClean="0"/>
              <a:t> coupled to thermo-viscoelastic/plastic behavior</a:t>
            </a:r>
          </a:p>
          <a:p>
            <a:pPr marL="342900" lvl="2" indent="-342900"/>
            <a:r>
              <a:rPr lang="en-US" sz="3200" dirty="0" smtClean="0"/>
              <a:t>Numerical implementation</a:t>
            </a:r>
          </a:p>
          <a:p>
            <a:pPr marL="800100" lvl="3" indent="-342900"/>
            <a:r>
              <a:rPr lang="en-US" sz="2400" dirty="0" smtClean="0"/>
              <a:t>Bayes’ equation</a:t>
            </a:r>
          </a:p>
          <a:p>
            <a:pPr marL="800100" lvl="3" indent="-342900"/>
            <a:endParaRPr lang="en-US" sz="2400" dirty="0" smtClean="0"/>
          </a:p>
          <a:p>
            <a:pPr marL="800100" lvl="3" indent="-342900"/>
            <a:r>
              <a:rPr lang="en-US" sz="2400" dirty="0" smtClean="0"/>
              <a:t>MCMC/DRAM</a:t>
            </a:r>
            <a:r>
              <a:rPr lang="en-US" sz="2400" dirty="0"/>
              <a:t>* sampling method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72642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lvl="2"/>
            <a:r>
              <a:rPr lang="en-US" sz="1600" dirty="0" smtClean="0"/>
              <a:t>*Markov </a:t>
            </a:r>
            <a:r>
              <a:rPr lang="en-US" sz="1600" dirty="0"/>
              <a:t>Chain Monte </a:t>
            </a:r>
            <a:r>
              <a:rPr lang="en-US" sz="1600" dirty="0" smtClean="0"/>
              <a:t>Carlo/Delayed Rejection Adaptive Metropolis</a:t>
            </a:r>
            <a:endParaRPr lang="en-US" sz="1600" dirty="0"/>
          </a:p>
        </p:txBody>
      </p:sp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80117978"/>
              </p:ext>
            </p:extLst>
          </p:nvPr>
        </p:nvGraphicFramePr>
        <p:xfrm>
          <a:off x="4724400" y="4191000"/>
          <a:ext cx="3409950" cy="1091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6" name="Equation" r:id="rId3" imgW="1815840" imgH="583920" progId="Equation.3">
                  <p:embed/>
                </p:oleObj>
              </mc:Choice>
              <mc:Fallback>
                <p:oleObj name="Equation" r:id="rId3" imgW="1815840" imgH="58392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191000"/>
                        <a:ext cx="3409950" cy="10912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431490" y="3549542"/>
            <a:ext cx="1679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Prior Distribution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129499" y="3497354"/>
            <a:ext cx="1033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Likelihood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625462" y="5317123"/>
            <a:ext cx="2017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Normalization factor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661976" y="4777924"/>
            <a:ext cx="2026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Posterior Distribution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425628" y="3846559"/>
            <a:ext cx="725529" cy="338554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7086600" y="5085400"/>
            <a:ext cx="354511" cy="231723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625462" y="3835908"/>
            <a:ext cx="1" cy="355092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526298" y="4746845"/>
            <a:ext cx="335268" cy="169278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8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633"/>
            <a:ext cx="8229600" cy="1143000"/>
          </a:xfrm>
        </p:spPr>
        <p:txBody>
          <a:bodyPr/>
          <a:lstStyle/>
          <a:p>
            <a:r>
              <a:rPr lang="en-US" dirty="0" smtClean="0"/>
              <a:t>Elastic Modulus Uncertainty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15" y="905835"/>
            <a:ext cx="4904545" cy="28652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45" y="3791146"/>
            <a:ext cx="5105400" cy="2982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35" y="3791146"/>
            <a:ext cx="4695688" cy="27432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528164"/>
            <a:ext cx="396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Conduct cyclic loading on polyimide films</a:t>
            </a:r>
          </a:p>
          <a:p>
            <a:r>
              <a:rPr lang="en-US" sz="2800" dirty="0" smtClean="0"/>
              <a:t>Quasi-static loading rate, 65 </a:t>
            </a:r>
            <a:r>
              <a:rPr lang="en-US" sz="2800" dirty="0" err="1" smtClean="0"/>
              <a:t>mHz</a:t>
            </a:r>
            <a:endParaRPr lang="en-US" sz="2800" dirty="0" smtClean="0"/>
          </a:p>
          <a:p>
            <a:r>
              <a:rPr lang="en-US" sz="2800" dirty="0" smtClean="0"/>
              <a:t>Parameter estimation of elastic modulus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400" dirty="0" smtClean="0"/>
          </a:p>
        </p:txBody>
      </p:sp>
      <p:graphicFrame>
        <p:nvGraphicFramePr>
          <p:cNvPr id="3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56931997"/>
              </p:ext>
            </p:extLst>
          </p:nvPr>
        </p:nvGraphicFramePr>
        <p:xfrm>
          <a:off x="1524000" y="4419600"/>
          <a:ext cx="1723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3" name="Equation" r:id="rId6" imgW="647640" imgH="215640" progId="Equation.3">
                  <p:embed/>
                </p:oleObj>
              </mc:Choice>
              <mc:Fallback>
                <p:oleObj name="Equation" r:id="rId6" imgW="647640" imgH="215640" progId="Equation.3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419600"/>
                        <a:ext cx="17235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351783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46055066"/>
              </p:ext>
            </p:extLst>
          </p:nvPr>
        </p:nvGraphicFramePr>
        <p:xfrm>
          <a:off x="477838" y="5432425"/>
          <a:ext cx="3719512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4" name="Equation" r:id="rId8" imgW="1981080" imgH="596880" progId="Equation.3">
                  <p:embed/>
                </p:oleObj>
              </mc:Choice>
              <mc:Fallback>
                <p:oleObj name="Equation" r:id="rId8" imgW="1981080" imgH="596880" progId="Equation.3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8" y="5432425"/>
                        <a:ext cx="3719512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269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43" y="9621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Thermal Effects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343400" cy="4525963"/>
          </a:xfrm>
        </p:spPr>
        <p:txBody>
          <a:bodyPr/>
          <a:lstStyle/>
          <a:p>
            <a:r>
              <a:rPr lang="en-US" dirty="0" smtClean="0"/>
              <a:t>Light energy converted to heat determined</a:t>
            </a:r>
          </a:p>
          <a:p>
            <a:r>
              <a:rPr lang="en-US" dirty="0" smtClean="0"/>
              <a:t>Energy balance</a:t>
            </a:r>
          </a:p>
          <a:p>
            <a:endParaRPr lang="en-US" dirty="0"/>
          </a:p>
          <a:p>
            <a:r>
              <a:rPr lang="en-US" dirty="0" smtClean="0"/>
              <a:t>Simplified form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54" y="1220713"/>
            <a:ext cx="4343400" cy="2797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870" y="4018435"/>
            <a:ext cx="3985708" cy="256732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46277139"/>
              </p:ext>
            </p:extLst>
          </p:nvPr>
        </p:nvGraphicFramePr>
        <p:xfrm>
          <a:off x="1038225" y="2971800"/>
          <a:ext cx="3336925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07" name="Equation" r:id="rId5" imgW="1638000" imgH="253800" progId="Equation.3">
                  <p:embed/>
                </p:oleObj>
              </mc:Choice>
              <mc:Fallback>
                <p:oleObj name="Equation" r:id="rId5" imgW="1638000" imgH="25380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5" y="2971800"/>
                        <a:ext cx="3336925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9749956"/>
              </p:ext>
            </p:extLst>
          </p:nvPr>
        </p:nvGraphicFramePr>
        <p:xfrm>
          <a:off x="1000125" y="4022725"/>
          <a:ext cx="3436938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08" name="Equation" r:id="rId7" imgW="1688760" imgH="444240" progId="Equation.3">
                  <p:embed/>
                </p:oleObj>
              </mc:Choice>
              <mc:Fallback>
                <p:oleObj name="Equation" r:id="rId7" imgW="1688760" imgH="44424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4022725"/>
                        <a:ext cx="3436938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3816443"/>
              </p:ext>
            </p:extLst>
          </p:nvPr>
        </p:nvGraphicFramePr>
        <p:xfrm>
          <a:off x="1143000" y="5029200"/>
          <a:ext cx="194627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09" name="Equation" r:id="rId9" imgW="1282680" imgH="457200" progId="Equation.3">
                  <p:embed/>
                </p:oleObj>
              </mc:Choice>
              <mc:Fallback>
                <p:oleObj name="Equation" r:id="rId9" imgW="1282680" imgH="457200" progId="Equation.3">
                  <p:embed/>
                  <p:pic>
                    <p:nvPicPr>
                      <p:cNvPr id="0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029200"/>
                        <a:ext cx="1946275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676700777"/>
              </p:ext>
            </p:extLst>
          </p:nvPr>
        </p:nvGraphicFramePr>
        <p:xfrm>
          <a:off x="1257300" y="5888038"/>
          <a:ext cx="114776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10" name="Equation" r:id="rId11" imgW="685800" imgH="203040" progId="Equation.3">
                  <p:embed/>
                </p:oleObj>
              </mc:Choice>
              <mc:Fallback>
                <p:oleObj name="Equation" r:id="rId11" imgW="685800" imgH="203040" progId="Equation.3">
                  <p:embed/>
                  <p:pic>
                    <p:nvPicPr>
                      <p:cNvPr id="0" name="Object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" y="5888038"/>
                        <a:ext cx="114776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342752" y="50291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Thermal time constant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76276" y="5867399"/>
            <a:ext cx="265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Light</a:t>
            </a:r>
            <a:r>
              <a:rPr lang="en-US" dirty="0" err="1" smtClean="0">
                <a:sym typeface="Wingdings" panose="05000000000000000000" pitchFamily="2" charset="2"/>
              </a:rPr>
              <a:t>heat</a:t>
            </a:r>
            <a:r>
              <a:rPr lang="en-US" dirty="0" smtClean="0">
                <a:sym typeface="Wingdings" panose="05000000000000000000" pitchFamily="2" charset="2"/>
              </a:rPr>
              <a:t> energy conversion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t="6385"/>
          <a:stretch/>
        </p:blipFill>
        <p:spPr>
          <a:xfrm>
            <a:off x="4881870" y="1124547"/>
            <a:ext cx="4024715" cy="3237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679" y="1483981"/>
            <a:ext cx="4311130" cy="25185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87" y="4002523"/>
            <a:ext cx="4209886" cy="2459397"/>
          </a:xfrm>
          <a:prstGeom prst="rect">
            <a:avLst/>
          </a:prstGeom>
        </p:spPr>
      </p:pic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33" y="152400"/>
            <a:ext cx="8229600" cy="1143000"/>
          </a:xfrm>
        </p:spPr>
        <p:txBody>
          <a:bodyPr/>
          <a:lstStyle/>
          <a:p>
            <a:r>
              <a:rPr lang="en-US" dirty="0" smtClean="0"/>
              <a:t>Rate Dependent Stress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" y="1523999"/>
            <a:ext cx="4408231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Propagation of error in stress predictions</a:t>
            </a:r>
          </a:p>
          <a:p>
            <a:pPr lvl="1"/>
            <a:r>
              <a:rPr lang="en-US" dirty="0" smtClean="0"/>
              <a:t>Parameter uncertainty propagated through posterior densities</a:t>
            </a:r>
          </a:p>
          <a:p>
            <a:r>
              <a:rPr lang="en-US" dirty="0" smtClean="0"/>
              <a:t>Broad parameter space sampled over</a:t>
            </a:r>
          </a:p>
          <a:p>
            <a:pPr lvl="1"/>
            <a:r>
              <a:rPr lang="en-US" dirty="0" err="1" smtClean="0"/>
              <a:t>Thermoelastic</a:t>
            </a:r>
            <a:r>
              <a:rPr lang="en-US" dirty="0" smtClean="0"/>
              <a:t>, viscoelastic, </a:t>
            </a:r>
            <a:r>
              <a:rPr lang="en-US" dirty="0" err="1" smtClean="0"/>
              <a:t>photostriction</a:t>
            </a:r>
            <a:r>
              <a:rPr lang="en-US" dirty="0" smtClean="0"/>
              <a:t> parameter estimation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41745"/>
            <a:ext cx="4186200" cy="2696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45282"/>
            <a:ext cx="4186200" cy="2696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t="4432" r="6263" b="3961"/>
          <a:stretch/>
        </p:blipFill>
        <p:spPr>
          <a:xfrm>
            <a:off x="4567685" y="1105738"/>
            <a:ext cx="4339566" cy="2799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7787" r="6876"/>
          <a:stretch/>
        </p:blipFill>
        <p:spPr>
          <a:xfrm>
            <a:off x="4621685" y="4003073"/>
            <a:ext cx="4410113" cy="2696463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9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Perpendicular Light Excitation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64640"/>
            <a:ext cx="7026458" cy="452596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4629" r="6919"/>
          <a:stretch/>
        </p:blipFill>
        <p:spPr>
          <a:xfrm>
            <a:off x="3479724" y="3049676"/>
            <a:ext cx="5617383" cy="383177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466079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5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" t="5405" r="17570" b="16981"/>
          <a:stretch/>
        </p:blipFill>
        <p:spPr>
          <a:xfrm>
            <a:off x="2414022" y="2347809"/>
            <a:ext cx="252978" cy="1690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3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ym typeface="Wingdings" panose="05000000000000000000" pitchFamily="2" charset="2"/>
              </a:rPr>
              <a:t>Light-Matter Controlled </a:t>
            </a:r>
            <a:r>
              <a:rPr lang="en-US" sz="3200" dirty="0" smtClean="0"/>
              <a:t>Adaptive Structures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63C1-B111-4F3F-868C-13F28A07F304}" type="slidenum">
              <a:rPr lang="en-US" smtClean="0"/>
              <a:t>3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31521" y="4321714"/>
            <a:ext cx="2631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Polarized light control</a:t>
            </a:r>
            <a:endParaRPr lang="en-US" sz="20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139" y="1251518"/>
            <a:ext cx="2743200" cy="230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/>
          <p:cNvCxnSpPr>
            <a:stCxn id="39" idx="1"/>
          </p:cNvCxnSpPr>
          <p:nvPr/>
        </p:nvCxnSpPr>
        <p:spPr>
          <a:xfrm flipH="1" flipV="1">
            <a:off x="6779699" y="3377810"/>
            <a:ext cx="288040" cy="6085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067739" y="3663167"/>
            <a:ext cx="146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Excitation wavelengths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708031" y="2474055"/>
            <a:ext cx="190500" cy="802545"/>
          </a:xfrm>
          <a:prstGeom prst="rect">
            <a:avLst/>
          </a:prstGeom>
          <a:solidFill>
            <a:srgbClr val="92D050">
              <a:alpha val="34000"/>
            </a:srgbClr>
          </a:solidFill>
          <a:ln>
            <a:solidFill>
              <a:schemeClr val="accent3">
                <a:lumMod val="75000"/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096" y="4816124"/>
            <a:ext cx="1507087" cy="104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082" y="4690494"/>
            <a:ext cx="1991688" cy="129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943600" y="6139190"/>
            <a:ext cx="28599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A. </a:t>
            </a:r>
            <a:r>
              <a:rPr lang="en-US" sz="1100" dirty="0" err="1" smtClean="0"/>
              <a:t>Ambrosio</a:t>
            </a:r>
            <a:r>
              <a:rPr lang="en-US" sz="1100" dirty="0" smtClean="0"/>
              <a:t>, et al., Nat. Comm., 3:989, 2012. </a:t>
            </a:r>
            <a:endParaRPr lang="en-US" sz="1100" dirty="0"/>
          </a:p>
        </p:txBody>
      </p:sp>
      <p:sp>
        <p:nvSpPr>
          <p:cNvPr id="40" name="Cube 39"/>
          <p:cNvSpPr/>
          <p:nvPr/>
        </p:nvSpPr>
        <p:spPr>
          <a:xfrm>
            <a:off x="1206031" y="1981200"/>
            <a:ext cx="1447800" cy="2175898"/>
          </a:xfrm>
          <a:prstGeom prst="cube">
            <a:avLst>
              <a:gd name="adj" fmla="val 16895"/>
            </a:avLst>
          </a:prstGeom>
          <a:solidFill>
            <a:srgbClr val="FFC000">
              <a:alpha val="30000"/>
            </a:srgbClr>
          </a:solidFill>
          <a:ln>
            <a:solidFill>
              <a:srgbClr val="FFC00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815871" y="2633098"/>
            <a:ext cx="9525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815871" y="2659056"/>
            <a:ext cx="95250" cy="762000"/>
          </a:xfrm>
          <a:prstGeom prst="ellipse">
            <a:avLst/>
          </a:prstGeom>
          <a:scene3d>
            <a:camera prst="orthographicFront">
              <a:rot lat="0" lon="0" rev="8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30002" y="2659056"/>
            <a:ext cx="95250" cy="762000"/>
          </a:xfrm>
          <a:prstGeom prst="ellips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830002" y="2659056"/>
            <a:ext cx="95250" cy="762000"/>
          </a:xfrm>
          <a:prstGeom prst="ellipse">
            <a:avLst/>
          </a:prstGeom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749071" y="3318898"/>
            <a:ext cx="9144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063919" y="3513168"/>
            <a:ext cx="0" cy="736042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52775" y="3852298"/>
            <a:ext cx="838200" cy="1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529" y="5061814"/>
            <a:ext cx="2806244" cy="1259244"/>
          </a:xfrm>
          <a:prstGeom prst="rect">
            <a:avLst/>
          </a:prstGeom>
        </p:spPr>
      </p:pic>
      <p:pic>
        <p:nvPicPr>
          <p:cNvPr id="49" name="Polydomain_photoisomerization_cis_light_onandof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r="38163"/>
          <a:stretch/>
        </p:blipFill>
        <p:spPr>
          <a:xfrm>
            <a:off x="2700196" y="1038383"/>
            <a:ext cx="1371600" cy="3951429"/>
          </a:xfrm>
          <a:prstGeom prst="rect">
            <a:avLst/>
          </a:prstGeom>
        </p:spPr>
      </p:pic>
      <p:sp>
        <p:nvSpPr>
          <p:cNvPr id="12" name="Curved Right Arrow 11"/>
          <p:cNvSpPr/>
          <p:nvPr/>
        </p:nvSpPr>
        <p:spPr>
          <a:xfrm>
            <a:off x="749071" y="4772934"/>
            <a:ext cx="457200" cy="918502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27470" y="6293578"/>
            <a:ext cx="2631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Molecular evolution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3810248" y="3955555"/>
            <a:ext cx="263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Microstructure induced shape change</a:t>
            </a:r>
            <a:endParaRPr lang="en-US" sz="2000" dirty="0"/>
          </a:p>
        </p:txBody>
      </p:sp>
      <p:sp>
        <p:nvSpPr>
          <p:cNvPr id="52" name="Curved Right Arrow 51"/>
          <p:cNvSpPr/>
          <p:nvPr/>
        </p:nvSpPr>
        <p:spPr>
          <a:xfrm rot="10800000">
            <a:off x="4267200" y="4816124"/>
            <a:ext cx="457200" cy="918502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ube 26"/>
          <p:cNvSpPr/>
          <p:nvPr/>
        </p:nvSpPr>
        <p:spPr>
          <a:xfrm>
            <a:off x="1238010" y="1735649"/>
            <a:ext cx="1428990" cy="2667000"/>
          </a:xfrm>
          <a:prstGeom prst="cube">
            <a:avLst>
              <a:gd name="adj" fmla="val 16895"/>
            </a:avLst>
          </a:prstGeom>
          <a:solidFill>
            <a:srgbClr val="FFC000">
              <a:alpha val="30000"/>
            </a:srgbClr>
          </a:solidFill>
          <a:ln>
            <a:solidFill>
              <a:srgbClr val="FFC00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rved Right Arrow 28"/>
          <p:cNvSpPr/>
          <p:nvPr/>
        </p:nvSpPr>
        <p:spPr>
          <a:xfrm rot="5400000">
            <a:off x="2379796" y="540509"/>
            <a:ext cx="557519" cy="1561863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ube 29"/>
          <p:cNvSpPr/>
          <p:nvPr/>
        </p:nvSpPr>
        <p:spPr>
          <a:xfrm>
            <a:off x="1238010" y="2247676"/>
            <a:ext cx="1428990" cy="1638524"/>
          </a:xfrm>
          <a:prstGeom prst="cube">
            <a:avLst>
              <a:gd name="adj" fmla="val 16895"/>
            </a:avLst>
          </a:prstGeom>
          <a:solidFill>
            <a:srgbClr val="FFC000">
              <a:alpha val="30000"/>
            </a:srgbClr>
          </a:solidFill>
          <a:ln>
            <a:solidFill>
              <a:srgbClr val="FFC00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6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6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75" repeatCount="indefinite" fill="remove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39" grpId="0"/>
      <p:bldP spid="17" grpId="0" animBg="1"/>
      <p:bldP spid="25" grpId="0"/>
      <p:bldP spid="40" grpId="0" animBg="1"/>
      <p:bldP spid="41" grpId="0" animBg="1"/>
      <p:bldP spid="41" grpId="1" animBg="1"/>
      <p:bldP spid="43" grpId="0" animBg="1"/>
      <p:bldP spid="27" grpId="0" animBg="1"/>
      <p:bldP spid="30" grpId="0" animBg="1"/>
      <p:bldP spid="3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905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Parameter Comparisons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857738"/>
              </p:ext>
            </p:extLst>
          </p:nvPr>
        </p:nvGraphicFramePr>
        <p:xfrm>
          <a:off x="4876800" y="4310860"/>
          <a:ext cx="3657601" cy="1783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1513"/>
                <a:gridCol w="779422"/>
                <a:gridCol w="1546666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Mean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Standard Deviation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sym typeface="Symbol"/>
                        </a:rPr>
                        <a:t></a:t>
                      </a:r>
                      <a:r>
                        <a:rPr lang="en-US" sz="1400" u="none" strike="noStrike" dirty="0" smtClean="0"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</a:rPr>
                        <a:t>(ppm/°C)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--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400" u="none" strike="noStrike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Q</a:t>
                      </a:r>
                      <a:r>
                        <a:rPr lang="en-US" sz="14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400" u="none" strike="noStrike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kPa</a:t>
                      </a:r>
                      <a:r>
                        <a:rPr lang="en-US" sz="14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b="0" i="0" u="none" strike="noStrike" baseline="300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431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33.4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</a:t>
                      </a:r>
                      <a:r>
                        <a:rPr lang="en-US" sz="1400" u="none" strike="noStrike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1400" u="none" strike="noStrike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Q</a:t>
                      </a:r>
                      <a:endParaRPr lang="en-US" sz="1400" b="0" i="0" u="none" strike="noStrike" baseline="300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9.43E-07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3.09E-07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</a:t>
                      </a:r>
                      <a:r>
                        <a:rPr lang="en-US" sz="1400" u="none" strike="noStrike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2.23E+05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1.75E04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US" sz="1400" u="none" strike="noStrike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endParaRPr lang="en-US" sz="1400" b="0" i="0" u="none" strike="noStrike" baseline="-250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1.77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0.16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US" sz="1400" u="none" strike="noStrike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n-US" sz="1400" b="0" i="0" u="none" strike="noStrike" baseline="-250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4.45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0.56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138.8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5.36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20696" y="385366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Laser excitation (</a:t>
            </a:r>
            <a:r>
              <a:rPr lang="en-US" sz="1600" b="1" dirty="0" smtClean="0"/>
              <a:t>E    x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958093"/>
              </p:ext>
            </p:extLst>
          </p:nvPr>
        </p:nvGraphicFramePr>
        <p:xfrm>
          <a:off x="7162800" y="3881064"/>
          <a:ext cx="287216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30" name="Equation" r:id="rId3" imgW="152280" imgH="164880" progId="Equation.3">
                  <p:embed/>
                </p:oleObj>
              </mc:Choice>
              <mc:Fallback>
                <p:oleObj name="Equation" r:id="rId3" imgW="152280" imgH="1648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62800" y="3881064"/>
                        <a:ext cx="287216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547809"/>
              </p:ext>
            </p:extLst>
          </p:nvPr>
        </p:nvGraphicFramePr>
        <p:xfrm>
          <a:off x="381001" y="4303950"/>
          <a:ext cx="3733800" cy="1783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8798"/>
                <a:gridCol w="841923"/>
                <a:gridCol w="1513079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Mean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Standard Deviation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</a:t>
                      </a:r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ppm/°C)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116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28.7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12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400" u="none" strike="noStrike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Q</a:t>
                      </a:r>
                      <a:r>
                        <a:rPr lang="en-US" sz="14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400" u="none" strike="noStrike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kPa</a:t>
                      </a:r>
                      <a:r>
                        <a:rPr lang="en-US" sz="14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b="0" i="0" u="none" strike="noStrike" baseline="3000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1281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128.3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</a:t>
                      </a:r>
                      <a:r>
                        <a:rPr lang="en-US" sz="1400" u="none" strike="noStrike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1400" u="none" strike="noStrike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Q</a:t>
                      </a:r>
                      <a:endParaRPr lang="en-US" sz="1400" b="0" i="0" u="none" strike="noStrike" baseline="30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56.9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59.7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</a:t>
                      </a:r>
                      <a:r>
                        <a:rPr lang="en-US" sz="1400" u="none" strike="noStrike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2.04E+07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7.47E+05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US" sz="1400" u="none" strike="noStrike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endParaRPr lang="en-US" sz="1400" b="0" i="0" u="none" strike="noStrike" baseline="-250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4.39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0.42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US" sz="1400" u="none" strike="noStrike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n-US" sz="1400" b="0" i="0" u="none" strike="noStrike" baseline="-250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-0.027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0.025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3112" y="387271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Laser excitation (</a:t>
            </a:r>
            <a:r>
              <a:rPr lang="en-US" sz="1600" b="1" dirty="0" smtClean="0"/>
              <a:t>E    x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070484"/>
              </p:ext>
            </p:extLst>
          </p:nvPr>
        </p:nvGraphicFramePr>
        <p:xfrm>
          <a:off x="2858042" y="3864773"/>
          <a:ext cx="168275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31" name="Equation" r:id="rId5" imgW="88560" imgH="203040" progId="Equation.3">
                  <p:embed/>
                </p:oleObj>
              </mc:Choice>
              <mc:Fallback>
                <p:oleObj name="Equation" r:id="rId5" imgW="885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58042" y="3864773"/>
                        <a:ext cx="168275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5371"/>
          <a:stretch/>
        </p:blipFill>
        <p:spPr>
          <a:xfrm>
            <a:off x="110532" y="843224"/>
            <a:ext cx="4381081" cy="30523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06" y="898779"/>
            <a:ext cx="4652387" cy="2996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 t="1" r="5725" b="-1026"/>
          <a:stretch/>
        </p:blipFill>
        <p:spPr>
          <a:xfrm>
            <a:off x="142352" y="838200"/>
            <a:ext cx="4300695" cy="30726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64" y="917735"/>
            <a:ext cx="4646683" cy="2993075"/>
          </a:xfrm>
          <a:prstGeom prst="rect">
            <a:avLst/>
          </a:prstGeom>
        </p:spPr>
      </p:pic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466079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10" name="Object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96952539"/>
              </p:ext>
            </p:extLst>
          </p:nvPr>
        </p:nvGraphicFramePr>
        <p:xfrm>
          <a:off x="3165282" y="6324600"/>
          <a:ext cx="2652661" cy="497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32" name="Equation" r:id="rId11" imgW="1282680" imgH="241200" progId="Equation.3">
                  <p:embed/>
                </p:oleObj>
              </mc:Choice>
              <mc:Fallback>
                <p:oleObj name="Equation" r:id="rId11" imgW="1282680" imgH="241200" progId="Equation.3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5282" y="6324600"/>
                        <a:ext cx="2652661" cy="4977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4820696" y="5867400"/>
            <a:ext cx="3713704" cy="228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56720" y="4750360"/>
            <a:ext cx="8167632" cy="48734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4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Fractional Derivatives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Dielectric Elastomers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3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Fractional Derivatives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Caputo derivative of fractional order </a:t>
            </a:r>
            <a:r>
              <a:rPr lang="en-US" dirty="0" smtClean="0">
                <a:sym typeface="Symbol"/>
              </a:rPr>
              <a:t></a:t>
            </a:r>
          </a:p>
          <a:p>
            <a:pPr lvl="1"/>
            <a:r>
              <a:rPr lang="en-US" dirty="0" smtClean="0">
                <a:sym typeface="Symbol"/>
              </a:rPr>
              <a:t>Applicable to linear viscoelasticity</a:t>
            </a:r>
          </a:p>
          <a:p>
            <a:endParaRPr lang="en-US" dirty="0">
              <a:sym typeface="Symbol"/>
            </a:endParaRPr>
          </a:p>
          <a:p>
            <a:r>
              <a:rPr lang="en-US" dirty="0" err="1" smtClean="0">
                <a:sym typeface="Symbol"/>
              </a:rPr>
              <a:t>Grunwald-Letnikov</a:t>
            </a:r>
            <a:r>
              <a:rPr lang="en-US" dirty="0" smtClean="0">
                <a:sym typeface="Symbol"/>
              </a:rPr>
              <a:t> of fractional </a:t>
            </a:r>
            <a:r>
              <a:rPr lang="en-US" dirty="0"/>
              <a:t>order </a:t>
            </a:r>
            <a:r>
              <a:rPr lang="en-US" dirty="0" smtClean="0">
                <a:sym typeface="Symbol"/>
              </a:rPr>
              <a:t></a:t>
            </a:r>
          </a:p>
          <a:p>
            <a:pPr lvl="1"/>
            <a:r>
              <a:rPr lang="en-US" dirty="0" smtClean="0">
                <a:sym typeface="Symbol"/>
              </a:rPr>
              <a:t>Applicable to nonlinear viscoelasticity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8" t="77180" r="12050"/>
          <a:stretch/>
        </p:blipFill>
        <p:spPr bwMode="auto">
          <a:xfrm>
            <a:off x="1600200" y="4343400"/>
            <a:ext cx="6324600" cy="93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6" r="1833" b="62013"/>
          <a:stretch/>
        </p:blipFill>
        <p:spPr bwMode="auto">
          <a:xfrm>
            <a:off x="1711987" y="2692958"/>
            <a:ext cx="6386565" cy="73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http://www.ecohealthypets.com/writable/pet_report_photos/photo/480x/goldfish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59" y="5073320"/>
            <a:ext cx="1469141" cy="142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www.noahsarkzoofarm.co.uk/pages/attractions/elephant-eden/images/african-elepha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045796"/>
            <a:ext cx="1476375" cy="161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200400" y="6482478"/>
            <a:ext cx="2743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200400" y="5437187"/>
            <a:ext cx="2743200" cy="10452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817645"/>
              </p:ext>
            </p:extLst>
          </p:nvPr>
        </p:nvGraphicFramePr>
        <p:xfrm>
          <a:off x="1143000" y="5029200"/>
          <a:ext cx="954088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2" name="Equation" r:id="rId6" imgW="431640" imgH="177480" progId="Equation.3">
                  <p:embed/>
                </p:oleObj>
              </mc:Choice>
              <mc:Fallback>
                <p:oleObj name="Equation" r:id="rId6" imgW="43164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3000" y="5029200"/>
                        <a:ext cx="954088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477625"/>
              </p:ext>
            </p:extLst>
          </p:nvPr>
        </p:nvGraphicFramePr>
        <p:xfrm>
          <a:off x="5492750" y="5654675"/>
          <a:ext cx="900113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3" name="Equation" r:id="rId8" imgW="406080" imgH="177480" progId="Equation.3">
                  <p:embed/>
                </p:oleObj>
              </mc:Choice>
              <mc:Fallback>
                <p:oleObj name="Equation" r:id="rId8" imgW="4060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0" y="5654675"/>
                        <a:ext cx="900113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flipV="1">
            <a:off x="3200400" y="5137307"/>
            <a:ext cx="0" cy="1345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069341" y="5443051"/>
            <a:ext cx="304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64541" y="525252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829855" y="628705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038600" y="647172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466079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17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Fractional Derivative Theory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304800" y="1421840"/>
                <a:ext cx="7924800" cy="4370131"/>
              </a:xfrm>
            </p:spPr>
            <p:txBody>
              <a:bodyPr>
                <a:no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Second law dependent upon polymer network evolution</a:t>
                </a:r>
              </a:p>
              <a:p>
                <a:pPr marL="201168" lvl="1" indent="0">
                  <a:buNone/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 	</a:t>
                </a: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Entropy generation function,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Г</m:t>
                            </m:r>
                          </m:e>
                        </m:acc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is</a:t>
                </a:r>
              </a:p>
              <a:p>
                <a:pPr marL="201168" lvl="1" indent="0">
                  <a:buNone/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	</a:t>
                </a:r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Fractional derivative takes the form</a:t>
                </a:r>
              </a:p>
              <a:p>
                <a:pPr marL="201168" lvl="1" indent="0">
                  <a:buNone/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	</a:t>
                </a:r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dirty="0" smtClean="0">
                    <a:solidFill>
                      <a:prstClr val="black"/>
                    </a:solidFill>
                  </a:rPr>
                  <a:t>Internal fractional stress dependence becomes</a:t>
                </a:r>
                <a:endParaRPr lang="en-US" sz="1800" dirty="0" smtClean="0">
                  <a:solidFill>
                    <a:schemeClr val="tx1"/>
                  </a:solidFill>
                </a:endParaRPr>
              </a:p>
              <a:p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04800" y="1421840"/>
                <a:ext cx="7924800" cy="4370131"/>
              </a:xfrm>
              <a:blipFill rotWithShape="1">
                <a:blip r:embed="rId4"/>
                <a:stretch>
                  <a:fillRect l="-1308" t="-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pPr/>
              <a:t>33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76233997"/>
              </p:ext>
            </p:extLst>
          </p:nvPr>
        </p:nvGraphicFramePr>
        <p:xfrm>
          <a:off x="2438400" y="2133600"/>
          <a:ext cx="2209800" cy="642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2" name="Equation" r:id="rId5" imgW="1358640" imgH="393480" progId="Equation.3">
                  <p:embed/>
                </p:oleObj>
              </mc:Choice>
              <mc:Fallback>
                <p:oleObj name="Equation" r:id="rId5" imgW="1358640" imgH="393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133600"/>
                        <a:ext cx="2209800" cy="6425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80418899"/>
              </p:ext>
            </p:extLst>
          </p:nvPr>
        </p:nvGraphicFramePr>
        <p:xfrm>
          <a:off x="2667000" y="3276600"/>
          <a:ext cx="2682875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3" name="Equation" r:id="rId7" imgW="1650960" imgH="228600" progId="Equation.3">
                  <p:embed/>
                </p:oleObj>
              </mc:Choice>
              <mc:Fallback>
                <p:oleObj name="Equation" r:id="rId7" imgW="1650960" imgH="2286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276600"/>
                        <a:ext cx="2682875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10914690"/>
              </p:ext>
            </p:extLst>
          </p:nvPr>
        </p:nvGraphicFramePr>
        <p:xfrm>
          <a:off x="2743200" y="4114800"/>
          <a:ext cx="14416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4" name="Equation" r:id="rId9" imgW="723600" imgH="228600" progId="Equation.3">
                  <p:embed/>
                </p:oleObj>
              </mc:Choice>
              <mc:Fallback>
                <p:oleObj name="Equation" r:id="rId9" imgW="723600" imgH="2286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114800"/>
                        <a:ext cx="1441638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57960582"/>
              </p:ext>
            </p:extLst>
          </p:nvPr>
        </p:nvGraphicFramePr>
        <p:xfrm>
          <a:off x="2743200" y="5029200"/>
          <a:ext cx="13144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5" name="Equation" r:id="rId11" imgW="660240" imgH="228600" progId="Equation.3">
                  <p:embed/>
                </p:oleObj>
              </mc:Choice>
              <mc:Fallback>
                <p:oleObj name="Equation" r:id="rId11" imgW="660240" imgH="2286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029200"/>
                        <a:ext cx="13144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982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4111965" cy="4525963"/>
          </a:xfrm>
        </p:spPr>
        <p:txBody>
          <a:bodyPr>
            <a:normAutofit/>
          </a:bodyPr>
          <a:lstStyle/>
          <a:p>
            <a:r>
              <a:rPr lang="en-US" sz="2800" dirty="0">
                <a:sym typeface="Symbol"/>
              </a:rPr>
              <a:t>Fixed set of </a:t>
            </a:r>
            <a:r>
              <a:rPr lang="en-US" sz="2800" dirty="0" err="1">
                <a:sym typeface="Symbol"/>
              </a:rPr>
              <a:t>hyperelastic</a:t>
            </a:r>
            <a:r>
              <a:rPr lang="en-US" sz="2800" dirty="0">
                <a:sym typeface="Symbol"/>
              </a:rPr>
              <a:t> parameters</a:t>
            </a:r>
            <a:endParaRPr lang="en-US" sz="2800" dirty="0"/>
          </a:p>
          <a:p>
            <a:r>
              <a:rPr lang="en-US" sz="2800" dirty="0" smtClean="0"/>
              <a:t>Effect of fractional derivative order </a:t>
            </a:r>
            <a:r>
              <a:rPr lang="en-US" sz="2800" dirty="0" smtClean="0">
                <a:sym typeface="Symbol"/>
              </a:rPr>
              <a:t></a:t>
            </a:r>
          </a:p>
          <a:p>
            <a:endParaRPr lang="en-US" sz="2800" dirty="0">
              <a:sym typeface="Symbol"/>
            </a:endParaRPr>
          </a:p>
          <a:p>
            <a:pPr lvl="1"/>
            <a:endParaRPr lang="en-US" sz="2400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"/>
          <a:stretch/>
        </p:blipFill>
        <p:spPr bwMode="auto">
          <a:xfrm>
            <a:off x="4114799" y="2286000"/>
            <a:ext cx="4800601" cy="400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634276"/>
              </p:ext>
            </p:extLst>
          </p:nvPr>
        </p:nvGraphicFramePr>
        <p:xfrm>
          <a:off x="762000" y="3581400"/>
          <a:ext cx="26289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7" name="Equation" r:id="rId4" imgW="1168200" imgH="203040" progId="Equation.3">
                  <p:embed/>
                </p:oleObj>
              </mc:Choice>
              <mc:Fallback>
                <p:oleObj name="Equation" r:id="rId4" imgW="11682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3581400"/>
                        <a:ext cx="26289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86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39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Statistical Analysis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86967" y="3813108"/>
            <a:ext cx="3892902" cy="2170836"/>
            <a:chOff x="975192" y="1930724"/>
            <a:chExt cx="5190536" cy="21708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128" y="1930724"/>
              <a:ext cx="2514600" cy="1530314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975192" y="1930724"/>
              <a:ext cx="5026133" cy="2170836"/>
              <a:chOff x="943167" y="1930725"/>
              <a:chExt cx="5026133" cy="217083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3167" y="1930725"/>
                <a:ext cx="2514600" cy="152672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1107570" y="3270564"/>
                    <a:ext cx="4861730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 smtClean="0"/>
                      <a:t>Figure 2: Parameter chain – sampled values for fractional order, </a:t>
                    </a:r>
                    <a14:m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a14:m>
                    <a:r>
                      <a:rPr lang="en-US" sz="1600" dirty="0" smtClean="0"/>
                      <a:t>, and coefficient, </a:t>
                    </a:r>
                    <a14:m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oMath>
                    </a14:m>
                    <a:r>
                      <a:rPr lang="en-US" sz="1600" dirty="0" smtClean="0"/>
                      <a:t>. </a:t>
                    </a:r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7570" y="3270564"/>
                    <a:ext cx="4861730" cy="830997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l="-835" t="-2190" b="-80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518930" y="1181687"/>
                <a:ext cx="4038600" cy="45259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Model validated on 3M VHB elastomer</a:t>
                </a:r>
              </a:p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Parameter Sampling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</a:rPr>
                  <a:t> simulations</a:t>
                </a:r>
              </a:p>
              <a:p>
                <a:pPr lvl="1"/>
                <a:r>
                  <a:rPr lang="en-US" sz="2000" dirty="0" smtClean="0">
                    <a:solidFill>
                      <a:schemeClr val="tx1"/>
                    </a:solidFill>
                  </a:rPr>
                  <a:t>Converged posterior densities</a:t>
                </a: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Content Placeholder 2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18930" y="1181687"/>
                <a:ext cx="4038600" cy="4525963"/>
              </a:xfrm>
              <a:blipFill rotWithShape="1">
                <a:blip r:embed="rId5"/>
                <a:stretch>
                  <a:fillRect l="-1961" t="-1078" r="-3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4847468" y="1371600"/>
            <a:ext cx="3832401" cy="2389245"/>
            <a:chOff x="6463291" y="1886420"/>
            <a:chExt cx="5109868" cy="2389245"/>
          </a:xfrm>
        </p:grpSpPr>
        <p:grpSp>
          <p:nvGrpSpPr>
            <p:cNvPr id="19" name="Group 18"/>
            <p:cNvGrpSpPr/>
            <p:nvPr/>
          </p:nvGrpSpPr>
          <p:grpSpPr>
            <a:xfrm>
              <a:off x="6463291" y="1886422"/>
              <a:ext cx="4945466" cy="2389243"/>
              <a:chOff x="6463291" y="1886422"/>
              <a:chExt cx="4945466" cy="238924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3291" y="1886422"/>
                <a:ext cx="2514600" cy="151394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6547026" y="3444668"/>
                    <a:ext cx="4861731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 smtClean="0"/>
                      <a:t>Figure 1: Parameter posterior densities – sampled values for fractional order, </a:t>
                    </a:r>
                    <a14:m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a14:m>
                    <a:r>
                      <a:rPr lang="en-US" sz="1600" dirty="0" smtClean="0"/>
                      <a:t>, and coefficient, </a:t>
                    </a:r>
                    <a14:m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oMath>
                    </a14:m>
                    <a:r>
                      <a:rPr lang="en-US" sz="1600" dirty="0" smtClean="0"/>
                      <a:t>. </a:t>
                    </a:r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026" y="3444668"/>
                    <a:ext cx="4861731" cy="830997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l="-835" t="-2206" b="-88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559" y="1886420"/>
              <a:ext cx="2514600" cy="151394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Content Placeholder 5"/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4170715145"/>
                  </p:ext>
                </p:extLst>
              </p:nvPr>
            </p:nvGraphicFramePr>
            <p:xfrm>
              <a:off x="907030" y="3766312"/>
              <a:ext cx="3006653" cy="2863088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226570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749725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1030358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𝑅𝑎𝑡𝑒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 [1/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𝜼</m:t>
                              </m:r>
                            </m:oMath>
                          </a14:m>
                          <a:r>
                            <a:rPr lang="en-US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 dirty="0" err="1" smtClean="0">
                                  <a:latin typeface="Cambria Math" panose="02040503050406030204" pitchFamily="18" charset="0"/>
                                </a:rPr>
                                <m:t>𝑘𝑃𝑎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n-US" dirty="0"/>
                        </a:p>
                      </a:txBody>
                      <a:tcPr marL="87047" marR="8704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oMath>
                          </a14:m>
                          <a:r>
                            <a:rPr lang="en-US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[−]</m:t>
                              </m:r>
                            </m:oMath>
                          </a14:m>
                          <a:endParaRPr lang="en-US" dirty="0"/>
                        </a:p>
                      </a:txBody>
                      <a:tcPr marL="87047" marR="87047" anchor="ctr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2852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6.7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35.0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0.12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0.0472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26.8</m:t>
                                </m:r>
                              </m:oMath>
                            </m:oMathPara>
                          </a14:m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0.11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0.10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25.5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0.12</m:t>
                                </m:r>
                              </m:oMath>
                            </m:oMathPara>
                          </a14:m>
                          <a:endParaRPr lang="en-US" dirty="0" smtClean="0"/>
                        </a:p>
                      </a:txBody>
                      <a:tcPr marL="87047" marR="87047"/>
                    </a:tc>
                    <a:extLst>
                      <a:ext uri="{0D108BD9-81ED-4DB2-BD59-A6C34878D82A}">
                        <a16:rowId xmlns="" xmlns:a16="http://schemas.microsoft.com/office/drawing/2014/main" val="24885257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0.335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40.6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0.12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extLst>
                      <a:ext uri="{0D108BD9-81ED-4DB2-BD59-A6C34878D82A}">
                        <a16:rowId xmlns="" xmlns:a16="http://schemas.microsoft.com/office/drawing/2014/main" val="42170445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0.50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40.0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0.12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extLst>
                      <a:ext uri="{0D108BD9-81ED-4DB2-BD59-A6C34878D82A}">
                        <a16:rowId xmlns="" xmlns:a16="http://schemas.microsoft.com/office/drawing/2014/main" val="41424384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0.67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38.9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0.15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extLst>
                      <a:ext uri="{0D108BD9-81ED-4DB2-BD59-A6C34878D82A}">
                        <a16:rowId xmlns="" xmlns:a16="http://schemas.microsoft.com/office/drawing/2014/main" val="16936391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Content Placeholder 5"/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816319196"/>
                  </p:ext>
                </p:extLst>
              </p:nvPr>
            </p:nvGraphicFramePr>
            <p:xfrm>
              <a:off x="907030" y="3766312"/>
              <a:ext cx="3006653" cy="2863088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226570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0"/>
                        </a:ext>
                      </a:extLst>
                    </a:gridCol>
                    <a:gridCol w="749725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2"/>
                        </a:ext>
                      </a:extLst>
                    </a:gridCol>
                    <a:gridCol w="1030358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3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 anchor="ctr">
                        <a:blipFill rotWithShape="1">
                          <a:blip r:embed="rId9"/>
                          <a:stretch>
                            <a:fillRect l="-498" t="-952" r="-145771" b="-36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 anchor="ctr">
                        <a:blipFill rotWithShape="1">
                          <a:blip r:embed="rId9"/>
                          <a:stretch>
                            <a:fillRect l="-164228" t="-952" r="-138211" b="-36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 anchor="ctr">
                        <a:blipFill rotWithShape="1">
                          <a:blip r:embed="rId9"/>
                          <a:stretch>
                            <a:fillRect l="-192308" t="-952" r="-592" b="-3609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0"/>
                      </a:ext>
                    </a:extLst>
                  </a:tr>
                  <a:tr h="3688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9"/>
                          <a:stretch>
                            <a:fillRect l="-498" t="-173770" r="-145771" b="-5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9"/>
                          <a:stretch>
                            <a:fillRect l="-164228" t="-173770" r="-138211" b="-5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9"/>
                          <a:stretch>
                            <a:fillRect l="-192308" t="-173770" r="-592" b="-5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9"/>
                          <a:stretch>
                            <a:fillRect l="-498" t="-278333" r="-145771" b="-4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9"/>
                          <a:stretch>
                            <a:fillRect l="-164228" t="-278333" r="-138211" b="-4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9"/>
                          <a:stretch>
                            <a:fillRect l="-192308" t="-278333" r="-592" b="-4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9"/>
                          <a:stretch>
                            <a:fillRect l="-498" t="-372131" r="-145771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25.5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9"/>
                          <a:stretch>
                            <a:fillRect l="-192308" t="-372131" r="-592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4885257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9"/>
                          <a:stretch>
                            <a:fillRect l="-498" t="-472131" r="-145771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40.6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9"/>
                          <a:stretch>
                            <a:fillRect l="-192308" t="-472131" r="-592" b="-2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42170445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9"/>
                          <a:stretch>
                            <a:fillRect l="-498" t="-572131" r="-145771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40.0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9"/>
                          <a:stretch>
                            <a:fillRect l="-192308" t="-572131" r="-592" b="-1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41424384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9"/>
                          <a:stretch>
                            <a:fillRect l="-498" t="-672131" r="-145771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38.9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9"/>
                          <a:stretch>
                            <a:fillRect l="-192308" t="-672131" r="-592" b="-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6936391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7" name="TextBox 26"/>
          <p:cNvSpPr txBox="1"/>
          <p:nvPr/>
        </p:nvSpPr>
        <p:spPr>
          <a:xfrm>
            <a:off x="684963" y="325238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Table 1: Mean parameter values from sampling of fractional order viscoelastic model.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2440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Predictions—Integer Order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30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219200"/>
                <a:ext cx="3249203" cy="4272097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 smtClean="0">
                    <a:solidFill>
                      <a:schemeClr val="tx1"/>
                    </a:solidFill>
                  </a:rPr>
                  <a:t>Predict stress at stretch rates not used for model calibration.</a:t>
                </a:r>
              </a:p>
              <a:p>
                <a:pPr lvl="1"/>
                <a:r>
                  <a:rPr lang="en-US" sz="1800" u="sng" dirty="0" smtClean="0">
                    <a:solidFill>
                      <a:schemeClr val="tx1"/>
                    </a:solidFill>
                  </a:rPr>
                  <a:t>Integer order</a:t>
                </a:r>
              </a:p>
              <a:p>
                <a:pPr lvl="1"/>
                <a:r>
                  <a:rPr lang="en-US" sz="1800" dirty="0" smtClean="0"/>
                  <a:t>Nonl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inear viscoelastic</a:t>
                </a:r>
              </a:p>
              <a:p>
                <a:pPr lvl="1"/>
                <a:r>
                  <a:rPr lang="en-US" sz="1800" dirty="0" smtClean="0">
                    <a:solidFill>
                      <a:schemeClr val="tx1"/>
                    </a:solidFill>
                  </a:rPr>
                  <a:t>Calibrated 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6.7</m:t>
                    </m:r>
                    <m:r>
                      <m:rPr>
                        <m:nor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endParaRPr lang="en-US" sz="1800" dirty="0" smtClean="0">
                  <a:solidFill>
                    <a:schemeClr val="tx1"/>
                  </a:solidFill>
                </a:endParaRPr>
              </a:p>
              <a:p>
                <a:r>
                  <a:rPr lang="en-US" sz="2000" dirty="0" smtClean="0"/>
                  <a:t>Optimal fit requires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10</a:t>
                </a:r>
                <a:r>
                  <a:rPr lang="en-US" sz="2000" baseline="30000" dirty="0" smtClean="0">
                    <a:solidFill>
                      <a:srgbClr val="FF0000"/>
                    </a:solidFill>
                  </a:rPr>
                  <a:t>4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smtClean="0"/>
                  <a:t>change in time constant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Content Placeholder 3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219200"/>
                <a:ext cx="3249203" cy="4272097"/>
              </a:xfrm>
              <a:blipFill rotWithShape="1">
                <a:blip r:embed="rId2"/>
                <a:stretch>
                  <a:fillRect l="-1689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pPr/>
              <a:t>36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010237" y="3343845"/>
                <a:ext cx="2003460" cy="38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=6.7</m:t>
                      </m:r>
                      <m:r>
                        <m:rPr>
                          <m:nor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x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237" y="3343845"/>
                <a:ext cx="2003460" cy="383888"/>
              </a:xfrm>
              <a:prstGeom prst="rect">
                <a:avLst/>
              </a:prstGeom>
              <a:blipFill rotWithShape="1">
                <a:blip r:embed="rId7"/>
                <a:stretch>
                  <a:fillRect l="-1829" t="-103175" b="-16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33044" y="3343845"/>
                <a:ext cx="2003460" cy="38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=0.0472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044" y="3343845"/>
                <a:ext cx="2003460" cy="383888"/>
              </a:xfrm>
              <a:prstGeom prst="rect">
                <a:avLst/>
              </a:prstGeom>
              <a:blipFill rotWithShape="1">
                <a:blip r:embed="rId8"/>
                <a:stretch>
                  <a:fillRect t="-103175" b="-16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010237" y="6332039"/>
                <a:ext cx="2003460" cy="425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=0.335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237" y="6332039"/>
                <a:ext cx="2003460" cy="425566"/>
              </a:xfrm>
              <a:prstGeom prst="rect">
                <a:avLst/>
              </a:prstGeom>
              <a:blipFill rotWithShape="1">
                <a:blip r:embed="rId9"/>
                <a:stretch>
                  <a:fillRect l="-1524" t="-104286" b="-16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633044" y="6346290"/>
                <a:ext cx="2003460" cy="425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=0.67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044" y="6346290"/>
                <a:ext cx="2003460" cy="425566"/>
              </a:xfrm>
              <a:prstGeom prst="rect">
                <a:avLst/>
              </a:prstGeom>
              <a:blipFill rotWithShape="1">
                <a:blip r:embed="rId10"/>
                <a:stretch>
                  <a:fillRect t="-104286" b="-16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19200"/>
            <a:ext cx="2696953" cy="21246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56" y="1163329"/>
            <a:ext cx="2823044" cy="2236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4059827"/>
            <a:ext cx="2681713" cy="2124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473" y="4059827"/>
            <a:ext cx="2675301" cy="2119346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83490"/>
            <a:ext cx="3276600" cy="243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51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31188" y="-76200"/>
            <a:ext cx="8229600" cy="1143000"/>
          </a:xfrm>
        </p:spPr>
        <p:txBody>
          <a:bodyPr/>
          <a:lstStyle/>
          <a:p>
            <a:r>
              <a:rPr lang="en-US" dirty="0" smtClean="0"/>
              <a:t>Predictions—Fractional Order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30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087552"/>
                <a:ext cx="3124200" cy="4023360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 smtClean="0">
                    <a:solidFill>
                      <a:schemeClr val="tx1"/>
                    </a:solidFill>
                  </a:rPr>
                  <a:t>Predict stress at stretch rates not used for model calibration.</a:t>
                </a:r>
              </a:p>
              <a:p>
                <a:pPr lvl="1"/>
                <a:r>
                  <a:rPr lang="en-US" sz="1600" u="sng" dirty="0" smtClean="0">
                    <a:solidFill>
                      <a:schemeClr val="tx1"/>
                    </a:solidFill>
                  </a:rPr>
                  <a:t>Fractional order</a:t>
                </a:r>
              </a:p>
              <a:p>
                <a:pPr lvl="1"/>
                <a:r>
                  <a:rPr lang="en-US" sz="1600" dirty="0" smtClean="0">
                    <a:solidFill>
                      <a:schemeClr val="tx1"/>
                    </a:solidFill>
                  </a:rPr>
                  <a:t>Nonlinear viscoelastic</a:t>
                </a:r>
              </a:p>
              <a:p>
                <a:pPr lvl="1"/>
                <a:r>
                  <a:rPr lang="en-US" sz="1600" dirty="0" smtClean="0">
                    <a:solidFill>
                      <a:schemeClr val="tx1"/>
                    </a:solidFill>
                  </a:rPr>
                  <a:t>Calibrated 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6.7</m:t>
                    </m:r>
                    <m:r>
                      <m:rPr>
                        <m:nor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Optimal fit requires small change in fractional order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Content Placeholder 3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087552"/>
                <a:ext cx="3124200" cy="4023360"/>
              </a:xfrm>
              <a:blipFill rotWithShape="1">
                <a:blip r:embed="rId3"/>
                <a:stretch>
                  <a:fillRect l="-1758" t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14CE-EFCE-4C65-B9F9-12D24240A65F}" type="datetime1">
              <a:rPr lang="en-US" smtClean="0"/>
              <a:pPr/>
              <a:t>9/5/2016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pPr/>
              <a:t>37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010237" y="3312111"/>
                <a:ext cx="2003460" cy="38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=6.7</m:t>
                      </m:r>
                      <m:r>
                        <m:rPr>
                          <m:nor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x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237" y="3312111"/>
                <a:ext cx="2003460" cy="383888"/>
              </a:xfrm>
              <a:prstGeom prst="rect">
                <a:avLst/>
              </a:prstGeom>
              <a:blipFill rotWithShape="1">
                <a:blip r:embed="rId8"/>
                <a:stretch>
                  <a:fillRect l="-1829" t="-103175" b="-16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33044" y="3312111"/>
                <a:ext cx="2003460" cy="38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=0.0472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044" y="3312111"/>
                <a:ext cx="2003460" cy="383888"/>
              </a:xfrm>
              <a:prstGeom prst="rect">
                <a:avLst/>
              </a:prstGeom>
              <a:blipFill rotWithShape="1">
                <a:blip r:embed="rId9"/>
                <a:stretch>
                  <a:fillRect t="-103175" b="-16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010237" y="6300305"/>
                <a:ext cx="2003460" cy="38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=0.335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237" y="6300305"/>
                <a:ext cx="2003460" cy="383888"/>
              </a:xfrm>
              <a:prstGeom prst="rect">
                <a:avLst/>
              </a:prstGeom>
              <a:blipFill rotWithShape="1">
                <a:blip r:embed="rId10"/>
                <a:stretch>
                  <a:fillRect t="-104839" b="-16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633044" y="6314556"/>
                <a:ext cx="2003460" cy="38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=0.67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044" y="6314556"/>
                <a:ext cx="2003460" cy="383888"/>
              </a:xfrm>
              <a:prstGeom prst="rect">
                <a:avLst/>
              </a:prstGeom>
              <a:blipFill rotWithShape="1">
                <a:blip r:embed="rId11"/>
                <a:stretch>
                  <a:fillRect t="-103175" b="-16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1288977"/>
            <a:ext cx="2575560" cy="20028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36" y="1295400"/>
            <a:ext cx="2534637" cy="1970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442" y="4098386"/>
            <a:ext cx="2604158" cy="2025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34" y="4098386"/>
            <a:ext cx="2643355" cy="20555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Content Placeholder 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3311576"/>
                  </p:ext>
                </p:extLst>
              </p:nvPr>
            </p:nvGraphicFramePr>
            <p:xfrm>
              <a:off x="381000" y="3835356"/>
              <a:ext cx="3006653" cy="2863088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219200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757095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1030358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𝑅𝑎𝑡𝑒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 [1/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𝜼</m:t>
                              </m:r>
                            </m:oMath>
                          </a14:m>
                          <a:r>
                            <a:rPr lang="en-US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 dirty="0" err="1" smtClean="0">
                                  <a:latin typeface="Cambria Math" panose="02040503050406030204" pitchFamily="18" charset="0"/>
                                </a:rPr>
                                <m:t>𝑘𝑃𝑎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n-US" dirty="0"/>
                        </a:p>
                      </a:txBody>
                      <a:tcPr marL="87047" marR="8704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oMath>
                          </a14:m>
                          <a:r>
                            <a:rPr lang="en-US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[−]</m:t>
                              </m:r>
                            </m:oMath>
                          </a14:m>
                          <a:endParaRPr lang="en-US" dirty="0"/>
                        </a:p>
                      </a:txBody>
                      <a:tcPr marL="87047" marR="87047" anchor="ctr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2852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6.7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35.0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0.12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0.0472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26.8</m:t>
                                </m:r>
                              </m:oMath>
                            </m:oMathPara>
                          </a14:m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0.11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0.10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25.5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0.12</m:t>
                                </m:r>
                              </m:oMath>
                            </m:oMathPara>
                          </a14:m>
                          <a:endParaRPr lang="en-US" dirty="0" smtClean="0"/>
                        </a:p>
                      </a:txBody>
                      <a:tcPr marL="87047" marR="87047"/>
                    </a:tc>
                    <a:extLst>
                      <a:ext uri="{0D108BD9-81ED-4DB2-BD59-A6C34878D82A}">
                        <a16:rowId xmlns="" xmlns:a16="http://schemas.microsoft.com/office/drawing/2014/main" val="24885257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0.335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40.6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0.12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extLst>
                      <a:ext uri="{0D108BD9-81ED-4DB2-BD59-A6C34878D82A}">
                        <a16:rowId xmlns="" xmlns:a16="http://schemas.microsoft.com/office/drawing/2014/main" val="42170445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0.50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40.0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0.12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extLst>
                      <a:ext uri="{0D108BD9-81ED-4DB2-BD59-A6C34878D82A}">
                        <a16:rowId xmlns="" xmlns:a16="http://schemas.microsoft.com/office/drawing/2014/main" val="41424384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0.67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38.9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0.15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87047" marR="87047"/>
                    </a:tc>
                    <a:extLst>
                      <a:ext uri="{0D108BD9-81ED-4DB2-BD59-A6C34878D82A}">
                        <a16:rowId xmlns="" xmlns:a16="http://schemas.microsoft.com/office/drawing/2014/main" val="16936391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Content Placeholder 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114272343"/>
                  </p:ext>
                </p:extLst>
              </p:nvPr>
            </p:nvGraphicFramePr>
            <p:xfrm>
              <a:off x="381000" y="3835356"/>
              <a:ext cx="3006653" cy="2863088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2192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757095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  <a:gridCol w="103035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3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 anchor="ctr">
                        <a:blipFill rotWithShape="1">
                          <a:blip r:embed="rId16"/>
                          <a:stretch>
                            <a:fillRect l="-500" r="-146500" b="-36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 anchor="ctr">
                        <a:blipFill rotWithShape="1">
                          <a:blip r:embed="rId16"/>
                          <a:stretch>
                            <a:fillRect l="-162097" r="-136290" b="-36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 anchor="ctr">
                        <a:blipFill rotWithShape="1">
                          <a:blip r:embed="rId16"/>
                          <a:stretch>
                            <a:fillRect l="-192308" b="-3609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3688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16"/>
                          <a:stretch>
                            <a:fillRect l="-500" t="-172131" r="-146500" b="-5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16"/>
                          <a:stretch>
                            <a:fillRect l="-162097" t="-172131" r="-136290" b="-5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16"/>
                          <a:stretch>
                            <a:fillRect l="-192308" t="-172131" b="-5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16"/>
                          <a:stretch>
                            <a:fillRect l="-500" t="-276667" r="-146500" b="-4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16"/>
                          <a:stretch>
                            <a:fillRect l="-162097" t="-276667" r="-136290" b="-4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16"/>
                          <a:stretch>
                            <a:fillRect l="-192308" t="-276667" b="-4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16"/>
                          <a:stretch>
                            <a:fillRect l="-500" t="-370492" r="-146500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25.5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16"/>
                          <a:stretch>
                            <a:fillRect l="-192308" t="-370492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4885257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16"/>
                          <a:stretch>
                            <a:fillRect l="-500" t="-470492" r="-146500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40.6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16"/>
                          <a:stretch>
                            <a:fillRect l="-192308" t="-470492" b="-2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42170445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16"/>
                          <a:stretch>
                            <a:fillRect l="-500" t="-570492" r="-146500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40.0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16"/>
                          <a:stretch>
                            <a:fillRect l="-192308" t="-570492" b="-1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41424384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16"/>
                          <a:stretch>
                            <a:fillRect l="-500" t="-670492" r="-146500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1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38.9</a:t>
                          </a:r>
                          <a:endParaRPr lang="en-US" sz="18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87047" marR="8704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047" marR="87047">
                        <a:blipFill rotWithShape="1">
                          <a:blip r:embed="rId16"/>
                          <a:stretch>
                            <a:fillRect l="-192308" t="-670492" b="-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6936391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/>
          <p:cNvSpPr/>
          <p:nvPr/>
        </p:nvSpPr>
        <p:spPr>
          <a:xfrm>
            <a:off x="2514600" y="4495800"/>
            <a:ext cx="685800" cy="2188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1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097877" cy="8382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661" y="914400"/>
            <a:ext cx="8229600" cy="3505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Polarized light control of polymer deformation</a:t>
            </a:r>
          </a:p>
          <a:p>
            <a:pPr lvl="1"/>
            <a:r>
              <a:rPr lang="en-US" sz="1800" dirty="0" smtClean="0"/>
              <a:t>Advantageous in </a:t>
            </a:r>
            <a:r>
              <a:rPr lang="en-US" sz="1800" u="sng" dirty="0" smtClean="0"/>
              <a:t>temporal</a:t>
            </a:r>
            <a:r>
              <a:rPr lang="en-US" sz="1800" dirty="0" smtClean="0"/>
              <a:t> and </a:t>
            </a:r>
            <a:r>
              <a:rPr lang="en-US" sz="1800" u="sng" dirty="0" smtClean="0"/>
              <a:t>spatially controlled</a:t>
            </a:r>
            <a:r>
              <a:rPr lang="en-US" sz="1800" dirty="0" smtClean="0"/>
              <a:t> adaptive structures</a:t>
            </a:r>
          </a:p>
          <a:p>
            <a:r>
              <a:rPr lang="en-US" sz="2000" dirty="0" smtClean="0"/>
              <a:t>Key developments</a:t>
            </a:r>
          </a:p>
          <a:p>
            <a:pPr lvl="1"/>
            <a:r>
              <a:rPr lang="en-US" sz="1800" dirty="0" smtClean="0"/>
              <a:t>Identified differences in dipole (electric field) and quadrupole (electric field gradient) forces on </a:t>
            </a:r>
            <a:r>
              <a:rPr lang="en-US" sz="1800" dirty="0" err="1" smtClean="0"/>
              <a:t>photostriction</a:t>
            </a:r>
            <a:endParaRPr lang="en-US" sz="1800" dirty="0" smtClean="0"/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Rate dependent viscoelastic and shape memory effects quantified using uncertainty analysis</a:t>
            </a:r>
            <a:endParaRPr lang="en-US" sz="1400" dirty="0" smtClean="0">
              <a:sym typeface="Wingdings" panose="05000000000000000000" pitchFamily="2" charset="2"/>
            </a:endParaRPr>
          </a:p>
          <a:p>
            <a:pPr lvl="1"/>
            <a:r>
              <a:rPr lang="en-US" sz="1800" dirty="0" smtClean="0"/>
              <a:t>Superior prediction of viscoelasticity using fractional derivatives</a:t>
            </a:r>
            <a:endParaRPr lang="en-US" sz="1600" i="1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3505200"/>
            <a:ext cx="7895002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On-going research</a:t>
            </a:r>
          </a:p>
          <a:p>
            <a:pPr lvl="1"/>
            <a:r>
              <a:rPr lang="en-US" sz="2000" dirty="0" smtClean="0"/>
              <a:t>Materials synthesis of several </a:t>
            </a:r>
            <a:r>
              <a:rPr lang="en-US" sz="2000" dirty="0" err="1" smtClean="0"/>
              <a:t>mesogens</a:t>
            </a:r>
            <a:r>
              <a:rPr lang="en-US" sz="2000" dirty="0" smtClean="0"/>
              <a:t> and polymer systems with up-conversion</a:t>
            </a:r>
          </a:p>
          <a:p>
            <a:pPr lvl="1"/>
            <a:r>
              <a:rPr lang="en-US" sz="2000" dirty="0" smtClean="0"/>
              <a:t>Material repeatability</a:t>
            </a:r>
          </a:p>
          <a:p>
            <a:pPr lvl="2"/>
            <a:r>
              <a:rPr lang="en-US" sz="1600" dirty="0" smtClean="0"/>
              <a:t>Cyclic loading and viscoelastic/plastic effects in presence/absence of light</a:t>
            </a:r>
          </a:p>
          <a:p>
            <a:pPr lvl="1"/>
            <a:r>
              <a:rPr lang="en-US" sz="2000" dirty="0" smtClean="0"/>
              <a:t>Technology transfer to flow control</a:t>
            </a:r>
            <a:endParaRPr lang="en-US" sz="1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5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0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63C1-B111-4F3F-868C-13F28A07F304}" type="slidenum">
              <a:rPr lang="en-US" smtClean="0"/>
              <a:t>4</a:t>
            </a:fld>
            <a:endParaRPr lang="en-US" dirty="0"/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00800"/>
            <a:ext cx="60769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06" y="50951"/>
            <a:ext cx="6719040" cy="631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1655" y="2895600"/>
            <a:ext cx="1525579" cy="369332"/>
          </a:xfrm>
          <a:prstGeom prst="rect">
            <a:avLst/>
          </a:prstGeom>
          <a:noFill/>
          <a:ln w="317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</a:rPr>
              <a:t>Azo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-polymers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6200" y="274638"/>
            <a:ext cx="9067800" cy="6397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Balance Equations</a:t>
            </a:r>
            <a:endParaRPr lang="en-US" sz="40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23250" y="1265237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Maxwell’s equations</a:t>
            </a:r>
          </a:p>
          <a:p>
            <a:endParaRPr lang="en-US" sz="2800" dirty="0" smtClean="0"/>
          </a:p>
          <a:p>
            <a:r>
              <a:rPr lang="en-US" sz="2800" dirty="0" smtClean="0"/>
              <a:t>Linear momentum</a:t>
            </a:r>
          </a:p>
          <a:p>
            <a:endParaRPr lang="en-US" sz="2800" dirty="0" smtClean="0"/>
          </a:p>
          <a:p>
            <a:r>
              <a:rPr lang="en-US" sz="2800" dirty="0" smtClean="0"/>
              <a:t>Electronic (optical mode) force balance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Non-affine polymer deformation</a:t>
            </a:r>
            <a:endParaRPr lang="en-US" sz="28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009918"/>
              </p:ext>
            </p:extLst>
          </p:nvPr>
        </p:nvGraphicFramePr>
        <p:xfrm>
          <a:off x="1600200" y="3886200"/>
          <a:ext cx="576897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2" name="Equation" r:id="rId3" imgW="3047760" imgH="457200" progId="Equation.3">
                  <p:embed/>
                </p:oleObj>
              </mc:Choice>
              <mc:Fallback>
                <p:oleObj name="Equation" r:id="rId3" imgW="3047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886200"/>
                        <a:ext cx="5768975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44563C1-B111-4F3F-868C-13F28A07F304}" type="slidenum">
              <a:rPr lang="en-US" smtClean="0"/>
              <a:t>40</a:t>
            </a:fld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4876800" y="3949571"/>
            <a:ext cx="838200" cy="7620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114800" y="4812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Dipole energy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791200" y="3962400"/>
            <a:ext cx="1600200" cy="762000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786673" y="48122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Quadrupole energy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29036077"/>
              </p:ext>
            </p:extLst>
          </p:nvPr>
        </p:nvGraphicFramePr>
        <p:xfrm>
          <a:off x="4030663" y="2868613"/>
          <a:ext cx="50657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3" name="Equation" r:id="rId5" imgW="2387520" imgH="253800" progId="Equation.3">
                  <p:embed/>
                </p:oleObj>
              </mc:Choice>
              <mc:Fallback>
                <p:oleObj name="Equation" r:id="rId5" imgW="2387520" imgH="2538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663" y="2868613"/>
                        <a:ext cx="50657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 26"/>
          <p:cNvSpPr/>
          <p:nvPr/>
        </p:nvSpPr>
        <p:spPr>
          <a:xfrm>
            <a:off x="5803683" y="2832766"/>
            <a:ext cx="490773" cy="602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3413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29200" y="2514600"/>
            <a:ext cx="373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Photostrictive</a:t>
            </a:r>
            <a:r>
              <a:rPr lang="en-US" dirty="0" smtClean="0">
                <a:solidFill>
                  <a:srgbClr val="FF0000"/>
                </a:solidFill>
              </a:rPr>
              <a:t> azo-polymer coupling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869256"/>
              </p:ext>
            </p:extLst>
          </p:nvPr>
        </p:nvGraphicFramePr>
        <p:xfrm>
          <a:off x="4038600" y="1295400"/>
          <a:ext cx="23558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4" name="Equation" r:id="rId7" imgW="1295280" imgH="419040" progId="Equation.3">
                  <p:embed/>
                </p:oleObj>
              </mc:Choice>
              <mc:Fallback>
                <p:oleObj name="Equation" r:id="rId7" imgW="12952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295400"/>
                        <a:ext cx="235585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063185"/>
              </p:ext>
            </p:extLst>
          </p:nvPr>
        </p:nvGraphicFramePr>
        <p:xfrm>
          <a:off x="4365625" y="2146300"/>
          <a:ext cx="1130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5" name="Equation" r:id="rId9" imgW="596880" imgH="241200" progId="Equation.3">
                  <p:embed/>
                </p:oleObj>
              </mc:Choice>
              <mc:Fallback>
                <p:oleObj name="Equation" r:id="rId9" imgW="596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25" y="2146300"/>
                        <a:ext cx="11303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1605748"/>
              </p:ext>
            </p:extLst>
          </p:nvPr>
        </p:nvGraphicFramePr>
        <p:xfrm>
          <a:off x="6961187" y="2133600"/>
          <a:ext cx="889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6" name="Equation" r:id="rId11" imgW="469800" imgH="241200" progId="Equation.3">
                  <p:embed/>
                </p:oleObj>
              </mc:Choice>
              <mc:Fallback>
                <p:oleObj name="Equation" r:id="rId11" imgW="469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1187" y="2133600"/>
                        <a:ext cx="8890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433308"/>
              </p:ext>
            </p:extLst>
          </p:nvPr>
        </p:nvGraphicFramePr>
        <p:xfrm>
          <a:off x="6764337" y="1295400"/>
          <a:ext cx="15795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7" name="Equation" r:id="rId13" imgW="965160" imgH="419040" progId="Equation.3">
                  <p:embed/>
                </p:oleObj>
              </mc:Choice>
              <mc:Fallback>
                <p:oleObj name="Equation" r:id="rId13" imgW="965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4337" y="1295400"/>
                        <a:ext cx="157956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530741"/>
              </p:ext>
            </p:extLst>
          </p:nvPr>
        </p:nvGraphicFramePr>
        <p:xfrm>
          <a:off x="533400" y="2891997"/>
          <a:ext cx="302895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8" name="Equation" r:id="rId15" imgW="1600200" imgH="253800" progId="Equation.3">
                  <p:embed/>
                </p:oleObj>
              </mc:Choice>
              <mc:Fallback>
                <p:oleObj name="Equation" r:id="rId15" imgW="1600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891997"/>
                        <a:ext cx="3028950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3886200" y="2819400"/>
            <a:ext cx="0" cy="615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44162" y="1447800"/>
            <a:ext cx="0" cy="990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217987" y="2057400"/>
            <a:ext cx="3886200" cy="179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829418"/>
              </p:ext>
            </p:extLst>
          </p:nvPr>
        </p:nvGraphicFramePr>
        <p:xfrm>
          <a:off x="874713" y="5843588"/>
          <a:ext cx="4062412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9" name="Equation" r:id="rId17" imgW="2145960" imgH="469800" progId="Equation.3">
                  <p:embed/>
                </p:oleObj>
              </mc:Choice>
              <mc:Fallback>
                <p:oleObj name="Equation" r:id="rId17" imgW="2145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5843588"/>
                        <a:ext cx="4062412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ight Arrow 12"/>
          <p:cNvSpPr/>
          <p:nvPr/>
        </p:nvSpPr>
        <p:spPr>
          <a:xfrm>
            <a:off x="4933823" y="6138287"/>
            <a:ext cx="6435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202691"/>
              </p:ext>
            </p:extLst>
          </p:nvPr>
        </p:nvGraphicFramePr>
        <p:xfrm>
          <a:off x="5708420" y="5943600"/>
          <a:ext cx="2063980" cy="548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0" name="Equation" r:id="rId19" imgW="952200" imgH="253800" progId="Equation.3">
                  <p:embed/>
                </p:oleObj>
              </mc:Choice>
              <mc:Fallback>
                <p:oleObj name="Equation" r:id="rId19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420" y="5943600"/>
                        <a:ext cx="2063980" cy="548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val 29"/>
          <p:cNvSpPr/>
          <p:nvPr/>
        </p:nvSpPr>
        <p:spPr>
          <a:xfrm>
            <a:off x="7056456" y="2819400"/>
            <a:ext cx="1062272" cy="602528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63417" y="3421928"/>
            <a:ext cx="222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Non-affine polymer network  coupling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/>
      <p:bldP spid="27" grpId="0" animBg="1"/>
      <p:bldP spid="28" grpId="0"/>
      <p:bldP spid="13" grpId="0" animBg="1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Light-matter modeling</a:t>
            </a:r>
          </a:p>
          <a:p>
            <a:pPr lvl="1"/>
            <a:r>
              <a:rPr lang="en-US" dirty="0" smtClean="0"/>
              <a:t>Multiaxial photomechanical predictions</a:t>
            </a:r>
          </a:p>
          <a:p>
            <a:r>
              <a:rPr lang="en-US" dirty="0" smtClean="0"/>
              <a:t>Model validation</a:t>
            </a:r>
          </a:p>
          <a:p>
            <a:pPr lvl="1"/>
            <a:r>
              <a:rPr lang="en-US" dirty="0" smtClean="0"/>
              <a:t>Experimental characterization of heat </a:t>
            </a:r>
            <a:r>
              <a:rPr lang="en-US" dirty="0" smtClean="0"/>
              <a:t>and </a:t>
            </a:r>
            <a:r>
              <a:rPr lang="en-US" dirty="0" smtClean="0"/>
              <a:t>photopolymer </a:t>
            </a:r>
            <a:r>
              <a:rPr lang="en-US" dirty="0" smtClean="0"/>
              <a:t>viscoelasticity/plasticity</a:t>
            </a:r>
          </a:p>
          <a:p>
            <a:pPr lvl="1"/>
            <a:r>
              <a:rPr lang="en-US" dirty="0" smtClean="0"/>
              <a:t>Bayesian uncertainty analysis</a:t>
            </a:r>
          </a:p>
          <a:p>
            <a:r>
              <a:rPr lang="en-US" dirty="0" smtClean="0"/>
              <a:t>Fractional </a:t>
            </a:r>
            <a:r>
              <a:rPr lang="en-US" dirty="0" smtClean="0"/>
              <a:t>derivatives (time permitting)</a:t>
            </a:r>
          </a:p>
          <a:p>
            <a:r>
              <a:rPr lang="en-US" dirty="0" smtClean="0"/>
              <a:t>Concluding remarks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10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Framework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Unifying Concepts in </a:t>
            </a:r>
            <a:r>
              <a:rPr lang="en-US" dirty="0" err="1" smtClean="0"/>
              <a:t>Photomechanics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53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80260" y="262124"/>
            <a:ext cx="562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Lattice vibrations at long wavelength limit</a:t>
            </a:r>
            <a:endParaRPr lang="en-US" sz="2400" b="1" dirty="0"/>
          </a:p>
        </p:txBody>
      </p:sp>
      <p:cxnSp>
        <p:nvCxnSpPr>
          <p:cNvPr id="273" name="Straight Connector 272"/>
          <p:cNvCxnSpPr/>
          <p:nvPr/>
        </p:nvCxnSpPr>
        <p:spPr>
          <a:xfrm>
            <a:off x="485900" y="3581400"/>
            <a:ext cx="5029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Oval 273"/>
          <p:cNvSpPr/>
          <p:nvPr/>
        </p:nvSpPr>
        <p:spPr>
          <a:xfrm>
            <a:off x="920240" y="3390900"/>
            <a:ext cx="274320" cy="33528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1910840" y="3497580"/>
            <a:ext cx="121920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2450080" y="3393375"/>
            <a:ext cx="274320" cy="33528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3440680" y="3500055"/>
            <a:ext cx="121920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3969130" y="3403275"/>
            <a:ext cx="274320" cy="33528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Oval 282"/>
          <p:cNvSpPr/>
          <p:nvPr/>
        </p:nvSpPr>
        <p:spPr>
          <a:xfrm>
            <a:off x="4959730" y="3509955"/>
            <a:ext cx="121920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9" name="Straight Connector 318"/>
          <p:cNvCxnSpPr/>
          <p:nvPr/>
        </p:nvCxnSpPr>
        <p:spPr>
          <a:xfrm>
            <a:off x="485900" y="4719645"/>
            <a:ext cx="5029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0" name="Oval 319"/>
          <p:cNvSpPr/>
          <p:nvPr/>
        </p:nvSpPr>
        <p:spPr>
          <a:xfrm>
            <a:off x="920240" y="4529145"/>
            <a:ext cx="274320" cy="33528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Oval 320"/>
          <p:cNvSpPr/>
          <p:nvPr/>
        </p:nvSpPr>
        <p:spPr>
          <a:xfrm>
            <a:off x="1910840" y="4635825"/>
            <a:ext cx="121920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Oval 321"/>
          <p:cNvSpPr/>
          <p:nvPr/>
        </p:nvSpPr>
        <p:spPr>
          <a:xfrm>
            <a:off x="2450080" y="4531620"/>
            <a:ext cx="274320" cy="33528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Oval 322"/>
          <p:cNvSpPr/>
          <p:nvPr/>
        </p:nvSpPr>
        <p:spPr>
          <a:xfrm>
            <a:off x="3440680" y="4638300"/>
            <a:ext cx="121920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Oval 323"/>
          <p:cNvSpPr/>
          <p:nvPr/>
        </p:nvSpPr>
        <p:spPr>
          <a:xfrm>
            <a:off x="3969130" y="4541520"/>
            <a:ext cx="274320" cy="33528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Oval 324"/>
          <p:cNvSpPr/>
          <p:nvPr/>
        </p:nvSpPr>
        <p:spPr>
          <a:xfrm>
            <a:off x="4959730" y="4648200"/>
            <a:ext cx="121920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TextBox 339"/>
          <p:cNvSpPr txBox="1"/>
          <p:nvPr/>
        </p:nvSpPr>
        <p:spPr>
          <a:xfrm>
            <a:off x="6353300" y="3371600"/>
            <a:ext cx="220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Optic mode</a:t>
            </a:r>
            <a:endParaRPr lang="en-US" sz="2200" b="1" dirty="0"/>
          </a:p>
        </p:txBody>
      </p:sp>
      <p:sp>
        <p:nvSpPr>
          <p:cNvPr id="341" name="TextBox 340"/>
          <p:cNvSpPr txBox="1"/>
          <p:nvPr/>
        </p:nvSpPr>
        <p:spPr>
          <a:xfrm>
            <a:off x="6324600" y="4445913"/>
            <a:ext cx="220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Acoustic mode</a:t>
            </a:r>
            <a:endParaRPr lang="en-US" sz="2200" b="1" dirty="0"/>
          </a:p>
        </p:txBody>
      </p:sp>
      <p:grpSp>
        <p:nvGrpSpPr>
          <p:cNvPr id="445" name="Group 444"/>
          <p:cNvGrpSpPr/>
          <p:nvPr/>
        </p:nvGrpSpPr>
        <p:grpSpPr>
          <a:xfrm>
            <a:off x="533400" y="1752600"/>
            <a:ext cx="7472550" cy="981112"/>
            <a:chOff x="533400" y="2057400"/>
            <a:chExt cx="7472550" cy="981112"/>
          </a:xfrm>
        </p:grpSpPr>
        <p:cxnSp>
          <p:nvCxnSpPr>
            <p:cNvPr id="236" name="Straight Connector 235"/>
            <p:cNvCxnSpPr/>
            <p:nvPr/>
          </p:nvCxnSpPr>
          <p:spPr>
            <a:xfrm>
              <a:off x="533400" y="2628455"/>
              <a:ext cx="50292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Oval 248"/>
            <p:cNvSpPr/>
            <p:nvPr/>
          </p:nvSpPr>
          <p:spPr>
            <a:xfrm>
              <a:off x="967740" y="2437955"/>
              <a:ext cx="274320" cy="33528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1958340" y="2544635"/>
              <a:ext cx="121920" cy="1524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2491740" y="2445575"/>
              <a:ext cx="274320" cy="33528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482340" y="2537015"/>
              <a:ext cx="121920" cy="1524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023360" y="2442460"/>
              <a:ext cx="274320" cy="33528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5013960" y="2533900"/>
              <a:ext cx="121920" cy="1524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7" name="Group 406"/>
            <p:cNvGrpSpPr/>
            <p:nvPr/>
          </p:nvGrpSpPr>
          <p:grpSpPr>
            <a:xfrm>
              <a:off x="1507175" y="2390010"/>
              <a:ext cx="194310" cy="407670"/>
              <a:chOff x="1920240" y="1600200"/>
              <a:chExt cx="194310" cy="407670"/>
            </a:xfrm>
          </p:grpSpPr>
          <p:cxnSp>
            <p:nvCxnSpPr>
              <p:cNvPr id="347" name="Straight Connector 346"/>
              <p:cNvCxnSpPr/>
              <p:nvPr/>
            </p:nvCxnSpPr>
            <p:spPr>
              <a:xfrm flipV="1">
                <a:off x="1920240" y="1600200"/>
                <a:ext cx="45720" cy="23622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/>
              <p:cNvCxnSpPr/>
              <p:nvPr/>
            </p:nvCxnSpPr>
            <p:spPr>
              <a:xfrm>
                <a:off x="1965960" y="1607820"/>
                <a:ext cx="3810" cy="38862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/>
              <p:cNvCxnSpPr/>
              <p:nvPr/>
            </p:nvCxnSpPr>
            <p:spPr>
              <a:xfrm flipV="1">
                <a:off x="1965960" y="1607820"/>
                <a:ext cx="68580" cy="396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/>
              <p:cNvCxnSpPr/>
              <p:nvPr/>
            </p:nvCxnSpPr>
            <p:spPr>
              <a:xfrm flipH="1">
                <a:off x="2034540" y="1607820"/>
                <a:ext cx="7620" cy="40005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/>
              <p:cNvCxnSpPr/>
              <p:nvPr/>
            </p:nvCxnSpPr>
            <p:spPr>
              <a:xfrm flipV="1">
                <a:off x="2045970" y="1604010"/>
                <a:ext cx="60960" cy="396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/>
              <p:cNvCxnSpPr/>
              <p:nvPr/>
            </p:nvCxnSpPr>
            <p:spPr>
              <a:xfrm>
                <a:off x="2110740" y="1604010"/>
                <a:ext cx="3810" cy="22479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2" name="Group 421"/>
            <p:cNvGrpSpPr/>
            <p:nvPr/>
          </p:nvGrpSpPr>
          <p:grpSpPr>
            <a:xfrm>
              <a:off x="2186050" y="2497580"/>
              <a:ext cx="224790" cy="247650"/>
              <a:chOff x="2663190" y="1691640"/>
              <a:chExt cx="224790" cy="247650"/>
            </a:xfrm>
          </p:grpSpPr>
          <p:cxnSp>
            <p:nvCxnSpPr>
              <p:cNvPr id="355" name="Straight Connector 354"/>
              <p:cNvCxnSpPr/>
              <p:nvPr/>
            </p:nvCxnSpPr>
            <p:spPr>
              <a:xfrm flipV="1">
                <a:off x="2663190" y="1695450"/>
                <a:ext cx="45720" cy="1257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/>
              <p:cNvCxnSpPr/>
              <p:nvPr/>
            </p:nvCxnSpPr>
            <p:spPr>
              <a:xfrm>
                <a:off x="2708910" y="1691640"/>
                <a:ext cx="0" cy="2400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/>
              <p:cNvCxnSpPr/>
              <p:nvPr/>
            </p:nvCxnSpPr>
            <p:spPr>
              <a:xfrm flipV="1">
                <a:off x="2716530" y="1703070"/>
                <a:ext cx="53340" cy="2324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/>
              <p:cNvCxnSpPr/>
              <p:nvPr/>
            </p:nvCxnSpPr>
            <p:spPr>
              <a:xfrm>
                <a:off x="2769870" y="1699260"/>
                <a:ext cx="0" cy="23622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/>
              <p:cNvCxnSpPr/>
              <p:nvPr/>
            </p:nvCxnSpPr>
            <p:spPr>
              <a:xfrm flipV="1">
                <a:off x="2777490" y="1699260"/>
                <a:ext cx="49530" cy="2400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/>
              <p:cNvCxnSpPr/>
              <p:nvPr/>
            </p:nvCxnSpPr>
            <p:spPr>
              <a:xfrm>
                <a:off x="2830830" y="1691640"/>
                <a:ext cx="0" cy="2438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/>
              <p:cNvCxnSpPr/>
              <p:nvPr/>
            </p:nvCxnSpPr>
            <p:spPr>
              <a:xfrm flipV="1">
                <a:off x="2827020" y="1703070"/>
                <a:ext cx="57150" cy="2286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/>
              <p:cNvCxnSpPr/>
              <p:nvPr/>
            </p:nvCxnSpPr>
            <p:spPr>
              <a:xfrm flipH="1">
                <a:off x="2884170" y="1706880"/>
                <a:ext cx="3810" cy="1257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8" name="Group 407"/>
            <p:cNvGrpSpPr/>
            <p:nvPr/>
          </p:nvGrpSpPr>
          <p:grpSpPr>
            <a:xfrm>
              <a:off x="3007425" y="2411730"/>
              <a:ext cx="194310" cy="407670"/>
              <a:chOff x="1920240" y="1600200"/>
              <a:chExt cx="194310" cy="407670"/>
            </a:xfrm>
          </p:grpSpPr>
          <p:cxnSp>
            <p:nvCxnSpPr>
              <p:cNvPr id="409" name="Straight Connector 408"/>
              <p:cNvCxnSpPr/>
              <p:nvPr/>
            </p:nvCxnSpPr>
            <p:spPr>
              <a:xfrm flipV="1">
                <a:off x="1920240" y="1600200"/>
                <a:ext cx="45720" cy="23622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/>
              <p:cNvCxnSpPr/>
              <p:nvPr/>
            </p:nvCxnSpPr>
            <p:spPr>
              <a:xfrm>
                <a:off x="1965960" y="1607820"/>
                <a:ext cx="3810" cy="38862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/>
              <p:cNvCxnSpPr/>
              <p:nvPr/>
            </p:nvCxnSpPr>
            <p:spPr>
              <a:xfrm flipV="1">
                <a:off x="1965960" y="1607820"/>
                <a:ext cx="68580" cy="396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/>
              <p:cNvCxnSpPr/>
              <p:nvPr/>
            </p:nvCxnSpPr>
            <p:spPr>
              <a:xfrm flipH="1">
                <a:off x="2034540" y="1607820"/>
                <a:ext cx="7620" cy="40005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/>
              <p:cNvCxnSpPr/>
              <p:nvPr/>
            </p:nvCxnSpPr>
            <p:spPr>
              <a:xfrm flipV="1">
                <a:off x="2045970" y="1604010"/>
                <a:ext cx="60960" cy="396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/>
            </p:nvCxnSpPr>
            <p:spPr>
              <a:xfrm>
                <a:off x="2110740" y="1604010"/>
                <a:ext cx="3810" cy="22479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5" name="Group 414"/>
            <p:cNvGrpSpPr/>
            <p:nvPr/>
          </p:nvGrpSpPr>
          <p:grpSpPr>
            <a:xfrm>
              <a:off x="4541965" y="2387980"/>
              <a:ext cx="194310" cy="407670"/>
              <a:chOff x="1920240" y="1600200"/>
              <a:chExt cx="194310" cy="407670"/>
            </a:xfrm>
          </p:grpSpPr>
          <p:cxnSp>
            <p:nvCxnSpPr>
              <p:cNvPr id="416" name="Straight Connector 415"/>
              <p:cNvCxnSpPr/>
              <p:nvPr/>
            </p:nvCxnSpPr>
            <p:spPr>
              <a:xfrm flipV="1">
                <a:off x="1920240" y="1600200"/>
                <a:ext cx="45720" cy="23622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/>
              <p:cNvCxnSpPr/>
              <p:nvPr/>
            </p:nvCxnSpPr>
            <p:spPr>
              <a:xfrm>
                <a:off x="1965960" y="1607820"/>
                <a:ext cx="3810" cy="38862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/>
              <p:cNvCxnSpPr/>
              <p:nvPr/>
            </p:nvCxnSpPr>
            <p:spPr>
              <a:xfrm flipV="1">
                <a:off x="1965960" y="1607820"/>
                <a:ext cx="68580" cy="396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/>
              <p:cNvCxnSpPr/>
              <p:nvPr/>
            </p:nvCxnSpPr>
            <p:spPr>
              <a:xfrm flipH="1">
                <a:off x="2034540" y="1607820"/>
                <a:ext cx="7620" cy="40005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/>
              <p:cNvCxnSpPr/>
              <p:nvPr/>
            </p:nvCxnSpPr>
            <p:spPr>
              <a:xfrm flipV="1">
                <a:off x="2045970" y="1604010"/>
                <a:ext cx="60960" cy="396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/>
              <p:cNvCxnSpPr/>
              <p:nvPr/>
            </p:nvCxnSpPr>
            <p:spPr>
              <a:xfrm>
                <a:off x="2110740" y="1604010"/>
                <a:ext cx="3810" cy="22479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3" name="Group 422"/>
            <p:cNvGrpSpPr/>
            <p:nvPr/>
          </p:nvGrpSpPr>
          <p:grpSpPr>
            <a:xfrm>
              <a:off x="3721925" y="2487930"/>
              <a:ext cx="224790" cy="247650"/>
              <a:chOff x="2663190" y="1691640"/>
              <a:chExt cx="224790" cy="247650"/>
            </a:xfrm>
          </p:grpSpPr>
          <p:cxnSp>
            <p:nvCxnSpPr>
              <p:cNvPr id="424" name="Straight Connector 423"/>
              <p:cNvCxnSpPr/>
              <p:nvPr/>
            </p:nvCxnSpPr>
            <p:spPr>
              <a:xfrm flipV="1">
                <a:off x="2663190" y="1695450"/>
                <a:ext cx="45720" cy="1257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/>
              <p:cNvCxnSpPr/>
              <p:nvPr/>
            </p:nvCxnSpPr>
            <p:spPr>
              <a:xfrm>
                <a:off x="2708910" y="1691640"/>
                <a:ext cx="0" cy="2400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flipV="1">
                <a:off x="2716530" y="1703070"/>
                <a:ext cx="53340" cy="2324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>
                <a:off x="2769870" y="1699260"/>
                <a:ext cx="0" cy="23622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flipV="1">
                <a:off x="2777490" y="1699260"/>
                <a:ext cx="49530" cy="2400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/>
              <p:cNvCxnSpPr/>
              <p:nvPr/>
            </p:nvCxnSpPr>
            <p:spPr>
              <a:xfrm>
                <a:off x="2830830" y="1691640"/>
                <a:ext cx="0" cy="2438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 flipV="1">
                <a:off x="2827020" y="1703070"/>
                <a:ext cx="57150" cy="2286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 flipH="1">
                <a:off x="2884170" y="1706880"/>
                <a:ext cx="3810" cy="1257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1" name="Oval 440"/>
            <p:cNvSpPr/>
            <p:nvPr/>
          </p:nvSpPr>
          <p:spPr>
            <a:xfrm>
              <a:off x="6553200" y="2133600"/>
              <a:ext cx="274320" cy="33528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6629400" y="2743200"/>
              <a:ext cx="121920" cy="1524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TextBox 442"/>
            <p:cNvSpPr txBox="1"/>
            <p:nvPr/>
          </p:nvSpPr>
          <p:spPr>
            <a:xfrm>
              <a:off x="7239000" y="2057400"/>
              <a:ext cx="762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/>
                <a:t>M</a:t>
              </a:r>
              <a:endParaRPr lang="en-US" sz="2200" b="1" dirty="0"/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7243950" y="2607625"/>
              <a:ext cx="762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/>
                <a:t>m</a:t>
              </a:r>
              <a:endParaRPr lang="en-US" sz="2200" b="1" dirty="0"/>
            </a:p>
          </p:txBody>
        </p:sp>
      </p:grpSp>
      <p:grpSp>
        <p:nvGrpSpPr>
          <p:cNvPr id="454" name="Group 453"/>
          <p:cNvGrpSpPr/>
          <p:nvPr/>
        </p:nvGrpSpPr>
        <p:grpSpPr>
          <a:xfrm>
            <a:off x="762000" y="5486400"/>
            <a:ext cx="6112825" cy="935587"/>
            <a:chOff x="762000" y="5638800"/>
            <a:chExt cx="6112825" cy="935587"/>
          </a:xfrm>
        </p:grpSpPr>
        <p:sp>
          <p:nvSpPr>
            <p:cNvPr id="447" name="TextBox 446"/>
            <p:cNvSpPr txBox="1"/>
            <p:nvPr/>
          </p:nvSpPr>
          <p:spPr>
            <a:xfrm>
              <a:off x="762000" y="5638800"/>
              <a:ext cx="1676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/>
                <a:t>Optic mode</a:t>
              </a:r>
              <a:endParaRPr lang="en-US" sz="2200" b="1" dirty="0"/>
            </a:p>
          </p:txBody>
        </p:sp>
        <p:cxnSp>
          <p:nvCxnSpPr>
            <p:cNvPr id="449" name="Straight Arrow Connector 448"/>
            <p:cNvCxnSpPr>
              <a:stCxn id="447" idx="3"/>
            </p:cNvCxnSpPr>
            <p:nvPr/>
          </p:nvCxnSpPr>
          <p:spPr>
            <a:xfrm>
              <a:off x="2438400" y="5854244"/>
              <a:ext cx="609600" cy="131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" name="TextBox 449"/>
            <p:cNvSpPr txBox="1"/>
            <p:nvPr/>
          </p:nvSpPr>
          <p:spPr>
            <a:xfrm>
              <a:off x="3124200" y="5665113"/>
              <a:ext cx="1905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/>
                <a:t>Local motion</a:t>
              </a:r>
              <a:endParaRPr lang="en-US" sz="2200" b="1" dirty="0"/>
            </a:p>
          </p:txBody>
        </p:sp>
        <p:sp>
          <p:nvSpPr>
            <p:cNvPr id="451" name="TextBox 450"/>
            <p:cNvSpPr txBox="1"/>
            <p:nvPr/>
          </p:nvSpPr>
          <p:spPr>
            <a:xfrm>
              <a:off x="778825" y="6096000"/>
              <a:ext cx="1981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/>
                <a:t>Acoustic mode</a:t>
              </a:r>
              <a:endParaRPr lang="en-US" sz="2200" b="1" dirty="0"/>
            </a:p>
          </p:txBody>
        </p:sp>
        <p:cxnSp>
          <p:nvCxnSpPr>
            <p:cNvPr id="452" name="Straight Arrow Connector 451"/>
            <p:cNvCxnSpPr/>
            <p:nvPr/>
          </p:nvCxnSpPr>
          <p:spPr>
            <a:xfrm>
              <a:off x="2760025" y="6332631"/>
              <a:ext cx="609600" cy="131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3" name="TextBox 452"/>
            <p:cNvSpPr txBox="1"/>
            <p:nvPr/>
          </p:nvSpPr>
          <p:spPr>
            <a:xfrm>
              <a:off x="3445825" y="6143500"/>
              <a:ext cx="3429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/>
                <a:t>Macroscopic deformation</a:t>
              </a:r>
              <a:endParaRPr lang="en-US" sz="2200" b="1" dirty="0"/>
            </a:p>
          </p:txBody>
        </p:sp>
      </p:grpSp>
      <p:sp>
        <p:nvSpPr>
          <p:cNvPr id="82" name="Slide Number Placeholder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2950086" y="665202"/>
            <a:ext cx="3886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--- D.  F. Nelson,  Phys. Rev. A, v. 44(6), p. 3985, 1991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415929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347 L 0.03003 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93 L -0.0375 0.00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347 L 0.03003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93 L -0.0375 0.001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347 L 0.03003 0.00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93 L -0.0375 0.001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347 L 0.03003 0.00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0.00348 L 0.03282 0.0034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87 0.00209 L 0.03003 0.00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116 L 0.0243 0.0004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0.00046 L 0.02882 0.000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3.33333E-6 L 0.02917 3.33333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 animBg="1"/>
      <p:bldP spid="275" grpId="0" animBg="1"/>
      <p:bldP spid="280" grpId="0" animBg="1"/>
      <p:bldP spid="281" grpId="0" animBg="1"/>
      <p:bldP spid="282" grpId="0" animBg="1"/>
      <p:bldP spid="283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40" grpId="0"/>
      <p:bldP spid="3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63C1-B111-4F3F-868C-13F28A07F304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65" y="381000"/>
            <a:ext cx="9135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Molecular Energy Transfer</a:t>
            </a:r>
            <a:r>
              <a:rPr lang="en-US" sz="2800" b="1" dirty="0" smtClean="0">
                <a:sym typeface="Wingdings" panose="05000000000000000000" pitchFamily="2" charset="2"/>
              </a:rPr>
              <a:t> Continuum deformation</a:t>
            </a:r>
            <a:endParaRPr lang="en-US" sz="2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" y="1721029"/>
            <a:ext cx="9135935" cy="344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7616506">
            <a:off x="7176275" y="2558341"/>
            <a:ext cx="982791" cy="2122417"/>
          </a:xfrm>
          <a:prstGeom prst="ellipse">
            <a:avLst/>
          </a:prstGeom>
          <a:solidFill>
            <a:schemeClr val="accent6">
              <a:alpha val="43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4185548">
            <a:off x="7176275" y="2550867"/>
            <a:ext cx="982791" cy="2122417"/>
          </a:xfrm>
          <a:prstGeom prst="ellipse">
            <a:avLst/>
          </a:prstGeom>
          <a:solidFill>
            <a:srgbClr val="0000FF">
              <a:alpha val="32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067761"/>
              </p:ext>
            </p:extLst>
          </p:nvPr>
        </p:nvGraphicFramePr>
        <p:xfrm>
          <a:off x="8077200" y="3922805"/>
          <a:ext cx="380489" cy="517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7" name="Equation" r:id="rId4" imgW="177480" imgH="241200" progId="Equation.3">
                  <p:embed/>
                </p:oleObj>
              </mc:Choice>
              <mc:Fallback>
                <p:oleObj name="Equation" r:id="rId4" imgW="177480" imgH="241200" progId="Equation.3">
                  <p:embed/>
                  <p:pic>
                    <p:nvPicPr>
                      <p:cNvPr id="0" name="Content Placeholder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3922805"/>
                        <a:ext cx="380489" cy="5174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211444"/>
              </p:ext>
            </p:extLst>
          </p:nvPr>
        </p:nvGraphicFramePr>
        <p:xfrm>
          <a:off x="6705079" y="3733800"/>
          <a:ext cx="339492" cy="459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8" name="Equation" r:id="rId6" imgW="177480" imgH="241200" progId="Equation.3">
                  <p:embed/>
                </p:oleObj>
              </mc:Choice>
              <mc:Fallback>
                <p:oleObj name="Equation" r:id="rId6" imgW="177480" imgH="241200" progId="Equation.3">
                  <p:embed/>
                  <p:pic>
                    <p:nvPicPr>
                      <p:cNvPr id="0" name="Content Placeholder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079" y="3733800"/>
                        <a:ext cx="339492" cy="4590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1634058"/>
              </p:ext>
            </p:extLst>
          </p:nvPr>
        </p:nvGraphicFramePr>
        <p:xfrm>
          <a:off x="4952469" y="5715000"/>
          <a:ext cx="3397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9" name="Equation" r:id="rId8" imgW="177480" imgH="241200" progId="Equation.3">
                  <p:embed/>
                </p:oleObj>
              </mc:Choice>
              <mc:Fallback>
                <p:oleObj name="Equation" r:id="rId8" imgW="17748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2469" y="5715000"/>
                        <a:ext cx="3397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076882"/>
              </p:ext>
            </p:extLst>
          </p:nvPr>
        </p:nvGraphicFramePr>
        <p:xfrm>
          <a:off x="3352269" y="6238471"/>
          <a:ext cx="381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0" name="Equation" r:id="rId10" imgW="177480" imgH="241200" progId="Equation.3">
                  <p:embed/>
                </p:oleObj>
              </mc:Choice>
              <mc:Fallback>
                <p:oleObj name="Equation" r:id="rId10" imgW="1774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269" y="6238471"/>
                        <a:ext cx="3810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9771619"/>
              </p:ext>
            </p:extLst>
          </p:nvPr>
        </p:nvGraphicFramePr>
        <p:xfrm>
          <a:off x="3261837" y="5105400"/>
          <a:ext cx="487363" cy="57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1" name="Equation" r:id="rId12" imgW="203040" imgH="241200" progId="Equation.3">
                  <p:embed/>
                </p:oleObj>
              </mc:Choice>
              <mc:Fallback>
                <p:oleObj name="Equation" r:id="rId12" imgW="203040" imgH="241200" progId="Equation.3">
                  <p:embed/>
                  <p:pic>
                    <p:nvPicPr>
                      <p:cNvPr id="0" name="Content Placeholder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1837" y="5105400"/>
                        <a:ext cx="487363" cy="577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9"/>
          <p:cNvSpPr/>
          <p:nvPr/>
        </p:nvSpPr>
        <p:spPr>
          <a:xfrm>
            <a:off x="3208881" y="5105400"/>
            <a:ext cx="643298" cy="614585"/>
          </a:xfrm>
          <a:prstGeom prst="ellipse">
            <a:avLst/>
          </a:prstGeom>
          <a:solidFill>
            <a:schemeClr val="tx2">
              <a:lumMod val="40000"/>
              <a:lumOff val="60000"/>
              <a:alpha val="43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200400" y="6167215"/>
            <a:ext cx="643298" cy="614585"/>
          </a:xfrm>
          <a:prstGeom prst="ellipse">
            <a:avLst/>
          </a:prstGeom>
          <a:solidFill>
            <a:schemeClr val="tx2">
              <a:lumMod val="40000"/>
              <a:lumOff val="60000"/>
              <a:alpha val="43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800069" y="5667252"/>
            <a:ext cx="643298" cy="614585"/>
          </a:xfrm>
          <a:prstGeom prst="ellipse">
            <a:avLst/>
          </a:prstGeom>
          <a:solidFill>
            <a:schemeClr val="tx2">
              <a:lumMod val="40000"/>
              <a:lumOff val="60000"/>
              <a:alpha val="43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20" idx="4"/>
            <a:endCxn id="21" idx="0"/>
          </p:cNvCxnSpPr>
          <p:nvPr/>
        </p:nvCxnSpPr>
        <p:spPr>
          <a:xfrm flipH="1">
            <a:off x="3522049" y="5719985"/>
            <a:ext cx="8481" cy="44723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1" idx="6"/>
            <a:endCxn id="22" idx="3"/>
          </p:cNvCxnSpPr>
          <p:nvPr/>
        </p:nvCxnSpPr>
        <p:spPr>
          <a:xfrm flipV="1">
            <a:off x="3843698" y="6191833"/>
            <a:ext cx="1050580" cy="282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6"/>
            <a:endCxn id="22" idx="1"/>
          </p:cNvCxnSpPr>
          <p:nvPr/>
        </p:nvCxnSpPr>
        <p:spPr>
          <a:xfrm>
            <a:off x="3852179" y="5412693"/>
            <a:ext cx="1042099" cy="3445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82120" y="5020921"/>
            <a:ext cx="22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Azobenzene</a:t>
            </a:r>
            <a:r>
              <a:rPr lang="en-US" dirty="0" smtClean="0"/>
              <a:t> electronic structure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90601" y="6191843"/>
            <a:ext cx="22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Non-affine polymer deformation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449390" y="5651378"/>
            <a:ext cx="2399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Total photomechanical strain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 flipV="1">
            <a:off x="2519624" y="6028255"/>
            <a:ext cx="680776" cy="141337"/>
          </a:xfrm>
          <a:custGeom>
            <a:avLst/>
            <a:gdLst>
              <a:gd name="connsiteX0" fmla="*/ 0 w 984739"/>
              <a:gd name="connsiteY0" fmla="*/ 10105 h 351809"/>
              <a:gd name="connsiteX1" fmla="*/ 221064 w 984739"/>
              <a:gd name="connsiteY1" fmla="*/ 321604 h 351809"/>
              <a:gd name="connsiteX2" fmla="*/ 411983 w 984739"/>
              <a:gd name="connsiteY2" fmla="*/ 57 h 351809"/>
              <a:gd name="connsiteX3" fmla="*/ 633046 w 984739"/>
              <a:gd name="connsiteY3" fmla="*/ 351749 h 351809"/>
              <a:gd name="connsiteX4" fmla="*/ 803868 w 984739"/>
              <a:gd name="connsiteY4" fmla="*/ 30202 h 351809"/>
              <a:gd name="connsiteX5" fmla="*/ 984739 w 984739"/>
              <a:gd name="connsiteY5" fmla="*/ 241218 h 35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739" h="351809">
                <a:moveTo>
                  <a:pt x="0" y="10105"/>
                </a:moveTo>
                <a:cubicBezTo>
                  <a:pt x="76200" y="166692"/>
                  <a:pt x="152400" y="323279"/>
                  <a:pt x="221064" y="321604"/>
                </a:cubicBezTo>
                <a:cubicBezTo>
                  <a:pt x="289728" y="319929"/>
                  <a:pt x="343319" y="-4967"/>
                  <a:pt x="411983" y="57"/>
                </a:cubicBezTo>
                <a:cubicBezTo>
                  <a:pt x="480647" y="5081"/>
                  <a:pt x="567732" y="346725"/>
                  <a:pt x="633046" y="351749"/>
                </a:cubicBezTo>
                <a:cubicBezTo>
                  <a:pt x="698360" y="356773"/>
                  <a:pt x="745253" y="48624"/>
                  <a:pt x="803868" y="30202"/>
                </a:cubicBezTo>
                <a:cubicBezTo>
                  <a:pt x="862483" y="11780"/>
                  <a:pt x="947895" y="207724"/>
                  <a:pt x="984739" y="241218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512088" y="5792807"/>
            <a:ext cx="680776" cy="175904"/>
          </a:xfrm>
          <a:custGeom>
            <a:avLst/>
            <a:gdLst>
              <a:gd name="connsiteX0" fmla="*/ 0 w 984739"/>
              <a:gd name="connsiteY0" fmla="*/ 10105 h 351809"/>
              <a:gd name="connsiteX1" fmla="*/ 221064 w 984739"/>
              <a:gd name="connsiteY1" fmla="*/ 321604 h 351809"/>
              <a:gd name="connsiteX2" fmla="*/ 411983 w 984739"/>
              <a:gd name="connsiteY2" fmla="*/ 57 h 351809"/>
              <a:gd name="connsiteX3" fmla="*/ 633046 w 984739"/>
              <a:gd name="connsiteY3" fmla="*/ 351749 h 351809"/>
              <a:gd name="connsiteX4" fmla="*/ 803868 w 984739"/>
              <a:gd name="connsiteY4" fmla="*/ 30202 h 351809"/>
              <a:gd name="connsiteX5" fmla="*/ 984739 w 984739"/>
              <a:gd name="connsiteY5" fmla="*/ 241218 h 35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739" h="351809">
                <a:moveTo>
                  <a:pt x="0" y="10105"/>
                </a:moveTo>
                <a:cubicBezTo>
                  <a:pt x="76200" y="166692"/>
                  <a:pt x="152400" y="323279"/>
                  <a:pt x="221064" y="321604"/>
                </a:cubicBezTo>
                <a:cubicBezTo>
                  <a:pt x="289728" y="319929"/>
                  <a:pt x="343319" y="-4967"/>
                  <a:pt x="411983" y="57"/>
                </a:cubicBezTo>
                <a:cubicBezTo>
                  <a:pt x="480647" y="5081"/>
                  <a:pt x="567732" y="346725"/>
                  <a:pt x="633046" y="351749"/>
                </a:cubicBezTo>
                <a:cubicBezTo>
                  <a:pt x="698360" y="356773"/>
                  <a:pt x="745253" y="48624"/>
                  <a:pt x="803868" y="30202"/>
                </a:cubicBezTo>
                <a:cubicBezTo>
                  <a:pt x="862483" y="11780"/>
                  <a:pt x="947895" y="207724"/>
                  <a:pt x="984739" y="241218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1984" y="5653714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light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1984" y="5929646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heat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20" grpId="0" animBg="1"/>
      <p:bldP spid="21" grpId="0" animBg="1"/>
      <p:bldP spid="22" grpId="0" animBg="1"/>
      <p:bldP spid="24" grpId="0"/>
      <p:bldP spid="34" grpId="0"/>
      <p:bldP spid="35" grpId="0"/>
      <p:bldP spid="4" grpId="0" animBg="1"/>
      <p:bldP spid="23" grpId="0" animBg="1"/>
      <p:bldP spid="11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63" y="60586"/>
            <a:ext cx="8229600" cy="853814"/>
          </a:xfrm>
        </p:spPr>
        <p:txBody>
          <a:bodyPr/>
          <a:lstStyle/>
          <a:p>
            <a:r>
              <a:rPr lang="en-US" dirty="0" smtClean="0"/>
              <a:t>Polymer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8" y="4453112"/>
            <a:ext cx="2514600" cy="225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36" y="4899405"/>
            <a:ext cx="2547796" cy="123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64867" y="6151278"/>
            <a:ext cx="71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E1aP</a:t>
            </a:r>
            <a:endParaRPr lang="en-US" dirty="0"/>
          </a:p>
        </p:txBody>
      </p:sp>
      <p:pic>
        <p:nvPicPr>
          <p:cNvPr id="7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416" y="4899405"/>
            <a:ext cx="2727356" cy="121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19727" y="6170381"/>
            <a:ext cx="909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P6a12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52800" y="6474023"/>
            <a:ext cx="525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D. </a:t>
            </a:r>
            <a:r>
              <a:rPr lang="en-US" sz="1200" dirty="0" err="1" smtClean="0"/>
              <a:t>Bublitz</a:t>
            </a:r>
            <a:r>
              <a:rPr lang="en-US" sz="1200" dirty="0" smtClean="0"/>
              <a:t> et al., Appl. Phys. B, 70, 863-865, 2000.</a:t>
            </a:r>
            <a:endParaRPr lang="en-US" sz="12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8" b="63178"/>
          <a:stretch/>
        </p:blipFill>
        <p:spPr bwMode="auto">
          <a:xfrm>
            <a:off x="5642853" y="1066800"/>
            <a:ext cx="3023210" cy="169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09" y="2848642"/>
            <a:ext cx="3324292" cy="90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40790" y="3751336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Cheng</a:t>
            </a:r>
            <a:r>
              <a:rPr lang="en-US" sz="1200" dirty="0"/>
              <a:t>, L., </a:t>
            </a:r>
            <a:r>
              <a:rPr lang="en-US" sz="1200" dirty="0" smtClean="0"/>
              <a:t>et al., J</a:t>
            </a:r>
            <a:r>
              <a:rPr lang="en-US" sz="1200" dirty="0"/>
              <a:t>. Appl. Phys. v. 112, p. 013513, 2012.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57" y="1143000"/>
            <a:ext cx="3977552" cy="216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15562"/>
            <a:ext cx="2919947" cy="168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32233" y="3764794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Bian</a:t>
            </a:r>
            <a:r>
              <a:rPr lang="en-US" sz="1200" dirty="0" smtClean="0"/>
              <a:t>, S., et al., J</a:t>
            </a:r>
            <a:r>
              <a:rPr lang="en-US" sz="1200" dirty="0"/>
              <a:t>. Appl. Phys. v. </a:t>
            </a:r>
            <a:r>
              <a:rPr lang="en-US" sz="1200" dirty="0" smtClean="0"/>
              <a:t>86(8), </a:t>
            </a:r>
            <a:r>
              <a:rPr lang="en-US" sz="1200" dirty="0"/>
              <a:t>p. </a:t>
            </a:r>
            <a:r>
              <a:rPr lang="en-US" sz="1200" dirty="0" smtClean="0"/>
              <a:t>4498, 1999.</a:t>
            </a:r>
            <a:endParaRPr lang="en-US" sz="1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181600" y="1143000"/>
            <a:ext cx="0" cy="3200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32233" y="4343400"/>
            <a:ext cx="82069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21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4521</TotalTime>
  <Words>1616</Words>
  <Application>Microsoft Office PowerPoint</Application>
  <PresentationFormat>On-screen Show (4:3)</PresentationFormat>
  <Paragraphs>426</Paragraphs>
  <Slides>40</Slides>
  <Notes>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Office Theme</vt:lpstr>
      <vt:lpstr>Equation</vt:lpstr>
      <vt:lpstr>Microsoft Equation 3.0</vt:lpstr>
      <vt:lpstr>Complex polymer interactions in azobenzene-based photoresponsive polymers</vt:lpstr>
      <vt:lpstr>Motivation</vt:lpstr>
      <vt:lpstr>Light-Matter Controlled Adaptive Structures</vt:lpstr>
      <vt:lpstr>PowerPoint Presentation</vt:lpstr>
      <vt:lpstr>Outline</vt:lpstr>
      <vt:lpstr>Modeling Framework</vt:lpstr>
      <vt:lpstr>PowerPoint Presentation</vt:lpstr>
      <vt:lpstr>PowerPoint Presentation</vt:lpstr>
      <vt:lpstr>Polymer Chemistry</vt:lpstr>
      <vt:lpstr>PowerPoint Presentation</vt:lpstr>
      <vt:lpstr>PowerPoint Presentation</vt:lpstr>
      <vt:lpstr>Stationary Bending and Twisting</vt:lpstr>
      <vt:lpstr>Surface Deformation</vt:lpstr>
      <vt:lpstr>Stationary Surface Deformation</vt:lpstr>
      <vt:lpstr>Topological Charge Analysis</vt:lpstr>
      <vt:lpstr>Modeling Summary</vt:lpstr>
      <vt:lpstr>Experimental Characterization</vt:lpstr>
      <vt:lpstr>Material Compositions</vt:lpstr>
      <vt:lpstr>Rate Dependence/Shape Memory</vt:lpstr>
      <vt:lpstr>Pre-stress and Photostriction</vt:lpstr>
      <vt:lpstr>Constitutive Parameter Analysis</vt:lpstr>
      <vt:lpstr>Polymer Mobility</vt:lpstr>
      <vt:lpstr>Bayesian Parameter Estimation</vt:lpstr>
      <vt:lpstr>Bayesian Uncertainty Analysis</vt:lpstr>
      <vt:lpstr>Parameter Estimation &amp; UQ</vt:lpstr>
      <vt:lpstr>Elastic Modulus Uncertainty</vt:lpstr>
      <vt:lpstr>Thermal Effects</vt:lpstr>
      <vt:lpstr>Rate Dependent Stress</vt:lpstr>
      <vt:lpstr>Perpendicular Light Excitation</vt:lpstr>
      <vt:lpstr>Parameter Comparisons</vt:lpstr>
      <vt:lpstr>Fractional Derivatives</vt:lpstr>
      <vt:lpstr>Fractional Derivatives</vt:lpstr>
      <vt:lpstr>Fractional Derivative Theory</vt:lpstr>
      <vt:lpstr>Parameter Analysis</vt:lpstr>
      <vt:lpstr>Statistical Analysis</vt:lpstr>
      <vt:lpstr>Predictions—Integer Order</vt:lpstr>
      <vt:lpstr>Predictions—Fractional Order</vt:lpstr>
      <vt:lpstr>Summary</vt:lpstr>
      <vt:lpstr>Thank You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Photomechanics of Novel Fiber Structures</dc:title>
  <dc:creator>William Oates</dc:creator>
  <cp:lastModifiedBy>William Oates</cp:lastModifiedBy>
  <cp:revision>540</cp:revision>
  <dcterms:created xsi:type="dcterms:W3CDTF">2014-08-17T19:10:31Z</dcterms:created>
  <dcterms:modified xsi:type="dcterms:W3CDTF">2016-09-05T12:19:28Z</dcterms:modified>
</cp:coreProperties>
</file>