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5"/>
  </p:notesMasterIdLst>
  <p:sldIdLst>
    <p:sldId id="256" r:id="rId2"/>
    <p:sldId id="276" r:id="rId3"/>
    <p:sldId id="296" r:id="rId4"/>
    <p:sldId id="297" r:id="rId5"/>
    <p:sldId id="298" r:id="rId6"/>
    <p:sldId id="299" r:id="rId7"/>
    <p:sldId id="277" r:id="rId8"/>
    <p:sldId id="278" r:id="rId9"/>
    <p:sldId id="280" r:id="rId10"/>
    <p:sldId id="279" r:id="rId11"/>
    <p:sldId id="281" r:id="rId12"/>
    <p:sldId id="303" r:id="rId13"/>
    <p:sldId id="307" r:id="rId14"/>
    <p:sldId id="308" r:id="rId15"/>
    <p:sldId id="312" r:id="rId16"/>
    <p:sldId id="337" r:id="rId17"/>
    <p:sldId id="336" r:id="rId18"/>
    <p:sldId id="335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301" r:id="rId27"/>
    <p:sldId id="302" r:id="rId28"/>
    <p:sldId id="388" r:id="rId29"/>
    <p:sldId id="260" r:id="rId30"/>
    <p:sldId id="265" r:id="rId31"/>
    <p:sldId id="264" r:id="rId32"/>
    <p:sldId id="263" r:id="rId33"/>
    <p:sldId id="262" r:id="rId34"/>
    <p:sldId id="261" r:id="rId35"/>
    <p:sldId id="258" r:id="rId36"/>
    <p:sldId id="259" r:id="rId37"/>
    <p:sldId id="383" r:id="rId38"/>
    <p:sldId id="384" r:id="rId39"/>
    <p:sldId id="385" r:id="rId40"/>
    <p:sldId id="386" r:id="rId41"/>
    <p:sldId id="293" r:id="rId42"/>
    <p:sldId id="294" r:id="rId43"/>
    <p:sldId id="389" r:id="rId44"/>
    <p:sldId id="391" r:id="rId45"/>
    <p:sldId id="393" r:id="rId46"/>
    <p:sldId id="394" r:id="rId47"/>
    <p:sldId id="395" r:id="rId48"/>
    <p:sldId id="396" r:id="rId49"/>
    <p:sldId id="397" r:id="rId50"/>
    <p:sldId id="398" r:id="rId51"/>
    <p:sldId id="295" r:id="rId52"/>
    <p:sldId id="292" r:id="rId53"/>
    <p:sldId id="313" r:id="rId54"/>
    <p:sldId id="304" r:id="rId55"/>
    <p:sldId id="305" r:id="rId56"/>
    <p:sldId id="306" r:id="rId57"/>
    <p:sldId id="257" r:id="rId58"/>
    <p:sldId id="291" r:id="rId59"/>
    <p:sldId id="267" r:id="rId60"/>
    <p:sldId id="268" r:id="rId61"/>
    <p:sldId id="269" r:id="rId62"/>
    <p:sldId id="271" r:id="rId63"/>
    <p:sldId id="272" r:id="rId64"/>
    <p:sldId id="273" r:id="rId65"/>
    <p:sldId id="274" r:id="rId66"/>
    <p:sldId id="275" r:id="rId67"/>
    <p:sldId id="314" r:id="rId68"/>
    <p:sldId id="315" r:id="rId69"/>
    <p:sldId id="316" r:id="rId70"/>
    <p:sldId id="317" r:id="rId71"/>
    <p:sldId id="318" r:id="rId72"/>
    <p:sldId id="322" r:id="rId73"/>
    <p:sldId id="321" r:id="rId74"/>
    <p:sldId id="323" r:id="rId75"/>
    <p:sldId id="324" r:id="rId76"/>
    <p:sldId id="325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8" r:id="rId86"/>
    <p:sldId id="339" r:id="rId87"/>
    <p:sldId id="340" r:id="rId88"/>
    <p:sldId id="341" r:id="rId89"/>
    <p:sldId id="342" r:id="rId90"/>
    <p:sldId id="347" r:id="rId91"/>
    <p:sldId id="346" r:id="rId92"/>
    <p:sldId id="348" r:id="rId93"/>
    <p:sldId id="353" r:id="rId94"/>
    <p:sldId id="349" r:id="rId95"/>
    <p:sldId id="350" r:id="rId96"/>
    <p:sldId id="351" r:id="rId97"/>
    <p:sldId id="352" r:id="rId98"/>
    <p:sldId id="354" r:id="rId99"/>
    <p:sldId id="355" r:id="rId100"/>
    <p:sldId id="356" r:id="rId101"/>
    <p:sldId id="357" r:id="rId102"/>
    <p:sldId id="358" r:id="rId103"/>
    <p:sldId id="365" r:id="rId104"/>
    <p:sldId id="367" r:id="rId105"/>
    <p:sldId id="359" r:id="rId106"/>
    <p:sldId id="360" r:id="rId107"/>
    <p:sldId id="361" r:id="rId108"/>
    <p:sldId id="362" r:id="rId109"/>
    <p:sldId id="387" r:id="rId110"/>
    <p:sldId id="363" r:id="rId111"/>
    <p:sldId id="364" r:id="rId112"/>
    <p:sldId id="369" r:id="rId113"/>
    <p:sldId id="370" r:id="rId114"/>
    <p:sldId id="371" r:id="rId115"/>
    <p:sldId id="372" r:id="rId116"/>
    <p:sldId id="368" r:id="rId117"/>
    <p:sldId id="373" r:id="rId118"/>
    <p:sldId id="374" r:id="rId119"/>
    <p:sldId id="377" r:id="rId120"/>
    <p:sldId id="378" r:id="rId121"/>
    <p:sldId id="379" r:id="rId122"/>
    <p:sldId id="399" r:id="rId123"/>
    <p:sldId id="400" r:id="rId124"/>
    <p:sldId id="412" r:id="rId125"/>
    <p:sldId id="411" r:id="rId126"/>
    <p:sldId id="401" r:id="rId127"/>
    <p:sldId id="403" r:id="rId128"/>
    <p:sldId id="405" r:id="rId129"/>
    <p:sldId id="402" r:id="rId130"/>
    <p:sldId id="406" r:id="rId131"/>
    <p:sldId id="407" r:id="rId132"/>
    <p:sldId id="409" r:id="rId133"/>
    <p:sldId id="408" r:id="rId134"/>
    <p:sldId id="410" r:id="rId135"/>
    <p:sldId id="413" r:id="rId136"/>
    <p:sldId id="414" r:id="rId137"/>
    <p:sldId id="415" r:id="rId138"/>
    <p:sldId id="416" r:id="rId139"/>
    <p:sldId id="417" r:id="rId140"/>
    <p:sldId id="418" r:id="rId141"/>
    <p:sldId id="419" r:id="rId142"/>
    <p:sldId id="382" r:id="rId143"/>
    <p:sldId id="375" r:id="rId1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0"/>
    <p:restoredTop sz="72539"/>
  </p:normalViewPr>
  <p:slideViewPr>
    <p:cSldViewPr snapToGrid="0" snapToObjects="1">
      <p:cViewPr>
        <p:scale>
          <a:sx n="86" d="100"/>
          <a:sy n="86" d="100"/>
        </p:scale>
        <p:origin x="976" y="-448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notesMaster" Target="notesMasters/notesMaster1.xml"/><Relationship Id="rId146" Type="http://schemas.openxmlformats.org/officeDocument/2006/relationships/presProps" Target="presProps.xml"/><Relationship Id="rId147" Type="http://schemas.openxmlformats.org/officeDocument/2006/relationships/viewProps" Target="viewProps.xml"/><Relationship Id="rId148" Type="http://schemas.openxmlformats.org/officeDocument/2006/relationships/theme" Target="theme/theme1.xml"/><Relationship Id="rId1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8BA90-E814-C448-B7BB-33C3BB0EE0F8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A79D5-A2F9-C448-ACD1-2D162935C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08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0402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next time a process wins T5  to simulate a step of thread 5, it also sees that the index field is not 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now suppose that one of  them, say G1, contains a non-bottom value, say </a:t>
            </a:r>
            <a:r>
              <a:rPr lang="en-US" sz="1200" baseline="0" dirty="0" smtClean="0"/>
              <a:t>v</a:t>
            </a:r>
            <a:r>
              <a:rPr lang="en-US" baseline="0" dirty="0" smtClean="0"/>
              <a:t>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5038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the process can use </a:t>
            </a:r>
            <a:r>
              <a:rPr lang="en-US" sz="1200" baseline="0" dirty="0" smtClean="0"/>
              <a:t>v1 </a:t>
            </a:r>
            <a:r>
              <a:rPr lang="en-US" sz="1200" baseline="-25000" dirty="0" smtClean="0"/>
              <a:t> </a:t>
            </a:r>
            <a:r>
              <a:rPr lang="en-US" baseline="0" dirty="0" smtClean="0"/>
              <a:t>as the return value for this step of thread 5. It updates the state field of thread 5 accordingly, changes the index field back to 0 and resets T5 to complete the step.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2463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If the</a:t>
            </a:r>
            <a:r>
              <a:rPr lang="en-US" sz="1200" baseline="0" dirty="0" smtClean="0"/>
              <a:t> first 4 processes that access the simulated O2,2 object all </a:t>
            </a:r>
            <a:r>
              <a:rPr lang="en-US" sz="1200" dirty="0" smtClean="0"/>
              <a:t>crash before they write to the G registers, then the suffix step</a:t>
            </a:r>
            <a:r>
              <a:rPr lang="en-US" sz="1200" baseline="0" dirty="0" smtClean="0"/>
              <a:t> is also blocked.</a:t>
            </a:r>
            <a:r>
              <a:rPr lang="en-US" sz="1200" dirty="0" smtClean="0"/>
              <a:t> So 4 process crashes can block 5 threads.</a:t>
            </a:r>
          </a:p>
          <a:p>
            <a:r>
              <a:rPr lang="en-US" sz="1200" dirty="0" smtClean="0"/>
              <a:t>Any</a:t>
            </a:r>
            <a:r>
              <a:rPr lang="en-US" sz="1200" baseline="0" dirty="0" smtClean="0"/>
              <a:t> other process crash blocks 1 thread. Thus, there is always at least 1 thread left for remaining processes to simulate.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981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8619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Likewise, to prove that a O2,4</a:t>
            </a:r>
            <a:r>
              <a:rPr lang="en-US" baseline="0" dirty="0" smtClean="0"/>
              <a:t> object more powerful than an </a:t>
            </a:r>
            <a:r>
              <a:rPr lang="en-US" dirty="0" smtClean="0"/>
              <a:t>O2,3</a:t>
            </a:r>
            <a:r>
              <a:rPr lang="en-US" baseline="-25000" dirty="0" smtClean="0"/>
              <a:t> </a:t>
            </a:r>
            <a:r>
              <a:rPr lang="en-US" baseline="0" dirty="0" smtClean="0"/>
              <a:t>object</a:t>
            </a:r>
            <a:r>
              <a:rPr lang="en-US" sz="1200" dirty="0" smtClean="0"/>
              <a:t>, we show</a:t>
            </a:r>
            <a:r>
              <a:rPr lang="en-US" sz="1200" baseline="0" dirty="0" smtClean="0"/>
              <a:t> how to simulate any 4-set-consensus algorithm for 11 threads that uses </a:t>
            </a:r>
            <a:r>
              <a:rPr lang="en-US" dirty="0" smtClean="0"/>
              <a:t>O2,3 </a:t>
            </a:r>
            <a:r>
              <a:rPr lang="en-US" baseline="-25000" dirty="0" smtClean="0"/>
              <a:t> </a:t>
            </a:r>
            <a:r>
              <a:rPr lang="en-US" baseline="0" dirty="0" smtClean="0"/>
              <a:t>objects and registers by 9 processes using only 2-consensus objects and registers, which is impossible.</a:t>
            </a:r>
          </a:p>
          <a:p>
            <a:r>
              <a:rPr lang="en-US" dirty="0" smtClean="0"/>
              <a:t>If O2,4</a:t>
            </a:r>
            <a:r>
              <a:rPr lang="en-US" baseline="0" dirty="0" smtClean="0"/>
              <a:t> could be implemented from </a:t>
            </a:r>
            <a:r>
              <a:rPr lang="en-US" dirty="0" smtClean="0"/>
              <a:t>O2,3</a:t>
            </a:r>
            <a:r>
              <a:rPr lang="en-US" baseline="0" dirty="0" smtClean="0"/>
              <a:t> </a:t>
            </a:r>
            <a:r>
              <a:rPr lang="en-US" sz="1200" dirty="0" smtClean="0"/>
              <a:t>objects and registers in a system of </a:t>
            </a:r>
            <a:r>
              <a:rPr lang="en-US" sz="1200" dirty="0" smtClean="0">
                <a:solidFill>
                  <a:schemeClr val="accent1"/>
                </a:solidFill>
              </a:rPr>
              <a:t>11 </a:t>
            </a:r>
            <a:r>
              <a:rPr lang="en-US" sz="1200" dirty="0" smtClean="0"/>
              <a:t>processes, then the implementation could be used to solve</a:t>
            </a:r>
            <a:r>
              <a:rPr lang="en-US" sz="1200" baseline="0" dirty="0" smtClean="0"/>
              <a:t> (11,4)-set consensus. By the lemma, this implementation can be simulated by 9 processes using 2-consensus objects and registers. This implies that a (9,4)-set consensus object can be implemented from 2-consensus objects and registers. But this is impossible, by the Theorem characterizing the ability of set-consensus objects to implement one another, which I mentioned earlier.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190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simulating accesses to an O2,3 object, we have 3 groups, instead of 2, and there are 2 suffix steps, instead of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36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simulating an access to an </a:t>
            </a:r>
            <a:r>
              <a:rPr lang="en-US" sz="1200" dirty="0" smtClean="0">
                <a:solidFill>
                  <a:schemeClr val="accent1"/>
                </a:solidFill>
              </a:rPr>
              <a:t>O2,3</a:t>
            </a:r>
            <a:r>
              <a:rPr lang="en-US" sz="1200" baseline="0" dirty="0" smtClean="0">
                <a:solidFill>
                  <a:schemeClr val="accent1"/>
                </a:solidFill>
              </a:rPr>
              <a:t> object, if the </a:t>
            </a:r>
            <a:r>
              <a:rPr lang="en-US" sz="1200" baseline="0" dirty="0" err="1" smtClean="0">
                <a:solidFill>
                  <a:schemeClr val="accent1"/>
                </a:solidFill>
              </a:rPr>
              <a:t>fetch&amp;add</a:t>
            </a:r>
            <a:r>
              <a:rPr lang="en-US" sz="1200" baseline="0" dirty="0" smtClean="0">
                <a:solidFill>
                  <a:schemeClr val="accent1"/>
                </a:solidFill>
              </a:rPr>
              <a:t> returns 7, we call it suffix step 2, since it will return the value output by the group that will be called A2. In this case, the value 2 is written to the index field of the thread being simulated (in this picture, Thread 5).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68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Similarly</a:t>
            </a:r>
            <a:r>
              <a:rPr lang="en-US" sz="1200" baseline="0" dirty="0" smtClean="0">
                <a:solidFill>
                  <a:schemeClr val="accent1"/>
                </a:solidFill>
              </a:rPr>
              <a:t>, if the </a:t>
            </a:r>
            <a:r>
              <a:rPr lang="en-US" sz="1200" baseline="0" dirty="0" err="1" smtClean="0">
                <a:solidFill>
                  <a:schemeClr val="accent1"/>
                </a:solidFill>
              </a:rPr>
              <a:t>fetch&amp;add</a:t>
            </a:r>
            <a:r>
              <a:rPr lang="en-US" sz="1200" baseline="0" dirty="0" smtClean="0">
                <a:solidFill>
                  <a:schemeClr val="accent1"/>
                </a:solidFill>
              </a:rPr>
              <a:t> returns 8, we call it suffix step 1, since it will return the value output by the group that will be called A1 and the value 1 is written to the index field of the thread being simulated (in this picture, Thread 2).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1"/>
                </a:solidFill>
              </a:rPr>
              <a:t>What happens in this execution, when the processes simulating the two suffix steps see only one completed group?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232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1"/>
                </a:solidFill>
              </a:rPr>
              <a:t>The second part of suffix step j is not performed until there are at least j completed groups. So, in this case, if a process tries to simulate thread 5, which is performing suffix step 2, it will simply reset T5 to 0 and go onto the next thread.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89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1"/>
                </a:solidFill>
              </a:rPr>
              <a:t>But when a process tries to simulate thread 2, which is performing suffix step 1, it sees that group 3 is completed, updates the state of thread 2 as a result of v6 being returned, writes 0 to the index field of R2 and resets T2.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684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 suppose that </a:t>
            </a:r>
            <a:r>
              <a:rPr lang="en-US" sz="1200" baseline="0" dirty="0" smtClean="0">
                <a:solidFill>
                  <a:schemeClr val="accent1"/>
                </a:solidFill>
              </a:rPr>
              <a:t>some other group writes a value to its G register, and then a process tries to simulate suffix step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1"/>
                </a:solidFill>
              </a:rPr>
              <a:t>It should return v1</a:t>
            </a:r>
            <a:r>
              <a:rPr lang="en-US" sz="1200" baseline="0" dirty="0" smtClean="0">
                <a:solidFill>
                  <a:schemeClr val="tx1"/>
                </a:solidFill>
              </a:rPr>
              <a:t> , since </a:t>
            </a:r>
            <a:r>
              <a:rPr lang="en-US" sz="1200" baseline="0" dirty="0" smtClean="0">
                <a:solidFill>
                  <a:schemeClr val="accent1"/>
                </a:solidFill>
              </a:rPr>
              <a:t> v6 was returned by suffix step 1. But how can it know this?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178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solution is to have a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object </a:t>
            </a:r>
            <a:r>
              <a:rPr lang="en-US" baseline="0" dirty="0" err="1" smtClean="0"/>
              <a:t>Uj</a:t>
            </a:r>
            <a:r>
              <a:rPr lang="en-US" baseline="0" dirty="0" smtClean="0"/>
              <a:t> for each group j.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15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Before returning the value from group 3, suffix step 1 must win the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U3 for this group.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6245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Likewise, suffix step 2 must win the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belonging to a group before it can return the value the decided.  This ensures that </a:t>
            </a:r>
            <a:r>
              <a:rPr lang="en-US" baseline="0" dirty="0" smtClean="0"/>
              <a:t>all </a:t>
            </a:r>
            <a:r>
              <a:rPr lang="en-US" baseline="0" dirty="0" smtClean="0"/>
              <a:t>suffix steps return values decided by different groups.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028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7675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If the</a:t>
            </a:r>
            <a:r>
              <a:rPr lang="en-US" sz="1200" baseline="0" dirty="0" smtClean="0"/>
              <a:t> first 6 processes that access the simulated O2,3 object all </a:t>
            </a:r>
            <a:r>
              <a:rPr lang="en-US" sz="1200" dirty="0" smtClean="0"/>
              <a:t>crash before they write to the G registers, then both suffix step</a:t>
            </a:r>
            <a:r>
              <a:rPr lang="en-US" sz="1200" baseline="0" dirty="0" smtClean="0"/>
              <a:t>s are also blocked.</a:t>
            </a:r>
            <a:r>
              <a:rPr lang="en-US" sz="1200" dirty="0" smtClean="0"/>
              <a:t> So 6 process crashes can block 8 threads. If 4 </a:t>
            </a:r>
            <a:r>
              <a:rPr lang="en-US" sz="1200" baseline="0" dirty="0" smtClean="0"/>
              <a:t>processes in two groups all crash before writing to their G registers, then 1 suffix step is also blocked. Other process crashes only block the threads they are simulating. Thus, even if 8 processes crash, at most 10 threads are blocked, to there is one thread remaining for the remaining process to simulate.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860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 is still one difficulty: In what order should processes simulating suffix steps try the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objects of completed groups?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example, if a process simulating the second part of suffix step 2 sees that groups 1 and 3 have both completed, in which order should it try the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objects U1</a:t>
            </a:r>
            <a:r>
              <a:rPr lang="en-US" baseline="-25000" dirty="0" smtClean="0"/>
              <a:t> </a:t>
            </a:r>
            <a:r>
              <a:rPr lang="en-US" baseline="0" dirty="0" smtClean="0"/>
              <a:t>and U3? If the simulations of the threads in group 1 finished before the simulations of the threads in group 3 began, then  U1 should be left for suffix step 1, to ensure </a:t>
            </a:r>
            <a:r>
              <a:rPr lang="en-US" baseline="0" dirty="0" err="1" smtClean="0"/>
              <a:t>linearizability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46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ensure </a:t>
            </a:r>
            <a:r>
              <a:rPr lang="en-US" baseline="0" dirty="0" err="1" smtClean="0"/>
              <a:t>linearizability</a:t>
            </a:r>
            <a:r>
              <a:rPr lang="en-US" baseline="0" dirty="0" smtClean="0"/>
              <a:t>, the processes use a consistent ordered partition object, which supports 2 operations ARRIVE and GET-PARTITION.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short, we call this a COP object, since it directs the traffic of arrivals in an orderly way.</a:t>
            </a:r>
          </a:p>
          <a:p>
            <a:r>
              <a:rPr lang="en-US" baseline="0" dirty="0" smtClean="0"/>
              <a:t>When a group g has reached a decision (and all of the threads in the group have begun), ARRIVE(g) is performed.</a:t>
            </a:r>
          </a:p>
          <a:p>
            <a:r>
              <a:rPr lang="en-US" dirty="0" smtClean="0"/>
              <a:t>The suffix steps </a:t>
            </a:r>
            <a:r>
              <a:rPr lang="en-US" baseline="0" dirty="0" smtClean="0"/>
              <a:t>apply GET-PARTITION to get an ordered partition of the groups.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30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partition is ordered in the sense </a:t>
            </a:r>
            <a:r>
              <a:rPr lang="en-US" dirty="0" smtClean="0"/>
              <a:t>that </a:t>
            </a:r>
            <a:r>
              <a:rPr lang="en-US" sz="1200" dirty="0" smtClean="0"/>
              <a:t>If some </a:t>
            </a:r>
            <a:r>
              <a:rPr lang="en-US" sz="1200" dirty="0" smtClean="0">
                <a:solidFill>
                  <a:srgbClr val="C00000"/>
                </a:solidFill>
              </a:rPr>
              <a:t>ARRIVE(g) </a:t>
            </a:r>
            <a:r>
              <a:rPr lang="en-US" sz="1200" dirty="0" smtClean="0"/>
              <a:t>finished before any </a:t>
            </a:r>
            <a:r>
              <a:rPr lang="en-US" sz="1200" dirty="0" smtClean="0">
                <a:solidFill>
                  <a:srgbClr val="C00000"/>
                </a:solidFill>
              </a:rPr>
              <a:t>ARRIVE(g’) </a:t>
            </a:r>
            <a:r>
              <a:rPr lang="en-US" sz="1200" dirty="0" smtClean="0"/>
              <a:t>began, then </a:t>
            </a:r>
            <a:r>
              <a:rPr lang="en-US" sz="1200" dirty="0" smtClean="0">
                <a:solidFill>
                  <a:srgbClr val="C00000"/>
                </a:solidFill>
              </a:rPr>
              <a:t>g</a:t>
            </a:r>
            <a:r>
              <a:rPr lang="en-US" sz="1200" dirty="0" smtClean="0"/>
              <a:t> is in an earlier part of the partition than </a:t>
            </a:r>
            <a:r>
              <a:rPr lang="en-US" sz="1200" dirty="0" smtClean="0">
                <a:solidFill>
                  <a:srgbClr val="C00000"/>
                </a:solidFill>
              </a:rPr>
              <a:t>g’</a:t>
            </a:r>
            <a:r>
              <a:rPr lang="en-US" sz="1200" baseline="0" dirty="0" smtClean="0">
                <a:solidFill>
                  <a:schemeClr val="tx1"/>
                </a:solidFill>
              </a:rPr>
              <a:t> and if </a:t>
            </a:r>
            <a:r>
              <a:rPr lang="en-US" sz="1200" dirty="0" smtClean="0"/>
              <a:t>some </a:t>
            </a:r>
            <a:r>
              <a:rPr lang="en-US" sz="1200" dirty="0" smtClean="0">
                <a:solidFill>
                  <a:srgbClr val="C00000"/>
                </a:solidFill>
              </a:rPr>
              <a:t>ARRIVE(g)</a:t>
            </a:r>
            <a:r>
              <a:rPr lang="en-US" sz="1200" dirty="0" smtClean="0"/>
              <a:t> began before any </a:t>
            </a:r>
            <a:r>
              <a:rPr lang="en-US" sz="1200" dirty="0" smtClean="0">
                <a:solidFill>
                  <a:srgbClr val="C00000"/>
                </a:solidFill>
              </a:rPr>
              <a:t>ARRIVE(g’) </a:t>
            </a:r>
            <a:r>
              <a:rPr lang="en-US" sz="1200" dirty="0" smtClean="0"/>
              <a:t>began, then </a:t>
            </a:r>
            <a:r>
              <a:rPr lang="en-US" sz="1200" dirty="0" smtClean="0">
                <a:solidFill>
                  <a:srgbClr val="C00000"/>
                </a:solidFill>
              </a:rPr>
              <a:t>g</a:t>
            </a:r>
            <a:r>
              <a:rPr lang="en-US" sz="1200" dirty="0" smtClean="0"/>
              <a:t> is in the same or an earlier part of the partition.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3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540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partitions are consistent in the sense that if the ordered partition H’ is returned after the ordered partition H,</a:t>
            </a:r>
            <a:r>
              <a:rPr lang="en-US" baseline="0" dirty="0" smtClean="0"/>
              <a:t> t</a:t>
            </a:r>
            <a:r>
              <a:rPr lang="en-US" dirty="0" smtClean="0"/>
              <a:t>hen H’ is a refinement of 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582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one-shot-immediate snapshot is a special case in which processes performs ARRIVE with their process ids as input</a:t>
            </a:r>
            <a:r>
              <a:rPr lang="en-US" baseline="0" dirty="0" smtClean="0"/>
              <a:t> and each returns an ordered partition of the object.</a:t>
            </a:r>
            <a:endParaRPr lang="en-US" dirty="0" smtClean="0"/>
          </a:p>
          <a:p>
            <a:r>
              <a:rPr lang="en-US" dirty="0" smtClean="0"/>
              <a:t>The difference between a</a:t>
            </a:r>
            <a:r>
              <a:rPr lang="en-US" baseline="0" dirty="0" smtClean="0"/>
              <a:t> one-shot immediate snapshot and a consistent ordered partition </a:t>
            </a:r>
            <a:r>
              <a:rPr lang="en-US" dirty="0" smtClean="0"/>
              <a:t>is that, in the latter,  Arrive(g) can be performed by multiple processes and GET-PARTITION is decoupled</a:t>
            </a:r>
            <a:r>
              <a:rPr lang="en-US" baseline="0" dirty="0" smtClean="0"/>
              <a:t> from ARRIVE.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965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3541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if</a:t>
            </a:r>
            <a:r>
              <a:rPr lang="en-US" baseline="0" dirty="0" smtClean="0"/>
              <a:t> S looks like this, then the smallest nonempty set, which contains only 2, is the first part of the ordered partition.</a:t>
            </a:r>
          </a:p>
          <a:p>
            <a:r>
              <a:rPr lang="en-US" baseline="0" dirty="0" smtClean="0"/>
              <a:t>The second smallest nonempty set {2,4} minus the smallest nonempty set {2} is the second part of the partition, which is {4}. The third part of the partition is the third smallest nonempty set minus the second smallest nonempty set, so it is {3}. Finally the remaining element, 1, constitutes the last part of the partition.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5481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there are only two parts</a:t>
            </a:r>
            <a:r>
              <a:rPr lang="en-US" baseline="0" dirty="0" smtClean="0"/>
              <a:t> to the partition, {2,4} followed by {1,3}.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1914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29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</a:t>
            </a:r>
            <a:r>
              <a:rPr lang="en-US" baseline="0" dirty="0" smtClean="0"/>
              <a:t>this example, element g is at level 3 and elements  3 and 4 are at level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053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For </a:t>
            </a:r>
            <a:r>
              <a:rPr lang="en-US" baseline="0" dirty="0" smtClean="0"/>
              <a:t>example, element 4 can move down from level 4 to level 3, since there are only 3 elements at level at most 4. The entry in row 3 column 4 is set to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4928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81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8789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example, suppose that element 2 moves down to level 2 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918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to level 1. When this happens,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component of S is updated with  the singleton set containing only 2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09883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element 4 now moves down to level 2, it stops and component 4 of S is updated with the set {2,4}.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73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Next, if element 3 moves down to level 3, it stops at level 3 and component 3 is updated with the set {2,3,4}.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0832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Instead, suppose that after element 2 moves to level 2, element 4 moves to level 2. Then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component  of S is updated to contain the set {2,4} as is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component of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231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748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118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7570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403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dirty="0" smtClean="0"/>
                  <a:t>However, to prove that the partitions</a:t>
                </a:r>
                <a:r>
                  <a:rPr lang="en-US" sz="1200" baseline="0" dirty="0" smtClean="0"/>
                  <a:t> are consistent, we used the claim that, </a:t>
                </a:r>
                <a:r>
                  <a:rPr lang="en-US" sz="1200" dirty="0" smtClean="0"/>
                  <a:t>once 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12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m:rPr>
                        <m:nor/>
                      </m:rPr>
                      <a:rPr lang="en-US" sz="1200" dirty="0">
                        <a:solidFill>
                          <a:srgbClr val="C00000"/>
                        </a:solidFill>
                      </a:rPr>
                      <m:t>𝜙</m:t>
                    </m:r>
                  </m:oMath>
                </a14:m>
                <a:r>
                  <a:rPr lang="en-US" sz="1200" dirty="0" smtClean="0"/>
                  <a:t>, it will never be changed.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200" dirty="0" smtClean="0"/>
                  <a:t>However, to prove that the partitions</a:t>
                </a:r>
                <a:r>
                  <a:rPr lang="en-US" sz="1200" baseline="0" dirty="0" smtClean="0"/>
                  <a:t> are consistent, we used the claim that, </a:t>
                </a:r>
                <a:r>
                  <a:rPr lang="en-US" sz="1200" dirty="0" smtClean="0"/>
                  <a:t>Once 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1200" dirty="0">
                    <a:solidFill>
                      <a:srgbClr val="C00000"/>
                    </a:solidFill>
                  </a:rPr>
                  <a:t>[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charset="0"/>
                  </a:rPr>
                  <a:t>"g</a:t>
                </a:r>
                <a:r>
                  <a:rPr lang="en-US" sz="1200" i="0" dirty="0">
                    <a:solidFill>
                      <a:srgbClr val="C00000"/>
                    </a:solidFill>
                  </a:rPr>
                  <a:t>"</a:t>
                </a:r>
                <a:r>
                  <a:rPr lang="en-US" sz="1200" dirty="0">
                    <a:solidFill>
                      <a:srgbClr val="C00000"/>
                    </a:solidFill>
                  </a:rPr>
                  <a:t>] </a:t>
                </a:r>
                <a:r>
                  <a:rPr lang="en-US" sz="1200" i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≠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"</a:t>
                </a:r>
                <a:r>
                  <a:rPr lang="en-US" sz="1200" i="0" dirty="0">
                    <a:solidFill>
                      <a:srgbClr val="C00000"/>
                    </a:solidFill>
                    <a:latin typeface="Cambria Math" charset="0"/>
                  </a:rPr>
                  <a:t>𝜙</a:t>
                </a:r>
                <a:r>
                  <a:rPr lang="en-US" sz="1200" i="0" dirty="0">
                    <a:solidFill>
                      <a:srgbClr val="C00000"/>
                    </a:solidFill>
                  </a:rPr>
                  <a:t>"</a:t>
                </a:r>
                <a:r>
                  <a:rPr lang="en-US" sz="1200" dirty="0" smtClean="0"/>
                  <a:t>, it will never be changed.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5235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23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655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  <a:r>
              <a:rPr lang="en-US" baseline="0" dirty="0" smtClean="0"/>
              <a:t> shown the following.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283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4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04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93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5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12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9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3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23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09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3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1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69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113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39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1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35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05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30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01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4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01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90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85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9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8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8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68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59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394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9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2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01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48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85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42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780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238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012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0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72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5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23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99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6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12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5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98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22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86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20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973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current state of thread j and the value of its single-writer register are stored in the shared register </a:t>
            </a:r>
            <a:r>
              <a:rPr lang="en-US" baseline="0" dirty="0" err="1" smtClean="0"/>
              <a:t>Rj</a:t>
            </a:r>
            <a:r>
              <a:rPr lang="en-US" baseline="0" dirty="0" smtClean="0"/>
              <a:t>.  There is also a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object </a:t>
            </a:r>
            <a:r>
              <a:rPr lang="en-US" baseline="0" dirty="0" err="1" smtClean="0"/>
              <a:t>Tj</a:t>
            </a:r>
            <a:r>
              <a:rPr lang="en-US" baseline="0" dirty="0" smtClean="0"/>
              <a:t> </a:t>
            </a:r>
            <a:r>
              <a:rPr lang="en-US" baseline="-25000" dirty="0" smtClean="0"/>
              <a:t> </a:t>
            </a:r>
            <a:r>
              <a:rPr lang="en-US" baseline="0" dirty="0" smtClean="0"/>
              <a:t>that acts as a lock to ensure that only one process simulates a step of thread j at a time.</a:t>
            </a:r>
          </a:p>
          <a:p>
            <a:r>
              <a:rPr lang="en-US" baseline="0" dirty="0" smtClean="0"/>
              <a:t>It can be implemented from 2-consensus objects. </a:t>
            </a:r>
            <a:r>
              <a:rPr lang="en-US" dirty="0" smtClean="0"/>
              <a:t>Each</a:t>
            </a:r>
            <a:r>
              <a:rPr lang="en-US" baseline="0" dirty="0" smtClean="0"/>
              <a:t> of the 7 processes tries to simulate steps of the 8 threads in round robin order.   </a:t>
            </a:r>
            <a:r>
              <a:rPr lang="en-US" dirty="0" smtClean="0"/>
              <a:t>A simulating</a:t>
            </a:r>
            <a:r>
              <a:rPr lang="en-US" baseline="0" dirty="0" smtClean="0"/>
              <a:t> process p</a:t>
            </a:r>
            <a:r>
              <a:rPr lang="en-US" dirty="0" smtClean="0"/>
              <a:t> begins by performing </a:t>
            </a:r>
            <a:r>
              <a:rPr lang="en-US" dirty="0" err="1" smtClean="0"/>
              <a:t>test&amp;set</a:t>
            </a:r>
            <a:r>
              <a:rPr lang="en-US" baseline="0" dirty="0" smtClean="0"/>
              <a:t> on T1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418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it wins the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and the state of thread 1 is uninitialized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baseline="0" dirty="0" smtClean="0">
                <a:solidFill>
                  <a:schemeClr val="tx1"/>
                </a:solidFill>
              </a:rPr>
              <a:t> p initializes the state of thread 1</a:t>
            </a:r>
            <a:r>
              <a:rPr lang="en-US" baseline="0" dirty="0" smtClean="0"/>
              <a:t> by giving it p’s input value as its own.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61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it resets</a:t>
            </a:r>
            <a:r>
              <a:rPr lang="en-US" baseline="0" dirty="0" smtClean="0"/>
              <a:t> T1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53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goes onto the next thread. If it loses the </a:t>
            </a:r>
            <a:r>
              <a:rPr lang="en-US" dirty="0" err="1" smtClean="0"/>
              <a:t>test&amp;</a:t>
            </a:r>
            <a:r>
              <a:rPr lang="en-US" baseline="0" dirty="0" err="1" smtClean="0"/>
              <a:t>set</a:t>
            </a:r>
            <a:r>
              <a:rPr lang="en-US" baseline="0" dirty="0" smtClean="0"/>
              <a:t>, it just goes onto the next thread.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712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p wins the </a:t>
            </a:r>
            <a:r>
              <a:rPr lang="en-US" dirty="0" err="1" smtClean="0"/>
              <a:t>test&amp;set</a:t>
            </a:r>
            <a:r>
              <a:rPr lang="en-US" dirty="0" smtClean="0"/>
              <a:t> of some thread whose state has already been initialized, it performs the next step of its algorithm. For example, if</a:t>
            </a:r>
            <a:r>
              <a:rPr lang="en-US" baseline="0" dirty="0" smtClean="0"/>
              <a:t> the next step of thread 8 when it is in state 1 is to read the single writer register of thread 1, then p reads R1 and, in this case, sees that the value is 0, so p updates the state of thread 8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8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it resets </a:t>
            </a:r>
            <a:r>
              <a:rPr lang="en-US" baseline="0" dirty="0" smtClean="0"/>
              <a:t>T8 and goes onto the next thread.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9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suppose p wins the </a:t>
            </a:r>
            <a:r>
              <a:rPr lang="en-US" dirty="0" err="1" smtClean="0"/>
              <a:t>test&amp;set</a:t>
            </a:r>
            <a:r>
              <a:rPr lang="en-US" dirty="0" smtClean="0"/>
              <a:t> of thread 1 and its next step in state 7 </a:t>
            </a:r>
            <a:r>
              <a:rPr lang="en-US" baseline="0" dirty="0" smtClean="0"/>
              <a:t>is to write 7 into its single writer register.</a:t>
            </a:r>
          </a:p>
          <a:p>
            <a:r>
              <a:rPr lang="en-US" baseline="0" dirty="0" smtClean="0"/>
              <a:t>Then p updates both the value and state fields of R1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1806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resets</a:t>
            </a:r>
            <a:r>
              <a:rPr lang="en-US" baseline="0" dirty="0" smtClean="0"/>
              <a:t> 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141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goes on to try to simulate a step of the next thread.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301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process</a:t>
            </a:r>
            <a:r>
              <a:rPr lang="en-US" baseline="0" dirty="0" smtClean="0"/>
              <a:t> p wins the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of some thread whose next step is to decide v, then p simply resets the </a:t>
            </a:r>
            <a:r>
              <a:rPr lang="en-US" baseline="0" dirty="0" err="1" smtClean="0"/>
              <a:t>test&amp;set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315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decides v, and terminates.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611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413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suppose the </a:t>
            </a:r>
            <a:r>
              <a:rPr lang="en-US" baseline="0" dirty="0" smtClean="0"/>
              <a:t>algorithm to be simulated also uses O2,2 </a:t>
            </a:r>
            <a:r>
              <a:rPr lang="en-US" baseline="-25000" dirty="0" smtClean="0"/>
              <a:t> </a:t>
            </a:r>
            <a:r>
              <a:rPr lang="en-US" baseline="0" dirty="0" smtClean="0"/>
              <a:t>objects. The register </a:t>
            </a:r>
            <a:r>
              <a:rPr lang="en-US" baseline="0" dirty="0" err="1" smtClean="0"/>
              <a:t>Rj</a:t>
            </a:r>
            <a:r>
              <a:rPr lang="en-US" baseline="0" dirty="0" smtClean="0"/>
              <a:t> for each thread j, has one more field, which is called index. It usually  has value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9631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O2,2</a:t>
            </a:r>
            <a:r>
              <a:rPr lang="en-US" baseline="0" dirty="0" smtClean="0"/>
              <a:t> object used by the algorithm, we also have a collection of 5 objects: a </a:t>
            </a:r>
            <a:r>
              <a:rPr lang="en-US" baseline="0" dirty="0" err="1" smtClean="0"/>
              <a:t>fetch&amp;inc</a:t>
            </a:r>
            <a:r>
              <a:rPr lang="en-US" baseline="0" dirty="0" smtClean="0"/>
              <a:t> object F, 2-consensus objects C1 and C2 , and  registers G1 and G2.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48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begin the simulation of suggest(v1) by thread 1, process p reads R1</a:t>
            </a:r>
            <a:r>
              <a:rPr lang="en-US" baseline="-25000" dirty="0" smtClean="0"/>
              <a:t> </a:t>
            </a:r>
            <a:r>
              <a:rPr lang="en-US" baseline="0" dirty="0" smtClean="0"/>
              <a:t>and sees that it is 0, so it performs </a:t>
            </a:r>
            <a:r>
              <a:rPr lang="en-US" baseline="0" dirty="0" err="1" smtClean="0"/>
              <a:t>fetch&amp;inc</a:t>
            </a:r>
            <a:r>
              <a:rPr lang="en-US" baseline="0" dirty="0" smtClean="0"/>
              <a:t> on 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202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F returns 1 or 2, then this operation is in group 1.</a:t>
            </a:r>
            <a:r>
              <a:rPr lang="en-US" sz="1200" baseline="0" dirty="0" smtClean="0"/>
              <a:t> </a:t>
            </a:r>
            <a:r>
              <a:rPr lang="en-US" dirty="0" smtClean="0"/>
              <a:t>In this case, p proposes v1</a:t>
            </a:r>
            <a:r>
              <a:rPr lang="en-US" baseline="0" dirty="0" smtClean="0"/>
              <a:t> to</a:t>
            </a:r>
            <a:r>
              <a:rPr lang="en-US" dirty="0" smtClean="0"/>
              <a:t> consensus object </a:t>
            </a:r>
            <a:r>
              <a:rPr lang="en-US" dirty="0" smtClean="0"/>
              <a:t>C1,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50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 writes the result to register G1.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27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Then p updates the state stored in </a:t>
            </a:r>
            <a:r>
              <a:rPr lang="en-US" sz="1200" baseline="0" dirty="0" smtClean="0"/>
              <a:t>R1 based on getting the result written to G1  as its response from the O2,2 </a:t>
            </a:r>
            <a:r>
              <a:rPr lang="en-US" sz="1200" baseline="-25000" dirty="0" smtClean="0"/>
              <a:t> </a:t>
            </a:r>
            <a:r>
              <a:rPr lang="en-US" sz="1200" baseline="0" dirty="0" smtClean="0"/>
              <a:t>object,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and resets </a:t>
            </a:r>
            <a:r>
              <a:rPr lang="en-US" sz="1200" dirty="0" smtClean="0"/>
              <a:t>T1</a:t>
            </a:r>
            <a:r>
              <a:rPr lang="en-US" sz="1200" baseline="0" dirty="0" smtClean="0"/>
              <a:t> to complete the suggest step.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627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0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9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a process simulates a second suggest operation, say by thread 2, the process gets 2 from the </a:t>
            </a:r>
            <a:r>
              <a:rPr lang="en-US" baseline="0" dirty="0" err="1" smtClean="0"/>
              <a:t>fetch&amp;increment</a:t>
            </a:r>
            <a:r>
              <a:rPr lang="en-US" baseline="0" dirty="0" smtClean="0"/>
              <a:t> object, so is also in group 1. It gets the same result from the consensus object C1, writes it to G1, updates the state of thread 2 accordingly, and resets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 T2.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167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Similarly, the next two suggest operations are in group 2. They propose their input values to consensus object C2, write the result to G2, and return this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5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time F is accessed, it returns 5 and we call the suggest operation being simulated</a:t>
            </a:r>
            <a:r>
              <a:rPr lang="en-US" sz="1200" baseline="0" dirty="0" smtClean="0"/>
              <a:t> a suffix step.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3473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In this execution, the suffix step should return v1</a:t>
            </a:r>
            <a:r>
              <a:rPr lang="en-US" sz="1200" baseline="-25000" dirty="0" smtClean="0"/>
              <a:t>,</a:t>
            </a:r>
            <a:r>
              <a:rPr lang="en-US" sz="1200" baseline="0" dirty="0" smtClean="0"/>
              <a:t> which it can read from G1.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But what happens if G1 still contains bottom, because the processes simulating the first two threads are slow?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564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execution, the suffix step can return v4, which it reads from G2. This is because all of the operations in groups 1 and 2 are concurrent, so group 2 can be considered to be A1’s and group 1 can be considered to be A2’s.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54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this third execution, the suffix step doesn’t have anything it can return, because G1 and G2  both contain bottom.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process p performing the suffix step can’t simply wait for a value to be written, since the processes simulating the threads in groups 1 and 2 might all crash. p can’t start another simulating another thread, because p might crash and block 2 threads.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309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355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solve this problem, the idea is to divide suffix steps into 2 parts. After a process sees that it is simulating a suffix step, it writes 1 to the index field of the register associated with the thread it is currently simulating (in this example, thread 5), resets its </a:t>
            </a:r>
            <a:r>
              <a:rPr lang="en-US" baseline="0" dirty="0" err="1" smtClean="0"/>
              <a:t>test&amp;set</a:t>
            </a:r>
            <a:r>
              <a:rPr lang="en-US" baseline="0" dirty="0" smtClean="0"/>
              <a:t>, and continues with the next thread.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4494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0042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next time a process wins T5  to simulate a step of thread 5, it sees that the index field is not zero.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it reads both G1 and</a:t>
            </a:r>
            <a:r>
              <a:rPr lang="en-US" baseline="-25000" dirty="0" smtClean="0"/>
              <a:t> </a:t>
            </a:r>
            <a:r>
              <a:rPr lang="en-US" baseline="0" dirty="0" smtClean="0"/>
              <a:t>G2.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it sees that both are still bottom, it simply resets T5 and continues with simulating a step of the next thread.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A79D5-A2F9-C448-ACD1-2D162935C4A0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2.tiff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2.tiff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2.tif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13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14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15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16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9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17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6.xml"/><Relationship Id="rId3" Type="http://schemas.openxmlformats.org/officeDocument/2006/relationships/image" Target="../media/image18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7.xml"/><Relationship Id="rId3" Type="http://schemas.openxmlformats.org/officeDocument/2006/relationships/image" Target="../media/image14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8.xml"/><Relationship Id="rId3" Type="http://schemas.openxmlformats.org/officeDocument/2006/relationships/image" Target="../media/image17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9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0.xml"/><Relationship Id="rId3" Type="http://schemas.openxmlformats.org/officeDocument/2006/relationships/image" Target="../media/image19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Deterministic Objects: Life Beyond Consensus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Yehuda </a:t>
            </a:r>
            <a:r>
              <a:rPr lang="en-US" sz="2800" dirty="0" err="1" smtClean="0">
                <a:solidFill>
                  <a:schemeClr val="accent2"/>
                </a:solidFill>
              </a:rPr>
              <a:t>Afek</a:t>
            </a:r>
            <a:r>
              <a:rPr lang="en-US" sz="2800" dirty="0" smtClean="0">
                <a:solidFill>
                  <a:schemeClr val="accent2"/>
                </a:solidFill>
              </a:rPr>
              <a:t>, Faith Ellen, and </a:t>
            </a:r>
            <a:r>
              <a:rPr lang="en-US" sz="2800" dirty="0" err="1" smtClean="0">
                <a:solidFill>
                  <a:schemeClr val="accent2"/>
                </a:solidFill>
              </a:rPr>
              <a:t>ElI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GafNi</a:t>
            </a:r>
            <a:endParaRPr lang="en-US" sz="2800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PODC 2016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n,k</a:t>
            </a:r>
            <a:r>
              <a:rPr lang="en-US" dirty="0" smtClean="0">
                <a:solidFill>
                  <a:schemeClr val="accent2"/>
                </a:solidFill>
              </a:rPr>
              <a:t>)-</a:t>
            </a:r>
            <a:r>
              <a:rPr lang="en-US" dirty="0" smtClean="0">
                <a:solidFill>
                  <a:schemeClr val="accent2"/>
                </a:solidFill>
                <a:ea typeface="Cambria Math" charset="0"/>
                <a:cs typeface="Cambria Math" charset="0"/>
              </a:rPr>
              <a:t>set-consensus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chemeClr val="accent2"/>
                </a:solidFill>
              </a:rPr>
              <a:t>n &gt; k ≥ 1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752342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supports: </a:t>
                </a:r>
                <a:r>
                  <a:rPr lang="en-US" sz="28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propose(v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/>
                  <a:t>for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endParaRPr lang="en-CA" sz="2800" b="0" dirty="0" smtClean="0">
                  <a:solidFill>
                    <a:schemeClr val="accent2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CA" sz="28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first </a:t>
                </a:r>
                <a:r>
                  <a:rPr lang="en-CA" sz="2800" b="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n</a:t>
                </a:r>
                <a:r>
                  <a:rPr lang="en-CA" sz="28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propose operations each return some proposed value</a:t>
                </a:r>
              </a:p>
              <a:p>
                <a:pPr>
                  <a:buFont typeface="Arial" charset="0"/>
                  <a:buChar char="•"/>
                </a:pPr>
                <a:r>
                  <a:rPr lang="en-CA" sz="2800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CA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at most </a:t>
                </a:r>
                <a:r>
                  <a:rPr lang="en-CA" sz="28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k</a:t>
                </a:r>
                <a:r>
                  <a:rPr lang="en-CA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different proposed values are returned</a:t>
                </a:r>
                <a:r>
                  <a:rPr lang="en-CA" sz="2800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</a:p>
              <a:p>
                <a:pPr>
                  <a:buFont typeface="Arial" charset="0"/>
                  <a:buChar char="•"/>
                </a:pPr>
                <a:r>
                  <a:rPr lang="en-CA" sz="2800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CA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all subsequent propose operations return </a:t>
                </a:r>
                <a:r>
                  <a:rPr lang="en-CA" sz="24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⊥</a:t>
                </a:r>
                <a:endParaRPr lang="en-CA" sz="2400" b="0" dirty="0" smtClean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accent2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(n,1)-set-consensus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is another name for </a:t>
                </a:r>
                <a:r>
                  <a:rPr lang="en-US" sz="2800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n-consensus</a:t>
                </a:r>
                <a:r>
                  <a:rPr lang="en-US" sz="2800" dirty="0">
                    <a:solidFill>
                      <a:schemeClr val="accent2"/>
                    </a:solidFill>
                    <a:ea typeface="Cambria Math" charset="0"/>
                    <a:cs typeface="Cambria Math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(</a:t>
                </a:r>
                <a:r>
                  <a:rPr lang="en-US" sz="2800" dirty="0" err="1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n,k</a:t>
                </a:r>
                <a:r>
                  <a:rPr lang="en-US" sz="28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)-</a:t>
                </a:r>
                <a:r>
                  <a:rPr lang="en-US" sz="2800" dirty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set-consensus </a:t>
                </a:r>
                <a:r>
                  <a:rPr lang="en-US" sz="2800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is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nondeterministic when </a:t>
                </a:r>
                <a:r>
                  <a:rPr lang="en-US" sz="2800" dirty="0" smtClean="0">
                    <a:solidFill>
                      <a:schemeClr val="accent1"/>
                    </a:solidFill>
                    <a:ea typeface="Cambria Math" charset="0"/>
                    <a:cs typeface="Cambria Math" charset="0"/>
                  </a:rPr>
                  <a:t>k &gt; 1</a:t>
                </a:r>
                <a:endParaRPr lang="en-US" sz="2800" dirty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752342" cy="4023360"/>
              </a:xfrm>
              <a:blipFill rotWithShape="0">
                <a:blip r:embed="rId3"/>
                <a:stretch>
                  <a:fillRect l="-1984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2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</a:t>
            </a:r>
            <a:endParaRPr lang="en-US" sz="2800" baseline="-250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2481" y="23997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</a:t>
            </a:r>
            <a:endParaRPr lang="en-US" sz="2800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7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6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8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 returns v</a:t>
            </a:r>
            <a:r>
              <a:rPr lang="en-US" sz="2800" baseline="-25000" dirty="0"/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7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6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8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</a:t>
            </a:r>
            <a:r>
              <a:rPr lang="en-US" sz="2800" dirty="0" smtClean="0"/>
              <a:t>and 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262" y="2145323"/>
            <a:ext cx="9583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process crashes can block 5 threads</a:t>
            </a:r>
          </a:p>
          <a:p>
            <a:r>
              <a:rPr lang="en-US" sz="2800" dirty="0" smtClean="0"/>
              <a:t>2 other </a:t>
            </a:r>
            <a:r>
              <a:rPr lang="en-US" sz="2800" dirty="0"/>
              <a:t>process crashes can </a:t>
            </a:r>
            <a:r>
              <a:rPr lang="en-US" sz="2800" dirty="0" smtClean="0"/>
              <a:t>each block 1 thread             remaining process has at least 1 thread left to simulate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</a:t>
            </a:r>
            <a:r>
              <a:rPr lang="en-US" sz="2800" dirty="0" smtClean="0"/>
              <a:t>and 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262" y="2145323"/>
            <a:ext cx="9583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process crashes can block 5 threads</a:t>
            </a:r>
          </a:p>
          <a:p>
            <a:r>
              <a:rPr lang="en-US" sz="2800" dirty="0" smtClean="0"/>
              <a:t>2 other </a:t>
            </a:r>
            <a:r>
              <a:rPr lang="en-US" sz="2800" dirty="0"/>
              <a:t>process crashes can </a:t>
            </a:r>
            <a:r>
              <a:rPr lang="en-US" sz="2800" dirty="0" smtClean="0"/>
              <a:t>each block 1 </a:t>
            </a:r>
            <a:r>
              <a:rPr lang="en-US" sz="2800" smtClean="0"/>
              <a:t>thread             remaining </a:t>
            </a:r>
            <a:r>
              <a:rPr lang="en-US" sz="2800" dirty="0" smtClean="0"/>
              <a:t>process has at least 1 thread left to simulate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341077" y="4097215"/>
            <a:ext cx="149284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wait-free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Lemma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5083" cy="1294281"/>
          </a:xfrm>
        </p:spPr>
        <p:txBody>
          <a:bodyPr>
            <a:normAutofit/>
          </a:bodyPr>
          <a:lstStyle/>
          <a:p>
            <a:r>
              <a:rPr lang="en-US" sz="2800" dirty="0"/>
              <a:t>Any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 smtClean="0"/>
              <a:t>threads 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 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processes using </a:t>
            </a:r>
            <a:r>
              <a:rPr lang="en-US" sz="2800" dirty="0" smtClean="0">
                <a:solidFill>
                  <a:schemeClr val="accent1"/>
                </a:solidFill>
              </a:rPr>
              <a:t>2-consensus</a:t>
            </a:r>
            <a:r>
              <a:rPr lang="en-US" sz="2800" dirty="0" smtClean="0"/>
              <a:t> objects 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97280" y="4882876"/>
            <a:ext cx="9841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2,4</a:t>
            </a:r>
            <a:r>
              <a:rPr lang="en-US" sz="2800" baseline="-25000" dirty="0" smtClean="0"/>
              <a:t> </a:t>
            </a:r>
            <a:r>
              <a:rPr lang="en-US" sz="2800" dirty="0"/>
              <a:t>cannot be implemented from </a:t>
            </a:r>
            <a:r>
              <a:rPr lang="en-US" sz="2800" baseline="-25000" dirty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>
                <a:solidFill>
                  <a:schemeClr val="accent1"/>
                </a:solidFill>
              </a:rPr>
              <a:t>registers</a:t>
            </a:r>
            <a:r>
              <a:rPr lang="en-US" sz="2800" dirty="0"/>
              <a:t> in a system of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 smtClean="0"/>
              <a:t>processes.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33119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Corollary O</a:t>
            </a:r>
            <a:r>
              <a:rPr lang="en-US" baseline="-25000" dirty="0" smtClean="0">
                <a:solidFill>
                  <a:schemeClr val="accent2"/>
                </a:solidFill>
              </a:rPr>
              <a:t>2,3 </a:t>
            </a:r>
            <a:r>
              <a:rPr lang="en-US" dirty="0">
                <a:solidFill>
                  <a:schemeClr val="accent2"/>
                </a:solidFill>
              </a:rPr>
              <a:t>&lt;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2,4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9039" y="4779637"/>
            <a:ext cx="1000664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2" name="Rectangle 191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</a:p>
        </p:txBody>
      </p:sp>
      <p:sp>
        <p:nvSpPr>
          <p:cNvPr id="196" name="Rectangle 195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99" name="Rectangle 198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2495863" y="3361002"/>
            <a:ext cx="384744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6" name="Rectangle 20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3" name="Rectangle 212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8333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7156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697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0286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7273670" y="482848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22568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3208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4" name="Rectangle 63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8333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27156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697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0286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731134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722568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3208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8661655" y="2578581"/>
            <a:ext cx="3104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F returns </a:t>
            </a:r>
            <a:r>
              <a:rPr lang="en-US" sz="2800" dirty="0" smtClean="0">
                <a:solidFill>
                  <a:schemeClr val="accent1"/>
                </a:solidFill>
              </a:rPr>
              <a:t>7</a:t>
            </a:r>
            <a:r>
              <a:rPr lang="en-US" sz="2800" dirty="0" smtClean="0"/>
              <a:t>, the </a:t>
            </a:r>
            <a:r>
              <a:rPr lang="en-US" sz="2800" dirty="0"/>
              <a:t>operation is </a:t>
            </a:r>
            <a:r>
              <a:rPr lang="en-US" sz="2800" dirty="0" smtClean="0"/>
              <a:t>suffix step </a:t>
            </a:r>
            <a:r>
              <a:rPr lang="en-US" sz="28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6" name="Rectangle 85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3" name="Rectangle 92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0" name="Rectangle 99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8333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27156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697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0286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731134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722568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3208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8661655" y="2578581"/>
            <a:ext cx="3104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F returns </a:t>
            </a:r>
            <a:r>
              <a:rPr lang="en-US" sz="2800" dirty="0" smtClean="0">
                <a:solidFill>
                  <a:schemeClr val="accent1"/>
                </a:solidFill>
              </a:rPr>
              <a:t>8</a:t>
            </a:r>
            <a:r>
              <a:rPr lang="en-US" sz="2800" dirty="0" smtClean="0"/>
              <a:t>, the </a:t>
            </a:r>
            <a:r>
              <a:rPr lang="en-US" sz="2800" dirty="0"/>
              <a:t>operation is </a:t>
            </a:r>
            <a:r>
              <a:rPr lang="en-US" sz="2800" dirty="0" smtClean="0"/>
              <a:t>suffix step </a:t>
            </a:r>
            <a:r>
              <a:rPr lang="en-US" sz="28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Rectangle 10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113" name="Rectangle 112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8333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27156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697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0286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731134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722568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3208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8661655" y="2578581"/>
            <a:ext cx="3104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F returns </a:t>
            </a:r>
            <a:r>
              <a:rPr lang="en-US" sz="2800" dirty="0" smtClean="0">
                <a:solidFill>
                  <a:schemeClr val="accent1"/>
                </a:solidFill>
              </a:rPr>
              <a:t>8</a:t>
            </a:r>
            <a:r>
              <a:rPr lang="en-US" sz="2800" dirty="0" smtClean="0"/>
              <a:t>, the </a:t>
            </a:r>
            <a:r>
              <a:rPr lang="en-US" sz="2800" dirty="0"/>
              <a:t>operation is </a:t>
            </a:r>
            <a:r>
              <a:rPr lang="en-US" sz="2800" dirty="0" smtClean="0"/>
              <a:t>suffix step </a:t>
            </a:r>
            <a:r>
              <a:rPr lang="en-US" sz="28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Rectangle 10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113" name="Rectangle 112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[</a:t>
            </a:r>
            <a:r>
              <a:rPr lang="en-US" dirty="0" err="1" smtClean="0"/>
              <a:t>Borowsky</a:t>
            </a:r>
            <a:r>
              <a:rPr lang="en-US" dirty="0" smtClean="0"/>
              <a:t> &amp; </a:t>
            </a:r>
            <a:r>
              <a:rPr lang="en-US" dirty="0" err="1" smtClean="0"/>
              <a:t>Gafni</a:t>
            </a:r>
            <a:r>
              <a:rPr lang="en-US" dirty="0" smtClean="0"/>
              <a:t> 1993, </a:t>
            </a:r>
            <a:r>
              <a:rPr lang="en-US" dirty="0" err="1" smtClean="0"/>
              <a:t>Chaudhuri</a:t>
            </a:r>
            <a:r>
              <a:rPr lang="en-US" dirty="0" smtClean="0"/>
              <a:t> &amp; </a:t>
            </a:r>
            <a:r>
              <a:rPr lang="en-US" dirty="0" err="1" smtClean="0"/>
              <a:t>Reiners</a:t>
            </a:r>
            <a:r>
              <a:rPr lang="en-US" dirty="0"/>
              <a:t> </a:t>
            </a:r>
            <a:r>
              <a:rPr lang="en-US" dirty="0" smtClean="0"/>
              <a:t>1996]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35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 system of </a:t>
            </a:r>
            <a:r>
              <a:rPr lang="en-US" sz="2800" dirty="0" smtClean="0">
                <a:solidFill>
                  <a:schemeClr val="accent2"/>
                </a:solidFill>
              </a:rPr>
              <a:t>n</a:t>
            </a:r>
            <a:r>
              <a:rPr lang="en-US" sz="2800" dirty="0" smtClean="0"/>
              <a:t> or more processes, an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</a:rPr>
              <a:t>n,k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/>
              <a:t>-set-consensus object  can 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dirty="0" err="1" smtClean="0">
                <a:solidFill>
                  <a:schemeClr val="accent2"/>
                </a:solidFill>
              </a:rPr>
              <a:t>m,j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/>
              <a:t>-set-consensus objects and registers  if and only if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k ≥ j</a:t>
            </a:r>
            <a:r>
              <a:rPr lang="en-US" sz="2800" dirty="0" smtClean="0"/>
              <a:t>,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n/k ≤ m/j</a:t>
            </a:r>
            <a:r>
              <a:rPr lang="en-US" sz="2800" dirty="0" smtClean="0"/>
              <a:t>, and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either </a:t>
            </a:r>
            <a:r>
              <a:rPr lang="en-US" sz="2800" dirty="0" smtClean="0">
                <a:solidFill>
                  <a:schemeClr val="accent2"/>
                </a:solidFill>
              </a:rPr>
              <a:t>k ≥ j </a:t>
            </a:r>
            <a:r>
              <a:rPr lang="en-US" dirty="0" smtClean="0">
                <a:solidFill>
                  <a:schemeClr val="accent2"/>
                </a:solidFill>
              </a:rPr>
              <a:t>⎡</a:t>
            </a:r>
            <a:r>
              <a:rPr lang="en-US" sz="2800" dirty="0" smtClean="0">
                <a:solidFill>
                  <a:schemeClr val="accent2"/>
                </a:solidFill>
              </a:rPr>
              <a:t>n/m</a:t>
            </a:r>
            <a:r>
              <a:rPr lang="en-US" dirty="0" smtClean="0">
                <a:solidFill>
                  <a:schemeClr val="accent2"/>
                </a:solidFill>
              </a:rPr>
              <a:t>⎤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dirty="0">
                <a:solidFill>
                  <a:schemeClr val="accent2"/>
                </a:solidFill>
              </a:rPr>
              <a:t>k ≥ j </a:t>
            </a:r>
            <a:r>
              <a:rPr lang="en-US" dirty="0" smtClean="0">
                <a:solidFill>
                  <a:schemeClr val="accent2"/>
                </a:solidFill>
              </a:rPr>
              <a:t>⎣</a:t>
            </a:r>
            <a:r>
              <a:rPr lang="en-US" sz="2800" dirty="0" smtClean="0">
                <a:solidFill>
                  <a:schemeClr val="accent2"/>
                </a:solidFill>
              </a:rPr>
              <a:t>n/m</a:t>
            </a:r>
            <a:r>
              <a:rPr lang="en-US" dirty="0" smtClean="0">
                <a:solidFill>
                  <a:schemeClr val="accent2"/>
                </a:solidFill>
              </a:rPr>
              <a:t>⎦ </a:t>
            </a:r>
            <a:r>
              <a:rPr lang="en-US" sz="2800" dirty="0" smtClean="0">
                <a:solidFill>
                  <a:schemeClr val="accent2"/>
                </a:solidFill>
              </a:rPr>
              <a:t>+ n – m </a:t>
            </a:r>
            <a:r>
              <a:rPr lang="en-US" dirty="0">
                <a:solidFill>
                  <a:schemeClr val="accent2"/>
                </a:solidFill>
              </a:rPr>
              <a:t>⎣</a:t>
            </a:r>
            <a:r>
              <a:rPr lang="en-US" sz="2800" dirty="0">
                <a:solidFill>
                  <a:schemeClr val="accent2"/>
                </a:solidFill>
              </a:rPr>
              <a:t>n/m</a:t>
            </a:r>
            <a:r>
              <a:rPr lang="en-US" dirty="0">
                <a:solidFill>
                  <a:schemeClr val="accent2"/>
                </a:solidFill>
              </a:rPr>
              <a:t>⎦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For example, a </a:t>
            </a:r>
            <a:r>
              <a:rPr lang="en-US" sz="2800" dirty="0" smtClean="0">
                <a:solidFill>
                  <a:schemeClr val="accent2"/>
                </a:solidFill>
              </a:rPr>
              <a:t>(2k,k)</a:t>
            </a:r>
            <a:r>
              <a:rPr lang="en-US" sz="2800" dirty="0" smtClean="0"/>
              <a:t>-set-consensus object                                             can 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/>
              <a:t>-consensus objects and registers                                                       but a </a:t>
            </a:r>
            <a:r>
              <a:rPr lang="en-US" sz="2800" dirty="0">
                <a:solidFill>
                  <a:schemeClr val="accent2"/>
                </a:solidFill>
              </a:rPr>
              <a:t>(2k+1,k)</a:t>
            </a:r>
            <a:r>
              <a:rPr lang="en-US" sz="2800" dirty="0"/>
              <a:t>-</a:t>
            </a:r>
            <a:r>
              <a:rPr lang="en-US" sz="2800" dirty="0" smtClean="0"/>
              <a:t>set-consensus </a:t>
            </a:r>
            <a:r>
              <a:rPr lang="en-US" sz="2800" dirty="0"/>
              <a:t>object </a:t>
            </a:r>
            <a:r>
              <a:rPr lang="en-US" sz="2800" dirty="0" smtClean="0"/>
              <a:t>cannot.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762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18333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27156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697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0286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731134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722568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3208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</a:t>
            </a:r>
            <a:r>
              <a:rPr lang="en-US" sz="2800" dirty="0"/>
              <a:t> 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 </a:t>
            </a:r>
            <a:endParaRPr lang="en-US" sz="2800" baseline="-25000" dirty="0"/>
          </a:p>
        </p:txBody>
      </p:sp>
      <p:sp>
        <p:nvSpPr>
          <p:cNvPr id="110" name="Rectangle 109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1" name="Rounded Rectangle 70"/>
          <p:cNvSpPr/>
          <p:nvPr/>
        </p:nvSpPr>
        <p:spPr>
          <a:xfrm>
            <a:off x="618333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627156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24697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30286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731134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722568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0878" y="2397714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 returns 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110" name="Rectangle 109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567923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944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746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23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592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690119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2842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6815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69095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7918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701839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4014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6766205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6680553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8073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616878" y="2928582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63492" y="3600190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9378" y="4160269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8353" y="361513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75212" y="4807676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1098" y="53677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90073" y="482262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53926" y="2362845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49611" y="23918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567923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944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746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23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592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67253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2842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923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69095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7918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8425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4014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674862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666296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70488" y="23977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 returns 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616878" y="2928582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63492" y="3600190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9378" y="4160269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8353" y="361513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75212" y="4807676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1098" y="53677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90073" y="482262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53926" y="2362845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49611" y="23918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567923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944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746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23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592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67253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2842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923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1" name="Rounded Rectangle 70"/>
          <p:cNvSpPr/>
          <p:nvPr/>
        </p:nvSpPr>
        <p:spPr>
          <a:xfrm>
            <a:off x="569095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7918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8425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4014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674862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666296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8158" y="2397714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 returns 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616878" y="2928582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63492" y="3600190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9378" y="4160269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8353" y="361513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75212" y="4807676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1098" y="53677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90073" y="482262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53926" y="2362845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49611" y="23918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567923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944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746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23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592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67253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2842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923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1" name="Rounded Rectangle 70"/>
          <p:cNvSpPr/>
          <p:nvPr/>
        </p:nvSpPr>
        <p:spPr>
          <a:xfrm>
            <a:off x="569095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7918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8425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4014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674862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666296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8158" y="2397714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2340003" y="4232437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</a:t>
            </a:r>
            <a:r>
              <a:rPr lang="en-US" sz="2800" dirty="0"/>
              <a:t>returns v</a:t>
            </a:r>
            <a:r>
              <a:rPr lang="en-US" sz="2800" baseline="-25000" dirty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 returns 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616878" y="2928582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63492" y="3600190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9378" y="4160269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8353" y="361513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75212" y="4807676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1098" y="53677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90073" y="482262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53926" y="2362845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49611" y="23918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</a:t>
            </a:r>
            <a:r>
              <a:rPr lang="en-US" sz="2800" dirty="0" smtClean="0"/>
              <a:t>and 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262" y="2145323"/>
            <a:ext cx="9583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process crashes can block 5 threads</a:t>
            </a:r>
          </a:p>
          <a:p>
            <a:r>
              <a:rPr lang="en-US" sz="2800" dirty="0" smtClean="0"/>
              <a:t>6 </a:t>
            </a:r>
            <a:r>
              <a:rPr lang="en-US" sz="2800" dirty="0"/>
              <a:t>process crashes can block </a:t>
            </a:r>
            <a:r>
              <a:rPr lang="en-US" sz="2800" dirty="0" smtClean="0"/>
              <a:t>8 </a:t>
            </a:r>
            <a:r>
              <a:rPr lang="en-US" sz="2800" dirty="0"/>
              <a:t>threads</a:t>
            </a:r>
          </a:p>
          <a:p>
            <a:r>
              <a:rPr lang="en-US" sz="2800" dirty="0" smtClean="0"/>
              <a:t>other </a:t>
            </a:r>
            <a:r>
              <a:rPr lang="en-US" sz="2800" dirty="0"/>
              <a:t>process crashes can </a:t>
            </a:r>
            <a:r>
              <a:rPr lang="en-US" sz="2800" dirty="0" smtClean="0"/>
              <a:t>each block 1 thread </a:t>
            </a:r>
          </a:p>
          <a:p>
            <a:r>
              <a:rPr lang="en-US" sz="2800" dirty="0" smtClean="0"/>
              <a:t>remaining process has at least 1 thread left to simulate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41077" y="4097215"/>
            <a:ext cx="149284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wait-free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4-set-consensus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11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9</a:t>
            </a:r>
            <a:r>
              <a:rPr lang="en-US" sz="2800" dirty="0" smtClean="0"/>
              <a:t> </a:t>
            </a:r>
            <a:r>
              <a:rPr lang="en-US" sz="2800" dirty="0"/>
              <a:t>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567923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944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746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23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72592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67253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2842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38180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9923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384087" y="5175402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2"/>
                </a:solidFill>
              </a:rPr>
              <a:t>T</a:t>
            </a:r>
            <a:r>
              <a:rPr lang="en-US" sz="2800" baseline="-25000" smtClean="0">
                <a:solidFill>
                  <a:schemeClr val="accent2"/>
                </a:solidFill>
              </a:rPr>
              <a:t>11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11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340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71" name="Rounded Rectangle 70"/>
          <p:cNvSpPr/>
          <p:nvPr/>
        </p:nvSpPr>
        <p:spPr>
          <a:xfrm>
            <a:off x="5690951" y="478651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779184" y="535166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84254" y="4813541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6740140" y="5373620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6748620" y="4828487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6</a:t>
            </a:r>
            <a:endParaRPr lang="en-US" sz="2800" dirty="0"/>
          </a:p>
        </p:txBody>
      </p:sp>
      <p:sp>
        <p:nvSpPr>
          <p:cNvPr id="76" name="Rectangle 75"/>
          <p:cNvSpPr/>
          <p:nvPr/>
        </p:nvSpPr>
        <p:spPr>
          <a:xfrm>
            <a:off x="6662968" y="2368710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8158" y="2397714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2341385" y="4324503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65" name="TextBox 64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C00000"/>
                </a:solidFill>
              </a:rPr>
              <a:t> 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88" name="Rectangle 87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95" name="Rectangle 94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>
                <a:solidFill>
                  <a:schemeClr val="accent2"/>
                </a:solidFill>
              </a:rPr>
              <a:t>4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5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582528" y="2288116"/>
            <a:ext cx="3609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5</a:t>
            </a:r>
            <a:r>
              <a:rPr lang="en-US" sz="2800" dirty="0"/>
              <a:t>):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endParaRPr lang="en-US" sz="2800" dirty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7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7616878" y="2928582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563492" y="3600190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9378" y="4160269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678353" y="361513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75212" y="4807676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1098" y="53677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U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90073" y="482262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53926" y="2362845"/>
            <a:ext cx="539646" cy="54258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7649611" y="2391849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0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⊥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505853" y="19519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502681" y="3361002"/>
            <a:ext cx="377925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 flipH="1">
            <a:off x="2898097" y="381073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onsistent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rdered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artition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930401"/>
            <a:ext cx="7913858" cy="20827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Supports two operations: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ARRIVE(g), </a:t>
            </a:r>
            <a:r>
              <a:rPr lang="en-US" sz="2600" dirty="0" smtClean="0"/>
              <a:t>for </a:t>
            </a:r>
            <a:r>
              <a:rPr lang="en-US" sz="2600" dirty="0" smtClean="0">
                <a:solidFill>
                  <a:srgbClr val="C00000"/>
                </a:solidFill>
              </a:rPr>
              <a:t>g ∊ {1,…,k}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GET-PARTITION()</a:t>
            </a:r>
          </a:p>
          <a:p>
            <a:pPr marL="0" indent="0">
              <a:buNone/>
            </a:pPr>
            <a:r>
              <a:rPr lang="en-US" sz="2600" dirty="0" smtClean="0"/>
              <a:t>Returns an </a:t>
            </a:r>
            <a:r>
              <a:rPr lang="en-US" sz="2600" dirty="0" smtClean="0">
                <a:solidFill>
                  <a:schemeClr val="accent1"/>
                </a:solidFill>
              </a:rPr>
              <a:t>ordered partition </a:t>
            </a:r>
            <a:r>
              <a:rPr lang="en-US" sz="2600" dirty="0" smtClean="0">
                <a:solidFill>
                  <a:srgbClr val="C00000"/>
                </a:solidFill>
              </a:rPr>
              <a:t>H = H</a:t>
            </a:r>
            <a:r>
              <a:rPr lang="en-US" sz="2600" baseline="-25000" dirty="0" smtClean="0">
                <a:solidFill>
                  <a:srgbClr val="C00000"/>
                </a:solidFill>
              </a:rPr>
              <a:t>1</a:t>
            </a:r>
            <a:r>
              <a:rPr lang="en-US" sz="2600" dirty="0" smtClean="0">
                <a:solidFill>
                  <a:srgbClr val="C00000"/>
                </a:solidFill>
              </a:rPr>
              <a:t>,…,</a:t>
            </a:r>
            <a:r>
              <a:rPr lang="en-US" sz="2600" dirty="0" err="1" smtClean="0">
                <a:solidFill>
                  <a:srgbClr val="C00000"/>
                </a:solidFill>
              </a:rPr>
              <a:t>H</a:t>
            </a:r>
            <a:r>
              <a:rPr lang="en-US" sz="26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of </a:t>
            </a:r>
            <a:r>
              <a:rPr lang="en-US" sz="2600" dirty="0">
                <a:solidFill>
                  <a:srgbClr val="C00000"/>
                </a:solidFill>
              </a:rPr>
              <a:t>{1,…,k</a:t>
            </a:r>
            <a:r>
              <a:rPr lang="en-US" sz="2600" dirty="0" smtClean="0">
                <a:solidFill>
                  <a:srgbClr val="C00000"/>
                </a:solidFill>
              </a:rPr>
              <a:t>}</a:t>
            </a:r>
            <a:r>
              <a:rPr lang="en-US" sz="26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138" y="2092031"/>
            <a:ext cx="2278185" cy="35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onsistent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rdered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artition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7913858" cy="402336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Supports two operations: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ARRIVE(g)</a:t>
            </a:r>
            <a:r>
              <a:rPr lang="en-US" sz="2800" dirty="0" smtClean="0"/>
              <a:t>, for </a:t>
            </a:r>
            <a:r>
              <a:rPr lang="en-US" sz="2800" dirty="0" smtClean="0">
                <a:solidFill>
                  <a:srgbClr val="C00000"/>
                </a:solidFill>
              </a:rPr>
              <a:t>g ∊ {1,…,k}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GET-PARTITION()</a:t>
            </a:r>
          </a:p>
          <a:p>
            <a:pPr marL="0" indent="0">
              <a:buNone/>
            </a:pPr>
            <a:r>
              <a:rPr lang="en-US" sz="2800" dirty="0" smtClean="0"/>
              <a:t>Returns an </a:t>
            </a:r>
            <a:r>
              <a:rPr lang="en-US" sz="2800" dirty="0" smtClean="0">
                <a:solidFill>
                  <a:schemeClr val="accent1"/>
                </a:solidFill>
              </a:rPr>
              <a:t>ordered partition </a:t>
            </a:r>
            <a:r>
              <a:rPr lang="en-US" sz="2800" dirty="0" smtClean="0">
                <a:solidFill>
                  <a:srgbClr val="C00000"/>
                </a:solidFill>
              </a:rPr>
              <a:t>H = H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,…,</a:t>
            </a:r>
            <a:r>
              <a:rPr lang="en-US" sz="2800" dirty="0" err="1" smtClean="0">
                <a:solidFill>
                  <a:srgbClr val="C0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of </a:t>
            </a:r>
            <a:r>
              <a:rPr lang="en-US" sz="2800" dirty="0">
                <a:solidFill>
                  <a:srgbClr val="C00000"/>
                </a:solidFill>
              </a:rPr>
              <a:t>{1,…,k</a:t>
            </a:r>
            <a:r>
              <a:rPr lang="en-US" sz="2800" dirty="0" smtClean="0">
                <a:solidFill>
                  <a:srgbClr val="C00000"/>
                </a:solidFill>
              </a:rPr>
              <a:t>}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If some </a:t>
            </a:r>
            <a:r>
              <a:rPr lang="en-US" sz="2800" dirty="0" smtClean="0">
                <a:solidFill>
                  <a:srgbClr val="C00000"/>
                </a:solidFill>
              </a:rPr>
              <a:t>ARRIVE(g) </a:t>
            </a:r>
            <a:r>
              <a:rPr lang="en-US" sz="2800" dirty="0" smtClean="0"/>
              <a:t>finished before any </a:t>
            </a:r>
            <a:r>
              <a:rPr lang="en-US" sz="2800" dirty="0" smtClean="0">
                <a:solidFill>
                  <a:srgbClr val="C00000"/>
                </a:solidFill>
              </a:rPr>
              <a:t>ARRIVE(g’) </a:t>
            </a:r>
            <a:r>
              <a:rPr lang="en-US" sz="2800" dirty="0" smtClean="0"/>
              <a:t>began,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is in an earlier part of the partition than </a:t>
            </a:r>
            <a:r>
              <a:rPr lang="en-US" sz="2800" dirty="0" smtClean="0">
                <a:solidFill>
                  <a:srgbClr val="C00000"/>
                </a:solidFill>
              </a:rPr>
              <a:t>g’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If some </a:t>
            </a:r>
            <a:r>
              <a:rPr lang="en-US" sz="2800" dirty="0" smtClean="0">
                <a:solidFill>
                  <a:srgbClr val="C00000"/>
                </a:solidFill>
              </a:rPr>
              <a:t>ARRIVE(g)</a:t>
            </a:r>
            <a:r>
              <a:rPr lang="en-US" sz="2800" dirty="0" smtClean="0"/>
              <a:t> began before any </a:t>
            </a:r>
            <a:r>
              <a:rPr lang="en-US" sz="2800" dirty="0" smtClean="0">
                <a:solidFill>
                  <a:srgbClr val="C00000"/>
                </a:solidFill>
              </a:rPr>
              <a:t>ARRIVE(g’) </a:t>
            </a:r>
            <a:r>
              <a:rPr lang="en-US" sz="2800" dirty="0" smtClean="0"/>
              <a:t>began, then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is in </a:t>
            </a:r>
            <a:r>
              <a:rPr lang="en-US" sz="2800" dirty="0" smtClean="0"/>
              <a:t>the same or an </a:t>
            </a:r>
            <a:r>
              <a:rPr lang="en-US" sz="2800" dirty="0"/>
              <a:t>earlier part of the </a:t>
            </a:r>
            <a:r>
              <a:rPr lang="en-US" sz="2800" dirty="0" smtClean="0"/>
              <a:t>partition.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138" y="2092031"/>
            <a:ext cx="2278185" cy="35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PROPOSE(v):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 smtClean="0">
                <a:solidFill>
                  <a:schemeClr val="accent2"/>
                </a:solidFill>
              </a:rPr>
              <a:t>⎡</a:t>
            </a:r>
            <a:r>
              <a:rPr lang="en-US" sz="2800" dirty="0" smtClean="0">
                <a:solidFill>
                  <a:schemeClr val="accent2"/>
                </a:solidFill>
              </a:rPr>
              <a:t>f/2</a:t>
            </a:r>
            <a:r>
              <a:rPr lang="en-US" dirty="0" smtClean="0">
                <a:solidFill>
                  <a:schemeClr val="accent2"/>
                </a:solidFill>
              </a:rPr>
              <a:t>⎤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 </a:t>
            </a:r>
            <a:r>
              <a:rPr lang="en-US" sz="2800" dirty="0" smtClean="0">
                <a:solidFill>
                  <a:schemeClr val="accent2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29" y="3806324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⊥</a:t>
            </a:r>
          </a:p>
        </p:txBody>
      </p:sp>
    </p:spTree>
    <p:extLst>
      <p:ext uri="{BB962C8B-B14F-4D97-AF65-F5344CB8AC3E}">
        <p14:creationId xmlns:p14="http://schemas.microsoft.com/office/powerpoint/2010/main" val="15480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onsistent 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/>
              <a:t>rdered 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artition 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7470986" cy="402336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Supports two operations: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ARRIVE(g)</a:t>
            </a:r>
            <a:r>
              <a:rPr lang="en-US" sz="2600" dirty="0" smtClean="0"/>
              <a:t>, for </a:t>
            </a:r>
            <a:r>
              <a:rPr lang="en-US" sz="2600" dirty="0" smtClean="0">
                <a:solidFill>
                  <a:srgbClr val="C00000"/>
                </a:solidFill>
              </a:rPr>
              <a:t>g ∊ {1,…,k}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GET-PARTITION()</a:t>
            </a:r>
          </a:p>
          <a:p>
            <a:pPr marL="0" indent="0">
              <a:buNone/>
            </a:pPr>
            <a:r>
              <a:rPr lang="en-US" sz="2600" dirty="0" smtClean="0"/>
              <a:t>Returns an </a:t>
            </a:r>
            <a:r>
              <a:rPr lang="en-US" sz="2600" dirty="0" smtClean="0">
                <a:solidFill>
                  <a:schemeClr val="tx1"/>
                </a:solidFill>
              </a:rPr>
              <a:t>ordered partition </a:t>
            </a:r>
            <a:r>
              <a:rPr lang="en-US" sz="2600" dirty="0" smtClean="0">
                <a:solidFill>
                  <a:srgbClr val="C00000"/>
                </a:solidFill>
              </a:rPr>
              <a:t>H = H</a:t>
            </a:r>
            <a:r>
              <a:rPr lang="en-US" sz="2600" baseline="-25000" dirty="0" smtClean="0">
                <a:solidFill>
                  <a:srgbClr val="C00000"/>
                </a:solidFill>
              </a:rPr>
              <a:t>1</a:t>
            </a:r>
            <a:r>
              <a:rPr lang="en-US" sz="2600" dirty="0" smtClean="0">
                <a:solidFill>
                  <a:srgbClr val="C00000"/>
                </a:solidFill>
              </a:rPr>
              <a:t>,…,</a:t>
            </a:r>
            <a:r>
              <a:rPr lang="en-US" sz="2600" dirty="0" err="1" smtClean="0">
                <a:solidFill>
                  <a:srgbClr val="C00000"/>
                </a:solidFill>
              </a:rPr>
              <a:t>H</a:t>
            </a:r>
            <a:r>
              <a:rPr lang="en-US" sz="26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 smtClean="0"/>
              <a:t>of </a:t>
            </a:r>
            <a:r>
              <a:rPr lang="en-US" sz="2600" dirty="0">
                <a:solidFill>
                  <a:srgbClr val="C00000"/>
                </a:solidFill>
              </a:rPr>
              <a:t>{1,…,k</a:t>
            </a:r>
            <a:r>
              <a:rPr lang="en-US" sz="2600" dirty="0" smtClean="0">
                <a:solidFill>
                  <a:srgbClr val="C00000"/>
                </a:solidFill>
              </a:rPr>
              <a:t>}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Partitions are </a:t>
            </a:r>
            <a:r>
              <a:rPr lang="en-US" sz="2600" dirty="0" smtClean="0">
                <a:solidFill>
                  <a:schemeClr val="accent1"/>
                </a:solidFill>
              </a:rPr>
              <a:t>consistent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sz="2600" dirty="0" smtClean="0"/>
              <a:t>If </a:t>
            </a:r>
            <a:r>
              <a:rPr lang="en-US" sz="2600" dirty="0" smtClean="0">
                <a:solidFill>
                  <a:srgbClr val="C00000"/>
                </a:solidFill>
              </a:rPr>
              <a:t>H’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 is returned after </a:t>
            </a:r>
            <a:r>
              <a:rPr lang="en-US" sz="2600" dirty="0" smtClean="0">
                <a:solidFill>
                  <a:srgbClr val="C00000"/>
                </a:solidFill>
              </a:rPr>
              <a:t>H</a:t>
            </a:r>
            <a:r>
              <a:rPr lang="en-US" sz="2600" dirty="0" smtClean="0"/>
              <a:t>, then </a:t>
            </a:r>
            <a:r>
              <a:rPr lang="en-US" sz="2600" dirty="0" smtClean="0">
                <a:solidFill>
                  <a:srgbClr val="C00000"/>
                </a:solidFill>
              </a:rPr>
              <a:t>H’ </a:t>
            </a:r>
            <a:r>
              <a:rPr lang="en-US" sz="2600" dirty="0" smtClean="0"/>
              <a:t>is a refinement of </a:t>
            </a:r>
            <a:r>
              <a:rPr lang="en-US" sz="2600" dirty="0" smtClean="0">
                <a:solidFill>
                  <a:srgbClr val="C00000"/>
                </a:solidFill>
              </a:rPr>
              <a:t>H</a:t>
            </a:r>
            <a:r>
              <a:rPr lang="en-US" sz="2600" dirty="0" smtClean="0"/>
              <a:t>  (or </a:t>
            </a:r>
            <a:r>
              <a:rPr lang="en-US" sz="2600" dirty="0" smtClean="0">
                <a:solidFill>
                  <a:srgbClr val="C00000"/>
                </a:solidFill>
              </a:rPr>
              <a:t>H’ = H</a:t>
            </a:r>
            <a:r>
              <a:rPr lang="en-US" sz="2600" dirty="0" smtClean="0"/>
              <a:t>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138" y="2092031"/>
            <a:ext cx="2278185" cy="35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7470986" cy="4023360"/>
          </a:xfrm>
        </p:spPr>
        <p:txBody>
          <a:bodyPr>
            <a:normAutofit/>
          </a:bodyPr>
          <a:lstStyle/>
          <a:p>
            <a:r>
              <a:rPr lang="en-US" sz="2600" dirty="0"/>
              <a:t>Supports two operations: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C00000"/>
                </a:solidFill>
              </a:rPr>
              <a:t>ARRIVE(g)</a:t>
            </a:r>
            <a:r>
              <a:rPr lang="en-US" sz="2600" dirty="0"/>
              <a:t>, for </a:t>
            </a:r>
            <a:r>
              <a:rPr lang="en-US" sz="2600" dirty="0">
                <a:solidFill>
                  <a:srgbClr val="C00000"/>
                </a:solidFill>
              </a:rPr>
              <a:t>g ∊ {1,…,k}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 </a:t>
            </a:r>
            <a:r>
              <a:rPr lang="en-US" sz="2600" dirty="0">
                <a:solidFill>
                  <a:srgbClr val="C00000"/>
                </a:solidFill>
              </a:rPr>
              <a:t>GET-PARTITION()</a:t>
            </a:r>
          </a:p>
          <a:p>
            <a:pPr marL="0" indent="0">
              <a:buNone/>
            </a:pPr>
            <a:r>
              <a:rPr lang="en-US" sz="2600" dirty="0"/>
              <a:t>Returns an </a:t>
            </a:r>
            <a:r>
              <a:rPr lang="en-US" sz="2600" dirty="0">
                <a:solidFill>
                  <a:schemeClr val="tx1"/>
                </a:solidFill>
              </a:rPr>
              <a:t>ordered partition </a:t>
            </a:r>
            <a:r>
              <a:rPr lang="en-US" sz="2600" dirty="0">
                <a:solidFill>
                  <a:srgbClr val="C00000"/>
                </a:solidFill>
              </a:rPr>
              <a:t>H = H</a:t>
            </a:r>
            <a:r>
              <a:rPr lang="en-US" sz="2600" baseline="-25000" dirty="0">
                <a:solidFill>
                  <a:srgbClr val="C00000"/>
                </a:solidFill>
              </a:rPr>
              <a:t>1</a:t>
            </a:r>
            <a:r>
              <a:rPr lang="en-US" sz="2600" dirty="0">
                <a:solidFill>
                  <a:srgbClr val="C00000"/>
                </a:solidFill>
              </a:rPr>
              <a:t>,…,</a:t>
            </a:r>
            <a:r>
              <a:rPr lang="en-US" sz="2600" dirty="0" err="1">
                <a:solidFill>
                  <a:srgbClr val="C00000"/>
                </a:solidFill>
              </a:rPr>
              <a:t>H</a:t>
            </a:r>
            <a:r>
              <a:rPr lang="en-US" sz="2600" baseline="-25000" dirty="0" err="1">
                <a:solidFill>
                  <a:srgbClr val="C00000"/>
                </a:solidFill>
              </a:rPr>
              <a:t>r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of </a:t>
            </a:r>
            <a:r>
              <a:rPr lang="en-US" sz="2600" dirty="0">
                <a:solidFill>
                  <a:srgbClr val="C00000"/>
                </a:solidFill>
              </a:rPr>
              <a:t>{1,…,k}</a:t>
            </a:r>
            <a:r>
              <a:rPr lang="en-US" sz="2600" dirty="0"/>
              <a:t>.</a:t>
            </a:r>
          </a:p>
          <a:p>
            <a:pPr marL="0" indent="0">
              <a:buNone/>
            </a:pPr>
            <a:r>
              <a:rPr lang="en-US" sz="2600" dirty="0" smtClean="0"/>
              <a:t>Related to a one-shot immediate </a:t>
            </a:r>
            <a:r>
              <a:rPr lang="en-US" sz="2600" dirty="0" err="1" smtClean="0"/>
              <a:t>snaphot</a:t>
            </a:r>
            <a:r>
              <a:rPr lang="en-US" sz="2600" dirty="0" smtClean="0"/>
              <a:t> object.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138" y="2092031"/>
            <a:ext cx="2278185" cy="35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845733"/>
                <a:ext cx="7470986" cy="44201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Use </a:t>
                </a:r>
                <a:r>
                  <a:rPr lang="en-US" sz="2800" dirty="0"/>
                  <a:t>an atomic snapshot object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S[1..k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800" dirty="0"/>
                  <a:t>Each component of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</a:t>
                </a:r>
                <a:r>
                  <a:rPr lang="en-US" sz="2800" dirty="0"/>
                  <a:t> contains a subset of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{1,…,k}</a:t>
                </a:r>
                <a:r>
                  <a:rPr lang="en-US" sz="2800" dirty="0"/>
                  <a:t> and is initially </a:t>
                </a:r>
                <a:r>
                  <a:rPr lang="en-US" sz="2800" dirty="0">
                    <a:solidFill>
                      <a:srgbClr val="C00000"/>
                    </a:solidFill>
                  </a:rPr>
                  <a:t>𝜙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If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S[g]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𝜙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then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sz="2800" dirty="0" smtClean="0"/>
                  <a:t>.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all</a:t>
                </a:r>
                <a:r>
                  <a:rPr lang="en-US" sz="2800" dirty="0" smtClean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 </a:t>
                </a:r>
                <a:r>
                  <a:rPr lang="en-US" sz="2800" dirty="0"/>
                  <a:t>or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If then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lang="en-CA" sz="2800" b="0" i="0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] </a:t>
                </a:r>
                <a:r>
                  <a:rPr lang="en-US" sz="2800" dirty="0" smtClean="0"/>
                  <a:t>then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b="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S[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If some call of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ARRIVE(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) </a:t>
                </a:r>
                <a:r>
                  <a:rPr lang="en-US" sz="2800" dirty="0" smtClean="0"/>
                  <a:t>completes before any call of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ARRIVE(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) </a:t>
                </a:r>
                <a:r>
                  <a:rPr lang="en-US" sz="2800" dirty="0" smtClean="0"/>
                  <a:t>begins, then some component of contains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g </a:t>
                </a:r>
                <a:r>
                  <a:rPr lang="en-US" sz="2800" dirty="0" smtClean="0"/>
                  <a:t>but not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845733"/>
                <a:ext cx="7470986" cy="4420155"/>
              </a:xfrm>
              <a:blipFill rotWithShape="0">
                <a:blip r:embed="rId3"/>
                <a:stretch>
                  <a:fillRect l="-2855" t="-2345" r="-1223" b="-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7437119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0 </a:t>
            </a:r>
            <a:r>
              <a:rPr lang="en-US" sz="2800" dirty="0" smtClean="0">
                <a:solidFill>
                  <a:srgbClr val="C00000"/>
                </a:solidFill>
              </a:rPr>
              <a:t>= 𝜙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 = </a:t>
            </a:r>
            <a:r>
              <a:rPr lang="en-US" sz="2800" dirty="0">
                <a:solidFill>
                  <a:srgbClr val="C00000"/>
                </a:solidFill>
              </a:rPr>
              <a:t>{1,…,k}</a:t>
            </a:r>
            <a:r>
              <a:rPr lang="en-US" sz="2800" dirty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S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⊊ … ⊊ S</a:t>
            </a:r>
            <a:r>
              <a:rPr lang="en-US" sz="2800" baseline="-25000" dirty="0" smtClean="0">
                <a:solidFill>
                  <a:srgbClr val="C00000"/>
                </a:solidFill>
              </a:rPr>
              <a:t>r-1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are the nonempty proper subsets of </a:t>
            </a:r>
            <a:r>
              <a:rPr lang="en-US" sz="2800" dirty="0">
                <a:solidFill>
                  <a:srgbClr val="C00000"/>
                </a:solidFill>
              </a:rPr>
              <a:t>{1,…,k</a:t>
            </a:r>
            <a:r>
              <a:rPr lang="en-US" sz="2800" dirty="0" smtClean="0">
                <a:solidFill>
                  <a:srgbClr val="C00000"/>
                </a:solidFill>
              </a:rPr>
              <a:t>} </a:t>
            </a: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C00000"/>
                </a:solidFill>
              </a:rPr>
              <a:t>S[1</a:t>
            </a:r>
            <a:r>
              <a:rPr lang="en-US" sz="2800" dirty="0">
                <a:solidFill>
                  <a:srgbClr val="C00000"/>
                </a:solidFill>
              </a:rPr>
              <a:t>..k</a:t>
            </a:r>
            <a:r>
              <a:rPr lang="en-US" sz="2800" dirty="0" smtClean="0">
                <a:solidFill>
                  <a:srgbClr val="C00000"/>
                </a:solidFill>
              </a:rPr>
              <a:t>]</a:t>
            </a:r>
            <a:r>
              <a:rPr lang="en-US" sz="2800" dirty="0" smtClean="0"/>
              <a:t>, then</a:t>
            </a:r>
            <a:r>
              <a:rPr lang="en-US" sz="2800" dirty="0" smtClean="0">
                <a:solidFill>
                  <a:srgbClr val="C00000"/>
                </a:solidFill>
              </a:rPr>
              <a:t> S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–S</a:t>
            </a:r>
            <a:r>
              <a:rPr lang="en-US" sz="2800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srgbClr val="C00000"/>
                </a:solidFill>
              </a:rPr>
              <a:t>, S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–S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,…, </a:t>
            </a:r>
            <a:r>
              <a:rPr lang="en-US" sz="2800" dirty="0" err="1" smtClean="0">
                <a:solidFill>
                  <a:srgbClr val="C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–S</a:t>
            </a:r>
            <a:r>
              <a:rPr lang="en-US" sz="2800" baseline="-25000" dirty="0" smtClean="0">
                <a:solidFill>
                  <a:srgbClr val="C00000"/>
                </a:solidFill>
              </a:rPr>
              <a:t>r-1</a:t>
            </a:r>
            <a:r>
              <a:rPr lang="en-US" sz="2800" dirty="0" smtClean="0"/>
              <a:t> is the ordered partition induced by </a:t>
            </a:r>
            <a:r>
              <a:rPr lang="en-US" sz="2800" dirty="0" smtClean="0">
                <a:solidFill>
                  <a:srgbClr val="C00000"/>
                </a:solidFill>
              </a:rPr>
              <a:t>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249667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8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18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 {2,3,4}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249667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06197" y="4471812"/>
                <a:ext cx="2942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{2}</m:t>
                    </m:r>
                    <m:r>
                      <m:rPr>
                        <m:nor/>
                      </m:rPr>
                      <a:rPr lang="en-US" sz="2800" dirty="0"/>
                      <m:t>,</m:t>
                    </m:r>
                    <m:r>
                      <m:rPr>
                        <m:nor/>
                      </m:rPr>
                      <a:rPr lang="en-CA" sz="2800" b="0" i="0" dirty="0" smtClean="0"/>
                      <m:t> </m:t>
                    </m:r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{</m:t>
                    </m:r>
                    <m:r>
                      <m:rPr>
                        <m:nor/>
                      </m:rPr>
                      <a:rPr lang="en-CA" sz="2800" b="0" i="0" dirty="0" smtClean="0">
                        <a:solidFill>
                          <a:srgbClr val="C00000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}</m:t>
                    </m:r>
                    <m:r>
                      <m:rPr>
                        <m:nor/>
                      </m:rPr>
                      <a:rPr lang="en-US" sz="2800" dirty="0"/>
                      <m:t>,</m:t>
                    </m:r>
                    <m:r>
                      <m:rPr>
                        <m:nor/>
                      </m:rPr>
                      <a:rPr lang="en-CA" sz="2800" b="0" i="0" dirty="0" smtClean="0"/>
                      <m:t> </m:t>
                    </m:r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{</m:t>
                    </m:r>
                    <m:r>
                      <m:rPr>
                        <m:nor/>
                      </m:rPr>
                      <a:rPr lang="en-CA" sz="2800" b="0" i="0" dirty="0" smtClean="0">
                        <a:solidFill>
                          <a:srgbClr val="C00000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}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{</m:t>
                    </m:r>
                    <m:r>
                      <m:rPr>
                        <m:nor/>
                      </m:rPr>
                      <a:rPr lang="en-CA" sz="2800" b="0" i="0" dirty="0" smtClean="0">
                        <a:solidFill>
                          <a:srgbClr val="C0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CA" sz="2800" dirty="0">
                        <a:solidFill>
                          <a:srgbClr val="C00000"/>
                        </a:solidFill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197" y="4471812"/>
                <a:ext cx="2942898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7437119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If </a:t>
            </a: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baseline="-25000" dirty="0">
                <a:solidFill>
                  <a:srgbClr val="C00000"/>
                </a:solidFill>
              </a:rPr>
              <a:t>0 </a:t>
            </a:r>
            <a:r>
              <a:rPr lang="en-US" sz="2800" dirty="0" smtClean="0">
                <a:solidFill>
                  <a:srgbClr val="C00000"/>
                </a:solidFill>
              </a:rPr>
              <a:t>= 𝜙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 = </a:t>
            </a:r>
            <a:r>
              <a:rPr lang="en-US" sz="2800" dirty="0">
                <a:solidFill>
                  <a:srgbClr val="C00000"/>
                </a:solidFill>
              </a:rPr>
              <a:t>{1,…,k}</a:t>
            </a:r>
            <a:r>
              <a:rPr lang="en-US" sz="2800" dirty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S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⊊ … ⊊ S</a:t>
            </a:r>
            <a:r>
              <a:rPr lang="en-US" sz="2800" baseline="-25000" dirty="0" smtClean="0">
                <a:solidFill>
                  <a:srgbClr val="C00000"/>
                </a:solidFill>
              </a:rPr>
              <a:t>r-1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are the nonempty proper subsets of </a:t>
            </a:r>
            <a:r>
              <a:rPr lang="en-US" sz="2800" dirty="0">
                <a:solidFill>
                  <a:srgbClr val="C00000"/>
                </a:solidFill>
              </a:rPr>
              <a:t>{1,…,k</a:t>
            </a:r>
            <a:r>
              <a:rPr lang="en-US" sz="2800" dirty="0" smtClean="0">
                <a:solidFill>
                  <a:srgbClr val="C00000"/>
                </a:solidFill>
              </a:rPr>
              <a:t>} </a:t>
            </a:r>
            <a:r>
              <a:rPr lang="en-US" sz="2800" dirty="0" smtClean="0"/>
              <a:t>in </a:t>
            </a:r>
            <a:r>
              <a:rPr lang="en-US" sz="2800" dirty="0" smtClean="0">
                <a:solidFill>
                  <a:srgbClr val="C00000"/>
                </a:solidFill>
              </a:rPr>
              <a:t>S[1</a:t>
            </a:r>
            <a:r>
              <a:rPr lang="en-US" sz="2800" dirty="0">
                <a:solidFill>
                  <a:srgbClr val="C00000"/>
                </a:solidFill>
              </a:rPr>
              <a:t>..k</a:t>
            </a:r>
            <a:r>
              <a:rPr lang="en-US" sz="2800" dirty="0" smtClean="0">
                <a:solidFill>
                  <a:srgbClr val="C00000"/>
                </a:solidFill>
              </a:rPr>
              <a:t>]</a:t>
            </a:r>
            <a:r>
              <a:rPr lang="en-US" sz="2800" dirty="0" smtClean="0"/>
              <a:t>, then</a:t>
            </a:r>
            <a:r>
              <a:rPr lang="en-US" sz="2800" dirty="0" smtClean="0">
                <a:solidFill>
                  <a:srgbClr val="C00000"/>
                </a:solidFill>
              </a:rPr>
              <a:t> S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–S</a:t>
            </a:r>
            <a:r>
              <a:rPr lang="en-US" sz="2800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srgbClr val="C00000"/>
                </a:solidFill>
              </a:rPr>
              <a:t>, S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–S</a:t>
            </a:r>
            <a:r>
              <a:rPr lang="en-US" sz="2800" baseline="-250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</a:rPr>
              <a:t>,…, </a:t>
            </a:r>
            <a:r>
              <a:rPr lang="en-US" sz="2800" dirty="0" err="1" smtClean="0">
                <a:solidFill>
                  <a:srgbClr val="C00000"/>
                </a:solidFill>
              </a:rPr>
              <a:t>S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–S</a:t>
            </a:r>
            <a:r>
              <a:rPr lang="en-US" sz="2800" baseline="-25000" dirty="0" smtClean="0">
                <a:solidFill>
                  <a:srgbClr val="C00000"/>
                </a:solidFill>
              </a:rPr>
              <a:t>r-1</a:t>
            </a:r>
            <a:r>
              <a:rPr lang="en-US" sz="2800" dirty="0" smtClean="0"/>
              <a:t> is the ordered partition induced by </a:t>
            </a:r>
            <a:r>
              <a:rPr lang="en-US" sz="2800" dirty="0" smtClean="0">
                <a:solidFill>
                  <a:srgbClr val="C00000"/>
                </a:solidFill>
              </a:rPr>
              <a:t>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351328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351328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06197" y="4471812"/>
                <a:ext cx="29428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2800" dirty="0">
                          <a:solidFill>
                            <a:srgbClr val="C00000"/>
                          </a:solidFill>
                        </a:rPr>
                        <m:t>{2</m:t>
                      </m:r>
                      <m:r>
                        <m:rPr>
                          <m:nor/>
                        </m:rPr>
                        <a:rPr lang="en-CA" sz="2800" i="1" dirty="0" smtClean="0">
                          <a:solidFill>
                            <a:srgbClr val="C00000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CA" sz="2800" b="0" i="0" dirty="0" smtClean="0">
                          <a:solidFill>
                            <a:srgbClr val="C00000"/>
                          </a:solidFill>
                        </a:rPr>
                        <m:t>4</m:t>
                      </m:r>
                      <m:r>
                        <m:rPr>
                          <m:nor/>
                        </m:rPr>
                        <a:rPr lang="en-CA" sz="2800" dirty="0">
                          <a:solidFill>
                            <a:srgbClr val="C00000"/>
                          </a:solidFill>
                        </a:rPr>
                        <m:t>}</m:t>
                      </m:r>
                      <m:r>
                        <m:rPr>
                          <m:nor/>
                        </m:rPr>
                        <a:rPr lang="en-US" sz="2800" dirty="0"/>
                        <m:t>,</m:t>
                      </m:r>
                      <m:r>
                        <m:rPr>
                          <m:nor/>
                        </m:rPr>
                        <a:rPr lang="en-CA" sz="2800" b="0" i="0" dirty="0" smtClean="0"/>
                        <m:t> </m:t>
                      </m:r>
                      <m:r>
                        <m:rPr>
                          <m:nor/>
                        </m:rPr>
                        <a:rPr lang="en-CA" sz="2800" dirty="0">
                          <a:solidFill>
                            <a:srgbClr val="C00000"/>
                          </a:solidFill>
                        </a:rPr>
                        <m:t>{</m:t>
                      </m:r>
                      <m:r>
                        <m:rPr>
                          <m:nor/>
                        </m:rPr>
                        <a:rPr lang="en-CA" sz="2800" b="0" i="0" dirty="0" smtClean="0">
                          <a:solidFill>
                            <a:srgbClr val="C00000"/>
                          </a:solidFill>
                        </a:rPr>
                        <m:t>1,3</m:t>
                      </m:r>
                      <m:r>
                        <m:rPr>
                          <m:nor/>
                        </m:rPr>
                        <a:rPr lang="en-CA" sz="2800" dirty="0">
                          <a:solidFill>
                            <a:srgbClr val="C00000"/>
                          </a:solidFill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6197" y="4471812"/>
                <a:ext cx="294289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845734"/>
                <a:ext cx="7437119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If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</a:t>
                </a:r>
                <a:r>
                  <a:rPr lang="en-US" sz="2800" baseline="-25000" dirty="0">
                    <a:solidFill>
                      <a:srgbClr val="C00000"/>
                    </a:solidFill>
                  </a:rPr>
                  <a:t>0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= 𝜙</a:t>
                </a:r>
                <a:r>
                  <a:rPr lang="en-US" sz="2800" dirty="0" smtClean="0"/>
                  <a:t>,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en-US" sz="2800" baseline="-25000" dirty="0" err="1" smtClean="0">
                    <a:solidFill>
                      <a:srgbClr val="C00000"/>
                    </a:solidFill>
                  </a:rPr>
                  <a:t>r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= </a:t>
                </a:r>
                <a:r>
                  <a:rPr lang="en-US" sz="2800" dirty="0">
                    <a:solidFill>
                      <a:srgbClr val="C00000"/>
                    </a:solidFill>
                  </a:rPr>
                  <a:t>{1,…,k}</a:t>
                </a:r>
                <a:r>
                  <a:rPr lang="en-US" sz="2800" dirty="0"/>
                  <a:t> and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⊊ … ⊊ 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r-1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are the nonempty proper subsets of </a:t>
                </a:r>
                <a:r>
                  <a:rPr lang="en-US" sz="2800" dirty="0">
                    <a:solidFill>
                      <a:srgbClr val="C00000"/>
                    </a:solidFill>
                  </a:rPr>
                  <a:t>{1,…,k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} </a:t>
                </a:r>
                <a:r>
                  <a:rPr lang="en-US" sz="2800" dirty="0" smtClean="0"/>
                  <a:t>in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S[1</a:t>
                </a:r>
                <a:r>
                  <a:rPr lang="en-US" sz="2800" dirty="0">
                    <a:solidFill>
                      <a:srgbClr val="C00000"/>
                    </a:solidFill>
                  </a:rPr>
                  <a:t>..k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]</a:t>
                </a:r>
                <a:r>
                  <a:rPr lang="en-US" sz="2800" dirty="0" smtClean="0"/>
                  <a:t>, then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–S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, 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–S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,…, 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en-US" sz="2800" baseline="-25000" dirty="0" err="1" smtClean="0">
                    <a:solidFill>
                      <a:srgbClr val="C00000"/>
                    </a:solidFill>
                  </a:rPr>
                  <a:t>r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–S</a:t>
                </a:r>
                <a:r>
                  <a:rPr lang="en-US" sz="2800" baseline="-25000" dirty="0" smtClean="0">
                    <a:solidFill>
                      <a:srgbClr val="C00000"/>
                    </a:solidFill>
                  </a:rPr>
                  <a:t>r-1</a:t>
                </a:r>
                <a:r>
                  <a:rPr lang="en-US" sz="2800" dirty="0" smtClean="0"/>
                  <a:t> is the ordered partition induced by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800" dirty="0" smtClean="0"/>
                  <a:t>.</a:t>
                </a:r>
                <a:endParaRPr lang="en-US" sz="28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Once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sz="2800" dirty="0">
                    <a:solidFill>
                      <a:srgbClr val="C0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]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𝜙</m:t>
                    </m:r>
                  </m:oMath>
                </a14:m>
                <a:r>
                  <a:rPr lang="en-US" sz="2800" dirty="0" smtClean="0"/>
                  <a:t>, it will never be changed.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⇒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The partition induced by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at any point in an execution is a refinement of the partition induced by </a:t>
                </a:r>
                <a:r>
                  <a:rPr lang="en-US" sz="2800" dirty="0">
                    <a:solidFill>
                      <a:srgbClr val="C00000"/>
                    </a:solidFill>
                  </a:rPr>
                  <a:t>S </a:t>
                </a:r>
                <a:r>
                  <a:rPr lang="en-US" sz="2800" dirty="0">
                    <a:solidFill>
                      <a:schemeClr val="tx1"/>
                    </a:solidFill>
                  </a:rPr>
                  <a:t>at any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earlier point.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845734"/>
                <a:ext cx="7437119" cy="4023360"/>
              </a:xfrm>
              <a:blipFill rotWithShape="0">
                <a:blip r:embed="rId3"/>
                <a:stretch>
                  <a:fillRect l="-2869" t="-3333" r="-1393" b="-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9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6667624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Also use </a:t>
            </a:r>
            <a:r>
              <a:rPr lang="en-US" sz="2800" dirty="0"/>
              <a:t>an atomic snapshot object </a:t>
            </a:r>
            <a:r>
              <a:rPr lang="en-US" sz="2800" dirty="0" smtClean="0">
                <a:solidFill>
                  <a:srgbClr val="C00000"/>
                </a:solidFill>
              </a:rPr>
              <a:t>M[1</a:t>
            </a:r>
            <a:r>
              <a:rPr lang="en-US" sz="2800" dirty="0">
                <a:solidFill>
                  <a:srgbClr val="C00000"/>
                </a:solidFill>
              </a:rPr>
              <a:t>..</a:t>
            </a:r>
            <a:r>
              <a:rPr lang="en-US" sz="2800" dirty="0" smtClean="0">
                <a:solidFill>
                  <a:srgbClr val="C00000"/>
                </a:solidFill>
              </a:rPr>
              <a:t>k,1..k]</a:t>
            </a:r>
          </a:p>
          <a:p>
            <a:pPr marL="0" indent="0">
              <a:buNone/>
            </a:pPr>
            <a:r>
              <a:rPr lang="en-US" sz="2800" dirty="0"/>
              <a:t>Each component of </a:t>
            </a:r>
            <a:r>
              <a:rPr lang="en-US" sz="2800" dirty="0" smtClean="0">
                <a:solidFill>
                  <a:srgbClr val="C00000"/>
                </a:solidFill>
              </a:rPr>
              <a:t>M</a:t>
            </a:r>
            <a:r>
              <a:rPr lang="en-US" sz="2800" dirty="0" smtClean="0"/>
              <a:t> is </a:t>
            </a:r>
            <a:r>
              <a:rPr lang="en-US" sz="2800" dirty="0"/>
              <a:t>initially </a:t>
            </a:r>
            <a:r>
              <a:rPr lang="en-US" sz="2800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/>
              <a:t> and can only be changed to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is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if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is the lowest level in column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that contains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.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ARRIVE(g) </a:t>
            </a:r>
            <a:r>
              <a:rPr lang="en-US" sz="2800" dirty="0" smtClean="0"/>
              <a:t>begins by calling </a:t>
            </a:r>
            <a:r>
              <a:rPr lang="en-US" sz="2800" dirty="0" smtClean="0">
                <a:solidFill>
                  <a:srgbClr val="C00000"/>
                </a:solidFill>
              </a:rPr>
              <a:t>UPDATE(M[</a:t>
            </a:r>
            <a:r>
              <a:rPr lang="en-US" sz="2800" dirty="0" err="1" smtClean="0">
                <a:solidFill>
                  <a:srgbClr val="C00000"/>
                </a:solidFill>
              </a:rPr>
              <a:t>k,g</a:t>
            </a:r>
            <a:r>
              <a:rPr lang="en-US" sz="2800" dirty="0" smtClean="0">
                <a:solidFill>
                  <a:srgbClr val="C00000"/>
                </a:solidFill>
              </a:rPr>
              <a:t>],1)</a:t>
            </a:r>
            <a:r>
              <a:rPr lang="en-US" sz="2800" dirty="0" smtClean="0"/>
              <a:t>, so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starts at level </a:t>
            </a:r>
            <a:r>
              <a:rPr lang="en-US" sz="2800" dirty="0" smtClean="0">
                <a:solidFill>
                  <a:srgbClr val="C00000"/>
                </a:solidFill>
              </a:rPr>
              <a:t>k</a:t>
            </a:r>
            <a:r>
              <a:rPr lang="en-US" sz="2800" dirty="0" smtClean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691658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6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648091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level 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when </a:t>
            </a:r>
            <a:r>
              <a:rPr lang="en-US" sz="2800" dirty="0" smtClean="0">
                <a:solidFill>
                  <a:srgbClr val="C00000"/>
                </a:solidFill>
              </a:rPr>
              <a:t>UPDATE(M[L-1,g],1)</a:t>
            </a:r>
            <a:r>
              <a:rPr lang="en-US" sz="2800" dirty="0" smtClean="0"/>
              <a:t> is performed.   Can only happen when </a:t>
            </a:r>
            <a:r>
              <a:rPr lang="en-US" sz="2800" dirty="0" smtClean="0">
                <a:solidFill>
                  <a:srgbClr val="C00000"/>
                </a:solidFill>
              </a:rPr>
              <a:t>&lt; L</a:t>
            </a:r>
            <a:r>
              <a:rPr lang="en-US" sz="2800" dirty="0" smtClean="0"/>
              <a:t> elements are at levels </a:t>
            </a:r>
            <a:r>
              <a:rPr lang="en-US" sz="2800" dirty="0" smtClean="0">
                <a:solidFill>
                  <a:srgbClr val="C00000"/>
                </a:solidFill>
              </a:rPr>
              <a:t>≤ L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59529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79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648091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level 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Lemma </a:t>
            </a:r>
            <a:r>
              <a:rPr lang="en-US" sz="2800" dirty="0" smtClean="0"/>
              <a:t>At most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/>
              <a:t>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 smtClean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29591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1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</a:t>
            </a:r>
            <a:r>
              <a:rPr lang="en-US" sz="2800" dirty="0"/>
              <a:t>element </a:t>
            </a:r>
            <a:r>
              <a:rPr lang="en-US" sz="2800" dirty="0" smtClean="0"/>
              <a:t>and one </a:t>
            </a:r>
            <a:r>
              <a:rPr lang="en-US" sz="2800" dirty="0"/>
              <a:t>level </a:t>
            </a:r>
            <a:r>
              <a:rPr lang="en-US" sz="2800" dirty="0" smtClean="0"/>
              <a:t>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smtClean="0"/>
              <a:t>is at </a:t>
            </a:r>
            <a:r>
              <a:rPr lang="en-US" sz="2800" dirty="0"/>
              <a:t>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and there are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</a:t>
            </a:r>
            <a:r>
              <a:rPr lang="en-US" sz="2800" dirty="0" smtClean="0"/>
              <a:t>at </a:t>
            </a:r>
            <a:r>
              <a:rPr lang="en-US" sz="2800" dirty="0"/>
              <a:t>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stops at level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and </a:t>
            </a:r>
            <a:r>
              <a:rPr lang="en-US" sz="2800" dirty="0">
                <a:solidFill>
                  <a:srgbClr val="C00000"/>
                </a:solidFill>
              </a:rPr>
              <a:t>S[g</a:t>
            </a:r>
            <a:r>
              <a:rPr lang="en-US" sz="2800" dirty="0" smtClean="0">
                <a:solidFill>
                  <a:srgbClr val="C00000"/>
                </a:solidFill>
              </a:rPr>
              <a:t>] </a:t>
            </a:r>
            <a:r>
              <a:rPr lang="en-US" sz="2800" dirty="0" smtClean="0"/>
              <a:t>is updated with the set of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elements at 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06910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769401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769401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36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PROPOSE(v):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>
                <a:solidFill>
                  <a:schemeClr val="accent2"/>
                </a:solidFill>
              </a:rPr>
              <a:t>⎡</a:t>
            </a:r>
            <a:r>
              <a:rPr lang="en-US" sz="2800" dirty="0">
                <a:solidFill>
                  <a:schemeClr val="accent2"/>
                </a:solidFill>
              </a:rPr>
              <a:t>f/2</a:t>
            </a:r>
            <a:r>
              <a:rPr lang="en-US" dirty="0">
                <a:solidFill>
                  <a:schemeClr val="accent2"/>
                </a:solidFill>
              </a:rPr>
              <a:t>⎤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 </a:t>
            </a:r>
            <a:r>
              <a:rPr lang="en-US" sz="2800" dirty="0" smtClean="0">
                <a:solidFill>
                  <a:schemeClr val="accent2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30" y="380447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138" y="2408169"/>
            <a:ext cx="3884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PROPOSE(v</a:t>
            </a:r>
            <a:r>
              <a:rPr lang="en-US" sz="2800" baseline="-2500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4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315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</a:t>
            </a:r>
            <a:r>
              <a:rPr lang="en-US" sz="2800" dirty="0"/>
              <a:t>element </a:t>
            </a:r>
            <a:r>
              <a:rPr lang="en-US" sz="2800" dirty="0" smtClean="0"/>
              <a:t>and one </a:t>
            </a:r>
            <a:r>
              <a:rPr lang="en-US" sz="2800" dirty="0"/>
              <a:t>level </a:t>
            </a:r>
            <a:r>
              <a:rPr lang="en-US" sz="2800" dirty="0" smtClean="0"/>
              <a:t>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smtClean="0"/>
              <a:t>is at </a:t>
            </a:r>
            <a:r>
              <a:rPr lang="en-US" sz="2800" dirty="0"/>
              <a:t>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and there are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</a:t>
            </a:r>
            <a:r>
              <a:rPr lang="en-US" sz="2800" dirty="0" smtClean="0"/>
              <a:t>at </a:t>
            </a:r>
            <a:r>
              <a:rPr lang="en-US" sz="2800" dirty="0"/>
              <a:t>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stops at level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S[g] </a:t>
            </a:r>
            <a:r>
              <a:rPr lang="en-US" sz="2800" dirty="0"/>
              <a:t>is updated with the set of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07610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769401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769401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4"/>
            <a:ext cx="6480910" cy="4330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</a:t>
            </a:r>
            <a:r>
              <a:rPr lang="en-US" sz="2800" dirty="0"/>
              <a:t>element </a:t>
            </a:r>
            <a:r>
              <a:rPr lang="en-US" sz="2800" dirty="0" smtClean="0"/>
              <a:t>and one </a:t>
            </a:r>
            <a:r>
              <a:rPr lang="en-US" sz="2800" dirty="0"/>
              <a:t>level </a:t>
            </a:r>
            <a:r>
              <a:rPr lang="en-US" sz="2800" dirty="0" smtClean="0"/>
              <a:t>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smtClean="0"/>
              <a:t>is at </a:t>
            </a:r>
            <a:r>
              <a:rPr lang="en-US" sz="2800" dirty="0"/>
              <a:t>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and there are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</a:t>
            </a:r>
            <a:r>
              <a:rPr lang="en-US" sz="2800" dirty="0" smtClean="0"/>
              <a:t>at </a:t>
            </a:r>
            <a:r>
              <a:rPr lang="en-US" sz="2800" dirty="0"/>
              <a:t>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stops at level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S[g] </a:t>
            </a:r>
            <a:r>
              <a:rPr lang="en-US" sz="2800" dirty="0"/>
              <a:t>is updated with the set of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85569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719160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8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719160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8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</a:t>
            </a:r>
            <a:r>
              <a:rPr lang="en-US" sz="2800" dirty="0"/>
              <a:t>element </a:t>
            </a:r>
            <a:r>
              <a:rPr lang="en-US" sz="2800" dirty="0" smtClean="0"/>
              <a:t>and one </a:t>
            </a:r>
            <a:r>
              <a:rPr lang="en-US" sz="2800" dirty="0"/>
              <a:t>level </a:t>
            </a:r>
            <a:r>
              <a:rPr lang="en-US" sz="2800" dirty="0" smtClean="0"/>
              <a:t>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smtClean="0"/>
              <a:t>is at </a:t>
            </a:r>
            <a:r>
              <a:rPr lang="en-US" sz="2800" dirty="0"/>
              <a:t>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and there are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</a:t>
            </a:r>
            <a:r>
              <a:rPr lang="en-US" sz="2800" dirty="0" smtClean="0"/>
              <a:t>at </a:t>
            </a:r>
            <a:r>
              <a:rPr lang="en-US" sz="2800" dirty="0"/>
              <a:t>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stops at level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S[g] </a:t>
            </a:r>
            <a:r>
              <a:rPr lang="en-US" sz="2800" dirty="0"/>
              <a:t>is updated with the set of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92181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378139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8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0378139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9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315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</a:t>
            </a:r>
            <a:r>
              <a:rPr lang="en-US" sz="2800" dirty="0"/>
              <a:t>element </a:t>
            </a:r>
            <a:r>
              <a:rPr lang="en-US" sz="2800" dirty="0" smtClean="0"/>
              <a:t>and one </a:t>
            </a:r>
            <a:r>
              <a:rPr lang="en-US" sz="2800" dirty="0"/>
              <a:t>level </a:t>
            </a:r>
            <a:r>
              <a:rPr lang="en-US" sz="2800" dirty="0" smtClean="0"/>
              <a:t>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smtClean="0"/>
              <a:t>is at </a:t>
            </a:r>
            <a:r>
              <a:rPr lang="en-US" sz="2800" dirty="0"/>
              <a:t>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and there are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</a:t>
            </a:r>
            <a:r>
              <a:rPr lang="en-US" sz="2800" dirty="0" smtClean="0"/>
              <a:t>at </a:t>
            </a:r>
            <a:r>
              <a:rPr lang="en-US" sz="2800" dirty="0"/>
              <a:t>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stops at level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S[g] </a:t>
            </a:r>
            <a:r>
              <a:rPr lang="en-US" sz="2800" dirty="0"/>
              <a:t>is updated with the set of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15166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849529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8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18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 {2,3,4}</m:t>
                                </m:r>
                              </m:oMath>
                            </m:oMathPara>
                          </a14:m>
                          <a:endParaRPr lang="en-US"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7849529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5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Helps elements move down levels, one </a:t>
            </a:r>
            <a:r>
              <a:rPr lang="en-US" sz="2800" dirty="0"/>
              <a:t>element </a:t>
            </a:r>
            <a:r>
              <a:rPr lang="en-US" sz="2800" dirty="0" smtClean="0"/>
              <a:t>and one </a:t>
            </a:r>
            <a:r>
              <a:rPr lang="en-US" sz="2800" dirty="0"/>
              <a:t>level </a:t>
            </a:r>
            <a:r>
              <a:rPr lang="en-US" sz="2800" dirty="0" smtClean="0"/>
              <a:t>at a time.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at 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moves down to level </a:t>
            </a:r>
            <a:r>
              <a:rPr lang="en-US" sz="2800" dirty="0" smtClean="0">
                <a:solidFill>
                  <a:srgbClr val="C00000"/>
                </a:solidFill>
              </a:rPr>
              <a:t>L–1</a:t>
            </a:r>
            <a:r>
              <a:rPr lang="en-US" sz="2800" dirty="0" smtClean="0"/>
              <a:t> </a:t>
            </a:r>
            <a:r>
              <a:rPr lang="en-US" sz="2800" dirty="0"/>
              <a:t>when </a:t>
            </a:r>
            <a:r>
              <a:rPr lang="en-US" sz="2800" dirty="0">
                <a:solidFill>
                  <a:srgbClr val="C00000"/>
                </a:solidFill>
              </a:rPr>
              <a:t>UPDATE(M[L-1,g],1)</a:t>
            </a:r>
            <a:r>
              <a:rPr lang="en-US" sz="2800" dirty="0"/>
              <a:t> is performed.   Can only happen when </a:t>
            </a:r>
            <a:r>
              <a:rPr lang="en-US" sz="2800" dirty="0">
                <a:solidFill>
                  <a:srgbClr val="C00000"/>
                </a:solidFill>
              </a:rPr>
              <a:t>&lt; L</a:t>
            </a:r>
            <a:r>
              <a:rPr lang="en-US" sz="2800" dirty="0"/>
              <a:t> elements are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element </a:t>
            </a:r>
            <a:r>
              <a:rPr lang="en-US" sz="2800" dirty="0">
                <a:solidFill>
                  <a:srgbClr val="C00000"/>
                </a:solidFill>
              </a:rPr>
              <a:t>g</a:t>
            </a:r>
            <a:r>
              <a:rPr lang="en-US" sz="2800" dirty="0"/>
              <a:t> </a:t>
            </a:r>
            <a:r>
              <a:rPr lang="en-US" sz="2800" dirty="0" smtClean="0"/>
              <a:t>is at </a:t>
            </a:r>
            <a:r>
              <a:rPr lang="en-US" sz="2800" dirty="0"/>
              <a:t>level </a:t>
            </a:r>
            <a:r>
              <a:rPr lang="en-US" sz="2800" dirty="0" smtClean="0">
                <a:solidFill>
                  <a:srgbClr val="C00000"/>
                </a:solidFill>
              </a:rPr>
              <a:t>L </a:t>
            </a:r>
            <a:r>
              <a:rPr lang="en-US" sz="2800" dirty="0" smtClean="0"/>
              <a:t>and there are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</a:t>
            </a:r>
            <a:r>
              <a:rPr lang="en-US" sz="2800" dirty="0" smtClean="0"/>
              <a:t>at </a:t>
            </a:r>
            <a:r>
              <a:rPr lang="en-US" sz="2800" dirty="0"/>
              <a:t>levels </a:t>
            </a:r>
            <a:r>
              <a:rPr lang="en-US" sz="2800" dirty="0">
                <a:solidFill>
                  <a:srgbClr val="C00000"/>
                </a:solidFill>
              </a:rPr>
              <a:t>≤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, then 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r>
              <a:rPr lang="en-US" sz="2800" dirty="0" smtClean="0"/>
              <a:t> stops at level </a:t>
            </a:r>
            <a:r>
              <a:rPr lang="en-US" sz="2800" dirty="0" smtClean="0">
                <a:solidFill>
                  <a:srgbClr val="C00000"/>
                </a:solidFill>
              </a:rPr>
              <a:t>L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S[g] </a:t>
            </a:r>
            <a:r>
              <a:rPr lang="en-US" sz="2800" dirty="0"/>
              <a:t>is updated with the set of </a:t>
            </a:r>
            <a:r>
              <a:rPr lang="en-US" sz="2800" dirty="0">
                <a:solidFill>
                  <a:srgbClr val="C00000"/>
                </a:solidFill>
              </a:rPr>
              <a:t>L</a:t>
            </a:r>
            <a:r>
              <a:rPr lang="en-US" sz="2800" dirty="0"/>
              <a:t> elements at levels </a:t>
            </a:r>
            <a:r>
              <a:rPr lang="en-US" sz="2800" dirty="0">
                <a:solidFill>
                  <a:srgbClr val="C00000"/>
                </a:solidFill>
              </a:rPr>
              <a:t>≤ L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28466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56122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56122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33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8496424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repeat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M’ ⟵ SCAN(M)</a:t>
            </a:r>
          </a:p>
          <a:p>
            <a:pPr marL="0" indent="0">
              <a:buNone/>
            </a:pPr>
            <a:r>
              <a:rPr lang="en-US" sz="2800" dirty="0" smtClean="0"/>
              <a:t>   look from top to bottom for an element to move down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move it down </a:t>
            </a:r>
          </a:p>
          <a:p>
            <a:pPr marL="0" indent="0">
              <a:buNone/>
            </a:pPr>
            <a:r>
              <a:rPr lang="en-US" sz="2800" dirty="0" smtClean="0"/>
              <a:t>until there are no elements to move down</a:t>
            </a:r>
          </a:p>
          <a:p>
            <a:pPr marL="0" indent="0">
              <a:buNone/>
            </a:pPr>
            <a:r>
              <a:rPr lang="en-US" sz="2800" dirty="0" smtClean="0"/>
              <a:t>for each element </a:t>
            </a:r>
            <a:r>
              <a:rPr lang="en-US" sz="2800" dirty="0" smtClean="0">
                <a:solidFill>
                  <a:srgbClr val="C00000"/>
                </a:solidFill>
              </a:rPr>
              <a:t>g </a:t>
            </a:r>
            <a:r>
              <a:rPr lang="en-US" sz="2800" dirty="0" smtClean="0"/>
              <a:t>that has stopped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C00000"/>
                </a:solidFill>
              </a:rPr>
              <a:t>UPDATE S[g]</a:t>
            </a:r>
            <a:endParaRPr lang="en-US" sz="2800" dirty="0"/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onsistent</a:t>
            </a:r>
            <a:r>
              <a:rPr lang="en-US" dirty="0" smtClean="0">
                <a:solidFill>
                  <a:srgbClr val="C00000"/>
                </a:solidFill>
              </a:rPr>
              <a:t> O</a:t>
            </a:r>
            <a:r>
              <a:rPr lang="en-US" dirty="0" smtClean="0">
                <a:solidFill>
                  <a:schemeClr val="tx1"/>
                </a:solidFill>
              </a:rPr>
              <a:t>rdered</a:t>
            </a:r>
            <a:r>
              <a:rPr lang="en-US" dirty="0" smtClean="0">
                <a:solidFill>
                  <a:srgbClr val="C00000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</a:rPr>
              <a:t>artition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097281" y="1845733"/>
                <a:ext cx="7470986" cy="442015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ARRIVE(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g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UPDATE(M[</a:t>
                </a:r>
                <a:r>
                  <a:rPr lang="en-US" sz="2800" dirty="0" err="1" smtClean="0">
                    <a:solidFill>
                      <a:srgbClr val="C00000"/>
                    </a:solidFill>
                  </a:rPr>
                  <a:t>k,g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],1)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MOVEDOWN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GET-PARTITION</a:t>
                </a:r>
                <a:endParaRPr lang="en-US" sz="2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   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MOVEDOWN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 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return the ordered partition induced by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SCAN(S)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1845733"/>
                <a:ext cx="7470986" cy="4420155"/>
              </a:xfrm>
              <a:blipFill rotWithShape="0">
                <a:blip r:embed="rId3"/>
                <a:stretch>
                  <a:fillRect l="-2855" t="-2345" r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2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Problem: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Process </a:t>
            </a:r>
            <a:r>
              <a:rPr lang="en-US" sz="2800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 is helping element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In the mean time, another process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dirty="0" smtClean="0"/>
              <a:t> helps element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86083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89248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589248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59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1" y="1845733"/>
            <a:ext cx="6480910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Problem: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Process </a:t>
            </a:r>
            <a:r>
              <a:rPr lang="en-US" sz="2800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 is helping element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In the mean time, another process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dirty="0" smtClean="0"/>
              <a:t> helps element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. Then process </a:t>
            </a:r>
            <a:r>
              <a:rPr lang="en-US" sz="2800" dirty="0" smtClean="0">
                <a:solidFill>
                  <a:srgbClr val="C00000"/>
                </a:solidFill>
              </a:rPr>
              <a:t>q </a:t>
            </a:r>
            <a:r>
              <a:rPr lang="en-US" sz="2800" dirty="0" smtClean="0"/>
              <a:t>sees that elements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/>
              <a:t> have stopped and </a:t>
            </a:r>
            <a:r>
              <a:rPr lang="en-US" sz="2800" dirty="0" smtClean="0">
                <a:solidFill>
                  <a:srgbClr val="C00000"/>
                </a:solidFill>
              </a:rPr>
              <a:t>UPDATES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S[2]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S[4]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15625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56122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56122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4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3"/>
            <a:ext cx="6561527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Problem:</a:t>
            </a:r>
          </a:p>
          <a:p>
            <a:pPr marL="0" indent="0">
              <a:buNone/>
            </a:pPr>
            <a:r>
              <a:rPr lang="en-US" sz="2800" dirty="0" smtClean="0"/>
              <a:t>Process </a:t>
            </a:r>
            <a:r>
              <a:rPr lang="en-US" sz="2800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 is helping element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In the mean time, another process </a:t>
            </a:r>
            <a:r>
              <a:rPr lang="en-US" sz="2800" dirty="0" smtClean="0">
                <a:solidFill>
                  <a:srgbClr val="C00000"/>
                </a:solidFill>
              </a:rPr>
              <a:t>q</a:t>
            </a:r>
            <a:r>
              <a:rPr lang="en-US" sz="2800" dirty="0" smtClean="0"/>
              <a:t> helps element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. Then process </a:t>
            </a:r>
            <a:r>
              <a:rPr lang="en-US" sz="2800" dirty="0" smtClean="0">
                <a:solidFill>
                  <a:srgbClr val="C00000"/>
                </a:solidFill>
              </a:rPr>
              <a:t>q </a:t>
            </a:r>
            <a:r>
              <a:rPr lang="en-US" sz="2800" dirty="0" smtClean="0"/>
              <a:t>sees that elements </a:t>
            </a:r>
            <a:r>
              <a:rPr lang="en-US" sz="28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4</a:t>
            </a:r>
            <a:r>
              <a:rPr lang="en-US" sz="2800" dirty="0" smtClean="0"/>
              <a:t> have stopped and </a:t>
            </a:r>
            <a:r>
              <a:rPr lang="en-US" sz="2800" dirty="0" smtClean="0">
                <a:solidFill>
                  <a:srgbClr val="C00000"/>
                </a:solidFill>
              </a:rPr>
              <a:t>UPDATES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S[2]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C00000"/>
                </a:solidFill>
              </a:rPr>
              <a:t>S[4]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Process </a:t>
            </a:r>
            <a:r>
              <a:rPr lang="en-US" sz="2800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 </a:t>
            </a:r>
            <a:r>
              <a:rPr lang="en-US" sz="2800" dirty="0" smtClean="0"/>
              <a:t>finishes helping element </a:t>
            </a:r>
            <a:r>
              <a:rPr lang="en-US" sz="2800" dirty="0">
                <a:solidFill>
                  <a:srgbClr val="C00000"/>
                </a:solidFill>
              </a:rPr>
              <a:t>2</a:t>
            </a:r>
            <a:r>
              <a:rPr lang="en-US" sz="2800" dirty="0"/>
              <a:t> to move down to level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 and then </a:t>
            </a:r>
            <a:r>
              <a:rPr lang="en-US" sz="2800" dirty="0">
                <a:solidFill>
                  <a:srgbClr val="C00000"/>
                </a:solidFill>
              </a:rPr>
              <a:t>UPDATES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S[2</a:t>
            </a:r>
            <a:r>
              <a:rPr lang="en-US" sz="2800" dirty="0" smtClean="0">
                <a:solidFill>
                  <a:srgbClr val="C00000"/>
                </a:solidFill>
              </a:rPr>
              <a:t>]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75055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291280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291280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851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PROPOSE(v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>
                <a:solidFill>
                  <a:schemeClr val="accent2"/>
                </a:solidFill>
              </a:rPr>
              <a:t>⎡</a:t>
            </a:r>
            <a:r>
              <a:rPr lang="en-US" sz="2800" dirty="0">
                <a:solidFill>
                  <a:schemeClr val="accent2"/>
                </a:solidFill>
              </a:rPr>
              <a:t>f/2</a:t>
            </a:r>
            <a:r>
              <a:rPr lang="en-US" dirty="0">
                <a:solidFill>
                  <a:schemeClr val="accent2"/>
                </a:solidFill>
              </a:rPr>
              <a:t>⎤ 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 </a:t>
            </a:r>
            <a:r>
              <a:rPr lang="en-US" sz="2800" dirty="0" smtClean="0">
                <a:solidFill>
                  <a:schemeClr val="accent2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30" y="380447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138" y="2408169"/>
            <a:ext cx="3681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/>
              <a:t>PROPOSE (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25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MOVEDOWN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3"/>
            <a:ext cx="6561527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Solution:</a:t>
            </a:r>
          </a:p>
          <a:p>
            <a:pPr marL="0" indent="0">
              <a:buNone/>
            </a:pPr>
            <a:r>
              <a:rPr lang="en-US" sz="2800" dirty="0" smtClean="0"/>
              <a:t>Have a </a:t>
            </a:r>
            <a:r>
              <a:rPr lang="en-US" sz="2800" dirty="0" smtClean="0">
                <a:solidFill>
                  <a:srgbClr val="C00000"/>
                </a:solidFill>
              </a:rPr>
              <a:t>conflict detector </a:t>
            </a:r>
            <a:r>
              <a:rPr lang="en-US" sz="2800" dirty="0" smtClean="0"/>
              <a:t>for each entry of </a:t>
            </a:r>
            <a:r>
              <a:rPr lang="en-US" sz="2800" dirty="0" smtClean="0">
                <a:solidFill>
                  <a:srgbClr val="C00000"/>
                </a:solidFill>
              </a:rPr>
              <a:t>M</a:t>
            </a:r>
            <a:r>
              <a:rPr lang="en-US" sz="2800" dirty="0" smtClean="0"/>
              <a:t>, except for those on level </a:t>
            </a:r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This prevents an element from stopping at some level and moving down from that level. </a:t>
            </a:r>
          </a:p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C00000"/>
                </a:solidFill>
              </a:rPr>
              <a:t>conflict detector </a:t>
            </a:r>
            <a:r>
              <a:rPr lang="en-US" sz="2800" dirty="0" smtClean="0"/>
              <a:t>can be implemented from registers.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75055"/>
              </p:ext>
            </p:extLst>
          </p:nvPr>
        </p:nvGraphicFramePr>
        <p:xfrm>
          <a:off x="8420808" y="2518484"/>
          <a:ext cx="2581972" cy="25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493"/>
                <a:gridCol w="645493"/>
                <a:gridCol w="645493"/>
                <a:gridCol w="645493"/>
              </a:tblGrid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80430" y="2503358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2930" y="316541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85430" y="3812492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7930" y="4459566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45630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9215" y="199868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25276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6231" y="1995264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291280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C00000"/>
                                    </a:solidFill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2800" dirty="0" smtClean="0">
                                  <a:solidFill>
                                    <a:srgbClr val="C00000"/>
                                  </a:solidFill>
                                </a:rPr>
                                <m:t>𝜙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400" b="0" i="0" dirty="0" smtClean="0">
                                    <a:solidFill>
                                      <a:srgbClr val="C00000"/>
                                    </a:solidFill>
                                  </a:rPr>
                                  <m:t>{2,4}</m:t>
                                </m:r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291280"/>
                  </p:ext>
                </p:extLst>
              </p:nvPr>
            </p:nvGraphicFramePr>
            <p:xfrm>
              <a:off x="8402696" y="5310829"/>
              <a:ext cx="2618196" cy="5582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54549"/>
                    <a:gridCol w="654549"/>
                    <a:gridCol w="654549"/>
                    <a:gridCol w="654549"/>
                  </a:tblGrid>
                  <a:tr h="5582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26" t="-1087" r="-300000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1869" t="-1087" r="-202804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87" r="-10092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2804" t="-1087" r="-1869" b="-21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TextBox 13"/>
          <p:cNvSpPr txBox="1"/>
          <p:nvPr/>
        </p:nvSpPr>
        <p:spPr>
          <a:xfrm>
            <a:off x="7987930" y="5310829"/>
            <a:ext cx="2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Conflict Detector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3"/>
            <a:ext cx="6561527" cy="4270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Supports one operation: </a:t>
            </a:r>
            <a:r>
              <a:rPr lang="en-US" sz="2800" dirty="0" smtClean="0">
                <a:solidFill>
                  <a:srgbClr val="C00000"/>
                </a:solidFill>
              </a:rPr>
              <a:t>check(v) </a:t>
            </a:r>
          </a:p>
          <a:p>
            <a:pPr marL="0" indent="0">
              <a:buNone/>
            </a:pPr>
            <a:r>
              <a:rPr lang="en-US" sz="2800" dirty="0" smtClean="0"/>
              <a:t>If all </a:t>
            </a:r>
            <a:r>
              <a:rPr lang="en-US" sz="2800" dirty="0">
                <a:solidFill>
                  <a:srgbClr val="C00000"/>
                </a:solidFill>
              </a:rPr>
              <a:t>check</a:t>
            </a:r>
            <a:r>
              <a:rPr lang="en-US" sz="2800" dirty="0" smtClean="0"/>
              <a:t> operations that begin before it returns have input </a:t>
            </a:r>
            <a:r>
              <a:rPr lang="en-US" sz="2800" dirty="0">
                <a:solidFill>
                  <a:srgbClr val="C00000"/>
                </a:solidFill>
              </a:rPr>
              <a:t>v</a:t>
            </a:r>
            <a:r>
              <a:rPr lang="en-US" sz="2800" dirty="0" smtClean="0"/>
              <a:t>, return </a:t>
            </a:r>
            <a:r>
              <a:rPr lang="en-US" sz="2800" dirty="0" smtClean="0">
                <a:solidFill>
                  <a:srgbClr val="C00000"/>
                </a:solidFill>
              </a:rPr>
              <a:t>false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>If </a:t>
            </a:r>
            <a:r>
              <a:rPr lang="en-US" sz="2800" dirty="0" smtClean="0"/>
              <a:t>a </a:t>
            </a:r>
            <a:r>
              <a:rPr lang="en-US" sz="2800" dirty="0">
                <a:solidFill>
                  <a:srgbClr val="C00000"/>
                </a:solidFill>
              </a:rPr>
              <a:t>check</a:t>
            </a:r>
            <a:r>
              <a:rPr lang="en-US" sz="2800" dirty="0"/>
              <a:t> </a:t>
            </a:r>
            <a:r>
              <a:rPr lang="en-US" sz="2800" dirty="0" smtClean="0"/>
              <a:t>operation </a:t>
            </a:r>
            <a:r>
              <a:rPr lang="en-US" sz="2800" dirty="0"/>
              <a:t>that </a:t>
            </a:r>
            <a:r>
              <a:rPr lang="en-US" sz="2800" dirty="0" smtClean="0"/>
              <a:t>begins </a:t>
            </a:r>
            <a:r>
              <a:rPr lang="en-US" sz="2800" dirty="0"/>
              <a:t>before it returns </a:t>
            </a:r>
            <a:r>
              <a:rPr lang="en-US" sz="2800" dirty="0" smtClean="0"/>
              <a:t>has a different input, at least one of them returns </a:t>
            </a:r>
            <a:r>
              <a:rPr lang="en-US" sz="2800" dirty="0">
                <a:solidFill>
                  <a:srgbClr val="C00000"/>
                </a:solidFill>
              </a:rPr>
              <a:t>true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910061"/>
            <a:ext cx="10058400" cy="5788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3-consensus &lt; O</a:t>
            </a:r>
            <a:r>
              <a:rPr lang="en-US" sz="2800" baseline="-25000" dirty="0" smtClean="0"/>
              <a:t>3,2 </a:t>
            </a:r>
            <a:r>
              <a:rPr lang="en-US" sz="2800" dirty="0"/>
              <a:t>&lt;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3,3</a:t>
            </a:r>
            <a:r>
              <a:rPr lang="en-US" sz="2800" dirty="0"/>
              <a:t>&lt;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3,4 </a:t>
            </a:r>
            <a:r>
              <a:rPr lang="en-US" sz="2800" dirty="0"/>
              <a:t>&lt;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3,5 </a:t>
            </a:r>
            <a:r>
              <a:rPr lang="en-US" sz="2800" dirty="0" smtClean="0"/>
              <a:t>&lt; </a:t>
            </a:r>
            <a:r>
              <a:rPr lang="en-US" sz="2200" dirty="0" smtClean="0"/>
              <a:t>⋯</a:t>
            </a:r>
            <a:endParaRPr lang="en-US" sz="22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4597246"/>
            <a:ext cx="10058400" cy="578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2-consensus &lt; O</a:t>
            </a:r>
            <a:r>
              <a:rPr lang="en-US" sz="2800" baseline="-25000" dirty="0" smtClean="0"/>
              <a:t>2,2 </a:t>
            </a:r>
            <a:r>
              <a:rPr lang="en-US" sz="2800" dirty="0" smtClean="0"/>
              <a:t>&lt; O</a:t>
            </a:r>
            <a:r>
              <a:rPr lang="en-US" sz="2800" baseline="-25000" dirty="0" smtClean="0"/>
              <a:t>2,3</a:t>
            </a:r>
            <a:r>
              <a:rPr lang="en-US" sz="2800" dirty="0" smtClean="0"/>
              <a:t>&lt; O</a:t>
            </a:r>
            <a:r>
              <a:rPr lang="en-US" sz="2800" baseline="-25000" dirty="0" smtClean="0"/>
              <a:t>2,4 </a:t>
            </a:r>
            <a:r>
              <a:rPr lang="en-US" sz="2800" dirty="0" smtClean="0"/>
              <a:t>&lt; O</a:t>
            </a:r>
            <a:r>
              <a:rPr lang="en-US" sz="2800" baseline="-25000" dirty="0" smtClean="0"/>
              <a:t>2,5 </a:t>
            </a:r>
            <a:r>
              <a:rPr lang="en-US" sz="2800" dirty="0" smtClean="0"/>
              <a:t>&lt; </a:t>
            </a:r>
            <a:r>
              <a:rPr lang="en-US" sz="2200" dirty="0" smtClean="0"/>
              <a:t>⋯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43746" y="2341418"/>
            <a:ext cx="110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331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Open Questions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Is there a universal object of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, which can be used to implement any deterministic object of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m,</a:t>
            </a:r>
            <a:r>
              <a:rPr lang="en-US" sz="2800" dirty="0" smtClean="0"/>
              <a:t> for any finite number of processes?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Is there an infinite family of increasingly strong deterministic readable or read-modify-write objects of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?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Does the set {(</a:t>
            </a:r>
            <a:r>
              <a:rPr lang="en-US" sz="2800" dirty="0" err="1" smtClean="0">
                <a:solidFill>
                  <a:schemeClr val="accent1"/>
                </a:solidFill>
              </a:rPr>
              <a:t>n,k</a:t>
            </a:r>
            <a:r>
              <a:rPr lang="en-US" sz="2800" smtClean="0"/>
              <a:t>)|</a:t>
            </a:r>
            <a:r>
              <a:rPr lang="en-US" sz="2800" smtClean="0">
                <a:solidFill>
                  <a:schemeClr val="accent1"/>
                </a:solidFill>
              </a:rPr>
              <a:t>k</a:t>
            </a:r>
            <a:r>
              <a:rPr lang="en-US" sz="2800" smtClean="0"/>
              <a:t>-set </a:t>
            </a:r>
            <a:r>
              <a:rPr lang="en-US" sz="2800" dirty="0" smtClean="0"/>
              <a:t>consensus for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processes can be solved using copies of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dirty="0" smtClean="0"/>
              <a:t> and registers} characterize the computational power of any deterministic object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72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PROPOSE(v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>
                <a:solidFill>
                  <a:schemeClr val="accent2"/>
                </a:solidFill>
              </a:rPr>
              <a:t>⎡</a:t>
            </a:r>
            <a:r>
              <a:rPr lang="en-US" sz="2800" dirty="0">
                <a:solidFill>
                  <a:schemeClr val="accent2"/>
                </a:solidFill>
              </a:rPr>
              <a:t>f/2</a:t>
            </a:r>
            <a:r>
              <a:rPr lang="en-US" dirty="0">
                <a:solidFill>
                  <a:schemeClr val="accent2"/>
                </a:solidFill>
              </a:rPr>
              <a:t>⎤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</a:t>
            </a:r>
            <a:r>
              <a:rPr lang="en-US" sz="2800" dirty="0" smtClean="0">
                <a:solidFill>
                  <a:schemeClr val="accent2"/>
                </a:solidFill>
              </a:rPr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30" y="380447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⊥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139" y="2408169"/>
            <a:ext cx="3800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/>
              <a:t>PROPOSE (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/>
              <a:t>PROPOSE(v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0913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PROPOSE(v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>
                <a:solidFill>
                  <a:schemeClr val="accent2"/>
                </a:solidFill>
              </a:rPr>
              <a:t>⎡</a:t>
            </a:r>
            <a:r>
              <a:rPr lang="en-US" sz="2800" dirty="0">
                <a:solidFill>
                  <a:schemeClr val="accent2"/>
                </a:solidFill>
              </a:rPr>
              <a:t>f/2</a:t>
            </a:r>
            <a:r>
              <a:rPr lang="en-US" dirty="0">
                <a:solidFill>
                  <a:schemeClr val="accent2"/>
                </a:solidFill>
              </a:rPr>
              <a:t>⎤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 </a:t>
            </a:r>
            <a:r>
              <a:rPr lang="en-US" sz="2800" dirty="0" smtClean="0">
                <a:solidFill>
                  <a:schemeClr val="accent2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30" y="380447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138" y="2408169"/>
            <a:ext cx="3918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/>
              <a:t>PROPOSE (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/>
              <a:t>PROPOSE(v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        PROPOSE </a:t>
            </a:r>
            <a:r>
              <a:rPr lang="en-US" sz="2800" dirty="0"/>
              <a:t>(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59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PROPOSE(v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>
                <a:solidFill>
                  <a:schemeClr val="accent2"/>
                </a:solidFill>
              </a:rPr>
              <a:t>⎡</a:t>
            </a:r>
            <a:r>
              <a:rPr lang="en-US" sz="2800" dirty="0">
                <a:solidFill>
                  <a:schemeClr val="accent2"/>
                </a:solidFill>
              </a:rPr>
              <a:t>f/2</a:t>
            </a:r>
            <a:r>
              <a:rPr lang="en-US" dirty="0">
                <a:solidFill>
                  <a:schemeClr val="accent2"/>
                </a:solidFill>
              </a:rPr>
              <a:t>⎤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 </a:t>
            </a:r>
            <a:r>
              <a:rPr lang="en-US" sz="2800" dirty="0" smtClean="0">
                <a:solidFill>
                  <a:schemeClr val="accent2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30" y="380447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139" y="2408169"/>
            <a:ext cx="3749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/>
              <a:t>PROPOSE (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/>
              <a:t>PROPOSE(v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r>
              <a:rPr lang="en-US" sz="2800" dirty="0"/>
              <a:t>PROPOSE(v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8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803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(4,2)</a:t>
            </a:r>
            <a:r>
              <a:rPr lang="en-US" dirty="0" smtClean="0"/>
              <a:t>-set-consensus can be implemented from </a:t>
            </a:r>
            <a:r>
              <a:rPr lang="en-US" dirty="0">
                <a:solidFill>
                  <a:schemeClr val="accent2"/>
                </a:solidFill>
              </a:rPr>
              <a:t>2</a:t>
            </a:r>
            <a:r>
              <a:rPr lang="en-US" dirty="0" smtClean="0"/>
              <a:t>-consensus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3811604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PROPOSE(v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f ⟵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fetch&amp;inc</a:t>
            </a:r>
            <a:r>
              <a:rPr lang="en-US" sz="2800" dirty="0" smtClean="0">
                <a:solidFill>
                  <a:schemeClr val="accent1"/>
                </a:solidFill>
              </a:rPr>
              <a:t>(F)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if f ≥ 5 then return 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g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dirty="0">
                <a:solidFill>
                  <a:schemeClr val="accent2"/>
                </a:solidFill>
              </a:rPr>
              <a:t>⎡</a:t>
            </a:r>
            <a:r>
              <a:rPr lang="en-US" sz="2800" dirty="0">
                <a:solidFill>
                  <a:schemeClr val="accent2"/>
                </a:solidFill>
              </a:rPr>
              <a:t>f/2</a:t>
            </a:r>
            <a:r>
              <a:rPr lang="en-US" dirty="0">
                <a:solidFill>
                  <a:schemeClr val="accent2"/>
                </a:solidFill>
              </a:rPr>
              <a:t>⎤ 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c </a:t>
            </a:r>
            <a:r>
              <a:rPr lang="en-US" sz="2800" dirty="0">
                <a:solidFill>
                  <a:schemeClr val="accent2"/>
                </a:solidFill>
              </a:rPr>
              <a:t>⟵ </a:t>
            </a:r>
            <a:r>
              <a:rPr lang="en-US" sz="2800" dirty="0" smtClean="0">
                <a:solidFill>
                  <a:srgbClr val="FF0000"/>
                </a:solidFill>
              </a:rPr>
              <a:t>propose(v) </a:t>
            </a:r>
            <a:r>
              <a:rPr lang="en-US" sz="2800" dirty="0" smtClean="0">
                <a:solidFill>
                  <a:schemeClr val="accent2"/>
                </a:solidFill>
              </a:rPr>
              <a:t>to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g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return c</a:t>
            </a:r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01393" y="3031958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448930" y="3804472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443666" y="2408169"/>
            <a:ext cx="3256547" cy="26450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9140" y="3144255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7162" y="4371476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687" y="3595926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48929" y="2560617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053139" y="2408169"/>
            <a:ext cx="3901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PROPOSE(v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/>
              <a:t>PROPOSE (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</a:t>
            </a:r>
            <a:r>
              <a:rPr lang="en-US" sz="2800" dirty="0"/>
              <a:t>returns v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PROPOSE(v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r>
              <a:rPr lang="en-US" sz="2800" dirty="0"/>
              <a:t>PROPOSE(v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8815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[</a:t>
            </a:r>
            <a:r>
              <a:rPr lang="en-US" dirty="0" err="1" smtClean="0"/>
              <a:t>Rachman</a:t>
            </a:r>
            <a:r>
              <a:rPr lang="en-US" dirty="0" smtClean="0"/>
              <a:t> 1994]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9570720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all </a:t>
            </a:r>
            <a:r>
              <a:rPr lang="en-US" sz="2800" dirty="0" smtClean="0">
                <a:solidFill>
                  <a:schemeClr val="accent2"/>
                </a:solidFill>
              </a:rPr>
              <a:t>m ≥ 2</a:t>
            </a:r>
            <a:r>
              <a:rPr lang="en-US" sz="2800" dirty="0" smtClean="0"/>
              <a:t>,                                                                                                 there is a non-deterministic object of consensus number </a:t>
            </a:r>
            <a:r>
              <a:rPr lang="en-US" sz="2800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/>
              <a:t> </a:t>
            </a:r>
            <a:r>
              <a:rPr lang="en-US" sz="2800" smtClean="0"/>
              <a:t>that cannot </a:t>
            </a:r>
            <a:r>
              <a:rPr lang="en-US" sz="2800" dirty="0" smtClean="0"/>
              <a:t>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n</a:t>
            </a:r>
            <a:r>
              <a:rPr lang="en-US" sz="2800" dirty="0" smtClean="0"/>
              <a:t>-consensus objects and registers in a system of </a:t>
            </a:r>
            <a:r>
              <a:rPr lang="en-US" sz="2800" dirty="0" smtClean="0">
                <a:solidFill>
                  <a:schemeClr val="accent2"/>
                </a:solidFill>
              </a:rPr>
              <a:t>2n + 1 </a:t>
            </a:r>
            <a:r>
              <a:rPr lang="en-US" sz="2800" dirty="0"/>
              <a:t>processes, for all </a:t>
            </a:r>
            <a:r>
              <a:rPr lang="en-US" sz="2800" dirty="0">
                <a:solidFill>
                  <a:schemeClr val="accent2"/>
                </a:solidFill>
              </a:rPr>
              <a:t>n ≥ </a:t>
            </a:r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7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Herlihy’s</a:t>
            </a:r>
            <a:r>
              <a:rPr lang="en-US" dirty="0" smtClean="0">
                <a:solidFill>
                  <a:schemeClr val="accent2"/>
                </a:solidFill>
              </a:rPr>
              <a:t> Consensus Hierarchy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28800"/>
            <a:ext cx="5892244" cy="40402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consensus-number(</a:t>
            </a:r>
            <a:r>
              <a:rPr lang="en-US" sz="2800" dirty="0" smtClean="0">
                <a:solidFill>
                  <a:schemeClr val="accent2"/>
                </a:solidFill>
              </a:rPr>
              <a:t>O</a:t>
            </a:r>
            <a:r>
              <a:rPr lang="en-US" sz="2800" dirty="0" smtClean="0"/>
              <a:t>) =                maximum number </a:t>
            </a:r>
            <a:r>
              <a:rPr lang="en-US" sz="2800" dirty="0">
                <a:solidFill>
                  <a:schemeClr val="accent2"/>
                </a:solidFill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such that         wait-free consensus among </a:t>
            </a:r>
            <a:r>
              <a:rPr lang="en-US" sz="2800" dirty="0" smtClean="0">
                <a:solidFill>
                  <a:schemeClr val="accent2"/>
                </a:solidFill>
              </a:rPr>
              <a:t>n</a:t>
            </a:r>
            <a:r>
              <a:rPr lang="en-US" sz="2800" dirty="0" smtClean="0"/>
              <a:t> processes can be solved using only copies of object </a:t>
            </a:r>
            <a:r>
              <a:rPr lang="en-US" sz="2800" dirty="0" smtClean="0">
                <a:solidFill>
                  <a:schemeClr val="accent2"/>
                </a:solidFill>
              </a:rPr>
              <a:t>O</a:t>
            </a:r>
            <a:r>
              <a:rPr lang="en-US" sz="2800" dirty="0" smtClean="0"/>
              <a:t> and (read/write) registers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02884" y="4985359"/>
            <a:ext cx="34070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register, 2-set-consensus, 3-set-consensus,…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2884" y="3985365"/>
            <a:ext cx="34070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2-consensus, </a:t>
            </a:r>
            <a:r>
              <a:rPr lang="en-US" sz="2400" dirty="0" err="1">
                <a:solidFill>
                  <a:schemeClr val="accent1"/>
                </a:solidFill>
              </a:rPr>
              <a:t>fetch&amp;add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</a:rPr>
              <a:t>test&amp;set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swap, queue,…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2884" y="2030365"/>
            <a:ext cx="340707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consensus, LL/SC, </a:t>
            </a:r>
            <a:r>
              <a:rPr lang="en-US" sz="2400" dirty="0" err="1" smtClean="0">
                <a:solidFill>
                  <a:schemeClr val="accent1"/>
                </a:solidFill>
              </a:rPr>
              <a:t>compare&amp;swap</a:t>
            </a:r>
            <a:r>
              <a:rPr lang="en-US" sz="2400" dirty="0" smtClean="0">
                <a:solidFill>
                  <a:schemeClr val="accent1"/>
                </a:solidFill>
              </a:rPr>
              <a:t>,…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3218" y="2285065"/>
            <a:ext cx="45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∞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3219" y="4139253"/>
            <a:ext cx="45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3219" y="5139247"/>
            <a:ext cx="45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745" y="3106455"/>
            <a:ext cx="32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⋮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8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01700"/>
            <a:ext cx="10058400" cy="835660"/>
          </a:xfrm>
        </p:spPr>
        <p:txBody>
          <a:bodyPr/>
          <a:lstStyle/>
          <a:p>
            <a:r>
              <a:rPr lang="en-US" dirty="0" smtClean="0"/>
              <a:t>Theorem [</a:t>
            </a:r>
            <a:r>
              <a:rPr lang="en-US" dirty="0" err="1" smtClean="0"/>
              <a:t>Gafni</a:t>
            </a:r>
            <a:r>
              <a:rPr lang="en-US" dirty="0" smtClean="0"/>
              <a:t> &amp; </a:t>
            </a:r>
            <a:r>
              <a:rPr lang="en-US" dirty="0" err="1" smtClean="0"/>
              <a:t>Kuznetsov</a:t>
            </a:r>
            <a:r>
              <a:rPr lang="en-US" dirty="0" smtClean="0"/>
              <a:t>, 2007]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93020" cy="1278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algorithm using only deterministic objects of consensus numbers at most </a:t>
            </a:r>
            <a:r>
              <a:rPr lang="en-US" sz="2800" dirty="0" smtClean="0">
                <a:solidFill>
                  <a:schemeClr val="accent2"/>
                </a:solidFill>
              </a:rPr>
              <a:t>n</a:t>
            </a:r>
            <a:r>
              <a:rPr lang="en-US" sz="2800" dirty="0" smtClean="0"/>
              <a:t> can be simulated using </a:t>
            </a:r>
            <a:r>
              <a:rPr lang="en-US" sz="2800" dirty="0" smtClean="0">
                <a:solidFill>
                  <a:schemeClr val="accent2"/>
                </a:solidFill>
              </a:rPr>
              <a:t>n</a:t>
            </a:r>
            <a:r>
              <a:rPr lang="en-US" sz="2800" dirty="0" smtClean="0"/>
              <a:t>-consensus objects and registers   in a system of </a:t>
            </a:r>
            <a:r>
              <a:rPr lang="en-US" sz="2800" dirty="0" smtClean="0">
                <a:solidFill>
                  <a:schemeClr val="accent2"/>
                </a:solidFill>
              </a:rPr>
              <a:t>n+1</a:t>
            </a:r>
            <a:r>
              <a:rPr lang="en-US" sz="2800" dirty="0" smtClean="0"/>
              <a:t> processes.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3124200"/>
            <a:ext cx="10058400" cy="8356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Common2 </a:t>
            </a:r>
            <a:r>
              <a:rPr lang="en-US" dirty="0" smtClean="0"/>
              <a:t>Conjecture                            [</a:t>
            </a:r>
            <a:r>
              <a:rPr lang="en-US" dirty="0" err="1" smtClean="0"/>
              <a:t>Afek</a:t>
            </a:r>
            <a:r>
              <a:rPr lang="en-US" dirty="0" smtClean="0"/>
              <a:t>, </a:t>
            </a:r>
            <a:r>
              <a:rPr lang="en-US" dirty="0" err="1" smtClean="0"/>
              <a:t>Weisberger</a:t>
            </a:r>
            <a:r>
              <a:rPr lang="en-US" dirty="0" smtClean="0"/>
              <a:t>, &amp; Weisman, 1993]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75366"/>
          </a:xfrm>
        </p:spPr>
        <p:txBody>
          <a:bodyPr/>
          <a:lstStyle/>
          <a:p>
            <a:r>
              <a:rPr lang="en-US" sz="2800" dirty="0" smtClean="0"/>
              <a:t>Any deterministic object </a:t>
            </a:r>
            <a:r>
              <a:rPr lang="en-US" sz="2800" dirty="0"/>
              <a:t>of consensus number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/>
              <a:t>                               </a:t>
            </a:r>
            <a:r>
              <a:rPr lang="en-US" sz="2800" dirty="0"/>
              <a:t>can be implemented from </a:t>
            </a:r>
            <a:r>
              <a:rPr lang="en-US" sz="2800" dirty="0">
                <a:solidFill>
                  <a:schemeClr val="accent2"/>
                </a:solidFill>
              </a:rPr>
              <a:t>2</a:t>
            </a:r>
            <a:r>
              <a:rPr lang="en-US" sz="2800" dirty="0"/>
              <a:t>-consensus objects and registers             in a system </a:t>
            </a:r>
            <a:r>
              <a:rPr lang="en-US" sz="2800" dirty="0" smtClean="0"/>
              <a:t>with any finite number of processes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3725334"/>
            <a:ext cx="10058400" cy="1875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Common2 </a:t>
            </a:r>
            <a:r>
              <a:rPr lang="en-US" dirty="0" smtClean="0"/>
              <a:t>Conjecture                            [</a:t>
            </a:r>
            <a:r>
              <a:rPr lang="en-US" dirty="0" err="1" smtClean="0"/>
              <a:t>Afek</a:t>
            </a:r>
            <a:r>
              <a:rPr lang="en-US" dirty="0" smtClean="0"/>
              <a:t>, </a:t>
            </a:r>
            <a:r>
              <a:rPr lang="en-US" dirty="0" err="1" smtClean="0"/>
              <a:t>Weisberger</a:t>
            </a:r>
            <a:r>
              <a:rPr lang="en-US" dirty="0" smtClean="0"/>
              <a:t>, &amp; Weisman]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753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deterministic object of consensus number  </a:t>
            </a:r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/>
              <a:t>                               can 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/>
              <a:t>-consensus objects and registers             in </a:t>
            </a:r>
            <a:r>
              <a:rPr lang="en-US" sz="2800" dirty="0"/>
              <a:t>a system with any finite number of processes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3725334"/>
            <a:ext cx="10058400" cy="1875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accent1"/>
                </a:solidFill>
              </a:rPr>
              <a:t>test&amp;set</a:t>
            </a:r>
            <a:r>
              <a:rPr lang="en-US" sz="2800" dirty="0" smtClean="0"/>
              <a:t> objects,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fetch&amp;add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objects, </a:t>
            </a:r>
            <a:r>
              <a:rPr lang="en-US" sz="2800" dirty="0" smtClean="0">
                <a:solidFill>
                  <a:schemeClr val="accent1"/>
                </a:solidFill>
              </a:rPr>
              <a:t>swap</a:t>
            </a:r>
            <a:r>
              <a:rPr lang="en-US" sz="2800" dirty="0" smtClean="0"/>
              <a:t> objects, and </a:t>
            </a:r>
            <a:r>
              <a:rPr lang="en-US" sz="2800" dirty="0" smtClean="0">
                <a:solidFill>
                  <a:schemeClr val="accent1"/>
                </a:solidFill>
              </a:rPr>
              <a:t>stacks </a:t>
            </a:r>
            <a:r>
              <a:rPr lang="en-US" sz="2800" dirty="0" smtClean="0"/>
              <a:t>                               can 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-consensus</a:t>
            </a:r>
            <a:r>
              <a:rPr lang="en-US" sz="2800" dirty="0" smtClean="0"/>
              <a:t> objects and registers             in a system </a:t>
            </a:r>
            <a:r>
              <a:rPr lang="en-US" sz="2800" dirty="0"/>
              <a:t>with any finite number of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Hierarchy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75366"/>
          </a:xfrm>
        </p:spPr>
        <p:txBody>
          <a:bodyPr>
            <a:normAutofit/>
          </a:bodyPr>
          <a:lstStyle/>
          <a:p>
            <a:r>
              <a:rPr lang="en-US" sz="2800" dirty="0"/>
              <a:t>For all </a:t>
            </a:r>
            <a:r>
              <a:rPr lang="en-US" sz="2800" dirty="0" smtClean="0">
                <a:solidFill>
                  <a:schemeClr val="accent2"/>
                </a:solidFill>
              </a:rPr>
              <a:t>m </a:t>
            </a:r>
            <a:r>
              <a:rPr lang="en-US" sz="2800" dirty="0">
                <a:solidFill>
                  <a:schemeClr val="accent2"/>
                </a:solidFill>
              </a:rPr>
              <a:t>≥ </a:t>
            </a:r>
            <a:r>
              <a:rPr lang="en-US" sz="2800" dirty="0" smtClean="0">
                <a:solidFill>
                  <a:schemeClr val="accent2"/>
                </a:solidFill>
              </a:rPr>
              <a:t>2,</a:t>
            </a:r>
            <a:r>
              <a:rPr lang="en-US" sz="2800" dirty="0" smtClean="0"/>
              <a:t>                                                                                                  any </a:t>
            </a:r>
            <a:r>
              <a:rPr lang="en-US" sz="2800" dirty="0"/>
              <a:t>deterministic </a:t>
            </a:r>
            <a:r>
              <a:rPr lang="en-US" sz="2800" dirty="0" smtClean="0"/>
              <a:t>object </a:t>
            </a:r>
            <a:r>
              <a:rPr lang="en-US" sz="2800" dirty="0"/>
              <a:t>of consensus number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/>
              <a:t>                               </a:t>
            </a:r>
            <a:r>
              <a:rPr lang="en-US" sz="2800" dirty="0"/>
              <a:t>can 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/>
              <a:t>-consensus </a:t>
            </a:r>
            <a:r>
              <a:rPr lang="en-US" sz="2800" dirty="0"/>
              <a:t>objects and registers             in a system with any finite number of processes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3725334"/>
            <a:ext cx="10058400" cy="1875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Hierarchy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75366"/>
          </a:xfrm>
        </p:spPr>
        <p:txBody>
          <a:bodyPr>
            <a:normAutofit/>
          </a:bodyPr>
          <a:lstStyle/>
          <a:p>
            <a:r>
              <a:rPr lang="en-US" sz="2800" dirty="0"/>
              <a:t>For all </a:t>
            </a:r>
            <a:r>
              <a:rPr lang="en-US" sz="2800" dirty="0" smtClean="0">
                <a:solidFill>
                  <a:schemeClr val="accent2"/>
                </a:solidFill>
              </a:rPr>
              <a:t>m </a:t>
            </a:r>
            <a:r>
              <a:rPr lang="en-US" sz="2800" dirty="0">
                <a:solidFill>
                  <a:schemeClr val="accent2"/>
                </a:solidFill>
              </a:rPr>
              <a:t>≥ 2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                                   any </a:t>
            </a:r>
            <a:r>
              <a:rPr lang="en-US" sz="2800" dirty="0"/>
              <a:t>deterministic </a:t>
            </a:r>
            <a:r>
              <a:rPr lang="en-US" sz="2800" dirty="0" smtClean="0"/>
              <a:t>object </a:t>
            </a:r>
            <a:r>
              <a:rPr lang="en-US" sz="2800" dirty="0"/>
              <a:t>of consensus number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/>
              <a:t>                               </a:t>
            </a:r>
            <a:r>
              <a:rPr lang="en-US" sz="2800" dirty="0"/>
              <a:t>can be implemented from </a:t>
            </a:r>
            <a:r>
              <a:rPr lang="en-US" sz="2800" dirty="0" smtClean="0">
                <a:solidFill>
                  <a:schemeClr val="accent2"/>
                </a:solidFill>
              </a:rPr>
              <a:t>m</a:t>
            </a:r>
            <a:r>
              <a:rPr lang="en-US" sz="2800" dirty="0" smtClean="0"/>
              <a:t>-consensus </a:t>
            </a:r>
            <a:r>
              <a:rPr lang="en-US" sz="2800" dirty="0"/>
              <a:t>objects and registers             in a system with any finite number of processes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3725334"/>
            <a:ext cx="10058400" cy="18753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-2700000">
            <a:off x="3467099" y="1060903"/>
            <a:ext cx="4876800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FALSE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all </a:t>
            </a:r>
            <a:r>
              <a:rPr lang="en-US" sz="2800" dirty="0" smtClean="0">
                <a:solidFill>
                  <a:schemeClr val="accent1"/>
                </a:solidFill>
              </a:rPr>
              <a:t>m ≥ 2</a:t>
            </a:r>
            <a:r>
              <a:rPr lang="en-US" sz="2800" dirty="0" smtClean="0"/>
              <a:t>,                                                                                            there is a deterministic object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m,2</a:t>
            </a:r>
            <a:r>
              <a:rPr lang="en-US" sz="2800" dirty="0" smtClean="0"/>
              <a:t> with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 </a:t>
            </a:r>
            <a:r>
              <a:rPr lang="en-US" sz="2800" dirty="0" smtClean="0"/>
              <a:t>                     that cannot be implemented from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-consensus objects and registers   in a system of </a:t>
            </a:r>
            <a:r>
              <a:rPr lang="en-US" sz="2800" dirty="0" smtClean="0">
                <a:solidFill>
                  <a:schemeClr val="accent1"/>
                </a:solidFill>
              </a:rPr>
              <a:t>2m + 1 </a:t>
            </a:r>
            <a:r>
              <a:rPr lang="en-US" sz="2800" dirty="0" smtClean="0"/>
              <a:t>processes.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47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 all </a:t>
            </a:r>
            <a:r>
              <a:rPr lang="en-US" sz="2800" dirty="0" smtClean="0">
                <a:solidFill>
                  <a:schemeClr val="accent1"/>
                </a:solidFill>
              </a:rPr>
              <a:t>m ≥ 2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1"/>
                </a:solidFill>
              </a:rPr>
              <a:t>k ≥ 2</a:t>
            </a:r>
            <a:r>
              <a:rPr lang="en-US" sz="2800" dirty="0" smtClean="0"/>
              <a:t>,                                                                                            there are deterministic objects </a:t>
            </a:r>
            <a:r>
              <a:rPr lang="en-US" sz="2800" dirty="0" err="1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2800" dirty="0" smtClean="0"/>
              <a:t> with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                                                                      such that: 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m,2</a:t>
            </a:r>
            <a:r>
              <a:rPr lang="en-US" sz="2800" dirty="0" smtClean="0"/>
              <a:t> cannot be implemented from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-consensus objects and    registers  in a system of </a:t>
            </a:r>
            <a:r>
              <a:rPr lang="en-US" sz="2800" dirty="0" smtClean="0">
                <a:solidFill>
                  <a:schemeClr val="accent1"/>
                </a:solidFill>
              </a:rPr>
              <a:t>2m + 1 </a:t>
            </a:r>
            <a:r>
              <a:rPr lang="en-US" sz="2800" dirty="0" smtClean="0"/>
              <a:t>processes, 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m,k+1</a:t>
            </a:r>
            <a:r>
              <a:rPr lang="en-US" sz="2800" baseline="-25000" dirty="0" smtClean="0"/>
              <a:t> </a:t>
            </a:r>
            <a:r>
              <a:rPr lang="en-US" sz="2800" dirty="0"/>
              <a:t>cannot be implemented from </a:t>
            </a:r>
            <a:r>
              <a:rPr lang="en-US" sz="2800" baseline="-25000" dirty="0"/>
              <a:t> </a:t>
            </a:r>
            <a:r>
              <a:rPr lang="en-US" sz="2800" dirty="0" err="1">
                <a:solidFill>
                  <a:schemeClr val="accent1"/>
                </a:solidFill>
              </a:rPr>
              <a:t>O</a:t>
            </a:r>
            <a:r>
              <a:rPr lang="en-US" sz="2800" baseline="-25000" dirty="0" err="1">
                <a:solidFill>
                  <a:schemeClr val="accent1"/>
                </a:solidFill>
              </a:rPr>
              <a:t>m,k</a:t>
            </a:r>
            <a:r>
              <a:rPr lang="en-US" sz="2800" baseline="-25000" dirty="0"/>
              <a:t> </a:t>
            </a:r>
            <a:r>
              <a:rPr lang="en-US" sz="2800" dirty="0"/>
              <a:t>objects and registers              in a system of </a:t>
            </a:r>
            <a:r>
              <a:rPr lang="en-US" sz="2800" dirty="0">
                <a:solidFill>
                  <a:schemeClr val="accent1"/>
                </a:solidFill>
              </a:rPr>
              <a:t>km + m + k</a:t>
            </a:r>
            <a:r>
              <a:rPr lang="en-US" sz="2800" dirty="0"/>
              <a:t> processes, and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can be implemented from an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m,k+1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object                                         in a system with any finite number of processes.</a:t>
            </a:r>
          </a:p>
          <a:p>
            <a:pPr>
              <a:buFont typeface="Arial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31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910061"/>
            <a:ext cx="10058400" cy="5788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3-consensus &lt; O</a:t>
            </a:r>
            <a:r>
              <a:rPr lang="en-US" sz="2800" baseline="-25000" dirty="0" smtClean="0"/>
              <a:t>3,2 </a:t>
            </a:r>
            <a:r>
              <a:rPr lang="en-US" sz="2800" dirty="0"/>
              <a:t>&lt;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3,3</a:t>
            </a:r>
            <a:r>
              <a:rPr lang="en-US" sz="2800" dirty="0"/>
              <a:t>&lt;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3,4 </a:t>
            </a:r>
            <a:r>
              <a:rPr lang="en-US" sz="2800" dirty="0"/>
              <a:t>&lt;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3,5 </a:t>
            </a:r>
            <a:r>
              <a:rPr lang="en-US" sz="2800" dirty="0" smtClean="0"/>
              <a:t>&lt; </a:t>
            </a:r>
            <a:r>
              <a:rPr lang="en-US" sz="2200" dirty="0" smtClean="0"/>
              <a:t>⋯</a:t>
            </a:r>
            <a:endParaRPr lang="en-US" sz="2200" dirty="0"/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4597246"/>
            <a:ext cx="10058400" cy="578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2-consensus &lt; O</a:t>
            </a:r>
            <a:r>
              <a:rPr lang="en-US" sz="2800" baseline="-25000" dirty="0" smtClean="0"/>
              <a:t>2,2 </a:t>
            </a:r>
            <a:r>
              <a:rPr lang="en-US" sz="2800" dirty="0" smtClean="0"/>
              <a:t>&lt; O</a:t>
            </a:r>
            <a:r>
              <a:rPr lang="en-US" sz="2800" baseline="-25000" dirty="0" smtClean="0"/>
              <a:t>2,3</a:t>
            </a:r>
            <a:r>
              <a:rPr lang="en-US" sz="2800" dirty="0" smtClean="0"/>
              <a:t>&lt; O</a:t>
            </a:r>
            <a:r>
              <a:rPr lang="en-US" sz="2800" baseline="-25000" dirty="0" smtClean="0"/>
              <a:t>2,4 </a:t>
            </a:r>
            <a:r>
              <a:rPr lang="en-US" sz="2800" dirty="0" smtClean="0"/>
              <a:t>&lt; O</a:t>
            </a:r>
            <a:r>
              <a:rPr lang="en-US" sz="2800" baseline="-25000" dirty="0" smtClean="0"/>
              <a:t>2,5 </a:t>
            </a:r>
            <a:r>
              <a:rPr lang="en-US" sz="2800" dirty="0" smtClean="0"/>
              <a:t>&lt; </a:t>
            </a:r>
            <a:r>
              <a:rPr lang="en-US" sz="2200" dirty="0" smtClean="0"/>
              <a:t>⋯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43746" y="2341418"/>
            <a:ext cx="110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⋮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3105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87688"/>
            <a:ext cx="2121408" cy="578811"/>
          </a:xfrm>
        </p:spPr>
        <p:txBody>
          <a:bodyPr>
            <a:normAutofit/>
          </a:bodyPr>
          <a:lstStyle/>
          <a:p>
            <a:r>
              <a:rPr lang="en-US" sz="2800" smtClean="0"/>
              <a:t>3-consensus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5365342"/>
            <a:ext cx="2121408" cy="578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2-consensus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17904" y="1635913"/>
            <a:ext cx="554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⋮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463040" y="4318902"/>
            <a:ext cx="94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63039" y="3441000"/>
            <a:ext cx="94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</a:t>
            </a:r>
            <a:r>
              <a:rPr lang="en-US" sz="2800" baseline="-25000" dirty="0" smtClean="0"/>
              <a:t>2,3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62544" y="4842122"/>
            <a:ext cx="3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v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68085" y="3932850"/>
            <a:ext cx="3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v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60576" y="2666137"/>
            <a:ext cx="554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⋮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496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supports: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suggest(v) </a:t>
                </a:r>
                <a:r>
                  <a:rPr lang="en-US" sz="2800" dirty="0" smtClean="0"/>
                  <a:t>for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endParaRPr lang="en-US" sz="28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 				 </a:t>
                </a:r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 					 </a:t>
                </a:r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 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  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/>
                    </a:solidFill>
                  </a:rPr>
                  <a:t> 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2-consensus 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supports: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2"/>
                </a:solidFill>
              </a:rPr>
              <a:t>suggest(v)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v ∊ 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) 					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⟵ 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;  return 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 					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A</a:t>
            </a:r>
            <a:r>
              <a:rPr lang="en-US" baseline="-25000" dirty="0" smtClean="0"/>
              <a:t>1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2"/>
                </a:solidFill>
              </a:rPr>
              <a:t>suggest(v)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v ∊ 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) 					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) 					</a:t>
            </a:r>
            <a:r>
              <a:rPr lang="en-US" sz="2800" dirty="0">
                <a:solidFill>
                  <a:schemeClr val="accent2"/>
                </a:solidFill>
              </a:rPr>
              <a:t>return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2"/>
                </a:solidFill>
              </a:rPr>
              <a:t>suggest(v)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v ∊ 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) 					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) 					return 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⟵ 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dirty="0" smtClean="0">
                <a:solidFill>
                  <a:schemeClr val="accent2"/>
                </a:solidFill>
              </a:rPr>
              <a:t>;  </a:t>
            </a:r>
            <a:r>
              <a:rPr lang="en-US" sz="2800" dirty="0">
                <a:solidFill>
                  <a:schemeClr val="accent2"/>
                </a:solidFill>
              </a:rPr>
              <a:t>return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2"/>
                </a:solidFill>
              </a:rPr>
              <a:t>suggest(v)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v ∊ 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) 					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) 					return 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return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2"/>
                </a:solidFill>
              </a:rPr>
              <a:t>suggest(v)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v ∊ 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) 					</a:t>
            </a:r>
            <a:r>
              <a:rPr lang="en-US" sz="2800" dirty="0">
                <a:solidFill>
                  <a:schemeClr val="accent2"/>
                </a:solidFill>
              </a:rPr>
              <a:t>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) 					 </a:t>
            </a:r>
            <a:r>
              <a:rPr lang="en-US" sz="2800" dirty="0">
                <a:solidFill>
                  <a:schemeClr val="accent2"/>
                </a:solidFill>
              </a:rPr>
              <a:t>return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 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return 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suggest(v</a:t>
            </a:r>
            <a:r>
              <a:rPr lang="en-US" sz="2800" baseline="-25000" dirty="0">
                <a:solidFill>
                  <a:schemeClr val="accent2"/>
                </a:solidFill>
              </a:rPr>
              <a:t>5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return 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2,2 </a:t>
            </a:r>
            <a:r>
              <a:rPr lang="en-US" dirty="0" smtClean="0"/>
              <a:t>object                      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2"/>
                </a:solidFill>
              </a:rPr>
              <a:t>suggest(v)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2"/>
                </a:solidFill>
              </a:rPr>
              <a:t>v ∊ N</a:t>
            </a: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) 					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) 					return 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⟵ v</a:t>
            </a:r>
            <a:r>
              <a:rPr lang="en-US" sz="2800" baseline="-25000" dirty="0">
                <a:solidFill>
                  <a:schemeClr val="accent2"/>
                </a:solidFill>
              </a:rPr>
              <a:t>3</a:t>
            </a:r>
            <a:r>
              <a:rPr lang="en-US" sz="2800" dirty="0">
                <a:solidFill>
                  <a:schemeClr val="accent2"/>
                </a:solidFill>
              </a:rPr>
              <a:t>;  return 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4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return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suggest(v</a:t>
            </a:r>
            <a:r>
              <a:rPr lang="en-US" sz="2800" baseline="-25000" dirty="0">
                <a:solidFill>
                  <a:schemeClr val="accent2"/>
                </a:solidFill>
              </a:rPr>
              <a:t>5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>
                <a:solidFill>
                  <a:schemeClr val="accent2"/>
                </a:solidFill>
              </a:rPr>
              <a:t>		</a:t>
            </a:r>
            <a:r>
              <a:rPr lang="en-US" sz="2800" dirty="0" smtClean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chemeClr val="accent2"/>
                </a:solidFill>
              </a:rPr>
              <a:t>		return </a:t>
            </a:r>
            <a:r>
              <a:rPr lang="en-US" sz="2800" dirty="0" smtClean="0">
                <a:solidFill>
                  <a:schemeClr val="accent2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suggest(v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6</a:t>
            </a:r>
            <a:r>
              <a:rPr lang="en-US" sz="2800" dirty="0" smtClean="0">
                <a:solidFill>
                  <a:schemeClr val="accent2"/>
                </a:solidFill>
              </a:rPr>
              <a:t>) 					return</a:t>
            </a:r>
            <a:r>
              <a:rPr lang="en-US" sz="2400" dirty="0" smtClean="0">
                <a:solidFill>
                  <a:schemeClr val="accent2"/>
                </a:solidFill>
              </a:rPr>
              <a:t>⊥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2598" cy="1450757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baseline="-25000" dirty="0" err="1" smtClean="0"/>
              <a:t>m,k</a:t>
            </a:r>
            <a:r>
              <a:rPr lang="en-US" baseline="-25000" dirty="0" smtClean="0"/>
              <a:t> </a:t>
            </a:r>
            <a:r>
              <a:rPr lang="en-US" dirty="0"/>
              <a:t>object  </a:t>
            </a:r>
            <a:r>
              <a:rPr lang="en-US" dirty="0" smtClean="0"/>
              <a:t> 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…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dirty="0"/>
              <a:t> </a:t>
            </a:r>
            <a:r>
              <a:rPr lang="en-US" dirty="0" smtClean="0"/>
              <a:t>…A</a:t>
            </a:r>
            <a:r>
              <a:rPr lang="en-US" baseline="-25000" dirty="0" smtClean="0"/>
              <a:t>2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1"/>
                </a:solidFill>
              </a:rPr>
              <a:t>suggest(v)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1"/>
                </a:solidFill>
              </a:rPr>
              <a:t>v ∊ N</a:t>
            </a:r>
          </a:p>
          <a:p>
            <a:r>
              <a:rPr lang="en-US" sz="2800" dirty="0" smtClean="0"/>
              <a:t>sequential specifications: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increment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(j-1)m+1 for j ∊ {1,…,k} then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⟵ v;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>
                <a:solidFill>
                  <a:schemeClr val="accent1"/>
                </a:solidFill>
              </a:rPr>
              <a:t>(j-1)</a:t>
            </a:r>
            <a:r>
              <a:rPr lang="en-US" sz="2800" dirty="0" smtClean="0">
                <a:solidFill>
                  <a:schemeClr val="accent1"/>
                </a:solidFill>
              </a:rPr>
              <a:t>m + 2 ≤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≤ </a:t>
            </a:r>
            <a:r>
              <a:rPr lang="en-US" sz="2800" dirty="0" err="1" smtClean="0">
                <a:solidFill>
                  <a:schemeClr val="accent1"/>
                </a:solidFill>
              </a:rPr>
              <a:t>jm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for j ∊ {1</a:t>
            </a:r>
            <a:r>
              <a:rPr lang="en-US" sz="2800" dirty="0" smtClean="0">
                <a:solidFill>
                  <a:schemeClr val="accent1"/>
                </a:solidFill>
              </a:rPr>
              <a:t>,…,k} then return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endParaRPr lang="en-US" sz="2800" baseline="-250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</a:rPr>
              <a:t>km+k-j</a:t>
            </a:r>
            <a:r>
              <a:rPr lang="en-US" sz="2800" dirty="0" smtClean="0">
                <a:solidFill>
                  <a:schemeClr val="accent1"/>
                </a:solidFill>
              </a:rPr>
              <a:t> for </a:t>
            </a:r>
            <a:r>
              <a:rPr lang="en-US" sz="2800" dirty="0">
                <a:solidFill>
                  <a:schemeClr val="accent1"/>
                </a:solidFill>
              </a:rPr>
              <a:t>j ∊ {1</a:t>
            </a:r>
            <a:r>
              <a:rPr lang="en-US" sz="2800" dirty="0" smtClean="0">
                <a:solidFill>
                  <a:schemeClr val="accent1"/>
                </a:solidFill>
              </a:rPr>
              <a:t>,…,k-1} then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>
                <a:solidFill>
                  <a:schemeClr val="accent1"/>
                </a:solidFill>
              </a:rPr>
              <a:t>a</a:t>
            </a:r>
            <a:r>
              <a:rPr lang="en-US" sz="2800" baseline="-25000" dirty="0" err="1">
                <a:solidFill>
                  <a:schemeClr val="accent1"/>
                </a:solidFill>
              </a:rPr>
              <a:t>j</a:t>
            </a:r>
            <a:endParaRPr lang="en-US" sz="2800" baseline="-250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else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400" dirty="0" smtClean="0">
                <a:solidFill>
                  <a:schemeClr val="accent1"/>
                </a:solidFill>
              </a:rPr>
              <a:t>⊥</a:t>
            </a:r>
            <a:r>
              <a:rPr lang="en-US" sz="2800" dirty="0" smtClean="0">
                <a:solidFill>
                  <a:schemeClr val="accent1"/>
                </a:solidFill>
              </a:rPr>
              <a:t> % </a:t>
            </a:r>
            <a:r>
              <a:rPr lang="en-US" sz="2800" dirty="0" err="1">
                <a:solidFill>
                  <a:schemeClr val="accent1"/>
                </a:solidFill>
              </a:rPr>
              <a:t>cnt</a:t>
            </a:r>
            <a:r>
              <a:rPr lang="en-US" sz="2800" dirty="0">
                <a:solidFill>
                  <a:schemeClr val="accent1"/>
                </a:solidFill>
              </a:rPr>
              <a:t> ≥ </a:t>
            </a:r>
            <a:r>
              <a:rPr lang="en-US" sz="2800" dirty="0" err="1">
                <a:solidFill>
                  <a:schemeClr val="accent1"/>
                </a:solidFill>
              </a:rPr>
              <a:t>km+k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2598" cy="1450757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baseline="-25000" dirty="0" err="1" smtClean="0"/>
              <a:t>m,k</a:t>
            </a:r>
            <a:r>
              <a:rPr lang="en-US" baseline="-25000" dirty="0" smtClean="0"/>
              <a:t> </a:t>
            </a:r>
            <a:r>
              <a:rPr lang="en-US" dirty="0"/>
              <a:t>object 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r>
              <a:rPr lang="en-US" baseline="30000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…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dirty="0"/>
              <a:t> </a:t>
            </a:r>
            <a:r>
              <a:rPr lang="en-US" dirty="0" smtClean="0"/>
              <a:t>…A</a:t>
            </a:r>
            <a:r>
              <a:rPr lang="en-US" baseline="-25000" dirty="0" smtClean="0"/>
              <a:t>2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1"/>
                </a:solidFill>
              </a:rPr>
              <a:t>suggest(v)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1"/>
                </a:solidFill>
              </a:rPr>
              <a:t>v ∊ N</a:t>
            </a:r>
          </a:p>
          <a:p>
            <a:r>
              <a:rPr lang="en-US" sz="2800" dirty="0" smtClean="0"/>
              <a:t>sequential specifications: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increment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if </a:t>
            </a:r>
            <a:r>
              <a:rPr lang="en-US" sz="2800" dirty="0" err="1" smtClean="0">
                <a:solidFill>
                  <a:srgbClr val="C00000"/>
                </a:solidFill>
              </a:rPr>
              <a:t>cnt</a:t>
            </a:r>
            <a:r>
              <a:rPr lang="en-US" sz="2800" dirty="0" smtClean="0">
                <a:solidFill>
                  <a:srgbClr val="C00000"/>
                </a:solidFill>
              </a:rPr>
              <a:t> = (j-1)m+1 for j ∊ {1,…,k} then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j</a:t>
            </a:r>
            <a:r>
              <a:rPr lang="en-US" sz="2800" baseline="-250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⟵ v; </a:t>
            </a:r>
            <a:r>
              <a:rPr lang="en-US" sz="2800" dirty="0">
                <a:solidFill>
                  <a:srgbClr val="C00000"/>
                </a:solidFill>
              </a:rPr>
              <a:t>return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j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if </a:t>
            </a:r>
            <a:r>
              <a:rPr lang="en-US" sz="2800" dirty="0">
                <a:solidFill>
                  <a:srgbClr val="C00000"/>
                </a:solidFill>
              </a:rPr>
              <a:t>(j-1)</a:t>
            </a:r>
            <a:r>
              <a:rPr lang="en-US" sz="2800" dirty="0" smtClean="0">
                <a:solidFill>
                  <a:srgbClr val="C00000"/>
                </a:solidFill>
              </a:rPr>
              <a:t>m + 2 ≤ </a:t>
            </a:r>
            <a:r>
              <a:rPr lang="en-US" sz="2800" dirty="0" err="1" smtClean="0">
                <a:solidFill>
                  <a:srgbClr val="C00000"/>
                </a:solidFill>
              </a:rPr>
              <a:t>cnt</a:t>
            </a:r>
            <a:r>
              <a:rPr lang="en-US" sz="2800" dirty="0" smtClean="0">
                <a:solidFill>
                  <a:srgbClr val="C00000"/>
                </a:solidFill>
              </a:rPr>
              <a:t> ≤ </a:t>
            </a:r>
            <a:r>
              <a:rPr lang="en-US" sz="2800" dirty="0" err="1" smtClean="0">
                <a:solidFill>
                  <a:srgbClr val="C00000"/>
                </a:solidFill>
              </a:rPr>
              <a:t>jm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for j ∊ {1</a:t>
            </a:r>
            <a:r>
              <a:rPr lang="en-US" sz="2800" dirty="0" smtClean="0">
                <a:solidFill>
                  <a:srgbClr val="C00000"/>
                </a:solidFill>
              </a:rPr>
              <a:t>,…,k} then return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j</a:t>
            </a:r>
            <a:endParaRPr lang="en-US" sz="2800" baseline="-250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</a:rPr>
              <a:t>km+k-j</a:t>
            </a:r>
            <a:r>
              <a:rPr lang="en-US" sz="2800" dirty="0" smtClean="0">
                <a:solidFill>
                  <a:schemeClr val="accent1"/>
                </a:solidFill>
              </a:rPr>
              <a:t> for </a:t>
            </a:r>
            <a:r>
              <a:rPr lang="en-US" sz="2800" dirty="0">
                <a:solidFill>
                  <a:schemeClr val="accent1"/>
                </a:solidFill>
              </a:rPr>
              <a:t>j ∊ {1</a:t>
            </a:r>
            <a:r>
              <a:rPr lang="en-US" sz="2800" dirty="0" smtClean="0">
                <a:solidFill>
                  <a:schemeClr val="accent1"/>
                </a:solidFill>
              </a:rPr>
              <a:t>,…,k-1} then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>
                <a:solidFill>
                  <a:schemeClr val="accent1"/>
                </a:solidFill>
              </a:rPr>
              <a:t>a</a:t>
            </a:r>
            <a:r>
              <a:rPr lang="en-US" sz="2800" baseline="-25000" dirty="0" err="1">
                <a:solidFill>
                  <a:schemeClr val="accent1"/>
                </a:solidFill>
              </a:rPr>
              <a:t>j</a:t>
            </a:r>
            <a:endParaRPr lang="en-US" sz="2800" baseline="-250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else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400" dirty="0" smtClean="0">
                <a:solidFill>
                  <a:schemeClr val="accent1"/>
                </a:solidFill>
              </a:rPr>
              <a:t>⊥</a:t>
            </a:r>
            <a:r>
              <a:rPr lang="en-US" sz="2800" dirty="0" smtClean="0">
                <a:solidFill>
                  <a:schemeClr val="accent1"/>
                </a:solidFill>
              </a:rPr>
              <a:t> % </a:t>
            </a:r>
            <a:r>
              <a:rPr lang="en-US" sz="2800" dirty="0" err="1">
                <a:solidFill>
                  <a:schemeClr val="accent1"/>
                </a:solidFill>
              </a:rPr>
              <a:t>cnt</a:t>
            </a:r>
            <a:r>
              <a:rPr lang="en-US" sz="2800" dirty="0">
                <a:solidFill>
                  <a:schemeClr val="accent1"/>
                </a:solidFill>
              </a:rPr>
              <a:t> ≥ </a:t>
            </a:r>
            <a:r>
              <a:rPr lang="en-US" sz="2800" dirty="0" err="1">
                <a:solidFill>
                  <a:schemeClr val="accent1"/>
                </a:solidFill>
              </a:rPr>
              <a:t>km+k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2598" cy="1450757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baseline="-25000" dirty="0" err="1" smtClean="0"/>
              <a:t>m,k</a:t>
            </a:r>
            <a:r>
              <a:rPr lang="en-US" baseline="-25000" dirty="0" smtClean="0"/>
              <a:t> </a:t>
            </a:r>
            <a:r>
              <a:rPr lang="en-US" dirty="0"/>
              <a:t>object  </a:t>
            </a:r>
            <a:r>
              <a:rPr lang="en-US" dirty="0" smtClean="0"/>
              <a:t> 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</a:rPr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…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dirty="0"/>
              <a:t> </a:t>
            </a:r>
            <a:r>
              <a:rPr lang="en-US" dirty="0" smtClean="0"/>
              <a:t>…A</a:t>
            </a:r>
            <a:r>
              <a:rPr lang="en-US" baseline="-25000" dirty="0" smtClean="0"/>
              <a:t>2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1"/>
                </a:solidFill>
              </a:rPr>
              <a:t>suggest(v)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1"/>
                </a:solidFill>
              </a:rPr>
              <a:t>v ∊ N</a:t>
            </a:r>
          </a:p>
          <a:p>
            <a:r>
              <a:rPr lang="en-US" sz="2800" dirty="0" smtClean="0"/>
              <a:t>sequential specifications: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increment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if </a:t>
            </a:r>
            <a:r>
              <a:rPr lang="en-US" sz="2800" dirty="0" err="1" smtClean="0">
                <a:solidFill>
                  <a:srgbClr val="C00000"/>
                </a:solidFill>
              </a:rPr>
              <a:t>cnt</a:t>
            </a:r>
            <a:r>
              <a:rPr lang="en-US" sz="2800" dirty="0" smtClean="0">
                <a:solidFill>
                  <a:srgbClr val="C00000"/>
                </a:solidFill>
              </a:rPr>
              <a:t> = (j-1)m+1 for j ∊ {1,…,k} then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j</a:t>
            </a:r>
            <a:r>
              <a:rPr lang="en-US" sz="2800" baseline="-250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⟵ v; </a:t>
            </a:r>
            <a:r>
              <a:rPr lang="en-US" sz="2800" dirty="0">
                <a:solidFill>
                  <a:srgbClr val="C00000"/>
                </a:solidFill>
              </a:rPr>
              <a:t>return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j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if </a:t>
            </a:r>
            <a:r>
              <a:rPr lang="en-US" sz="2800" dirty="0">
                <a:solidFill>
                  <a:srgbClr val="C00000"/>
                </a:solidFill>
              </a:rPr>
              <a:t>(j-1)</a:t>
            </a:r>
            <a:r>
              <a:rPr lang="en-US" sz="2800" dirty="0" smtClean="0">
                <a:solidFill>
                  <a:srgbClr val="C00000"/>
                </a:solidFill>
              </a:rPr>
              <a:t>m + 2 ≤ </a:t>
            </a:r>
            <a:r>
              <a:rPr lang="en-US" sz="2800" dirty="0" err="1" smtClean="0">
                <a:solidFill>
                  <a:srgbClr val="C00000"/>
                </a:solidFill>
              </a:rPr>
              <a:t>cnt</a:t>
            </a:r>
            <a:r>
              <a:rPr lang="en-US" sz="2800" dirty="0" smtClean="0">
                <a:solidFill>
                  <a:srgbClr val="C00000"/>
                </a:solidFill>
              </a:rPr>
              <a:t> ≤ </a:t>
            </a:r>
            <a:r>
              <a:rPr lang="en-US" sz="2800" dirty="0" err="1" smtClean="0">
                <a:solidFill>
                  <a:srgbClr val="C00000"/>
                </a:solidFill>
              </a:rPr>
              <a:t>jm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for j ∊ {1</a:t>
            </a:r>
            <a:r>
              <a:rPr lang="en-US" sz="2800" dirty="0" smtClean="0">
                <a:solidFill>
                  <a:srgbClr val="C00000"/>
                </a:solidFill>
              </a:rPr>
              <a:t>,…,k} then return </a:t>
            </a:r>
            <a:r>
              <a:rPr lang="en-US" sz="2800" dirty="0" err="1" smtClean="0">
                <a:solidFill>
                  <a:srgbClr val="C0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j</a:t>
            </a:r>
            <a:endParaRPr lang="en-US" sz="2800" baseline="-250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</a:rPr>
              <a:t>km+k-j</a:t>
            </a:r>
            <a:r>
              <a:rPr lang="en-US" sz="2800" dirty="0" smtClean="0">
                <a:solidFill>
                  <a:schemeClr val="accent1"/>
                </a:solidFill>
              </a:rPr>
              <a:t> for </a:t>
            </a:r>
            <a:r>
              <a:rPr lang="en-US" sz="2800" dirty="0">
                <a:solidFill>
                  <a:schemeClr val="accent1"/>
                </a:solidFill>
              </a:rPr>
              <a:t>j ∊ {1</a:t>
            </a:r>
            <a:r>
              <a:rPr lang="en-US" sz="2800" dirty="0" smtClean="0">
                <a:solidFill>
                  <a:schemeClr val="accent1"/>
                </a:solidFill>
              </a:rPr>
              <a:t>,…,k-1} then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>
                <a:solidFill>
                  <a:schemeClr val="accent1"/>
                </a:solidFill>
              </a:rPr>
              <a:t>a</a:t>
            </a:r>
            <a:r>
              <a:rPr lang="en-US" sz="2800" baseline="-25000" dirty="0" err="1">
                <a:solidFill>
                  <a:schemeClr val="accent1"/>
                </a:solidFill>
              </a:rPr>
              <a:t>j</a:t>
            </a:r>
            <a:endParaRPr lang="en-US" sz="2800" baseline="-250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else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400" dirty="0" smtClean="0">
                <a:solidFill>
                  <a:schemeClr val="accent1"/>
                </a:solidFill>
              </a:rPr>
              <a:t>⊥</a:t>
            </a:r>
            <a:r>
              <a:rPr lang="en-US" sz="2800" dirty="0" smtClean="0">
                <a:solidFill>
                  <a:schemeClr val="accent1"/>
                </a:solidFill>
              </a:rPr>
              <a:t> % </a:t>
            </a:r>
            <a:r>
              <a:rPr lang="en-US" sz="2800" dirty="0" err="1">
                <a:solidFill>
                  <a:schemeClr val="accent1"/>
                </a:solidFill>
              </a:rPr>
              <a:t>cnt</a:t>
            </a:r>
            <a:r>
              <a:rPr lang="en-US" sz="2800" dirty="0">
                <a:solidFill>
                  <a:schemeClr val="accent1"/>
                </a:solidFill>
              </a:rPr>
              <a:t> ≥ </a:t>
            </a:r>
            <a:r>
              <a:rPr lang="en-US" sz="2800" dirty="0" err="1">
                <a:solidFill>
                  <a:schemeClr val="accent1"/>
                </a:solidFill>
              </a:rPr>
              <a:t>km+k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2598" cy="1450757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baseline="-25000" dirty="0" err="1" smtClean="0"/>
              <a:t>m,k</a:t>
            </a:r>
            <a:r>
              <a:rPr lang="en-US" baseline="-25000" dirty="0" smtClean="0"/>
              <a:t> </a:t>
            </a:r>
            <a:r>
              <a:rPr lang="en-US" dirty="0"/>
              <a:t>object  </a:t>
            </a:r>
            <a:r>
              <a:rPr lang="en-US" dirty="0" smtClean="0"/>
              <a:t> 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m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…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</a:rPr>
              <a:t>k-1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…A</a:t>
            </a:r>
            <a:r>
              <a:rPr lang="en-US" baseline="-25000" dirty="0" smtClean="0">
                <a:solidFill>
                  <a:srgbClr val="C00000"/>
                </a:solidFill>
              </a:rPr>
              <a:t>2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baseline="-25000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1"/>
                </a:solidFill>
              </a:rPr>
              <a:t>suggest(v)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1"/>
                </a:solidFill>
              </a:rPr>
              <a:t>v ∊ N</a:t>
            </a:r>
          </a:p>
          <a:p>
            <a:r>
              <a:rPr lang="en-US" sz="2800" dirty="0" smtClean="0"/>
              <a:t>sequential specifications: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increment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(j-1)m+1 for j ∊ {1,…,k} then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⟵ v;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>
                <a:solidFill>
                  <a:schemeClr val="accent1"/>
                </a:solidFill>
              </a:rPr>
              <a:t>(j-1)</a:t>
            </a:r>
            <a:r>
              <a:rPr lang="en-US" sz="2800" dirty="0" smtClean="0">
                <a:solidFill>
                  <a:schemeClr val="accent1"/>
                </a:solidFill>
              </a:rPr>
              <a:t>m + 2 ≤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≤ </a:t>
            </a:r>
            <a:r>
              <a:rPr lang="en-US" sz="2800" dirty="0" err="1" smtClean="0">
                <a:solidFill>
                  <a:schemeClr val="accent1"/>
                </a:solidFill>
              </a:rPr>
              <a:t>jm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for j ∊ {1</a:t>
            </a:r>
            <a:r>
              <a:rPr lang="en-US" sz="2800" dirty="0" smtClean="0">
                <a:solidFill>
                  <a:schemeClr val="accent1"/>
                </a:solidFill>
              </a:rPr>
              <a:t>,…,k} then return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endParaRPr lang="en-US" sz="2800" baseline="-250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if </a:t>
            </a:r>
            <a:r>
              <a:rPr lang="en-US" sz="2800" dirty="0" err="1" smtClean="0">
                <a:solidFill>
                  <a:srgbClr val="C00000"/>
                </a:solidFill>
              </a:rPr>
              <a:t>cnt</a:t>
            </a:r>
            <a:r>
              <a:rPr lang="en-US" sz="2800" dirty="0" smtClean="0">
                <a:solidFill>
                  <a:srgbClr val="C00000"/>
                </a:solidFill>
              </a:rPr>
              <a:t> = </a:t>
            </a:r>
            <a:r>
              <a:rPr lang="en-US" sz="2800" dirty="0" err="1" smtClean="0">
                <a:solidFill>
                  <a:srgbClr val="C00000"/>
                </a:solidFill>
              </a:rPr>
              <a:t>km+k-j</a:t>
            </a:r>
            <a:r>
              <a:rPr lang="en-US" sz="2800" dirty="0" smtClean="0">
                <a:solidFill>
                  <a:srgbClr val="C00000"/>
                </a:solidFill>
              </a:rPr>
              <a:t> for </a:t>
            </a:r>
            <a:r>
              <a:rPr lang="en-US" sz="2800" dirty="0">
                <a:solidFill>
                  <a:srgbClr val="C00000"/>
                </a:solidFill>
              </a:rPr>
              <a:t>j ∊ {1</a:t>
            </a:r>
            <a:r>
              <a:rPr lang="en-US" sz="2800" dirty="0" smtClean="0">
                <a:solidFill>
                  <a:srgbClr val="C00000"/>
                </a:solidFill>
              </a:rPr>
              <a:t>,…,k-1} then </a:t>
            </a:r>
            <a:r>
              <a:rPr lang="en-US" sz="2800" dirty="0">
                <a:solidFill>
                  <a:srgbClr val="C00000"/>
                </a:solidFill>
              </a:rPr>
              <a:t>return </a:t>
            </a:r>
            <a:r>
              <a:rPr lang="en-US" sz="2800" dirty="0" err="1">
                <a:solidFill>
                  <a:srgbClr val="C00000"/>
                </a:solidFill>
              </a:rPr>
              <a:t>a</a:t>
            </a:r>
            <a:r>
              <a:rPr lang="en-US" sz="2800" baseline="-25000" dirty="0" err="1">
                <a:solidFill>
                  <a:srgbClr val="C00000"/>
                </a:solidFill>
              </a:rPr>
              <a:t>j</a:t>
            </a:r>
            <a:endParaRPr lang="en-US" sz="2800" baseline="-250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else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400" dirty="0" smtClean="0">
                <a:solidFill>
                  <a:schemeClr val="accent1"/>
                </a:solidFill>
              </a:rPr>
              <a:t>⊥</a:t>
            </a:r>
            <a:r>
              <a:rPr lang="en-US" sz="2800" dirty="0" smtClean="0">
                <a:solidFill>
                  <a:schemeClr val="accent1"/>
                </a:solidFill>
              </a:rPr>
              <a:t> % </a:t>
            </a:r>
            <a:r>
              <a:rPr lang="en-US" sz="2800" dirty="0" err="1">
                <a:solidFill>
                  <a:schemeClr val="accent1"/>
                </a:solidFill>
              </a:rPr>
              <a:t>cnt</a:t>
            </a:r>
            <a:r>
              <a:rPr lang="en-US" sz="2800" dirty="0">
                <a:solidFill>
                  <a:schemeClr val="accent1"/>
                </a:solidFill>
              </a:rPr>
              <a:t> ≥ </a:t>
            </a:r>
            <a:r>
              <a:rPr lang="en-US" sz="2800" dirty="0" err="1">
                <a:solidFill>
                  <a:schemeClr val="accent1"/>
                </a:solidFill>
              </a:rPr>
              <a:t>km+k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2-consensus 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supports: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</a:rPr>
                  <a:t>propose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(v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a⟵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;  return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2598" cy="1450757"/>
          </a:xfrm>
        </p:spPr>
        <p:txBody>
          <a:bodyPr/>
          <a:lstStyle/>
          <a:p>
            <a:r>
              <a:rPr lang="en-US" dirty="0" err="1" smtClean="0"/>
              <a:t>O</a:t>
            </a:r>
            <a:r>
              <a:rPr lang="en-US" baseline="-25000" dirty="0" err="1" smtClean="0"/>
              <a:t>m,k</a:t>
            </a:r>
            <a:r>
              <a:rPr lang="en-US" baseline="-25000" dirty="0" smtClean="0"/>
              <a:t> </a:t>
            </a:r>
            <a:r>
              <a:rPr lang="en-US"/>
              <a:t>object  </a:t>
            </a:r>
            <a:r>
              <a:rPr lang="en-US" smtClean="0"/>
              <a:t> A</a:t>
            </a:r>
            <a:r>
              <a:rPr lang="en-US" baseline="-25000" smtClean="0"/>
              <a:t>1</a:t>
            </a:r>
            <a:r>
              <a:rPr lang="en-US" baseline="30000" smtClean="0"/>
              <a:t>m</a:t>
            </a:r>
            <a:r>
              <a:rPr lang="en-US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…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baseline="30000" dirty="0" smtClean="0"/>
              <a:t>m</a:t>
            </a:r>
            <a:r>
              <a:rPr lang="en-US" baseline="-25000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30000" dirty="0" err="1" smtClean="0"/>
              <a:t>m</a:t>
            </a:r>
            <a:r>
              <a:rPr lang="en-US" baseline="-25000" dirty="0" smtClean="0"/>
              <a:t> </a:t>
            </a:r>
            <a:r>
              <a:rPr lang="en-US" dirty="0" smtClean="0"/>
              <a:t>A</a:t>
            </a:r>
            <a:r>
              <a:rPr lang="en-US" baseline="-25000" dirty="0" smtClean="0"/>
              <a:t>k-1</a:t>
            </a:r>
            <a:r>
              <a:rPr lang="en-US" dirty="0"/>
              <a:t> </a:t>
            </a:r>
            <a:r>
              <a:rPr lang="en-US" dirty="0" smtClean="0"/>
              <a:t>…A</a:t>
            </a:r>
            <a:r>
              <a:rPr lang="en-US" baseline="-25000" dirty="0" smtClean="0"/>
              <a:t>2 </a:t>
            </a:r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supports: </a:t>
            </a:r>
            <a:r>
              <a:rPr lang="en-US" sz="2800" dirty="0" smtClean="0">
                <a:solidFill>
                  <a:schemeClr val="accent1"/>
                </a:solidFill>
              </a:rPr>
              <a:t>suggest(v)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for </a:t>
            </a:r>
            <a:r>
              <a:rPr lang="en-US" sz="2800" dirty="0" smtClean="0">
                <a:solidFill>
                  <a:schemeClr val="accent1"/>
                </a:solidFill>
              </a:rPr>
              <a:t>v ∊ N</a:t>
            </a:r>
          </a:p>
          <a:p>
            <a:r>
              <a:rPr lang="en-US" sz="2800" dirty="0" smtClean="0"/>
              <a:t>sequential specifications: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increment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(j-1)m+1 for j ∊ {1,…,k} then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⟵ v;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>
                <a:solidFill>
                  <a:schemeClr val="accent1"/>
                </a:solidFill>
              </a:rPr>
              <a:t>(j-1)</a:t>
            </a:r>
            <a:r>
              <a:rPr lang="en-US" sz="2800" dirty="0" smtClean="0">
                <a:solidFill>
                  <a:schemeClr val="accent1"/>
                </a:solidFill>
              </a:rPr>
              <a:t>m + 2 ≤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≤ </a:t>
            </a:r>
            <a:r>
              <a:rPr lang="en-US" sz="2800" dirty="0" err="1" smtClean="0">
                <a:solidFill>
                  <a:schemeClr val="accent1"/>
                </a:solidFill>
              </a:rPr>
              <a:t>jm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for j ∊ {1</a:t>
            </a:r>
            <a:r>
              <a:rPr lang="en-US" sz="2800" dirty="0" smtClean="0">
                <a:solidFill>
                  <a:schemeClr val="accent1"/>
                </a:solidFill>
              </a:rPr>
              <a:t>,…,k} then return </a:t>
            </a:r>
            <a:r>
              <a:rPr lang="en-US" sz="2800" dirty="0" err="1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j</a:t>
            </a:r>
            <a:endParaRPr lang="en-US" sz="2800" baseline="-250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if </a:t>
            </a:r>
            <a:r>
              <a:rPr lang="en-US" sz="2800" dirty="0" err="1" smtClean="0">
                <a:solidFill>
                  <a:schemeClr val="accent1"/>
                </a:solidFill>
              </a:rPr>
              <a:t>cnt</a:t>
            </a:r>
            <a:r>
              <a:rPr lang="en-US" sz="2800" dirty="0" smtClean="0">
                <a:solidFill>
                  <a:schemeClr val="accent1"/>
                </a:solidFill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</a:rPr>
              <a:t>km+k-j</a:t>
            </a:r>
            <a:r>
              <a:rPr lang="en-US" sz="2800" dirty="0" smtClean="0">
                <a:solidFill>
                  <a:schemeClr val="accent1"/>
                </a:solidFill>
              </a:rPr>
              <a:t> for </a:t>
            </a:r>
            <a:r>
              <a:rPr lang="en-US" sz="2800" dirty="0">
                <a:solidFill>
                  <a:schemeClr val="accent1"/>
                </a:solidFill>
              </a:rPr>
              <a:t>j ∊ {1</a:t>
            </a:r>
            <a:r>
              <a:rPr lang="en-US" sz="2800" dirty="0" smtClean="0">
                <a:solidFill>
                  <a:schemeClr val="accent1"/>
                </a:solidFill>
              </a:rPr>
              <a:t>,…,k-1} then </a:t>
            </a:r>
            <a:r>
              <a:rPr lang="en-US" sz="2800" dirty="0">
                <a:solidFill>
                  <a:schemeClr val="accent1"/>
                </a:solidFill>
              </a:rPr>
              <a:t>return </a:t>
            </a:r>
            <a:r>
              <a:rPr lang="en-US" sz="2800" dirty="0" err="1">
                <a:solidFill>
                  <a:schemeClr val="accent1"/>
                </a:solidFill>
              </a:rPr>
              <a:t>a</a:t>
            </a:r>
            <a:r>
              <a:rPr lang="en-US" sz="2800" baseline="-25000" dirty="0" err="1">
                <a:solidFill>
                  <a:schemeClr val="accent1"/>
                </a:solidFill>
              </a:rPr>
              <a:t>j</a:t>
            </a:r>
            <a:endParaRPr lang="en-US" sz="2800" baseline="-25000" dirty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else </a:t>
            </a:r>
            <a:r>
              <a:rPr lang="en-US" sz="2800" dirty="0">
                <a:solidFill>
                  <a:srgbClr val="C00000"/>
                </a:solidFill>
              </a:rPr>
              <a:t>return </a:t>
            </a:r>
            <a:r>
              <a:rPr lang="en-US" sz="2400" dirty="0" smtClean="0">
                <a:solidFill>
                  <a:srgbClr val="C00000"/>
                </a:solidFill>
              </a:rPr>
              <a:t>⊥</a:t>
            </a:r>
            <a:r>
              <a:rPr lang="en-US" sz="2800" dirty="0" smtClean="0">
                <a:solidFill>
                  <a:srgbClr val="C00000"/>
                </a:solidFill>
              </a:rPr>
              <a:t> % </a:t>
            </a:r>
            <a:r>
              <a:rPr lang="en-US" sz="2800" dirty="0" err="1">
                <a:solidFill>
                  <a:srgbClr val="C00000"/>
                </a:solidFill>
              </a:rPr>
              <a:t>cnt</a:t>
            </a:r>
            <a:r>
              <a:rPr lang="en-US" sz="2800" dirty="0">
                <a:solidFill>
                  <a:srgbClr val="C00000"/>
                </a:solidFill>
              </a:rPr>
              <a:t> ≥ </a:t>
            </a:r>
            <a:r>
              <a:rPr lang="en-US" sz="2800" dirty="0" err="1">
                <a:solidFill>
                  <a:srgbClr val="C00000"/>
                </a:solidFill>
              </a:rPr>
              <a:t>km+k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sz="2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smtClean="0">
                <a:solidFill>
                  <a:schemeClr val="accent2"/>
                </a:solidFill>
              </a:rPr>
              <a:t>m-consensus</a:t>
            </a:r>
            <a:r>
              <a:rPr lang="en-US" dirty="0" smtClean="0"/>
              <a:t> using an </a:t>
            </a:r>
            <a:r>
              <a:rPr lang="en-US" dirty="0" err="1" smtClean="0">
                <a:solidFill>
                  <a:schemeClr val="accent2"/>
                </a:solidFill>
              </a:rPr>
              <a:t>O</a:t>
            </a:r>
            <a:r>
              <a:rPr lang="en-US" baseline="-25000" dirty="0" err="1" smtClean="0">
                <a:solidFill>
                  <a:schemeClr val="accent2"/>
                </a:solidFill>
              </a:rPr>
              <a:t>m,k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object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baseline="30000" dirty="0">
                <a:solidFill>
                  <a:srgbClr val="FF0000"/>
                </a:solidFill>
              </a:rPr>
              <a:t>m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</a:rPr>
              <a:t>2</a:t>
            </a:r>
            <a:r>
              <a:rPr lang="en-US" sz="3600" baseline="30000" dirty="0">
                <a:solidFill>
                  <a:schemeClr val="tx1"/>
                </a:solidFill>
              </a:rPr>
              <a:t>m 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</a:rPr>
              <a:t>k-1</a:t>
            </a:r>
            <a:r>
              <a:rPr lang="en-US" sz="3600" baseline="30000" dirty="0">
                <a:solidFill>
                  <a:schemeClr val="tx1"/>
                </a:solidFill>
              </a:rPr>
              <a:t>m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</a:t>
            </a:r>
            <a:r>
              <a:rPr lang="en-US" sz="3600" baseline="-25000" dirty="0" err="1">
                <a:solidFill>
                  <a:schemeClr val="tx1"/>
                </a:solidFill>
              </a:rPr>
              <a:t>k</a:t>
            </a:r>
            <a:r>
              <a:rPr lang="en-US" sz="3600" baseline="30000" dirty="0" err="1">
                <a:solidFill>
                  <a:schemeClr val="tx1"/>
                </a:solidFill>
              </a:rPr>
              <a:t>m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</a:rPr>
              <a:t>k-1</a:t>
            </a:r>
            <a:r>
              <a:rPr lang="en-US" sz="3600" dirty="0">
                <a:solidFill>
                  <a:schemeClr val="tx1"/>
                </a:solidFill>
              </a:rPr>
              <a:t> …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</a:rPr>
              <a:t>2</a:t>
            </a:r>
            <a:r>
              <a:rPr lang="en-US" sz="3600" dirty="0">
                <a:solidFill>
                  <a:schemeClr val="tx1"/>
                </a:solidFill>
              </a:rPr>
              <a:t>A</a:t>
            </a:r>
            <a:r>
              <a:rPr lang="en-US" sz="3600" baseline="-25000" dirty="0">
                <a:solidFill>
                  <a:schemeClr val="tx1"/>
                </a:solidFill>
              </a:rPr>
              <a:t>1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2800" dirty="0" smtClean="0"/>
              <a:t>If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 processes each perform suggest once,                                         then they all output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/>
              <a:t>, the input of the process that performs suggest first.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3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(m+1)-consensus </a:t>
            </a:r>
            <a:r>
              <a:rPr lang="en-US" dirty="0" smtClean="0"/>
              <a:t>cannot be solved using only </a:t>
            </a:r>
            <a:r>
              <a:rPr lang="en-US" dirty="0" err="1" smtClean="0">
                <a:solidFill>
                  <a:schemeClr val="accent2"/>
                </a:solidFill>
              </a:rPr>
              <a:t>O</a:t>
            </a:r>
            <a:r>
              <a:rPr lang="en-US" baseline="-25000" dirty="0" err="1" smtClean="0">
                <a:solidFill>
                  <a:schemeClr val="accent2"/>
                </a:solidFill>
              </a:rPr>
              <a:t>m,k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objects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registers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proved using a </a:t>
            </a:r>
            <a:r>
              <a:rPr lang="en-US" sz="3600" dirty="0" err="1" smtClean="0">
                <a:solidFill>
                  <a:schemeClr val="tx1"/>
                </a:solidFill>
              </a:rPr>
              <a:t>valency</a:t>
            </a:r>
            <a:r>
              <a:rPr lang="en-US" sz="3600" dirty="0" smtClean="0">
                <a:solidFill>
                  <a:schemeClr val="tx1"/>
                </a:solidFill>
              </a:rPr>
              <a:t> argument</a:t>
            </a:r>
          </a:p>
        </p:txBody>
      </p:sp>
    </p:spTree>
    <p:extLst>
      <p:ext uri="{BB962C8B-B14F-4D97-AF65-F5344CB8AC3E}">
        <p14:creationId xmlns:p14="http://schemas.microsoft.com/office/powerpoint/2010/main" val="12961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7376" y="61041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smtClean="0"/>
              <a:t>nitial bivalent configuration</a:t>
            </a:r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426456" y="1129471"/>
            <a:ext cx="1016000" cy="9743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14416" y="548640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9008" y="640080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605272" y="2018501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5104" y="2145792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5250" y="3329956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6854023" y="3756193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4030677" y="3813111"/>
            <a:ext cx="1016000" cy="649827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588734" y="3982482"/>
            <a:ext cx="762427" cy="504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629304" y="3973549"/>
            <a:ext cx="762427" cy="504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44510" y="3941530"/>
            <a:ext cx="762427" cy="50477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647944" y="3231605"/>
            <a:ext cx="658368" cy="6583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92084" y="3226110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98975" y="3226110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85342" y="4550452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6527" y="4550453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6625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069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069" y="322611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17352" y="2478391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525386" y="246776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990568" y="2705698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4040" y="3318301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8020" y="3333251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1408" y="2078423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5028159" y="2580453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21" idx="0"/>
          </p:cNvCxnSpPr>
          <p:nvPr/>
        </p:nvCxnSpPr>
        <p:spPr>
          <a:xfrm>
            <a:off x="5934456" y="2676869"/>
            <a:ext cx="42672" cy="554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6196454" y="2583848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1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7376" y="61041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nitial bivalent configuration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426456" y="1129471"/>
            <a:ext cx="1016000" cy="9743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14416" y="548640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9008" y="640080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537203" y="5131617"/>
            <a:ext cx="762427" cy="50477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605272" y="2018501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5104" y="2145792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5250" y="3329956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6854023" y="3756193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4030677" y="3813111"/>
            <a:ext cx="1016000" cy="64982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629304" y="3973549"/>
            <a:ext cx="762427" cy="504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44510" y="3941530"/>
            <a:ext cx="762427" cy="50477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576641" y="4419715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92084" y="3226110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98975" y="3226110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85342" y="4550452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6527" y="4550453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6625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069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069" y="322611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17352" y="2478391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525386" y="246776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4040" y="3318301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1408" y="2078423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5028159" y="2580453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6196454" y="2583848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917332" y="3689559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928139" y="3791621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5564589" y="368183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235657" y="3797920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74234" y="5683940"/>
            <a:ext cx="40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50976" y="640080"/>
            <a:ext cx="336286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aseline="-250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must access the same object.</a:t>
            </a:r>
          </a:p>
          <a:p>
            <a:r>
              <a:rPr lang="en-US" sz="2800" dirty="0" smtClean="0"/>
              <a:t>They cannot both be reads.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7376" y="61041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nitial bivalent configuration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426456" y="1129471"/>
            <a:ext cx="1016000" cy="9743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14416" y="548640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9008" y="640080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605272" y="2018501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5104" y="2145792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5250" y="3329956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6854023" y="3756193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4030677" y="3813111"/>
            <a:ext cx="1016000" cy="64982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629304" y="3973549"/>
            <a:ext cx="762427" cy="504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44510" y="3941530"/>
            <a:ext cx="762427" cy="50477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576641" y="4419715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92084" y="3226110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98975" y="3226110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85342" y="4550452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6527" y="4550453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6625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069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069" y="322611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17352" y="2478391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525386" y="246776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34040" y="3318301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1408" y="2078423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5028159" y="2580453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6196454" y="2583848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917332" y="3689559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928139" y="3791621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50976" y="640080"/>
            <a:ext cx="33628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cannot be a write.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662312" y="4494829"/>
            <a:ext cx="6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smtClean="0">
                <a:solidFill>
                  <a:srgbClr val="0070C0"/>
                </a:solidFill>
                <a:ea typeface="ＭＳ Ｐゴシック" charset="0"/>
              </a:rPr>
              <a:t>10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7376" y="61041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smtClean="0"/>
              <a:t>nitial bivalent configuration</a:t>
            </a:r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426456" y="1129471"/>
            <a:ext cx="1016000" cy="9743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14416" y="548640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9008" y="640080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5605272" y="2018501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85104" y="2145792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5250" y="3329956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6854023" y="3756193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4030677" y="3813111"/>
            <a:ext cx="1016000" cy="649827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588734" y="3982482"/>
            <a:ext cx="762427" cy="5047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629304" y="3973549"/>
            <a:ext cx="762427" cy="504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44510" y="3941530"/>
            <a:ext cx="762427" cy="50477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647944" y="3231605"/>
            <a:ext cx="658368" cy="6583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92084" y="3226110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98975" y="3226110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85342" y="4550452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6527" y="4550453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6625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0069" y="4504187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00069" y="3244398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017352" y="2478391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525386" y="246776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990568" y="2705698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4040" y="3318301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8020" y="3333251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1408" y="2078423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5028159" y="2580453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21" idx="0"/>
          </p:cNvCxnSpPr>
          <p:nvPr/>
        </p:nvCxnSpPr>
        <p:spPr>
          <a:xfrm>
            <a:off x="5934456" y="2676869"/>
            <a:ext cx="42672" cy="554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6196454" y="2583848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0976" y="640080"/>
            <a:ext cx="336286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7030A0"/>
                </a:solidFill>
              </a:rPr>
              <a:t>s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baseline="-250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must all be suggest operations accessing the same O</a:t>
            </a:r>
            <a:r>
              <a:rPr lang="en-US" sz="2800" baseline="-25000" dirty="0" smtClean="0"/>
              <a:t>2,2</a:t>
            </a:r>
            <a:r>
              <a:rPr lang="en-US" sz="2800" dirty="0" smtClean="0"/>
              <a:t> object.</a:t>
            </a:r>
          </a:p>
        </p:txBody>
      </p:sp>
    </p:spTree>
    <p:extLst>
      <p:ext uri="{BB962C8B-B14F-4D97-AF65-F5344CB8AC3E}">
        <p14:creationId xmlns:p14="http://schemas.microsoft.com/office/powerpoint/2010/main" val="12028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67144" y="445733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46976" y="573024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7122" y="1757188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8115895" y="2183425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5292549" y="2240343"/>
            <a:ext cx="1016000" cy="64982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891176" y="2400781"/>
            <a:ext cx="762427" cy="504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7706382" y="2368762"/>
            <a:ext cx="762427" cy="50477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909816" y="1658837"/>
            <a:ext cx="658368" cy="6583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53956" y="1653342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60847" y="1653342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47214" y="2977684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78399" y="2977685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8497" y="2931419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1941" y="2931419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61941" y="1671630"/>
            <a:ext cx="323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79224" y="905623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787258" y="89499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7252440" y="113293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5912" y="174553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9892" y="176048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3280" y="50565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6290031" y="1007685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21" idx="0"/>
          </p:cNvCxnSpPr>
          <p:nvPr/>
        </p:nvCxnSpPr>
        <p:spPr>
          <a:xfrm>
            <a:off x="7196328" y="1104101"/>
            <a:ext cx="42672" cy="554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7458326" y="1011080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0976" y="640080"/>
            <a:ext cx="336286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suggest(v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on O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baseline="-25000" dirty="0" smtClean="0">
                <a:solidFill>
                  <a:srgbClr val="0070C0"/>
                </a:solidFill>
              </a:rPr>
              <a:t>1 </a:t>
            </a:r>
            <a:r>
              <a:rPr lang="en-US" sz="2800" dirty="0">
                <a:solidFill>
                  <a:srgbClr val="0070C0"/>
                </a:solidFill>
              </a:rPr>
              <a:t>= </a:t>
            </a:r>
            <a:r>
              <a:rPr lang="en-US" sz="2800" dirty="0" smtClean="0">
                <a:solidFill>
                  <a:srgbClr val="0070C0"/>
                </a:solidFill>
              </a:rPr>
              <a:t>suggest(v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/>
              <a:t>on O </a:t>
            </a:r>
            <a:r>
              <a:rPr lang="en-US" sz="2800" dirty="0" smtClean="0">
                <a:solidFill>
                  <a:srgbClr val="7030A0"/>
                </a:solidFill>
              </a:rPr>
              <a:t>s</a:t>
            </a:r>
            <a:r>
              <a:rPr lang="en-US" sz="2800" baseline="-25000" dirty="0" smtClean="0">
                <a:solidFill>
                  <a:srgbClr val="7030A0"/>
                </a:solidFill>
              </a:rPr>
              <a:t>2 </a:t>
            </a:r>
            <a:r>
              <a:rPr lang="en-US" sz="2800" dirty="0">
                <a:solidFill>
                  <a:srgbClr val="7030A0"/>
                </a:solidFill>
              </a:rPr>
              <a:t>= </a:t>
            </a:r>
            <a:r>
              <a:rPr lang="en-US" sz="2800" dirty="0" smtClean="0">
                <a:solidFill>
                  <a:srgbClr val="7030A0"/>
                </a:solidFill>
              </a:rPr>
              <a:t>suggest(v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/>
              <a:t>on </a:t>
            </a:r>
            <a:r>
              <a:rPr lang="en-US" sz="2800" dirty="0" smtClean="0"/>
              <a:t>O</a:t>
            </a:r>
            <a:endParaRPr lang="en-US" sz="2800" dirty="0"/>
          </a:p>
          <a:p>
            <a:r>
              <a:rPr lang="en-US" sz="2800" dirty="0" err="1" smtClean="0"/>
              <a:t>O.cnt</a:t>
            </a:r>
            <a:r>
              <a:rPr lang="en-US" sz="2800" dirty="0" smtClean="0"/>
              <a:t> ∊ {1,3} in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0976" y="5193792"/>
            <a:ext cx="186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7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67144" y="445733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46976" y="573024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7122" y="1757188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8115895" y="2183425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5292549" y="2240343"/>
            <a:ext cx="1016000" cy="649827"/>
          </a:xfrm>
          <a:prstGeom prst="rect">
            <a:avLst/>
          </a:prstGeom>
          <a:ln>
            <a:noFill/>
          </a:ln>
        </p:spPr>
      </p:pic>
      <p:sp>
        <p:nvSpPr>
          <p:cNvPr id="21" name="Oval 20"/>
          <p:cNvSpPr/>
          <p:nvPr/>
        </p:nvSpPr>
        <p:spPr>
          <a:xfrm>
            <a:off x="6909816" y="1658837"/>
            <a:ext cx="658368" cy="6583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53956" y="1653342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60847" y="1653342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47214" y="2977684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1941" y="2931419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61941" y="1671630"/>
            <a:ext cx="323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79224" y="905623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787258" y="89499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7252440" y="113293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5912" y="174553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9892" y="176048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3280" y="50565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6290031" y="1007685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21" idx="0"/>
          </p:cNvCxnSpPr>
          <p:nvPr/>
        </p:nvCxnSpPr>
        <p:spPr>
          <a:xfrm>
            <a:off x="7196328" y="1104101"/>
            <a:ext cx="42672" cy="554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7458326" y="1011080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50976" y="640080"/>
                <a:ext cx="3362864" cy="224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= suggest(v</a:t>
                </a:r>
                <a:r>
                  <a:rPr lang="en-US" sz="28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800" dirty="0" smtClean="0"/>
                  <a:t>on O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1 </a:t>
                </a:r>
                <a:r>
                  <a:rPr lang="en-US" sz="2800" dirty="0">
                    <a:solidFill>
                      <a:srgbClr val="0070C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suggest(v</a:t>
                </a:r>
                <a:r>
                  <a:rPr lang="en-US" sz="2800" baseline="-25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) </a:t>
                </a:r>
                <a:r>
                  <a:rPr lang="en-US" sz="2800" dirty="0"/>
                  <a:t>on O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rgbClr val="7030A0"/>
                    </a:solidFill>
                  </a:rPr>
                  <a:t>2 </a:t>
                </a:r>
                <a:r>
                  <a:rPr lang="en-US" sz="2800" dirty="0">
                    <a:solidFill>
                      <a:srgbClr val="7030A0"/>
                    </a:solidFill>
                  </a:rPr>
                  <a:t>= 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suggest(v</a:t>
                </a:r>
                <a:r>
                  <a:rPr lang="en-US" sz="2800" baseline="-25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) </a:t>
                </a:r>
                <a:r>
                  <a:rPr lang="en-US" sz="2800" dirty="0"/>
                  <a:t>on </a:t>
                </a:r>
                <a:r>
                  <a:rPr lang="en-US" sz="2800" dirty="0" smtClean="0"/>
                  <a:t>O</a:t>
                </a:r>
                <a:endParaRPr lang="en-US" sz="2800" dirty="0"/>
              </a:p>
              <a:p>
                <a:r>
                  <a:rPr lang="en-US" sz="2800" dirty="0" err="1" smtClean="0"/>
                  <a:t>O.cnt</a:t>
                </a:r>
                <a:r>
                  <a:rPr lang="en-US" sz="2800" dirty="0" smtClean="0"/>
                  <a:t> ∊ {1,3} in C</a:t>
                </a:r>
              </a:p>
              <a:p>
                <a:r>
                  <a:rPr lang="en-US" sz="2800" dirty="0" err="1" smtClean="0"/>
                  <a:t>O.cnt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  <m:r>
                      <m:rPr>
                        <m:nor/>
                      </m:rPr>
                      <a:rPr lang="en-CA" sz="2800" b="0" i="0" dirty="0" smtClean="0"/>
                      <m:t>3</m:t>
                    </m:r>
                  </m:oMath>
                </a14:m>
                <a:r>
                  <a:rPr lang="en-US" sz="2800" dirty="0"/>
                  <a:t> in C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76" y="640080"/>
                <a:ext cx="3362864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3623" t="-2439" b="-6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7478939" y="2993960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581886" y="2263804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cxnSp>
        <p:nvCxnSpPr>
          <p:cNvPr id="39" name="Straight Arrow Connector 38"/>
          <p:cNvCxnSpPr>
            <a:stCxn id="22" idx="4"/>
            <a:endCxn id="37" idx="0"/>
          </p:cNvCxnSpPr>
          <p:nvPr/>
        </p:nvCxnSpPr>
        <p:spPr>
          <a:xfrm flipH="1">
            <a:off x="7808123" y="2311710"/>
            <a:ext cx="275017" cy="682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64610" y="3069074"/>
            <a:ext cx="6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smtClean="0">
                <a:solidFill>
                  <a:srgbClr val="0070C0"/>
                </a:solidFill>
                <a:ea typeface="ＭＳ Ｐゴシック" charset="0"/>
              </a:rPr>
              <a:t>10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8967" y="3097806"/>
            <a:ext cx="60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smtClean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smtClean="0">
                <a:solidFill>
                  <a:srgbClr val="FF0000"/>
                </a:solidFill>
                <a:ea typeface="ＭＳ Ｐゴシック" charset="0"/>
              </a:rPr>
              <a:t>01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422693" y="2993960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6625479" y="231171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400952" y="2311710"/>
            <a:ext cx="361527" cy="6659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50976" y="5193792"/>
            <a:ext cx="186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89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67144" y="445733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46976" y="573024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7122" y="1757188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8115895" y="2183425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5292549" y="2240343"/>
            <a:ext cx="1016000" cy="649827"/>
          </a:xfrm>
          <a:prstGeom prst="rect">
            <a:avLst/>
          </a:prstGeom>
          <a:ln>
            <a:noFill/>
          </a:ln>
        </p:spPr>
      </p:pic>
      <p:sp>
        <p:nvSpPr>
          <p:cNvPr id="21" name="Oval 20"/>
          <p:cNvSpPr/>
          <p:nvPr/>
        </p:nvSpPr>
        <p:spPr>
          <a:xfrm>
            <a:off x="6909816" y="1658837"/>
            <a:ext cx="658368" cy="6583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53956" y="1653342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60847" y="1653342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47214" y="2977684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1941" y="2931419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61941" y="1671630"/>
            <a:ext cx="323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79224" y="905623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787258" y="89499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7252440" y="113293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5912" y="174553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9892" y="176048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3280" y="50565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  <a:endCxn id="23" idx="0"/>
          </p:cNvCxnSpPr>
          <p:nvPr/>
        </p:nvCxnSpPr>
        <p:spPr>
          <a:xfrm flipH="1">
            <a:off x="6290031" y="1007685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21" idx="0"/>
          </p:cNvCxnSpPr>
          <p:nvPr/>
        </p:nvCxnSpPr>
        <p:spPr>
          <a:xfrm>
            <a:off x="7196328" y="1104101"/>
            <a:ext cx="42672" cy="554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7458326" y="1011080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0976" y="640080"/>
            <a:ext cx="336286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suggest(v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on O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baseline="-25000" dirty="0" smtClean="0">
                <a:solidFill>
                  <a:srgbClr val="0070C0"/>
                </a:solidFill>
              </a:rPr>
              <a:t>1 </a:t>
            </a:r>
            <a:r>
              <a:rPr lang="en-US" sz="2800" dirty="0">
                <a:solidFill>
                  <a:srgbClr val="0070C0"/>
                </a:solidFill>
              </a:rPr>
              <a:t>= </a:t>
            </a:r>
            <a:r>
              <a:rPr lang="en-US" sz="2800" dirty="0" smtClean="0">
                <a:solidFill>
                  <a:srgbClr val="0070C0"/>
                </a:solidFill>
              </a:rPr>
              <a:t>suggest(v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/>
              <a:t>on O </a:t>
            </a:r>
            <a:r>
              <a:rPr lang="en-US" sz="2800" dirty="0" smtClean="0">
                <a:solidFill>
                  <a:srgbClr val="7030A0"/>
                </a:solidFill>
              </a:rPr>
              <a:t>s</a:t>
            </a:r>
            <a:r>
              <a:rPr lang="en-US" sz="2800" baseline="-25000" dirty="0" smtClean="0">
                <a:solidFill>
                  <a:srgbClr val="7030A0"/>
                </a:solidFill>
              </a:rPr>
              <a:t>2 </a:t>
            </a:r>
            <a:r>
              <a:rPr lang="en-US" sz="2800" dirty="0">
                <a:solidFill>
                  <a:srgbClr val="7030A0"/>
                </a:solidFill>
              </a:rPr>
              <a:t>= </a:t>
            </a:r>
            <a:r>
              <a:rPr lang="en-US" sz="2800" dirty="0" smtClean="0">
                <a:solidFill>
                  <a:srgbClr val="7030A0"/>
                </a:solidFill>
              </a:rPr>
              <a:t>suggest(v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/>
              <a:t>on </a:t>
            </a:r>
            <a:r>
              <a:rPr lang="en-US" sz="2800" dirty="0" smtClean="0"/>
              <a:t>O</a:t>
            </a:r>
            <a:endParaRPr lang="en-US" sz="2800" dirty="0"/>
          </a:p>
          <a:p>
            <a:r>
              <a:rPr lang="en-US" sz="2800" dirty="0" err="1" smtClean="0"/>
              <a:t>O.cnt</a:t>
            </a:r>
            <a:r>
              <a:rPr lang="en-US" sz="2800" dirty="0" smtClean="0"/>
              <a:t> = 1 in C</a:t>
            </a:r>
          </a:p>
        </p:txBody>
      </p:sp>
      <p:sp>
        <p:nvSpPr>
          <p:cNvPr id="37" name="Oval 36"/>
          <p:cNvSpPr/>
          <p:nvPr/>
        </p:nvSpPr>
        <p:spPr>
          <a:xfrm>
            <a:off x="7478939" y="4274120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581886" y="3543964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cxnSp>
        <p:nvCxnSpPr>
          <p:cNvPr id="39" name="Straight Arrow Connector 38"/>
          <p:cNvCxnSpPr>
            <a:endCxn id="37" idx="0"/>
          </p:cNvCxnSpPr>
          <p:nvPr/>
        </p:nvCxnSpPr>
        <p:spPr>
          <a:xfrm flipH="1">
            <a:off x="7808123" y="3591870"/>
            <a:ext cx="275017" cy="682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73170" y="4349234"/>
            <a:ext cx="77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smtClean="0">
                <a:solidFill>
                  <a:srgbClr val="0070C0"/>
                </a:solidFill>
                <a:ea typeface="ＭＳ Ｐゴシック" charset="0"/>
              </a:rPr>
              <a:t>120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0976" y="5193792"/>
            <a:ext cx="186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759355" y="2945192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5026" y="3020306"/>
            <a:ext cx="6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12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8136360" y="236432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cxnSp>
        <p:nvCxnSpPr>
          <p:cNvPr id="51" name="Straight Arrow Connector 50"/>
          <p:cNvCxnSpPr>
            <a:endCxn id="48" idx="0"/>
          </p:cNvCxnSpPr>
          <p:nvPr/>
        </p:nvCxnSpPr>
        <p:spPr>
          <a:xfrm flipH="1">
            <a:off x="8088539" y="2311710"/>
            <a:ext cx="17020" cy="63348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196344" y="3999855"/>
            <a:ext cx="144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O.a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v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O.a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r>
              <a:rPr lang="en-US" sz="2400" dirty="0" err="1" smtClean="0"/>
              <a:t>O.cnt</a:t>
            </a:r>
            <a:r>
              <a:rPr lang="en-US" sz="2400" dirty="0" smtClean="0"/>
              <a:t> = 4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4619884" y="1561461"/>
            <a:ext cx="144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O.a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v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r>
              <a:rPr lang="en-US" sz="2400" dirty="0" err="1" smtClean="0"/>
              <a:t>O.cnt</a:t>
            </a:r>
            <a:r>
              <a:rPr lang="en-US" sz="2400" dirty="0" smtClean="0"/>
              <a:t> =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2-consensus 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supports: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</a:rPr>
                  <a:t>propose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(v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		a⟵ v</a:t>
                </a:r>
                <a:r>
                  <a:rPr 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;  return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a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 </a:t>
                </a: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return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a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4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6867144" y="445733"/>
            <a:ext cx="658368" cy="6583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46976" y="573024"/>
            <a:ext cx="33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7122" y="1757188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8115895" y="2183425"/>
            <a:ext cx="1016000" cy="658804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5292549" y="2240343"/>
            <a:ext cx="1016000" cy="649827"/>
          </a:xfrm>
          <a:prstGeom prst="rect">
            <a:avLst/>
          </a:prstGeom>
          <a:ln>
            <a:noFill/>
          </a:ln>
        </p:spPr>
      </p:pic>
      <p:sp>
        <p:nvSpPr>
          <p:cNvPr id="21" name="Oval 20"/>
          <p:cNvSpPr/>
          <p:nvPr/>
        </p:nvSpPr>
        <p:spPr>
          <a:xfrm>
            <a:off x="6909816" y="1658837"/>
            <a:ext cx="658368" cy="6583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53956" y="1653342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761941" y="2931419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61941" y="1671630"/>
            <a:ext cx="323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univalent configurations</a:t>
            </a:r>
            <a:endParaRPr lang="en-US" sz="2400" dirty="0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279224" y="905623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7787258" y="89499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7252440" y="1132930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95912" y="174553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9892" y="1760483"/>
            <a:ext cx="54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dirty="0">
              <a:solidFill>
                <a:srgbClr val="7030A0"/>
              </a:solidFill>
              <a:ea typeface="ＭＳ Ｐゴシック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3280" y="505655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critical configuration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12" idx="3"/>
          </p:cNvCxnSpPr>
          <p:nvPr/>
        </p:nvCxnSpPr>
        <p:spPr>
          <a:xfrm flipH="1">
            <a:off x="6290031" y="1007685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4"/>
            <a:endCxn id="21" idx="0"/>
          </p:cNvCxnSpPr>
          <p:nvPr/>
        </p:nvCxnSpPr>
        <p:spPr>
          <a:xfrm>
            <a:off x="7196328" y="1104101"/>
            <a:ext cx="42672" cy="554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7458326" y="1011080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50976" y="640080"/>
            <a:ext cx="336286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= suggest(v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on O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baseline="-25000" dirty="0" smtClean="0">
                <a:solidFill>
                  <a:srgbClr val="0070C0"/>
                </a:solidFill>
              </a:rPr>
              <a:t>1 </a:t>
            </a:r>
            <a:r>
              <a:rPr lang="en-US" sz="2800" dirty="0">
                <a:solidFill>
                  <a:srgbClr val="0070C0"/>
                </a:solidFill>
              </a:rPr>
              <a:t>= </a:t>
            </a:r>
            <a:r>
              <a:rPr lang="en-US" sz="2800" dirty="0" smtClean="0">
                <a:solidFill>
                  <a:srgbClr val="0070C0"/>
                </a:solidFill>
              </a:rPr>
              <a:t>suggest(v</a:t>
            </a:r>
            <a:r>
              <a:rPr lang="en-US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800" dirty="0"/>
              <a:t>on O </a:t>
            </a:r>
            <a:r>
              <a:rPr lang="en-US" sz="2800" dirty="0" smtClean="0">
                <a:solidFill>
                  <a:srgbClr val="7030A0"/>
                </a:solidFill>
              </a:rPr>
              <a:t>s</a:t>
            </a:r>
            <a:r>
              <a:rPr lang="en-US" sz="2800" baseline="-25000" dirty="0" smtClean="0">
                <a:solidFill>
                  <a:srgbClr val="7030A0"/>
                </a:solidFill>
              </a:rPr>
              <a:t>2 </a:t>
            </a:r>
            <a:r>
              <a:rPr lang="en-US" sz="2800" dirty="0">
                <a:solidFill>
                  <a:srgbClr val="7030A0"/>
                </a:solidFill>
              </a:rPr>
              <a:t>= </a:t>
            </a:r>
            <a:r>
              <a:rPr lang="en-US" sz="2800" dirty="0" smtClean="0">
                <a:solidFill>
                  <a:srgbClr val="7030A0"/>
                </a:solidFill>
              </a:rPr>
              <a:t>suggest(v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  <a:r>
              <a:rPr lang="en-US" sz="2800" dirty="0"/>
              <a:t>on </a:t>
            </a:r>
            <a:r>
              <a:rPr lang="en-US" sz="2800" dirty="0" smtClean="0"/>
              <a:t>O</a:t>
            </a:r>
            <a:endParaRPr lang="en-US" sz="2800" dirty="0"/>
          </a:p>
          <a:p>
            <a:r>
              <a:rPr lang="en-US" sz="2800" dirty="0" err="1" smtClean="0"/>
              <a:t>O.cnt</a:t>
            </a:r>
            <a:r>
              <a:rPr lang="en-US" sz="2800" dirty="0" smtClean="0"/>
              <a:t> = 1 in C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378012" y="3516756"/>
            <a:ext cx="4300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ea typeface="ＭＳ Ｐゴシック" charset="0"/>
              </a:rPr>
              <a:t>0</a:t>
            </a:r>
          </a:p>
        </p:txBody>
      </p:sp>
      <p:cxnSp>
        <p:nvCxnSpPr>
          <p:cNvPr id="39" name="Straight Arrow Connector 38"/>
          <p:cNvCxnSpPr>
            <a:stCxn id="48" idx="4"/>
          </p:cNvCxnSpPr>
          <p:nvPr/>
        </p:nvCxnSpPr>
        <p:spPr>
          <a:xfrm flipH="1">
            <a:off x="7753957" y="3603560"/>
            <a:ext cx="334582" cy="4851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18306" y="4148066"/>
            <a:ext cx="77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smtClean="0">
                <a:solidFill>
                  <a:srgbClr val="0070C0"/>
                </a:solidFill>
                <a:ea typeface="ＭＳ Ｐゴシック" charset="0"/>
              </a:rPr>
              <a:t>120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0976" y="5193792"/>
            <a:ext cx="186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2</a:t>
            </a:r>
            <a:r>
              <a:rPr lang="en-US" sz="2800" smtClean="0"/>
              <a:t>A</a:t>
            </a:r>
            <a:r>
              <a:rPr lang="en-US" sz="2800" baseline="-25000" smtClean="0"/>
              <a:t>1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759355" y="2945192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45026" y="3020306"/>
            <a:ext cx="61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70C0"/>
                </a:solidFill>
                <a:ea typeface="ＭＳ Ｐゴシック" charset="0"/>
              </a:rPr>
              <a:t>C</a:t>
            </a:r>
            <a:r>
              <a:rPr lang="en-US" sz="2400" baseline="-25000" dirty="0" smtClean="0">
                <a:solidFill>
                  <a:srgbClr val="0070C0"/>
                </a:solidFill>
                <a:ea typeface="ＭＳ Ｐゴシック" charset="0"/>
              </a:rPr>
              <a:t>12</a:t>
            </a:r>
            <a:endParaRPr lang="en-US" sz="2400" dirty="0">
              <a:solidFill>
                <a:srgbClr val="0070C0"/>
              </a:solidFill>
              <a:ea typeface="ＭＳ Ｐゴシック" charset="0"/>
            </a:endParaRPr>
          </a:p>
        </p:txBody>
      </p:sp>
      <p:sp>
        <p:nvSpPr>
          <p:cNvPr id="50" name="Rectangle 15"/>
          <p:cNvSpPr>
            <a:spLocks noChangeArrowheads="1"/>
          </p:cNvSpPr>
          <p:nvPr/>
        </p:nvSpPr>
        <p:spPr bwMode="auto">
          <a:xfrm>
            <a:off x="8136360" y="2364322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cxnSp>
        <p:nvCxnSpPr>
          <p:cNvPr id="51" name="Straight Arrow Connector 50"/>
          <p:cNvCxnSpPr>
            <a:endCxn id="48" idx="0"/>
          </p:cNvCxnSpPr>
          <p:nvPr/>
        </p:nvCxnSpPr>
        <p:spPr>
          <a:xfrm flipH="1">
            <a:off x="8088539" y="2311710"/>
            <a:ext cx="17020" cy="63348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87258" y="5027207"/>
            <a:ext cx="144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O.a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v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O.a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r>
              <a:rPr lang="en-US" sz="2400" dirty="0" err="1" smtClean="0"/>
              <a:t>O.cnt</a:t>
            </a:r>
            <a:r>
              <a:rPr lang="en-US" sz="2400" dirty="0" smtClean="0"/>
              <a:t> = </a:t>
            </a:r>
            <a:r>
              <a:rPr lang="el-GR" sz="2400" dirty="0" smtClean="0"/>
              <a:t>5</a:t>
            </a:r>
            <a:endParaRPr lang="en-US" sz="2400" dirty="0"/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5412963" y="2145823"/>
            <a:ext cx="348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smtClean="0">
                <a:solidFill>
                  <a:srgbClr val="FF0000"/>
                </a:solidFill>
                <a:ea typeface="ＭＳ Ｐゴシック" charset="0"/>
              </a:rPr>
              <a:t>σ</a:t>
            </a:r>
            <a:endParaRPr lang="en-US" sz="2400" baseline="-250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90744" y="2847557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77556" y="4055166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6110858" y="3296816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ea typeface="ＭＳ Ｐゴシック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ea typeface="ＭＳ Ｐゴシック" charset="0"/>
              </a:rPr>
              <a:t>1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81926" y="3412904"/>
            <a:ext cx="624814" cy="6422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6082955" y="5347016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6459960" y="4766146"/>
            <a:ext cx="409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7030A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7030A0"/>
                </a:solidFill>
                <a:ea typeface="ＭＳ Ｐゴシック" charset="0"/>
              </a:rPr>
              <a:t>2</a:t>
            </a:r>
            <a:endParaRPr lang="en-US" sz="2400" baseline="-25000" dirty="0">
              <a:solidFill>
                <a:srgbClr val="7030A0"/>
              </a:solidFill>
              <a:ea typeface="ＭＳ Ｐゴシック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412139" y="4713534"/>
            <a:ext cx="17020" cy="63348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0000" flipH="1">
            <a:off x="6981141" y="4733607"/>
            <a:ext cx="1016000" cy="649827"/>
          </a:xfrm>
          <a:prstGeom prst="rect">
            <a:avLst/>
          </a:prstGeom>
          <a:ln>
            <a:noFill/>
          </a:ln>
        </p:spPr>
      </p:pic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7101555" y="4639087"/>
            <a:ext cx="348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 smtClean="0">
                <a:solidFill>
                  <a:srgbClr val="FF0000"/>
                </a:solidFill>
                <a:ea typeface="ＭＳ Ｐゴシック" charset="0"/>
              </a:rPr>
              <a:t>σ</a:t>
            </a:r>
            <a:endParaRPr lang="en-US" sz="2400" baseline="-250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79336" y="5340821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38681" y="4054835"/>
            <a:ext cx="658368" cy="6583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522191" y="5056527"/>
            <a:ext cx="144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O.a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v</a:t>
            </a:r>
            <a:r>
              <a:rPr lang="el-GR" sz="2400" baseline="-25000" dirty="0" smtClean="0"/>
              <a:t>0</a:t>
            </a:r>
            <a:endParaRPr lang="en-US" sz="2400" dirty="0" smtClean="0"/>
          </a:p>
          <a:p>
            <a:r>
              <a:rPr lang="en-US" sz="2400" dirty="0" smtClean="0"/>
              <a:t>O.a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v</a:t>
            </a:r>
            <a:r>
              <a:rPr lang="el-GR" sz="2400" baseline="-25000" dirty="0" smtClean="0"/>
              <a:t>1</a:t>
            </a:r>
            <a:endParaRPr lang="en-US" sz="2400" dirty="0" smtClean="0"/>
          </a:p>
          <a:p>
            <a:r>
              <a:rPr lang="en-US" sz="2400" dirty="0" err="1" smtClean="0"/>
              <a:t>O.cnt</a:t>
            </a:r>
            <a:r>
              <a:rPr lang="en-US" sz="2400" dirty="0" smtClean="0"/>
              <a:t> = </a:t>
            </a:r>
            <a:r>
              <a:rPr lang="el-GR" sz="2400" dirty="0" smtClean="0"/>
              <a:t>5</a:t>
            </a:r>
            <a:endParaRPr lang="en-US" sz="2400" dirty="0"/>
          </a:p>
        </p:txBody>
      </p:sp>
      <p:sp>
        <p:nvSpPr>
          <p:cNvPr id="65" name="Oval 64"/>
          <p:cNvSpPr/>
          <p:nvPr/>
        </p:nvSpPr>
        <p:spPr>
          <a:xfrm>
            <a:off x="4284447" y="4036878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4602824" y="3289159"/>
            <a:ext cx="48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dirty="0" smtClean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ea typeface="ＭＳ Ｐゴシック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’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4613631" y="3391221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38602" y="2728695"/>
            <a:ext cx="3465915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  <a:ea typeface="ＭＳ Ｐゴシック" charset="0"/>
              </a:rPr>
              <a:t>σ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’ </a:t>
            </a:r>
            <a:r>
              <a:rPr lang="en-US" sz="2800" dirty="0" smtClean="0"/>
              <a:t>is a solo execution by 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starting from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  <a:ea typeface="ＭＳ Ｐゴシック" charset="0"/>
              </a:rPr>
              <a:t>0</a:t>
            </a:r>
          </a:p>
          <a:p>
            <a:r>
              <a:rPr lang="el-GR" sz="2800" dirty="0" smtClean="0">
                <a:solidFill>
                  <a:srgbClr val="FF0000"/>
                </a:solidFill>
                <a:ea typeface="ＭＳ Ｐゴシック" charset="0"/>
              </a:rPr>
              <a:t>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contains 1 </a:t>
            </a:r>
            <a:r>
              <a:rPr lang="en-US" sz="2800" dirty="0">
                <a:solidFill>
                  <a:srgbClr val="FF0000"/>
                </a:solidFill>
              </a:rPr>
              <a:t>suggest </a:t>
            </a:r>
            <a:r>
              <a:rPr lang="en-US" sz="2800" dirty="0" smtClean="0"/>
              <a:t>on </a:t>
            </a:r>
            <a:r>
              <a:rPr lang="en-US" sz="2800" dirty="0"/>
              <a:t>O </a:t>
            </a:r>
            <a:endParaRPr lang="en-US" sz="2800" baseline="-25000" dirty="0" smtClean="0">
              <a:solidFill>
                <a:srgbClr val="FF0000"/>
              </a:solidFill>
              <a:ea typeface="ＭＳ Ｐゴシック" charset="0"/>
            </a:endParaRPr>
          </a:p>
          <a:p>
            <a:r>
              <a:rPr lang="en-US" sz="2800" dirty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  <a:r>
              <a:rPr lang="en-US" sz="2800" dirty="0">
                <a:solidFill>
                  <a:srgbClr val="FF0000"/>
                </a:solidFill>
              </a:rPr>
              <a:t>’ </a:t>
            </a:r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FF0000"/>
                </a:solidFill>
              </a:rPr>
              <a:t>suggest </a:t>
            </a:r>
            <a:r>
              <a:rPr lang="en-US" sz="2800" dirty="0"/>
              <a:t>on O </a:t>
            </a:r>
            <a:endParaRPr lang="en-US" sz="2800" dirty="0">
              <a:solidFill>
                <a:srgbClr val="FF0000"/>
              </a:solidFill>
              <a:ea typeface="ＭＳ Ｐゴシック" charset="0"/>
            </a:endParaRPr>
          </a:p>
          <a:p>
            <a:r>
              <a:rPr lang="en-US" sz="2800" dirty="0" smtClean="0"/>
              <a:t> 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00000">
            <a:off x="6240711" y="2208125"/>
            <a:ext cx="1016000" cy="658804"/>
          </a:xfrm>
          <a:prstGeom prst="rect">
            <a:avLst/>
          </a:prstGeom>
          <a:ln>
            <a:noFill/>
          </a:ln>
        </p:spPr>
      </p:pic>
      <p:sp>
        <p:nvSpPr>
          <p:cNvPr id="70" name="Oval 69"/>
          <p:cNvSpPr/>
          <p:nvPr/>
        </p:nvSpPr>
        <p:spPr>
          <a:xfrm>
            <a:off x="5916861" y="1648155"/>
            <a:ext cx="658368" cy="658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838270" y="2849668"/>
            <a:ext cx="328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3" name="Rectangle 12"/>
          <p:cNvSpPr>
            <a:spLocks noChangeArrowheads="1"/>
          </p:cNvSpPr>
          <p:nvPr/>
        </p:nvSpPr>
        <p:spPr bwMode="auto">
          <a:xfrm>
            <a:off x="6492584" y="5892151"/>
            <a:ext cx="48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dirty="0" smtClean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ea typeface="ＭＳ Ｐゴシック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’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6503391" y="5994213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5694008" y="5879959"/>
            <a:ext cx="4860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dirty="0" smtClean="0">
                <a:solidFill>
                  <a:srgbClr val="FF0000"/>
                </a:solidFill>
                <a:ea typeface="ＭＳ Ｐゴシック" charset="0"/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  <a:ea typeface="ＭＳ Ｐゴシック" charset="0"/>
              </a:rPr>
              <a:t>0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’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704815" y="5982021"/>
            <a:ext cx="673529" cy="645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(m+1)-consensus </a:t>
            </a:r>
            <a:r>
              <a:rPr lang="en-US" dirty="0" smtClean="0"/>
              <a:t>cannot be solved using only </a:t>
            </a:r>
            <a:r>
              <a:rPr lang="en-US" dirty="0" err="1" smtClean="0">
                <a:solidFill>
                  <a:schemeClr val="accent2"/>
                </a:solidFill>
              </a:rPr>
              <a:t>O</a:t>
            </a:r>
            <a:r>
              <a:rPr lang="en-US" baseline="-25000" dirty="0" err="1" smtClean="0">
                <a:solidFill>
                  <a:schemeClr val="accent2"/>
                </a:solidFill>
              </a:rPr>
              <a:t>m,k</a:t>
            </a:r>
            <a:r>
              <a:rPr lang="en-US" baseline="-25000" dirty="0" smtClean="0"/>
              <a:t> </a:t>
            </a:r>
            <a:r>
              <a:rPr lang="en-US" dirty="0" smtClean="0"/>
              <a:t>objects and </a:t>
            </a:r>
            <a:r>
              <a:rPr lang="en-US" dirty="0" smtClean="0">
                <a:solidFill>
                  <a:schemeClr val="accent2"/>
                </a:solidFill>
              </a:rPr>
              <a:t>registers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proved using a </a:t>
            </a:r>
            <a:r>
              <a:rPr lang="en-US" sz="3600" dirty="0" err="1" smtClean="0">
                <a:solidFill>
                  <a:schemeClr val="tx1"/>
                </a:solidFill>
              </a:rPr>
              <a:t>valency</a:t>
            </a:r>
            <a:r>
              <a:rPr lang="en-US" sz="3600" dirty="0" smtClean="0">
                <a:solidFill>
                  <a:schemeClr val="tx1"/>
                </a:solidFill>
              </a:rPr>
              <a:t> argument</a:t>
            </a:r>
          </a:p>
          <a:p>
            <a:r>
              <a:rPr lang="en-US" sz="3600" dirty="0" err="1" smtClean="0">
                <a:solidFill>
                  <a:schemeClr val="accent1"/>
                </a:solidFill>
              </a:rPr>
              <a:t>O</a:t>
            </a:r>
            <a:r>
              <a:rPr lang="en-US" sz="36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3600" baseline="-25000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has consensus number </a:t>
            </a:r>
            <a:r>
              <a:rPr lang="en-US" sz="3600" dirty="0" smtClean="0">
                <a:solidFill>
                  <a:schemeClr val="accent1"/>
                </a:solidFill>
              </a:rPr>
              <a:t>m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mk</a:t>
            </a:r>
            <a:r>
              <a:rPr lang="en-US" dirty="0" smtClean="0">
                <a:solidFill>
                  <a:schemeClr val="accent2"/>
                </a:solidFill>
              </a:rPr>
              <a:t> + k -1,k)-set-consensus </a:t>
            </a:r>
            <a:r>
              <a:rPr lang="en-US" dirty="0" smtClean="0"/>
              <a:t>using an </a:t>
            </a:r>
            <a:r>
              <a:rPr lang="en-US" dirty="0" err="1">
                <a:solidFill>
                  <a:schemeClr val="accent2"/>
                </a:solidFill>
              </a:rPr>
              <a:t>O</a:t>
            </a:r>
            <a:r>
              <a:rPr lang="en-US" baseline="-25000" dirty="0" err="1">
                <a:solidFill>
                  <a:schemeClr val="accent2"/>
                </a:solidFill>
              </a:rPr>
              <a:t>m,k</a:t>
            </a:r>
            <a:r>
              <a:rPr lang="en-US" baseline="-25000" dirty="0"/>
              <a:t> </a:t>
            </a:r>
            <a:r>
              <a:rPr lang="en-US" dirty="0">
                <a:solidFill>
                  <a:schemeClr val="accent2"/>
                </a:solidFill>
              </a:rPr>
              <a:t>object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baseline="30000" dirty="0">
                <a:solidFill>
                  <a:srgbClr val="FF0000"/>
                </a:solidFill>
              </a:rPr>
              <a:t>m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baseline="30000" dirty="0">
                <a:solidFill>
                  <a:srgbClr val="FF0000"/>
                </a:solidFill>
              </a:rPr>
              <a:t>m 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smtClean="0">
                <a:solidFill>
                  <a:srgbClr val="FF0000"/>
                </a:solidFill>
              </a:rPr>
              <a:t>k-1</a:t>
            </a:r>
            <a:r>
              <a:rPr lang="en-US" sz="3600" baseline="30000" dirty="0" smtClean="0">
                <a:solidFill>
                  <a:srgbClr val="FF0000"/>
                </a:solidFill>
              </a:rPr>
              <a:t>m</a:t>
            </a:r>
            <a:r>
              <a:rPr lang="en-US" sz="3600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600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k-1</a:t>
            </a:r>
            <a:r>
              <a:rPr lang="en-US" sz="3600" dirty="0">
                <a:solidFill>
                  <a:srgbClr val="FF0000"/>
                </a:solidFill>
              </a:rPr>
              <a:t> …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If </a:t>
            </a:r>
            <a:r>
              <a:rPr lang="en-US" sz="2800" dirty="0" err="1" smtClean="0">
                <a:solidFill>
                  <a:srgbClr val="FF0000"/>
                </a:solidFill>
              </a:rPr>
              <a:t>mk</a:t>
            </a:r>
            <a:r>
              <a:rPr lang="en-US" sz="2800" dirty="0" smtClean="0">
                <a:solidFill>
                  <a:srgbClr val="FF0000"/>
                </a:solidFill>
              </a:rPr>
              <a:t> + k -1 </a:t>
            </a:r>
            <a:r>
              <a:rPr lang="en-US" sz="2800" dirty="0" smtClean="0"/>
              <a:t>processes each perform suggest once,                                         then they each output one of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,…, </a:t>
            </a:r>
            <a:r>
              <a:rPr lang="en-US" sz="2800" dirty="0" err="1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91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mk</a:t>
            </a:r>
            <a:r>
              <a:rPr lang="en-US" dirty="0" smtClean="0">
                <a:solidFill>
                  <a:schemeClr val="accent2"/>
                </a:solidFill>
              </a:rPr>
              <a:t> + k -1,k)-set-consensus </a:t>
            </a:r>
            <a:r>
              <a:rPr lang="en-US" dirty="0" smtClean="0"/>
              <a:t>using an </a:t>
            </a:r>
            <a:r>
              <a:rPr lang="en-US" dirty="0" err="1">
                <a:solidFill>
                  <a:schemeClr val="accent2"/>
                </a:solidFill>
              </a:rPr>
              <a:t>O</a:t>
            </a:r>
            <a:r>
              <a:rPr lang="en-US" baseline="-25000" dirty="0" err="1">
                <a:solidFill>
                  <a:schemeClr val="accent2"/>
                </a:solidFill>
              </a:rPr>
              <a:t>m,k</a:t>
            </a:r>
            <a:r>
              <a:rPr lang="en-US" baseline="-25000" dirty="0"/>
              <a:t> </a:t>
            </a:r>
            <a:r>
              <a:rPr lang="en-US" dirty="0">
                <a:solidFill>
                  <a:schemeClr val="accent2"/>
                </a:solidFill>
              </a:rPr>
              <a:t>object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baseline="30000" dirty="0">
                <a:solidFill>
                  <a:srgbClr val="FF0000"/>
                </a:solidFill>
              </a:rPr>
              <a:t>m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baseline="30000" dirty="0">
                <a:solidFill>
                  <a:srgbClr val="FF0000"/>
                </a:solidFill>
              </a:rPr>
              <a:t>m 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k-1</a:t>
            </a:r>
            <a:r>
              <a:rPr lang="en-US" sz="3600" baseline="30000" dirty="0">
                <a:solidFill>
                  <a:srgbClr val="FF0000"/>
                </a:solidFill>
              </a:rPr>
              <a:t>m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A</a:t>
            </a:r>
            <a:r>
              <a:rPr lang="en-US" sz="3600" baseline="-25000" dirty="0" err="1">
                <a:solidFill>
                  <a:srgbClr val="FF0000"/>
                </a:solidFill>
              </a:rPr>
              <a:t>k</a:t>
            </a:r>
            <a:r>
              <a:rPr lang="en-US" sz="3600" baseline="30000" dirty="0" err="1">
                <a:solidFill>
                  <a:srgbClr val="FF0000"/>
                </a:solidFill>
              </a:rPr>
              <a:t>m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k-1</a:t>
            </a:r>
            <a:r>
              <a:rPr lang="en-US" sz="3600" dirty="0">
                <a:solidFill>
                  <a:srgbClr val="FF0000"/>
                </a:solidFill>
              </a:rPr>
              <a:t> …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If </a:t>
            </a:r>
            <a:r>
              <a:rPr lang="en-US" sz="2800" dirty="0" err="1" smtClean="0">
                <a:solidFill>
                  <a:srgbClr val="FF0000"/>
                </a:solidFill>
              </a:rPr>
              <a:t>mk</a:t>
            </a:r>
            <a:r>
              <a:rPr lang="en-US" sz="2800" dirty="0" smtClean="0">
                <a:solidFill>
                  <a:srgbClr val="FF0000"/>
                </a:solidFill>
              </a:rPr>
              <a:t> + k -1 </a:t>
            </a:r>
            <a:r>
              <a:rPr lang="en-US" sz="2800" dirty="0" smtClean="0"/>
              <a:t>processes perform suggest once each,                                         then they each output one of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,…, </a:t>
            </a:r>
            <a:r>
              <a:rPr lang="en-US" sz="2800" dirty="0" err="1" smtClean="0">
                <a:solidFill>
                  <a:srgbClr val="FF0000"/>
                </a:solidFill>
              </a:rPr>
              <a:t>a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1"/>
                </a:solidFill>
              </a:rPr>
              <a:t>(5,2)-set-consensus </a:t>
            </a:r>
            <a:r>
              <a:rPr lang="en-US" sz="2800" dirty="0" smtClean="0"/>
              <a:t>object can be implemented from an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2,2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object.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6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2,2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object</a:t>
            </a:r>
            <a:r>
              <a:rPr lang="en-US" dirty="0" smtClean="0"/>
              <a:t> cannot be implemented from </a:t>
            </a:r>
            <a:r>
              <a:rPr lang="en-US" dirty="0" smtClean="0">
                <a:solidFill>
                  <a:schemeClr val="accent2"/>
                </a:solidFill>
              </a:rPr>
              <a:t>2-consensus objects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registers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44488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Proof:</a:t>
            </a:r>
          </a:p>
          <a:p>
            <a:r>
              <a:rPr lang="en-US" sz="2800" dirty="0" smtClean="0"/>
              <a:t>A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(</a:t>
            </a:r>
            <a:r>
              <a:rPr lang="en-US" sz="2800" dirty="0">
                <a:solidFill>
                  <a:schemeClr val="accent1"/>
                </a:solidFill>
              </a:rPr>
              <a:t>5,2)-set-consensus object </a:t>
            </a:r>
            <a:r>
              <a:rPr lang="en-US" sz="2800" dirty="0" smtClean="0"/>
              <a:t>can be implemented from an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object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(5,2)-set-consensus </a:t>
            </a:r>
            <a:r>
              <a:rPr lang="en-US" sz="2800" dirty="0" smtClean="0">
                <a:solidFill>
                  <a:schemeClr val="accent1"/>
                </a:solidFill>
              </a:rPr>
              <a:t>object </a:t>
            </a:r>
            <a:r>
              <a:rPr lang="en-US" sz="2800" dirty="0" smtClean="0"/>
              <a:t>cannot be implemented from                   </a:t>
            </a:r>
            <a:r>
              <a:rPr lang="en-US" sz="2800" dirty="0" smtClean="0">
                <a:solidFill>
                  <a:schemeClr val="accent1"/>
                </a:solidFill>
              </a:rPr>
              <a:t>2-consensus </a:t>
            </a:r>
            <a:r>
              <a:rPr lang="en-US" sz="2800" dirty="0">
                <a:solidFill>
                  <a:schemeClr val="accent1"/>
                </a:solidFill>
              </a:rPr>
              <a:t>objects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2,2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object </a:t>
            </a:r>
            <a:r>
              <a:rPr lang="en-US" dirty="0" smtClean="0"/>
              <a:t>cannot be implemented from </a:t>
            </a:r>
            <a:r>
              <a:rPr lang="en-US" dirty="0" smtClean="0">
                <a:solidFill>
                  <a:schemeClr val="accent2"/>
                </a:solidFill>
              </a:rPr>
              <a:t>2-consensus objects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registers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Common2 Conjecture is false.</a:t>
            </a:r>
          </a:p>
        </p:txBody>
      </p:sp>
    </p:spTree>
    <p:extLst>
      <p:ext uri="{BB962C8B-B14F-4D97-AF65-F5344CB8AC3E}">
        <p14:creationId xmlns:p14="http://schemas.microsoft.com/office/powerpoint/2010/main" val="9428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m,2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object</a:t>
            </a:r>
            <a:r>
              <a:rPr lang="en-US" dirty="0" smtClean="0"/>
              <a:t> cannot be implemented from </a:t>
            </a:r>
            <a:r>
              <a:rPr lang="en-US" dirty="0" smtClean="0">
                <a:solidFill>
                  <a:schemeClr val="accent2"/>
                </a:solidFill>
              </a:rPr>
              <a:t>m-consensus objects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registers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Consensus Hierarchy Conjecture is false.</a:t>
            </a:r>
          </a:p>
        </p:txBody>
      </p:sp>
    </p:spTree>
    <p:extLst>
      <p:ext uri="{BB962C8B-B14F-4D97-AF65-F5344CB8AC3E}">
        <p14:creationId xmlns:p14="http://schemas.microsoft.com/office/powerpoint/2010/main" val="18544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>
                <a:solidFill>
                  <a:schemeClr val="accent2"/>
                </a:solidFill>
              </a:rPr>
              <a:t>O</a:t>
            </a:r>
            <a:r>
              <a:rPr lang="en-US" baseline="-25000" dirty="0" err="1" smtClean="0">
                <a:solidFill>
                  <a:schemeClr val="accent2"/>
                </a:solidFill>
              </a:rPr>
              <a:t>m,k</a:t>
            </a:r>
            <a:r>
              <a:rPr lang="en-US" dirty="0" smtClean="0">
                <a:solidFill>
                  <a:schemeClr val="accent2"/>
                </a:solidFill>
              </a:rPr>
              <a:t> object </a:t>
            </a:r>
            <a:r>
              <a:rPr lang="en-US" dirty="0" smtClean="0"/>
              <a:t>can be implemented from an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m,k+1</a:t>
            </a:r>
            <a:r>
              <a:rPr lang="en-US" dirty="0" smtClean="0">
                <a:solidFill>
                  <a:schemeClr val="accent2"/>
                </a:solidFill>
              </a:rPr>
              <a:t> object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>
                <a:solidFill>
                  <a:schemeClr val="accent2"/>
                </a:solidFill>
              </a:rPr>
              <a:t>O</a:t>
            </a:r>
            <a:r>
              <a:rPr lang="en-US" baseline="-25000" dirty="0" err="1" smtClean="0">
                <a:solidFill>
                  <a:schemeClr val="accent2"/>
                </a:solidFill>
              </a:rPr>
              <a:t>m,k</a:t>
            </a:r>
            <a:r>
              <a:rPr lang="en-US" dirty="0" smtClean="0">
                <a:solidFill>
                  <a:schemeClr val="accent2"/>
                </a:solidFill>
              </a:rPr>
              <a:t> object </a:t>
            </a:r>
            <a:r>
              <a:rPr lang="en-US" dirty="0" smtClean="0"/>
              <a:t>can be implemented from an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m,k+1</a:t>
            </a:r>
            <a:r>
              <a:rPr lang="en-US" dirty="0" smtClean="0">
                <a:solidFill>
                  <a:schemeClr val="accent2"/>
                </a:solidFill>
              </a:rPr>
              <a:t> object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855" y="2590800"/>
            <a:ext cx="725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</a:t>
            </a:r>
            <a:r>
              <a:rPr lang="en-US" sz="3600" baseline="-25000" dirty="0"/>
              <a:t>1</a:t>
            </a:r>
            <a:r>
              <a:rPr lang="en-US" sz="3600" baseline="30000" dirty="0"/>
              <a:t>m</a:t>
            </a:r>
            <a:r>
              <a:rPr lang="en-US" sz="3600" baseline="-250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aseline="30000" dirty="0" smtClean="0">
                <a:solidFill>
                  <a:srgbClr val="FF0000"/>
                </a:solidFill>
              </a:rPr>
              <a:t>m </a:t>
            </a:r>
            <a:r>
              <a:rPr lang="en-US" sz="3600" dirty="0" smtClean="0">
                <a:solidFill>
                  <a:srgbClr val="FF0000"/>
                </a:solidFill>
              </a:rPr>
              <a:t>…</a:t>
            </a:r>
            <a:r>
              <a:rPr lang="en-US" sz="3600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600" baseline="30000" dirty="0" err="1" smtClean="0">
                <a:solidFill>
                  <a:srgbClr val="FF0000"/>
                </a:solidFill>
              </a:rPr>
              <a:t>m</a:t>
            </a:r>
            <a:r>
              <a:rPr lang="en-US" sz="3600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smtClean="0">
                <a:solidFill>
                  <a:srgbClr val="FF0000"/>
                </a:solidFill>
              </a:rPr>
              <a:t>k+1</a:t>
            </a:r>
            <a:r>
              <a:rPr lang="en-US" sz="3600" baseline="30000" dirty="0" smtClean="0">
                <a:solidFill>
                  <a:srgbClr val="FF0000"/>
                </a:solidFill>
              </a:rPr>
              <a:t>m</a:t>
            </a:r>
            <a:r>
              <a:rPr lang="en-US" sz="3600" baseline="-250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  <a:r>
              <a:rPr lang="en-US" sz="3600" baseline="-250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A</a:t>
            </a:r>
            <a:r>
              <a:rPr lang="en-US" sz="3600" baseline="-25000" dirty="0" smtClean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2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v’ = 0  or ⊥ then v” =⊥</a:t>
            </a:r>
          </a:p>
          <a:p>
            <a:pPr algn="ctr"/>
            <a:r>
              <a:rPr lang="en-US" dirty="0" smtClean="0"/>
              <a:t>else</a:t>
            </a:r>
          </a:p>
          <a:p>
            <a:pPr algn="ctr"/>
            <a:r>
              <a:rPr lang="en-US" dirty="0" smtClean="0"/>
              <a:t>v’- 1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1680" y="34015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09598" y="3139958"/>
            <a:ext cx="75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v+1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1648" y="316992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’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0" y="3377184"/>
            <a:ext cx="59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</a:t>
            </a:r>
            <a:r>
              <a:rPr lang="en-US" sz="2800" smtClean="0"/>
              <a:t>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1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2-consensus object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supports: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/>
                  <a:t>for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v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ℕ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</a:rPr>
                  <a:t>propose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(v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) 		a⟵ v</a:t>
                </a:r>
                <a:r>
                  <a:rPr 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;  return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a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2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) 		return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a</a:t>
                </a:r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>propose(v</a:t>
                </a:r>
                <a:r>
                  <a:rPr lang="en-US" sz="2800" baseline="-25000" dirty="0" smtClean="0">
                    <a:solidFill>
                      <a:schemeClr val="accent2"/>
                    </a:solidFill>
                  </a:rPr>
                  <a:t>3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		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return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⊥</a:t>
                </a:r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⟵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17384" y="312303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96072" y="338405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-1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79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17384" y="312303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</a:rPr>
              <a:t>a</a:t>
            </a:r>
            <a:r>
              <a:rPr lang="en-US" sz="2800" baseline="-25000" smtClean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96072" y="338405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-1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22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17384" y="312303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96072" y="338405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-1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2906" y="3520602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⟵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8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4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17384" y="312303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96072" y="338405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r>
              <a:rPr lang="en-US" sz="2800" dirty="0" smtClean="0">
                <a:solidFill>
                  <a:schemeClr val="accent1"/>
                </a:solidFill>
              </a:rPr>
              <a:t>-1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2906" y="3520602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8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17384" y="312303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796072" y="3384058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-1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2906" y="3520602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9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17384" y="3123033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09884" y="3384058"/>
            <a:ext cx="543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906" y="3520602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09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</a:t>
            </a:r>
            <a:r>
              <a:rPr lang="en-US" baseline="-25000" dirty="0" smtClean="0"/>
              <a:t>2,2</a:t>
            </a:r>
            <a:r>
              <a:rPr lang="en-US" dirty="0" smtClean="0"/>
              <a:t> object can be implemented from an O</a:t>
            </a:r>
            <a:r>
              <a:rPr lang="en-US" baseline="-25000" dirty="0" smtClean="0"/>
              <a:t>2,3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52522" y="2456597"/>
            <a:ext cx="2947916" cy="3589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0221" y="1912312"/>
            <a:ext cx="72487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/>
              <a:t>O</a:t>
            </a:r>
            <a:r>
              <a:rPr lang="en-US" sz="2800" baseline="-25000" dirty="0"/>
              <a:t>2,3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58292" y="2631549"/>
            <a:ext cx="137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= 0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34268" y="2456597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68065" y="2435532"/>
            <a:ext cx="750627" cy="3589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v’ = 0  or ⊥ then v” =⊥</a:t>
            </a:r>
          </a:p>
          <a:p>
            <a:pPr algn="ctr"/>
            <a:r>
              <a:rPr lang="en-US" dirty="0"/>
              <a:t>else</a:t>
            </a:r>
          </a:p>
          <a:p>
            <a:pPr algn="ctr"/>
            <a:r>
              <a:rPr lang="en-US" dirty="0"/>
              <a:t>v’- 1</a:t>
            </a:r>
          </a:p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50988" y="3625529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557" y="3384643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2711" y="3154899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r>
              <a:rPr lang="en-US" sz="2800" dirty="0" smtClean="0">
                <a:solidFill>
                  <a:schemeClr val="accent1"/>
                </a:solidFill>
              </a:rPr>
              <a:t>+1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47305" y="3646167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72906" y="3072047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>
            <a:off x="7759203" y="3648232"/>
            <a:ext cx="623930" cy="120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84522" y="3123033"/>
            <a:ext cx="543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⊥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348345" y="3629108"/>
            <a:ext cx="450376" cy="141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8148" y="1912312"/>
            <a:ext cx="6814159" cy="426302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09884" y="3384058"/>
            <a:ext cx="543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906" y="3520602"/>
            <a:ext cx="201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= 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+1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35790" y="5175504"/>
            <a:ext cx="138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cnt</a:t>
            </a:r>
            <a:r>
              <a:rPr lang="en-US" sz="2800" dirty="0" smtClean="0"/>
              <a:t> = 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11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all </a:t>
            </a:r>
            <a:r>
              <a:rPr lang="en-US" sz="2800" dirty="0" smtClean="0">
                <a:solidFill>
                  <a:schemeClr val="accent1"/>
                </a:solidFill>
              </a:rPr>
              <a:t>m ≥ 2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1"/>
                </a:solidFill>
              </a:rPr>
              <a:t>k ≥ 2</a:t>
            </a:r>
            <a:r>
              <a:rPr lang="en-US" sz="2800" dirty="0" smtClean="0"/>
              <a:t>,                                                                                            there are deterministic objects </a:t>
            </a:r>
            <a:r>
              <a:rPr lang="en-US" sz="2800" dirty="0" err="1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2800" dirty="0" smtClean="0"/>
              <a:t> with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                                                                      such that: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m,k+1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cannot be implemented from </a:t>
            </a:r>
            <a:r>
              <a:rPr lang="en-US" sz="2800" baseline="-25000" dirty="0" smtClean="0"/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objects and registers                in a system of </a:t>
            </a:r>
            <a:r>
              <a:rPr lang="en-US" sz="2800" dirty="0" smtClean="0">
                <a:solidFill>
                  <a:schemeClr val="accent1"/>
                </a:solidFill>
              </a:rPr>
              <a:t>km + m + k</a:t>
            </a:r>
            <a:r>
              <a:rPr lang="en-US" sz="2800" dirty="0" smtClean="0"/>
              <a:t> processes.</a:t>
            </a:r>
          </a:p>
        </p:txBody>
      </p:sp>
    </p:spTree>
    <p:extLst>
      <p:ext uri="{BB962C8B-B14F-4D97-AF65-F5344CB8AC3E}">
        <p14:creationId xmlns:p14="http://schemas.microsoft.com/office/powerpoint/2010/main" val="14629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Theorem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all </a:t>
            </a:r>
            <a:r>
              <a:rPr lang="en-US" sz="2800" dirty="0" smtClean="0">
                <a:solidFill>
                  <a:schemeClr val="accent1"/>
                </a:solidFill>
              </a:rPr>
              <a:t>m ≥ 2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1"/>
                </a:solidFill>
              </a:rPr>
              <a:t>k ≥ 2</a:t>
            </a:r>
            <a:r>
              <a:rPr lang="en-US" sz="2800" dirty="0" smtClean="0"/>
              <a:t>,                                                                                            there are deterministic objects </a:t>
            </a:r>
            <a:r>
              <a:rPr lang="en-US" sz="2800" dirty="0" err="1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2800" dirty="0" smtClean="0"/>
              <a:t> with consensus number </a:t>
            </a:r>
            <a:r>
              <a:rPr lang="en-US" sz="2800" dirty="0" smtClean="0">
                <a:solidFill>
                  <a:schemeClr val="accent1"/>
                </a:solidFill>
              </a:rPr>
              <a:t>m</a:t>
            </a:r>
            <a:r>
              <a:rPr lang="en-US" sz="2800" dirty="0" smtClean="0"/>
              <a:t>                                                                      such that: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m,k+1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cannot be implemented from </a:t>
            </a:r>
            <a:r>
              <a:rPr lang="en-US" sz="2800" baseline="-25000" dirty="0" smtClean="0"/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err="1" smtClean="0">
                <a:solidFill>
                  <a:schemeClr val="accent1"/>
                </a:solidFill>
              </a:rPr>
              <a:t>m,k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objects 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                in a system of </a:t>
            </a:r>
            <a:r>
              <a:rPr lang="en-US" sz="2800" dirty="0" smtClean="0">
                <a:solidFill>
                  <a:schemeClr val="accent1"/>
                </a:solidFill>
              </a:rPr>
              <a:t>km + m + k</a:t>
            </a:r>
            <a:r>
              <a:rPr lang="en-US" sz="2800" dirty="0" smtClean="0"/>
              <a:t> processes.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2,3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cannot be implemented from 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2,2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objects 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 in a system of </a:t>
            </a:r>
            <a:r>
              <a:rPr lang="en-US" sz="2800" dirty="0" smtClean="0">
                <a:solidFill>
                  <a:schemeClr val="accent1"/>
                </a:solidFill>
              </a:rPr>
              <a:t>8 </a:t>
            </a:r>
            <a:r>
              <a:rPr lang="en-US" sz="2800" dirty="0" smtClean="0"/>
              <a:t>processes.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117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Lemma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5083" cy="1294281"/>
          </a:xfrm>
        </p:spPr>
        <p:txBody>
          <a:bodyPr>
            <a:normAutofit/>
          </a:bodyPr>
          <a:lstStyle/>
          <a:p>
            <a:r>
              <a:rPr lang="en-US" sz="2800" dirty="0"/>
              <a:t>Any </a:t>
            </a:r>
            <a:r>
              <a:rPr lang="en-US" sz="2800" dirty="0" smtClean="0">
                <a:solidFill>
                  <a:schemeClr val="accent1"/>
                </a:solidFill>
              </a:rPr>
              <a:t>3-set-consensus</a:t>
            </a:r>
            <a:r>
              <a:rPr lang="en-US" sz="2800" dirty="0" smtClean="0"/>
              <a:t> </a:t>
            </a:r>
            <a:r>
              <a:rPr lang="en-US" sz="2800" dirty="0"/>
              <a:t>algorithm for </a:t>
            </a:r>
            <a:r>
              <a:rPr lang="en-US" sz="2800" dirty="0" smtClean="0">
                <a:solidFill>
                  <a:schemeClr val="accent1"/>
                </a:solidFill>
              </a:rPr>
              <a:t>8 </a:t>
            </a:r>
            <a:r>
              <a:rPr lang="en-US" sz="2800" dirty="0" smtClean="0"/>
              <a:t>threads 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2,2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 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7</a:t>
            </a:r>
            <a:r>
              <a:rPr lang="en-US" sz="2800" dirty="0" smtClean="0"/>
              <a:t> processes using </a:t>
            </a:r>
            <a:r>
              <a:rPr lang="en-US" sz="2800" dirty="0" smtClean="0">
                <a:solidFill>
                  <a:schemeClr val="accent1"/>
                </a:solidFill>
              </a:rPr>
              <a:t>2-consensus</a:t>
            </a:r>
            <a:r>
              <a:rPr lang="en-US" sz="2800" dirty="0" smtClean="0"/>
              <a:t> objects and </a:t>
            </a:r>
            <a:r>
              <a:rPr lang="en-US" sz="2800" dirty="0" smtClean="0">
                <a:solidFill>
                  <a:schemeClr val="accent1"/>
                </a:solidFill>
              </a:rPr>
              <a:t>registers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97280" y="4882876"/>
            <a:ext cx="9841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2,3</a:t>
            </a:r>
            <a:r>
              <a:rPr lang="en-US" sz="2800" baseline="-25000" dirty="0"/>
              <a:t> </a:t>
            </a:r>
            <a:r>
              <a:rPr lang="en-US" sz="2800" dirty="0"/>
              <a:t>cannot be implemented from </a:t>
            </a:r>
            <a:r>
              <a:rPr lang="en-US" sz="2800" baseline="-250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>
                <a:solidFill>
                  <a:schemeClr val="accent1"/>
                </a:solidFill>
              </a:rPr>
              <a:t>registers</a:t>
            </a:r>
            <a:r>
              <a:rPr lang="en-US" sz="2800" dirty="0"/>
              <a:t> in a system of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 smtClean="0"/>
              <a:t>processes.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7280" y="3311946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Corollary </a:t>
            </a:r>
            <a:r>
              <a:rPr lang="en-US" dirty="0">
                <a:solidFill>
                  <a:schemeClr val="accent2"/>
                </a:solidFill>
              </a:rPr>
              <a:t>O</a:t>
            </a:r>
            <a:r>
              <a:rPr lang="en-US" baseline="-25000" dirty="0">
                <a:solidFill>
                  <a:schemeClr val="accent2"/>
                </a:solidFill>
              </a:rPr>
              <a:t>2,2 </a:t>
            </a:r>
            <a:r>
              <a:rPr lang="en-US" dirty="0">
                <a:solidFill>
                  <a:schemeClr val="accent2"/>
                </a:solidFill>
              </a:rPr>
              <a:t>&lt;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baseline="-25000" dirty="0" smtClean="0">
                <a:solidFill>
                  <a:schemeClr val="accent2"/>
                </a:solidFill>
              </a:rPr>
              <a:t>2,3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9039" y="4779637"/>
            <a:ext cx="10006641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Universality of n-consensus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432945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is a wait-free implementation of any object using only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-consensus objects and registers                  in a system of at most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processes.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8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Lemma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55083" cy="1294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using </a:t>
            </a:r>
            <a:r>
              <a:rPr lang="en-US" sz="2800" dirty="0" smtClean="0">
                <a:solidFill>
                  <a:schemeClr val="accent1"/>
                </a:solidFill>
              </a:rPr>
              <a:t>O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2,2</a:t>
            </a:r>
            <a:r>
              <a:rPr lang="en-US" sz="2800" baseline="-25000" dirty="0" smtClean="0"/>
              <a:t> </a:t>
            </a:r>
            <a:r>
              <a:rPr lang="en-US" sz="2800" dirty="0"/>
              <a:t>objects and </a:t>
            </a:r>
            <a:r>
              <a:rPr lang="en-US" sz="2800" dirty="0" smtClean="0">
                <a:solidFill>
                  <a:schemeClr val="accent1"/>
                </a:solidFill>
              </a:rPr>
              <a:t>one single-writer register </a:t>
            </a:r>
            <a:r>
              <a:rPr lang="en-US" sz="2800" dirty="0" smtClean="0">
                <a:solidFill>
                  <a:schemeClr val="tx1"/>
                </a:solidFill>
              </a:rPr>
              <a:t>per thread </a:t>
            </a:r>
            <a:r>
              <a:rPr lang="en-US" sz="2800" dirty="0" smtClean="0"/>
              <a:t>can be simulated by </a:t>
            </a:r>
            <a:r>
              <a:rPr lang="en-US" sz="2800" dirty="0" smtClean="0">
                <a:solidFill>
                  <a:schemeClr val="accent1"/>
                </a:solidFill>
              </a:rPr>
              <a:t>7</a:t>
            </a:r>
            <a:r>
              <a:rPr lang="en-US" sz="2800" dirty="0" smtClean="0"/>
              <a:t> processes using </a:t>
            </a:r>
            <a:r>
              <a:rPr lang="en-US" sz="2800" dirty="0" smtClean="0">
                <a:solidFill>
                  <a:schemeClr val="accent1"/>
                </a:solidFill>
              </a:rPr>
              <a:t>2-consensus</a:t>
            </a:r>
            <a:r>
              <a:rPr lang="en-US" sz="2800" dirty="0" smtClean="0"/>
              <a:t> objects and registers.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821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state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</a:t>
            </a:r>
            <a:r>
              <a:rPr lang="en-US" dirty="0"/>
              <a:t>state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01729" y="4491239"/>
            <a:ext cx="749508" cy="382147"/>
            <a:chOff x="2501729" y="2364264"/>
            <a:chExt cx="749508" cy="382147"/>
          </a:xfrm>
        </p:grpSpPr>
        <p:sp>
          <p:nvSpPr>
            <p:cNvPr id="24" name="Rectangle 23"/>
            <p:cNvSpPr/>
            <p:nvPr/>
          </p:nvSpPr>
          <p:spPr>
            <a:xfrm flipH="1">
              <a:off x="2880607" y="2374368"/>
              <a:ext cx="3547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⊥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01729" y="2364264"/>
              <a:ext cx="374754" cy="3747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76483" y="2371657"/>
              <a:ext cx="374754" cy="3747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14521" y="2337758"/>
            <a:ext cx="730092" cy="387597"/>
            <a:chOff x="2521145" y="2364263"/>
            <a:chExt cx="730092" cy="387597"/>
          </a:xfrm>
        </p:grpSpPr>
        <p:sp>
          <p:nvSpPr>
            <p:cNvPr id="32" name="Rectangle 31"/>
            <p:cNvSpPr/>
            <p:nvPr/>
          </p:nvSpPr>
          <p:spPr>
            <a:xfrm flipH="1">
              <a:off x="2880607" y="2374368"/>
              <a:ext cx="3547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⊥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21145" y="2364263"/>
              <a:ext cx="355338" cy="3875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6483" y="2371657"/>
              <a:ext cx="374754" cy="37475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0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4"/>
            <a:ext cx="372254" cy="387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</p:spTree>
    <p:extLst>
      <p:ext uri="{BB962C8B-B14F-4D97-AF65-F5344CB8AC3E}">
        <p14:creationId xmlns:p14="http://schemas.microsoft.com/office/powerpoint/2010/main" val="12672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4"/>
            <a:ext cx="372254" cy="387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⊥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28329" y="2356664"/>
            <a:ext cx="352277" cy="387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22474" y="4505250"/>
            <a:ext cx="358116" cy="4056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85603" y="4505250"/>
            <a:ext cx="372254" cy="4056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state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Universality of n-consensus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808182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There is a wait-free implementation of any object using only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-consensus objects and registers              in a system of at most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processes.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What about in systems with more than n processes?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8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4"/>
            <a:ext cx="372254" cy="3870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5" name="Rectangle 24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749915" y="764498"/>
            <a:ext cx="21735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08353" y="2356665"/>
            <a:ext cx="372254" cy="3826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08485" y="2692719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10985" y="4853794"/>
            <a:ext cx="130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state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8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58977" y="2130364"/>
            <a:ext cx="2173574" cy="8394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541966" y="2197244"/>
            <a:ext cx="2293495" cy="57012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64369" y="2692719"/>
            <a:ext cx="566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If a process crashes, the simulation of at most one thread is blocked.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8353" y="45177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2880604" y="4515240"/>
            <a:ext cx="381600" cy="381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888147" y="236344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5853" y="235666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3103" y="235916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233535" y="2692719"/>
            <a:ext cx="17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</a:t>
            </a:r>
            <a:r>
              <a:rPr lang="en-US" smtClean="0"/>
              <a:t>state index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05853" y="450525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85603" y="450525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57855" y="235916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8505" y="4904984"/>
            <a:ext cx="17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</a:t>
            </a:r>
            <a:r>
              <a:rPr lang="en-US" smtClean="0"/>
              <a:t>state index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60355" y="450525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505853" y="235666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883103" y="235916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641244" y="185728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2233535" y="2692719"/>
            <a:ext cx="17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value </a:t>
            </a:r>
            <a:r>
              <a:rPr lang="en-US" smtClean="0"/>
              <a:t>state index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2885603" y="450525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688714" y="401835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8</a:t>
            </a:r>
            <a:endParaRPr lang="en-US" sz="2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340003" y="3107021"/>
            <a:ext cx="34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⋮</a:t>
            </a:r>
            <a:endParaRPr lang="en-US" sz="4800" dirty="0"/>
          </a:p>
        </p:txBody>
      </p:sp>
      <p:sp>
        <p:nvSpPr>
          <p:cNvPr id="149" name="Rectangle 148"/>
          <p:cNvSpPr/>
          <p:nvPr/>
        </p:nvSpPr>
        <p:spPr>
          <a:xfrm flipH="1">
            <a:off x="2880607" y="237436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3257855" y="235916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78505" y="4904984"/>
            <a:ext cx="175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value </a:t>
            </a:r>
            <a:r>
              <a:rPr lang="en-US" dirty="0" smtClean="0"/>
              <a:t>state index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3260355" y="450525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10927" y="4505250"/>
            <a:ext cx="378996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55" name="Rounded Rectangle 154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56" name="Rectangle 155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⊥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3" name="Rectangle 162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65" name="Rectangle 164"/>
          <p:cNvSpPr/>
          <p:nvPr/>
        </p:nvSpPr>
        <p:spPr>
          <a:xfrm>
            <a:off x="7238622" y="368679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66" name="Rectangle 165"/>
          <p:cNvSpPr/>
          <p:nvPr/>
        </p:nvSpPr>
        <p:spPr>
          <a:xfrm>
            <a:off x="7267927" y="2467595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1903751" y="235416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71925" y="224415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06251" y="4515240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66634" y="4387636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792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61" name="Rectangle 60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83" name="Rectangle 82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89" name="Rounded Rectangle 88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90" name="Rectangle 89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⊥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97" name="Rectangle 9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99" name="TextBox 98"/>
          <p:cNvSpPr txBox="1"/>
          <p:nvPr/>
        </p:nvSpPr>
        <p:spPr>
          <a:xfrm>
            <a:off x="8582528" y="2288116"/>
            <a:ext cx="36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238622" y="368679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01" name="Rectangle 100"/>
          <p:cNvSpPr/>
          <p:nvPr/>
        </p:nvSpPr>
        <p:spPr>
          <a:xfrm>
            <a:off x="7267927" y="2467595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40247" y="4265408"/>
            <a:ext cx="360350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F returns 1 or 2, then this operation is in group 1.</a:t>
            </a:r>
            <a:endParaRPr lang="en-US" sz="2800" dirty="0"/>
          </a:p>
        </p:txBody>
      </p:sp>
      <p:sp>
        <p:nvSpPr>
          <p:cNvPr id="89" name="Rectangle 8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⊥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98" name="Rectangle 97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8582528" y="2288116"/>
            <a:ext cx="36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238622" y="368679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02" name="Rectangle 101"/>
          <p:cNvSpPr/>
          <p:nvPr/>
        </p:nvSpPr>
        <p:spPr>
          <a:xfrm>
            <a:off x="7267927" y="2467595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03" name="Rectangle 102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595792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08" name="Rectangle 107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16" name="Rectangle 115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23" name="Rectangle 122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30" name="Rectangle 129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37" name="Rectangle 136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44" name="Rectangle 143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150" name="Rectangle 149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540247" y="4265408"/>
            <a:ext cx="360350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F returns 1 or 2, then this operation is in group 1.</a:t>
            </a:r>
            <a:endParaRPr lang="en-US" sz="2800" dirty="0"/>
          </a:p>
        </p:txBody>
      </p:sp>
      <p:sp>
        <p:nvSpPr>
          <p:cNvPr id="89" name="Rectangle 8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91" name="Rectangle 90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96" name="Rectangle 95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98" name="Rectangle 97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8582528" y="2288116"/>
            <a:ext cx="36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238622" y="368679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02" name="Rectangle 101"/>
          <p:cNvSpPr/>
          <p:nvPr/>
        </p:nvSpPr>
        <p:spPr>
          <a:xfrm>
            <a:off x="7267927" y="2467595"/>
            <a:ext cx="441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⊥</a:t>
            </a:r>
            <a:endParaRPr lang="en-US" sz="2000" b="1" dirty="0"/>
          </a:p>
        </p:txBody>
      </p:sp>
      <p:sp>
        <p:nvSpPr>
          <p:cNvPr id="156" name="Rectangle 15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595792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61" name="Rectangle 160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69" name="Rectangle 168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9" name="TextBox 178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83" name="Rectangle 182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90" name="Rectangle 189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3" name="TextBox 192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97" name="Rectangle 196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03" name="Rectangle 202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17" name="Rectangle 116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499958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F returns 1 or 2, then this operation is in group 1.</a:t>
            </a:r>
            <a:endParaRPr lang="en-US" sz="2800" dirty="0"/>
          </a:p>
        </p:txBody>
      </p:sp>
      <p:sp>
        <p:nvSpPr>
          <p:cNvPr id="89" name="Rectangle 8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96" name="Rectangle 95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98" name="Rectangle 97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00" name="TextBox 99"/>
          <p:cNvSpPr txBox="1"/>
          <p:nvPr/>
        </p:nvSpPr>
        <p:spPr>
          <a:xfrm>
            <a:off x="8582528" y="2288116"/>
            <a:ext cx="36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</a:t>
            </a:r>
          </a:p>
        </p:txBody>
      </p:sp>
      <p:sp>
        <p:nvSpPr>
          <p:cNvPr id="6" name="Rectangle 5"/>
          <p:cNvSpPr/>
          <p:nvPr/>
        </p:nvSpPr>
        <p:spPr>
          <a:xfrm>
            <a:off x="7251446" y="36867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⊥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595792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06" name="Rectangle 105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14" name="Rectangle 113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21" name="Rectangle 120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28" name="Rectangle 127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35" name="Rectangle 134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42" name="Rectangle 141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148" name="Rectangle 147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F returns 1 or 2, then this operation is in group 1.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</a:t>
            </a:r>
            <a:endParaRPr lang="en-US" sz="28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09" name="Rectangle 108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16" name="Rectangle 115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23" name="Rectangle 122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30" name="Rectangle 129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136" name="Rectangle 135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67334" y="3700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/>
              <a:t>⊥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52" name="Rectangle 151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Universality of n-consensus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7010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There is a wait-free implementation of any object using only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-consensus objects and registers        in a system of at most </a:t>
            </a:r>
            <a:r>
              <a:rPr lang="en-US" sz="2800" dirty="0" smtClean="0">
                <a:solidFill>
                  <a:schemeClr val="accent1"/>
                </a:solidFill>
              </a:rPr>
              <a:t>n</a:t>
            </a:r>
            <a:r>
              <a:rPr lang="en-US" sz="2800" dirty="0" smtClean="0"/>
              <a:t> processes.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What about in systems of more than n processes?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Within </a:t>
            </a:r>
            <a:r>
              <a:rPr lang="en-US" sz="2800" dirty="0"/>
              <a:t>level 1, there are an infinite number of incomparable objects.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F returns 1 or 2, then this operation is in group 1.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02" name="Rectangle 101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09" name="Rectangle 108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16" name="Rectangle 115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23" name="Rectangle 122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30" name="Rectangle 129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136" name="Rectangle 135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267334" y="37007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⊥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52" name="Rectangle 151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5" name="Rectangle 164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3 or 4, then this operation is in group </a:t>
            </a:r>
            <a:r>
              <a:rPr lang="en-US" sz="2800" dirty="0" smtClean="0"/>
              <a:t>2.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</a:t>
            </a:r>
            <a:r>
              <a:rPr lang="en-US" sz="2800" dirty="0"/>
              <a:t>returns v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9620" y="3621001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sp>
        <p:nvSpPr>
          <p:cNvPr id="101" name="Rectangle 100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</a:t>
            </a:r>
            <a:r>
              <a:rPr lang="en-US" sz="2800" dirty="0"/>
              <a:t>returns v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</a:t>
            </a:r>
            <a:endParaRPr lang="en-US" sz="2800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9620" y="3621001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</a:t>
            </a:r>
            <a:r>
              <a:rPr lang="en-US" sz="2800" baseline="-25000" dirty="0" smtClean="0">
                <a:solidFill>
                  <a:schemeClr val="tx1"/>
                </a:solidFill>
              </a:rPr>
              <a:t>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 </a:t>
            </a:r>
            <a:r>
              <a:rPr lang="en-US" sz="2800" dirty="0"/>
              <a:t>returns v</a:t>
            </a:r>
            <a:r>
              <a:rPr lang="en-US" sz="2800" baseline="-25000" dirty="0"/>
              <a:t>1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</a:t>
            </a:r>
            <a:r>
              <a:rPr lang="en-US" sz="2800" dirty="0"/>
              <a:t>returns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</a:p>
          <a:p>
            <a:r>
              <a:rPr lang="en-US" sz="2800" smtClean="0"/>
              <a:t>suggest(v</a:t>
            </a:r>
            <a:r>
              <a:rPr lang="en-US" sz="2800" baseline="-25000" smtClean="0"/>
              <a:t>5</a:t>
            </a:r>
            <a:r>
              <a:rPr lang="en-US" sz="2800"/>
              <a:t>): returns </a:t>
            </a:r>
            <a:r>
              <a:rPr lang="en-US" sz="2800" smtClean="0"/>
              <a:t>v</a:t>
            </a:r>
            <a:r>
              <a:rPr lang="en-US" sz="2800" baseline="-25000" smtClean="0"/>
              <a:t>1</a:t>
            </a:r>
            <a:endParaRPr lang="en-US" sz="2800" baseline="-25000" dirty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9620" y="3621001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returns v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</a:t>
            </a:r>
            <a:endParaRPr lang="en-US" sz="2800" baseline="-250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 </a:t>
            </a:r>
            <a:r>
              <a:rPr lang="en-US" sz="2800" dirty="0"/>
              <a:t>returns v</a:t>
            </a:r>
            <a:r>
              <a:rPr lang="en-US" sz="2800" baseline="-25000" dirty="0"/>
              <a:t>4</a:t>
            </a:r>
            <a:endParaRPr lang="en-US" sz="28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99620" y="3621001"/>
            <a:ext cx="46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2481" y="23997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</a:t>
            </a:r>
            <a:endParaRPr lang="en-US" sz="2800" baseline="-250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 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2481" y="23997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</a:t>
            </a:r>
            <a:r>
              <a:rPr lang="en-US" sz="2800" dirty="0" smtClean="0"/>
              <a:t>and 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262" y="2145323"/>
            <a:ext cx="9583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process crashes can block 2 threads</a:t>
            </a:r>
          </a:p>
          <a:p>
            <a:r>
              <a:rPr lang="en-US" sz="2800" dirty="0" smtClean="0"/>
              <a:t>4 </a:t>
            </a:r>
            <a:r>
              <a:rPr lang="en-US" sz="2800" dirty="0"/>
              <a:t>process crashes can block </a:t>
            </a:r>
            <a:r>
              <a:rPr lang="en-US" sz="2800" dirty="0" smtClean="0"/>
              <a:t>8 threads</a:t>
            </a:r>
            <a:endParaRPr lang="en-US" sz="2800" dirty="0"/>
          </a:p>
          <a:p>
            <a:r>
              <a:rPr lang="en-US" sz="2800" dirty="0" smtClean="0"/>
              <a:t>Remaining 3 processes have no threads left to simulate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64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</a:t>
            </a:r>
            <a:endParaRPr lang="en-US" sz="2800" baseline="-250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2481" y="23997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</a:t>
            </a:r>
            <a:endParaRPr lang="en-US" sz="2800" baseline="-250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2481" y="23997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284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/>
                </a:solidFill>
              </a:rPr>
              <a:t>3-set-consensus</a:t>
            </a:r>
            <a:r>
              <a:rPr lang="en-US" sz="2800" dirty="0"/>
              <a:t> algorithm for </a:t>
            </a:r>
            <a:r>
              <a:rPr lang="en-US" sz="2800" dirty="0">
                <a:solidFill>
                  <a:schemeClr val="accent1"/>
                </a:solidFill>
              </a:rPr>
              <a:t>8 </a:t>
            </a:r>
            <a:r>
              <a:rPr lang="en-US" sz="2800" dirty="0"/>
              <a:t>threads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</a:t>
            </a:r>
            <a:r>
              <a:rPr lang="en-US" sz="2800" baseline="-25000" dirty="0">
                <a:solidFill>
                  <a:schemeClr val="accent1"/>
                </a:solidFill>
              </a:rPr>
              <a:t>2,2</a:t>
            </a:r>
            <a:r>
              <a:rPr lang="en-US" sz="2800" baseline="-25000" dirty="0"/>
              <a:t> </a:t>
            </a:r>
            <a:r>
              <a:rPr lang="en-US" sz="2800" dirty="0"/>
              <a:t>objects and </a:t>
            </a:r>
            <a:r>
              <a:rPr lang="en-US" sz="2800" dirty="0" smtClean="0"/>
              <a:t>one </a:t>
            </a:r>
            <a:r>
              <a:rPr lang="en-US" sz="2800" dirty="0" smtClean="0">
                <a:solidFill>
                  <a:schemeClr val="accent1"/>
                </a:solidFill>
              </a:rPr>
              <a:t>single-writer register </a:t>
            </a:r>
            <a:r>
              <a:rPr lang="en-US" sz="2800" dirty="0" smtClean="0"/>
              <a:t>per thread </a:t>
            </a:r>
            <a:r>
              <a:rPr lang="en-US" sz="2800" dirty="0"/>
              <a:t>can be simulated by </a:t>
            </a:r>
            <a:r>
              <a:rPr lang="en-US" sz="2800" dirty="0">
                <a:solidFill>
                  <a:schemeClr val="accent1"/>
                </a:solidFill>
              </a:rPr>
              <a:t>7</a:t>
            </a:r>
            <a:r>
              <a:rPr lang="en-US" sz="2800" dirty="0"/>
              <a:t> processes </a:t>
            </a:r>
            <a:r>
              <a:rPr lang="en-US" sz="2800" dirty="0" smtClean="0"/>
              <a:t>using   </a:t>
            </a:r>
            <a:r>
              <a:rPr lang="en-US" sz="2800" dirty="0">
                <a:solidFill>
                  <a:schemeClr val="accent1"/>
                </a:solidFill>
              </a:rPr>
              <a:t>2-consensus</a:t>
            </a:r>
            <a:r>
              <a:rPr lang="en-US" sz="2800" dirty="0"/>
              <a:t> objects and registers.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24075" y="2804660"/>
            <a:ext cx="577516" cy="6256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171611" y="3579026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51822" y="291695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59844" y="4144178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6369" y="3368628"/>
            <a:ext cx="43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71611" y="2333319"/>
            <a:ext cx="625643" cy="62564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2754" y="2374368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8640" y="2934447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7235254" y="3606055"/>
            <a:ext cx="539646" cy="5425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91140" y="4166134"/>
            <a:ext cx="62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74170" y="5108357"/>
            <a:ext cx="7060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F returns 5, then this operation is a suffix step.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582528" y="2288116"/>
            <a:ext cx="3609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):</a:t>
            </a:r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suggest(v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</a:t>
            </a:r>
            <a:endParaRPr lang="en-US" sz="2800" baseline="-25000" dirty="0" smtClean="0"/>
          </a:p>
          <a:p>
            <a:r>
              <a:rPr lang="en-US" sz="2800" dirty="0" smtClean="0"/>
              <a:t>suggest(v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):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00988" y="2178319"/>
            <a:ext cx="3793716" cy="26591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61950" y="362100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454427" y="1844260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1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599329" y="186021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176" name="Rectangle 175"/>
          <p:cNvSpPr/>
          <p:nvPr/>
        </p:nvSpPr>
        <p:spPr>
          <a:xfrm>
            <a:off x="1903751" y="19494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906251" y="480611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1454427" y="469952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7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595792" y="470180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7</a:t>
            </a:r>
            <a:endParaRPr lang="en-US" sz="2800" dirty="0"/>
          </a:p>
        </p:txBody>
      </p:sp>
      <p:sp>
        <p:nvSpPr>
          <p:cNvPr id="187" name="Rectangle 186"/>
          <p:cNvSpPr/>
          <p:nvPr/>
        </p:nvSpPr>
        <p:spPr>
          <a:xfrm>
            <a:off x="1903751" y="2425549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1454427" y="2320137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595792" y="233381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94" name="Rectangle 193"/>
          <p:cNvSpPr/>
          <p:nvPr/>
        </p:nvSpPr>
        <p:spPr>
          <a:xfrm>
            <a:off x="1903751" y="2901663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1454427" y="2796014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3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595792" y="280741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201" name="Rectangle 200"/>
          <p:cNvSpPr/>
          <p:nvPr/>
        </p:nvSpPr>
        <p:spPr>
          <a:xfrm>
            <a:off x="1903751" y="3377777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1454427" y="3271891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4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3595792" y="328100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08" name="Rectangle 207"/>
          <p:cNvSpPr/>
          <p:nvPr/>
        </p:nvSpPr>
        <p:spPr>
          <a:xfrm>
            <a:off x="1921241" y="3853891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1454427" y="3747768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5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95792" y="375460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215" name="Rectangle 214"/>
          <p:cNvSpPr/>
          <p:nvPr/>
        </p:nvSpPr>
        <p:spPr>
          <a:xfrm>
            <a:off x="1923741" y="433000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1454427" y="4223645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 smtClean="0">
                <a:solidFill>
                  <a:schemeClr val="accent1"/>
                </a:solidFill>
              </a:rPr>
              <a:t>6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595792" y="42282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6</a:t>
            </a:r>
            <a:endParaRPr lang="en-US" sz="2800" dirty="0"/>
          </a:p>
        </p:txBody>
      </p:sp>
      <p:sp>
        <p:nvSpPr>
          <p:cNvPr id="221" name="Rectangle 220"/>
          <p:cNvSpPr/>
          <p:nvPr/>
        </p:nvSpPr>
        <p:spPr>
          <a:xfrm>
            <a:off x="1893761" y="5282235"/>
            <a:ext cx="374754" cy="3747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 0</a:t>
            </a:r>
            <a:endParaRPr lang="en-US" dirty="0"/>
          </a:p>
        </p:txBody>
      </p:sp>
      <p:sp>
        <p:nvSpPr>
          <p:cNvPr id="224" name="TextBox 223"/>
          <p:cNvSpPr txBox="1"/>
          <p:nvPr/>
        </p:nvSpPr>
        <p:spPr>
          <a:xfrm>
            <a:off x="1454427" y="5175402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</a:t>
            </a:r>
            <a:r>
              <a:rPr lang="en-US" sz="2800" baseline="-25000" dirty="0">
                <a:solidFill>
                  <a:schemeClr val="accent1"/>
                </a:solidFill>
              </a:rPr>
              <a:t>8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595792" y="5175402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r>
              <a:rPr lang="en-US" sz="2800" baseline="-25000" dirty="0" smtClean="0"/>
              <a:t>8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02481" y="23997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7088" y="1787961"/>
            <a:ext cx="1900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>
                <a:solidFill>
                  <a:schemeClr val="accent2"/>
                </a:solidFill>
              </a:rPr>
              <a:t>A</a:t>
            </a:r>
            <a:r>
              <a:rPr lang="en-US" sz="2800" baseline="-25000" dirty="0">
                <a:solidFill>
                  <a:schemeClr val="accent2"/>
                </a:solidFill>
              </a:rPr>
              <a:t>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83103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491420" y="4760083"/>
            <a:ext cx="38974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885603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2880607" y="196963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257855" y="195443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60355" y="4760083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883103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 flipH="1">
            <a:off x="2880607" y="2449318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3257855" y="243411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83103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 flipH="1">
            <a:off x="2880607" y="2929002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3257855" y="2913799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83103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 flipH="1">
            <a:off x="2880607" y="3378705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3257855" y="3363502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00593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 flipH="1">
            <a:off x="2898097" y="3845903"/>
            <a:ext cx="35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5345" y="3815710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99957" y="4265408"/>
            <a:ext cx="400639" cy="3772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903093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77845" y="4267908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97453" y="52697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873113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247865" y="5272245"/>
            <a:ext cx="374754" cy="3747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509708" y="1951935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515754" y="2433010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 flipH="1">
            <a:off x="2522555" y="2912479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502682" y="3373122"/>
            <a:ext cx="387472" cy="3651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531099" y="3822304"/>
            <a:ext cx="374400" cy="37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72120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19836</TotalTime>
  <Words>11884</Words>
  <Application>Microsoft Macintosh PowerPoint</Application>
  <PresentationFormat>Widescreen</PresentationFormat>
  <Paragraphs>3255</Paragraphs>
  <Slides>143</Slides>
  <Notes>143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9" baseType="lpstr">
      <vt:lpstr>Calibri</vt:lpstr>
      <vt:lpstr>Calibri Light</vt:lpstr>
      <vt:lpstr>Cambria Math</vt:lpstr>
      <vt:lpstr>ＭＳ Ｐゴシック</vt:lpstr>
      <vt:lpstr>Arial</vt:lpstr>
      <vt:lpstr>Retrospect</vt:lpstr>
      <vt:lpstr>Deterministic Objects: Life Beyond Consensus</vt:lpstr>
      <vt:lpstr>Herlihy’s Consensus Hierarchy</vt:lpstr>
      <vt:lpstr>2-consensus object</vt:lpstr>
      <vt:lpstr>2-consensus object</vt:lpstr>
      <vt:lpstr>2-consensus object</vt:lpstr>
      <vt:lpstr>2-consensus object</vt:lpstr>
      <vt:lpstr>Universality of n-consensus</vt:lpstr>
      <vt:lpstr>Universality of n-consensus</vt:lpstr>
      <vt:lpstr>Universality of n-consensus</vt:lpstr>
      <vt:lpstr>(n,k)-set-consensus for n &gt; k ≥ 1</vt:lpstr>
      <vt:lpstr>Theorem [Borowsky &amp; Gafni 1993, Chaudhuri &amp; Reiners 1996]</vt:lpstr>
      <vt:lpstr>(4,2)-set-consensus can be implemented from 2-consensus objects</vt:lpstr>
      <vt:lpstr>(4,2)-set-consensus can be implemented from 2-consensus objects</vt:lpstr>
      <vt:lpstr>(4,2)-set-consensus can be implemented from 2-consensus objects</vt:lpstr>
      <vt:lpstr>(4,2)-set-consensus can be implemented from 2-consensus objects</vt:lpstr>
      <vt:lpstr>(4,2)-set-consensus can be implemented from 2-consensus objects</vt:lpstr>
      <vt:lpstr>(4,2)-set-consensus can be implemented from 2-consensus objects</vt:lpstr>
      <vt:lpstr>(4,2)-set-consensus can be implemented from 2-consensus objects</vt:lpstr>
      <vt:lpstr>Theorem [Rachman 1994]</vt:lpstr>
      <vt:lpstr>Theorem [Gafni &amp; Kuznetsov, 2007]</vt:lpstr>
      <vt:lpstr>Common2 Conjecture                            [Afek, Weisberger, &amp; Weisman, 1993]</vt:lpstr>
      <vt:lpstr>Common2 Conjecture                            [Afek, Weisberger, &amp; Weisman]</vt:lpstr>
      <vt:lpstr>Consensus Hierarchy Conjecture</vt:lpstr>
      <vt:lpstr>Consensus Hierarchy Conjecture</vt:lpstr>
      <vt:lpstr>Theorem</vt:lpstr>
      <vt:lpstr>Theorem</vt:lpstr>
      <vt:lpstr>Theorem</vt:lpstr>
      <vt:lpstr>Theorem</vt:lpstr>
      <vt:lpstr>O2,2 object                      A1A1A2A2A1</vt:lpstr>
      <vt:lpstr>O2,2 object                      A1A1A2A2A1</vt:lpstr>
      <vt:lpstr>O2,2 object                      A1A1A2A2A1</vt:lpstr>
      <vt:lpstr>O2,2 object                      A1A1A2A2A1</vt:lpstr>
      <vt:lpstr>O2,2 object                      A1A1A2A2A1</vt:lpstr>
      <vt:lpstr>O2,2 object                      A1A1A2A2A1</vt:lpstr>
      <vt:lpstr>O2,2 object                      A1A1A2A2A1</vt:lpstr>
      <vt:lpstr>Om,k object   A1m A2m … Ak-1m Akm Ak-1 …A2 A1</vt:lpstr>
      <vt:lpstr>Om,k object   A1m A2m … Ak-1m Akm Ak-1 …A2 A1</vt:lpstr>
      <vt:lpstr>Om,k object   A1m A2m … Ak-1m Akm Ak-1 …A2 A1</vt:lpstr>
      <vt:lpstr>Om,k object   A1m A2m … Ak-1m Akm Ak-1 …A2 A1</vt:lpstr>
      <vt:lpstr>Om,k object   A1m A2m … Ak-1m Akm Ak-1 …A2 A1</vt:lpstr>
      <vt:lpstr>Solving m-consensus using an Om,k object </vt:lpstr>
      <vt:lpstr>(m+1)-consensus cannot be solved using only Om,k objects and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(m+1)-consensus cannot be solved using only Om,k objects and registers</vt:lpstr>
      <vt:lpstr>Solving (mk + k -1,k)-set-consensus using an Om,k object </vt:lpstr>
      <vt:lpstr>Solving (mk + k -1,k)-set-consensus using an Om,k object </vt:lpstr>
      <vt:lpstr>An O2,2 object cannot be implemented from 2-consensus objects and registers</vt:lpstr>
      <vt:lpstr>An O2,2 object cannot be implemented from 2-consensus objects and registers</vt:lpstr>
      <vt:lpstr>An Om,2 object cannot be implemented from m-consensus objects and registers</vt:lpstr>
      <vt:lpstr>An Om,k object can be implemented from an Om,k+1 object</vt:lpstr>
      <vt:lpstr>An Om,k object can be implemented from an Om,k+1 object</vt:lpstr>
      <vt:lpstr>An O2,2 object can be implemented from an O2,3 object</vt:lpstr>
      <vt:lpstr>An O2,2 object can be implemented from an O2,3 object</vt:lpstr>
      <vt:lpstr>An O2,2 object can be implemented from an O2,3 object</vt:lpstr>
      <vt:lpstr>An O2,2 object can be implemented from an O2,3 object</vt:lpstr>
      <vt:lpstr>An O2,2 object can be implemented from an O2,3 object</vt:lpstr>
      <vt:lpstr>An O2,2 object can be implemented from an O2,3 object</vt:lpstr>
      <vt:lpstr>An O2,2 object can be implemented from an O2,3 object</vt:lpstr>
      <vt:lpstr>An O2,2 object can be implemented from an O2,3 object</vt:lpstr>
      <vt:lpstr>Theorem</vt:lpstr>
      <vt:lpstr>Theorem</vt:lpstr>
      <vt:lpstr>Lemma</vt:lpstr>
      <vt:lpstr>Lemma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A 3-set-consensus algorithm for 8 threads using O2,2 objects and one single-writer register per thread can be simulated by 7 processes using   2-consensus objects and registers.</vt:lpstr>
      <vt:lpstr>Lemma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A 4-set-consensus algorithm for 11 threads using O2,3 objects and one single-writer register per thread can be simulated by 9 processes using   2-consensus objects and registers.</vt:lpstr>
      <vt:lpstr>Consistent Ordered Partition Object</vt:lpstr>
      <vt:lpstr>Consistent Ordered Partition Object</vt:lpstr>
      <vt:lpstr>Consistent Ordered Partition Object</vt:lpstr>
      <vt:lpstr>Consistent Ordered Partition Object</vt:lpstr>
      <vt:lpstr>Consistent Ordered Partition Object</vt:lpstr>
      <vt:lpstr>Consistent Ordered Partition Object</vt:lpstr>
      <vt:lpstr>Consistent Ordered Partition Object</vt:lpstr>
      <vt:lpstr>Consistent Ordered Partition Object</vt:lpstr>
      <vt:lpstr>Consistent Ordered Partition Object</vt:lpstr>
      <vt:lpstr>MOVEDOWN</vt:lpstr>
      <vt:lpstr>MOVEDOWN</vt:lpstr>
      <vt:lpstr>MOVEDOWN</vt:lpstr>
      <vt:lpstr>MOVEDOWN</vt:lpstr>
      <vt:lpstr>MOVEDOWN</vt:lpstr>
      <vt:lpstr>MOVEDOWN</vt:lpstr>
      <vt:lpstr>MOVEDOWN</vt:lpstr>
      <vt:lpstr>MOVEDOWN</vt:lpstr>
      <vt:lpstr>MOVEDOWN</vt:lpstr>
      <vt:lpstr>Consistent Ordered Partition Object</vt:lpstr>
      <vt:lpstr>MOVEDOWN</vt:lpstr>
      <vt:lpstr>MOVEDOWN</vt:lpstr>
      <vt:lpstr>MOVEDOWN</vt:lpstr>
      <vt:lpstr>MOVEDOWN</vt:lpstr>
      <vt:lpstr>Conflict Detector</vt:lpstr>
      <vt:lpstr>Theorem</vt:lpstr>
      <vt:lpstr>Open Questions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Deterministic Objects: Life Beyond Consensus</dc:title>
  <dc:creator>Microsoft Office User</dc:creator>
  <cp:lastModifiedBy>Microsoft Office User</cp:lastModifiedBy>
  <cp:revision>238</cp:revision>
  <dcterms:created xsi:type="dcterms:W3CDTF">2016-06-20T02:37:59Z</dcterms:created>
  <dcterms:modified xsi:type="dcterms:W3CDTF">2016-11-30T07:56:11Z</dcterms:modified>
</cp:coreProperties>
</file>