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85" r:id="rId2"/>
    <p:sldId id="702" r:id="rId3"/>
    <p:sldId id="740" r:id="rId4"/>
    <p:sldId id="723" r:id="rId5"/>
    <p:sldId id="724" r:id="rId6"/>
    <p:sldId id="725" r:id="rId7"/>
    <p:sldId id="726" r:id="rId8"/>
    <p:sldId id="727" r:id="rId9"/>
    <p:sldId id="728" r:id="rId10"/>
    <p:sldId id="729" r:id="rId11"/>
    <p:sldId id="730" r:id="rId12"/>
    <p:sldId id="731" r:id="rId13"/>
    <p:sldId id="732" r:id="rId14"/>
    <p:sldId id="733" r:id="rId15"/>
    <p:sldId id="734" r:id="rId16"/>
    <p:sldId id="735" r:id="rId17"/>
    <p:sldId id="736" r:id="rId18"/>
    <p:sldId id="737" r:id="rId19"/>
    <p:sldId id="738" r:id="rId20"/>
    <p:sldId id="741" r:id="rId21"/>
    <p:sldId id="631" r:id="rId22"/>
    <p:sldId id="635" r:id="rId23"/>
    <p:sldId id="693" r:id="rId24"/>
    <p:sldId id="636" r:id="rId25"/>
    <p:sldId id="637" r:id="rId26"/>
    <p:sldId id="638" r:id="rId27"/>
    <p:sldId id="639" r:id="rId28"/>
    <p:sldId id="640" r:id="rId29"/>
    <p:sldId id="644" r:id="rId30"/>
    <p:sldId id="642" r:id="rId31"/>
    <p:sldId id="745" r:id="rId32"/>
    <p:sldId id="643" r:id="rId33"/>
    <p:sldId id="746" r:id="rId34"/>
    <p:sldId id="646" r:id="rId35"/>
    <p:sldId id="647" r:id="rId36"/>
    <p:sldId id="648" r:id="rId37"/>
    <p:sldId id="650" r:id="rId38"/>
    <p:sldId id="651" r:id="rId39"/>
    <p:sldId id="653" r:id="rId40"/>
    <p:sldId id="654" r:id="rId41"/>
    <p:sldId id="652" r:id="rId42"/>
    <p:sldId id="655" r:id="rId43"/>
    <p:sldId id="656" r:id="rId44"/>
    <p:sldId id="657" r:id="rId45"/>
    <p:sldId id="658" r:id="rId46"/>
    <p:sldId id="649" r:id="rId47"/>
    <p:sldId id="667" r:id="rId48"/>
    <p:sldId id="666" r:id="rId49"/>
    <p:sldId id="665" r:id="rId50"/>
    <p:sldId id="664" r:id="rId51"/>
    <p:sldId id="668" r:id="rId52"/>
    <p:sldId id="669" r:id="rId53"/>
    <p:sldId id="661" r:id="rId54"/>
    <p:sldId id="670" r:id="rId55"/>
    <p:sldId id="674" r:id="rId56"/>
    <p:sldId id="671" r:id="rId57"/>
    <p:sldId id="675" r:id="rId58"/>
    <p:sldId id="672" r:id="rId59"/>
    <p:sldId id="676" r:id="rId60"/>
    <p:sldId id="744" r:id="rId61"/>
    <p:sldId id="722" r:id="rId62"/>
    <p:sldId id="689" r:id="rId63"/>
    <p:sldId id="690" r:id="rId64"/>
    <p:sldId id="739" r:id="rId65"/>
    <p:sldId id="678" r:id="rId66"/>
    <p:sldId id="681" r:id="rId67"/>
    <p:sldId id="743" r:id="rId68"/>
    <p:sldId id="742" r:id="rId69"/>
    <p:sldId id="620" r:id="rId70"/>
  </p:sldIdLst>
  <p:sldSz cx="9144000" cy="6858000" type="overhead"/>
  <p:notesSz cx="6858000" cy="9144000"/>
  <p:embeddedFontLst>
    <p:embeddedFont>
      <p:font typeface="cmsy10" panose="020B0604020202020204"/>
      <p:regular r:id="rId73"/>
    </p:embeddedFont>
    <p:embeddedFont>
      <p:font typeface="CMR10" panose="020B0604020202020204"/>
      <p:regular r:id="rId74"/>
    </p:embeddedFont>
    <p:embeddedFont>
      <p:font typeface="Verdana" panose="020B0604030504040204" pitchFamily="34" charset="0"/>
      <p:regular r:id="rId75"/>
      <p:bold r:id="rId76"/>
      <p:italic r:id="rId77"/>
      <p:boldItalic r:id="rId78"/>
    </p:embeddedFont>
    <p:embeddedFont>
      <p:font typeface="CMMI10" panose="020B0604020202020204" charset="0"/>
      <p:regular r:id="rId79"/>
    </p:embeddedFont>
    <p:embeddedFont>
      <p:font typeface="Script MT Bold" panose="03040602040607080904" pitchFamily="66" charset="0"/>
      <p:bold r:id="rId80"/>
    </p:embeddedFont>
    <p:embeddedFont>
      <p:font typeface="Marlett" pitchFamily="2" charset="2"/>
      <p:regular r:id="rId81"/>
    </p:embeddedFont>
    <p:embeddedFont>
      <p:font typeface="CMSY10ORIG" panose="020B0604020202020204"/>
      <p:regular r:id="rId82"/>
    </p:embeddedFont>
    <p:embeddedFont>
      <p:font typeface="CMMI10" panose="020B0604020202020204" charset="0"/>
      <p:regular r:id="rId79"/>
    </p:embeddedFont>
    <p:embeddedFont>
      <p:font typeface="Comic Sans MS" panose="030F0702030302020204" pitchFamily="66" charset="0"/>
      <p:regular r:id="rId83"/>
      <p:bold r:id="rId84"/>
      <p:italic r:id="rId85"/>
      <p:boldItalic r:id="rId86"/>
    </p:embeddedFont>
    <p:embeddedFont>
      <p:font typeface="CMMI7" panose="020B0604020202020204"/>
      <p:regular r:id="rId87"/>
    </p:embeddedFont>
  </p:embeddedFontLst>
  <p:custDataLst>
    <p:tags r:id="rId8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9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6666FF"/>
    <a:srgbClr val="FF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399" y="36"/>
      </p:cViewPr>
      <p:guideLst>
        <p:guide orient="horz" pos="2989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3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54DCB5-9DE9-4EE3-9260-92104C624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9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fld id="{886F922C-F0D1-40DC-A6FC-4E72FB561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8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C608E-EE0F-433D-BFEB-DE265B61B3FA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eaLnBrk="0" hangingPunct="0"/>
            <a:fld id="{4AF87DD0-A627-4EBD-82BC-B932426052A0}" type="slidenum">
              <a:rPr lang="ar-SA" sz="1200">
                <a:latin typeface="Marlett" pitchFamily="2" charset="2"/>
              </a:rPr>
              <a:pPr algn="r" eaLnBrk="0" hangingPunct="0"/>
              <a:t>1</a:t>
            </a:fld>
            <a:endParaRPr lang="en-US" sz="1200">
              <a:latin typeface="Marlett" pitchFamily="2" charset="2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24" tIns="45712" rIns="91424" bIns="457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8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0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Consensus and set agreement are simple</a:t>
            </a:r>
            <a:r>
              <a:rPr lang="en-US" baseline="0" dirty="0" smtClean="0"/>
              <a:t> examples of colorless tasks where any process can take another’s input or output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will prove a simple theorem that completely characterizes when it is possible  to solve a colorless task in wait-free read-write memory.</a:t>
            </a:r>
          </a:p>
          <a:p>
            <a:r>
              <a:rPr lang="en-US" dirty="0" smtClean="0"/>
              <a:t>The theorem states that a colorless task $(\</a:t>
            </a:r>
            <a:r>
              <a:rPr lang="en-US" dirty="0" err="1" smtClean="0"/>
              <a:t>cI</a:t>
            </a:r>
            <a:r>
              <a:rPr lang="en-US" dirty="0" smtClean="0"/>
              <a:t>^*,\</a:t>
            </a:r>
            <a:r>
              <a:rPr lang="en-US" dirty="0" err="1" smtClean="0"/>
              <a:t>cO</a:t>
            </a:r>
            <a:r>
              <a:rPr lang="en-US" dirty="0" smtClean="0"/>
              <a:t>^*,\Delta^*)$ has a wait-free read-write protocol if and only if there is a continuous map between their polyhedrons,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8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FA871-0825-4687-B2C0-BB56E6DD859E}" type="slidenum">
              <a:rPr lang="en-US"/>
              <a:pPr/>
              <a:t>18</a:t>
            </a:fld>
            <a:endParaRPr lang="en-US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Informally, the processes start out on vertexes of a single simplex $\sigma$ of $\</a:t>
            </a:r>
            <a:r>
              <a:rPr lang="en-US" dirty="0" err="1" smtClean="0"/>
              <a:t>cI</a:t>
            </a:r>
            <a:r>
              <a:rPr lang="en-US" dirty="0" smtClean="0"/>
              <a:t>$, and they eventually halt on vertexes of a single simplex of $\Delta(\sigma) \</a:t>
            </a:r>
            <a:r>
              <a:rPr lang="en-US" dirty="0" err="1" smtClean="0"/>
              <a:t>subseteq</a:t>
            </a:r>
            <a:r>
              <a:rPr lang="en-US" dirty="0" smtClean="0"/>
              <a:t> \</a:t>
            </a:r>
            <a:r>
              <a:rPr lang="en-US" dirty="0" err="1" smtClean="0"/>
              <a:t>cI</a:t>
            </a:r>
            <a:r>
              <a:rPr lang="en-US" dirty="0" smtClean="0"/>
              <a:t>$.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7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will prove a simple theorem that completely characterizes when it is possible  to solve a colorless task in wait-free read-write memory.</a:t>
            </a:r>
          </a:p>
          <a:p>
            <a:r>
              <a:rPr lang="en-US" dirty="0" smtClean="0"/>
              <a:t>The theorem states that a colorless task $(\</a:t>
            </a:r>
            <a:r>
              <a:rPr lang="en-US" dirty="0" err="1" smtClean="0"/>
              <a:t>cI</a:t>
            </a:r>
            <a:r>
              <a:rPr lang="en-US" dirty="0" smtClean="0"/>
              <a:t>^*,\</a:t>
            </a:r>
            <a:r>
              <a:rPr lang="en-US" dirty="0" err="1" smtClean="0"/>
              <a:t>cO</a:t>
            </a:r>
            <a:r>
              <a:rPr lang="en-US" dirty="0" smtClean="0"/>
              <a:t>^*,\Delta^*)$ has a wait-free read-write protocol if and only if there is a continuous map between their polyhedrons,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3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will prove a simple theorem that completely characterizes when it is possible  to solve a colorless task in wait-free read-write memory.</a:t>
            </a:r>
          </a:p>
          <a:p>
            <a:r>
              <a:rPr lang="en-US" dirty="0" smtClean="0"/>
              <a:t>The theorem states that a colorless task $(\</a:t>
            </a:r>
            <a:r>
              <a:rPr lang="en-US" dirty="0" err="1" smtClean="0"/>
              <a:t>cI</a:t>
            </a:r>
            <a:r>
              <a:rPr lang="en-US" dirty="0" smtClean="0"/>
              <a:t>^*,\</a:t>
            </a:r>
            <a:r>
              <a:rPr lang="en-US" dirty="0" err="1" smtClean="0"/>
              <a:t>cO</a:t>
            </a:r>
            <a:r>
              <a:rPr lang="en-US" dirty="0" smtClean="0"/>
              <a:t>^*,\Delta^*)$ has a wait-free read-write protocol if and only if there is a continuous map between their polyhedrons,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9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0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4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34A33-FEEE-464A-85FF-E4FD09F14F12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00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6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will prove a simple theorem that completely characterizes when it is possible  to solve a colorless task in wait-free read-write memory.</a:t>
            </a:r>
          </a:p>
          <a:p>
            <a:r>
              <a:rPr lang="en-US" dirty="0" smtClean="0"/>
              <a:t>The theorem states that a colorless task $(\</a:t>
            </a:r>
            <a:r>
              <a:rPr lang="en-US" dirty="0" err="1" smtClean="0"/>
              <a:t>cI</a:t>
            </a:r>
            <a:r>
              <a:rPr lang="en-US" dirty="0" smtClean="0"/>
              <a:t>^*,\</a:t>
            </a:r>
            <a:r>
              <a:rPr lang="en-US" dirty="0" err="1" smtClean="0"/>
              <a:t>cO</a:t>
            </a:r>
            <a:r>
              <a:rPr lang="en-US" dirty="0" smtClean="0"/>
              <a:t>^*,\Delta^*)$ has a wait-free read-write protocol if and only if there is a continuous map between their polyhedrons,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Solvability</a:t>
            </a:r>
            <a:r>
              <a:rPr lang="en-US" baseline="0" dirty="0" smtClean="0"/>
              <a:t> theorems for the other models are pretty much the same, except for the conditions under which we can solve </a:t>
            </a:r>
            <a:r>
              <a:rPr lang="en-US" baseline="0" dirty="0" err="1" smtClean="0"/>
              <a:t>barycentric</a:t>
            </a:r>
            <a:r>
              <a:rPr lang="en-US" baseline="0" dirty="0" smtClean="0"/>
              <a:t> and </a:t>
            </a:r>
            <a:r>
              <a:rPr lang="en-US" baseline="0" smtClean="0"/>
              <a:t>t-set agreement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6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Solvability</a:t>
            </a:r>
            <a:r>
              <a:rPr lang="en-US" baseline="0" dirty="0" smtClean="0"/>
              <a:t> theorems for the other models are pretty much the same, except for the conditions under which we can solve </a:t>
            </a:r>
            <a:r>
              <a:rPr lang="en-US" baseline="0" dirty="0" err="1" smtClean="0"/>
              <a:t>barycentric</a:t>
            </a:r>
            <a:r>
              <a:rPr lang="en-US" baseline="0" dirty="0" smtClean="0"/>
              <a:t> and </a:t>
            </a:r>
            <a:r>
              <a:rPr lang="en-US" baseline="0" smtClean="0"/>
              <a:t>t-set agreement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922C-F0D1-40DC-A6FC-4E72FB561E3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6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6488-3414-4831-AF89-B557648DF732}" type="slidenum">
              <a:rPr lang="ar-SA" smtClean="0"/>
              <a:pPr/>
              <a:t>69</a:t>
            </a:fld>
            <a:endParaRPr lang="en-US" smtClean="0"/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74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43A6E-7448-4B64-8B2A-92FDC83E4368}" type="slidenum">
              <a:rPr lang="en-US"/>
              <a:pPr/>
              <a:t>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CA869-2470-47CE-AAB4-A25BDADA8A1E}" type="slidenum">
              <a:rPr lang="en-US"/>
              <a:pPr/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0C505-0DF5-4C1B-9C8F-186FAA93A2D5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4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4896B-3082-4CF6-B7F9-5E5B5C1211CA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1A7F7-1C94-4A0A-A6ED-5E5F1D49EBB0}" type="slidenum">
              <a:rPr lang="en-US"/>
              <a:pPr/>
              <a:t>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1A7F7-1C94-4A0A-A6ED-5E5F1D49EBB0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9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C8D79-1D28-4A25-A16E-D3B9333D97D1}" type="slidenum">
              <a:rPr lang="en-US"/>
              <a:pPr/>
              <a:t>11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7671F-F50F-45D3-88D3-CF15E523BF82}" type="datetime5">
              <a:rPr lang="en-US" smtClean="0"/>
              <a:t>28-Nov-16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B854F-6E64-416C-9FCE-2D0DB987E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35816-6DE4-4D3C-8F3F-14DCFEAA12AF}" type="datetime5">
              <a:rPr lang="en-US" smtClean="0"/>
              <a:t>28-Nov-16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B003-9C04-4439-A9F5-04947BDDA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4872AE-C337-478D-8CD7-0654A4EF2DB8}" type="datetime5">
              <a:rPr lang="en-US" smtClean="0"/>
              <a:t>28-Nov-16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CFFBD-B6E8-4335-97AB-07EFC1090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675959-10E3-47C5-8E7A-95F43946E56A}" type="datetime5">
              <a:rPr lang="en-US" smtClean="0"/>
              <a:t>28-Nov-16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D43621-E57E-4485-88D3-AEAA25779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77C8BE-F158-4899-9AB3-EB9A87E29AD7}" type="datetime5">
              <a:rPr lang="en-US" smtClean="0"/>
              <a:t>28-Nov-16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A7DCD-5630-4D24-9A18-AC12E430C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6E3D9-921B-4C25-A90E-9DB6DFEB41EC}" type="datetime5">
              <a:rPr lang="en-US" smtClean="0"/>
              <a:t>28-Nov-16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189F-54B1-4876-8FE3-0DBF2E35E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2A60B-D737-481B-9605-CBB80FC978BB}" type="datetime5">
              <a:rPr lang="en-US" smtClean="0"/>
              <a:t>28-Nov-16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77382-940A-41A0-82F5-37474C6A9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16259-913B-482D-A9D4-33F75711E5B5}" type="datetime5">
              <a:rPr lang="en-US" smtClean="0"/>
              <a:t>28-Nov-16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34E8B-4CAC-49A0-9905-52A8AB74E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33B77-A187-4AA9-8D9F-03DB0E4C3431}" type="datetime5">
              <a:rPr lang="en-US" smtClean="0"/>
              <a:t>28-Nov-16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608CE-920D-4F6F-98C9-0491388AB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58150-8A4C-4D87-9DCF-CE37BC30C6C8}" type="datetime5">
              <a:rPr lang="en-US" smtClean="0"/>
              <a:t>28-Nov-16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F6C7-BF34-4D15-B948-1AE357C77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7DB43-9B36-4066-A440-41C118965EEC}" type="datetime5">
              <a:rPr lang="en-US" smtClean="0"/>
              <a:t>28-Nov-16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175C4-5CBB-44C2-B39A-9A0A97F8F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00EE6-4C9B-4743-BB4E-7EBBB828C1EF}" type="datetime5">
              <a:rPr lang="en-US" smtClean="0"/>
              <a:t>28-Nov-16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53061-03A8-478F-A817-BEBADB207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59632D-2460-4575-B806-371CC1D0E3E1}" type="datetime5">
              <a:rPr lang="en-US" smtClean="0"/>
              <a:t>28-Nov-16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2C375A-7E56-4213-9496-F32FC25606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ecx.images-amazon.com/images/I/51jtNBvavP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5" y="5683162"/>
            <a:ext cx="790381" cy="9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5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g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mag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Byzantine-Resilient Colorless Computation</a:t>
            </a:r>
            <a:endParaRPr 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2113" y="5586531"/>
            <a:ext cx="1509712" cy="10872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44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>
                <a:latin typeface="Arial" pitchFamily="34" charset="0"/>
              </a:rPr>
              <a:t>TexPoint</a:t>
            </a:r>
            <a:r>
              <a:rPr lang="en-US" dirty="0" smtClean="0">
                <a:latin typeface="Arial" pitchFamily="34" charset="0"/>
              </a:rPr>
              <a:t> fonts used in EMF. </a:t>
            </a:r>
          </a:p>
          <a:p>
            <a:r>
              <a:rPr lang="en-US" dirty="0" smtClean="0">
                <a:latin typeface="Arial" pitchFamily="34" charset="0"/>
              </a:rPr>
              <a:t>Read the </a:t>
            </a:r>
            <a:r>
              <a:rPr lang="en-US" dirty="0" err="1" smtClean="0">
                <a:latin typeface="Arial" pitchFamily="34" charset="0"/>
              </a:rPr>
              <a:t>TexPoint</a:t>
            </a:r>
            <a:r>
              <a:rPr lang="en-US" dirty="0" smtClean="0">
                <a:latin typeface="Arial" pitchFamily="34" charset="0"/>
              </a:rPr>
              <a:t> manual before you delete this box.: 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MI7"/>
              </a:rPr>
              <a:t>A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96610" name="Picture 2" descr="http://ecx.images-amazon.com/images/I/51jtNBvavPL._SY3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588770"/>
            <a:ext cx="2324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7296" y="4754178"/>
            <a:ext cx="9089408" cy="19272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7030A0"/>
                </a:solidFill>
              </a:rPr>
              <a:t>Companion slides </a:t>
            </a:r>
            <a:r>
              <a:rPr lang="en-US" sz="2400" dirty="0" smtClean="0">
                <a:solidFill>
                  <a:srgbClr val="7030A0"/>
                </a:solidFill>
              </a:rPr>
              <a:t>for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dirty="0" smtClean="0"/>
              <a:t>Distributed Computing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dirty="0" smtClean="0"/>
              <a:t>Through </a:t>
            </a:r>
            <a:r>
              <a:rPr lang="en-US" sz="2800" dirty="0"/>
              <a:t>Combinatorial Topology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Maurice </a:t>
            </a:r>
            <a:r>
              <a:rPr lang="en-US" sz="2400" dirty="0">
                <a:solidFill>
                  <a:srgbClr val="7030A0"/>
                </a:solidFill>
              </a:rPr>
              <a:t>Herlihy </a:t>
            </a:r>
            <a:r>
              <a:rPr lang="en-US" sz="2400" dirty="0" smtClean="0">
                <a:solidFill>
                  <a:srgbClr val="7030A0"/>
                </a:solidFill>
              </a:rPr>
              <a:t>&amp; Dmitry </a:t>
            </a:r>
            <a:r>
              <a:rPr lang="en-US" sz="2400" dirty="0" err="1" smtClean="0">
                <a:solidFill>
                  <a:srgbClr val="7030A0"/>
                </a:solidFill>
              </a:rPr>
              <a:t>Kozlov</a:t>
            </a:r>
            <a:r>
              <a:rPr lang="en-US" sz="2400" dirty="0" smtClean="0">
                <a:solidFill>
                  <a:srgbClr val="7030A0"/>
                </a:solidFill>
              </a:rPr>
              <a:t> &amp; Sergio </a:t>
            </a:r>
            <a:r>
              <a:rPr lang="en-US" sz="2400" dirty="0" err="1" smtClean="0">
                <a:solidFill>
                  <a:srgbClr val="7030A0"/>
                </a:solidFill>
              </a:rPr>
              <a:t>Rajsbaum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F6C7-BF34-4D15-B948-1AE357C77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05D9-2233-40D7-87C4-FEE09BD02C12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E05F-83E5-4CD6-8F79-884AFBA87D20}" type="slidenum">
              <a:rPr lang="en-US"/>
              <a:pPr/>
              <a:t>10</a:t>
            </a:fld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Map for Consensus</a:t>
            </a:r>
            <a:endParaRPr lang="en-US" dirty="0"/>
          </a:p>
        </p:txBody>
      </p:sp>
      <p:sp>
        <p:nvSpPr>
          <p:cNvPr id="171030" name="Freeform 22"/>
          <p:cNvSpPr>
            <a:spLocks/>
          </p:cNvSpPr>
          <p:nvPr/>
        </p:nvSpPr>
        <p:spPr bwMode="auto">
          <a:xfrm>
            <a:off x="6858000" y="2201863"/>
            <a:ext cx="1643063" cy="2879725"/>
          </a:xfrm>
          <a:custGeom>
            <a:avLst/>
            <a:gdLst/>
            <a:ahLst/>
            <a:cxnLst>
              <a:cxn ang="0">
                <a:pos x="7" y="1359"/>
              </a:cxn>
              <a:cxn ang="0">
                <a:pos x="980" y="1814"/>
              </a:cxn>
              <a:cxn ang="0">
                <a:pos x="1035" y="180"/>
              </a:cxn>
              <a:cxn ang="0">
                <a:pos x="0" y="0"/>
              </a:cxn>
              <a:cxn ang="0">
                <a:pos x="7" y="1359"/>
              </a:cxn>
            </a:cxnLst>
            <a:rect l="0" t="0" r="r" b="b"/>
            <a:pathLst>
              <a:path w="1035" h="1814">
                <a:moveTo>
                  <a:pt x="7" y="1359"/>
                </a:moveTo>
                <a:lnTo>
                  <a:pt x="980" y="1814"/>
                </a:lnTo>
                <a:lnTo>
                  <a:pt x="1035" y="180"/>
                </a:lnTo>
                <a:lnTo>
                  <a:pt x="0" y="0"/>
                </a:lnTo>
                <a:lnTo>
                  <a:pt x="7" y="135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1" name="Freeform 23"/>
          <p:cNvSpPr>
            <a:spLocks/>
          </p:cNvSpPr>
          <p:nvPr/>
        </p:nvSpPr>
        <p:spPr bwMode="auto">
          <a:xfrm>
            <a:off x="4745038" y="2212975"/>
            <a:ext cx="2124075" cy="2616200"/>
          </a:xfrm>
          <a:custGeom>
            <a:avLst/>
            <a:gdLst/>
            <a:ahLst/>
            <a:cxnLst>
              <a:cxn ang="0">
                <a:pos x="83" y="1648"/>
              </a:cxn>
              <a:cxn ang="0">
                <a:pos x="1338" y="1352"/>
              </a:cxn>
              <a:cxn ang="0">
                <a:pos x="1331" y="0"/>
              </a:cxn>
              <a:cxn ang="0">
                <a:pos x="0" y="107"/>
              </a:cxn>
              <a:cxn ang="0">
                <a:pos x="83" y="1648"/>
              </a:cxn>
            </a:cxnLst>
            <a:rect l="0" t="0" r="r" b="b"/>
            <a:pathLst>
              <a:path w="1338" h="1648">
                <a:moveTo>
                  <a:pt x="83" y="1648"/>
                </a:moveTo>
                <a:lnTo>
                  <a:pt x="1338" y="1352"/>
                </a:lnTo>
                <a:lnTo>
                  <a:pt x="1331" y="0"/>
                </a:lnTo>
                <a:lnTo>
                  <a:pt x="0" y="107"/>
                </a:lnTo>
                <a:lnTo>
                  <a:pt x="83" y="1648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2" name="Freeform 24"/>
          <p:cNvSpPr>
            <a:spLocks/>
          </p:cNvSpPr>
          <p:nvPr/>
        </p:nvSpPr>
        <p:spPr bwMode="auto">
          <a:xfrm>
            <a:off x="4733925" y="2217738"/>
            <a:ext cx="3760788" cy="5429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69" y="342"/>
              </a:cxn>
              <a:cxn ang="0">
                <a:pos x="2369" y="186"/>
              </a:cxn>
              <a:cxn ang="0">
                <a:pos x="1345" y="0"/>
              </a:cxn>
              <a:cxn ang="0">
                <a:pos x="0" y="104"/>
              </a:cxn>
            </a:cxnLst>
            <a:rect l="0" t="0" r="r" b="b"/>
            <a:pathLst>
              <a:path w="2369" h="342">
                <a:moveTo>
                  <a:pt x="0" y="104"/>
                </a:moveTo>
                <a:lnTo>
                  <a:pt x="869" y="342"/>
                </a:lnTo>
                <a:lnTo>
                  <a:pt x="2369" y="186"/>
                </a:lnTo>
                <a:lnTo>
                  <a:pt x="1345" y="0"/>
                </a:lnTo>
                <a:lnTo>
                  <a:pt x="0" y="10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5838825" y="41624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0" name="Freeform 32"/>
          <p:cNvSpPr>
            <a:spLocks/>
          </p:cNvSpPr>
          <p:nvPr/>
        </p:nvSpPr>
        <p:spPr bwMode="auto">
          <a:xfrm flipH="1" flipV="1">
            <a:off x="5402263" y="30702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1" name="Freeform 33"/>
          <p:cNvSpPr>
            <a:spLocks/>
          </p:cNvSpPr>
          <p:nvPr/>
        </p:nvSpPr>
        <p:spPr bwMode="auto">
          <a:xfrm>
            <a:off x="4745038" y="2382838"/>
            <a:ext cx="1379538" cy="3398837"/>
          </a:xfrm>
          <a:custGeom>
            <a:avLst/>
            <a:gdLst/>
            <a:ahLst/>
            <a:cxnLst>
              <a:cxn ang="0">
                <a:pos x="869" y="2141"/>
              </a:cxn>
              <a:cxn ang="0">
                <a:pos x="849" y="231"/>
              </a:cxn>
              <a:cxn ang="0">
                <a:pos x="0" y="0"/>
              </a:cxn>
              <a:cxn ang="0">
                <a:pos x="73" y="1541"/>
              </a:cxn>
              <a:cxn ang="0">
                <a:pos x="869" y="2141"/>
              </a:cxn>
            </a:cxnLst>
            <a:rect l="0" t="0" r="r" b="b"/>
            <a:pathLst>
              <a:path w="869" h="2141">
                <a:moveTo>
                  <a:pt x="869" y="2141"/>
                </a:moveTo>
                <a:lnTo>
                  <a:pt x="849" y="231"/>
                </a:lnTo>
                <a:lnTo>
                  <a:pt x="0" y="0"/>
                </a:lnTo>
                <a:lnTo>
                  <a:pt x="73" y="1541"/>
                </a:lnTo>
                <a:lnTo>
                  <a:pt x="869" y="2141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2" name="Freeform 34"/>
          <p:cNvSpPr>
            <a:spLocks/>
          </p:cNvSpPr>
          <p:nvPr/>
        </p:nvSpPr>
        <p:spPr bwMode="auto">
          <a:xfrm>
            <a:off x="6091238" y="2497138"/>
            <a:ext cx="2414588" cy="32670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11" y="2058"/>
              </a:cxn>
              <a:cxn ang="0">
                <a:pos x="1456" y="1614"/>
              </a:cxn>
              <a:cxn ang="0">
                <a:pos x="1521" y="0"/>
              </a:cxn>
              <a:cxn ang="0">
                <a:pos x="0" y="166"/>
              </a:cxn>
            </a:cxnLst>
            <a:rect l="0" t="0" r="r" b="b"/>
            <a:pathLst>
              <a:path w="1521" h="2058">
                <a:moveTo>
                  <a:pt x="0" y="166"/>
                </a:moveTo>
                <a:lnTo>
                  <a:pt x="11" y="2058"/>
                </a:lnTo>
                <a:lnTo>
                  <a:pt x="1456" y="1614"/>
                </a:lnTo>
                <a:lnTo>
                  <a:pt x="1521" y="0"/>
                </a:lnTo>
                <a:lnTo>
                  <a:pt x="0" y="166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1048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1388032" y="4749940"/>
            <a:ext cx="194316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5205922" y="4965715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439503" y="3684761"/>
            <a:ext cx="1104522" cy="1149791"/>
          </a:xfrm>
          <a:custGeom>
            <a:avLst/>
            <a:gdLst>
              <a:gd name="connsiteX0" fmla="*/ 0 w 1104522"/>
              <a:gd name="connsiteY0" fmla="*/ 172016 h 1149791"/>
              <a:gd name="connsiteX1" fmla="*/ 1104522 w 1104522"/>
              <a:gd name="connsiteY1" fmla="*/ 1149791 h 1149791"/>
              <a:gd name="connsiteX2" fmla="*/ 823865 w 1104522"/>
              <a:gd name="connsiteY2" fmla="*/ 0 h 1149791"/>
              <a:gd name="connsiteX3" fmla="*/ 0 w 1104522"/>
              <a:gd name="connsiteY3" fmla="*/ 172016 h 114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522" h="1149791">
                <a:moveTo>
                  <a:pt x="0" y="172016"/>
                </a:moveTo>
                <a:lnTo>
                  <a:pt x="1104522" y="1149791"/>
                </a:lnTo>
                <a:lnTo>
                  <a:pt x="823865" y="0"/>
                </a:lnTo>
                <a:lnTo>
                  <a:pt x="0" y="172016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300396" y="3114392"/>
            <a:ext cx="733331" cy="10230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A1CB-1FEA-4BFE-91E9-BFAC8E4149E7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6220-F9F8-4954-BB2B-1543188BA191}" type="slidenum">
              <a:rPr lang="en-US"/>
              <a:pPr/>
              <a:t>11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Map for Consensus</a:t>
            </a:r>
            <a:endParaRPr lang="en-US" dirty="0"/>
          </a:p>
        </p:txBody>
      </p:sp>
      <p:sp>
        <p:nvSpPr>
          <p:cNvPr id="175108" name="Freeform 4"/>
          <p:cNvSpPr>
            <a:spLocks/>
          </p:cNvSpPr>
          <p:nvPr/>
        </p:nvSpPr>
        <p:spPr bwMode="auto">
          <a:xfrm>
            <a:off x="6858000" y="2201863"/>
            <a:ext cx="1643063" cy="2879725"/>
          </a:xfrm>
          <a:custGeom>
            <a:avLst/>
            <a:gdLst/>
            <a:ahLst/>
            <a:cxnLst>
              <a:cxn ang="0">
                <a:pos x="7" y="1359"/>
              </a:cxn>
              <a:cxn ang="0">
                <a:pos x="980" y="1814"/>
              </a:cxn>
              <a:cxn ang="0">
                <a:pos x="1035" y="180"/>
              </a:cxn>
              <a:cxn ang="0">
                <a:pos x="0" y="0"/>
              </a:cxn>
              <a:cxn ang="0">
                <a:pos x="7" y="1359"/>
              </a:cxn>
            </a:cxnLst>
            <a:rect l="0" t="0" r="r" b="b"/>
            <a:pathLst>
              <a:path w="1035" h="1814">
                <a:moveTo>
                  <a:pt x="7" y="1359"/>
                </a:moveTo>
                <a:lnTo>
                  <a:pt x="980" y="1814"/>
                </a:lnTo>
                <a:lnTo>
                  <a:pt x="1035" y="180"/>
                </a:lnTo>
                <a:lnTo>
                  <a:pt x="0" y="0"/>
                </a:lnTo>
                <a:lnTo>
                  <a:pt x="7" y="135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Freeform 5"/>
          <p:cNvSpPr>
            <a:spLocks/>
          </p:cNvSpPr>
          <p:nvPr/>
        </p:nvSpPr>
        <p:spPr bwMode="auto">
          <a:xfrm>
            <a:off x="4745038" y="2212975"/>
            <a:ext cx="2124075" cy="2616200"/>
          </a:xfrm>
          <a:custGeom>
            <a:avLst/>
            <a:gdLst/>
            <a:ahLst/>
            <a:cxnLst>
              <a:cxn ang="0">
                <a:pos x="83" y="1648"/>
              </a:cxn>
              <a:cxn ang="0">
                <a:pos x="1338" y="1352"/>
              </a:cxn>
              <a:cxn ang="0">
                <a:pos x="1331" y="0"/>
              </a:cxn>
              <a:cxn ang="0">
                <a:pos x="0" y="107"/>
              </a:cxn>
              <a:cxn ang="0">
                <a:pos x="83" y="1648"/>
              </a:cxn>
            </a:cxnLst>
            <a:rect l="0" t="0" r="r" b="b"/>
            <a:pathLst>
              <a:path w="1338" h="1648">
                <a:moveTo>
                  <a:pt x="83" y="1648"/>
                </a:moveTo>
                <a:lnTo>
                  <a:pt x="1338" y="1352"/>
                </a:lnTo>
                <a:lnTo>
                  <a:pt x="1331" y="0"/>
                </a:lnTo>
                <a:lnTo>
                  <a:pt x="0" y="107"/>
                </a:lnTo>
                <a:lnTo>
                  <a:pt x="83" y="1648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0" name="Freeform 6"/>
          <p:cNvSpPr>
            <a:spLocks/>
          </p:cNvSpPr>
          <p:nvPr/>
        </p:nvSpPr>
        <p:spPr bwMode="auto">
          <a:xfrm>
            <a:off x="4733925" y="2217738"/>
            <a:ext cx="3760788" cy="5429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69" y="342"/>
              </a:cxn>
              <a:cxn ang="0">
                <a:pos x="2369" y="186"/>
              </a:cxn>
              <a:cxn ang="0">
                <a:pos x="1345" y="0"/>
              </a:cxn>
              <a:cxn ang="0">
                <a:pos x="0" y="104"/>
              </a:cxn>
            </a:cxnLst>
            <a:rect l="0" t="0" r="r" b="b"/>
            <a:pathLst>
              <a:path w="2369" h="342">
                <a:moveTo>
                  <a:pt x="0" y="104"/>
                </a:moveTo>
                <a:lnTo>
                  <a:pt x="869" y="342"/>
                </a:lnTo>
                <a:lnTo>
                  <a:pt x="2369" y="186"/>
                </a:lnTo>
                <a:lnTo>
                  <a:pt x="1345" y="0"/>
                </a:lnTo>
                <a:lnTo>
                  <a:pt x="0" y="10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1" name="Freeform 7"/>
          <p:cNvSpPr>
            <a:spLocks/>
          </p:cNvSpPr>
          <p:nvPr/>
        </p:nvSpPr>
        <p:spPr bwMode="auto">
          <a:xfrm>
            <a:off x="5838825" y="41624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8" name="Freeform 14"/>
          <p:cNvSpPr>
            <a:spLocks/>
          </p:cNvSpPr>
          <p:nvPr/>
        </p:nvSpPr>
        <p:spPr bwMode="auto">
          <a:xfrm flipH="1" flipV="1">
            <a:off x="5402263" y="30702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9" name="Freeform 15"/>
          <p:cNvSpPr>
            <a:spLocks/>
          </p:cNvSpPr>
          <p:nvPr/>
        </p:nvSpPr>
        <p:spPr bwMode="auto">
          <a:xfrm>
            <a:off x="4745038" y="2382838"/>
            <a:ext cx="1379538" cy="3398837"/>
          </a:xfrm>
          <a:custGeom>
            <a:avLst/>
            <a:gdLst/>
            <a:ahLst/>
            <a:cxnLst>
              <a:cxn ang="0">
                <a:pos x="869" y="2141"/>
              </a:cxn>
              <a:cxn ang="0">
                <a:pos x="849" y="231"/>
              </a:cxn>
              <a:cxn ang="0">
                <a:pos x="0" y="0"/>
              </a:cxn>
              <a:cxn ang="0">
                <a:pos x="73" y="1541"/>
              </a:cxn>
              <a:cxn ang="0">
                <a:pos x="869" y="2141"/>
              </a:cxn>
            </a:cxnLst>
            <a:rect l="0" t="0" r="r" b="b"/>
            <a:pathLst>
              <a:path w="869" h="2141">
                <a:moveTo>
                  <a:pt x="869" y="2141"/>
                </a:moveTo>
                <a:lnTo>
                  <a:pt x="849" y="231"/>
                </a:lnTo>
                <a:lnTo>
                  <a:pt x="0" y="0"/>
                </a:lnTo>
                <a:lnTo>
                  <a:pt x="73" y="1541"/>
                </a:lnTo>
                <a:lnTo>
                  <a:pt x="869" y="2141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20" name="Freeform 16"/>
          <p:cNvSpPr>
            <a:spLocks/>
          </p:cNvSpPr>
          <p:nvPr/>
        </p:nvSpPr>
        <p:spPr bwMode="auto">
          <a:xfrm>
            <a:off x="6091238" y="2497138"/>
            <a:ext cx="2414588" cy="32670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11" y="2058"/>
              </a:cxn>
              <a:cxn ang="0">
                <a:pos x="1456" y="1614"/>
              </a:cxn>
              <a:cxn ang="0">
                <a:pos x="1521" y="0"/>
              </a:cxn>
              <a:cxn ang="0">
                <a:pos x="0" y="166"/>
              </a:cxn>
            </a:cxnLst>
            <a:rect l="0" t="0" r="r" b="b"/>
            <a:pathLst>
              <a:path w="1521" h="2058">
                <a:moveTo>
                  <a:pt x="0" y="166"/>
                </a:moveTo>
                <a:lnTo>
                  <a:pt x="11" y="2058"/>
                </a:lnTo>
                <a:lnTo>
                  <a:pt x="1456" y="1614"/>
                </a:lnTo>
                <a:lnTo>
                  <a:pt x="1521" y="0"/>
                </a:lnTo>
                <a:lnTo>
                  <a:pt x="0" y="166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2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reeform 25"/>
          <p:cNvSpPr/>
          <p:nvPr/>
        </p:nvSpPr>
        <p:spPr bwMode="auto">
          <a:xfrm>
            <a:off x="1421394" y="2417275"/>
            <a:ext cx="1865014" cy="1520982"/>
          </a:xfrm>
          <a:custGeom>
            <a:avLst/>
            <a:gdLst>
              <a:gd name="connsiteX0" fmla="*/ 1122630 w 1865014"/>
              <a:gd name="connsiteY0" fmla="*/ 0 h 1520982"/>
              <a:gd name="connsiteX1" fmla="*/ 0 w 1865014"/>
              <a:gd name="connsiteY1" fmla="*/ 1448555 h 1520982"/>
              <a:gd name="connsiteX2" fmla="*/ 1865014 w 1865014"/>
              <a:gd name="connsiteY2" fmla="*/ 1520982 h 1520982"/>
              <a:gd name="connsiteX3" fmla="*/ 1122630 w 1865014"/>
              <a:gd name="connsiteY3" fmla="*/ 0 h 15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014" h="1520982">
                <a:moveTo>
                  <a:pt x="1122630" y="0"/>
                </a:moveTo>
                <a:lnTo>
                  <a:pt x="0" y="1448555"/>
                </a:lnTo>
                <a:lnTo>
                  <a:pt x="1865014" y="1520982"/>
                </a:lnTo>
                <a:lnTo>
                  <a:pt x="112263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 Box 122"/>
          <p:cNvSpPr txBox="1">
            <a:spLocks noChangeArrowheads="1"/>
          </p:cNvSpPr>
          <p:nvPr/>
        </p:nvSpPr>
        <p:spPr bwMode="auto">
          <a:xfrm>
            <a:off x="992475" y="4342534"/>
            <a:ext cx="282481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Mixed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5400000">
            <a:off x="1493822" y="3376942"/>
            <a:ext cx="119505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22"/>
          <p:cNvSpPr txBox="1">
            <a:spLocks noChangeArrowheads="1"/>
          </p:cNvSpPr>
          <p:nvPr/>
        </p:nvSpPr>
        <p:spPr bwMode="auto">
          <a:xfrm>
            <a:off x="6763118" y="3327037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22"/>
          <p:cNvSpPr txBox="1">
            <a:spLocks noChangeArrowheads="1"/>
          </p:cNvSpPr>
          <p:nvPr/>
        </p:nvSpPr>
        <p:spPr bwMode="auto">
          <a:xfrm>
            <a:off x="5205922" y="4965715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4300396" y="3114392"/>
            <a:ext cx="733331" cy="10230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Specification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C7-2207-40D0-BD10-0B54F2F3DC18}" type="datetime5">
              <a:rPr lang="en-US" smtClean="0"/>
              <a:pPr/>
              <a:t>28-Nov-16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4577" y="2236206"/>
            <a:ext cx="2412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004" y="3672235"/>
            <a:ext cx="1604821" cy="14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 bwMode="auto">
          <a:xfrm>
            <a:off x="3558007" y="2290528"/>
            <a:ext cx="588475" cy="669957"/>
          </a:xfrm>
          <a:prstGeom prst="wedgeRoundRectCallout">
            <a:avLst>
              <a:gd name="adj1" fmla="val -173141"/>
              <a:gd name="adj2" fmla="val 17331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2939" y="4291343"/>
            <a:ext cx="1503079" cy="1426534"/>
            <a:chOff x="2829711" y="2101850"/>
            <a:chExt cx="3771901" cy="3579813"/>
          </a:xfrm>
        </p:grpSpPr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4953786" y="2101850"/>
              <a:ext cx="1643063" cy="2879725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2840824" y="2112963"/>
              <a:ext cx="2124075" cy="2616200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829711" y="2117725"/>
              <a:ext cx="3760788" cy="54292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3934611" y="40624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 flipH="1" flipV="1">
              <a:off x="3498049" y="29702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840824" y="2282825"/>
              <a:ext cx="1379538" cy="3398838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7024" y="2397125"/>
              <a:ext cx="2414588" cy="3267075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ounded Rectangular Callout 23"/>
          <p:cNvSpPr/>
          <p:nvPr/>
        </p:nvSpPr>
        <p:spPr bwMode="auto">
          <a:xfrm>
            <a:off x="4280775" y="2290528"/>
            <a:ext cx="588475" cy="669957"/>
          </a:xfrm>
          <a:prstGeom prst="wedgeRoundRectCallout">
            <a:avLst>
              <a:gd name="adj1" fmla="val 3782"/>
              <a:gd name="adj2" fmla="val 22331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021649" y="2290528"/>
            <a:ext cx="588475" cy="669957"/>
          </a:xfrm>
          <a:prstGeom prst="wedgeRoundRectCallout">
            <a:avLst>
              <a:gd name="adj1" fmla="val 231475"/>
              <a:gd name="adj2" fmla="val 242230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764" y="4436198"/>
            <a:ext cx="646595" cy="60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6941726" y="4499572"/>
            <a:ext cx="509407" cy="483465"/>
            <a:chOff x="2829711" y="2101850"/>
            <a:chExt cx="3771901" cy="3579813"/>
          </a:xfrm>
        </p:grpSpPr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4953786" y="2101850"/>
              <a:ext cx="1643063" cy="2879725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840824" y="2112963"/>
              <a:ext cx="2124075" cy="2616200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2829711" y="2117725"/>
              <a:ext cx="3760788" cy="54292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934611" y="40624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flipH="1" flipV="1">
              <a:off x="3498049" y="2970213"/>
              <a:ext cx="2135188" cy="665163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2840824" y="2282825"/>
              <a:ext cx="1379538" cy="3398838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4187024" y="2397125"/>
              <a:ext cx="2414588" cy="3267075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Right Arrow 34"/>
          <p:cNvSpPr/>
          <p:nvPr/>
        </p:nvSpPr>
        <p:spPr bwMode="auto">
          <a:xfrm>
            <a:off x="6654297" y="4535787"/>
            <a:ext cx="334978" cy="38024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030" y="5187635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Input complex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8405" y="5801762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Output complex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27071" y="5148403"/>
            <a:ext cx="2085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Carrier map</a:t>
            </a:r>
          </a:p>
          <a:p>
            <a:r>
              <a:rPr lang="en-US" sz="2800" dirty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msy10"/>
                <a:cs typeface="Arial" pitchFamily="34" charset="0"/>
              </a:rPr>
              <a:t>!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aseline="300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endParaRPr lang="en-US" sz="2800" baseline="30000" dirty="0">
              <a:solidFill>
                <a:schemeClr val="tx1"/>
              </a:solidFill>
              <a:latin typeface="cmsy1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35" grpId="0" animBg="1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Colorless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28-Nov-16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186189" y="2044345"/>
            <a:ext cx="426110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input values …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812551" y="2843061"/>
            <a:ext cx="584166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determines the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output values.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186189" y="3641777"/>
            <a:ext cx="562525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Number and identities irrelevant…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812551" y="4440494"/>
            <a:ext cx="540404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both input and output values</a:t>
            </a:r>
          </a:p>
        </p:txBody>
      </p:sp>
    </p:spTree>
    <p:extLst>
      <p:ext uri="{BB962C8B-B14F-4D97-AF65-F5344CB8AC3E}">
        <p14:creationId xmlns:p14="http://schemas.microsoft.com/office/powerpoint/2010/main" val="7813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58128"/>
            <a:ext cx="1905000" cy="457200"/>
          </a:xfrm>
        </p:spPr>
        <p:txBody>
          <a:bodyPr/>
          <a:lstStyle/>
          <a:p>
            <a:fld id="{8F295F75-C4A9-44C0-BFBB-F9713B27014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8" name="AutoShape 2"/>
          <p:cNvSpPr>
            <a:spLocks noChangeArrowheads="1"/>
          </p:cNvSpPr>
          <p:nvPr/>
        </p:nvSpPr>
        <p:spPr bwMode="auto">
          <a:xfrm>
            <a:off x="5404604" y="2000304"/>
            <a:ext cx="1615176" cy="986690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utoShape 3"/>
          <p:cNvSpPr>
            <a:spLocks noChangeArrowheads="1"/>
          </p:cNvSpPr>
          <p:nvPr/>
        </p:nvSpPr>
        <p:spPr bwMode="auto">
          <a:xfrm>
            <a:off x="4966618" y="2656469"/>
            <a:ext cx="1615176" cy="986690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AutoShape 38"/>
          <p:cNvSpPr>
            <a:spLocks noChangeArrowheads="1"/>
          </p:cNvSpPr>
          <p:nvPr/>
        </p:nvSpPr>
        <p:spPr bwMode="auto">
          <a:xfrm>
            <a:off x="4404889" y="1968282"/>
            <a:ext cx="1615176" cy="986690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" name="Group 39"/>
          <p:cNvGrpSpPr>
            <a:grpSpLocks/>
          </p:cNvGrpSpPr>
          <p:nvPr/>
        </p:nvGrpSpPr>
        <p:grpSpPr bwMode="auto">
          <a:xfrm>
            <a:off x="5578279" y="2909926"/>
            <a:ext cx="391854" cy="341922"/>
            <a:chOff x="1043" y="2546"/>
            <a:chExt cx="869" cy="740"/>
          </a:xfrm>
        </p:grpSpPr>
        <p:sp>
          <p:nvSpPr>
            <p:cNvPr id="82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87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AutoShape 48"/>
          <p:cNvSpPr>
            <a:spLocks noChangeArrowheads="1"/>
          </p:cNvSpPr>
          <p:nvPr/>
        </p:nvSpPr>
        <p:spPr bwMode="auto">
          <a:xfrm>
            <a:off x="4351158" y="1859736"/>
            <a:ext cx="677332" cy="364717"/>
          </a:xfrm>
          <a:prstGeom prst="cloudCallout">
            <a:avLst>
              <a:gd name="adj1" fmla="val 19713"/>
              <a:gd name="adj2" fmla="val 82440"/>
            </a:avLst>
          </a:prstGeom>
          <a:solidFill>
            <a:schemeClr val="bg1">
              <a:alpha val="70195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91" name="AutoShape 49"/>
          <p:cNvSpPr>
            <a:spLocks noChangeArrowheads="1"/>
          </p:cNvSpPr>
          <p:nvPr/>
        </p:nvSpPr>
        <p:spPr bwMode="auto">
          <a:xfrm>
            <a:off x="6464563" y="1828800"/>
            <a:ext cx="677332" cy="364717"/>
          </a:xfrm>
          <a:prstGeom prst="cloudCallout">
            <a:avLst>
              <a:gd name="adj1" fmla="val -35977"/>
              <a:gd name="adj2" fmla="val 93306"/>
            </a:avLst>
          </a:prstGeom>
          <a:solidFill>
            <a:schemeClr val="bg1">
              <a:alpha val="70195"/>
            </a:schemeClr>
          </a:solidFill>
          <a:ln w="38100">
            <a:solidFill>
              <a:srgbClr val="00FF99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" name="Group 50"/>
          <p:cNvGrpSpPr>
            <a:grpSpLocks/>
          </p:cNvGrpSpPr>
          <p:nvPr/>
        </p:nvGrpSpPr>
        <p:grpSpPr bwMode="auto">
          <a:xfrm>
            <a:off x="4853729" y="2305863"/>
            <a:ext cx="494973" cy="442871"/>
            <a:chOff x="3168" y="1824"/>
            <a:chExt cx="912" cy="816"/>
          </a:xfrm>
        </p:grpSpPr>
        <p:sp>
          <p:nvSpPr>
            <p:cNvPr id="93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" name="Group 60"/>
          <p:cNvGrpSpPr>
            <a:grpSpLocks/>
          </p:cNvGrpSpPr>
          <p:nvPr/>
        </p:nvGrpSpPr>
        <p:grpSpPr bwMode="auto">
          <a:xfrm flipH="1">
            <a:off x="5977188" y="2311270"/>
            <a:ext cx="494973" cy="442871"/>
            <a:chOff x="3168" y="1824"/>
            <a:chExt cx="912" cy="816"/>
          </a:xfrm>
        </p:grpSpPr>
        <p:sp>
          <p:nvSpPr>
            <p:cNvPr id="103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" name="AutoShape 70"/>
          <p:cNvSpPr>
            <a:spLocks noChangeArrowheads="1"/>
          </p:cNvSpPr>
          <p:nvPr/>
        </p:nvSpPr>
        <p:spPr bwMode="auto">
          <a:xfrm>
            <a:off x="6221961" y="2753076"/>
            <a:ext cx="677332" cy="364717"/>
          </a:xfrm>
          <a:prstGeom prst="cloudCallout">
            <a:avLst>
              <a:gd name="adj1" fmla="val -73079"/>
              <a:gd name="adj2" fmla="val 43454"/>
            </a:avLst>
          </a:prstGeom>
          <a:solidFill>
            <a:schemeClr val="bg1"/>
          </a:solidFill>
          <a:ln w="38100">
            <a:solidFill>
              <a:srgbClr val="9966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AutoShape 2"/>
          <p:cNvSpPr>
            <a:spLocks noChangeArrowheads="1"/>
          </p:cNvSpPr>
          <p:nvPr/>
        </p:nvSpPr>
        <p:spPr bwMode="auto">
          <a:xfrm>
            <a:off x="5483262" y="4468201"/>
            <a:ext cx="1615176" cy="986690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AutoShape 3"/>
          <p:cNvSpPr>
            <a:spLocks noChangeArrowheads="1"/>
          </p:cNvSpPr>
          <p:nvPr/>
        </p:nvSpPr>
        <p:spPr bwMode="auto">
          <a:xfrm>
            <a:off x="5045276" y="5124366"/>
            <a:ext cx="1615176" cy="986690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38"/>
          <p:cNvSpPr>
            <a:spLocks noChangeArrowheads="1"/>
          </p:cNvSpPr>
          <p:nvPr/>
        </p:nvSpPr>
        <p:spPr bwMode="auto">
          <a:xfrm>
            <a:off x="4483547" y="4436179"/>
            <a:ext cx="1615176" cy="986690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" name="Group 39"/>
          <p:cNvGrpSpPr>
            <a:grpSpLocks/>
          </p:cNvGrpSpPr>
          <p:nvPr/>
        </p:nvGrpSpPr>
        <p:grpSpPr bwMode="auto">
          <a:xfrm>
            <a:off x="5656937" y="5377823"/>
            <a:ext cx="391854" cy="341922"/>
            <a:chOff x="1043" y="2546"/>
            <a:chExt cx="869" cy="740"/>
          </a:xfrm>
        </p:grpSpPr>
        <p:sp>
          <p:nvSpPr>
            <p:cNvPr id="117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2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" name="AutoShape 48"/>
          <p:cNvSpPr>
            <a:spLocks noChangeArrowheads="1"/>
          </p:cNvSpPr>
          <p:nvPr/>
        </p:nvSpPr>
        <p:spPr bwMode="auto">
          <a:xfrm>
            <a:off x="4429816" y="4327633"/>
            <a:ext cx="677332" cy="364717"/>
          </a:xfrm>
          <a:prstGeom prst="cloudCallout">
            <a:avLst>
              <a:gd name="adj1" fmla="val 19713"/>
              <a:gd name="adj2" fmla="val 82440"/>
            </a:avLst>
          </a:prstGeom>
          <a:solidFill>
            <a:schemeClr val="bg1">
              <a:alpha val="70195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126" name="AutoShape 49"/>
          <p:cNvSpPr>
            <a:spLocks noChangeArrowheads="1"/>
          </p:cNvSpPr>
          <p:nvPr/>
        </p:nvSpPr>
        <p:spPr bwMode="auto">
          <a:xfrm>
            <a:off x="6543221" y="4296697"/>
            <a:ext cx="677332" cy="364717"/>
          </a:xfrm>
          <a:prstGeom prst="cloudCallout">
            <a:avLst>
              <a:gd name="adj1" fmla="val -35977"/>
              <a:gd name="adj2" fmla="val 93306"/>
            </a:avLst>
          </a:prstGeom>
          <a:solidFill>
            <a:schemeClr val="bg1">
              <a:alpha val="70195"/>
            </a:schemeClr>
          </a:solidFill>
          <a:ln w="38100">
            <a:solidFill>
              <a:srgbClr val="00FF99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Group 50"/>
          <p:cNvGrpSpPr>
            <a:grpSpLocks/>
          </p:cNvGrpSpPr>
          <p:nvPr/>
        </p:nvGrpSpPr>
        <p:grpSpPr bwMode="auto">
          <a:xfrm>
            <a:off x="4932387" y="4778624"/>
            <a:ext cx="494973" cy="442871"/>
            <a:chOff x="3168" y="1824"/>
            <a:chExt cx="912" cy="816"/>
          </a:xfrm>
        </p:grpSpPr>
        <p:sp>
          <p:nvSpPr>
            <p:cNvPr id="128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60"/>
          <p:cNvGrpSpPr>
            <a:grpSpLocks/>
          </p:cNvGrpSpPr>
          <p:nvPr/>
        </p:nvGrpSpPr>
        <p:grpSpPr bwMode="auto">
          <a:xfrm flipH="1">
            <a:off x="6055846" y="4774303"/>
            <a:ext cx="494973" cy="442871"/>
            <a:chOff x="3168" y="1824"/>
            <a:chExt cx="912" cy="816"/>
          </a:xfrm>
        </p:grpSpPr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AutoShape 70"/>
          <p:cNvSpPr>
            <a:spLocks noChangeArrowheads="1"/>
          </p:cNvSpPr>
          <p:nvPr/>
        </p:nvSpPr>
        <p:spPr bwMode="auto">
          <a:xfrm>
            <a:off x="6300619" y="5220973"/>
            <a:ext cx="677332" cy="364717"/>
          </a:xfrm>
          <a:prstGeom prst="cloudCallout">
            <a:avLst>
              <a:gd name="adj1" fmla="val -73079"/>
              <a:gd name="adj2" fmla="val 43454"/>
            </a:avLst>
          </a:prstGeom>
          <a:solidFill>
            <a:schemeClr val="bg1"/>
          </a:solidFill>
          <a:ln w="38100">
            <a:solidFill>
              <a:srgbClr val="9966FF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 Box 122"/>
          <p:cNvSpPr txBox="1">
            <a:spLocks noChangeArrowheads="1"/>
          </p:cNvSpPr>
          <p:nvPr/>
        </p:nvSpPr>
        <p:spPr bwMode="auto">
          <a:xfrm rot="1058342">
            <a:off x="6144650" y="3197688"/>
            <a:ext cx="78709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OK</a:t>
            </a:r>
          </a:p>
        </p:txBody>
      </p:sp>
      <p:sp>
        <p:nvSpPr>
          <p:cNvPr id="151" name="Text Box 122"/>
          <p:cNvSpPr txBox="1">
            <a:spLocks noChangeArrowheads="1"/>
          </p:cNvSpPr>
          <p:nvPr/>
        </p:nvSpPr>
        <p:spPr bwMode="auto">
          <a:xfrm rot="20915140">
            <a:off x="4645231" y="5414861"/>
            <a:ext cx="78709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OK</a:t>
            </a:r>
          </a:p>
        </p:txBody>
      </p:sp>
      <p:sp>
        <p:nvSpPr>
          <p:cNvPr id="148" name="Text Box 122"/>
          <p:cNvSpPr txBox="1">
            <a:spLocks noChangeArrowheads="1"/>
          </p:cNvSpPr>
          <p:nvPr/>
        </p:nvSpPr>
        <p:spPr bwMode="auto">
          <a:xfrm>
            <a:off x="1067477" y="2725027"/>
            <a:ext cx="198483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Consensus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 Box 122"/>
          <p:cNvSpPr txBox="1">
            <a:spLocks noChangeArrowheads="1"/>
          </p:cNvSpPr>
          <p:nvPr/>
        </p:nvSpPr>
        <p:spPr bwMode="auto">
          <a:xfrm>
            <a:off x="1067477" y="4349040"/>
            <a:ext cx="278473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25926E-6 C 0.0342 -0.01806 0.0684 -0.03589 0.09184 -0.0345 C 0.11528 -0.03311 0.13212 0.00138 0.14028 0.00856 " pathEditMode="relative" ptsTypes="a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294 C 0.02847 0.06643 0.04028 0.10717 0.02708 0.12176 C 0.01389 0.13634 -0.04063 0.11828 -0.05834 0.1173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5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-0.01736 C -0.07726 -0.00602 -0.12604 0.0044 -0.13837 -0.0132 C -0.1507 -0.03079 -0.11285 -0.09977 -0.10625 -0.1226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25926E-6 C 0.0342 -0.01806 0.0684 -0.03589 0.09184 -0.0345 C 0.11528 -0.03311 0.13212 0.00138 0.14028 0.00856 " pathEditMode="relative" ptsTypes="aaA">
                                      <p:cBhvr>
                                        <p:cTn id="1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294 C 0.02847 0.06643 0.04028 0.10717 0.02708 0.12176 C 0.01389 0.13634 -0.04063 0.11828 -0.05834 0.1173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5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-0.01736 C -0.07726 -0.00602 -0.12604 0.0044 -0.13837 -0.0132 C -0.1507 -0.03079 -0.11285 -0.09977 -0.10625 -0.12269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112" grpId="0" animBg="1"/>
      <p:bldP spid="125" grpId="0" animBg="1"/>
      <p:bldP spid="126" grpId="0" animBg="1"/>
      <p:bldP spid="147" grpId="0" animBg="1"/>
      <p:bldP spid="150" grpId="0" animBg="1"/>
      <p:bldP spid="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65300" y="1872364"/>
            <a:ext cx="170271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Theorem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</a:t>
            </a:r>
            <a:r>
              <a:rPr lang="en-US" dirty="0" smtClean="0"/>
              <a:t>Model </a:t>
            </a:r>
            <a:br>
              <a:rPr lang="en-US" dirty="0" smtClean="0"/>
            </a:br>
            <a:r>
              <a:rPr lang="en-US" dirty="0" smtClean="0"/>
              <a:t>Fundamental </a:t>
            </a:r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433860" y="2344664"/>
            <a:ext cx="8527260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Colorless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-crash resilient read-write protocol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iff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there is a continuous map</a:t>
            </a: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586260" y="3922792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f: |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skel</a:t>
            </a:r>
            <a:r>
              <a:rPr lang="en-US" sz="3600" i="1" baseline="30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36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|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|...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565301" y="4508163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carried by </a:t>
            </a:r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endParaRPr lang="en-US" sz="3600" baseline="30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Distributed Computing through Combinatorial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fld id="{E43608CE-920D-4F6F-98C9-0491388AB41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772870" y="4109701"/>
            <a:ext cx="3006671" cy="1791344"/>
            <a:chOff x="2074" y="1351"/>
            <a:chExt cx="2803" cy="1670"/>
          </a:xfrm>
        </p:grpSpPr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2074" y="1351"/>
              <a:ext cx="2803" cy="1670"/>
            </a:xfrm>
            <a:custGeom>
              <a:avLst/>
              <a:gdLst/>
              <a:ahLst/>
              <a:cxnLst>
                <a:cxn ang="0">
                  <a:pos x="3" y="108"/>
                </a:cxn>
                <a:cxn ang="0">
                  <a:pos x="0" y="195"/>
                </a:cxn>
                <a:cxn ang="0">
                  <a:pos x="20" y="246"/>
                </a:cxn>
                <a:cxn ang="0">
                  <a:pos x="48" y="305"/>
                </a:cxn>
                <a:cxn ang="0">
                  <a:pos x="107" y="359"/>
                </a:cxn>
                <a:cxn ang="0">
                  <a:pos x="179" y="426"/>
                </a:cxn>
                <a:cxn ang="0">
                  <a:pos x="272" y="471"/>
                </a:cxn>
                <a:cxn ang="0">
                  <a:pos x="410" y="513"/>
                </a:cxn>
                <a:cxn ang="0">
                  <a:pos x="551" y="555"/>
                </a:cxn>
                <a:cxn ang="0">
                  <a:pos x="699" y="573"/>
                </a:cxn>
                <a:cxn ang="0">
                  <a:pos x="885" y="579"/>
                </a:cxn>
                <a:cxn ang="0">
                  <a:pos x="1041" y="551"/>
                </a:cxn>
                <a:cxn ang="0">
                  <a:pos x="1130" y="488"/>
                </a:cxn>
                <a:cxn ang="0">
                  <a:pos x="1151" y="425"/>
                </a:cxn>
                <a:cxn ang="0">
                  <a:pos x="1148" y="354"/>
                </a:cxn>
                <a:cxn ang="0">
                  <a:pos x="1116" y="279"/>
                </a:cxn>
                <a:cxn ang="0">
                  <a:pos x="1044" y="215"/>
                </a:cxn>
                <a:cxn ang="0">
                  <a:pos x="924" y="182"/>
                </a:cxn>
                <a:cxn ang="0">
                  <a:pos x="767" y="159"/>
                </a:cxn>
                <a:cxn ang="0">
                  <a:pos x="615" y="119"/>
                </a:cxn>
                <a:cxn ang="0">
                  <a:pos x="477" y="54"/>
                </a:cxn>
                <a:cxn ang="0">
                  <a:pos x="348" y="15"/>
                </a:cxn>
                <a:cxn ang="0">
                  <a:pos x="231" y="0"/>
                </a:cxn>
                <a:cxn ang="0">
                  <a:pos x="111" y="14"/>
                </a:cxn>
                <a:cxn ang="0">
                  <a:pos x="45" y="53"/>
                </a:cxn>
                <a:cxn ang="0">
                  <a:pos x="3" y="108"/>
                </a:cxn>
              </a:cxnLst>
              <a:rect l="0" t="0" r="r" b="b"/>
              <a:pathLst>
                <a:path w="1151" h="579">
                  <a:moveTo>
                    <a:pt x="3" y="108"/>
                  </a:moveTo>
                  <a:cubicBezTo>
                    <a:pt x="2" y="139"/>
                    <a:pt x="0" y="162"/>
                    <a:pt x="0" y="195"/>
                  </a:cubicBezTo>
                  <a:lnTo>
                    <a:pt x="20" y="246"/>
                  </a:lnTo>
                  <a:lnTo>
                    <a:pt x="48" y="305"/>
                  </a:lnTo>
                  <a:lnTo>
                    <a:pt x="107" y="359"/>
                  </a:lnTo>
                  <a:lnTo>
                    <a:pt x="179" y="426"/>
                  </a:lnTo>
                  <a:lnTo>
                    <a:pt x="272" y="471"/>
                  </a:lnTo>
                  <a:lnTo>
                    <a:pt x="410" y="513"/>
                  </a:lnTo>
                  <a:lnTo>
                    <a:pt x="551" y="555"/>
                  </a:lnTo>
                  <a:lnTo>
                    <a:pt x="699" y="573"/>
                  </a:lnTo>
                  <a:lnTo>
                    <a:pt x="885" y="579"/>
                  </a:lnTo>
                  <a:lnTo>
                    <a:pt x="1041" y="551"/>
                  </a:lnTo>
                  <a:lnTo>
                    <a:pt x="1130" y="488"/>
                  </a:lnTo>
                  <a:lnTo>
                    <a:pt x="1151" y="425"/>
                  </a:lnTo>
                  <a:lnTo>
                    <a:pt x="1148" y="354"/>
                  </a:lnTo>
                  <a:lnTo>
                    <a:pt x="1116" y="279"/>
                  </a:lnTo>
                  <a:lnTo>
                    <a:pt x="1044" y="215"/>
                  </a:lnTo>
                  <a:lnTo>
                    <a:pt x="924" y="182"/>
                  </a:lnTo>
                  <a:lnTo>
                    <a:pt x="767" y="159"/>
                  </a:lnTo>
                  <a:lnTo>
                    <a:pt x="615" y="119"/>
                  </a:lnTo>
                  <a:lnTo>
                    <a:pt x="477" y="54"/>
                  </a:lnTo>
                  <a:lnTo>
                    <a:pt x="348" y="15"/>
                  </a:lnTo>
                  <a:lnTo>
                    <a:pt x="231" y="0"/>
                  </a:lnTo>
                  <a:lnTo>
                    <a:pt x="111" y="14"/>
                  </a:lnTo>
                  <a:lnTo>
                    <a:pt x="45" y="53"/>
                  </a:lnTo>
                  <a:lnTo>
                    <a:pt x="3" y="108"/>
                  </a:lnTo>
                  <a:close/>
                </a:path>
              </a:pathLst>
            </a:custGeom>
            <a:solidFill>
              <a:schemeClr val="hlink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3823" y="2283"/>
              <a:ext cx="458" cy="166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16" y="40"/>
                </a:cxn>
                <a:cxn ang="0">
                  <a:pos x="34" y="52"/>
                </a:cxn>
                <a:cxn ang="0">
                  <a:pos x="65" y="58"/>
                </a:cxn>
                <a:cxn ang="0">
                  <a:pos x="167" y="57"/>
                </a:cxn>
                <a:cxn ang="0">
                  <a:pos x="188" y="45"/>
                </a:cxn>
                <a:cxn ang="0">
                  <a:pos x="149" y="12"/>
                </a:cxn>
                <a:cxn ang="0">
                  <a:pos x="122" y="6"/>
                </a:cxn>
                <a:cxn ang="0">
                  <a:pos x="76" y="0"/>
                </a:cxn>
                <a:cxn ang="0">
                  <a:pos x="5" y="21"/>
                </a:cxn>
                <a:cxn ang="0">
                  <a:pos x="2" y="34"/>
                </a:cxn>
              </a:cxnLst>
              <a:rect l="0" t="0" r="r" b="b"/>
              <a:pathLst>
                <a:path w="188" h="58">
                  <a:moveTo>
                    <a:pt x="2" y="34"/>
                  </a:moveTo>
                  <a:cubicBezTo>
                    <a:pt x="7" y="36"/>
                    <a:pt x="10" y="39"/>
                    <a:pt x="16" y="40"/>
                  </a:cubicBezTo>
                  <a:cubicBezTo>
                    <a:pt x="18" y="48"/>
                    <a:pt x="26" y="51"/>
                    <a:pt x="34" y="52"/>
                  </a:cubicBezTo>
                  <a:cubicBezTo>
                    <a:pt x="44" y="57"/>
                    <a:pt x="54" y="57"/>
                    <a:pt x="65" y="58"/>
                  </a:cubicBezTo>
                  <a:cubicBezTo>
                    <a:pt x="99" y="58"/>
                    <a:pt x="133" y="58"/>
                    <a:pt x="167" y="57"/>
                  </a:cubicBezTo>
                  <a:cubicBezTo>
                    <a:pt x="175" y="57"/>
                    <a:pt x="188" y="45"/>
                    <a:pt x="188" y="45"/>
                  </a:cubicBezTo>
                  <a:cubicBezTo>
                    <a:pt x="185" y="29"/>
                    <a:pt x="165" y="15"/>
                    <a:pt x="149" y="12"/>
                  </a:cubicBezTo>
                  <a:cubicBezTo>
                    <a:pt x="138" y="6"/>
                    <a:pt x="139" y="7"/>
                    <a:pt x="122" y="6"/>
                  </a:cubicBezTo>
                  <a:cubicBezTo>
                    <a:pt x="108" y="1"/>
                    <a:pt x="91" y="1"/>
                    <a:pt x="76" y="0"/>
                  </a:cubicBezTo>
                  <a:cubicBezTo>
                    <a:pt x="47" y="1"/>
                    <a:pt x="29" y="7"/>
                    <a:pt x="5" y="21"/>
                  </a:cubicBezTo>
                  <a:cubicBezTo>
                    <a:pt x="0" y="27"/>
                    <a:pt x="2" y="23"/>
                    <a:pt x="2" y="3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2420" y="1731"/>
              <a:ext cx="536" cy="211"/>
            </a:xfrm>
            <a:custGeom>
              <a:avLst/>
              <a:gdLst/>
              <a:ahLst/>
              <a:cxnLst>
                <a:cxn ang="0">
                  <a:pos x="8" y="41"/>
                </a:cxn>
                <a:cxn ang="0">
                  <a:pos x="32" y="51"/>
                </a:cxn>
                <a:cxn ang="0">
                  <a:pos x="50" y="57"/>
                </a:cxn>
                <a:cxn ang="0">
                  <a:pos x="76" y="63"/>
                </a:cxn>
                <a:cxn ang="0">
                  <a:pos x="136" y="69"/>
                </a:cxn>
                <a:cxn ang="0">
                  <a:pos x="220" y="56"/>
                </a:cxn>
                <a:cxn ang="0">
                  <a:pos x="170" y="11"/>
                </a:cxn>
                <a:cxn ang="0">
                  <a:pos x="149" y="0"/>
                </a:cxn>
                <a:cxn ang="0">
                  <a:pos x="47" y="12"/>
                </a:cxn>
                <a:cxn ang="0">
                  <a:pos x="17" y="24"/>
                </a:cxn>
                <a:cxn ang="0">
                  <a:pos x="8" y="41"/>
                </a:cxn>
              </a:cxnLst>
              <a:rect l="0" t="0" r="r" b="b"/>
              <a:pathLst>
                <a:path w="220" h="73">
                  <a:moveTo>
                    <a:pt x="8" y="41"/>
                  </a:moveTo>
                  <a:cubicBezTo>
                    <a:pt x="17" y="44"/>
                    <a:pt x="23" y="50"/>
                    <a:pt x="32" y="51"/>
                  </a:cubicBezTo>
                  <a:cubicBezTo>
                    <a:pt x="38" y="54"/>
                    <a:pt x="43" y="56"/>
                    <a:pt x="50" y="57"/>
                  </a:cubicBezTo>
                  <a:cubicBezTo>
                    <a:pt x="58" y="60"/>
                    <a:pt x="67" y="62"/>
                    <a:pt x="76" y="63"/>
                  </a:cubicBezTo>
                  <a:cubicBezTo>
                    <a:pt x="105" y="73"/>
                    <a:pt x="86" y="68"/>
                    <a:pt x="136" y="69"/>
                  </a:cubicBezTo>
                  <a:cubicBezTo>
                    <a:pt x="188" y="68"/>
                    <a:pt x="180" y="64"/>
                    <a:pt x="220" y="56"/>
                  </a:cubicBezTo>
                  <a:cubicBezTo>
                    <a:pt x="198" y="47"/>
                    <a:pt x="195" y="15"/>
                    <a:pt x="170" y="11"/>
                  </a:cubicBezTo>
                  <a:cubicBezTo>
                    <a:pt x="164" y="6"/>
                    <a:pt x="156" y="3"/>
                    <a:pt x="149" y="0"/>
                  </a:cubicBezTo>
                  <a:cubicBezTo>
                    <a:pt x="113" y="2"/>
                    <a:pt x="82" y="5"/>
                    <a:pt x="47" y="12"/>
                  </a:cubicBezTo>
                  <a:cubicBezTo>
                    <a:pt x="38" y="16"/>
                    <a:pt x="27" y="22"/>
                    <a:pt x="17" y="24"/>
                  </a:cubicBezTo>
                  <a:cubicBezTo>
                    <a:pt x="12" y="27"/>
                    <a:pt x="0" y="36"/>
                    <a:pt x="8" y="4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3628" y="2274"/>
              <a:ext cx="871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57"/>
                </a:cxn>
                <a:cxn ang="0">
                  <a:pos x="181" y="64"/>
                </a:cxn>
                <a:cxn ang="0">
                  <a:pos x="256" y="58"/>
                </a:cxn>
                <a:cxn ang="0">
                  <a:pos x="358" y="4"/>
                </a:cxn>
              </a:cxnLst>
              <a:rect l="0" t="0" r="r" b="b"/>
              <a:pathLst>
                <a:path w="358" h="68">
                  <a:moveTo>
                    <a:pt x="0" y="0"/>
                  </a:moveTo>
                  <a:cubicBezTo>
                    <a:pt x="36" y="23"/>
                    <a:pt x="73" y="46"/>
                    <a:pt x="103" y="57"/>
                  </a:cubicBezTo>
                  <a:cubicBezTo>
                    <a:pt x="133" y="68"/>
                    <a:pt x="156" y="64"/>
                    <a:pt x="181" y="64"/>
                  </a:cubicBezTo>
                  <a:cubicBezTo>
                    <a:pt x="206" y="64"/>
                    <a:pt x="227" y="68"/>
                    <a:pt x="256" y="58"/>
                  </a:cubicBezTo>
                  <a:cubicBezTo>
                    <a:pt x="285" y="48"/>
                    <a:pt x="321" y="26"/>
                    <a:pt x="358" y="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2424" y="1723"/>
              <a:ext cx="539" cy="1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0" y="18"/>
                </a:cxn>
                <a:cxn ang="0">
                  <a:pos x="69" y="8"/>
                </a:cxn>
                <a:cxn ang="0">
                  <a:pos x="107" y="3"/>
                </a:cxn>
                <a:cxn ang="0">
                  <a:pos x="161" y="2"/>
                </a:cxn>
                <a:cxn ang="0">
                  <a:pos x="189" y="15"/>
                </a:cxn>
                <a:cxn ang="0">
                  <a:pos x="221" y="56"/>
                </a:cxn>
              </a:cxnLst>
              <a:rect l="0" t="0" r="r" b="b"/>
              <a:pathLst>
                <a:path w="221" h="56">
                  <a:moveTo>
                    <a:pt x="0" y="44"/>
                  </a:moveTo>
                  <a:cubicBezTo>
                    <a:pt x="9" y="34"/>
                    <a:pt x="18" y="24"/>
                    <a:pt x="30" y="18"/>
                  </a:cubicBezTo>
                  <a:cubicBezTo>
                    <a:pt x="42" y="12"/>
                    <a:pt x="56" y="10"/>
                    <a:pt x="69" y="8"/>
                  </a:cubicBezTo>
                  <a:cubicBezTo>
                    <a:pt x="82" y="6"/>
                    <a:pt x="92" y="4"/>
                    <a:pt x="107" y="3"/>
                  </a:cubicBezTo>
                  <a:cubicBezTo>
                    <a:pt x="122" y="2"/>
                    <a:pt x="147" y="0"/>
                    <a:pt x="161" y="2"/>
                  </a:cubicBezTo>
                  <a:cubicBezTo>
                    <a:pt x="175" y="4"/>
                    <a:pt x="179" y="6"/>
                    <a:pt x="189" y="15"/>
                  </a:cubicBezTo>
                  <a:cubicBezTo>
                    <a:pt x="199" y="24"/>
                    <a:pt x="216" y="49"/>
                    <a:pt x="221" y="5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2264" y="1737"/>
              <a:ext cx="869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33"/>
                </a:cxn>
                <a:cxn ang="0">
                  <a:pos x="71" y="40"/>
                </a:cxn>
                <a:cxn ang="0">
                  <a:pos x="129" y="58"/>
                </a:cxn>
                <a:cxn ang="0">
                  <a:pos x="180" y="63"/>
                </a:cxn>
                <a:cxn ang="0">
                  <a:pos x="236" y="60"/>
                </a:cxn>
                <a:cxn ang="0">
                  <a:pos x="293" y="42"/>
                </a:cxn>
                <a:cxn ang="0">
                  <a:pos x="335" y="18"/>
                </a:cxn>
                <a:cxn ang="0">
                  <a:pos x="342" y="12"/>
                </a:cxn>
                <a:cxn ang="0">
                  <a:pos x="347" y="10"/>
                </a:cxn>
                <a:cxn ang="0">
                  <a:pos x="357" y="4"/>
                </a:cxn>
              </a:cxnLst>
              <a:rect l="0" t="0" r="r" b="b"/>
              <a:pathLst>
                <a:path w="357" h="65">
                  <a:moveTo>
                    <a:pt x="0" y="0"/>
                  </a:moveTo>
                  <a:cubicBezTo>
                    <a:pt x="12" y="16"/>
                    <a:pt x="37" y="27"/>
                    <a:pt x="56" y="33"/>
                  </a:cubicBezTo>
                  <a:cubicBezTo>
                    <a:pt x="61" y="37"/>
                    <a:pt x="65" y="39"/>
                    <a:pt x="71" y="40"/>
                  </a:cubicBezTo>
                  <a:cubicBezTo>
                    <a:pt x="87" y="52"/>
                    <a:pt x="109" y="56"/>
                    <a:pt x="129" y="58"/>
                  </a:cubicBezTo>
                  <a:cubicBezTo>
                    <a:pt x="147" y="62"/>
                    <a:pt x="159" y="62"/>
                    <a:pt x="180" y="63"/>
                  </a:cubicBezTo>
                  <a:cubicBezTo>
                    <a:pt x="199" y="62"/>
                    <a:pt x="218" y="65"/>
                    <a:pt x="236" y="60"/>
                  </a:cubicBezTo>
                  <a:cubicBezTo>
                    <a:pt x="255" y="55"/>
                    <a:pt x="274" y="46"/>
                    <a:pt x="293" y="42"/>
                  </a:cubicBezTo>
                  <a:cubicBezTo>
                    <a:pt x="306" y="32"/>
                    <a:pt x="321" y="26"/>
                    <a:pt x="335" y="18"/>
                  </a:cubicBezTo>
                  <a:cubicBezTo>
                    <a:pt x="338" y="16"/>
                    <a:pt x="339" y="14"/>
                    <a:pt x="342" y="12"/>
                  </a:cubicBezTo>
                  <a:cubicBezTo>
                    <a:pt x="343" y="11"/>
                    <a:pt x="345" y="11"/>
                    <a:pt x="347" y="10"/>
                  </a:cubicBezTo>
                  <a:cubicBezTo>
                    <a:pt x="350" y="8"/>
                    <a:pt x="357" y="4"/>
                    <a:pt x="357" y="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3827" y="2266"/>
              <a:ext cx="488" cy="19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1" y="63"/>
                </a:cxn>
                <a:cxn ang="0">
                  <a:pos x="74" y="67"/>
                </a:cxn>
                <a:cxn ang="0">
                  <a:pos x="125" y="67"/>
                </a:cxn>
                <a:cxn ang="0">
                  <a:pos x="167" y="67"/>
                </a:cxn>
                <a:cxn ang="0">
                  <a:pos x="200" y="49"/>
                </a:cxn>
                <a:cxn ang="0">
                  <a:pos x="174" y="22"/>
                </a:cxn>
                <a:cxn ang="0">
                  <a:pos x="144" y="13"/>
                </a:cxn>
                <a:cxn ang="0">
                  <a:pos x="105" y="3"/>
                </a:cxn>
                <a:cxn ang="0">
                  <a:pos x="71" y="0"/>
                </a:cxn>
                <a:cxn ang="0">
                  <a:pos x="21" y="12"/>
                </a:cxn>
                <a:cxn ang="0">
                  <a:pos x="0" y="43"/>
                </a:cxn>
              </a:cxnLst>
              <a:rect l="0" t="0" r="r" b="b"/>
              <a:pathLst>
                <a:path w="200" h="67">
                  <a:moveTo>
                    <a:pt x="0" y="43"/>
                  </a:moveTo>
                  <a:lnTo>
                    <a:pt x="41" y="63"/>
                  </a:lnTo>
                  <a:lnTo>
                    <a:pt x="74" y="67"/>
                  </a:lnTo>
                  <a:lnTo>
                    <a:pt x="125" y="67"/>
                  </a:lnTo>
                  <a:lnTo>
                    <a:pt x="167" y="67"/>
                  </a:lnTo>
                  <a:lnTo>
                    <a:pt x="200" y="49"/>
                  </a:lnTo>
                  <a:lnTo>
                    <a:pt x="174" y="22"/>
                  </a:lnTo>
                  <a:lnTo>
                    <a:pt x="144" y="13"/>
                  </a:lnTo>
                  <a:lnTo>
                    <a:pt x="105" y="3"/>
                  </a:lnTo>
                  <a:lnTo>
                    <a:pt x="71" y="0"/>
                  </a:lnTo>
                  <a:lnTo>
                    <a:pt x="21" y="12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Isosceles Triangle 16"/>
          <p:cNvSpPr/>
          <p:nvPr/>
        </p:nvSpPr>
        <p:spPr>
          <a:xfrm>
            <a:off x="2069149" y="1915700"/>
            <a:ext cx="1967114" cy="1606090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436891" y="4476190"/>
            <a:ext cx="1038145" cy="982402"/>
          </a:xfrm>
          <a:prstGeom prst="rightArrow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5859508" y="4262939"/>
            <a:ext cx="1328357" cy="6371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40643" y="3947599"/>
            <a:ext cx="1967114" cy="160609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6434" y="288037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msy10"/>
                <a:cs typeface="Arial" pitchFamily="34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1198" y="491250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skel</a:t>
            </a:r>
            <a:r>
              <a:rPr lang="en-US" sz="3200" i="1" baseline="30000" dirty="0" err="1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anose="020B0604020202020204" pitchFamily="34" charset="0"/>
              </a:rPr>
              <a:t>I</a:t>
            </a:r>
            <a:endParaRPr lang="en-US" sz="3200" dirty="0" smtClean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2295922">
            <a:off x="4209149" y="3118808"/>
            <a:ext cx="1520311" cy="80596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3947" y="2147854"/>
            <a:ext cx="182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(no continuous map)</a:t>
            </a:r>
            <a:endParaRPr lang="en-US" sz="1800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29365" y="4928825"/>
            <a:ext cx="63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sy10"/>
                <a:cs typeface="Arial" pitchFamily="34" charset="0"/>
              </a:rPr>
              <a:t>O</a:t>
            </a:r>
            <a:endParaRPr lang="en-US" dirty="0">
              <a:latin typeface="cmsy1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0" y="54772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continuous map</a:t>
            </a:r>
            <a:endParaRPr lang="en-US" sz="1800" kern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Protocol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fld id="{E43608CE-920D-4F6F-98C9-0491388AB4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069149" y="1915700"/>
            <a:ext cx="1967114" cy="1606090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6434" y="288037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msy10"/>
                <a:cs typeface="Arial" pitchFamily="34" charset="0"/>
              </a:rPr>
              <a:t>I</a:t>
            </a:r>
          </a:p>
        </p:txBody>
      </p: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2638947" y="1609891"/>
            <a:ext cx="494973" cy="442871"/>
            <a:chOff x="3168" y="1824"/>
            <a:chExt cx="912" cy="816"/>
          </a:xfrm>
        </p:grpSpPr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fld id="{8F295F75-C4A9-44C0-BFBB-F9713B27014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0" name="Group 60"/>
          <p:cNvGrpSpPr>
            <a:grpSpLocks/>
          </p:cNvGrpSpPr>
          <p:nvPr/>
        </p:nvGrpSpPr>
        <p:grpSpPr bwMode="auto">
          <a:xfrm flipH="1">
            <a:off x="4159949" y="3395904"/>
            <a:ext cx="494973" cy="442871"/>
            <a:chOff x="3168" y="1824"/>
            <a:chExt cx="912" cy="816"/>
          </a:xfrm>
        </p:grpSpPr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39"/>
          <p:cNvGrpSpPr>
            <a:grpSpLocks/>
          </p:cNvGrpSpPr>
          <p:nvPr/>
        </p:nvGrpSpPr>
        <p:grpSpPr bwMode="auto">
          <a:xfrm>
            <a:off x="1581774" y="3428161"/>
            <a:ext cx="391854" cy="341922"/>
            <a:chOff x="1043" y="2546"/>
            <a:chExt cx="869" cy="740"/>
          </a:xfrm>
        </p:grpSpPr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66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7613" y="3768235"/>
            <a:ext cx="3007258" cy="2056761"/>
            <a:chOff x="2140643" y="3769538"/>
            <a:chExt cx="3007258" cy="2056761"/>
          </a:xfrm>
        </p:grpSpPr>
        <p:sp>
          <p:nvSpPr>
            <p:cNvPr id="20" name="Isosceles Triangle 19"/>
            <p:cNvSpPr/>
            <p:nvPr/>
          </p:nvSpPr>
          <p:spPr>
            <a:xfrm>
              <a:off x="2140643" y="3947599"/>
              <a:ext cx="1967114" cy="1606090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buNone/>
              </a:pP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81849" y="4912500"/>
              <a:ext cx="1484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skel</a:t>
              </a:r>
              <a:r>
                <a:rPr lang="en-US" sz="3200" i="1" baseline="30000" dirty="0" err="1" smtClean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t</a:t>
              </a:r>
              <a:r>
                <a:rPr lang="en-US" sz="3200" dirty="0" smtClean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(</a:t>
              </a:r>
              <a:r>
                <a:rPr lang="en-US" sz="3200" dirty="0" smtClean="0">
                  <a:solidFill>
                    <a:srgbClr val="FF0000"/>
                  </a:solidFill>
                  <a:latin typeface="cmsy10"/>
                  <a:cs typeface="Arial" panose="020B0604020202020204" pitchFamily="34" charset="0"/>
                </a:rPr>
                <a:t>I</a:t>
              </a:r>
              <a:r>
                <a:rPr lang="en-US" sz="3200" dirty="0" smtClean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69" name="Group 39"/>
            <p:cNvGrpSpPr>
              <a:grpSpLocks/>
            </p:cNvGrpSpPr>
            <p:nvPr/>
          </p:nvGrpSpPr>
          <p:grpSpPr bwMode="auto">
            <a:xfrm>
              <a:off x="4159949" y="5429976"/>
              <a:ext cx="391854" cy="341922"/>
              <a:chOff x="1043" y="2546"/>
              <a:chExt cx="869" cy="740"/>
            </a:xfrm>
          </p:grpSpPr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>
                <a:off x="1769" y="3004"/>
                <a:ext cx="143" cy="278"/>
              </a:xfrm>
              <a:custGeom>
                <a:avLst/>
                <a:gdLst>
                  <a:gd name="T0" fmla="*/ 0 w 143"/>
                  <a:gd name="T1" fmla="*/ 0 h 278"/>
                  <a:gd name="T2" fmla="*/ 143 w 143"/>
                  <a:gd name="T3" fmla="*/ 42 h 278"/>
                  <a:gd name="T4" fmla="*/ 143 w 143"/>
                  <a:gd name="T5" fmla="*/ 242 h 278"/>
                  <a:gd name="T6" fmla="*/ 100 w 143"/>
                  <a:gd name="T7" fmla="*/ 278 h 278"/>
                  <a:gd name="T8" fmla="*/ 93 w 143"/>
                  <a:gd name="T9" fmla="*/ 100 h 278"/>
                  <a:gd name="T10" fmla="*/ 7 w 143"/>
                  <a:gd name="T11" fmla="*/ 5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41"/>
              <p:cNvSpPr>
                <a:spLocks/>
              </p:cNvSpPr>
              <p:nvPr/>
            </p:nvSpPr>
            <p:spPr bwMode="auto">
              <a:xfrm>
                <a:off x="1737" y="2814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42"/>
              <p:cNvSpPr>
                <a:spLocks/>
              </p:cNvSpPr>
              <p:nvPr/>
            </p:nvSpPr>
            <p:spPr bwMode="auto">
              <a:xfrm flipH="1">
                <a:off x="1043" y="3008"/>
                <a:ext cx="143" cy="278"/>
              </a:xfrm>
              <a:custGeom>
                <a:avLst/>
                <a:gdLst>
                  <a:gd name="T0" fmla="*/ 0 w 143"/>
                  <a:gd name="T1" fmla="*/ 0 h 278"/>
                  <a:gd name="T2" fmla="*/ 143 w 143"/>
                  <a:gd name="T3" fmla="*/ 42 h 278"/>
                  <a:gd name="T4" fmla="*/ 143 w 143"/>
                  <a:gd name="T5" fmla="*/ 242 h 278"/>
                  <a:gd name="T6" fmla="*/ 100 w 143"/>
                  <a:gd name="T7" fmla="*/ 278 h 278"/>
                  <a:gd name="T8" fmla="*/ 93 w 143"/>
                  <a:gd name="T9" fmla="*/ 100 h 278"/>
                  <a:gd name="T10" fmla="*/ 7 w 143"/>
                  <a:gd name="T11" fmla="*/ 5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/>
              </p:cNvSpPr>
              <p:nvPr/>
            </p:nvSpPr>
            <p:spPr bwMode="auto">
              <a:xfrm flipH="1">
                <a:off x="1133" y="2833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44"/>
              <p:cNvSpPr>
                <a:spLocks noChangeArrowheads="1"/>
              </p:cNvSpPr>
              <p:nvPr/>
            </p:nvSpPr>
            <p:spPr bwMode="auto">
              <a:xfrm flipV="1">
                <a:off x="1163" y="2546"/>
                <a:ext cx="657" cy="557"/>
              </a:xfrm>
              <a:custGeom>
                <a:avLst/>
                <a:gdLst>
                  <a:gd name="T0" fmla="*/ 17 w 21600"/>
                  <a:gd name="T1" fmla="*/ 7 h 21600"/>
                  <a:gd name="T2" fmla="*/ 10 w 21600"/>
                  <a:gd name="T3" fmla="*/ 14 h 21600"/>
                  <a:gd name="T4" fmla="*/ 2 w 21600"/>
                  <a:gd name="T5" fmla="*/ 7 h 21600"/>
                  <a:gd name="T6" fmla="*/ 1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98 h 21600"/>
                  <a:gd name="T14" fmla="*/ 17096 w 21600"/>
                  <a:gd name="T15" fmla="*/ 1710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5" name="Rectangle 45"/>
              <p:cNvSpPr>
                <a:spLocks noChangeArrowheads="1"/>
              </p:cNvSpPr>
              <p:nvPr/>
            </p:nvSpPr>
            <p:spPr bwMode="auto">
              <a:xfrm>
                <a:off x="1163" y="3110"/>
                <a:ext cx="657" cy="157"/>
              </a:xfrm>
              <a:prstGeom prst="rect">
                <a:avLst/>
              </a:prstGeom>
              <a:solidFill>
                <a:srgbClr val="99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46"/>
              <p:cNvSpPr>
                <a:spLocks/>
              </p:cNvSpPr>
              <p:nvPr/>
            </p:nvSpPr>
            <p:spPr bwMode="auto">
              <a:xfrm>
                <a:off x="1694" y="2640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 flipH="1">
                <a:off x="1186" y="2640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60"/>
            <p:cNvGrpSpPr>
              <a:grpSpLocks/>
            </p:cNvGrpSpPr>
            <p:nvPr/>
          </p:nvGrpSpPr>
          <p:grpSpPr bwMode="auto">
            <a:xfrm flipH="1">
              <a:off x="4652928" y="5383428"/>
              <a:ext cx="494973" cy="442871"/>
              <a:chOff x="3168" y="1824"/>
              <a:chExt cx="912" cy="816"/>
            </a:xfrm>
          </p:grpSpPr>
          <p:sp>
            <p:nvSpPr>
              <p:cNvPr id="79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50"/>
            <p:cNvGrpSpPr>
              <a:grpSpLocks/>
            </p:cNvGrpSpPr>
            <p:nvPr/>
          </p:nvGrpSpPr>
          <p:grpSpPr bwMode="auto">
            <a:xfrm>
              <a:off x="3238819" y="3769538"/>
              <a:ext cx="494973" cy="442871"/>
              <a:chOff x="3168" y="1824"/>
              <a:chExt cx="912" cy="816"/>
            </a:xfrm>
          </p:grpSpPr>
          <p:sp>
            <p:nvSpPr>
              <p:cNvPr id="89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" name="Bent Arrow 7"/>
          <p:cNvSpPr/>
          <p:nvPr/>
        </p:nvSpPr>
        <p:spPr bwMode="auto">
          <a:xfrm rot="5400000">
            <a:off x="4945007" y="2281831"/>
            <a:ext cx="1157591" cy="991995"/>
          </a:xfrm>
          <a:prstGeom prst="bentArrow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3340" y="2047937"/>
            <a:ext cx="2405094" cy="1569660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kern="1200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-set agreement protocol</a:t>
            </a:r>
            <a:endParaRPr lang="en-US" sz="3200" kern="1200" dirty="0" smtClean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42"/>
          <p:cNvGrpSpPr/>
          <p:nvPr/>
        </p:nvGrpSpPr>
        <p:grpSpPr>
          <a:xfrm>
            <a:off x="5267588" y="2247472"/>
            <a:ext cx="2589110" cy="2082083"/>
            <a:chOff x="5967772" y="3812612"/>
            <a:chExt cx="2589110" cy="2082083"/>
          </a:xfrm>
        </p:grpSpPr>
        <p:sp>
          <p:nvSpPr>
            <p:cNvPr id="119" name="AutoShape 13"/>
            <p:cNvSpPr>
              <a:spLocks noChangeArrowheads="1"/>
            </p:cNvSpPr>
            <p:nvPr/>
          </p:nvSpPr>
          <p:spPr bwMode="auto">
            <a:xfrm>
              <a:off x="6080432" y="3891321"/>
              <a:ext cx="2382819" cy="190479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7" name="Straight Connector 136"/>
            <p:cNvCxnSpPr>
              <a:stCxn id="119" idx="0"/>
              <a:endCxn id="119" idx="3"/>
            </p:cNvCxnSpPr>
            <p:nvPr/>
          </p:nvCxnSpPr>
          <p:spPr bwMode="auto">
            <a:xfrm rot="16200000" flipH="1">
              <a:off x="6319444" y="4843718"/>
              <a:ext cx="1904795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>
              <a:stCxn id="119" idx="2"/>
              <a:endCxn id="119" idx="5"/>
            </p:cNvCxnSpPr>
            <p:nvPr/>
          </p:nvCxnSpPr>
          <p:spPr bwMode="auto">
            <a:xfrm rot="5400000" flipH="1" flipV="1">
              <a:off x="6497790" y="4426361"/>
              <a:ext cx="952397" cy="1787114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>
              <a:stCxn id="119" idx="4"/>
              <a:endCxn id="119" idx="1"/>
            </p:cNvCxnSpPr>
            <p:nvPr/>
          </p:nvCxnSpPr>
          <p:spPr bwMode="auto">
            <a:xfrm rot="5400000" flipH="1">
              <a:off x="7093495" y="4426361"/>
              <a:ext cx="952397" cy="1787114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Oval 15"/>
            <p:cNvSpPr>
              <a:spLocks noChangeArrowheads="1"/>
            </p:cNvSpPr>
            <p:nvPr/>
          </p:nvSpPr>
          <p:spPr bwMode="auto">
            <a:xfrm>
              <a:off x="7167306" y="3812612"/>
              <a:ext cx="204788" cy="1746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/>
          </p:nvSpPr>
          <p:spPr bwMode="auto">
            <a:xfrm>
              <a:off x="8352094" y="5720070"/>
              <a:ext cx="204788" cy="1746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2" name="Oval 15"/>
            <p:cNvSpPr>
              <a:spLocks noChangeArrowheads="1"/>
            </p:cNvSpPr>
            <p:nvPr/>
          </p:nvSpPr>
          <p:spPr bwMode="auto">
            <a:xfrm>
              <a:off x="5967772" y="5680741"/>
              <a:ext cx="204788" cy="1746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3" name="Oval 15"/>
            <p:cNvSpPr>
              <a:spLocks noChangeArrowheads="1"/>
            </p:cNvSpPr>
            <p:nvPr/>
          </p:nvSpPr>
          <p:spPr bwMode="auto">
            <a:xfrm>
              <a:off x="7167308" y="5685657"/>
              <a:ext cx="204788" cy="1746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4" name="Oval 15"/>
            <p:cNvSpPr>
              <a:spLocks noChangeArrowheads="1"/>
            </p:cNvSpPr>
            <p:nvPr/>
          </p:nvSpPr>
          <p:spPr bwMode="auto">
            <a:xfrm>
              <a:off x="7172224" y="5056392"/>
              <a:ext cx="204788" cy="1746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5" name="Oval 15"/>
            <p:cNvSpPr>
              <a:spLocks noChangeArrowheads="1"/>
            </p:cNvSpPr>
            <p:nvPr/>
          </p:nvSpPr>
          <p:spPr bwMode="auto">
            <a:xfrm>
              <a:off x="7752327" y="4751592"/>
              <a:ext cx="204788" cy="1746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6" name="Oval 15"/>
            <p:cNvSpPr>
              <a:spLocks noChangeArrowheads="1"/>
            </p:cNvSpPr>
            <p:nvPr/>
          </p:nvSpPr>
          <p:spPr bwMode="auto">
            <a:xfrm>
              <a:off x="6562624" y="4756508"/>
              <a:ext cx="204788" cy="1746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3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41048" y="6314306"/>
            <a:ext cx="2895600" cy="457200"/>
          </a:xfrm>
        </p:spPr>
        <p:txBody>
          <a:bodyPr/>
          <a:lstStyle/>
          <a:p>
            <a:fld id="{1CF01A19-3C5A-41FC-B25E-4D2E8E356A0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394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Universal Protocol (2 of 2)</a:t>
            </a:r>
            <a:endParaRPr lang="en-US" sz="4000" dirty="0"/>
          </a:p>
        </p:txBody>
      </p:sp>
      <p:sp>
        <p:nvSpPr>
          <p:cNvPr id="1339405" name="AutoShape 13"/>
          <p:cNvSpPr>
            <a:spLocks noChangeArrowheads="1"/>
          </p:cNvSpPr>
          <p:nvPr/>
        </p:nvSpPr>
        <p:spPr bwMode="auto">
          <a:xfrm>
            <a:off x="1746602" y="2326181"/>
            <a:ext cx="2382819" cy="1904795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9407" name="Oval 15"/>
          <p:cNvSpPr>
            <a:spLocks noChangeArrowheads="1"/>
          </p:cNvSpPr>
          <p:nvPr/>
        </p:nvSpPr>
        <p:spPr bwMode="auto">
          <a:xfrm>
            <a:off x="2833476" y="2247472"/>
            <a:ext cx="204788" cy="1746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4018264" y="4154930"/>
            <a:ext cx="204788" cy="1746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1633942" y="4115601"/>
            <a:ext cx="204788" cy="1746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406183" y="1793953"/>
            <a:ext cx="569452" cy="509510"/>
            <a:chOff x="3168" y="1824"/>
            <a:chExt cx="912" cy="816"/>
          </a:xfrm>
        </p:grpSpPr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 flipH="1">
            <a:off x="4059618" y="4274146"/>
            <a:ext cx="569452" cy="509510"/>
            <a:chOff x="3168" y="1824"/>
            <a:chExt cx="912" cy="816"/>
          </a:xfrm>
        </p:grpSpPr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Right Arrow 80"/>
          <p:cNvSpPr/>
          <p:nvPr/>
        </p:nvSpPr>
        <p:spPr>
          <a:xfrm>
            <a:off x="4161240" y="3341295"/>
            <a:ext cx="1224116" cy="324464"/>
          </a:xfrm>
          <a:prstGeom prst="rightArrow">
            <a:avLst/>
          </a:prstGeom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285695" y="4221840"/>
            <a:ext cx="569452" cy="509510"/>
            <a:chOff x="3168" y="1824"/>
            <a:chExt cx="912" cy="816"/>
          </a:xfrm>
        </p:grpSpPr>
        <p:sp>
          <p:nvSpPr>
            <p:cNvPr id="85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 flipH="1">
            <a:off x="7310347" y="2918416"/>
            <a:ext cx="569452" cy="509510"/>
            <a:chOff x="3168" y="1824"/>
            <a:chExt cx="912" cy="816"/>
          </a:xfrm>
        </p:grpSpPr>
        <p:sp>
          <p:nvSpPr>
            <p:cNvPr id="120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6141953" y="3560596"/>
            <a:ext cx="569452" cy="509510"/>
            <a:chOff x="3168" y="1824"/>
            <a:chExt cx="912" cy="816"/>
          </a:xfrm>
        </p:grpSpPr>
        <p:sp>
          <p:nvSpPr>
            <p:cNvPr id="100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5994519" y="1817268"/>
            <a:ext cx="569452" cy="509510"/>
            <a:chOff x="3168" y="1824"/>
            <a:chExt cx="912" cy="816"/>
          </a:xfrm>
        </p:grpSpPr>
        <p:sp>
          <p:nvSpPr>
            <p:cNvPr id="110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Freeform 146"/>
          <p:cNvSpPr/>
          <p:nvPr/>
        </p:nvSpPr>
        <p:spPr>
          <a:xfrm>
            <a:off x="6576764" y="2310369"/>
            <a:ext cx="561314" cy="1258431"/>
          </a:xfrm>
          <a:custGeom>
            <a:avLst/>
            <a:gdLst>
              <a:gd name="connsiteX0" fmla="*/ 0 w 561314"/>
              <a:gd name="connsiteY0" fmla="*/ 0 h 1258431"/>
              <a:gd name="connsiteX1" fmla="*/ 561314 w 561314"/>
              <a:gd name="connsiteY1" fmla="*/ 986827 h 1258431"/>
              <a:gd name="connsiteX2" fmla="*/ 18106 w 561314"/>
              <a:gd name="connsiteY2" fmla="*/ 1258431 h 1258431"/>
              <a:gd name="connsiteX3" fmla="*/ 0 w 561314"/>
              <a:gd name="connsiteY3" fmla="*/ 0 h 125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14" h="1258431">
                <a:moveTo>
                  <a:pt x="0" y="0"/>
                </a:moveTo>
                <a:lnTo>
                  <a:pt x="561314" y="986827"/>
                </a:lnTo>
                <a:lnTo>
                  <a:pt x="18106" y="12584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buNone/>
            </a:pPr>
            <a:endParaRPr lang="en-US" sz="2800" dirty="0" smtClean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3136553" y="2023991"/>
            <a:ext cx="569452" cy="509510"/>
            <a:chOff x="3168" y="1824"/>
            <a:chExt cx="912" cy="816"/>
          </a:xfrm>
        </p:grpSpPr>
        <p:sp>
          <p:nvSpPr>
            <p:cNvPr id="95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" name="Group 50"/>
          <p:cNvGrpSpPr>
            <a:grpSpLocks/>
          </p:cNvGrpSpPr>
          <p:nvPr/>
        </p:nvGrpSpPr>
        <p:grpSpPr bwMode="auto">
          <a:xfrm>
            <a:off x="7377873" y="3220187"/>
            <a:ext cx="569452" cy="509510"/>
            <a:chOff x="3168" y="1824"/>
            <a:chExt cx="912" cy="816"/>
          </a:xfrm>
        </p:grpSpPr>
        <p:sp>
          <p:nvSpPr>
            <p:cNvPr id="136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Footer Placeholder 2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5843188" y="4538380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bary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735573" y="4499467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anose="020B0604020202020204" pitchFamily="34" charset="0"/>
              </a:rPr>
              <a:t>I</a:t>
            </a:r>
            <a:endParaRPr lang="en-US" sz="3200" dirty="0" smtClean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06231" y="5118669"/>
            <a:ext cx="725197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Barycentric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1200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agreement protocol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(to approximate continuous map)</a:t>
            </a:r>
            <a:endParaRPr lang="en-US" sz="3200" kern="1200" dirty="0" smtClean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405" grpId="0" animBg="1"/>
      <p:bldP spid="1339407" grpId="0" animBg="1"/>
      <p:bldP spid="34" grpId="0" animBg="1"/>
      <p:bldP spid="35" grpId="0" animBg="1"/>
      <p:bldP spid="81" grpId="0" animBg="1"/>
      <p:bldP spid="147" grpId="0" animBg="1"/>
      <p:bldP spid="158" grpId="0"/>
      <p:bldP spid="1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65300" y="1872364"/>
            <a:ext cx="170271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Theorem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</a:t>
            </a:r>
            <a:r>
              <a:rPr lang="en-US" dirty="0" smtClean="0"/>
              <a:t>Theorem</a:t>
            </a:r>
            <a:br>
              <a:rPr lang="en-US" dirty="0" smtClean="0"/>
            </a:br>
            <a:r>
              <a:rPr lang="en-US" dirty="0" smtClean="0"/>
              <a:t>for colorless Byzantine tasks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414774" y="3389068"/>
            <a:ext cx="8527260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Colorless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-Byzantine resilient read-write protocol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iff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there is a continuous map</a:t>
            </a: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414774" y="4636687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f: |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skel</a:t>
            </a:r>
            <a:r>
              <a:rPr lang="en-US" sz="3600" i="1" baseline="30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36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|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|...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565301" y="5514974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carried by </a:t>
            </a:r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endParaRPr lang="en-US" sz="3600" baseline="30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Distributed Computing through Combinatorial Topology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4774" y="2572337"/>
            <a:ext cx="515878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when</a:t>
            </a:r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+1 &gt; (dim </a:t>
            </a:r>
            <a:r>
              <a:rPr lang="en-US" sz="32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+ 2)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3200" i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meme.am/cache/instances/folder826/500x/56541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1" y="0"/>
            <a:ext cx="9217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34687" y="5945044"/>
            <a:ext cx="2895600" cy="457200"/>
          </a:xfrm>
        </p:spPr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63687" y="5945044"/>
            <a:ext cx="1905000" cy="457200"/>
          </a:xfrm>
        </p:spPr>
        <p:txBody>
          <a:bodyPr/>
          <a:lstStyle/>
          <a:p>
            <a:fld id="{9380F6C7-BF34-4D15-B948-1AE357C77E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171254">
            <a:off x="-152402" y="1190656"/>
            <a:ext cx="342593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Crash Failure Model</a:t>
            </a:r>
            <a:endParaRPr lang="en-US" sz="2800" b="1" dirty="0" smtClean="0">
              <a:latin typeface="cmsy1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05824">
            <a:off x="6474555" y="1133655"/>
            <a:ext cx="28440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Byzantine Model</a:t>
            </a:r>
            <a:endParaRPr lang="en-US" sz="2800" b="1" dirty="0" smtClean="0">
              <a:latin typeface="cmsy1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65300" y="1872364"/>
            <a:ext cx="170271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Theorem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</a:t>
            </a:r>
            <a:r>
              <a:rPr lang="en-US" dirty="0" smtClean="0"/>
              <a:t>Theorem</a:t>
            </a:r>
            <a:br>
              <a:rPr lang="en-US" dirty="0" smtClean="0"/>
            </a:br>
            <a:r>
              <a:rPr lang="en-US" dirty="0" smtClean="0"/>
              <a:t>for colorless Byzantine tasks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414774" y="3389068"/>
            <a:ext cx="8527260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Colorless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msy10"/>
                <a:cs typeface="Arial" pitchFamily="34" charset="0"/>
              </a:rPr>
              <a:t>O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mmi10"/>
                <a:cs typeface="Arial" pitchFamily="34" charset="0"/>
              </a:rPr>
              <a:t>¢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 pitchFamily="34" charset="0"/>
              </a:rPr>
              <a:t>)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a 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-Byzantine resilient read-write protocol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iff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there is a continuous map</a:t>
            </a: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414774" y="4636687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f: |</a:t>
            </a:r>
            <a:r>
              <a:rPr lang="en-US" sz="36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 pitchFamily="34" charset="0"/>
              </a:rPr>
              <a:t>skel</a:t>
            </a:r>
            <a:r>
              <a:rPr lang="en-US" sz="3600" i="1" baseline="30000" dirty="0" err="1" smtClean="0">
                <a:solidFill>
                  <a:schemeClr val="bg1">
                    <a:lumMod val="75000"/>
                  </a:schemeClr>
                </a:solidFill>
                <a:latin typeface="Arial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msy10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|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msy10"/>
                <a:cs typeface="Arial" pitchFamily="34" charset="0"/>
              </a:rPr>
              <a:t>O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|...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565301" y="5514974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carried by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mmi10"/>
                <a:cs typeface="Arial" pitchFamily="34" charset="0"/>
              </a:rPr>
              <a:t>¢</a:t>
            </a:r>
            <a:endParaRPr lang="en-US" sz="3600" baseline="30000" dirty="0" smtClean="0">
              <a:solidFill>
                <a:schemeClr val="bg1">
                  <a:lumMod val="75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Distributed Computing through Combinatorial Topology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4774" y="2572337"/>
            <a:ext cx="515878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when</a:t>
            </a:r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+1 &gt; (dim </a:t>
            </a:r>
            <a:r>
              <a:rPr lang="en-US" sz="32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+ 2)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3200" i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fld id="{DDA13F16-CD78-4520-9B53-E3A23A002AF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 flipH="1">
            <a:off x="5657430" y="2605193"/>
            <a:ext cx="1447800" cy="1295400"/>
            <a:chOff x="3168" y="1824"/>
            <a:chExt cx="912" cy="816"/>
          </a:xfrm>
        </p:grpSpPr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867569" y="5143351"/>
            <a:ext cx="1146175" cy="1000125"/>
            <a:chOff x="1043" y="2546"/>
            <a:chExt cx="869" cy="740"/>
          </a:xfrm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ooter Placeholder 2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 dirty="0"/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>
            <a:off x="3490913" y="1936433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3"/>
          <p:cNvSpPr>
            <a:spLocks noChangeArrowheads="1"/>
          </p:cNvSpPr>
          <p:nvPr/>
        </p:nvSpPr>
        <p:spPr bwMode="auto">
          <a:xfrm>
            <a:off x="2209800" y="385572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38"/>
          <p:cNvSpPr>
            <a:spLocks noChangeArrowheads="1"/>
          </p:cNvSpPr>
          <p:nvPr/>
        </p:nvSpPr>
        <p:spPr bwMode="auto">
          <a:xfrm>
            <a:off x="566738" y="184277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50"/>
          <p:cNvSpPr>
            <a:spLocks/>
          </p:cNvSpPr>
          <p:nvPr/>
        </p:nvSpPr>
        <p:spPr bwMode="auto">
          <a:xfrm>
            <a:off x="4987925" y="38557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89" name="Freeform 50"/>
          <p:cNvSpPr>
            <a:spLocks/>
          </p:cNvSpPr>
          <p:nvPr/>
        </p:nvSpPr>
        <p:spPr bwMode="auto">
          <a:xfrm flipV="1">
            <a:off x="3087257" y="389921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90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30" y="4897120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ed Rectangular Callout 90"/>
          <p:cNvSpPr/>
          <p:nvPr/>
        </p:nvSpPr>
        <p:spPr bwMode="auto">
          <a:xfrm flipH="1">
            <a:off x="2209800" y="4815223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49" y="4862242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02" y="3633893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ular Callout 94"/>
          <p:cNvSpPr/>
          <p:nvPr/>
        </p:nvSpPr>
        <p:spPr bwMode="auto">
          <a:xfrm>
            <a:off x="5685053" y="4824551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 flipV="1">
            <a:off x="7517663" y="3538298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Freeform 50"/>
          <p:cNvSpPr>
            <a:spLocks/>
          </p:cNvSpPr>
          <p:nvPr/>
        </p:nvSpPr>
        <p:spPr bwMode="auto">
          <a:xfrm rot="18900000" flipV="1">
            <a:off x="4025733" y="2349965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98" name="Rounded Rectangular Callout 97"/>
          <p:cNvSpPr/>
          <p:nvPr/>
        </p:nvSpPr>
        <p:spPr bwMode="auto">
          <a:xfrm flipH="1">
            <a:off x="4200167" y="189298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89" y="2033051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ounded Rectangular Callout 99"/>
          <p:cNvSpPr/>
          <p:nvPr/>
        </p:nvSpPr>
        <p:spPr bwMode="auto">
          <a:xfrm flipH="1" flipV="1">
            <a:off x="400583" y="3506548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ounded Rectangular Callout 100"/>
          <p:cNvSpPr/>
          <p:nvPr/>
        </p:nvSpPr>
        <p:spPr bwMode="auto">
          <a:xfrm>
            <a:off x="3294729" y="176340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81" y="1910574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2" y="3616814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Group 50"/>
          <p:cNvGrpSpPr>
            <a:grpSpLocks/>
          </p:cNvGrpSpPr>
          <p:nvPr/>
        </p:nvGrpSpPr>
        <p:grpSpPr bwMode="auto">
          <a:xfrm>
            <a:off x="1660650" y="2490893"/>
            <a:ext cx="1447800" cy="1295400"/>
            <a:chOff x="3168" y="1824"/>
            <a:chExt cx="912" cy="816"/>
          </a:xfrm>
        </p:grpSpPr>
        <p:sp>
          <p:nvSpPr>
            <p:cNvPr id="105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" name="Freeform 50"/>
          <p:cNvSpPr>
            <a:spLocks/>
          </p:cNvSpPr>
          <p:nvPr/>
        </p:nvSpPr>
        <p:spPr bwMode="auto">
          <a:xfrm>
            <a:off x="5140325" y="40081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5" name="Freeform 50"/>
          <p:cNvSpPr>
            <a:spLocks/>
          </p:cNvSpPr>
          <p:nvPr/>
        </p:nvSpPr>
        <p:spPr bwMode="auto">
          <a:xfrm rot="18900000" flipV="1">
            <a:off x="4178133" y="2502365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6" name="Freeform 50"/>
          <p:cNvSpPr>
            <a:spLocks/>
          </p:cNvSpPr>
          <p:nvPr/>
        </p:nvSpPr>
        <p:spPr bwMode="auto">
          <a:xfrm flipV="1">
            <a:off x="3239657" y="392588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1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14" grpId="0" animBg="1"/>
      <p:bldP spid="115" grpId="0" animBg="1"/>
      <p:bldP spid="1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fld id="{DDA13F16-CD78-4520-9B53-E3A23A002AF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 flipH="1">
            <a:off x="5657430" y="2605193"/>
            <a:ext cx="1447800" cy="1295400"/>
            <a:chOff x="3168" y="1824"/>
            <a:chExt cx="912" cy="816"/>
          </a:xfrm>
        </p:grpSpPr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867569" y="5143351"/>
            <a:ext cx="1146175" cy="1000125"/>
            <a:chOff x="1043" y="2546"/>
            <a:chExt cx="869" cy="740"/>
          </a:xfrm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ooter Placeholder 2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 dirty="0"/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>
            <a:off x="3490913" y="1936433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3"/>
          <p:cNvSpPr>
            <a:spLocks noChangeArrowheads="1"/>
          </p:cNvSpPr>
          <p:nvPr/>
        </p:nvSpPr>
        <p:spPr bwMode="auto">
          <a:xfrm>
            <a:off x="2209800" y="385572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38"/>
          <p:cNvSpPr>
            <a:spLocks noChangeArrowheads="1"/>
          </p:cNvSpPr>
          <p:nvPr/>
        </p:nvSpPr>
        <p:spPr bwMode="auto">
          <a:xfrm>
            <a:off x="566738" y="184277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50"/>
          <p:cNvSpPr>
            <a:spLocks/>
          </p:cNvSpPr>
          <p:nvPr/>
        </p:nvSpPr>
        <p:spPr bwMode="auto">
          <a:xfrm>
            <a:off x="4987925" y="38557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90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30" y="4897120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ed Rectangular Callout 90"/>
          <p:cNvSpPr/>
          <p:nvPr/>
        </p:nvSpPr>
        <p:spPr bwMode="auto">
          <a:xfrm flipH="1">
            <a:off x="2209800" y="4815223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49" y="4862242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02" y="3633893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ular Callout 94"/>
          <p:cNvSpPr/>
          <p:nvPr/>
        </p:nvSpPr>
        <p:spPr bwMode="auto">
          <a:xfrm>
            <a:off x="5685053" y="4824551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 flipV="1">
            <a:off x="7517663" y="3538298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ounded Rectangular Callout 97"/>
          <p:cNvSpPr/>
          <p:nvPr/>
        </p:nvSpPr>
        <p:spPr bwMode="auto">
          <a:xfrm flipH="1">
            <a:off x="4200167" y="189298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89" y="2033051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Freeform 50"/>
          <p:cNvSpPr>
            <a:spLocks/>
          </p:cNvSpPr>
          <p:nvPr/>
        </p:nvSpPr>
        <p:spPr bwMode="auto">
          <a:xfrm>
            <a:off x="5140325" y="40081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5" name="Freeform 50"/>
          <p:cNvSpPr>
            <a:spLocks/>
          </p:cNvSpPr>
          <p:nvPr/>
        </p:nvSpPr>
        <p:spPr bwMode="auto">
          <a:xfrm rot="18900000" flipV="1">
            <a:off x="4178133" y="2502365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6" name="Freeform 50"/>
          <p:cNvSpPr>
            <a:spLocks/>
          </p:cNvSpPr>
          <p:nvPr/>
        </p:nvSpPr>
        <p:spPr bwMode="auto">
          <a:xfrm flipV="1">
            <a:off x="3239657" y="392588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63" name="Group 38"/>
          <p:cNvGrpSpPr>
            <a:grpSpLocks/>
          </p:cNvGrpSpPr>
          <p:nvPr/>
        </p:nvGrpSpPr>
        <p:grpSpPr bwMode="auto">
          <a:xfrm>
            <a:off x="1753173" y="2575824"/>
            <a:ext cx="1509712" cy="908050"/>
            <a:chOff x="1295" y="669"/>
            <a:chExt cx="1115" cy="671"/>
          </a:xfrm>
        </p:grpSpPr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5" name="Rectangle 40"/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5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fld id="{DDA13F16-CD78-4520-9B53-E3A23A002AF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 flipH="1">
            <a:off x="5657430" y="2605193"/>
            <a:ext cx="1447800" cy="1295400"/>
            <a:chOff x="3168" y="1824"/>
            <a:chExt cx="912" cy="816"/>
          </a:xfrm>
        </p:grpSpPr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867569" y="5143351"/>
            <a:ext cx="1146175" cy="1000125"/>
            <a:chOff x="1043" y="2546"/>
            <a:chExt cx="869" cy="740"/>
          </a:xfrm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ooter Placeholder 2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 dirty="0"/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>
            <a:off x="3490913" y="1936433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3"/>
          <p:cNvSpPr>
            <a:spLocks noChangeArrowheads="1"/>
          </p:cNvSpPr>
          <p:nvPr/>
        </p:nvSpPr>
        <p:spPr bwMode="auto">
          <a:xfrm>
            <a:off x="2209800" y="385572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38"/>
          <p:cNvSpPr>
            <a:spLocks noChangeArrowheads="1"/>
          </p:cNvSpPr>
          <p:nvPr/>
        </p:nvSpPr>
        <p:spPr bwMode="auto">
          <a:xfrm>
            <a:off x="566738" y="184277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50"/>
          <p:cNvSpPr>
            <a:spLocks/>
          </p:cNvSpPr>
          <p:nvPr/>
        </p:nvSpPr>
        <p:spPr bwMode="auto">
          <a:xfrm>
            <a:off x="4987925" y="38557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90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30" y="4897120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ed Rectangular Callout 90"/>
          <p:cNvSpPr/>
          <p:nvPr/>
        </p:nvSpPr>
        <p:spPr bwMode="auto">
          <a:xfrm flipH="1">
            <a:off x="2209800" y="4815223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49" y="4862242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02" y="3633893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ular Callout 94"/>
          <p:cNvSpPr/>
          <p:nvPr/>
        </p:nvSpPr>
        <p:spPr bwMode="auto">
          <a:xfrm>
            <a:off x="5685053" y="4824551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 flipV="1">
            <a:off x="7517663" y="3538298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ounded Rectangular Callout 97"/>
          <p:cNvSpPr/>
          <p:nvPr/>
        </p:nvSpPr>
        <p:spPr bwMode="auto">
          <a:xfrm flipH="1">
            <a:off x="4200167" y="189298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89" y="2033051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Freeform 50"/>
          <p:cNvSpPr>
            <a:spLocks/>
          </p:cNvSpPr>
          <p:nvPr/>
        </p:nvSpPr>
        <p:spPr bwMode="auto">
          <a:xfrm>
            <a:off x="5140325" y="40081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5" name="Freeform 50"/>
          <p:cNvSpPr>
            <a:spLocks/>
          </p:cNvSpPr>
          <p:nvPr/>
        </p:nvSpPr>
        <p:spPr bwMode="auto">
          <a:xfrm rot="18900000" flipV="1">
            <a:off x="4178133" y="2502365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6" name="Freeform 50"/>
          <p:cNvSpPr>
            <a:spLocks/>
          </p:cNvSpPr>
          <p:nvPr/>
        </p:nvSpPr>
        <p:spPr bwMode="auto">
          <a:xfrm flipV="1">
            <a:off x="3239657" y="392588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63" name="Group 38"/>
          <p:cNvGrpSpPr>
            <a:grpSpLocks/>
          </p:cNvGrpSpPr>
          <p:nvPr/>
        </p:nvGrpSpPr>
        <p:grpSpPr bwMode="auto">
          <a:xfrm>
            <a:off x="1753173" y="2575824"/>
            <a:ext cx="1509712" cy="908050"/>
            <a:chOff x="1295" y="669"/>
            <a:chExt cx="1115" cy="671"/>
          </a:xfrm>
        </p:grpSpPr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5" name="Rectangle 40"/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0" name="Rounded Rectangular Callout 49"/>
          <p:cNvSpPr/>
          <p:nvPr/>
        </p:nvSpPr>
        <p:spPr bwMode="auto">
          <a:xfrm>
            <a:off x="3294729" y="176340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81" y="1910574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fld id="{DDA13F16-CD78-4520-9B53-E3A23A002AF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 flipH="1">
            <a:off x="5657430" y="2605193"/>
            <a:ext cx="1447800" cy="1295400"/>
            <a:chOff x="3168" y="1824"/>
            <a:chExt cx="912" cy="816"/>
          </a:xfrm>
          <a:solidFill>
            <a:schemeClr val="bg1">
              <a:lumMod val="75000"/>
            </a:schemeClr>
          </a:solidFill>
        </p:grpSpPr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867569" y="5143351"/>
            <a:ext cx="1146175" cy="1000125"/>
            <a:chOff x="1043" y="2546"/>
            <a:chExt cx="869" cy="740"/>
          </a:xfrm>
          <a:solidFill>
            <a:schemeClr val="bg1">
              <a:lumMod val="75000"/>
            </a:schemeClr>
          </a:solidFill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ooter Placeholder 2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 dirty="0"/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>
            <a:off x="3490913" y="1936433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3"/>
          <p:cNvSpPr>
            <a:spLocks noChangeArrowheads="1"/>
          </p:cNvSpPr>
          <p:nvPr/>
        </p:nvSpPr>
        <p:spPr bwMode="auto">
          <a:xfrm>
            <a:off x="2209800" y="385572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38"/>
          <p:cNvSpPr>
            <a:spLocks noChangeArrowheads="1"/>
          </p:cNvSpPr>
          <p:nvPr/>
        </p:nvSpPr>
        <p:spPr bwMode="auto">
          <a:xfrm>
            <a:off x="566738" y="184277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50"/>
          <p:cNvSpPr>
            <a:spLocks/>
          </p:cNvSpPr>
          <p:nvPr/>
        </p:nvSpPr>
        <p:spPr bwMode="auto">
          <a:xfrm>
            <a:off x="4987925" y="38557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89" name="Freeform 50"/>
          <p:cNvSpPr>
            <a:spLocks/>
          </p:cNvSpPr>
          <p:nvPr/>
        </p:nvSpPr>
        <p:spPr bwMode="auto">
          <a:xfrm flipV="1">
            <a:off x="3087257" y="389921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90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30" y="4897120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ed Rectangular Callout 90"/>
          <p:cNvSpPr/>
          <p:nvPr/>
        </p:nvSpPr>
        <p:spPr bwMode="auto">
          <a:xfrm flipH="1">
            <a:off x="2209800" y="4815223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49" y="4862242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02" y="3633893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ounded Rectangular Callout 94"/>
          <p:cNvSpPr/>
          <p:nvPr/>
        </p:nvSpPr>
        <p:spPr bwMode="auto">
          <a:xfrm>
            <a:off x="5685053" y="4824551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 flipV="1">
            <a:off x="7517663" y="3538298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Freeform 50"/>
          <p:cNvSpPr>
            <a:spLocks/>
          </p:cNvSpPr>
          <p:nvPr/>
        </p:nvSpPr>
        <p:spPr bwMode="auto">
          <a:xfrm rot="18900000" flipV="1">
            <a:off x="4025733" y="2349965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98" name="Rounded Rectangular Callout 97"/>
          <p:cNvSpPr/>
          <p:nvPr/>
        </p:nvSpPr>
        <p:spPr bwMode="auto">
          <a:xfrm flipH="1">
            <a:off x="4200167" y="189298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89" y="2033051"/>
            <a:ext cx="543074" cy="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ounded Rectangular Callout 99"/>
          <p:cNvSpPr/>
          <p:nvPr/>
        </p:nvSpPr>
        <p:spPr bwMode="auto">
          <a:xfrm flipH="1" flipV="1">
            <a:off x="400583" y="3506548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ounded Rectangular Callout 100"/>
          <p:cNvSpPr/>
          <p:nvPr/>
        </p:nvSpPr>
        <p:spPr bwMode="auto">
          <a:xfrm>
            <a:off x="3294729" y="176340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2" y="3616814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Freeform 50"/>
          <p:cNvSpPr>
            <a:spLocks/>
          </p:cNvSpPr>
          <p:nvPr/>
        </p:nvSpPr>
        <p:spPr bwMode="auto">
          <a:xfrm>
            <a:off x="5140325" y="40081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5" name="Freeform 50"/>
          <p:cNvSpPr>
            <a:spLocks/>
          </p:cNvSpPr>
          <p:nvPr/>
        </p:nvSpPr>
        <p:spPr bwMode="auto">
          <a:xfrm rot="18900000" flipV="1">
            <a:off x="4178133" y="2502365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6" name="Freeform 50"/>
          <p:cNvSpPr>
            <a:spLocks/>
          </p:cNvSpPr>
          <p:nvPr/>
        </p:nvSpPr>
        <p:spPr bwMode="auto">
          <a:xfrm flipV="1">
            <a:off x="3239657" y="392588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63" name="Group 50"/>
          <p:cNvGrpSpPr>
            <a:grpSpLocks/>
          </p:cNvGrpSpPr>
          <p:nvPr/>
        </p:nvGrpSpPr>
        <p:grpSpPr bwMode="auto">
          <a:xfrm>
            <a:off x="1660650" y="2490893"/>
            <a:ext cx="1447800" cy="1295400"/>
            <a:chOff x="3168" y="1824"/>
            <a:chExt cx="912" cy="816"/>
          </a:xfrm>
        </p:grpSpPr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Freeform 73"/>
          <p:cNvSpPr/>
          <p:nvPr/>
        </p:nvSpPr>
        <p:spPr bwMode="auto">
          <a:xfrm>
            <a:off x="1362456" y="2186056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pic>
        <p:nvPicPr>
          <p:cNvPr id="75" name="Picture 2" descr="http://b2b.cbsimg.net/blogs/lemon0906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85" y="2004045"/>
            <a:ext cx="624547" cy="4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said, She said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fld id="{DDA13F16-CD78-4520-9B53-E3A23A002AF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 flipH="1">
            <a:off x="5657430" y="2605193"/>
            <a:ext cx="1447800" cy="1295400"/>
            <a:chOff x="3168" y="1824"/>
            <a:chExt cx="912" cy="816"/>
          </a:xfrm>
        </p:grpSpPr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867569" y="5143351"/>
            <a:ext cx="1146175" cy="1000125"/>
            <a:chOff x="1043" y="2546"/>
            <a:chExt cx="869" cy="740"/>
          </a:xfrm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ooter Placeholder 2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 dirty="0"/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>
            <a:off x="3490913" y="1936433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3"/>
          <p:cNvSpPr>
            <a:spLocks noChangeArrowheads="1"/>
          </p:cNvSpPr>
          <p:nvPr/>
        </p:nvSpPr>
        <p:spPr bwMode="auto">
          <a:xfrm>
            <a:off x="2209800" y="385572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" name="AutoShape 38"/>
          <p:cNvSpPr>
            <a:spLocks noChangeArrowheads="1"/>
          </p:cNvSpPr>
          <p:nvPr/>
        </p:nvSpPr>
        <p:spPr bwMode="auto">
          <a:xfrm>
            <a:off x="566738" y="184277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ounded Rectangular Callout 95"/>
          <p:cNvSpPr/>
          <p:nvPr/>
        </p:nvSpPr>
        <p:spPr bwMode="auto">
          <a:xfrm flipV="1">
            <a:off x="5886030" y="4687131"/>
            <a:ext cx="3257969" cy="1575121"/>
          </a:xfrm>
          <a:prstGeom prst="wedgeRoundRectCallout">
            <a:avLst>
              <a:gd name="adj1" fmla="val -29591"/>
              <a:gd name="adj2" fmla="val 9502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Freeform 50"/>
          <p:cNvSpPr>
            <a:spLocks/>
          </p:cNvSpPr>
          <p:nvPr/>
        </p:nvSpPr>
        <p:spPr bwMode="auto">
          <a:xfrm>
            <a:off x="5140325" y="40081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6" name="Freeform 50"/>
          <p:cNvSpPr>
            <a:spLocks/>
          </p:cNvSpPr>
          <p:nvPr/>
        </p:nvSpPr>
        <p:spPr bwMode="auto">
          <a:xfrm flipV="1">
            <a:off x="3239657" y="392588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1660650" y="2490893"/>
            <a:ext cx="1447800" cy="1295400"/>
            <a:chOff x="3168" y="1824"/>
            <a:chExt cx="912" cy="816"/>
          </a:xfrm>
        </p:grpSpPr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094570" y="4672178"/>
            <a:ext cx="2791355" cy="1253158"/>
            <a:chOff x="4939481" y="2653824"/>
            <a:chExt cx="2791355" cy="1253158"/>
          </a:xfrm>
        </p:grpSpPr>
        <p:grpSp>
          <p:nvGrpSpPr>
            <p:cNvPr id="113" name="Group 112"/>
            <p:cNvGrpSpPr/>
            <p:nvPr/>
          </p:nvGrpSpPr>
          <p:grpSpPr>
            <a:xfrm>
              <a:off x="5418730" y="2653824"/>
              <a:ext cx="1728020" cy="740938"/>
              <a:chOff x="6070194" y="2402934"/>
              <a:chExt cx="3061520" cy="1312715"/>
            </a:xfrm>
          </p:grpSpPr>
          <p:grpSp>
            <p:nvGrpSpPr>
              <p:cNvPr id="121" name="Group 60"/>
              <p:cNvGrpSpPr>
                <a:grpSpLocks/>
              </p:cNvGrpSpPr>
              <p:nvPr/>
            </p:nvGrpSpPr>
            <p:grpSpPr bwMode="auto">
              <a:xfrm flipH="1">
                <a:off x="7683914" y="2420249"/>
                <a:ext cx="1447800" cy="1295400"/>
                <a:chOff x="3168" y="1824"/>
                <a:chExt cx="912" cy="816"/>
              </a:xfrm>
            </p:grpSpPr>
            <p:sp>
              <p:nvSpPr>
                <p:cNvPr id="132" name="Freeform 61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62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Freeform 63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Freeform 64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Freeform 65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Freeform 66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Freeform 67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68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Freeform 69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50"/>
              <p:cNvGrpSpPr>
                <a:grpSpLocks/>
              </p:cNvGrpSpPr>
              <p:nvPr/>
            </p:nvGrpSpPr>
            <p:grpSpPr bwMode="auto">
              <a:xfrm>
                <a:off x="6070194" y="2402934"/>
                <a:ext cx="1447800" cy="1295400"/>
                <a:chOff x="3168" y="1824"/>
                <a:chExt cx="912" cy="816"/>
              </a:xfrm>
            </p:grpSpPr>
            <p:sp>
              <p:nvSpPr>
                <p:cNvPr id="123" name="Freeform 51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Freeform 52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Freeform 53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Freeform 54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Freeform 55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Freeform 56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57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58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Freeform 59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7" name="Rounded Rectangular Callout 116"/>
            <p:cNvSpPr/>
            <p:nvPr/>
          </p:nvSpPr>
          <p:spPr bwMode="auto">
            <a:xfrm>
              <a:off x="7079548" y="3384989"/>
              <a:ext cx="651288" cy="521993"/>
            </a:xfrm>
            <a:prstGeom prst="wedgeRoundRectCallout">
              <a:avLst>
                <a:gd name="adj1" fmla="val -48487"/>
                <a:gd name="adj2" fmla="val -80825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8" name="Picture 4" descr="http://b2b.cbsimg.net/blogs/pear090620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629" y="3456079"/>
              <a:ext cx="324836" cy="40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ounded Rectangular Callout 118"/>
            <p:cNvSpPr/>
            <p:nvPr/>
          </p:nvSpPr>
          <p:spPr bwMode="auto">
            <a:xfrm flipH="1">
              <a:off x="4939481" y="3367053"/>
              <a:ext cx="651288" cy="521993"/>
            </a:xfrm>
            <a:prstGeom prst="wedgeRoundRectCallout">
              <a:avLst>
                <a:gd name="adj1" fmla="val -48487"/>
                <a:gd name="adj2" fmla="val -80825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" name="Picture 2" descr="http://b2b.cbsimg.net/blogs/lemon090620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892" y="3434703"/>
              <a:ext cx="513307" cy="38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53497" y="4400734"/>
            <a:ext cx="3257969" cy="1575121"/>
            <a:chOff x="4611697" y="2843352"/>
            <a:chExt cx="3257969" cy="1575121"/>
          </a:xfrm>
        </p:grpSpPr>
        <p:sp>
          <p:nvSpPr>
            <p:cNvPr id="169" name="Rounded Rectangular Callout 168"/>
            <p:cNvSpPr/>
            <p:nvPr/>
          </p:nvSpPr>
          <p:spPr bwMode="auto">
            <a:xfrm flipH="1" flipV="1">
              <a:off x="4611697" y="2843352"/>
              <a:ext cx="3257969" cy="1575121"/>
            </a:xfrm>
            <a:prstGeom prst="wedgeRoundRectCallout">
              <a:avLst>
                <a:gd name="adj1" fmla="val -29591"/>
                <a:gd name="adj2" fmla="val 9502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25133" y="3009926"/>
              <a:ext cx="2791355" cy="1269288"/>
              <a:chOff x="448302" y="4174628"/>
              <a:chExt cx="2791355" cy="1269288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927551" y="4174628"/>
                <a:ext cx="1728020" cy="740938"/>
                <a:chOff x="6070194" y="2402934"/>
                <a:chExt cx="3061520" cy="1312715"/>
              </a:xfrm>
            </p:grpSpPr>
            <p:grpSp>
              <p:nvGrpSpPr>
                <p:cNvPr id="147" name="Group 60"/>
                <p:cNvGrpSpPr>
                  <a:grpSpLocks/>
                </p:cNvGrpSpPr>
                <p:nvPr/>
              </p:nvGrpSpPr>
              <p:grpSpPr bwMode="auto">
                <a:xfrm flipH="1">
                  <a:off x="7683914" y="2420249"/>
                  <a:ext cx="1447800" cy="1295400"/>
                  <a:chOff x="3168" y="1824"/>
                  <a:chExt cx="912" cy="816"/>
                </a:xfrm>
              </p:grpSpPr>
              <p:sp>
                <p:nvSpPr>
                  <p:cNvPr id="158" name="Freeform 61"/>
                  <p:cNvSpPr>
                    <a:spLocks/>
                  </p:cNvSpPr>
                  <p:nvPr/>
                </p:nvSpPr>
                <p:spPr bwMode="auto">
                  <a:xfrm>
                    <a:off x="3936" y="2064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62"/>
                  <p:cNvSpPr>
                    <a:spLocks/>
                  </p:cNvSpPr>
                  <p:nvPr/>
                </p:nvSpPr>
                <p:spPr bwMode="auto">
                  <a:xfrm>
                    <a:off x="3728" y="1920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63"/>
                  <p:cNvSpPr>
                    <a:spLocks/>
                  </p:cNvSpPr>
                  <p:nvPr/>
                </p:nvSpPr>
                <p:spPr bwMode="auto">
                  <a:xfrm>
                    <a:off x="3504" y="1824"/>
                    <a:ext cx="144" cy="288"/>
                  </a:xfrm>
                  <a:custGeom>
                    <a:avLst/>
                    <a:gdLst>
                      <a:gd name="T0" fmla="*/ 0 w 144"/>
                      <a:gd name="T1" fmla="*/ 41 h 336"/>
                      <a:gd name="T2" fmla="*/ 96 w 144"/>
                      <a:gd name="T3" fmla="*/ 0 h 336"/>
                      <a:gd name="T4" fmla="*/ 144 w 144"/>
                      <a:gd name="T5" fmla="*/ 41 h 336"/>
                      <a:gd name="T6" fmla="*/ 144 w 144"/>
                      <a:gd name="T7" fmla="*/ 288 h 336"/>
                      <a:gd name="T8" fmla="*/ 96 w 144"/>
                      <a:gd name="T9" fmla="*/ 247 h 336"/>
                      <a:gd name="T10" fmla="*/ 96 w 144"/>
                      <a:gd name="T11" fmla="*/ 82 h 336"/>
                      <a:gd name="T12" fmla="*/ 0 w 144"/>
                      <a:gd name="T13" fmla="*/ 123 h 336"/>
                      <a:gd name="T14" fmla="*/ 0 w 144"/>
                      <a:gd name="T15" fmla="*/ 41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64"/>
                  <p:cNvSpPr>
                    <a:spLocks/>
                  </p:cNvSpPr>
                  <p:nvPr/>
                </p:nvSpPr>
                <p:spPr bwMode="auto">
                  <a:xfrm>
                    <a:off x="3243" y="1824"/>
                    <a:ext cx="789" cy="535"/>
                  </a:xfrm>
                  <a:custGeom>
                    <a:avLst/>
                    <a:gdLst>
                      <a:gd name="T0" fmla="*/ 261 w 789"/>
                      <a:gd name="T1" fmla="*/ 0 h 535"/>
                      <a:gd name="T2" fmla="*/ 789 w 789"/>
                      <a:gd name="T3" fmla="*/ 336 h 535"/>
                      <a:gd name="T4" fmla="*/ 494 w 789"/>
                      <a:gd name="T5" fmla="*/ 535 h 535"/>
                      <a:gd name="T6" fmla="*/ 0 w 789"/>
                      <a:gd name="T7" fmla="*/ 96 h 535"/>
                      <a:gd name="T8" fmla="*/ 261 w 789"/>
                      <a:gd name="T9" fmla="*/ 0 h 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9"/>
                      <a:gd name="T16" fmla="*/ 0 h 535"/>
                      <a:gd name="T17" fmla="*/ 789 w 789"/>
                      <a:gd name="T18" fmla="*/ 535 h 5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9" h="535">
                        <a:moveTo>
                          <a:pt x="261" y="0"/>
                        </a:moveTo>
                        <a:lnTo>
                          <a:pt x="789" y="336"/>
                        </a:lnTo>
                        <a:lnTo>
                          <a:pt x="494" y="535"/>
                        </a:lnTo>
                        <a:lnTo>
                          <a:pt x="0" y="96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65"/>
                  <p:cNvSpPr>
                    <a:spLocks/>
                  </p:cNvSpPr>
                  <p:nvPr/>
                </p:nvSpPr>
                <p:spPr bwMode="auto">
                  <a:xfrm>
                    <a:off x="3253" y="1920"/>
                    <a:ext cx="491" cy="567"/>
                  </a:xfrm>
                  <a:custGeom>
                    <a:avLst/>
                    <a:gdLst>
                      <a:gd name="T0" fmla="*/ 11 w 491"/>
                      <a:gd name="T1" fmla="*/ 0 h 567"/>
                      <a:gd name="T2" fmla="*/ 491 w 491"/>
                      <a:gd name="T3" fmla="*/ 432 h 567"/>
                      <a:gd name="T4" fmla="*/ 484 w 491"/>
                      <a:gd name="T5" fmla="*/ 567 h 567"/>
                      <a:gd name="T6" fmla="*/ 0 w 491"/>
                      <a:gd name="T7" fmla="*/ 119 h 567"/>
                      <a:gd name="T8" fmla="*/ 11 w 491"/>
                      <a:gd name="T9" fmla="*/ 0 h 5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1"/>
                      <a:gd name="T16" fmla="*/ 0 h 567"/>
                      <a:gd name="T17" fmla="*/ 491 w 491"/>
                      <a:gd name="T18" fmla="*/ 567 h 5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1" h="567">
                        <a:moveTo>
                          <a:pt x="11" y="0"/>
                        </a:moveTo>
                        <a:lnTo>
                          <a:pt x="491" y="432"/>
                        </a:lnTo>
                        <a:lnTo>
                          <a:pt x="484" y="567"/>
                        </a:lnTo>
                        <a:lnTo>
                          <a:pt x="0" y="11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66"/>
                  <p:cNvSpPr>
                    <a:spLocks/>
                  </p:cNvSpPr>
                  <p:nvPr/>
                </p:nvSpPr>
                <p:spPr bwMode="auto">
                  <a:xfrm>
                    <a:off x="3728" y="2160"/>
                    <a:ext cx="304" cy="327"/>
                  </a:xfrm>
                  <a:custGeom>
                    <a:avLst/>
                    <a:gdLst>
                      <a:gd name="T0" fmla="*/ 304 w 304"/>
                      <a:gd name="T1" fmla="*/ 0 h 327"/>
                      <a:gd name="T2" fmla="*/ 304 w 304"/>
                      <a:gd name="T3" fmla="*/ 96 h 327"/>
                      <a:gd name="T4" fmla="*/ 0 w 304"/>
                      <a:gd name="T5" fmla="*/ 327 h 327"/>
                      <a:gd name="T6" fmla="*/ 18 w 304"/>
                      <a:gd name="T7" fmla="*/ 181 h 327"/>
                      <a:gd name="T8" fmla="*/ 304 w 304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327"/>
                      <a:gd name="T17" fmla="*/ 304 w 304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327">
                        <a:moveTo>
                          <a:pt x="304" y="0"/>
                        </a:moveTo>
                        <a:lnTo>
                          <a:pt x="304" y="96"/>
                        </a:lnTo>
                        <a:lnTo>
                          <a:pt x="0" y="327"/>
                        </a:lnTo>
                        <a:lnTo>
                          <a:pt x="18" y="181"/>
                        </a:lnTo>
                        <a:lnTo>
                          <a:pt x="30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67"/>
                  <p:cNvSpPr>
                    <a:spLocks/>
                  </p:cNvSpPr>
                  <p:nvPr/>
                </p:nvSpPr>
                <p:spPr bwMode="auto">
                  <a:xfrm>
                    <a:off x="3504" y="2304"/>
                    <a:ext cx="240" cy="336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75 h 432"/>
                      <a:gd name="T4" fmla="*/ 69 w 336"/>
                      <a:gd name="T5" fmla="*/ 112 h 432"/>
                      <a:gd name="T6" fmla="*/ 69 w 336"/>
                      <a:gd name="T7" fmla="*/ 336 h 432"/>
                      <a:gd name="T8" fmla="*/ 0 w 336"/>
                      <a:gd name="T9" fmla="*/ 261 h 432"/>
                      <a:gd name="T10" fmla="*/ 0 w 336"/>
                      <a:gd name="T11" fmla="*/ 37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68"/>
                  <p:cNvSpPr>
                    <a:spLocks/>
                  </p:cNvSpPr>
                  <p:nvPr/>
                </p:nvSpPr>
                <p:spPr bwMode="auto">
                  <a:xfrm>
                    <a:off x="3312" y="2160"/>
                    <a:ext cx="240" cy="288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64 h 432"/>
                      <a:gd name="T4" fmla="*/ 69 w 336"/>
                      <a:gd name="T5" fmla="*/ 96 h 432"/>
                      <a:gd name="T6" fmla="*/ 69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69"/>
                  <p:cNvSpPr>
                    <a:spLocks/>
                  </p:cNvSpPr>
                  <p:nvPr/>
                </p:nvSpPr>
                <p:spPr bwMode="auto">
                  <a:xfrm>
                    <a:off x="3168" y="2016"/>
                    <a:ext cx="192" cy="288"/>
                  </a:xfrm>
                  <a:custGeom>
                    <a:avLst/>
                    <a:gdLst>
                      <a:gd name="T0" fmla="*/ 110 w 336"/>
                      <a:gd name="T1" fmla="*/ 0 h 432"/>
                      <a:gd name="T2" fmla="*/ 192 w 336"/>
                      <a:gd name="T3" fmla="*/ 64 h 432"/>
                      <a:gd name="T4" fmla="*/ 55 w 336"/>
                      <a:gd name="T5" fmla="*/ 96 h 432"/>
                      <a:gd name="T6" fmla="*/ 55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10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" name="Group 50"/>
                <p:cNvGrpSpPr>
                  <a:grpSpLocks/>
                </p:cNvGrpSpPr>
                <p:nvPr/>
              </p:nvGrpSpPr>
              <p:grpSpPr bwMode="auto">
                <a:xfrm>
                  <a:off x="6070194" y="2402934"/>
                  <a:ext cx="1447800" cy="1295400"/>
                  <a:chOff x="3168" y="1824"/>
                  <a:chExt cx="912" cy="816"/>
                </a:xfrm>
              </p:grpSpPr>
              <p:sp>
                <p:nvSpPr>
                  <p:cNvPr id="149" name="Freeform 51"/>
                  <p:cNvSpPr>
                    <a:spLocks/>
                  </p:cNvSpPr>
                  <p:nvPr/>
                </p:nvSpPr>
                <p:spPr bwMode="auto">
                  <a:xfrm>
                    <a:off x="3936" y="2064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52"/>
                  <p:cNvSpPr>
                    <a:spLocks/>
                  </p:cNvSpPr>
                  <p:nvPr/>
                </p:nvSpPr>
                <p:spPr bwMode="auto">
                  <a:xfrm>
                    <a:off x="3728" y="1920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53"/>
                  <p:cNvSpPr>
                    <a:spLocks/>
                  </p:cNvSpPr>
                  <p:nvPr/>
                </p:nvSpPr>
                <p:spPr bwMode="auto">
                  <a:xfrm>
                    <a:off x="3504" y="1824"/>
                    <a:ext cx="144" cy="288"/>
                  </a:xfrm>
                  <a:custGeom>
                    <a:avLst/>
                    <a:gdLst>
                      <a:gd name="T0" fmla="*/ 0 w 144"/>
                      <a:gd name="T1" fmla="*/ 41 h 336"/>
                      <a:gd name="T2" fmla="*/ 96 w 144"/>
                      <a:gd name="T3" fmla="*/ 0 h 336"/>
                      <a:gd name="T4" fmla="*/ 144 w 144"/>
                      <a:gd name="T5" fmla="*/ 41 h 336"/>
                      <a:gd name="T6" fmla="*/ 144 w 144"/>
                      <a:gd name="T7" fmla="*/ 288 h 336"/>
                      <a:gd name="T8" fmla="*/ 96 w 144"/>
                      <a:gd name="T9" fmla="*/ 247 h 336"/>
                      <a:gd name="T10" fmla="*/ 96 w 144"/>
                      <a:gd name="T11" fmla="*/ 82 h 336"/>
                      <a:gd name="T12" fmla="*/ 0 w 144"/>
                      <a:gd name="T13" fmla="*/ 123 h 336"/>
                      <a:gd name="T14" fmla="*/ 0 w 144"/>
                      <a:gd name="T15" fmla="*/ 41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54"/>
                  <p:cNvSpPr>
                    <a:spLocks/>
                  </p:cNvSpPr>
                  <p:nvPr/>
                </p:nvSpPr>
                <p:spPr bwMode="auto">
                  <a:xfrm>
                    <a:off x="3243" y="1824"/>
                    <a:ext cx="789" cy="535"/>
                  </a:xfrm>
                  <a:custGeom>
                    <a:avLst/>
                    <a:gdLst>
                      <a:gd name="T0" fmla="*/ 261 w 789"/>
                      <a:gd name="T1" fmla="*/ 0 h 535"/>
                      <a:gd name="T2" fmla="*/ 789 w 789"/>
                      <a:gd name="T3" fmla="*/ 336 h 535"/>
                      <a:gd name="T4" fmla="*/ 494 w 789"/>
                      <a:gd name="T5" fmla="*/ 535 h 535"/>
                      <a:gd name="T6" fmla="*/ 0 w 789"/>
                      <a:gd name="T7" fmla="*/ 96 h 535"/>
                      <a:gd name="T8" fmla="*/ 261 w 789"/>
                      <a:gd name="T9" fmla="*/ 0 h 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9"/>
                      <a:gd name="T16" fmla="*/ 0 h 535"/>
                      <a:gd name="T17" fmla="*/ 789 w 789"/>
                      <a:gd name="T18" fmla="*/ 535 h 5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9" h="535">
                        <a:moveTo>
                          <a:pt x="261" y="0"/>
                        </a:moveTo>
                        <a:lnTo>
                          <a:pt x="789" y="336"/>
                        </a:lnTo>
                        <a:lnTo>
                          <a:pt x="494" y="535"/>
                        </a:lnTo>
                        <a:lnTo>
                          <a:pt x="0" y="96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55"/>
                  <p:cNvSpPr>
                    <a:spLocks/>
                  </p:cNvSpPr>
                  <p:nvPr/>
                </p:nvSpPr>
                <p:spPr bwMode="auto">
                  <a:xfrm>
                    <a:off x="3253" y="1920"/>
                    <a:ext cx="491" cy="567"/>
                  </a:xfrm>
                  <a:custGeom>
                    <a:avLst/>
                    <a:gdLst>
                      <a:gd name="T0" fmla="*/ 11 w 491"/>
                      <a:gd name="T1" fmla="*/ 0 h 567"/>
                      <a:gd name="T2" fmla="*/ 491 w 491"/>
                      <a:gd name="T3" fmla="*/ 432 h 567"/>
                      <a:gd name="T4" fmla="*/ 484 w 491"/>
                      <a:gd name="T5" fmla="*/ 567 h 567"/>
                      <a:gd name="T6" fmla="*/ 0 w 491"/>
                      <a:gd name="T7" fmla="*/ 119 h 567"/>
                      <a:gd name="T8" fmla="*/ 11 w 491"/>
                      <a:gd name="T9" fmla="*/ 0 h 5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1"/>
                      <a:gd name="T16" fmla="*/ 0 h 567"/>
                      <a:gd name="T17" fmla="*/ 491 w 491"/>
                      <a:gd name="T18" fmla="*/ 567 h 5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1" h="567">
                        <a:moveTo>
                          <a:pt x="11" y="0"/>
                        </a:moveTo>
                        <a:lnTo>
                          <a:pt x="491" y="432"/>
                        </a:lnTo>
                        <a:lnTo>
                          <a:pt x="484" y="567"/>
                        </a:lnTo>
                        <a:lnTo>
                          <a:pt x="0" y="11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56"/>
                  <p:cNvSpPr>
                    <a:spLocks/>
                  </p:cNvSpPr>
                  <p:nvPr/>
                </p:nvSpPr>
                <p:spPr bwMode="auto">
                  <a:xfrm>
                    <a:off x="3728" y="2160"/>
                    <a:ext cx="304" cy="327"/>
                  </a:xfrm>
                  <a:custGeom>
                    <a:avLst/>
                    <a:gdLst>
                      <a:gd name="T0" fmla="*/ 304 w 304"/>
                      <a:gd name="T1" fmla="*/ 0 h 327"/>
                      <a:gd name="T2" fmla="*/ 304 w 304"/>
                      <a:gd name="T3" fmla="*/ 96 h 327"/>
                      <a:gd name="T4" fmla="*/ 0 w 304"/>
                      <a:gd name="T5" fmla="*/ 327 h 327"/>
                      <a:gd name="T6" fmla="*/ 18 w 304"/>
                      <a:gd name="T7" fmla="*/ 181 h 327"/>
                      <a:gd name="T8" fmla="*/ 304 w 304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327"/>
                      <a:gd name="T17" fmla="*/ 304 w 304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327">
                        <a:moveTo>
                          <a:pt x="304" y="0"/>
                        </a:moveTo>
                        <a:lnTo>
                          <a:pt x="304" y="96"/>
                        </a:lnTo>
                        <a:lnTo>
                          <a:pt x="0" y="327"/>
                        </a:lnTo>
                        <a:lnTo>
                          <a:pt x="18" y="181"/>
                        </a:lnTo>
                        <a:lnTo>
                          <a:pt x="304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57"/>
                  <p:cNvSpPr>
                    <a:spLocks/>
                  </p:cNvSpPr>
                  <p:nvPr/>
                </p:nvSpPr>
                <p:spPr bwMode="auto">
                  <a:xfrm>
                    <a:off x="3504" y="2304"/>
                    <a:ext cx="240" cy="336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75 h 432"/>
                      <a:gd name="T4" fmla="*/ 69 w 336"/>
                      <a:gd name="T5" fmla="*/ 112 h 432"/>
                      <a:gd name="T6" fmla="*/ 69 w 336"/>
                      <a:gd name="T7" fmla="*/ 336 h 432"/>
                      <a:gd name="T8" fmla="*/ 0 w 336"/>
                      <a:gd name="T9" fmla="*/ 261 h 432"/>
                      <a:gd name="T10" fmla="*/ 0 w 336"/>
                      <a:gd name="T11" fmla="*/ 37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58"/>
                  <p:cNvSpPr>
                    <a:spLocks/>
                  </p:cNvSpPr>
                  <p:nvPr/>
                </p:nvSpPr>
                <p:spPr bwMode="auto">
                  <a:xfrm>
                    <a:off x="3312" y="2160"/>
                    <a:ext cx="240" cy="288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64 h 432"/>
                      <a:gd name="T4" fmla="*/ 69 w 336"/>
                      <a:gd name="T5" fmla="*/ 96 h 432"/>
                      <a:gd name="T6" fmla="*/ 69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59"/>
                  <p:cNvSpPr>
                    <a:spLocks/>
                  </p:cNvSpPr>
                  <p:nvPr/>
                </p:nvSpPr>
                <p:spPr bwMode="auto">
                  <a:xfrm>
                    <a:off x="3168" y="2016"/>
                    <a:ext cx="192" cy="288"/>
                  </a:xfrm>
                  <a:custGeom>
                    <a:avLst/>
                    <a:gdLst>
                      <a:gd name="T0" fmla="*/ 110 w 336"/>
                      <a:gd name="T1" fmla="*/ 0 h 432"/>
                      <a:gd name="T2" fmla="*/ 192 w 336"/>
                      <a:gd name="T3" fmla="*/ 64 h 432"/>
                      <a:gd name="T4" fmla="*/ 55 w 336"/>
                      <a:gd name="T5" fmla="*/ 96 h 432"/>
                      <a:gd name="T6" fmla="*/ 55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10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3" name="Rounded Rectangular Callout 142"/>
              <p:cNvSpPr/>
              <p:nvPr/>
            </p:nvSpPr>
            <p:spPr bwMode="auto">
              <a:xfrm>
                <a:off x="2588369" y="4905793"/>
                <a:ext cx="651288" cy="521993"/>
              </a:xfrm>
              <a:prstGeom prst="wedgeRoundRectCallout">
                <a:avLst>
                  <a:gd name="adj1" fmla="val -48487"/>
                  <a:gd name="adj2" fmla="val -80825"/>
                  <a:gd name="adj3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ounded Rectangular Callout 144"/>
              <p:cNvSpPr/>
              <p:nvPr/>
            </p:nvSpPr>
            <p:spPr bwMode="auto">
              <a:xfrm flipH="1">
                <a:off x="448302" y="4887857"/>
                <a:ext cx="651288" cy="521993"/>
              </a:xfrm>
              <a:prstGeom prst="wedgeRoundRectCallout">
                <a:avLst>
                  <a:gd name="adj1" fmla="val -48487"/>
                  <a:gd name="adj2" fmla="val -80825"/>
                  <a:gd name="adj3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7" name="Picture 2" descr="http://b2b.cbsimg.net/blogs/cherry090620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717" y="4956223"/>
                <a:ext cx="371834" cy="421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6" descr="http://nicholaswmin.github.io/slotMachine/img/bananaFrui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4719" y="4832602"/>
                <a:ext cx="611314" cy="611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0" name="Freeform 169"/>
          <p:cNvSpPr/>
          <p:nvPr/>
        </p:nvSpPr>
        <p:spPr bwMode="auto">
          <a:xfrm>
            <a:off x="1362456" y="2186056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5714842" y="2709641"/>
            <a:ext cx="774175" cy="543252"/>
          </a:xfrm>
          <a:prstGeom prst="donut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4408636" y="4203885"/>
            <a:ext cx="748579" cy="674264"/>
          </a:xfrm>
          <a:prstGeom prst="cloudCallout">
            <a:avLst>
              <a:gd name="adj1" fmla="val -45263"/>
              <a:gd name="adj2" fmla="val 101489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???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said, She said 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fld id="{DDA13F16-CD78-4520-9B53-E3A23A002AF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 flipH="1">
            <a:off x="5657430" y="2605193"/>
            <a:ext cx="1447800" cy="1295400"/>
            <a:chOff x="3168" y="1824"/>
            <a:chExt cx="912" cy="816"/>
          </a:xfrm>
        </p:grpSpPr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867569" y="5143351"/>
            <a:ext cx="1146175" cy="1000125"/>
            <a:chOff x="1043" y="2546"/>
            <a:chExt cx="869" cy="740"/>
          </a:xfrm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Footer Placeholder 2"/>
          <p:cNvSpPr txBox="1">
            <a:spLocks/>
          </p:cNvSpPr>
          <p:nvPr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mtClean="0"/>
              <a:t>Distributed Computing through Combinatorial Topology</a:t>
            </a:r>
            <a:endParaRPr lang="en-US" dirty="0"/>
          </a:p>
        </p:txBody>
      </p:sp>
      <p:sp>
        <p:nvSpPr>
          <p:cNvPr id="85" name="AutoShape 2"/>
          <p:cNvSpPr>
            <a:spLocks noChangeArrowheads="1"/>
          </p:cNvSpPr>
          <p:nvPr/>
        </p:nvSpPr>
        <p:spPr bwMode="auto">
          <a:xfrm>
            <a:off x="3490913" y="1936433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3"/>
          <p:cNvSpPr>
            <a:spLocks noChangeArrowheads="1"/>
          </p:cNvSpPr>
          <p:nvPr/>
        </p:nvSpPr>
        <p:spPr bwMode="auto">
          <a:xfrm>
            <a:off x="2209800" y="385572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38"/>
          <p:cNvSpPr>
            <a:spLocks noChangeArrowheads="1"/>
          </p:cNvSpPr>
          <p:nvPr/>
        </p:nvSpPr>
        <p:spPr bwMode="auto">
          <a:xfrm>
            <a:off x="566738" y="1842770"/>
            <a:ext cx="4724400" cy="2886075"/>
          </a:xfrm>
          <a:custGeom>
            <a:avLst/>
            <a:gdLst>
              <a:gd name="T0" fmla="*/ 516665665 w 21600"/>
              <a:gd name="T1" fmla="*/ 0 h 21600"/>
              <a:gd name="T2" fmla="*/ 151315970 w 21600"/>
              <a:gd name="T3" fmla="*/ 56468592 h 21600"/>
              <a:gd name="T4" fmla="*/ 0 w 21600"/>
              <a:gd name="T5" fmla="*/ 192810918 h 21600"/>
              <a:gd name="T6" fmla="*/ 151315970 w 21600"/>
              <a:gd name="T7" fmla="*/ 329153127 h 21600"/>
              <a:gd name="T8" fmla="*/ 516665665 w 21600"/>
              <a:gd name="T9" fmla="*/ 385621569 h 21600"/>
              <a:gd name="T10" fmla="*/ 882015196 w 21600"/>
              <a:gd name="T11" fmla="*/ 329153127 h 21600"/>
              <a:gd name="T12" fmla="*/ 1033331330 w 21600"/>
              <a:gd name="T13" fmla="*/ 192810918 h 21600"/>
              <a:gd name="T14" fmla="*/ 882015196 w 21600"/>
              <a:gd name="T15" fmla="*/ 56468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6" y="10800"/>
                </a:moveTo>
                <a:cubicBezTo>
                  <a:pt x="1806" y="15767"/>
                  <a:pt x="5833" y="19794"/>
                  <a:pt x="10800" y="19794"/>
                </a:cubicBezTo>
                <a:cubicBezTo>
                  <a:pt x="15767" y="19794"/>
                  <a:pt x="19794" y="15767"/>
                  <a:pt x="19794" y="10800"/>
                </a:cubicBezTo>
                <a:cubicBezTo>
                  <a:pt x="19794" y="5833"/>
                  <a:pt x="15767" y="1806"/>
                  <a:pt x="10800" y="1806"/>
                </a:cubicBezTo>
                <a:cubicBezTo>
                  <a:pt x="5833" y="1806"/>
                  <a:pt x="1806" y="5833"/>
                  <a:pt x="1806" y="10800"/>
                </a:cubicBezTo>
                <a:close/>
              </a:path>
            </a:pathLst>
          </a:custGeom>
          <a:solidFill>
            <a:srgbClr val="FF7C80">
              <a:alpha val="2392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ounded Rectangular Callout 95"/>
          <p:cNvSpPr/>
          <p:nvPr/>
        </p:nvSpPr>
        <p:spPr bwMode="auto">
          <a:xfrm flipV="1">
            <a:off x="5886030" y="4687131"/>
            <a:ext cx="3257969" cy="1575121"/>
          </a:xfrm>
          <a:prstGeom prst="wedgeRoundRectCallout">
            <a:avLst>
              <a:gd name="adj1" fmla="val -29591"/>
              <a:gd name="adj2" fmla="val 9502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Freeform 50"/>
          <p:cNvSpPr>
            <a:spLocks/>
          </p:cNvSpPr>
          <p:nvPr/>
        </p:nvSpPr>
        <p:spPr bwMode="auto">
          <a:xfrm>
            <a:off x="5140325" y="400812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6" name="Freeform 50"/>
          <p:cNvSpPr>
            <a:spLocks/>
          </p:cNvSpPr>
          <p:nvPr/>
        </p:nvSpPr>
        <p:spPr bwMode="auto">
          <a:xfrm flipV="1">
            <a:off x="3239657" y="3925888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1660650" y="2490893"/>
            <a:ext cx="1447800" cy="1295400"/>
            <a:chOff x="3168" y="1824"/>
            <a:chExt cx="912" cy="816"/>
          </a:xfrm>
        </p:grpSpPr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094570" y="4672178"/>
            <a:ext cx="2791355" cy="1253158"/>
            <a:chOff x="4939481" y="2653824"/>
            <a:chExt cx="2791355" cy="1253158"/>
          </a:xfrm>
        </p:grpSpPr>
        <p:grpSp>
          <p:nvGrpSpPr>
            <p:cNvPr id="113" name="Group 112"/>
            <p:cNvGrpSpPr/>
            <p:nvPr/>
          </p:nvGrpSpPr>
          <p:grpSpPr>
            <a:xfrm>
              <a:off x="5418730" y="2653824"/>
              <a:ext cx="1728020" cy="740938"/>
              <a:chOff x="6070194" y="2402934"/>
              <a:chExt cx="3061520" cy="1312715"/>
            </a:xfrm>
          </p:grpSpPr>
          <p:grpSp>
            <p:nvGrpSpPr>
              <p:cNvPr id="121" name="Group 60"/>
              <p:cNvGrpSpPr>
                <a:grpSpLocks/>
              </p:cNvGrpSpPr>
              <p:nvPr/>
            </p:nvGrpSpPr>
            <p:grpSpPr bwMode="auto">
              <a:xfrm flipH="1">
                <a:off x="7683914" y="2420249"/>
                <a:ext cx="1447800" cy="1295400"/>
                <a:chOff x="3168" y="1824"/>
                <a:chExt cx="912" cy="816"/>
              </a:xfrm>
            </p:grpSpPr>
            <p:sp>
              <p:nvSpPr>
                <p:cNvPr id="132" name="Freeform 61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62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Freeform 63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Freeform 64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Freeform 65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Freeform 66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Freeform 67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Freeform 68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Freeform 69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50"/>
              <p:cNvGrpSpPr>
                <a:grpSpLocks/>
              </p:cNvGrpSpPr>
              <p:nvPr/>
            </p:nvGrpSpPr>
            <p:grpSpPr bwMode="auto">
              <a:xfrm>
                <a:off x="6070194" y="2402934"/>
                <a:ext cx="1447800" cy="1295400"/>
                <a:chOff x="3168" y="1824"/>
                <a:chExt cx="912" cy="816"/>
              </a:xfrm>
            </p:grpSpPr>
            <p:sp>
              <p:nvSpPr>
                <p:cNvPr id="123" name="Freeform 51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Freeform 52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Freeform 53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Freeform 54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Freeform 55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Freeform 56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57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58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Freeform 59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7" name="Rounded Rectangular Callout 116"/>
            <p:cNvSpPr/>
            <p:nvPr/>
          </p:nvSpPr>
          <p:spPr bwMode="auto">
            <a:xfrm>
              <a:off x="7079548" y="3384989"/>
              <a:ext cx="651288" cy="521993"/>
            </a:xfrm>
            <a:prstGeom prst="wedgeRoundRectCallout">
              <a:avLst>
                <a:gd name="adj1" fmla="val -48487"/>
                <a:gd name="adj2" fmla="val -80825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8" name="Picture 4" descr="http://b2b.cbsimg.net/blogs/pear090620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629" y="3456079"/>
              <a:ext cx="324836" cy="40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Rounded Rectangular Callout 118"/>
            <p:cNvSpPr/>
            <p:nvPr/>
          </p:nvSpPr>
          <p:spPr bwMode="auto">
            <a:xfrm flipH="1">
              <a:off x="4939481" y="3367053"/>
              <a:ext cx="651288" cy="521993"/>
            </a:xfrm>
            <a:prstGeom prst="wedgeRoundRectCallout">
              <a:avLst>
                <a:gd name="adj1" fmla="val -48487"/>
                <a:gd name="adj2" fmla="val -80825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" name="Picture 2" descr="http://b2b.cbsimg.net/blogs/lemon090620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892" y="3434703"/>
              <a:ext cx="513307" cy="38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53497" y="4400734"/>
            <a:ext cx="3257969" cy="1575121"/>
            <a:chOff x="4611697" y="2843352"/>
            <a:chExt cx="3257969" cy="1575121"/>
          </a:xfrm>
        </p:grpSpPr>
        <p:sp>
          <p:nvSpPr>
            <p:cNvPr id="169" name="Rounded Rectangular Callout 168"/>
            <p:cNvSpPr/>
            <p:nvPr/>
          </p:nvSpPr>
          <p:spPr bwMode="auto">
            <a:xfrm flipH="1" flipV="1">
              <a:off x="4611697" y="2843352"/>
              <a:ext cx="3257969" cy="1575121"/>
            </a:xfrm>
            <a:prstGeom prst="wedgeRoundRectCallout">
              <a:avLst>
                <a:gd name="adj1" fmla="val -29591"/>
                <a:gd name="adj2" fmla="val 95028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25133" y="3009926"/>
              <a:ext cx="2791355" cy="1269288"/>
              <a:chOff x="448302" y="4174628"/>
              <a:chExt cx="2791355" cy="1269288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927551" y="4174628"/>
                <a:ext cx="1728020" cy="740938"/>
                <a:chOff x="6070194" y="2402934"/>
                <a:chExt cx="3061520" cy="1312715"/>
              </a:xfrm>
            </p:grpSpPr>
            <p:grpSp>
              <p:nvGrpSpPr>
                <p:cNvPr id="147" name="Group 60"/>
                <p:cNvGrpSpPr>
                  <a:grpSpLocks/>
                </p:cNvGrpSpPr>
                <p:nvPr/>
              </p:nvGrpSpPr>
              <p:grpSpPr bwMode="auto">
                <a:xfrm flipH="1">
                  <a:off x="7683914" y="2420249"/>
                  <a:ext cx="1447800" cy="1295400"/>
                  <a:chOff x="3168" y="1824"/>
                  <a:chExt cx="912" cy="816"/>
                </a:xfrm>
              </p:grpSpPr>
              <p:sp>
                <p:nvSpPr>
                  <p:cNvPr id="158" name="Freeform 61"/>
                  <p:cNvSpPr>
                    <a:spLocks/>
                  </p:cNvSpPr>
                  <p:nvPr/>
                </p:nvSpPr>
                <p:spPr bwMode="auto">
                  <a:xfrm>
                    <a:off x="3936" y="2064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62"/>
                  <p:cNvSpPr>
                    <a:spLocks/>
                  </p:cNvSpPr>
                  <p:nvPr/>
                </p:nvSpPr>
                <p:spPr bwMode="auto">
                  <a:xfrm>
                    <a:off x="3728" y="1920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63"/>
                  <p:cNvSpPr>
                    <a:spLocks/>
                  </p:cNvSpPr>
                  <p:nvPr/>
                </p:nvSpPr>
                <p:spPr bwMode="auto">
                  <a:xfrm>
                    <a:off x="3504" y="1824"/>
                    <a:ext cx="144" cy="288"/>
                  </a:xfrm>
                  <a:custGeom>
                    <a:avLst/>
                    <a:gdLst>
                      <a:gd name="T0" fmla="*/ 0 w 144"/>
                      <a:gd name="T1" fmla="*/ 41 h 336"/>
                      <a:gd name="T2" fmla="*/ 96 w 144"/>
                      <a:gd name="T3" fmla="*/ 0 h 336"/>
                      <a:gd name="T4" fmla="*/ 144 w 144"/>
                      <a:gd name="T5" fmla="*/ 41 h 336"/>
                      <a:gd name="T6" fmla="*/ 144 w 144"/>
                      <a:gd name="T7" fmla="*/ 288 h 336"/>
                      <a:gd name="T8" fmla="*/ 96 w 144"/>
                      <a:gd name="T9" fmla="*/ 247 h 336"/>
                      <a:gd name="T10" fmla="*/ 96 w 144"/>
                      <a:gd name="T11" fmla="*/ 82 h 336"/>
                      <a:gd name="T12" fmla="*/ 0 w 144"/>
                      <a:gd name="T13" fmla="*/ 123 h 336"/>
                      <a:gd name="T14" fmla="*/ 0 w 144"/>
                      <a:gd name="T15" fmla="*/ 41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64"/>
                  <p:cNvSpPr>
                    <a:spLocks/>
                  </p:cNvSpPr>
                  <p:nvPr/>
                </p:nvSpPr>
                <p:spPr bwMode="auto">
                  <a:xfrm>
                    <a:off x="3243" y="1824"/>
                    <a:ext cx="789" cy="535"/>
                  </a:xfrm>
                  <a:custGeom>
                    <a:avLst/>
                    <a:gdLst>
                      <a:gd name="T0" fmla="*/ 261 w 789"/>
                      <a:gd name="T1" fmla="*/ 0 h 535"/>
                      <a:gd name="T2" fmla="*/ 789 w 789"/>
                      <a:gd name="T3" fmla="*/ 336 h 535"/>
                      <a:gd name="T4" fmla="*/ 494 w 789"/>
                      <a:gd name="T5" fmla="*/ 535 h 535"/>
                      <a:gd name="T6" fmla="*/ 0 w 789"/>
                      <a:gd name="T7" fmla="*/ 96 h 535"/>
                      <a:gd name="T8" fmla="*/ 261 w 789"/>
                      <a:gd name="T9" fmla="*/ 0 h 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9"/>
                      <a:gd name="T16" fmla="*/ 0 h 535"/>
                      <a:gd name="T17" fmla="*/ 789 w 789"/>
                      <a:gd name="T18" fmla="*/ 535 h 5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9" h="535">
                        <a:moveTo>
                          <a:pt x="261" y="0"/>
                        </a:moveTo>
                        <a:lnTo>
                          <a:pt x="789" y="336"/>
                        </a:lnTo>
                        <a:lnTo>
                          <a:pt x="494" y="535"/>
                        </a:lnTo>
                        <a:lnTo>
                          <a:pt x="0" y="96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65"/>
                  <p:cNvSpPr>
                    <a:spLocks/>
                  </p:cNvSpPr>
                  <p:nvPr/>
                </p:nvSpPr>
                <p:spPr bwMode="auto">
                  <a:xfrm>
                    <a:off x="3253" y="1920"/>
                    <a:ext cx="491" cy="567"/>
                  </a:xfrm>
                  <a:custGeom>
                    <a:avLst/>
                    <a:gdLst>
                      <a:gd name="T0" fmla="*/ 11 w 491"/>
                      <a:gd name="T1" fmla="*/ 0 h 567"/>
                      <a:gd name="T2" fmla="*/ 491 w 491"/>
                      <a:gd name="T3" fmla="*/ 432 h 567"/>
                      <a:gd name="T4" fmla="*/ 484 w 491"/>
                      <a:gd name="T5" fmla="*/ 567 h 567"/>
                      <a:gd name="T6" fmla="*/ 0 w 491"/>
                      <a:gd name="T7" fmla="*/ 119 h 567"/>
                      <a:gd name="T8" fmla="*/ 11 w 491"/>
                      <a:gd name="T9" fmla="*/ 0 h 5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1"/>
                      <a:gd name="T16" fmla="*/ 0 h 567"/>
                      <a:gd name="T17" fmla="*/ 491 w 491"/>
                      <a:gd name="T18" fmla="*/ 567 h 5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1" h="567">
                        <a:moveTo>
                          <a:pt x="11" y="0"/>
                        </a:moveTo>
                        <a:lnTo>
                          <a:pt x="491" y="432"/>
                        </a:lnTo>
                        <a:lnTo>
                          <a:pt x="484" y="567"/>
                        </a:lnTo>
                        <a:lnTo>
                          <a:pt x="0" y="11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66"/>
                  <p:cNvSpPr>
                    <a:spLocks/>
                  </p:cNvSpPr>
                  <p:nvPr/>
                </p:nvSpPr>
                <p:spPr bwMode="auto">
                  <a:xfrm>
                    <a:off x="3728" y="2160"/>
                    <a:ext cx="304" cy="327"/>
                  </a:xfrm>
                  <a:custGeom>
                    <a:avLst/>
                    <a:gdLst>
                      <a:gd name="T0" fmla="*/ 304 w 304"/>
                      <a:gd name="T1" fmla="*/ 0 h 327"/>
                      <a:gd name="T2" fmla="*/ 304 w 304"/>
                      <a:gd name="T3" fmla="*/ 96 h 327"/>
                      <a:gd name="T4" fmla="*/ 0 w 304"/>
                      <a:gd name="T5" fmla="*/ 327 h 327"/>
                      <a:gd name="T6" fmla="*/ 18 w 304"/>
                      <a:gd name="T7" fmla="*/ 181 h 327"/>
                      <a:gd name="T8" fmla="*/ 304 w 304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327"/>
                      <a:gd name="T17" fmla="*/ 304 w 304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327">
                        <a:moveTo>
                          <a:pt x="304" y="0"/>
                        </a:moveTo>
                        <a:lnTo>
                          <a:pt x="304" y="96"/>
                        </a:lnTo>
                        <a:lnTo>
                          <a:pt x="0" y="327"/>
                        </a:lnTo>
                        <a:lnTo>
                          <a:pt x="18" y="181"/>
                        </a:lnTo>
                        <a:lnTo>
                          <a:pt x="30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67"/>
                  <p:cNvSpPr>
                    <a:spLocks/>
                  </p:cNvSpPr>
                  <p:nvPr/>
                </p:nvSpPr>
                <p:spPr bwMode="auto">
                  <a:xfrm>
                    <a:off x="3504" y="2304"/>
                    <a:ext cx="240" cy="336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75 h 432"/>
                      <a:gd name="T4" fmla="*/ 69 w 336"/>
                      <a:gd name="T5" fmla="*/ 112 h 432"/>
                      <a:gd name="T6" fmla="*/ 69 w 336"/>
                      <a:gd name="T7" fmla="*/ 336 h 432"/>
                      <a:gd name="T8" fmla="*/ 0 w 336"/>
                      <a:gd name="T9" fmla="*/ 261 h 432"/>
                      <a:gd name="T10" fmla="*/ 0 w 336"/>
                      <a:gd name="T11" fmla="*/ 37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68"/>
                  <p:cNvSpPr>
                    <a:spLocks/>
                  </p:cNvSpPr>
                  <p:nvPr/>
                </p:nvSpPr>
                <p:spPr bwMode="auto">
                  <a:xfrm>
                    <a:off x="3312" y="2160"/>
                    <a:ext cx="240" cy="288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64 h 432"/>
                      <a:gd name="T4" fmla="*/ 69 w 336"/>
                      <a:gd name="T5" fmla="*/ 96 h 432"/>
                      <a:gd name="T6" fmla="*/ 69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69"/>
                  <p:cNvSpPr>
                    <a:spLocks/>
                  </p:cNvSpPr>
                  <p:nvPr/>
                </p:nvSpPr>
                <p:spPr bwMode="auto">
                  <a:xfrm>
                    <a:off x="3168" y="2016"/>
                    <a:ext cx="192" cy="288"/>
                  </a:xfrm>
                  <a:custGeom>
                    <a:avLst/>
                    <a:gdLst>
                      <a:gd name="T0" fmla="*/ 110 w 336"/>
                      <a:gd name="T1" fmla="*/ 0 h 432"/>
                      <a:gd name="T2" fmla="*/ 192 w 336"/>
                      <a:gd name="T3" fmla="*/ 64 h 432"/>
                      <a:gd name="T4" fmla="*/ 55 w 336"/>
                      <a:gd name="T5" fmla="*/ 96 h 432"/>
                      <a:gd name="T6" fmla="*/ 55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10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" name="Group 50"/>
                <p:cNvGrpSpPr>
                  <a:grpSpLocks/>
                </p:cNvGrpSpPr>
                <p:nvPr/>
              </p:nvGrpSpPr>
              <p:grpSpPr bwMode="auto">
                <a:xfrm>
                  <a:off x="6070194" y="2402934"/>
                  <a:ext cx="1447800" cy="1295400"/>
                  <a:chOff x="3168" y="1824"/>
                  <a:chExt cx="912" cy="816"/>
                </a:xfrm>
              </p:grpSpPr>
              <p:sp>
                <p:nvSpPr>
                  <p:cNvPr id="149" name="Freeform 51"/>
                  <p:cNvSpPr>
                    <a:spLocks/>
                  </p:cNvSpPr>
                  <p:nvPr/>
                </p:nvSpPr>
                <p:spPr bwMode="auto">
                  <a:xfrm>
                    <a:off x="3936" y="2064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52"/>
                  <p:cNvSpPr>
                    <a:spLocks/>
                  </p:cNvSpPr>
                  <p:nvPr/>
                </p:nvSpPr>
                <p:spPr bwMode="auto">
                  <a:xfrm>
                    <a:off x="3728" y="1920"/>
                    <a:ext cx="144" cy="336"/>
                  </a:xfrm>
                  <a:custGeom>
                    <a:avLst/>
                    <a:gdLst>
                      <a:gd name="T0" fmla="*/ 0 w 144"/>
                      <a:gd name="T1" fmla="*/ 48 h 336"/>
                      <a:gd name="T2" fmla="*/ 96 w 144"/>
                      <a:gd name="T3" fmla="*/ 0 h 336"/>
                      <a:gd name="T4" fmla="*/ 144 w 144"/>
                      <a:gd name="T5" fmla="*/ 48 h 336"/>
                      <a:gd name="T6" fmla="*/ 144 w 144"/>
                      <a:gd name="T7" fmla="*/ 336 h 336"/>
                      <a:gd name="T8" fmla="*/ 96 w 144"/>
                      <a:gd name="T9" fmla="*/ 288 h 336"/>
                      <a:gd name="T10" fmla="*/ 96 w 144"/>
                      <a:gd name="T11" fmla="*/ 96 h 336"/>
                      <a:gd name="T12" fmla="*/ 0 w 144"/>
                      <a:gd name="T13" fmla="*/ 144 h 336"/>
                      <a:gd name="T14" fmla="*/ 0 w 144"/>
                      <a:gd name="T15" fmla="*/ 48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53"/>
                  <p:cNvSpPr>
                    <a:spLocks/>
                  </p:cNvSpPr>
                  <p:nvPr/>
                </p:nvSpPr>
                <p:spPr bwMode="auto">
                  <a:xfrm>
                    <a:off x="3504" y="1824"/>
                    <a:ext cx="144" cy="288"/>
                  </a:xfrm>
                  <a:custGeom>
                    <a:avLst/>
                    <a:gdLst>
                      <a:gd name="T0" fmla="*/ 0 w 144"/>
                      <a:gd name="T1" fmla="*/ 41 h 336"/>
                      <a:gd name="T2" fmla="*/ 96 w 144"/>
                      <a:gd name="T3" fmla="*/ 0 h 336"/>
                      <a:gd name="T4" fmla="*/ 144 w 144"/>
                      <a:gd name="T5" fmla="*/ 41 h 336"/>
                      <a:gd name="T6" fmla="*/ 144 w 144"/>
                      <a:gd name="T7" fmla="*/ 288 h 336"/>
                      <a:gd name="T8" fmla="*/ 96 w 144"/>
                      <a:gd name="T9" fmla="*/ 247 h 336"/>
                      <a:gd name="T10" fmla="*/ 96 w 144"/>
                      <a:gd name="T11" fmla="*/ 82 h 336"/>
                      <a:gd name="T12" fmla="*/ 0 w 144"/>
                      <a:gd name="T13" fmla="*/ 123 h 336"/>
                      <a:gd name="T14" fmla="*/ 0 w 144"/>
                      <a:gd name="T15" fmla="*/ 41 h 3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4"/>
                      <a:gd name="T25" fmla="*/ 0 h 336"/>
                      <a:gd name="T26" fmla="*/ 144 w 144"/>
                      <a:gd name="T27" fmla="*/ 336 h 3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4" h="336">
                        <a:moveTo>
                          <a:pt x="0" y="48"/>
                        </a:moveTo>
                        <a:lnTo>
                          <a:pt x="96" y="0"/>
                        </a:lnTo>
                        <a:lnTo>
                          <a:pt x="144" y="48"/>
                        </a:lnTo>
                        <a:lnTo>
                          <a:pt x="144" y="336"/>
                        </a:lnTo>
                        <a:lnTo>
                          <a:pt x="96" y="288"/>
                        </a:lnTo>
                        <a:lnTo>
                          <a:pt x="96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54"/>
                  <p:cNvSpPr>
                    <a:spLocks/>
                  </p:cNvSpPr>
                  <p:nvPr/>
                </p:nvSpPr>
                <p:spPr bwMode="auto">
                  <a:xfrm>
                    <a:off x="3243" y="1824"/>
                    <a:ext cx="789" cy="535"/>
                  </a:xfrm>
                  <a:custGeom>
                    <a:avLst/>
                    <a:gdLst>
                      <a:gd name="T0" fmla="*/ 261 w 789"/>
                      <a:gd name="T1" fmla="*/ 0 h 535"/>
                      <a:gd name="T2" fmla="*/ 789 w 789"/>
                      <a:gd name="T3" fmla="*/ 336 h 535"/>
                      <a:gd name="T4" fmla="*/ 494 w 789"/>
                      <a:gd name="T5" fmla="*/ 535 h 535"/>
                      <a:gd name="T6" fmla="*/ 0 w 789"/>
                      <a:gd name="T7" fmla="*/ 96 h 535"/>
                      <a:gd name="T8" fmla="*/ 261 w 789"/>
                      <a:gd name="T9" fmla="*/ 0 h 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9"/>
                      <a:gd name="T16" fmla="*/ 0 h 535"/>
                      <a:gd name="T17" fmla="*/ 789 w 789"/>
                      <a:gd name="T18" fmla="*/ 535 h 5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9" h="535">
                        <a:moveTo>
                          <a:pt x="261" y="0"/>
                        </a:moveTo>
                        <a:lnTo>
                          <a:pt x="789" y="336"/>
                        </a:lnTo>
                        <a:lnTo>
                          <a:pt x="494" y="535"/>
                        </a:lnTo>
                        <a:lnTo>
                          <a:pt x="0" y="96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55"/>
                  <p:cNvSpPr>
                    <a:spLocks/>
                  </p:cNvSpPr>
                  <p:nvPr/>
                </p:nvSpPr>
                <p:spPr bwMode="auto">
                  <a:xfrm>
                    <a:off x="3253" y="1920"/>
                    <a:ext cx="491" cy="567"/>
                  </a:xfrm>
                  <a:custGeom>
                    <a:avLst/>
                    <a:gdLst>
                      <a:gd name="T0" fmla="*/ 11 w 491"/>
                      <a:gd name="T1" fmla="*/ 0 h 567"/>
                      <a:gd name="T2" fmla="*/ 491 w 491"/>
                      <a:gd name="T3" fmla="*/ 432 h 567"/>
                      <a:gd name="T4" fmla="*/ 484 w 491"/>
                      <a:gd name="T5" fmla="*/ 567 h 567"/>
                      <a:gd name="T6" fmla="*/ 0 w 491"/>
                      <a:gd name="T7" fmla="*/ 119 h 567"/>
                      <a:gd name="T8" fmla="*/ 11 w 491"/>
                      <a:gd name="T9" fmla="*/ 0 h 5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1"/>
                      <a:gd name="T16" fmla="*/ 0 h 567"/>
                      <a:gd name="T17" fmla="*/ 491 w 491"/>
                      <a:gd name="T18" fmla="*/ 567 h 5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1" h="567">
                        <a:moveTo>
                          <a:pt x="11" y="0"/>
                        </a:moveTo>
                        <a:lnTo>
                          <a:pt x="491" y="432"/>
                        </a:lnTo>
                        <a:lnTo>
                          <a:pt x="484" y="567"/>
                        </a:lnTo>
                        <a:lnTo>
                          <a:pt x="0" y="11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56"/>
                  <p:cNvSpPr>
                    <a:spLocks/>
                  </p:cNvSpPr>
                  <p:nvPr/>
                </p:nvSpPr>
                <p:spPr bwMode="auto">
                  <a:xfrm>
                    <a:off x="3728" y="2160"/>
                    <a:ext cx="304" cy="327"/>
                  </a:xfrm>
                  <a:custGeom>
                    <a:avLst/>
                    <a:gdLst>
                      <a:gd name="T0" fmla="*/ 304 w 304"/>
                      <a:gd name="T1" fmla="*/ 0 h 327"/>
                      <a:gd name="T2" fmla="*/ 304 w 304"/>
                      <a:gd name="T3" fmla="*/ 96 h 327"/>
                      <a:gd name="T4" fmla="*/ 0 w 304"/>
                      <a:gd name="T5" fmla="*/ 327 h 327"/>
                      <a:gd name="T6" fmla="*/ 18 w 304"/>
                      <a:gd name="T7" fmla="*/ 181 h 327"/>
                      <a:gd name="T8" fmla="*/ 304 w 304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327"/>
                      <a:gd name="T17" fmla="*/ 304 w 304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327">
                        <a:moveTo>
                          <a:pt x="304" y="0"/>
                        </a:moveTo>
                        <a:lnTo>
                          <a:pt x="304" y="96"/>
                        </a:lnTo>
                        <a:lnTo>
                          <a:pt x="0" y="327"/>
                        </a:lnTo>
                        <a:lnTo>
                          <a:pt x="18" y="181"/>
                        </a:lnTo>
                        <a:lnTo>
                          <a:pt x="304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57"/>
                  <p:cNvSpPr>
                    <a:spLocks/>
                  </p:cNvSpPr>
                  <p:nvPr/>
                </p:nvSpPr>
                <p:spPr bwMode="auto">
                  <a:xfrm>
                    <a:off x="3504" y="2304"/>
                    <a:ext cx="240" cy="336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75 h 432"/>
                      <a:gd name="T4" fmla="*/ 69 w 336"/>
                      <a:gd name="T5" fmla="*/ 112 h 432"/>
                      <a:gd name="T6" fmla="*/ 69 w 336"/>
                      <a:gd name="T7" fmla="*/ 336 h 432"/>
                      <a:gd name="T8" fmla="*/ 0 w 336"/>
                      <a:gd name="T9" fmla="*/ 261 h 432"/>
                      <a:gd name="T10" fmla="*/ 0 w 336"/>
                      <a:gd name="T11" fmla="*/ 37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58"/>
                  <p:cNvSpPr>
                    <a:spLocks/>
                  </p:cNvSpPr>
                  <p:nvPr/>
                </p:nvSpPr>
                <p:spPr bwMode="auto">
                  <a:xfrm>
                    <a:off x="3312" y="2160"/>
                    <a:ext cx="240" cy="288"/>
                  </a:xfrm>
                  <a:custGeom>
                    <a:avLst/>
                    <a:gdLst>
                      <a:gd name="T0" fmla="*/ 137 w 336"/>
                      <a:gd name="T1" fmla="*/ 0 h 432"/>
                      <a:gd name="T2" fmla="*/ 240 w 336"/>
                      <a:gd name="T3" fmla="*/ 64 h 432"/>
                      <a:gd name="T4" fmla="*/ 69 w 336"/>
                      <a:gd name="T5" fmla="*/ 96 h 432"/>
                      <a:gd name="T6" fmla="*/ 69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37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59"/>
                  <p:cNvSpPr>
                    <a:spLocks/>
                  </p:cNvSpPr>
                  <p:nvPr/>
                </p:nvSpPr>
                <p:spPr bwMode="auto">
                  <a:xfrm>
                    <a:off x="3168" y="2016"/>
                    <a:ext cx="192" cy="288"/>
                  </a:xfrm>
                  <a:custGeom>
                    <a:avLst/>
                    <a:gdLst>
                      <a:gd name="T0" fmla="*/ 110 w 336"/>
                      <a:gd name="T1" fmla="*/ 0 h 432"/>
                      <a:gd name="T2" fmla="*/ 192 w 336"/>
                      <a:gd name="T3" fmla="*/ 64 h 432"/>
                      <a:gd name="T4" fmla="*/ 55 w 336"/>
                      <a:gd name="T5" fmla="*/ 96 h 432"/>
                      <a:gd name="T6" fmla="*/ 55 w 336"/>
                      <a:gd name="T7" fmla="*/ 288 h 432"/>
                      <a:gd name="T8" fmla="*/ 0 w 336"/>
                      <a:gd name="T9" fmla="*/ 224 h 432"/>
                      <a:gd name="T10" fmla="*/ 0 w 336"/>
                      <a:gd name="T11" fmla="*/ 32 h 432"/>
                      <a:gd name="T12" fmla="*/ 110 w 336"/>
                      <a:gd name="T13" fmla="*/ 0 h 4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432"/>
                      <a:gd name="T23" fmla="*/ 336 w 336"/>
                      <a:gd name="T24" fmla="*/ 432 h 4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432">
                        <a:moveTo>
                          <a:pt x="192" y="0"/>
                        </a:moveTo>
                        <a:lnTo>
                          <a:pt x="336" y="96"/>
                        </a:lnTo>
                        <a:lnTo>
                          <a:pt x="96" y="144"/>
                        </a:lnTo>
                        <a:lnTo>
                          <a:pt x="96" y="432"/>
                        </a:lnTo>
                        <a:lnTo>
                          <a:pt x="0" y="336"/>
                        </a:lnTo>
                        <a:lnTo>
                          <a:pt x="0" y="48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3" name="Rounded Rectangular Callout 142"/>
              <p:cNvSpPr/>
              <p:nvPr/>
            </p:nvSpPr>
            <p:spPr bwMode="auto">
              <a:xfrm>
                <a:off x="2588369" y="4905793"/>
                <a:ext cx="651288" cy="521993"/>
              </a:xfrm>
              <a:prstGeom prst="wedgeRoundRectCallout">
                <a:avLst>
                  <a:gd name="adj1" fmla="val -48487"/>
                  <a:gd name="adj2" fmla="val -80825"/>
                  <a:gd name="adj3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ounded Rectangular Callout 144"/>
              <p:cNvSpPr/>
              <p:nvPr/>
            </p:nvSpPr>
            <p:spPr bwMode="auto">
              <a:xfrm flipH="1">
                <a:off x="448302" y="4887857"/>
                <a:ext cx="651288" cy="521993"/>
              </a:xfrm>
              <a:prstGeom prst="wedgeRoundRectCallout">
                <a:avLst>
                  <a:gd name="adj1" fmla="val -48487"/>
                  <a:gd name="adj2" fmla="val -80825"/>
                  <a:gd name="adj3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7" name="Picture 2" descr="http://b2b.cbsimg.net/blogs/cherry090620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717" y="4956223"/>
                <a:ext cx="371834" cy="421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6" descr="http://nicholaswmin.github.io/slotMachine/img/bananaFrui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4719" y="4832602"/>
                <a:ext cx="611314" cy="611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0" name="Freeform 169"/>
          <p:cNvSpPr/>
          <p:nvPr/>
        </p:nvSpPr>
        <p:spPr bwMode="auto">
          <a:xfrm flipH="1">
            <a:off x="6576860" y="2300356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97" name="Donut 96"/>
          <p:cNvSpPr/>
          <p:nvPr/>
        </p:nvSpPr>
        <p:spPr bwMode="auto">
          <a:xfrm>
            <a:off x="2209800" y="2562167"/>
            <a:ext cx="774175" cy="543252"/>
          </a:xfrm>
          <a:prstGeom prst="donut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Cloud Callout 97"/>
          <p:cNvSpPr/>
          <p:nvPr/>
        </p:nvSpPr>
        <p:spPr bwMode="auto">
          <a:xfrm>
            <a:off x="4408636" y="4203885"/>
            <a:ext cx="748579" cy="674264"/>
          </a:xfrm>
          <a:prstGeom prst="cloudCallout">
            <a:avLst>
              <a:gd name="adj1" fmla="val -45263"/>
              <a:gd name="adj2" fmla="val 101489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???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Input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2508158" y="2998756"/>
            <a:ext cx="1107141" cy="990600"/>
            <a:chOff x="3168" y="1824"/>
            <a:chExt cx="912" cy="816"/>
          </a:xfrm>
        </p:grpSpPr>
        <p:sp>
          <p:nvSpPr>
            <p:cNvPr id="46" name="Freeform 3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4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66882" y="1707363"/>
            <a:ext cx="2867810" cy="3748197"/>
            <a:chOff x="5557993" y="1333516"/>
            <a:chExt cx="2867810" cy="3748197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 flipH="1">
              <a:off x="5557993" y="2081211"/>
              <a:ext cx="1107141" cy="990600"/>
              <a:chOff x="3168" y="1824"/>
              <a:chExt cx="912" cy="816"/>
            </a:xfrm>
          </p:grpSpPr>
          <p:sp>
            <p:nvSpPr>
              <p:cNvPr id="1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25" name="Group 2"/>
            <p:cNvGrpSpPr>
              <a:grpSpLocks/>
            </p:cNvGrpSpPr>
            <p:nvPr/>
          </p:nvGrpSpPr>
          <p:grpSpPr bwMode="auto">
            <a:xfrm flipH="1">
              <a:off x="5557993" y="3086162"/>
              <a:ext cx="1107141" cy="990600"/>
              <a:chOff x="3168" y="1824"/>
              <a:chExt cx="912" cy="816"/>
            </a:xfrm>
          </p:grpSpPr>
          <p:sp>
            <p:nvSpPr>
              <p:cNvPr id="2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35" name="Group 2"/>
            <p:cNvGrpSpPr>
              <a:grpSpLocks/>
            </p:cNvGrpSpPr>
            <p:nvPr/>
          </p:nvGrpSpPr>
          <p:grpSpPr bwMode="auto">
            <a:xfrm flipH="1">
              <a:off x="5557993" y="4091113"/>
              <a:ext cx="1107141" cy="990600"/>
              <a:chOff x="3168" y="1824"/>
              <a:chExt cx="912" cy="816"/>
            </a:xfrm>
          </p:grpSpPr>
          <p:sp>
            <p:nvSpPr>
              <p:cNvPr id="3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55" name="Rounded Rectangular Callout 54"/>
            <p:cNvSpPr/>
            <p:nvPr/>
          </p:nvSpPr>
          <p:spPr bwMode="auto">
            <a:xfrm>
              <a:off x="7367965" y="1333516"/>
              <a:ext cx="1057838" cy="865227"/>
            </a:xfrm>
            <a:prstGeom prst="wedgeRoundRectCallout">
              <a:avLst>
                <a:gd name="adj1" fmla="val -101458"/>
                <a:gd name="adj2" fmla="val 49290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ular Callout 55"/>
            <p:cNvSpPr/>
            <p:nvPr/>
          </p:nvSpPr>
          <p:spPr bwMode="auto">
            <a:xfrm>
              <a:off x="7367965" y="2414464"/>
              <a:ext cx="1057838" cy="865227"/>
            </a:xfrm>
            <a:prstGeom prst="wedgeRoundRectCallout">
              <a:avLst>
                <a:gd name="adj1" fmla="val -101458"/>
                <a:gd name="adj2" fmla="val 49290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ular Callout 56"/>
            <p:cNvSpPr/>
            <p:nvPr/>
          </p:nvSpPr>
          <p:spPr bwMode="auto">
            <a:xfrm>
              <a:off x="7367965" y="3495412"/>
              <a:ext cx="1057838" cy="865227"/>
            </a:xfrm>
            <a:prstGeom prst="wedgeRoundRectCallout">
              <a:avLst>
                <a:gd name="adj1" fmla="val -101458"/>
                <a:gd name="adj2" fmla="val 49290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" name="Picture 2" descr="http://b2b.cbsimg.net/blogs/cherry09062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884" y="1381280"/>
              <a:ext cx="617999" cy="69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http://b2b.cbsimg.net/blogs/cherry09062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884" y="2459209"/>
              <a:ext cx="617999" cy="69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http://b2b.cbsimg.net/blogs/cherry090620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884" y="3537138"/>
              <a:ext cx="617999" cy="69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Rounded Rectangular Callout 60"/>
          <p:cNvSpPr/>
          <p:nvPr/>
        </p:nvSpPr>
        <p:spPr bwMode="auto">
          <a:xfrm flipH="1">
            <a:off x="471055" y="2279624"/>
            <a:ext cx="1503422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sorry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ght Brace 63"/>
          <p:cNvSpPr/>
          <p:nvPr/>
        </p:nvSpPr>
        <p:spPr bwMode="auto">
          <a:xfrm>
            <a:off x="7426036" y="1585776"/>
            <a:ext cx="678873" cy="3315584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64945" y="293320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6" name="Freeform 65"/>
          <p:cNvSpPr/>
          <p:nvPr/>
        </p:nvSpPr>
        <p:spPr bwMode="auto">
          <a:xfrm flipH="1">
            <a:off x="5007858" y="4109483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 flipH="1">
            <a:off x="5131123" y="2363041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 flipH="1">
            <a:off x="5198731" y="3319919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69" grpId="0" animBg="1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Input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82140"/>
            <a:ext cx="1905000" cy="457200"/>
          </a:xfrm>
        </p:spPr>
        <p:txBody>
          <a:bodyPr/>
          <a:lstStyle/>
          <a:p>
            <a:fld id="{E43608CE-920D-4F6F-98C9-0491388AB413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2508158" y="2998756"/>
            <a:ext cx="1107141" cy="990600"/>
            <a:chOff x="3168" y="1824"/>
            <a:chExt cx="912" cy="816"/>
          </a:xfrm>
        </p:grpSpPr>
        <p:sp>
          <p:nvSpPr>
            <p:cNvPr id="46" name="Freeform 3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7" name="Freeform 4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 flipH="1">
            <a:off x="4366882" y="2455058"/>
            <a:ext cx="1107141" cy="990600"/>
            <a:chOff x="3168" y="1824"/>
            <a:chExt cx="912" cy="816"/>
          </a:xfrm>
        </p:grpSpPr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5" name="Group 2"/>
          <p:cNvGrpSpPr>
            <a:grpSpLocks/>
          </p:cNvGrpSpPr>
          <p:nvPr/>
        </p:nvGrpSpPr>
        <p:grpSpPr bwMode="auto">
          <a:xfrm flipH="1">
            <a:off x="4366882" y="3460009"/>
            <a:ext cx="1107141" cy="990600"/>
            <a:chOff x="3168" y="1824"/>
            <a:chExt cx="912" cy="816"/>
          </a:xfrm>
        </p:grpSpPr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35" name="Group 2"/>
          <p:cNvGrpSpPr>
            <a:grpSpLocks/>
          </p:cNvGrpSpPr>
          <p:nvPr/>
        </p:nvGrpSpPr>
        <p:grpSpPr bwMode="auto">
          <a:xfrm flipH="1">
            <a:off x="4366882" y="4464960"/>
            <a:ext cx="1107141" cy="990600"/>
            <a:chOff x="3168" y="1824"/>
            <a:chExt cx="912" cy="816"/>
          </a:xfrm>
        </p:grpSpPr>
        <p:sp>
          <p:nvSpPr>
            <p:cNvPr id="36" name="Freeform 3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4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5" name="Rounded Rectangular Callout 54"/>
          <p:cNvSpPr/>
          <p:nvPr/>
        </p:nvSpPr>
        <p:spPr bwMode="auto">
          <a:xfrm>
            <a:off x="6176854" y="1707363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ular Callout 55"/>
          <p:cNvSpPr/>
          <p:nvPr/>
        </p:nvSpPr>
        <p:spPr bwMode="auto">
          <a:xfrm>
            <a:off x="6176854" y="2788311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6176854" y="3869259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73" y="1755127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73" y="2833056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73" y="3910985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ounded Rectangular Callout 60"/>
          <p:cNvSpPr/>
          <p:nvPr/>
        </p:nvSpPr>
        <p:spPr bwMode="auto">
          <a:xfrm flipH="1">
            <a:off x="471055" y="2279624"/>
            <a:ext cx="1503422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   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ght Brace 63"/>
          <p:cNvSpPr/>
          <p:nvPr/>
        </p:nvSpPr>
        <p:spPr bwMode="auto">
          <a:xfrm>
            <a:off x="7426036" y="1710470"/>
            <a:ext cx="678873" cy="4143399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52581" y="349533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t+1</a:t>
            </a:r>
          </a:p>
        </p:txBody>
      </p:sp>
      <p:sp>
        <p:nvSpPr>
          <p:cNvPr id="66" name="Freeform 65"/>
          <p:cNvSpPr/>
          <p:nvPr/>
        </p:nvSpPr>
        <p:spPr bwMode="auto">
          <a:xfrm flipH="1">
            <a:off x="5007858" y="4109483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 flipH="1">
            <a:off x="5131123" y="2363041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 flipH="1">
            <a:off x="5198731" y="3319919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94" name="Group 2"/>
          <p:cNvGrpSpPr>
            <a:grpSpLocks/>
          </p:cNvGrpSpPr>
          <p:nvPr/>
        </p:nvGrpSpPr>
        <p:grpSpPr bwMode="auto">
          <a:xfrm flipH="1">
            <a:off x="4366882" y="5496722"/>
            <a:ext cx="1107141" cy="990600"/>
            <a:chOff x="3168" y="1824"/>
            <a:chExt cx="912" cy="816"/>
          </a:xfrm>
        </p:grpSpPr>
        <p:sp>
          <p:nvSpPr>
            <p:cNvPr id="95" name="Freeform 3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6" name="Freeform 4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04" name="Rounded Rectangular Callout 103"/>
          <p:cNvSpPr/>
          <p:nvPr/>
        </p:nvSpPr>
        <p:spPr bwMode="auto">
          <a:xfrm>
            <a:off x="6106525" y="4950558"/>
            <a:ext cx="1057838" cy="865227"/>
          </a:xfrm>
          <a:prstGeom prst="wedgeRoundRectCallout">
            <a:avLst>
              <a:gd name="adj1" fmla="val -101458"/>
              <a:gd name="adj2" fmla="val 49290"/>
              <a:gd name="adj3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73" y="4992695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Donut 105"/>
          <p:cNvSpPr/>
          <p:nvPr/>
        </p:nvSpPr>
        <p:spPr bwMode="auto">
          <a:xfrm>
            <a:off x="4232300" y="5536176"/>
            <a:ext cx="774175" cy="543252"/>
          </a:xfrm>
          <a:prstGeom prst="donut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2" y="2377532"/>
            <a:ext cx="617999" cy="6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  <p:bldP spid="69" grpId="0" animBg="1"/>
      <p:bldP spid="70" grpId="0" animBg="1"/>
      <p:bldP spid="1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Learned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615704" y="2030232"/>
            <a:ext cx="2728244" cy="1849595"/>
            <a:chOff x="615704" y="2030232"/>
            <a:chExt cx="2728244" cy="1849595"/>
          </a:xfrm>
        </p:grpSpPr>
        <p:grpSp>
          <p:nvGrpSpPr>
            <p:cNvPr id="45" name="Group 44"/>
            <p:cNvGrpSpPr/>
            <p:nvPr/>
          </p:nvGrpSpPr>
          <p:grpSpPr>
            <a:xfrm>
              <a:off x="615704" y="2030232"/>
              <a:ext cx="2423444" cy="1544795"/>
              <a:chOff x="532026" y="3324100"/>
              <a:chExt cx="2423444" cy="1544795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 flipH="1">
                <a:off x="532026" y="3878295"/>
                <a:ext cx="1107141" cy="990600"/>
                <a:chOff x="3168" y="1824"/>
                <a:chExt cx="912" cy="816"/>
              </a:xfrm>
            </p:grpSpPr>
            <p:sp>
              <p:nvSpPr>
                <p:cNvPr id="6" name="Freeform 3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7" name="Freeform 4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" name="Freeform 5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9" name="Freeform 6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0" name="Freeform 7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1" name="Freeform 8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3" name="Freeform 10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4" name="Freeform 11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135419" y="3324100"/>
                <a:ext cx="820051" cy="670736"/>
                <a:chOff x="2579784" y="3325091"/>
                <a:chExt cx="820051" cy="670736"/>
              </a:xfrm>
            </p:grpSpPr>
            <p:sp>
              <p:nvSpPr>
                <p:cNvPr id="15" name="Rounded Rectangular Callout 14"/>
                <p:cNvSpPr/>
                <p:nvPr/>
              </p:nvSpPr>
              <p:spPr bwMode="auto">
                <a:xfrm>
                  <a:off x="2579784" y="3325091"/>
                  <a:ext cx="820051" cy="670736"/>
                </a:xfrm>
                <a:prstGeom prst="wedgeRoundRectCallout">
                  <a:avLst>
                    <a:gd name="adj1" fmla="val -101458"/>
                    <a:gd name="adj2" fmla="val 49290"/>
                    <a:gd name="adj3" fmla="val 16667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6" name="Picture 2" descr="http://b2b.cbsimg.net/blogs/cherry09062012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1469" y="3325091"/>
                  <a:ext cx="488447" cy="5532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4" name="Group 73"/>
            <p:cNvGrpSpPr/>
            <p:nvPr/>
          </p:nvGrpSpPr>
          <p:grpSpPr>
            <a:xfrm>
              <a:off x="768104" y="2182632"/>
              <a:ext cx="2423444" cy="1544795"/>
              <a:chOff x="532026" y="3324100"/>
              <a:chExt cx="2423444" cy="1544795"/>
            </a:xfrm>
          </p:grpSpPr>
          <p:grpSp>
            <p:nvGrpSpPr>
              <p:cNvPr id="75" name="Group 2"/>
              <p:cNvGrpSpPr>
                <a:grpSpLocks/>
              </p:cNvGrpSpPr>
              <p:nvPr/>
            </p:nvGrpSpPr>
            <p:grpSpPr bwMode="auto">
              <a:xfrm flipH="1">
                <a:off x="532026" y="3878295"/>
                <a:ext cx="1107141" cy="990600"/>
                <a:chOff x="3168" y="1824"/>
                <a:chExt cx="912" cy="816"/>
              </a:xfrm>
            </p:grpSpPr>
            <p:sp>
              <p:nvSpPr>
                <p:cNvPr id="79" name="Freeform 3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0" name="Freeform 4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1" name="Freeform 5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2" name="Freeform 6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3" name="Freeform 7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4" name="Freeform 8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5" name="Freeform 9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6" name="Freeform 10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87" name="Freeform 11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2135419" y="3324100"/>
                <a:ext cx="820051" cy="670736"/>
                <a:chOff x="2579784" y="3325091"/>
                <a:chExt cx="820051" cy="670736"/>
              </a:xfrm>
            </p:grpSpPr>
            <p:sp>
              <p:nvSpPr>
                <p:cNvPr id="77" name="Rounded Rectangular Callout 76"/>
                <p:cNvSpPr/>
                <p:nvPr/>
              </p:nvSpPr>
              <p:spPr bwMode="auto">
                <a:xfrm>
                  <a:off x="2579784" y="3325091"/>
                  <a:ext cx="820051" cy="670736"/>
                </a:xfrm>
                <a:prstGeom prst="wedgeRoundRectCallout">
                  <a:avLst>
                    <a:gd name="adj1" fmla="val -101458"/>
                    <a:gd name="adj2" fmla="val 49290"/>
                    <a:gd name="adj3" fmla="val 16667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8" name="Picture 2" descr="http://b2b.cbsimg.net/blogs/cherry09062012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1469" y="3325091"/>
                  <a:ext cx="488447" cy="5532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8" name="Group 87"/>
            <p:cNvGrpSpPr/>
            <p:nvPr/>
          </p:nvGrpSpPr>
          <p:grpSpPr>
            <a:xfrm>
              <a:off x="920504" y="2335032"/>
              <a:ext cx="2423444" cy="1544795"/>
              <a:chOff x="532026" y="3324100"/>
              <a:chExt cx="2423444" cy="1544795"/>
            </a:xfrm>
          </p:grpSpPr>
          <p:grpSp>
            <p:nvGrpSpPr>
              <p:cNvPr id="89" name="Group 2"/>
              <p:cNvGrpSpPr>
                <a:grpSpLocks/>
              </p:cNvGrpSpPr>
              <p:nvPr/>
            </p:nvGrpSpPr>
            <p:grpSpPr bwMode="auto">
              <a:xfrm flipH="1">
                <a:off x="532026" y="3878295"/>
                <a:ext cx="1107141" cy="990600"/>
                <a:chOff x="3168" y="1824"/>
                <a:chExt cx="912" cy="816"/>
              </a:xfrm>
            </p:grpSpPr>
            <p:sp>
              <p:nvSpPr>
                <p:cNvPr id="93" name="Freeform 3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94" name="Freeform 4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95" name="Freeform 5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96" name="Freeform 6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97" name="Freeform 7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98" name="Freeform 8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99" name="Freeform 9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00" name="Freeform 10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01" name="Freeform 11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2135419" y="3324100"/>
                <a:ext cx="820051" cy="670736"/>
                <a:chOff x="2579784" y="3325091"/>
                <a:chExt cx="820051" cy="670736"/>
              </a:xfrm>
            </p:grpSpPr>
            <p:sp>
              <p:nvSpPr>
                <p:cNvPr id="91" name="Rounded Rectangular Callout 90"/>
                <p:cNvSpPr/>
                <p:nvPr/>
              </p:nvSpPr>
              <p:spPr bwMode="auto">
                <a:xfrm>
                  <a:off x="2579784" y="3325091"/>
                  <a:ext cx="820051" cy="670736"/>
                </a:xfrm>
                <a:prstGeom prst="wedgeRoundRectCallout">
                  <a:avLst>
                    <a:gd name="adj1" fmla="val -101458"/>
                    <a:gd name="adj2" fmla="val 49290"/>
                    <a:gd name="adj3" fmla="val 16667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92" name="Picture 2" descr="http://b2b.cbsimg.net/blogs/cherry09062012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1469" y="3325091"/>
                  <a:ext cx="488447" cy="5532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74" name="Group 173"/>
          <p:cNvGrpSpPr/>
          <p:nvPr/>
        </p:nvGrpSpPr>
        <p:grpSpPr>
          <a:xfrm>
            <a:off x="6662613" y="2809024"/>
            <a:ext cx="1544520" cy="1050457"/>
            <a:chOff x="6416893" y="3155204"/>
            <a:chExt cx="1544520" cy="1050457"/>
          </a:xfrm>
        </p:grpSpPr>
        <p:grpSp>
          <p:nvGrpSpPr>
            <p:cNvPr id="144" name="Group 38"/>
            <p:cNvGrpSpPr>
              <a:grpSpLocks/>
            </p:cNvGrpSpPr>
            <p:nvPr/>
          </p:nvGrpSpPr>
          <p:grpSpPr bwMode="auto">
            <a:xfrm flipH="1">
              <a:off x="6416893" y="3155204"/>
              <a:ext cx="1239720" cy="745657"/>
              <a:chOff x="1295" y="669"/>
              <a:chExt cx="1115" cy="671"/>
            </a:xfrm>
          </p:grpSpPr>
          <p:sp>
            <p:nvSpPr>
              <p:cNvPr id="145" name="Freeform 39"/>
              <p:cNvSpPr>
                <a:spLocks/>
              </p:cNvSpPr>
              <p:nvPr/>
            </p:nvSpPr>
            <p:spPr bwMode="auto">
              <a:xfrm>
                <a:off x="1344" y="720"/>
                <a:ext cx="912" cy="480"/>
              </a:xfrm>
              <a:custGeom>
                <a:avLst/>
                <a:gdLst>
                  <a:gd name="T0" fmla="*/ 0 w 912"/>
                  <a:gd name="T1" fmla="*/ 0 h 624"/>
                  <a:gd name="T2" fmla="*/ 384 w 912"/>
                  <a:gd name="T3" fmla="*/ 369 h 624"/>
                  <a:gd name="T4" fmla="*/ 912 w 912"/>
                  <a:gd name="T5" fmla="*/ 369 h 624"/>
                  <a:gd name="T6" fmla="*/ 384 w 912"/>
                  <a:gd name="T7" fmla="*/ 0 h 624"/>
                  <a:gd name="T8" fmla="*/ 0 w 912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624"/>
                  <a:gd name="T17" fmla="*/ 912 w 912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624">
                    <a:moveTo>
                      <a:pt x="0" y="0"/>
                    </a:moveTo>
                    <a:lnTo>
                      <a:pt x="384" y="624"/>
                    </a:lnTo>
                    <a:lnTo>
                      <a:pt x="912" y="624"/>
                    </a:lnTo>
                    <a:lnTo>
                      <a:pt x="3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6" name="Rectangle 40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530" cy="140"/>
              </a:xfrm>
              <a:prstGeom prst="rect">
                <a:avLst/>
              </a:prstGeom>
              <a:solidFill>
                <a:srgbClr val="DDDDDD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7" name="Freeform 41"/>
              <p:cNvSpPr>
                <a:spLocks/>
              </p:cNvSpPr>
              <p:nvPr/>
            </p:nvSpPr>
            <p:spPr bwMode="auto">
              <a:xfrm>
                <a:off x="1335" y="720"/>
                <a:ext cx="393" cy="615"/>
              </a:xfrm>
              <a:custGeom>
                <a:avLst/>
                <a:gdLst>
                  <a:gd name="T0" fmla="*/ 9 w 393"/>
                  <a:gd name="T1" fmla="*/ 0 h 615"/>
                  <a:gd name="T2" fmla="*/ 0 w 393"/>
                  <a:gd name="T3" fmla="*/ 121 h 615"/>
                  <a:gd name="T4" fmla="*/ 393 w 393"/>
                  <a:gd name="T5" fmla="*/ 615 h 615"/>
                  <a:gd name="T6" fmla="*/ 393 w 393"/>
                  <a:gd name="T7" fmla="*/ 480 h 615"/>
                  <a:gd name="T8" fmla="*/ 9 w 393"/>
                  <a:gd name="T9" fmla="*/ 0 h 6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3"/>
                  <a:gd name="T16" fmla="*/ 0 h 615"/>
                  <a:gd name="T17" fmla="*/ 393 w 393"/>
                  <a:gd name="T18" fmla="*/ 615 h 6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3" h="615">
                    <a:moveTo>
                      <a:pt x="9" y="0"/>
                    </a:moveTo>
                    <a:lnTo>
                      <a:pt x="0" y="121"/>
                    </a:lnTo>
                    <a:lnTo>
                      <a:pt x="393" y="615"/>
                    </a:lnTo>
                    <a:lnTo>
                      <a:pt x="393" y="48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8" name="Freeform 42"/>
              <p:cNvSpPr>
                <a:spLocks/>
              </p:cNvSpPr>
              <p:nvPr/>
            </p:nvSpPr>
            <p:spPr bwMode="auto">
              <a:xfrm>
                <a:off x="1335" y="912"/>
                <a:ext cx="537" cy="359"/>
              </a:xfrm>
              <a:custGeom>
                <a:avLst/>
                <a:gdLst>
                  <a:gd name="T0" fmla="*/ 338 w 537"/>
                  <a:gd name="T1" fmla="*/ 258 h 359"/>
                  <a:gd name="T2" fmla="*/ 345 w 537"/>
                  <a:gd name="T3" fmla="*/ 336 h 359"/>
                  <a:gd name="T4" fmla="*/ 164 w 537"/>
                  <a:gd name="T5" fmla="*/ 359 h 359"/>
                  <a:gd name="T6" fmla="*/ 0 w 537"/>
                  <a:gd name="T7" fmla="*/ 176 h 359"/>
                  <a:gd name="T8" fmla="*/ 281 w 537"/>
                  <a:gd name="T9" fmla="*/ 0 h 359"/>
                  <a:gd name="T10" fmla="*/ 537 w 537"/>
                  <a:gd name="T11" fmla="*/ 122 h 359"/>
                  <a:gd name="T12" fmla="*/ 505 w 537"/>
                  <a:gd name="T13" fmla="*/ 153 h 359"/>
                  <a:gd name="T14" fmla="*/ 274 w 537"/>
                  <a:gd name="T15" fmla="*/ 75 h 359"/>
                  <a:gd name="T16" fmla="*/ 91 w 537"/>
                  <a:gd name="T17" fmla="*/ 176 h 359"/>
                  <a:gd name="T18" fmla="*/ 201 w 537"/>
                  <a:gd name="T19" fmla="*/ 304 h 359"/>
                  <a:gd name="T20" fmla="*/ 338 w 537"/>
                  <a:gd name="T21" fmla="*/ 258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9" name="Freeform 43"/>
              <p:cNvSpPr>
                <a:spLocks/>
              </p:cNvSpPr>
              <p:nvPr/>
            </p:nvSpPr>
            <p:spPr bwMode="auto">
              <a:xfrm>
                <a:off x="1309" y="789"/>
                <a:ext cx="419" cy="245"/>
              </a:xfrm>
              <a:custGeom>
                <a:avLst/>
                <a:gdLst>
                  <a:gd name="T0" fmla="*/ 206 w 537"/>
                  <a:gd name="T1" fmla="*/ 120 h 359"/>
                  <a:gd name="T2" fmla="*/ 210 w 537"/>
                  <a:gd name="T3" fmla="*/ 156 h 359"/>
                  <a:gd name="T4" fmla="*/ 100 w 537"/>
                  <a:gd name="T5" fmla="*/ 167 h 359"/>
                  <a:gd name="T6" fmla="*/ 0 w 537"/>
                  <a:gd name="T7" fmla="*/ 82 h 359"/>
                  <a:gd name="T8" fmla="*/ 171 w 537"/>
                  <a:gd name="T9" fmla="*/ 0 h 359"/>
                  <a:gd name="T10" fmla="*/ 327 w 537"/>
                  <a:gd name="T11" fmla="*/ 57 h 359"/>
                  <a:gd name="T12" fmla="*/ 307 w 537"/>
                  <a:gd name="T13" fmla="*/ 71 h 359"/>
                  <a:gd name="T14" fmla="*/ 167 w 537"/>
                  <a:gd name="T15" fmla="*/ 35 h 359"/>
                  <a:gd name="T16" fmla="*/ 55 w 537"/>
                  <a:gd name="T17" fmla="*/ 82 h 359"/>
                  <a:gd name="T18" fmla="*/ 123 w 537"/>
                  <a:gd name="T19" fmla="*/ 141 h 359"/>
                  <a:gd name="T20" fmla="*/ 206 w 537"/>
                  <a:gd name="T21" fmla="*/ 12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0" name="Freeform 44"/>
              <p:cNvSpPr>
                <a:spLocks/>
              </p:cNvSpPr>
              <p:nvPr/>
            </p:nvSpPr>
            <p:spPr bwMode="auto">
              <a:xfrm>
                <a:off x="1295" y="672"/>
                <a:ext cx="320" cy="240"/>
              </a:xfrm>
              <a:custGeom>
                <a:avLst/>
                <a:gdLst>
                  <a:gd name="T0" fmla="*/ 120 w 537"/>
                  <a:gd name="T1" fmla="*/ 115 h 359"/>
                  <a:gd name="T2" fmla="*/ 123 w 537"/>
                  <a:gd name="T3" fmla="*/ 150 h 359"/>
                  <a:gd name="T4" fmla="*/ 58 w 537"/>
                  <a:gd name="T5" fmla="*/ 160 h 359"/>
                  <a:gd name="T6" fmla="*/ 0 w 537"/>
                  <a:gd name="T7" fmla="*/ 79 h 359"/>
                  <a:gd name="T8" fmla="*/ 100 w 537"/>
                  <a:gd name="T9" fmla="*/ 0 h 359"/>
                  <a:gd name="T10" fmla="*/ 191 w 537"/>
                  <a:gd name="T11" fmla="*/ 55 h 359"/>
                  <a:gd name="T12" fmla="*/ 179 w 537"/>
                  <a:gd name="T13" fmla="*/ 68 h 359"/>
                  <a:gd name="T14" fmla="*/ 97 w 537"/>
                  <a:gd name="T15" fmla="*/ 33 h 359"/>
                  <a:gd name="T16" fmla="*/ 32 w 537"/>
                  <a:gd name="T17" fmla="*/ 79 h 359"/>
                  <a:gd name="T18" fmla="*/ 72 w 537"/>
                  <a:gd name="T19" fmla="*/ 136 h 359"/>
                  <a:gd name="T20" fmla="*/ 120 w 537"/>
                  <a:gd name="T21" fmla="*/ 115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1" name="Freeform 45"/>
              <p:cNvSpPr>
                <a:spLocks/>
              </p:cNvSpPr>
              <p:nvPr/>
            </p:nvSpPr>
            <p:spPr bwMode="auto">
              <a:xfrm>
                <a:off x="1770" y="789"/>
                <a:ext cx="419" cy="245"/>
              </a:xfrm>
              <a:custGeom>
                <a:avLst/>
                <a:gdLst>
                  <a:gd name="T0" fmla="*/ 241 w 419"/>
                  <a:gd name="T1" fmla="*/ 171 h 245"/>
                  <a:gd name="T2" fmla="*/ 260 w 419"/>
                  <a:gd name="T3" fmla="*/ 217 h 245"/>
                  <a:gd name="T4" fmla="*/ 291 w 419"/>
                  <a:gd name="T5" fmla="*/ 245 h 245"/>
                  <a:gd name="T6" fmla="*/ 419 w 419"/>
                  <a:gd name="T7" fmla="*/ 120 h 245"/>
                  <a:gd name="T8" fmla="*/ 200 w 419"/>
                  <a:gd name="T9" fmla="*/ 0 h 245"/>
                  <a:gd name="T10" fmla="*/ 0 w 419"/>
                  <a:gd name="T11" fmla="*/ 83 h 245"/>
                  <a:gd name="T12" fmla="*/ 25 w 419"/>
                  <a:gd name="T13" fmla="*/ 104 h 245"/>
                  <a:gd name="T14" fmla="*/ 205 w 419"/>
                  <a:gd name="T15" fmla="*/ 51 h 245"/>
                  <a:gd name="T16" fmla="*/ 348 w 419"/>
                  <a:gd name="T17" fmla="*/ 120 h 245"/>
                  <a:gd name="T18" fmla="*/ 262 w 419"/>
                  <a:gd name="T19" fmla="*/ 207 h 245"/>
                  <a:gd name="T20" fmla="*/ 241 w 419"/>
                  <a:gd name="T21" fmla="*/ 171 h 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245"/>
                  <a:gd name="T35" fmla="*/ 419 w 419"/>
                  <a:gd name="T36" fmla="*/ 245 h 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245">
                    <a:moveTo>
                      <a:pt x="241" y="171"/>
                    </a:moveTo>
                    <a:lnTo>
                      <a:pt x="260" y="217"/>
                    </a:lnTo>
                    <a:lnTo>
                      <a:pt x="291" y="245"/>
                    </a:lnTo>
                    <a:lnTo>
                      <a:pt x="419" y="120"/>
                    </a:lnTo>
                    <a:lnTo>
                      <a:pt x="200" y="0"/>
                    </a:lnTo>
                    <a:lnTo>
                      <a:pt x="0" y="83"/>
                    </a:lnTo>
                    <a:lnTo>
                      <a:pt x="25" y="104"/>
                    </a:lnTo>
                    <a:lnTo>
                      <a:pt x="205" y="51"/>
                    </a:lnTo>
                    <a:lnTo>
                      <a:pt x="348" y="120"/>
                    </a:lnTo>
                    <a:lnTo>
                      <a:pt x="262" y="207"/>
                    </a:lnTo>
                    <a:lnTo>
                      <a:pt x="241" y="1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2" name="Freeform 46"/>
              <p:cNvSpPr>
                <a:spLocks/>
              </p:cNvSpPr>
              <p:nvPr/>
            </p:nvSpPr>
            <p:spPr bwMode="auto">
              <a:xfrm>
                <a:off x="1673" y="669"/>
                <a:ext cx="320" cy="240"/>
              </a:xfrm>
              <a:custGeom>
                <a:avLst/>
                <a:gdLst>
                  <a:gd name="T0" fmla="*/ 201 w 320"/>
                  <a:gd name="T1" fmla="*/ 172 h 240"/>
                  <a:gd name="T2" fmla="*/ 274 w 320"/>
                  <a:gd name="T3" fmla="*/ 227 h 240"/>
                  <a:gd name="T4" fmla="*/ 222 w 320"/>
                  <a:gd name="T5" fmla="*/ 240 h 240"/>
                  <a:gd name="T6" fmla="*/ 320 w 320"/>
                  <a:gd name="T7" fmla="*/ 118 h 240"/>
                  <a:gd name="T8" fmla="*/ 153 w 320"/>
                  <a:gd name="T9" fmla="*/ 0 h 240"/>
                  <a:gd name="T10" fmla="*/ 0 w 320"/>
                  <a:gd name="T11" fmla="*/ 82 h 240"/>
                  <a:gd name="T12" fmla="*/ 19 w 320"/>
                  <a:gd name="T13" fmla="*/ 102 h 240"/>
                  <a:gd name="T14" fmla="*/ 157 w 320"/>
                  <a:gd name="T15" fmla="*/ 50 h 240"/>
                  <a:gd name="T16" fmla="*/ 266 w 320"/>
                  <a:gd name="T17" fmla="*/ 118 h 240"/>
                  <a:gd name="T18" fmla="*/ 200 w 320"/>
                  <a:gd name="T19" fmla="*/ 203 h 240"/>
                  <a:gd name="T20" fmla="*/ 201 w 320"/>
                  <a:gd name="T21" fmla="*/ 17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0"/>
                  <a:gd name="T34" fmla="*/ 0 h 240"/>
                  <a:gd name="T35" fmla="*/ 320 w 320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0" h="240">
                    <a:moveTo>
                      <a:pt x="201" y="172"/>
                    </a:moveTo>
                    <a:lnTo>
                      <a:pt x="274" y="227"/>
                    </a:lnTo>
                    <a:lnTo>
                      <a:pt x="222" y="240"/>
                    </a:lnTo>
                    <a:lnTo>
                      <a:pt x="320" y="118"/>
                    </a:lnTo>
                    <a:lnTo>
                      <a:pt x="153" y="0"/>
                    </a:lnTo>
                    <a:lnTo>
                      <a:pt x="0" y="82"/>
                    </a:lnTo>
                    <a:lnTo>
                      <a:pt x="19" y="102"/>
                    </a:lnTo>
                    <a:lnTo>
                      <a:pt x="157" y="50"/>
                    </a:lnTo>
                    <a:lnTo>
                      <a:pt x="266" y="118"/>
                    </a:lnTo>
                    <a:lnTo>
                      <a:pt x="200" y="203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3" name="Freeform 47"/>
              <p:cNvSpPr>
                <a:spLocks/>
              </p:cNvSpPr>
              <p:nvPr/>
            </p:nvSpPr>
            <p:spPr bwMode="auto">
              <a:xfrm>
                <a:off x="1873" y="854"/>
                <a:ext cx="537" cy="359"/>
              </a:xfrm>
              <a:custGeom>
                <a:avLst/>
                <a:gdLst>
                  <a:gd name="T0" fmla="*/ 349 w 537"/>
                  <a:gd name="T1" fmla="*/ 316 h 359"/>
                  <a:gd name="T2" fmla="*/ 330 w 537"/>
                  <a:gd name="T3" fmla="*/ 307 h 359"/>
                  <a:gd name="T4" fmla="*/ 321 w 537"/>
                  <a:gd name="T5" fmla="*/ 344 h 359"/>
                  <a:gd name="T6" fmla="*/ 373 w 537"/>
                  <a:gd name="T7" fmla="*/ 359 h 359"/>
                  <a:gd name="T8" fmla="*/ 537 w 537"/>
                  <a:gd name="T9" fmla="*/ 176 h 359"/>
                  <a:gd name="T10" fmla="*/ 256 w 537"/>
                  <a:gd name="T11" fmla="*/ 0 h 359"/>
                  <a:gd name="T12" fmla="*/ 0 w 537"/>
                  <a:gd name="T13" fmla="*/ 122 h 359"/>
                  <a:gd name="T14" fmla="*/ 32 w 537"/>
                  <a:gd name="T15" fmla="*/ 153 h 359"/>
                  <a:gd name="T16" fmla="*/ 263 w 537"/>
                  <a:gd name="T17" fmla="*/ 75 h 359"/>
                  <a:gd name="T18" fmla="*/ 446 w 537"/>
                  <a:gd name="T19" fmla="*/ 176 h 359"/>
                  <a:gd name="T20" fmla="*/ 336 w 537"/>
                  <a:gd name="T21" fmla="*/ 304 h 359"/>
                  <a:gd name="T22" fmla="*/ 349 w 537"/>
                  <a:gd name="T23" fmla="*/ 289 h 359"/>
                  <a:gd name="T24" fmla="*/ 330 w 537"/>
                  <a:gd name="T25" fmla="*/ 289 h 359"/>
                  <a:gd name="T26" fmla="*/ 312 w 537"/>
                  <a:gd name="T27" fmla="*/ 289 h 359"/>
                  <a:gd name="T28" fmla="*/ 349 w 537"/>
                  <a:gd name="T29" fmla="*/ 316 h 3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7"/>
                  <a:gd name="T46" fmla="*/ 0 h 359"/>
                  <a:gd name="T47" fmla="*/ 537 w 537"/>
                  <a:gd name="T48" fmla="*/ 359 h 3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7" h="359">
                    <a:moveTo>
                      <a:pt x="349" y="316"/>
                    </a:moveTo>
                    <a:lnTo>
                      <a:pt x="330" y="307"/>
                    </a:lnTo>
                    <a:lnTo>
                      <a:pt x="321" y="344"/>
                    </a:lnTo>
                    <a:lnTo>
                      <a:pt x="373" y="359"/>
                    </a:lnTo>
                    <a:lnTo>
                      <a:pt x="537" y="176"/>
                    </a:lnTo>
                    <a:lnTo>
                      <a:pt x="256" y="0"/>
                    </a:lnTo>
                    <a:lnTo>
                      <a:pt x="0" y="122"/>
                    </a:lnTo>
                    <a:lnTo>
                      <a:pt x="32" y="153"/>
                    </a:lnTo>
                    <a:lnTo>
                      <a:pt x="263" y="75"/>
                    </a:lnTo>
                    <a:lnTo>
                      <a:pt x="446" y="176"/>
                    </a:lnTo>
                    <a:lnTo>
                      <a:pt x="336" y="304"/>
                    </a:lnTo>
                    <a:lnTo>
                      <a:pt x="349" y="289"/>
                    </a:lnTo>
                    <a:lnTo>
                      <a:pt x="330" y="289"/>
                    </a:lnTo>
                    <a:lnTo>
                      <a:pt x="312" y="289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54" name="Group 38"/>
            <p:cNvGrpSpPr>
              <a:grpSpLocks/>
            </p:cNvGrpSpPr>
            <p:nvPr/>
          </p:nvGrpSpPr>
          <p:grpSpPr bwMode="auto">
            <a:xfrm flipH="1">
              <a:off x="6569293" y="3307604"/>
              <a:ext cx="1239720" cy="745657"/>
              <a:chOff x="1295" y="669"/>
              <a:chExt cx="1115" cy="671"/>
            </a:xfrm>
          </p:grpSpPr>
          <p:sp>
            <p:nvSpPr>
              <p:cNvPr id="155" name="Freeform 39"/>
              <p:cNvSpPr>
                <a:spLocks/>
              </p:cNvSpPr>
              <p:nvPr/>
            </p:nvSpPr>
            <p:spPr bwMode="auto">
              <a:xfrm>
                <a:off x="1344" y="720"/>
                <a:ext cx="912" cy="480"/>
              </a:xfrm>
              <a:custGeom>
                <a:avLst/>
                <a:gdLst>
                  <a:gd name="T0" fmla="*/ 0 w 912"/>
                  <a:gd name="T1" fmla="*/ 0 h 624"/>
                  <a:gd name="T2" fmla="*/ 384 w 912"/>
                  <a:gd name="T3" fmla="*/ 369 h 624"/>
                  <a:gd name="T4" fmla="*/ 912 w 912"/>
                  <a:gd name="T5" fmla="*/ 369 h 624"/>
                  <a:gd name="T6" fmla="*/ 384 w 912"/>
                  <a:gd name="T7" fmla="*/ 0 h 624"/>
                  <a:gd name="T8" fmla="*/ 0 w 912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624"/>
                  <a:gd name="T17" fmla="*/ 912 w 912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624">
                    <a:moveTo>
                      <a:pt x="0" y="0"/>
                    </a:moveTo>
                    <a:lnTo>
                      <a:pt x="384" y="624"/>
                    </a:lnTo>
                    <a:lnTo>
                      <a:pt x="912" y="624"/>
                    </a:lnTo>
                    <a:lnTo>
                      <a:pt x="3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6" name="Rectangle 40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530" cy="140"/>
              </a:xfrm>
              <a:prstGeom prst="rect">
                <a:avLst/>
              </a:prstGeom>
              <a:solidFill>
                <a:srgbClr val="DDDDDD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7" name="Freeform 41"/>
              <p:cNvSpPr>
                <a:spLocks/>
              </p:cNvSpPr>
              <p:nvPr/>
            </p:nvSpPr>
            <p:spPr bwMode="auto">
              <a:xfrm>
                <a:off x="1335" y="720"/>
                <a:ext cx="393" cy="615"/>
              </a:xfrm>
              <a:custGeom>
                <a:avLst/>
                <a:gdLst>
                  <a:gd name="T0" fmla="*/ 9 w 393"/>
                  <a:gd name="T1" fmla="*/ 0 h 615"/>
                  <a:gd name="T2" fmla="*/ 0 w 393"/>
                  <a:gd name="T3" fmla="*/ 121 h 615"/>
                  <a:gd name="T4" fmla="*/ 393 w 393"/>
                  <a:gd name="T5" fmla="*/ 615 h 615"/>
                  <a:gd name="T6" fmla="*/ 393 w 393"/>
                  <a:gd name="T7" fmla="*/ 480 h 615"/>
                  <a:gd name="T8" fmla="*/ 9 w 393"/>
                  <a:gd name="T9" fmla="*/ 0 h 6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3"/>
                  <a:gd name="T16" fmla="*/ 0 h 615"/>
                  <a:gd name="T17" fmla="*/ 393 w 393"/>
                  <a:gd name="T18" fmla="*/ 615 h 6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3" h="615">
                    <a:moveTo>
                      <a:pt x="9" y="0"/>
                    </a:moveTo>
                    <a:lnTo>
                      <a:pt x="0" y="121"/>
                    </a:lnTo>
                    <a:lnTo>
                      <a:pt x="393" y="615"/>
                    </a:lnTo>
                    <a:lnTo>
                      <a:pt x="393" y="48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8" name="Freeform 42"/>
              <p:cNvSpPr>
                <a:spLocks/>
              </p:cNvSpPr>
              <p:nvPr/>
            </p:nvSpPr>
            <p:spPr bwMode="auto">
              <a:xfrm>
                <a:off x="1335" y="912"/>
                <a:ext cx="537" cy="359"/>
              </a:xfrm>
              <a:custGeom>
                <a:avLst/>
                <a:gdLst>
                  <a:gd name="T0" fmla="*/ 338 w 537"/>
                  <a:gd name="T1" fmla="*/ 258 h 359"/>
                  <a:gd name="T2" fmla="*/ 345 w 537"/>
                  <a:gd name="T3" fmla="*/ 336 h 359"/>
                  <a:gd name="T4" fmla="*/ 164 w 537"/>
                  <a:gd name="T5" fmla="*/ 359 h 359"/>
                  <a:gd name="T6" fmla="*/ 0 w 537"/>
                  <a:gd name="T7" fmla="*/ 176 h 359"/>
                  <a:gd name="T8" fmla="*/ 281 w 537"/>
                  <a:gd name="T9" fmla="*/ 0 h 359"/>
                  <a:gd name="T10" fmla="*/ 537 w 537"/>
                  <a:gd name="T11" fmla="*/ 122 h 359"/>
                  <a:gd name="T12" fmla="*/ 505 w 537"/>
                  <a:gd name="T13" fmla="*/ 153 h 359"/>
                  <a:gd name="T14" fmla="*/ 274 w 537"/>
                  <a:gd name="T15" fmla="*/ 75 h 359"/>
                  <a:gd name="T16" fmla="*/ 91 w 537"/>
                  <a:gd name="T17" fmla="*/ 176 h 359"/>
                  <a:gd name="T18" fmla="*/ 201 w 537"/>
                  <a:gd name="T19" fmla="*/ 304 h 359"/>
                  <a:gd name="T20" fmla="*/ 338 w 537"/>
                  <a:gd name="T21" fmla="*/ 258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59" name="Freeform 43"/>
              <p:cNvSpPr>
                <a:spLocks/>
              </p:cNvSpPr>
              <p:nvPr/>
            </p:nvSpPr>
            <p:spPr bwMode="auto">
              <a:xfrm>
                <a:off x="1309" y="789"/>
                <a:ext cx="419" cy="245"/>
              </a:xfrm>
              <a:custGeom>
                <a:avLst/>
                <a:gdLst>
                  <a:gd name="T0" fmla="*/ 206 w 537"/>
                  <a:gd name="T1" fmla="*/ 120 h 359"/>
                  <a:gd name="T2" fmla="*/ 210 w 537"/>
                  <a:gd name="T3" fmla="*/ 156 h 359"/>
                  <a:gd name="T4" fmla="*/ 100 w 537"/>
                  <a:gd name="T5" fmla="*/ 167 h 359"/>
                  <a:gd name="T6" fmla="*/ 0 w 537"/>
                  <a:gd name="T7" fmla="*/ 82 h 359"/>
                  <a:gd name="T8" fmla="*/ 171 w 537"/>
                  <a:gd name="T9" fmla="*/ 0 h 359"/>
                  <a:gd name="T10" fmla="*/ 327 w 537"/>
                  <a:gd name="T11" fmla="*/ 57 h 359"/>
                  <a:gd name="T12" fmla="*/ 307 w 537"/>
                  <a:gd name="T13" fmla="*/ 71 h 359"/>
                  <a:gd name="T14" fmla="*/ 167 w 537"/>
                  <a:gd name="T15" fmla="*/ 35 h 359"/>
                  <a:gd name="T16" fmla="*/ 55 w 537"/>
                  <a:gd name="T17" fmla="*/ 82 h 359"/>
                  <a:gd name="T18" fmla="*/ 123 w 537"/>
                  <a:gd name="T19" fmla="*/ 141 h 359"/>
                  <a:gd name="T20" fmla="*/ 206 w 537"/>
                  <a:gd name="T21" fmla="*/ 12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0" name="Freeform 44"/>
              <p:cNvSpPr>
                <a:spLocks/>
              </p:cNvSpPr>
              <p:nvPr/>
            </p:nvSpPr>
            <p:spPr bwMode="auto">
              <a:xfrm>
                <a:off x="1295" y="672"/>
                <a:ext cx="320" cy="240"/>
              </a:xfrm>
              <a:custGeom>
                <a:avLst/>
                <a:gdLst>
                  <a:gd name="T0" fmla="*/ 120 w 537"/>
                  <a:gd name="T1" fmla="*/ 115 h 359"/>
                  <a:gd name="T2" fmla="*/ 123 w 537"/>
                  <a:gd name="T3" fmla="*/ 150 h 359"/>
                  <a:gd name="T4" fmla="*/ 58 w 537"/>
                  <a:gd name="T5" fmla="*/ 160 h 359"/>
                  <a:gd name="T6" fmla="*/ 0 w 537"/>
                  <a:gd name="T7" fmla="*/ 79 h 359"/>
                  <a:gd name="T8" fmla="*/ 100 w 537"/>
                  <a:gd name="T9" fmla="*/ 0 h 359"/>
                  <a:gd name="T10" fmla="*/ 191 w 537"/>
                  <a:gd name="T11" fmla="*/ 55 h 359"/>
                  <a:gd name="T12" fmla="*/ 179 w 537"/>
                  <a:gd name="T13" fmla="*/ 68 h 359"/>
                  <a:gd name="T14" fmla="*/ 97 w 537"/>
                  <a:gd name="T15" fmla="*/ 33 h 359"/>
                  <a:gd name="T16" fmla="*/ 32 w 537"/>
                  <a:gd name="T17" fmla="*/ 79 h 359"/>
                  <a:gd name="T18" fmla="*/ 72 w 537"/>
                  <a:gd name="T19" fmla="*/ 136 h 359"/>
                  <a:gd name="T20" fmla="*/ 120 w 537"/>
                  <a:gd name="T21" fmla="*/ 115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1" name="Freeform 45"/>
              <p:cNvSpPr>
                <a:spLocks/>
              </p:cNvSpPr>
              <p:nvPr/>
            </p:nvSpPr>
            <p:spPr bwMode="auto">
              <a:xfrm>
                <a:off x="1770" y="789"/>
                <a:ext cx="419" cy="245"/>
              </a:xfrm>
              <a:custGeom>
                <a:avLst/>
                <a:gdLst>
                  <a:gd name="T0" fmla="*/ 241 w 419"/>
                  <a:gd name="T1" fmla="*/ 171 h 245"/>
                  <a:gd name="T2" fmla="*/ 260 w 419"/>
                  <a:gd name="T3" fmla="*/ 217 h 245"/>
                  <a:gd name="T4" fmla="*/ 291 w 419"/>
                  <a:gd name="T5" fmla="*/ 245 h 245"/>
                  <a:gd name="T6" fmla="*/ 419 w 419"/>
                  <a:gd name="T7" fmla="*/ 120 h 245"/>
                  <a:gd name="T8" fmla="*/ 200 w 419"/>
                  <a:gd name="T9" fmla="*/ 0 h 245"/>
                  <a:gd name="T10" fmla="*/ 0 w 419"/>
                  <a:gd name="T11" fmla="*/ 83 h 245"/>
                  <a:gd name="T12" fmla="*/ 25 w 419"/>
                  <a:gd name="T13" fmla="*/ 104 h 245"/>
                  <a:gd name="T14" fmla="*/ 205 w 419"/>
                  <a:gd name="T15" fmla="*/ 51 h 245"/>
                  <a:gd name="T16" fmla="*/ 348 w 419"/>
                  <a:gd name="T17" fmla="*/ 120 h 245"/>
                  <a:gd name="T18" fmla="*/ 262 w 419"/>
                  <a:gd name="T19" fmla="*/ 207 h 245"/>
                  <a:gd name="T20" fmla="*/ 241 w 419"/>
                  <a:gd name="T21" fmla="*/ 171 h 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245"/>
                  <a:gd name="T35" fmla="*/ 419 w 419"/>
                  <a:gd name="T36" fmla="*/ 245 h 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245">
                    <a:moveTo>
                      <a:pt x="241" y="171"/>
                    </a:moveTo>
                    <a:lnTo>
                      <a:pt x="260" y="217"/>
                    </a:lnTo>
                    <a:lnTo>
                      <a:pt x="291" y="245"/>
                    </a:lnTo>
                    <a:lnTo>
                      <a:pt x="419" y="120"/>
                    </a:lnTo>
                    <a:lnTo>
                      <a:pt x="200" y="0"/>
                    </a:lnTo>
                    <a:lnTo>
                      <a:pt x="0" y="83"/>
                    </a:lnTo>
                    <a:lnTo>
                      <a:pt x="25" y="104"/>
                    </a:lnTo>
                    <a:lnTo>
                      <a:pt x="205" y="51"/>
                    </a:lnTo>
                    <a:lnTo>
                      <a:pt x="348" y="120"/>
                    </a:lnTo>
                    <a:lnTo>
                      <a:pt x="262" y="207"/>
                    </a:lnTo>
                    <a:lnTo>
                      <a:pt x="241" y="1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2" name="Freeform 46"/>
              <p:cNvSpPr>
                <a:spLocks/>
              </p:cNvSpPr>
              <p:nvPr/>
            </p:nvSpPr>
            <p:spPr bwMode="auto">
              <a:xfrm>
                <a:off x="1673" y="669"/>
                <a:ext cx="320" cy="240"/>
              </a:xfrm>
              <a:custGeom>
                <a:avLst/>
                <a:gdLst>
                  <a:gd name="T0" fmla="*/ 201 w 320"/>
                  <a:gd name="T1" fmla="*/ 172 h 240"/>
                  <a:gd name="T2" fmla="*/ 274 w 320"/>
                  <a:gd name="T3" fmla="*/ 227 h 240"/>
                  <a:gd name="T4" fmla="*/ 222 w 320"/>
                  <a:gd name="T5" fmla="*/ 240 h 240"/>
                  <a:gd name="T6" fmla="*/ 320 w 320"/>
                  <a:gd name="T7" fmla="*/ 118 h 240"/>
                  <a:gd name="T8" fmla="*/ 153 w 320"/>
                  <a:gd name="T9" fmla="*/ 0 h 240"/>
                  <a:gd name="T10" fmla="*/ 0 w 320"/>
                  <a:gd name="T11" fmla="*/ 82 h 240"/>
                  <a:gd name="T12" fmla="*/ 19 w 320"/>
                  <a:gd name="T13" fmla="*/ 102 h 240"/>
                  <a:gd name="T14" fmla="*/ 157 w 320"/>
                  <a:gd name="T15" fmla="*/ 50 h 240"/>
                  <a:gd name="T16" fmla="*/ 266 w 320"/>
                  <a:gd name="T17" fmla="*/ 118 h 240"/>
                  <a:gd name="T18" fmla="*/ 200 w 320"/>
                  <a:gd name="T19" fmla="*/ 203 h 240"/>
                  <a:gd name="T20" fmla="*/ 201 w 320"/>
                  <a:gd name="T21" fmla="*/ 17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0"/>
                  <a:gd name="T34" fmla="*/ 0 h 240"/>
                  <a:gd name="T35" fmla="*/ 320 w 320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0" h="240">
                    <a:moveTo>
                      <a:pt x="201" y="172"/>
                    </a:moveTo>
                    <a:lnTo>
                      <a:pt x="274" y="227"/>
                    </a:lnTo>
                    <a:lnTo>
                      <a:pt x="222" y="240"/>
                    </a:lnTo>
                    <a:lnTo>
                      <a:pt x="320" y="118"/>
                    </a:lnTo>
                    <a:lnTo>
                      <a:pt x="153" y="0"/>
                    </a:lnTo>
                    <a:lnTo>
                      <a:pt x="0" y="82"/>
                    </a:lnTo>
                    <a:lnTo>
                      <a:pt x="19" y="102"/>
                    </a:lnTo>
                    <a:lnTo>
                      <a:pt x="157" y="50"/>
                    </a:lnTo>
                    <a:lnTo>
                      <a:pt x="266" y="118"/>
                    </a:lnTo>
                    <a:lnTo>
                      <a:pt x="200" y="203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3" name="Freeform 47"/>
              <p:cNvSpPr>
                <a:spLocks/>
              </p:cNvSpPr>
              <p:nvPr/>
            </p:nvSpPr>
            <p:spPr bwMode="auto">
              <a:xfrm>
                <a:off x="1873" y="854"/>
                <a:ext cx="537" cy="359"/>
              </a:xfrm>
              <a:custGeom>
                <a:avLst/>
                <a:gdLst>
                  <a:gd name="T0" fmla="*/ 349 w 537"/>
                  <a:gd name="T1" fmla="*/ 316 h 359"/>
                  <a:gd name="T2" fmla="*/ 330 w 537"/>
                  <a:gd name="T3" fmla="*/ 307 h 359"/>
                  <a:gd name="T4" fmla="*/ 321 w 537"/>
                  <a:gd name="T5" fmla="*/ 344 h 359"/>
                  <a:gd name="T6" fmla="*/ 373 w 537"/>
                  <a:gd name="T7" fmla="*/ 359 h 359"/>
                  <a:gd name="T8" fmla="*/ 537 w 537"/>
                  <a:gd name="T9" fmla="*/ 176 h 359"/>
                  <a:gd name="T10" fmla="*/ 256 w 537"/>
                  <a:gd name="T11" fmla="*/ 0 h 359"/>
                  <a:gd name="T12" fmla="*/ 0 w 537"/>
                  <a:gd name="T13" fmla="*/ 122 h 359"/>
                  <a:gd name="T14" fmla="*/ 32 w 537"/>
                  <a:gd name="T15" fmla="*/ 153 h 359"/>
                  <a:gd name="T16" fmla="*/ 263 w 537"/>
                  <a:gd name="T17" fmla="*/ 75 h 359"/>
                  <a:gd name="T18" fmla="*/ 446 w 537"/>
                  <a:gd name="T19" fmla="*/ 176 h 359"/>
                  <a:gd name="T20" fmla="*/ 336 w 537"/>
                  <a:gd name="T21" fmla="*/ 304 h 359"/>
                  <a:gd name="T22" fmla="*/ 349 w 537"/>
                  <a:gd name="T23" fmla="*/ 289 h 359"/>
                  <a:gd name="T24" fmla="*/ 330 w 537"/>
                  <a:gd name="T25" fmla="*/ 289 h 359"/>
                  <a:gd name="T26" fmla="*/ 312 w 537"/>
                  <a:gd name="T27" fmla="*/ 289 h 359"/>
                  <a:gd name="T28" fmla="*/ 349 w 537"/>
                  <a:gd name="T29" fmla="*/ 316 h 3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7"/>
                  <a:gd name="T46" fmla="*/ 0 h 359"/>
                  <a:gd name="T47" fmla="*/ 537 w 537"/>
                  <a:gd name="T48" fmla="*/ 359 h 3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7" h="359">
                    <a:moveTo>
                      <a:pt x="349" y="316"/>
                    </a:moveTo>
                    <a:lnTo>
                      <a:pt x="330" y="307"/>
                    </a:lnTo>
                    <a:lnTo>
                      <a:pt x="321" y="344"/>
                    </a:lnTo>
                    <a:lnTo>
                      <a:pt x="373" y="359"/>
                    </a:lnTo>
                    <a:lnTo>
                      <a:pt x="537" y="176"/>
                    </a:lnTo>
                    <a:lnTo>
                      <a:pt x="256" y="0"/>
                    </a:lnTo>
                    <a:lnTo>
                      <a:pt x="0" y="122"/>
                    </a:lnTo>
                    <a:lnTo>
                      <a:pt x="32" y="153"/>
                    </a:lnTo>
                    <a:lnTo>
                      <a:pt x="263" y="75"/>
                    </a:lnTo>
                    <a:lnTo>
                      <a:pt x="446" y="176"/>
                    </a:lnTo>
                    <a:lnTo>
                      <a:pt x="336" y="304"/>
                    </a:lnTo>
                    <a:lnTo>
                      <a:pt x="349" y="289"/>
                    </a:lnTo>
                    <a:lnTo>
                      <a:pt x="330" y="289"/>
                    </a:lnTo>
                    <a:lnTo>
                      <a:pt x="312" y="289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64" name="Group 38"/>
            <p:cNvGrpSpPr>
              <a:grpSpLocks/>
            </p:cNvGrpSpPr>
            <p:nvPr/>
          </p:nvGrpSpPr>
          <p:grpSpPr bwMode="auto">
            <a:xfrm flipH="1">
              <a:off x="6721693" y="3460004"/>
              <a:ext cx="1239720" cy="745657"/>
              <a:chOff x="1295" y="669"/>
              <a:chExt cx="1115" cy="671"/>
            </a:xfrm>
          </p:grpSpPr>
          <p:sp>
            <p:nvSpPr>
              <p:cNvPr id="165" name="Freeform 39"/>
              <p:cNvSpPr>
                <a:spLocks/>
              </p:cNvSpPr>
              <p:nvPr/>
            </p:nvSpPr>
            <p:spPr bwMode="auto">
              <a:xfrm>
                <a:off x="1344" y="720"/>
                <a:ext cx="912" cy="480"/>
              </a:xfrm>
              <a:custGeom>
                <a:avLst/>
                <a:gdLst>
                  <a:gd name="T0" fmla="*/ 0 w 912"/>
                  <a:gd name="T1" fmla="*/ 0 h 624"/>
                  <a:gd name="T2" fmla="*/ 384 w 912"/>
                  <a:gd name="T3" fmla="*/ 369 h 624"/>
                  <a:gd name="T4" fmla="*/ 912 w 912"/>
                  <a:gd name="T5" fmla="*/ 369 h 624"/>
                  <a:gd name="T6" fmla="*/ 384 w 912"/>
                  <a:gd name="T7" fmla="*/ 0 h 624"/>
                  <a:gd name="T8" fmla="*/ 0 w 912"/>
                  <a:gd name="T9" fmla="*/ 0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624"/>
                  <a:gd name="T17" fmla="*/ 912 w 912"/>
                  <a:gd name="T18" fmla="*/ 624 h 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624">
                    <a:moveTo>
                      <a:pt x="0" y="0"/>
                    </a:moveTo>
                    <a:lnTo>
                      <a:pt x="384" y="624"/>
                    </a:lnTo>
                    <a:lnTo>
                      <a:pt x="912" y="624"/>
                    </a:lnTo>
                    <a:lnTo>
                      <a:pt x="3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6" name="Rectangle 40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530" cy="140"/>
              </a:xfrm>
              <a:prstGeom prst="rect">
                <a:avLst/>
              </a:prstGeom>
              <a:solidFill>
                <a:srgbClr val="DDDDDD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7" name="Freeform 41"/>
              <p:cNvSpPr>
                <a:spLocks/>
              </p:cNvSpPr>
              <p:nvPr/>
            </p:nvSpPr>
            <p:spPr bwMode="auto">
              <a:xfrm>
                <a:off x="1335" y="720"/>
                <a:ext cx="393" cy="615"/>
              </a:xfrm>
              <a:custGeom>
                <a:avLst/>
                <a:gdLst>
                  <a:gd name="T0" fmla="*/ 9 w 393"/>
                  <a:gd name="T1" fmla="*/ 0 h 615"/>
                  <a:gd name="T2" fmla="*/ 0 w 393"/>
                  <a:gd name="T3" fmla="*/ 121 h 615"/>
                  <a:gd name="T4" fmla="*/ 393 w 393"/>
                  <a:gd name="T5" fmla="*/ 615 h 615"/>
                  <a:gd name="T6" fmla="*/ 393 w 393"/>
                  <a:gd name="T7" fmla="*/ 480 h 615"/>
                  <a:gd name="T8" fmla="*/ 9 w 393"/>
                  <a:gd name="T9" fmla="*/ 0 h 6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3"/>
                  <a:gd name="T16" fmla="*/ 0 h 615"/>
                  <a:gd name="T17" fmla="*/ 393 w 393"/>
                  <a:gd name="T18" fmla="*/ 615 h 6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3" h="615">
                    <a:moveTo>
                      <a:pt x="9" y="0"/>
                    </a:moveTo>
                    <a:lnTo>
                      <a:pt x="0" y="121"/>
                    </a:lnTo>
                    <a:lnTo>
                      <a:pt x="393" y="615"/>
                    </a:lnTo>
                    <a:lnTo>
                      <a:pt x="393" y="48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8" name="Freeform 42"/>
              <p:cNvSpPr>
                <a:spLocks/>
              </p:cNvSpPr>
              <p:nvPr/>
            </p:nvSpPr>
            <p:spPr bwMode="auto">
              <a:xfrm>
                <a:off x="1335" y="912"/>
                <a:ext cx="537" cy="359"/>
              </a:xfrm>
              <a:custGeom>
                <a:avLst/>
                <a:gdLst>
                  <a:gd name="T0" fmla="*/ 338 w 537"/>
                  <a:gd name="T1" fmla="*/ 258 h 359"/>
                  <a:gd name="T2" fmla="*/ 345 w 537"/>
                  <a:gd name="T3" fmla="*/ 336 h 359"/>
                  <a:gd name="T4" fmla="*/ 164 w 537"/>
                  <a:gd name="T5" fmla="*/ 359 h 359"/>
                  <a:gd name="T6" fmla="*/ 0 w 537"/>
                  <a:gd name="T7" fmla="*/ 176 h 359"/>
                  <a:gd name="T8" fmla="*/ 281 w 537"/>
                  <a:gd name="T9" fmla="*/ 0 h 359"/>
                  <a:gd name="T10" fmla="*/ 537 w 537"/>
                  <a:gd name="T11" fmla="*/ 122 h 359"/>
                  <a:gd name="T12" fmla="*/ 505 w 537"/>
                  <a:gd name="T13" fmla="*/ 153 h 359"/>
                  <a:gd name="T14" fmla="*/ 274 w 537"/>
                  <a:gd name="T15" fmla="*/ 75 h 359"/>
                  <a:gd name="T16" fmla="*/ 91 w 537"/>
                  <a:gd name="T17" fmla="*/ 176 h 359"/>
                  <a:gd name="T18" fmla="*/ 201 w 537"/>
                  <a:gd name="T19" fmla="*/ 304 h 359"/>
                  <a:gd name="T20" fmla="*/ 338 w 537"/>
                  <a:gd name="T21" fmla="*/ 258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9" name="Freeform 43"/>
              <p:cNvSpPr>
                <a:spLocks/>
              </p:cNvSpPr>
              <p:nvPr/>
            </p:nvSpPr>
            <p:spPr bwMode="auto">
              <a:xfrm>
                <a:off x="1309" y="789"/>
                <a:ext cx="419" cy="245"/>
              </a:xfrm>
              <a:custGeom>
                <a:avLst/>
                <a:gdLst>
                  <a:gd name="T0" fmla="*/ 206 w 537"/>
                  <a:gd name="T1" fmla="*/ 120 h 359"/>
                  <a:gd name="T2" fmla="*/ 210 w 537"/>
                  <a:gd name="T3" fmla="*/ 156 h 359"/>
                  <a:gd name="T4" fmla="*/ 100 w 537"/>
                  <a:gd name="T5" fmla="*/ 167 h 359"/>
                  <a:gd name="T6" fmla="*/ 0 w 537"/>
                  <a:gd name="T7" fmla="*/ 82 h 359"/>
                  <a:gd name="T8" fmla="*/ 171 w 537"/>
                  <a:gd name="T9" fmla="*/ 0 h 359"/>
                  <a:gd name="T10" fmla="*/ 327 w 537"/>
                  <a:gd name="T11" fmla="*/ 57 h 359"/>
                  <a:gd name="T12" fmla="*/ 307 w 537"/>
                  <a:gd name="T13" fmla="*/ 71 h 359"/>
                  <a:gd name="T14" fmla="*/ 167 w 537"/>
                  <a:gd name="T15" fmla="*/ 35 h 359"/>
                  <a:gd name="T16" fmla="*/ 55 w 537"/>
                  <a:gd name="T17" fmla="*/ 82 h 359"/>
                  <a:gd name="T18" fmla="*/ 123 w 537"/>
                  <a:gd name="T19" fmla="*/ 141 h 359"/>
                  <a:gd name="T20" fmla="*/ 206 w 537"/>
                  <a:gd name="T21" fmla="*/ 12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0" name="Freeform 44"/>
              <p:cNvSpPr>
                <a:spLocks/>
              </p:cNvSpPr>
              <p:nvPr/>
            </p:nvSpPr>
            <p:spPr bwMode="auto">
              <a:xfrm>
                <a:off x="1295" y="672"/>
                <a:ext cx="320" cy="240"/>
              </a:xfrm>
              <a:custGeom>
                <a:avLst/>
                <a:gdLst>
                  <a:gd name="T0" fmla="*/ 120 w 537"/>
                  <a:gd name="T1" fmla="*/ 115 h 359"/>
                  <a:gd name="T2" fmla="*/ 123 w 537"/>
                  <a:gd name="T3" fmla="*/ 150 h 359"/>
                  <a:gd name="T4" fmla="*/ 58 w 537"/>
                  <a:gd name="T5" fmla="*/ 160 h 359"/>
                  <a:gd name="T6" fmla="*/ 0 w 537"/>
                  <a:gd name="T7" fmla="*/ 79 h 359"/>
                  <a:gd name="T8" fmla="*/ 100 w 537"/>
                  <a:gd name="T9" fmla="*/ 0 h 359"/>
                  <a:gd name="T10" fmla="*/ 191 w 537"/>
                  <a:gd name="T11" fmla="*/ 55 h 359"/>
                  <a:gd name="T12" fmla="*/ 179 w 537"/>
                  <a:gd name="T13" fmla="*/ 68 h 359"/>
                  <a:gd name="T14" fmla="*/ 97 w 537"/>
                  <a:gd name="T15" fmla="*/ 33 h 359"/>
                  <a:gd name="T16" fmla="*/ 32 w 537"/>
                  <a:gd name="T17" fmla="*/ 79 h 359"/>
                  <a:gd name="T18" fmla="*/ 72 w 537"/>
                  <a:gd name="T19" fmla="*/ 136 h 359"/>
                  <a:gd name="T20" fmla="*/ 120 w 537"/>
                  <a:gd name="T21" fmla="*/ 115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7"/>
                  <a:gd name="T34" fmla="*/ 0 h 359"/>
                  <a:gd name="T35" fmla="*/ 537 w 537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7" h="359">
                    <a:moveTo>
                      <a:pt x="338" y="258"/>
                    </a:moveTo>
                    <a:lnTo>
                      <a:pt x="345" y="336"/>
                    </a:lnTo>
                    <a:lnTo>
                      <a:pt x="164" y="359"/>
                    </a:lnTo>
                    <a:lnTo>
                      <a:pt x="0" y="176"/>
                    </a:lnTo>
                    <a:lnTo>
                      <a:pt x="281" y="0"/>
                    </a:lnTo>
                    <a:lnTo>
                      <a:pt x="537" y="122"/>
                    </a:lnTo>
                    <a:lnTo>
                      <a:pt x="505" y="153"/>
                    </a:lnTo>
                    <a:lnTo>
                      <a:pt x="274" y="75"/>
                    </a:lnTo>
                    <a:lnTo>
                      <a:pt x="91" y="176"/>
                    </a:lnTo>
                    <a:lnTo>
                      <a:pt x="201" y="304"/>
                    </a:lnTo>
                    <a:lnTo>
                      <a:pt x="338" y="25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1" name="Freeform 45"/>
              <p:cNvSpPr>
                <a:spLocks/>
              </p:cNvSpPr>
              <p:nvPr/>
            </p:nvSpPr>
            <p:spPr bwMode="auto">
              <a:xfrm>
                <a:off x="1770" y="789"/>
                <a:ext cx="419" cy="245"/>
              </a:xfrm>
              <a:custGeom>
                <a:avLst/>
                <a:gdLst>
                  <a:gd name="T0" fmla="*/ 241 w 419"/>
                  <a:gd name="T1" fmla="*/ 171 h 245"/>
                  <a:gd name="T2" fmla="*/ 260 w 419"/>
                  <a:gd name="T3" fmla="*/ 217 h 245"/>
                  <a:gd name="T4" fmla="*/ 291 w 419"/>
                  <a:gd name="T5" fmla="*/ 245 h 245"/>
                  <a:gd name="T6" fmla="*/ 419 w 419"/>
                  <a:gd name="T7" fmla="*/ 120 h 245"/>
                  <a:gd name="T8" fmla="*/ 200 w 419"/>
                  <a:gd name="T9" fmla="*/ 0 h 245"/>
                  <a:gd name="T10" fmla="*/ 0 w 419"/>
                  <a:gd name="T11" fmla="*/ 83 h 245"/>
                  <a:gd name="T12" fmla="*/ 25 w 419"/>
                  <a:gd name="T13" fmla="*/ 104 h 245"/>
                  <a:gd name="T14" fmla="*/ 205 w 419"/>
                  <a:gd name="T15" fmla="*/ 51 h 245"/>
                  <a:gd name="T16" fmla="*/ 348 w 419"/>
                  <a:gd name="T17" fmla="*/ 120 h 245"/>
                  <a:gd name="T18" fmla="*/ 262 w 419"/>
                  <a:gd name="T19" fmla="*/ 207 h 245"/>
                  <a:gd name="T20" fmla="*/ 241 w 419"/>
                  <a:gd name="T21" fmla="*/ 171 h 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9"/>
                  <a:gd name="T34" fmla="*/ 0 h 245"/>
                  <a:gd name="T35" fmla="*/ 419 w 419"/>
                  <a:gd name="T36" fmla="*/ 245 h 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9" h="245">
                    <a:moveTo>
                      <a:pt x="241" y="171"/>
                    </a:moveTo>
                    <a:lnTo>
                      <a:pt x="260" y="217"/>
                    </a:lnTo>
                    <a:lnTo>
                      <a:pt x="291" y="245"/>
                    </a:lnTo>
                    <a:lnTo>
                      <a:pt x="419" y="120"/>
                    </a:lnTo>
                    <a:lnTo>
                      <a:pt x="200" y="0"/>
                    </a:lnTo>
                    <a:lnTo>
                      <a:pt x="0" y="83"/>
                    </a:lnTo>
                    <a:lnTo>
                      <a:pt x="25" y="104"/>
                    </a:lnTo>
                    <a:lnTo>
                      <a:pt x="205" y="51"/>
                    </a:lnTo>
                    <a:lnTo>
                      <a:pt x="348" y="120"/>
                    </a:lnTo>
                    <a:lnTo>
                      <a:pt x="262" y="207"/>
                    </a:lnTo>
                    <a:lnTo>
                      <a:pt x="241" y="1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2" name="Freeform 46"/>
              <p:cNvSpPr>
                <a:spLocks/>
              </p:cNvSpPr>
              <p:nvPr/>
            </p:nvSpPr>
            <p:spPr bwMode="auto">
              <a:xfrm>
                <a:off x="1673" y="669"/>
                <a:ext cx="320" cy="240"/>
              </a:xfrm>
              <a:custGeom>
                <a:avLst/>
                <a:gdLst>
                  <a:gd name="T0" fmla="*/ 201 w 320"/>
                  <a:gd name="T1" fmla="*/ 172 h 240"/>
                  <a:gd name="T2" fmla="*/ 274 w 320"/>
                  <a:gd name="T3" fmla="*/ 227 h 240"/>
                  <a:gd name="T4" fmla="*/ 222 w 320"/>
                  <a:gd name="T5" fmla="*/ 240 h 240"/>
                  <a:gd name="T6" fmla="*/ 320 w 320"/>
                  <a:gd name="T7" fmla="*/ 118 h 240"/>
                  <a:gd name="T8" fmla="*/ 153 w 320"/>
                  <a:gd name="T9" fmla="*/ 0 h 240"/>
                  <a:gd name="T10" fmla="*/ 0 w 320"/>
                  <a:gd name="T11" fmla="*/ 82 h 240"/>
                  <a:gd name="T12" fmla="*/ 19 w 320"/>
                  <a:gd name="T13" fmla="*/ 102 h 240"/>
                  <a:gd name="T14" fmla="*/ 157 w 320"/>
                  <a:gd name="T15" fmla="*/ 50 h 240"/>
                  <a:gd name="T16" fmla="*/ 266 w 320"/>
                  <a:gd name="T17" fmla="*/ 118 h 240"/>
                  <a:gd name="T18" fmla="*/ 200 w 320"/>
                  <a:gd name="T19" fmla="*/ 203 h 240"/>
                  <a:gd name="T20" fmla="*/ 201 w 320"/>
                  <a:gd name="T21" fmla="*/ 17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0"/>
                  <a:gd name="T34" fmla="*/ 0 h 240"/>
                  <a:gd name="T35" fmla="*/ 320 w 320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0" h="240">
                    <a:moveTo>
                      <a:pt x="201" y="172"/>
                    </a:moveTo>
                    <a:lnTo>
                      <a:pt x="274" y="227"/>
                    </a:lnTo>
                    <a:lnTo>
                      <a:pt x="222" y="240"/>
                    </a:lnTo>
                    <a:lnTo>
                      <a:pt x="320" y="118"/>
                    </a:lnTo>
                    <a:lnTo>
                      <a:pt x="153" y="0"/>
                    </a:lnTo>
                    <a:lnTo>
                      <a:pt x="0" y="82"/>
                    </a:lnTo>
                    <a:lnTo>
                      <a:pt x="19" y="102"/>
                    </a:lnTo>
                    <a:lnTo>
                      <a:pt x="157" y="50"/>
                    </a:lnTo>
                    <a:lnTo>
                      <a:pt x="266" y="118"/>
                    </a:lnTo>
                    <a:lnTo>
                      <a:pt x="200" y="203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3" name="Freeform 47"/>
              <p:cNvSpPr>
                <a:spLocks/>
              </p:cNvSpPr>
              <p:nvPr/>
            </p:nvSpPr>
            <p:spPr bwMode="auto">
              <a:xfrm>
                <a:off x="1873" y="854"/>
                <a:ext cx="537" cy="359"/>
              </a:xfrm>
              <a:custGeom>
                <a:avLst/>
                <a:gdLst>
                  <a:gd name="T0" fmla="*/ 349 w 537"/>
                  <a:gd name="T1" fmla="*/ 316 h 359"/>
                  <a:gd name="T2" fmla="*/ 330 w 537"/>
                  <a:gd name="T3" fmla="*/ 307 h 359"/>
                  <a:gd name="T4" fmla="*/ 321 w 537"/>
                  <a:gd name="T5" fmla="*/ 344 h 359"/>
                  <a:gd name="T6" fmla="*/ 373 w 537"/>
                  <a:gd name="T7" fmla="*/ 359 h 359"/>
                  <a:gd name="T8" fmla="*/ 537 w 537"/>
                  <a:gd name="T9" fmla="*/ 176 h 359"/>
                  <a:gd name="T10" fmla="*/ 256 w 537"/>
                  <a:gd name="T11" fmla="*/ 0 h 359"/>
                  <a:gd name="T12" fmla="*/ 0 w 537"/>
                  <a:gd name="T13" fmla="*/ 122 h 359"/>
                  <a:gd name="T14" fmla="*/ 32 w 537"/>
                  <a:gd name="T15" fmla="*/ 153 h 359"/>
                  <a:gd name="T16" fmla="*/ 263 w 537"/>
                  <a:gd name="T17" fmla="*/ 75 h 359"/>
                  <a:gd name="T18" fmla="*/ 446 w 537"/>
                  <a:gd name="T19" fmla="*/ 176 h 359"/>
                  <a:gd name="T20" fmla="*/ 336 w 537"/>
                  <a:gd name="T21" fmla="*/ 304 h 359"/>
                  <a:gd name="T22" fmla="*/ 349 w 537"/>
                  <a:gd name="T23" fmla="*/ 289 h 359"/>
                  <a:gd name="T24" fmla="*/ 330 w 537"/>
                  <a:gd name="T25" fmla="*/ 289 h 359"/>
                  <a:gd name="T26" fmla="*/ 312 w 537"/>
                  <a:gd name="T27" fmla="*/ 289 h 359"/>
                  <a:gd name="T28" fmla="*/ 349 w 537"/>
                  <a:gd name="T29" fmla="*/ 316 h 3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37"/>
                  <a:gd name="T46" fmla="*/ 0 h 359"/>
                  <a:gd name="T47" fmla="*/ 537 w 537"/>
                  <a:gd name="T48" fmla="*/ 359 h 3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37" h="359">
                    <a:moveTo>
                      <a:pt x="349" y="316"/>
                    </a:moveTo>
                    <a:lnTo>
                      <a:pt x="330" y="307"/>
                    </a:lnTo>
                    <a:lnTo>
                      <a:pt x="321" y="344"/>
                    </a:lnTo>
                    <a:lnTo>
                      <a:pt x="373" y="359"/>
                    </a:lnTo>
                    <a:lnTo>
                      <a:pt x="537" y="176"/>
                    </a:lnTo>
                    <a:lnTo>
                      <a:pt x="256" y="0"/>
                    </a:lnTo>
                    <a:lnTo>
                      <a:pt x="0" y="122"/>
                    </a:lnTo>
                    <a:lnTo>
                      <a:pt x="32" y="153"/>
                    </a:lnTo>
                    <a:lnTo>
                      <a:pt x="263" y="75"/>
                    </a:lnTo>
                    <a:lnTo>
                      <a:pt x="446" y="176"/>
                    </a:lnTo>
                    <a:lnTo>
                      <a:pt x="336" y="304"/>
                    </a:lnTo>
                    <a:lnTo>
                      <a:pt x="349" y="289"/>
                    </a:lnTo>
                    <a:lnTo>
                      <a:pt x="330" y="289"/>
                    </a:lnTo>
                    <a:lnTo>
                      <a:pt x="312" y="289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3808504" y="2155896"/>
            <a:ext cx="2728244" cy="1849595"/>
            <a:chOff x="3808504" y="2155896"/>
            <a:chExt cx="2728244" cy="1849595"/>
          </a:xfrm>
        </p:grpSpPr>
        <p:grpSp>
          <p:nvGrpSpPr>
            <p:cNvPr id="176" name="Group 175"/>
            <p:cNvGrpSpPr/>
            <p:nvPr/>
          </p:nvGrpSpPr>
          <p:grpSpPr>
            <a:xfrm>
              <a:off x="3808504" y="2155896"/>
              <a:ext cx="2423444" cy="1544795"/>
              <a:chOff x="3808504" y="2155896"/>
              <a:chExt cx="2423444" cy="1544795"/>
            </a:xfrm>
          </p:grpSpPr>
          <p:grpSp>
            <p:nvGrpSpPr>
              <p:cNvPr id="103" name="Group 2"/>
              <p:cNvGrpSpPr>
                <a:grpSpLocks/>
              </p:cNvGrpSpPr>
              <p:nvPr/>
            </p:nvGrpSpPr>
            <p:grpSpPr bwMode="auto">
              <a:xfrm flipH="1">
                <a:off x="3808504" y="2710091"/>
                <a:ext cx="1107141" cy="990600"/>
                <a:chOff x="3168" y="1824"/>
                <a:chExt cx="912" cy="816"/>
              </a:xfrm>
            </p:grpSpPr>
            <p:sp>
              <p:nvSpPr>
                <p:cNvPr id="107" name="Freeform 3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08" name="Freeform 4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09" name="Freeform 5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10" name="Freeform 6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11" name="Freeform 7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12" name="Freeform 8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13" name="Freeform 9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14" name="Freeform 10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15" name="Freeform 11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105" name="Rounded Rectangular Callout 104"/>
              <p:cNvSpPr/>
              <p:nvPr/>
            </p:nvSpPr>
            <p:spPr bwMode="auto">
              <a:xfrm>
                <a:off x="5411897" y="2155896"/>
                <a:ext cx="820051" cy="670736"/>
              </a:xfrm>
              <a:prstGeom prst="wedgeRoundRectCallout">
                <a:avLst>
                  <a:gd name="adj1" fmla="val -101458"/>
                  <a:gd name="adj2" fmla="val 4929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5" name="Picture 8" descr="https://encrypted-tbn0.gstatic.com/images?q=tbn:ANd9GcSJzArL_USGi5Dtj9maTXmOjGQCh5lrzQpuGCCzr_piNsi1N-ZqPG8I6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675" y="2319997"/>
                <a:ext cx="408493" cy="416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7" name="Group 176"/>
            <p:cNvGrpSpPr/>
            <p:nvPr/>
          </p:nvGrpSpPr>
          <p:grpSpPr>
            <a:xfrm>
              <a:off x="3960904" y="2308296"/>
              <a:ext cx="2423444" cy="1544795"/>
              <a:chOff x="3808504" y="2155896"/>
              <a:chExt cx="2423444" cy="1544795"/>
            </a:xfrm>
          </p:grpSpPr>
          <p:grpSp>
            <p:nvGrpSpPr>
              <p:cNvPr id="178" name="Group 2"/>
              <p:cNvGrpSpPr>
                <a:grpSpLocks/>
              </p:cNvGrpSpPr>
              <p:nvPr/>
            </p:nvGrpSpPr>
            <p:grpSpPr bwMode="auto">
              <a:xfrm flipH="1">
                <a:off x="3808504" y="2710091"/>
                <a:ext cx="1107141" cy="990600"/>
                <a:chOff x="3168" y="1824"/>
                <a:chExt cx="912" cy="816"/>
              </a:xfrm>
            </p:grpSpPr>
            <p:sp>
              <p:nvSpPr>
                <p:cNvPr id="181" name="Freeform 3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2" name="Freeform 4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3" name="Freeform 5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4" name="Freeform 6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5" name="Freeform 7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6" name="Freeform 8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7" name="Freeform 9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8" name="Freeform 10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89" name="Freeform 11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179" name="Rounded Rectangular Callout 178"/>
              <p:cNvSpPr/>
              <p:nvPr/>
            </p:nvSpPr>
            <p:spPr bwMode="auto">
              <a:xfrm>
                <a:off x="5411897" y="2155896"/>
                <a:ext cx="820051" cy="670736"/>
              </a:xfrm>
              <a:prstGeom prst="wedgeRoundRectCallout">
                <a:avLst>
                  <a:gd name="adj1" fmla="val -101458"/>
                  <a:gd name="adj2" fmla="val 4929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80" name="Picture 8" descr="https://encrypted-tbn0.gstatic.com/images?q=tbn:ANd9GcSJzArL_USGi5Dtj9maTXmOjGQCh5lrzQpuGCCzr_piNsi1N-ZqPG8I6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675" y="2319997"/>
                <a:ext cx="408493" cy="416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4113304" y="2460696"/>
              <a:ext cx="2423444" cy="1544795"/>
              <a:chOff x="3808504" y="2155896"/>
              <a:chExt cx="2423444" cy="1544795"/>
            </a:xfrm>
          </p:grpSpPr>
          <p:grpSp>
            <p:nvGrpSpPr>
              <p:cNvPr id="191" name="Group 2"/>
              <p:cNvGrpSpPr>
                <a:grpSpLocks/>
              </p:cNvGrpSpPr>
              <p:nvPr/>
            </p:nvGrpSpPr>
            <p:grpSpPr bwMode="auto">
              <a:xfrm flipH="1">
                <a:off x="3808504" y="2710091"/>
                <a:ext cx="1107141" cy="990600"/>
                <a:chOff x="3168" y="1824"/>
                <a:chExt cx="912" cy="816"/>
              </a:xfrm>
            </p:grpSpPr>
            <p:sp>
              <p:nvSpPr>
                <p:cNvPr id="194" name="Freeform 3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95" name="Freeform 4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96" name="Freeform 5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97" name="Freeform 6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98" name="Freeform 7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199" name="Freeform 8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200" name="Freeform 9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201" name="Freeform 10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202" name="Freeform 11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92 w 336"/>
                    <a:gd name="T1" fmla="*/ 0 h 432"/>
                    <a:gd name="T2" fmla="*/ 336 w 336"/>
                    <a:gd name="T3" fmla="*/ 96 h 432"/>
                    <a:gd name="T4" fmla="*/ 96 w 336"/>
                    <a:gd name="T5" fmla="*/ 144 h 432"/>
                    <a:gd name="T6" fmla="*/ 96 w 336"/>
                    <a:gd name="T7" fmla="*/ 432 h 432"/>
                    <a:gd name="T8" fmla="*/ 0 w 336"/>
                    <a:gd name="T9" fmla="*/ 336 h 432"/>
                    <a:gd name="T10" fmla="*/ 0 w 336"/>
                    <a:gd name="T11" fmla="*/ 48 h 432"/>
                    <a:gd name="T12" fmla="*/ 192 w 336"/>
                    <a:gd name="T13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192" name="Rounded Rectangular Callout 191"/>
              <p:cNvSpPr/>
              <p:nvPr/>
            </p:nvSpPr>
            <p:spPr bwMode="auto">
              <a:xfrm>
                <a:off x="5411897" y="2155896"/>
                <a:ext cx="820051" cy="670736"/>
              </a:xfrm>
              <a:prstGeom prst="wedgeRoundRectCallout">
                <a:avLst>
                  <a:gd name="adj1" fmla="val -101458"/>
                  <a:gd name="adj2" fmla="val 4929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93" name="Picture 8" descr="https://encrypted-tbn0.gstatic.com/images?q=tbn:ANd9GcSJzArL_USGi5Dtj9maTXmOjGQCh5lrzQpuGCCzr_piNsi1N-ZqPG8I6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675" y="2319997"/>
                <a:ext cx="408493" cy="416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9" name="Group 208"/>
          <p:cNvGrpSpPr/>
          <p:nvPr/>
        </p:nvGrpSpPr>
        <p:grpSpPr>
          <a:xfrm>
            <a:off x="578975" y="3879828"/>
            <a:ext cx="1601937" cy="1040736"/>
            <a:chOff x="578975" y="3879828"/>
            <a:chExt cx="1601937" cy="1040736"/>
          </a:xfrm>
        </p:grpSpPr>
        <p:sp>
          <p:nvSpPr>
            <p:cNvPr id="205" name="Right Brace 204"/>
            <p:cNvSpPr/>
            <p:nvPr/>
          </p:nvSpPr>
          <p:spPr bwMode="auto">
            <a:xfrm rot="5400000">
              <a:off x="1154574" y="3304229"/>
              <a:ext cx="450740" cy="1601937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230704" y="4335789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587253" y="3879828"/>
            <a:ext cx="1601937" cy="1040736"/>
            <a:chOff x="578975" y="3879828"/>
            <a:chExt cx="1601937" cy="1040736"/>
          </a:xfrm>
        </p:grpSpPr>
        <p:sp>
          <p:nvSpPr>
            <p:cNvPr id="211" name="Right Brace 210"/>
            <p:cNvSpPr/>
            <p:nvPr/>
          </p:nvSpPr>
          <p:spPr bwMode="auto">
            <a:xfrm rot="5400000">
              <a:off x="1154574" y="3304229"/>
              <a:ext cx="450740" cy="1601937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230704" y="4335789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595531" y="3879828"/>
            <a:ext cx="1601937" cy="1040736"/>
            <a:chOff x="578975" y="3879828"/>
            <a:chExt cx="1601937" cy="1040736"/>
          </a:xfrm>
        </p:grpSpPr>
        <p:sp>
          <p:nvSpPr>
            <p:cNvPr id="214" name="Right Brace 213"/>
            <p:cNvSpPr/>
            <p:nvPr/>
          </p:nvSpPr>
          <p:spPr bwMode="auto">
            <a:xfrm rot="5400000">
              <a:off x="1154574" y="3304229"/>
              <a:ext cx="450740" cy="1601937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230704" y="4335789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2429887" y="364674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15019" y="1507012"/>
            <a:ext cx="472437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each input reported by only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800" b="1" i="1" dirty="0" smtClean="0">
              <a:solidFill>
                <a:schemeClr val="tx1"/>
              </a:solidFill>
              <a:latin typeface="cmsy10"/>
              <a:cs typeface="Arial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651412" y="1507012"/>
            <a:ext cx="184377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silent</a:t>
            </a:r>
            <a:endParaRPr lang="en-US" sz="2800" b="1" i="1" dirty="0" smtClean="0">
              <a:solidFill>
                <a:schemeClr val="tx1"/>
              </a:solidFill>
              <a:latin typeface="cmsy10"/>
              <a:cs typeface="Arial" pitchFamily="34" charset="0"/>
            </a:endParaRPr>
          </a:p>
        </p:txBody>
      </p:sp>
      <p:sp>
        <p:nvSpPr>
          <p:cNvPr id="220" name="Right Brace 219"/>
          <p:cNvSpPr/>
          <p:nvPr/>
        </p:nvSpPr>
        <p:spPr bwMode="auto">
          <a:xfrm rot="5400000">
            <a:off x="2574259" y="2677717"/>
            <a:ext cx="450740" cy="4740276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661038" y="5277125"/>
            <a:ext cx="23775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(dim </a:t>
            </a:r>
            <a:r>
              <a:rPr lang="en-US" sz="32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+ 1)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5278953" y="5079255"/>
            <a:ext cx="310533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input learned if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anose="020B0604020202020204" pitchFamily="34" charset="0"/>
              </a:rPr>
              <a:t>·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(dim 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+2)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823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 animBg="1"/>
      <p:bldP spid="218" grpId="0" animBg="1"/>
      <p:bldP spid="220" grpId="0" animBg="1"/>
      <p:bldP spid="222" grpId="0" animBg="1"/>
      <p:bldP spid="2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36023">
            <a:off x="2201150" y="814647"/>
            <a:ext cx="7041215" cy="7332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351" y="2939065"/>
            <a:ext cx="760015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Can reduce any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“colorless”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Byzantine task to 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to “dual” crash-failure task …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71" y="2045061"/>
            <a:ext cx="20761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STOC 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636" y="4250486"/>
            <a:ext cx="829274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Byzantine processes can lie about </a:t>
            </a:r>
            <a:r>
              <a:rPr lang="en-US" sz="2800" i="1" dirty="0" smtClean="0">
                <a:latin typeface="Arial" panose="020B0604020202020204" pitchFamily="34" charset="0"/>
                <a:cs typeface="Arial" pitchFamily="34" charset="0"/>
              </a:rPr>
              <a:t>initial inputs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but have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 other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special powers</a:t>
            </a:r>
            <a:endParaRPr lang="en-US" sz="2800" i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635" y="5561907"/>
            <a:ext cx="660425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Here: different proof from our textbook.</a:t>
            </a:r>
            <a:endParaRPr lang="en-US" sz="2800" i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6415" y="3869658"/>
            <a:ext cx="50930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is “pretty small”</a:t>
            </a:r>
            <a:endParaRPr lang="en-US" sz="3600" b="1" dirty="0" smtClean="0">
              <a:latin typeface="cmsy1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872" y="4423843"/>
            <a:ext cx="42627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Byzantine is harder!</a:t>
            </a:r>
            <a:endParaRPr lang="en-US" sz="3600" b="1" dirty="0" smtClean="0">
              <a:latin typeface="cmsy1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415" y="2220967"/>
            <a:ext cx="367280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that:</a:t>
            </a:r>
            <a:endParaRPr lang="en-US" sz="3600" b="1" dirty="0" smtClean="0">
              <a:latin typeface="cmsy1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1872" y="2788999"/>
            <a:ext cx="480772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+1 &gt; (dim 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+ 2)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4236" y="5629185"/>
            <a:ext cx="68739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irrelevant for crash failures</a:t>
            </a:r>
            <a:endParaRPr lang="en-US" sz="3600" b="1" dirty="0" smtClean="0">
              <a:latin typeface="cmsy1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you need for a protocol 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632" y="2175209"/>
            <a:ext cx="81227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Byzantine</a:t>
            </a: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resilient protocols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 …</a:t>
            </a:r>
            <a:endParaRPr lang="en-US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192" y="3450741"/>
            <a:ext cx="413927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-set agreement</a:t>
            </a:r>
            <a:endParaRPr lang="en-US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8192" y="4726273"/>
            <a:ext cx="586410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itchFamily="34" charset="0"/>
              </a:rPr>
              <a:t>Barycentric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 agreement</a:t>
            </a:r>
            <a:endParaRPr lang="en-US" dirty="0" smtClean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0824" y="2263555"/>
            <a:ext cx="460895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message-passing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0013" y="3455993"/>
            <a:ext cx="536236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asynchronous layers</a:t>
            </a:r>
          </a:p>
        </p:txBody>
      </p:sp>
    </p:spTree>
    <p:extLst>
      <p:ext uri="{BB962C8B-B14F-4D97-AF65-F5344CB8AC3E}">
        <p14:creationId xmlns:p14="http://schemas.microsoft.com/office/powerpoint/2010/main" val="29232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nrealitytv.com/wp-content/uploads/2014/07/the-shi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675732"/>
            <a:ext cx="4331808" cy="27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 Protocols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521" y="2256269"/>
            <a:ext cx="473879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decide after finite # steps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521" y="3089345"/>
            <a:ext cx="426110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but protocol</a:t>
            </a:r>
          </a:p>
          <a:p>
            <a:pPr algn="l"/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forwards messages …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427749" y="3156462"/>
            <a:ext cx="1633712" cy="646986"/>
          </a:xfrm>
          <a:prstGeom prst="wedgeRoundRectCallout">
            <a:avLst>
              <a:gd name="adj1" fmla="val -34398"/>
              <a:gd name="adj2" fmla="val 9753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forever!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0069" y="2694859"/>
            <a:ext cx="2559740" cy="769441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itchFamily="34" charset="0"/>
              </a:rPr>
              <a:t>P, tag, v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394365" y="2694859"/>
            <a:ext cx="415636" cy="845128"/>
          </a:xfrm>
          <a:prstGeom prst="wedgeRoundRectCallout">
            <a:avLst>
              <a:gd name="adj1" fmla="val -99439"/>
              <a:gd name="adj2" fmla="val 221516"/>
              <a:gd name="adj3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507" y="5050132"/>
            <a:ext cx="12859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sender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974302" y="2694859"/>
            <a:ext cx="851257" cy="845128"/>
          </a:xfrm>
          <a:prstGeom prst="wedgeRoundRectCallout">
            <a:avLst>
              <a:gd name="adj1" fmla="val -31082"/>
              <a:gd name="adj2" fmla="val 123156"/>
              <a:gd name="adj3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6936" y="4301987"/>
            <a:ext cx="242406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message type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023486" y="2694859"/>
            <a:ext cx="425629" cy="845128"/>
          </a:xfrm>
          <a:prstGeom prst="wedgeRoundRectCallout">
            <a:avLst>
              <a:gd name="adj1" fmla="val 317211"/>
              <a:gd name="adj2" fmla="val 247746"/>
              <a:gd name="adj3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846" y="5265575"/>
            <a:ext cx="174599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sequence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of 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745" y="3665250"/>
            <a:ext cx="1895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cannot be forged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>
            <a:off x="1324445" y="4619357"/>
            <a:ext cx="1295062" cy="692385"/>
          </a:xfrm>
          <a:prstGeom prst="straightConnector1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625145" y="2750071"/>
            <a:ext cx="1895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can be forged</a:t>
            </a:r>
          </a:p>
        </p:txBody>
      </p:sp>
      <p:cxnSp>
        <p:nvCxnSpPr>
          <p:cNvPr id="16" name="Straight Arrow Connector 15"/>
          <p:cNvCxnSpPr>
            <a:stCxn id="15" idx="2"/>
            <a:endCxn id="11" idx="0"/>
          </p:cNvCxnSpPr>
          <p:nvPr/>
        </p:nvCxnSpPr>
        <p:spPr bwMode="auto">
          <a:xfrm flipH="1">
            <a:off x="6881842" y="3704178"/>
            <a:ext cx="691003" cy="156139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5" idx="2"/>
            <a:endCxn id="9" idx="0"/>
          </p:cNvCxnSpPr>
          <p:nvPr/>
        </p:nvCxnSpPr>
        <p:spPr bwMode="auto">
          <a:xfrm flipH="1">
            <a:off x="4678967" y="3704178"/>
            <a:ext cx="2893878" cy="59780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974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Broadcast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045" y="1932495"/>
            <a:ext cx="4662880" cy="769441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itchFamily="34" charset="0"/>
              </a:rPr>
              <a:t>RBSend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itchFamily="34" charset="0"/>
              </a:rPr>
              <a:t>P, tag, v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4700" y="4343185"/>
            <a:ext cx="5382627" cy="769441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itchFamily="34" charset="0"/>
              </a:rPr>
              <a:t>RBReceive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itchFamily="34" charset="0"/>
              </a:rPr>
              <a:t>P, tag, v</a:t>
            </a: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 flipV="1">
            <a:off x="3502893" y="3094615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137" y="5418903"/>
            <a:ext cx="78135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Adapted from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Bracha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87,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Shrikanth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&amp;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Toueg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87 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6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Non-Faulty Integrity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5106" y="2224003"/>
            <a:ext cx="713067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If non-faulty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never broadcasts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P,tag,v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151" y="4274476"/>
            <a:ext cx="60534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Non-faulty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never receives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P,tag,v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6206" y="2710753"/>
            <a:ext cx="359284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via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RBSend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 tag, 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145" y="4735919"/>
            <a:ext cx="405290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via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RBReceive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 tag, 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60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Non-Faulty Liveness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5407" y="2224003"/>
            <a:ext cx="681006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If non-faulty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does broadcast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P,tag,v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407" y="4274476"/>
            <a:ext cx="611116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Every non-faulty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receives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P,tag,v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6206" y="2710753"/>
            <a:ext cx="359284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via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RBSend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 tag, 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145" y="4735919"/>
            <a:ext cx="405290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via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RBReceive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 tag, 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38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Uniqueness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184" y="2224003"/>
            <a:ext cx="566052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If non-faulty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Q,R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reliably receive…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184" y="4212699"/>
            <a:ext cx="409708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then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tag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=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tag’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and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=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5761" y="4666644"/>
            <a:ext cx="2893677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even if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is faulty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012" y="2707293"/>
            <a:ext cx="5723426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P,tag,v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),  (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P,tag’,v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’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respectively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…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Liveness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9668" y="2224003"/>
            <a:ext cx="34804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for non-faulty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Q,R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9668" y="3979715"/>
            <a:ext cx="56943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then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reliably receives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P,tag,v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1906" y="4444964"/>
            <a:ext cx="2893677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even if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is faulty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2943" y="2707293"/>
            <a:ext cx="5192640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if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reliably receives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P,tag,v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)…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C573-9D0D-411C-8380-D597CE63A11B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9BD3-0278-4D81-8AD4-F802D7A7FBDA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= Process State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614488" y="2466975"/>
            <a:ext cx="0" cy="3478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624013" y="5935663"/>
            <a:ext cx="4311650" cy="20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716" y="0"/>
              </a:cxn>
              <a:cxn ang="0">
                <a:pos x="2703" y="13"/>
              </a:cxn>
            </a:cxnLst>
            <a:rect l="0" t="0" r="r" b="b"/>
            <a:pathLst>
              <a:path w="2716" h="13">
                <a:moveTo>
                  <a:pt x="0" y="6"/>
                </a:moveTo>
                <a:lnTo>
                  <a:pt x="2716" y="0"/>
                </a:lnTo>
                <a:lnTo>
                  <a:pt x="2703" y="1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1633538" y="4411663"/>
            <a:ext cx="3349625" cy="153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514600" y="4419600"/>
            <a:ext cx="6858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973388" y="4565650"/>
            <a:ext cx="98425" cy="212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2312487" y="3572235"/>
            <a:ext cx="30620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 ID (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4517850" y="4928746"/>
            <a:ext cx="371826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Value (input or output)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690" y="2334600"/>
            <a:ext cx="296106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The only way ….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1937" y="4012133"/>
            <a:ext cx="516199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is by lying about its input value!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738" y="3167391"/>
            <a:ext cx="659988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a Byzantine process can misbehave …. </a:t>
            </a:r>
          </a:p>
        </p:txBody>
      </p:sp>
    </p:spTree>
    <p:extLst>
      <p:ext uri="{BB962C8B-B14F-4D97-AF65-F5344CB8AC3E}">
        <p14:creationId xmlns:p14="http://schemas.microsoft.com/office/powerpoint/2010/main" val="5007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RBSend</a:t>
            </a:r>
            <a:r>
              <a:rPr lang="en-US" dirty="0" smtClean="0"/>
              <a:t> Phase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46284" y="4762649"/>
            <a:ext cx="5651432" cy="990600"/>
            <a:chOff x="1055645" y="4198897"/>
            <a:chExt cx="5651432" cy="9906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5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1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25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2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3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3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46" name="Group 2"/>
          <p:cNvGrpSpPr>
            <a:grpSpLocks/>
          </p:cNvGrpSpPr>
          <p:nvPr/>
        </p:nvGrpSpPr>
        <p:grpSpPr bwMode="auto">
          <a:xfrm>
            <a:off x="4018430" y="1742458"/>
            <a:ext cx="1107141" cy="990600"/>
            <a:chOff x="3168" y="1824"/>
            <a:chExt cx="912" cy="816"/>
          </a:xfrm>
        </p:grpSpPr>
        <p:sp>
          <p:nvSpPr>
            <p:cNvPr id="47" name="Freeform 3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8" name="Freeform 4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92 w 336"/>
                <a:gd name="T1" fmla="*/ 0 h 432"/>
                <a:gd name="T2" fmla="*/ 336 w 336"/>
                <a:gd name="T3" fmla="*/ 96 h 432"/>
                <a:gd name="T4" fmla="*/ 96 w 336"/>
                <a:gd name="T5" fmla="*/ 144 h 432"/>
                <a:gd name="T6" fmla="*/ 96 w 336"/>
                <a:gd name="T7" fmla="*/ 432 h 432"/>
                <a:gd name="T8" fmla="*/ 0 w 336"/>
                <a:gd name="T9" fmla="*/ 336 h 432"/>
                <a:gd name="T10" fmla="*/ 0 w 336"/>
                <a:gd name="T11" fmla="*/ 48 h 432"/>
                <a:gd name="T12" fmla="*/ 192 w 336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 flipH="1">
            <a:off x="2620343" y="2763003"/>
            <a:ext cx="2242876" cy="1999646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4047700" y="2793347"/>
            <a:ext cx="815519" cy="208584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833505" y="2851617"/>
            <a:ext cx="781594" cy="1969302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endCxn id="39" idx="0"/>
          </p:cNvCxnSpPr>
          <p:nvPr/>
        </p:nvCxnSpPr>
        <p:spPr bwMode="auto">
          <a:xfrm>
            <a:off x="4863218" y="2793347"/>
            <a:ext cx="2126605" cy="1969302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ounded Rectangular Callout 68"/>
          <p:cNvSpPr/>
          <p:nvPr/>
        </p:nvSpPr>
        <p:spPr bwMode="auto">
          <a:xfrm>
            <a:off x="6005200" y="1855449"/>
            <a:ext cx="2234213" cy="578882"/>
          </a:xfrm>
          <a:prstGeom prst="wedgeRoundRectCallout">
            <a:avLst>
              <a:gd name="adj1" fmla="val -82930"/>
              <a:gd name="adj2" fmla="val -2912"/>
              <a:gd name="adj3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SEND,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RBSend</a:t>
            </a:r>
            <a:r>
              <a:rPr lang="en-US" dirty="0" smtClean="0"/>
              <a:t> Phase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754221" y="4762649"/>
            <a:ext cx="5651432" cy="990600"/>
            <a:chOff x="1055645" y="4198897"/>
            <a:chExt cx="5651432" cy="9906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5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1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25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2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3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3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cxnSp>
        <p:nvCxnSpPr>
          <p:cNvPr id="57" name="Straight Arrow Connector 56"/>
          <p:cNvCxnSpPr/>
          <p:nvPr/>
        </p:nvCxnSpPr>
        <p:spPr bwMode="auto">
          <a:xfrm>
            <a:off x="2006727" y="3307947"/>
            <a:ext cx="614245" cy="1629514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006727" y="3307947"/>
            <a:ext cx="2040974" cy="157124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006727" y="3307947"/>
            <a:ext cx="3608372" cy="1512972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997015" y="3307947"/>
            <a:ext cx="4913338" cy="1319361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1" name="Group 60"/>
          <p:cNvGrpSpPr/>
          <p:nvPr/>
        </p:nvGrpSpPr>
        <p:grpSpPr>
          <a:xfrm>
            <a:off x="1754221" y="2337696"/>
            <a:ext cx="5651432" cy="990600"/>
            <a:chOff x="1055645" y="4198897"/>
            <a:chExt cx="5651432" cy="990600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94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5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9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2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3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85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2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4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7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6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69" name="Rounded Rectangular Callout 68"/>
          <p:cNvSpPr/>
          <p:nvPr/>
        </p:nvSpPr>
        <p:spPr bwMode="auto">
          <a:xfrm>
            <a:off x="3345005" y="2050167"/>
            <a:ext cx="2761998" cy="578882"/>
          </a:xfrm>
          <a:prstGeom prst="wedgeRoundRectCallout">
            <a:avLst>
              <a:gd name="adj1" fmla="val -82930"/>
              <a:gd name="adj2" fmla="val -2912"/>
              <a:gd name="adj3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ECHO,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3" name="Cloud Callout 112"/>
          <p:cNvSpPr/>
          <p:nvPr/>
        </p:nvSpPr>
        <p:spPr bwMode="auto">
          <a:xfrm>
            <a:off x="210148" y="970129"/>
            <a:ext cx="4243536" cy="1264980"/>
          </a:xfrm>
          <a:prstGeom prst="cloudCallout">
            <a:avLst>
              <a:gd name="adj1" fmla="val -622"/>
              <a:gd name="adj2" fmla="val 8187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time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 SEND, v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02845" y="5924830"/>
            <a:ext cx="28472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background loop</a:t>
            </a:r>
          </a:p>
        </p:txBody>
      </p:sp>
    </p:spTree>
    <p:extLst>
      <p:ext uri="{BB962C8B-B14F-4D97-AF65-F5344CB8AC3E}">
        <p14:creationId xmlns:p14="http://schemas.microsoft.com/office/powerpoint/2010/main" val="8570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RBSend</a:t>
            </a:r>
            <a:r>
              <a:rPr lang="en-US" dirty="0" smtClean="0"/>
              <a:t> Phase 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54221" y="4762649"/>
            <a:ext cx="5651432" cy="990600"/>
            <a:chOff x="1055645" y="4198897"/>
            <a:chExt cx="5651432" cy="9906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5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1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25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2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3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3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cxnSp>
        <p:nvCxnSpPr>
          <p:cNvPr id="57" name="Straight Arrow Connector 56"/>
          <p:cNvCxnSpPr/>
          <p:nvPr/>
        </p:nvCxnSpPr>
        <p:spPr bwMode="auto">
          <a:xfrm>
            <a:off x="2006727" y="3307947"/>
            <a:ext cx="614245" cy="1629514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006727" y="3307947"/>
            <a:ext cx="2040974" cy="157124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006727" y="3307947"/>
            <a:ext cx="3608372" cy="1512972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997015" y="3307947"/>
            <a:ext cx="4913338" cy="1319361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1" name="Group 60"/>
          <p:cNvGrpSpPr/>
          <p:nvPr/>
        </p:nvGrpSpPr>
        <p:grpSpPr>
          <a:xfrm>
            <a:off x="1754221" y="2337696"/>
            <a:ext cx="5651432" cy="990600"/>
            <a:chOff x="1055645" y="4198897"/>
            <a:chExt cx="5651432" cy="990600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94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5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9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2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3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85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2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4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7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6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69" name="Rounded Rectangular Callout 68"/>
          <p:cNvSpPr/>
          <p:nvPr/>
        </p:nvSpPr>
        <p:spPr bwMode="auto">
          <a:xfrm>
            <a:off x="3574937" y="2223067"/>
            <a:ext cx="2903211" cy="578882"/>
          </a:xfrm>
          <a:prstGeom prst="wedgeRoundRectCallout">
            <a:avLst>
              <a:gd name="adj1" fmla="val -82930"/>
              <a:gd name="adj2" fmla="val -2912"/>
              <a:gd name="adj3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READY,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3" name="Cloud Callout 112"/>
          <p:cNvSpPr/>
          <p:nvPr/>
        </p:nvSpPr>
        <p:spPr bwMode="auto">
          <a:xfrm>
            <a:off x="309789" y="510503"/>
            <a:ext cx="3704653" cy="1827193"/>
          </a:xfrm>
          <a:prstGeom prst="cloudCallout">
            <a:avLst>
              <a:gd name="adj1" fmla="val 3514"/>
              <a:gd name="adj2" fmla="val 6839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time received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*,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P, 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ECHO,v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02845" y="5924830"/>
            <a:ext cx="28472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background loop</a:t>
            </a:r>
          </a:p>
        </p:txBody>
      </p:sp>
    </p:spTree>
    <p:extLst>
      <p:ext uri="{BB962C8B-B14F-4D97-AF65-F5344CB8AC3E}">
        <p14:creationId xmlns:p14="http://schemas.microsoft.com/office/powerpoint/2010/main" val="5216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RBSend</a:t>
            </a:r>
            <a:r>
              <a:rPr lang="en-US" dirty="0" smtClean="0"/>
              <a:t> Phase 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54221" y="4762649"/>
            <a:ext cx="5651432" cy="990600"/>
            <a:chOff x="1055645" y="4198897"/>
            <a:chExt cx="5651432" cy="9906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15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1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25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2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3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3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cxnSp>
        <p:nvCxnSpPr>
          <p:cNvPr id="57" name="Straight Arrow Connector 56"/>
          <p:cNvCxnSpPr/>
          <p:nvPr/>
        </p:nvCxnSpPr>
        <p:spPr bwMode="auto">
          <a:xfrm>
            <a:off x="2006727" y="3307947"/>
            <a:ext cx="614245" cy="1629514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006727" y="3307947"/>
            <a:ext cx="2040974" cy="157124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006727" y="3307947"/>
            <a:ext cx="3608372" cy="1512972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997015" y="3307947"/>
            <a:ext cx="4913338" cy="1319361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1" name="Group 60"/>
          <p:cNvGrpSpPr/>
          <p:nvPr/>
        </p:nvGrpSpPr>
        <p:grpSpPr>
          <a:xfrm>
            <a:off x="1754221" y="2337696"/>
            <a:ext cx="5651432" cy="990600"/>
            <a:chOff x="1055645" y="4198897"/>
            <a:chExt cx="5651432" cy="990600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94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5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9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2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3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85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2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4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7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6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69" name="Rounded Rectangular Callout 68"/>
          <p:cNvSpPr/>
          <p:nvPr/>
        </p:nvSpPr>
        <p:spPr bwMode="auto">
          <a:xfrm>
            <a:off x="3274401" y="2050167"/>
            <a:ext cx="2903212" cy="578882"/>
          </a:xfrm>
          <a:prstGeom prst="wedgeRoundRectCallout">
            <a:avLst>
              <a:gd name="adj1" fmla="val -82930"/>
              <a:gd name="adj2" fmla="val -2912"/>
              <a:gd name="adj3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Q,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READY,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3" name="Cloud Callout 112"/>
          <p:cNvSpPr/>
          <p:nvPr/>
        </p:nvSpPr>
        <p:spPr bwMode="auto">
          <a:xfrm>
            <a:off x="-192177" y="689023"/>
            <a:ext cx="3704652" cy="1827193"/>
          </a:xfrm>
          <a:prstGeom prst="cloudCallout">
            <a:avLst>
              <a:gd name="adj1" fmla="val 13135"/>
              <a:gd name="adj2" fmla="val 66881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time received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*,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P,READY,v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02845" y="5924830"/>
            <a:ext cx="28472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background loop</a:t>
            </a:r>
          </a:p>
        </p:txBody>
      </p:sp>
    </p:spTree>
    <p:extLst>
      <p:ext uri="{BB962C8B-B14F-4D97-AF65-F5344CB8AC3E}">
        <p14:creationId xmlns:p14="http://schemas.microsoft.com/office/powerpoint/2010/main" val="35002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RBSend</a:t>
            </a:r>
            <a:r>
              <a:rPr lang="en-US" dirty="0" smtClean="0"/>
              <a:t> Phase 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754221" y="3487661"/>
            <a:ext cx="5651432" cy="990600"/>
            <a:chOff x="1055645" y="4198897"/>
            <a:chExt cx="5651432" cy="990600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 flipH="1">
              <a:off x="1055645" y="4198897"/>
              <a:ext cx="1107141" cy="990600"/>
              <a:chOff x="3168" y="1824"/>
              <a:chExt cx="912" cy="816"/>
            </a:xfrm>
          </p:grpSpPr>
          <p:sp>
            <p:nvSpPr>
              <p:cNvPr id="94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5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9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02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3" name="Group 2"/>
            <p:cNvGrpSpPr>
              <a:grpSpLocks/>
            </p:cNvGrpSpPr>
            <p:nvPr/>
          </p:nvGrpSpPr>
          <p:grpSpPr bwMode="auto">
            <a:xfrm flipH="1">
              <a:off x="2570409" y="4198897"/>
              <a:ext cx="1107141" cy="990600"/>
              <a:chOff x="3168" y="1824"/>
              <a:chExt cx="912" cy="816"/>
            </a:xfrm>
          </p:grpSpPr>
          <p:sp>
            <p:nvSpPr>
              <p:cNvPr id="85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2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4" name="Group 2"/>
            <p:cNvGrpSpPr>
              <a:grpSpLocks/>
            </p:cNvGrpSpPr>
            <p:nvPr/>
          </p:nvGrpSpPr>
          <p:grpSpPr bwMode="auto">
            <a:xfrm flipH="1">
              <a:off x="4085173" y="4198897"/>
              <a:ext cx="1107141" cy="990600"/>
              <a:chOff x="3168" y="1824"/>
              <a:chExt cx="912" cy="816"/>
            </a:xfrm>
          </p:grpSpPr>
          <p:sp>
            <p:nvSpPr>
              <p:cNvPr id="7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5" name="Group 2"/>
            <p:cNvGrpSpPr>
              <a:grpSpLocks/>
            </p:cNvGrpSpPr>
            <p:nvPr/>
          </p:nvGrpSpPr>
          <p:grpSpPr bwMode="auto">
            <a:xfrm flipH="1">
              <a:off x="5599936" y="4198897"/>
              <a:ext cx="1107141" cy="990600"/>
              <a:chOff x="3168" y="1824"/>
              <a:chExt cx="912" cy="816"/>
            </a:xfrm>
          </p:grpSpPr>
          <p:sp>
            <p:nvSpPr>
              <p:cNvPr id="66" name="Freeform 3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7" name="Freeform 4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92 w 336"/>
                  <a:gd name="T1" fmla="*/ 0 h 432"/>
                  <a:gd name="T2" fmla="*/ 336 w 336"/>
                  <a:gd name="T3" fmla="*/ 96 h 432"/>
                  <a:gd name="T4" fmla="*/ 96 w 336"/>
                  <a:gd name="T5" fmla="*/ 144 h 432"/>
                  <a:gd name="T6" fmla="*/ 96 w 336"/>
                  <a:gd name="T7" fmla="*/ 432 h 432"/>
                  <a:gd name="T8" fmla="*/ 0 w 336"/>
                  <a:gd name="T9" fmla="*/ 336 h 432"/>
                  <a:gd name="T10" fmla="*/ 0 w 336"/>
                  <a:gd name="T11" fmla="*/ 48 h 432"/>
                  <a:gd name="T12" fmla="*/ 192 w 336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</p:grpSp>
      </p:grpSp>
      <p:sp>
        <p:nvSpPr>
          <p:cNvPr id="69" name="Rounded Rectangular Callout 68"/>
          <p:cNvSpPr/>
          <p:nvPr/>
        </p:nvSpPr>
        <p:spPr bwMode="auto">
          <a:xfrm>
            <a:off x="3185947" y="5292131"/>
            <a:ext cx="2198264" cy="578882"/>
          </a:xfrm>
          <a:prstGeom prst="wedgeRoundRectCallout">
            <a:avLst>
              <a:gd name="adj1" fmla="val -73698"/>
              <a:gd name="adj2" fmla="val -191985"/>
              <a:gd name="adj3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deliver (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P,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3" name="Cloud Callout 112"/>
          <p:cNvSpPr/>
          <p:nvPr/>
        </p:nvSpPr>
        <p:spPr bwMode="auto">
          <a:xfrm>
            <a:off x="-192177" y="1187803"/>
            <a:ext cx="3704652" cy="1827193"/>
          </a:xfrm>
          <a:prstGeom prst="cloudCallout">
            <a:avLst>
              <a:gd name="adj1" fmla="val 13135"/>
              <a:gd name="adj2" fmla="val 66881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time received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*,</a:t>
            </a:r>
            <a:r>
              <a:rPr lang="en-US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P,READY,v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of Correctness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203" y="3167390"/>
            <a:ext cx="79415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Mercifully omitted, nothing special, buy the book.</a:t>
            </a:r>
            <a:endParaRPr lang="en-US" sz="2800" i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(Tag: tag):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Set of Message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dirty="0" smtClean="0"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while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|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| &lt;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+1-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t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or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trusted(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 = </a:t>
            </a:r>
            <a:r>
              <a:rPr lang="en-US" sz="2800" b="1" dirty="0" smtClean="0"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upon 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i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do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msy10"/>
                <a:ea typeface="Verdana" pitchFamily="34" charset="0"/>
                <a:cs typeface="Courier New" pitchFamily="49" charset="0"/>
              </a:rPr>
              <a:t>[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{(</a:t>
            </a:r>
            <a:r>
              <a:rPr lang="en-US" sz="2800" b="1" i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)}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return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endParaRPr lang="en-US" sz="2800" b="1" i="1" dirty="0" smtClean="0">
              <a:latin typeface="cmsy10"/>
              <a:ea typeface="Verdana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(Tag: tag):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Set of Message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while |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| &lt;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n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+1-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t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or trusted(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 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upon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 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[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{(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)}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endParaRPr lang="en-US" sz="2800" b="1" i="1" dirty="0" smtClean="0">
              <a:latin typeface="cmsy1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036619" y="4065853"/>
            <a:ext cx="554181" cy="609600"/>
          </a:xfrm>
          <a:prstGeom prst="wedgeRoundRectCallout">
            <a:avLst>
              <a:gd name="adj1" fmla="val 149167"/>
              <a:gd name="adj2" fmla="val 112500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671005" y="1970088"/>
            <a:ext cx="3156816" cy="609600"/>
          </a:xfrm>
          <a:prstGeom prst="wedgeRoundRectCallout">
            <a:avLst>
              <a:gd name="adj1" fmla="val -33181"/>
              <a:gd name="adj2" fmla="val 473863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8368" y="5217858"/>
            <a:ext cx="54024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returns set of messages (values)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(Tag: tag): Set of Message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while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|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| &lt;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+1-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t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or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trusted(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 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upon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 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[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{(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)}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return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endParaRPr lang="en-US" sz="2800" b="1" i="1" dirty="0" smtClean="0">
              <a:solidFill>
                <a:schemeClr val="bg1">
                  <a:lumMod val="75000"/>
                </a:schemeClr>
              </a:solidFill>
              <a:latin typeface="cmsy1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927805" y="2822576"/>
            <a:ext cx="2660070" cy="609600"/>
          </a:xfrm>
          <a:prstGeom prst="wedgeRoundRectCallout">
            <a:avLst>
              <a:gd name="adj1" fmla="val 15095"/>
              <a:gd name="adj2" fmla="val 319318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7054" y="5217858"/>
            <a:ext cx="41216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wait to hear from all but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929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1541-063A-42A8-A6BE-6796F18DE229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B184-E5E0-4AC1-98C2-DFAA727E411D}" type="slidenum">
              <a:rPr lang="en-US"/>
              <a:pPr/>
              <a:t>5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Simplex = Global State</a:t>
            </a:r>
          </a:p>
        </p:txBody>
      </p:sp>
      <p:pic>
        <p:nvPicPr>
          <p:cNvPr id="126979" name="Picture 3" descr="simpl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5" y="2165350"/>
            <a:ext cx="4629150" cy="337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5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(Tag: tag): Set of Message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while |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| &lt;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n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+1-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t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or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trusted(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upon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 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[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{(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)}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return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endParaRPr lang="en-US" sz="2800" b="1" i="1" dirty="0" smtClean="0">
              <a:solidFill>
                <a:schemeClr val="bg1">
                  <a:lumMod val="75000"/>
                </a:schemeClr>
              </a:solidFill>
              <a:latin typeface="cmsy1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96181" y="2833688"/>
            <a:ext cx="2660070" cy="609600"/>
          </a:xfrm>
          <a:prstGeom prst="wedgeRoundRectCallout">
            <a:avLst>
              <a:gd name="adj1" fmla="val 15095"/>
              <a:gd name="adj2" fmla="val 319318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3196" y="5259233"/>
            <a:ext cx="37545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values reported by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+1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(Tag: tag): Set of Message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while |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| &lt;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n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+1-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t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or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trusted(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 = </a:t>
            </a:r>
            <a:r>
              <a:rPr lang="en-US" sz="2800" b="1" dirty="0" smtClean="0"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upon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 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[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{(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)}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return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endParaRPr lang="en-US" sz="2800" b="1" i="1" dirty="0" smtClean="0">
              <a:solidFill>
                <a:schemeClr val="bg1">
                  <a:lumMod val="75000"/>
                </a:schemeClr>
              </a:solidFill>
              <a:latin typeface="cmsy1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007015" y="2699316"/>
            <a:ext cx="3333419" cy="609600"/>
          </a:xfrm>
          <a:prstGeom prst="wedgeRoundRectCallout">
            <a:avLst>
              <a:gd name="adj1" fmla="val 10939"/>
              <a:gd name="adj2" fmla="val 319318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8652" y="5005983"/>
            <a:ext cx="5623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wait until you learn a trusted value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Value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26776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(Tag: tag): Set of Message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while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|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| &lt;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+1-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t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or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trusted(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 = </a:t>
            </a:r>
            <a:r>
              <a:rPr lang="en-US" sz="2800" b="1" dirty="0" smtClean="0"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upon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 do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   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:=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msy10"/>
                <a:ea typeface="Verdana" pitchFamily="34" charset="0"/>
                <a:cs typeface="Courier New" pitchFamily="49" charset="0"/>
              </a:rPr>
              <a:t>[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{(</a:t>
            </a:r>
            <a:r>
              <a:rPr lang="en-US" sz="2800" b="1" i="1" dirty="0" err="1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Q,tag,v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)}</a:t>
            </a:r>
          </a:p>
          <a:p>
            <a:pPr algn="l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return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M</a:t>
            </a:r>
            <a:endParaRPr lang="en-US" sz="2800" b="1" i="1" dirty="0" smtClean="0">
              <a:solidFill>
                <a:schemeClr val="bg1">
                  <a:lumMod val="75000"/>
                </a:schemeClr>
              </a:solidFill>
              <a:latin typeface="cmsy1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4749" y="5005983"/>
            <a:ext cx="450155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safe to wait for both (why?)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825996" y="2750558"/>
            <a:ext cx="6514438" cy="609600"/>
          </a:xfrm>
          <a:prstGeom prst="wedgeRoundRectCallout">
            <a:avLst>
              <a:gd name="adj1" fmla="val 10939"/>
              <a:gd name="adj2" fmla="val 319318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4285" y="5738261"/>
            <a:ext cx="432201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returns </a:t>
            </a:r>
            <a:r>
              <a:rPr lang="en-US" sz="2800" dirty="0" smtClean="0">
                <a:latin typeface="cmsy10"/>
                <a:cs typeface="Arial" pitchFamily="34" charset="0"/>
              </a:rPr>
              <a:t>¸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1 trusted values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Agreement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181588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SetAgree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(v): value</a:t>
            </a:r>
          </a:p>
          <a:p>
            <a:pPr algn="l"/>
            <a:r>
              <a:rPr lang="en-US" sz="2800" b="1" i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i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RBSend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P,INPUT,v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M: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Set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of Message := </a:t>
            </a:r>
            <a:r>
              <a:rPr lang="en-US" sz="2800" b="1" dirty="0" err="1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(INPUT)</a:t>
            </a:r>
          </a:p>
          <a:p>
            <a:pPr algn="l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min Trusted(M)</a:t>
            </a:r>
            <a:endParaRPr lang="en-US" sz="2800" b="1" dirty="0" smtClean="0">
              <a:latin typeface="cmsy10"/>
              <a:ea typeface="Verdana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Agreement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964" y="1970088"/>
            <a:ext cx="8853053" cy="181588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SetAgree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(v): value</a:t>
            </a:r>
          </a:p>
          <a:p>
            <a:pPr algn="l"/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RBSend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P,INPUT,v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M: Set of Message :=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(INPUT)</a:t>
            </a:r>
          </a:p>
          <a:p>
            <a:pPr algn="l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 return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min Trusted(M)</a:t>
            </a:r>
            <a:endParaRPr lang="en-US" sz="2800" b="1" dirty="0" smtClean="0">
              <a:latin typeface="cmsy1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139125" y="3290888"/>
            <a:ext cx="3070183" cy="609600"/>
          </a:xfrm>
          <a:prstGeom prst="wedgeRoundRectCallout">
            <a:avLst>
              <a:gd name="adj1" fmla="val 15095"/>
              <a:gd name="adj2" fmla="val 319318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140" y="5716433"/>
            <a:ext cx="519684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at most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lower values missing</a:t>
            </a:r>
            <a:endParaRPr lang="en-US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Barycenrtric</a:t>
            </a:r>
            <a:r>
              <a:rPr lang="en-US" dirty="0" smtClean="0"/>
              <a:t> Agreement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348" y="2828836"/>
            <a:ext cx="8853053" cy="175432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 err="1" smtClean="0">
                <a:latin typeface="Courier New" panose="02070309020205020404" pitchFamily="49" charset="0"/>
                <a:ea typeface="Verdana" pitchFamily="34" charset="0"/>
                <a:cs typeface="Courier New" panose="02070309020205020404" pitchFamily="49" charset="0"/>
              </a:rPr>
              <a:t>R</a:t>
            </a:r>
            <a:r>
              <a:rPr lang="en-US" sz="3600" b="1" baseline="-25000" dirty="0" err="1" smtClean="0">
                <a:latin typeface="Courier New" panose="02070309020205020404" pitchFamily="49" charset="0"/>
                <a:ea typeface="Verdana" pitchFamily="34" charset="0"/>
                <a:cs typeface="Courier New" panose="02070309020205020404" pitchFamily="49" charset="0"/>
              </a:rPr>
              <a:t>i</a:t>
            </a:r>
            <a:r>
              <a:rPr lang="en-US" sz="36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:= (</a:t>
            </a:r>
            <a:r>
              <a:rPr lang="en-US" sz="3600" b="1" dirty="0" smtClean="0">
                <a:latin typeface="cmsy10"/>
                <a:ea typeface="Verdana" pitchFamily="34" charset="0"/>
                <a:cs typeface="Courier New" pitchFamily="49" charset="0"/>
              </a:rPr>
              <a:t>;</a:t>
            </a:r>
            <a:r>
              <a:rPr lang="en-US" sz="36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,…,</a:t>
            </a:r>
            <a:r>
              <a:rPr lang="en-US" sz="3600" b="1" dirty="0">
                <a:latin typeface="cmsy10"/>
                <a:ea typeface="Verdana" pitchFamily="34" charset="0"/>
                <a:cs typeface="Courier New" pitchFamily="49" charset="0"/>
              </a:rPr>
              <a:t> ;</a:t>
            </a:r>
            <a:r>
              <a:rPr lang="en-US" sz="36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3600" b="1" dirty="0" err="1" smtClean="0">
                <a:latin typeface="Courier New" panose="02070309020205020404" pitchFamily="49" charset="0"/>
                <a:ea typeface="Verdana" pitchFamily="34" charset="0"/>
                <a:cs typeface="Courier New" panose="02070309020205020404" pitchFamily="49" charset="0"/>
              </a:rPr>
              <a:t>M</a:t>
            </a:r>
            <a:r>
              <a:rPr lang="en-US" sz="3600" b="1" baseline="-25000" dirty="0" err="1" smtClean="0">
                <a:latin typeface="Courier New" panose="02070309020205020404" pitchFamily="49" charset="0"/>
                <a:ea typeface="Verdana" pitchFamily="34" charset="0"/>
                <a:cs typeface="Courier New" panose="02070309020205020404" pitchFamily="49" charset="0"/>
              </a:rPr>
              <a:t>i</a:t>
            </a:r>
            <a:r>
              <a:rPr lang="en-US" sz="36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:= </a:t>
            </a:r>
            <a:r>
              <a:rPr lang="en-US" sz="3600" b="1" dirty="0">
                <a:latin typeface="cmsy10"/>
                <a:ea typeface="Verdana" pitchFamily="34" charset="0"/>
                <a:cs typeface="Courier New" pitchFamily="49" charset="0"/>
              </a:rPr>
              <a:t>;</a:t>
            </a:r>
            <a:endParaRPr lang="en-US" sz="36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/>
            <a:r>
              <a:rPr lang="en-US" sz="3600" b="1" dirty="0" smtClean="0">
                <a:latin typeface="Courier New" panose="02070309020205020404" pitchFamily="49" charset="0"/>
                <a:ea typeface="Verdana" pitchFamily="34" charset="0"/>
                <a:cs typeface="Courier New" panose="02070309020205020404" pitchFamily="49" charset="0"/>
              </a:rPr>
              <a:t>B</a:t>
            </a:r>
            <a:r>
              <a:rPr lang="en-US" sz="3600" b="1" baseline="-25000" dirty="0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36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:= </a:t>
            </a:r>
            <a:r>
              <a:rPr lang="en-US" sz="3600" b="1" dirty="0" smtClean="0">
                <a:latin typeface="cmsy10"/>
                <a:ea typeface="Verdana" pitchFamily="34" charset="0"/>
                <a:cs typeface="Courier New" pitchFamily="49" charset="0"/>
              </a:rPr>
              <a:t>;</a:t>
            </a:r>
            <a:endParaRPr lang="en-US" sz="3600" b="1" dirty="0">
              <a:latin typeface="cmsy1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1348" y="2923308"/>
            <a:ext cx="4673888" cy="492270"/>
          </a:xfrm>
          <a:prstGeom prst="wedgeRoundRectCallout">
            <a:avLst>
              <a:gd name="adj1" fmla="val 34006"/>
              <a:gd name="adj2" fmla="val -161599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169" y="1694747"/>
            <a:ext cx="677781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[j]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= messages received by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from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61348" y="3470998"/>
            <a:ext cx="2041525" cy="494696"/>
          </a:xfrm>
          <a:prstGeom prst="wedgeRoundRectCallout">
            <a:avLst>
              <a:gd name="adj1" fmla="val 127533"/>
              <a:gd name="adj2" fmla="val 90623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9517" y="3805735"/>
            <a:ext cx="492314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= messages received by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4404" y="5066499"/>
            <a:ext cx="552106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800" b="1" baseline="-25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=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‘s </a:t>
            </a:r>
            <a:r>
              <a:rPr lang="en-US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buddies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: processes</a:t>
            </a:r>
          </a:p>
          <a:p>
            <a:pPr algn="l"/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that reported same set of vertices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61348" y="4025780"/>
            <a:ext cx="2041525" cy="494696"/>
          </a:xfrm>
          <a:prstGeom prst="wedgeRoundRectCallout">
            <a:avLst>
              <a:gd name="adj1" fmla="val 46775"/>
              <a:gd name="adj2" fmla="val 127031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Agreement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348" y="2828836"/>
            <a:ext cx="8853053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latin typeface="Arial"/>
                <a:ea typeface="Verdana" pitchFamily="34" charset="0"/>
                <a:cs typeface="Courier New" pitchFamily="49" charset="0"/>
              </a:rPr>
              <a:t>  </a:t>
            </a:r>
            <a:r>
              <a:rPr lang="en-US" sz="3600" dirty="0" err="1" smtClean="0">
                <a:latin typeface="Arial"/>
                <a:ea typeface="Verdana" pitchFamily="34" charset="0"/>
                <a:cs typeface="Courier New" pitchFamily="49" charset="0"/>
              </a:rPr>
              <a:t>RBSend</a:t>
            </a:r>
            <a:r>
              <a:rPr lang="en-US" sz="3600" dirty="0" smtClean="0">
                <a:latin typeface="Arial"/>
                <a:ea typeface="Verdana" pitchFamily="34" charset="0"/>
                <a:cs typeface="Courier New" pitchFamily="49" charset="0"/>
              </a:rPr>
              <a:t>(</a:t>
            </a:r>
            <a:r>
              <a:rPr lang="en-US" sz="3600" dirty="0" err="1" smtClean="0">
                <a:latin typeface="Arial"/>
                <a:ea typeface="Verdana" pitchFamily="34" charset="0"/>
                <a:cs typeface="Courier New" pitchFamily="49" charset="0"/>
              </a:rPr>
              <a:t>P</a:t>
            </a:r>
            <a:r>
              <a:rPr lang="en-US" sz="36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3600" dirty="0" err="1" smtClean="0">
                <a:latin typeface="Arial"/>
                <a:ea typeface="Verdana" pitchFamily="34" charset="0"/>
                <a:cs typeface="Courier New" pitchFamily="49" charset="0"/>
              </a:rPr>
              <a:t>,INPUT,v</a:t>
            </a:r>
            <a:r>
              <a:rPr lang="en-US" sz="36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</a:p>
          <a:p>
            <a:pPr algn="l"/>
            <a:r>
              <a:rPr lang="en-US" sz="36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3600" dirty="0" err="1" smtClean="0">
                <a:latin typeface="Arial"/>
                <a:ea typeface="Verdana" pitchFamily="34" charset="0"/>
                <a:cs typeface="Courier New" pitchFamily="49" charset="0"/>
              </a:rPr>
              <a:t>M</a:t>
            </a:r>
            <a:r>
              <a:rPr lang="en-US" sz="36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36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36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:= </a:t>
            </a:r>
            <a:r>
              <a:rPr lang="en-US" sz="3600" b="1" dirty="0" err="1">
                <a:latin typeface="Courier New" pitchFamily="49" charset="0"/>
                <a:ea typeface="Verdana" pitchFamily="34" charset="0"/>
                <a:cs typeface="Courier New" pitchFamily="49" charset="0"/>
              </a:rPr>
              <a:t>getQuorum</a:t>
            </a:r>
            <a:r>
              <a:rPr lang="en-US" sz="36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(INPUT</a:t>
            </a:r>
            <a:r>
              <a:rPr lang="en-US" sz="36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  <a:endParaRPr lang="en-US" sz="36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8084" y="2068698"/>
            <a:ext cx="554350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reliably broadcast my input vertex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24585" y="2849852"/>
            <a:ext cx="4410651" cy="600164"/>
          </a:xfrm>
          <a:prstGeom prst="wedgeRoundRectCallout">
            <a:avLst>
              <a:gd name="adj1" fmla="val 33896"/>
              <a:gd name="adj2" fmla="val -83039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24585" y="3464105"/>
            <a:ext cx="6156324" cy="600164"/>
          </a:xfrm>
          <a:prstGeom prst="wedgeRoundRectCallout">
            <a:avLst>
              <a:gd name="adj1" fmla="val 32996"/>
              <a:gd name="adj2" fmla="val 161658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9910" y="4826869"/>
            <a:ext cx="597099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reliably receive others’ input vertices</a:t>
            </a:r>
          </a:p>
        </p:txBody>
      </p:sp>
    </p:spTree>
    <p:extLst>
      <p:ext uri="{BB962C8B-B14F-4D97-AF65-F5344CB8AC3E}">
        <p14:creationId xmlns:p14="http://schemas.microsoft.com/office/powerpoint/2010/main" val="1618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Agreement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348" y="2644170"/>
            <a:ext cx="8853053" cy="2062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background</a:t>
            </a:r>
            <a:r>
              <a:rPr lang="en-US" sz="32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// run forever</a:t>
            </a:r>
          </a:p>
          <a:p>
            <a:pPr algn="l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upon</a:t>
            </a:r>
            <a:r>
              <a:rPr lang="en-US" sz="32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3200" dirty="0" err="1" smtClean="0">
                <a:latin typeface="Arial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3200" dirty="0" smtClean="0">
                <a:latin typeface="Arial"/>
                <a:ea typeface="Verdana" pitchFamily="34" charset="0"/>
                <a:cs typeface="Courier New" pitchFamily="49" charset="0"/>
              </a:rPr>
              <a:t>(</a:t>
            </a:r>
            <a:r>
              <a:rPr lang="en-US" sz="3200" dirty="0" err="1" smtClean="0">
                <a:latin typeface="Arial"/>
                <a:ea typeface="Verdana" pitchFamily="34" charset="0"/>
                <a:cs typeface="Courier New" pitchFamily="49" charset="0"/>
              </a:rPr>
              <a:t>P</a:t>
            </a:r>
            <a:r>
              <a:rPr lang="en-US" sz="32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j</a:t>
            </a:r>
            <a:r>
              <a:rPr lang="en-US" sz="3200" dirty="0" err="1" smtClean="0">
                <a:latin typeface="Arial"/>
                <a:ea typeface="Verdana" pitchFamily="34" charset="0"/>
                <a:cs typeface="Courier New" pitchFamily="49" charset="0"/>
              </a:rPr>
              <a:t>,INPUT,u</a:t>
            </a:r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) 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  </a:t>
            </a:r>
            <a:r>
              <a:rPr lang="en-US" sz="3200" dirty="0" err="1" smtClean="0">
                <a:latin typeface="Arial"/>
                <a:ea typeface="Verdana" pitchFamily="34" charset="0"/>
                <a:cs typeface="Courier New" pitchFamily="49" charset="0"/>
              </a:rPr>
              <a:t>M</a:t>
            </a:r>
            <a:r>
              <a:rPr lang="en-US" sz="32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32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:= </a:t>
            </a:r>
            <a:r>
              <a:rPr lang="en-US" sz="3200" dirty="0" err="1" smtClean="0">
                <a:latin typeface="Arial"/>
                <a:ea typeface="Verdana" pitchFamily="34" charset="0"/>
                <a:cs typeface="Courier New" pitchFamily="49" charset="0"/>
              </a:rPr>
              <a:t>M</a:t>
            </a:r>
            <a:r>
              <a:rPr lang="en-US" sz="32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32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3200" b="1" dirty="0" smtClean="0">
                <a:latin typeface="cmsy10"/>
                <a:ea typeface="Verdana" pitchFamily="34" charset="0"/>
                <a:cs typeface="Courier New" pitchFamily="49" charset="0"/>
              </a:rPr>
              <a:t>[</a:t>
            </a:r>
            <a:r>
              <a:rPr lang="en-US" sz="32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{u}</a:t>
            </a:r>
          </a:p>
          <a:p>
            <a:pPr algn="l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  </a:t>
            </a:r>
            <a:r>
              <a:rPr lang="en-US" sz="3200" dirty="0" err="1" smtClean="0">
                <a:latin typeface="Arial"/>
                <a:ea typeface="Verdana" pitchFamily="34" charset="0"/>
                <a:cs typeface="Courier New" pitchFamily="49" charset="0"/>
              </a:rPr>
              <a:t>RBSend</a:t>
            </a:r>
            <a:r>
              <a:rPr lang="en-US" sz="3200" dirty="0" smtClean="0">
                <a:latin typeface="Arial"/>
                <a:ea typeface="Verdana" pitchFamily="34" charset="0"/>
                <a:cs typeface="Courier New" pitchFamily="49" charset="0"/>
              </a:rPr>
              <a:t>(</a:t>
            </a:r>
            <a:r>
              <a:rPr lang="en-US" sz="3200" dirty="0" err="1" smtClean="0">
                <a:latin typeface="Arial"/>
                <a:ea typeface="Verdana" pitchFamily="34" charset="0"/>
                <a:cs typeface="Courier New" pitchFamily="49" charset="0"/>
              </a:rPr>
              <a:t>Pi,REPORT,M</a:t>
            </a:r>
            <a:r>
              <a:rPr lang="en-US" sz="32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32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8189" y="3182951"/>
            <a:ext cx="6683884" cy="1001121"/>
          </a:xfrm>
          <a:prstGeom prst="wedgeRoundRectCallout">
            <a:avLst>
              <a:gd name="adj1" fmla="val 33591"/>
              <a:gd name="adj2" fmla="val -138306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078" y="1694747"/>
            <a:ext cx="576632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record newly-learned input vertices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080655" y="4184072"/>
            <a:ext cx="4779818" cy="522201"/>
          </a:xfrm>
          <a:prstGeom prst="wedgeRoundRectCallout">
            <a:avLst>
              <a:gd name="adj1" fmla="val -9585"/>
              <a:gd name="adj2" fmla="val 173613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348" y="5481529"/>
            <a:ext cx="662219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forward set of vertices with REPORT tag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Agreement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348" y="2305616"/>
            <a:ext cx="8853053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while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|</a:t>
            </a:r>
            <a:r>
              <a:rPr lang="en-US" sz="2800" dirty="0" smtClean="0">
                <a:latin typeface="Arial"/>
                <a:ea typeface="Verdana" pitchFamily="34" charset="0"/>
                <a:cs typeface="Courier New" pitchFamily="49" charset="0"/>
              </a:rPr>
              <a:t>B</a:t>
            </a:r>
            <a:r>
              <a:rPr lang="en-US" sz="2800" b="1" baseline="-25000" dirty="0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| 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&lt; n+1-t 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upon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RBReceive</a:t>
            </a:r>
            <a:r>
              <a:rPr lang="en-US" sz="2800" dirty="0" smtClean="0">
                <a:latin typeface="Arial"/>
                <a:ea typeface="Verdana" pitchFamily="34" charset="0"/>
                <a:cs typeface="Courier New" pitchFamily="49" charset="0"/>
              </a:rPr>
              <a:t>(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P</a:t>
            </a:r>
            <a:r>
              <a:rPr lang="en-US" sz="28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j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,REPORT,M</a:t>
            </a:r>
            <a:r>
              <a:rPr lang="en-US" sz="28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j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do</a:t>
            </a: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R</a:t>
            </a:r>
            <a:r>
              <a:rPr lang="en-US" sz="28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Arial"/>
                <a:ea typeface="Verdana" pitchFamily="34" charset="0"/>
                <a:cs typeface="Courier New" pitchFamily="49" charset="0"/>
              </a:rPr>
              <a:t>[j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] := 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j</a:t>
            </a:r>
            <a:endParaRPr lang="en-US" sz="2800" b="1" baseline="-25000" dirty="0">
              <a:latin typeface="Courier New"/>
              <a:ea typeface="Verdana" pitchFamily="34" charset="0"/>
              <a:cs typeface="Courier New" pitchFamily="49" charset="0"/>
            </a:endParaRPr>
          </a:p>
          <a:p>
            <a:pPr algn="l"/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   </a:t>
            </a:r>
            <a:r>
              <a:rPr lang="en-US" sz="2800" dirty="0" smtClean="0">
                <a:latin typeface="Arial"/>
                <a:ea typeface="Verdana" pitchFamily="34" charset="0"/>
                <a:cs typeface="Courier New" pitchFamily="49" charset="0"/>
              </a:rPr>
              <a:t>B</a:t>
            </a:r>
            <a:r>
              <a:rPr lang="en-US" sz="2800" b="1" baseline="-25000" dirty="0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:=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{</a:t>
            </a:r>
            <a:r>
              <a:rPr lang="en-US" sz="2800" b="1" dirty="0">
                <a:latin typeface="Script MT Bold"/>
                <a:ea typeface="Verdana" pitchFamily="34" charset="0"/>
                <a:cs typeface="Courier New" pitchFamily="49" charset="0"/>
              </a:rPr>
              <a:t>l 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: 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R</a:t>
            </a:r>
            <a:r>
              <a:rPr lang="en-US" sz="28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Arial"/>
                <a:ea typeface="Verdana" pitchFamily="34" charset="0"/>
                <a:cs typeface="Courier New" pitchFamily="49" charset="0"/>
              </a:rPr>
              <a:t>[</a:t>
            </a:r>
            <a:r>
              <a:rPr lang="en-US" sz="2800" b="1" dirty="0">
                <a:latin typeface="Script MT Bold"/>
                <a:ea typeface="Verdana" pitchFamily="34" charset="0"/>
                <a:cs typeface="Courier New" pitchFamily="49" charset="0"/>
              </a:rPr>
              <a:t>l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] 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= 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, 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0 </a:t>
            </a:r>
            <a:r>
              <a:rPr lang="en-US" sz="2800" b="1" dirty="0" smtClean="0">
                <a:latin typeface="cmsy10"/>
                <a:ea typeface="Verdana" pitchFamily="34" charset="0"/>
                <a:cs typeface="Courier New" pitchFamily="49" charset="0"/>
              </a:rPr>
              <a:t>·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Script MT Bold"/>
                <a:ea typeface="Verdana" pitchFamily="34" charset="0"/>
                <a:cs typeface="Courier New" pitchFamily="49" charset="0"/>
              </a:rPr>
              <a:t>l </a:t>
            </a:r>
            <a:r>
              <a:rPr lang="en-US" sz="2800" b="1" dirty="0" smtClean="0">
                <a:latin typeface="cmsy10"/>
                <a:ea typeface="Verdana" pitchFamily="34" charset="0"/>
                <a:cs typeface="Courier New" pitchFamily="49" charset="0"/>
              </a:rPr>
              <a:t>·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n}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return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Arial"/>
                <a:ea typeface="Verdana" pitchFamily="34" charset="0"/>
                <a:cs typeface="Courier New" pitchFamily="49" charset="0"/>
              </a:rPr>
              <a:t>trusted(</a:t>
            </a:r>
            <a:r>
              <a:rPr lang="en-US" sz="2800" dirty="0" err="1" smtClean="0">
                <a:latin typeface="Arial"/>
                <a:ea typeface="Verdana" pitchFamily="34" charset="0"/>
                <a:cs typeface="Courier New" pitchFamily="49" charset="0"/>
              </a:rPr>
              <a:t>M</a:t>
            </a:r>
            <a:r>
              <a:rPr lang="en-US" sz="2800" b="1" baseline="-25000" dirty="0" err="1" smtClean="0">
                <a:latin typeface="Courier New"/>
                <a:ea typeface="Verdana" pitchFamily="34" charset="0"/>
                <a:cs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  <a:ea typeface="Verdana" pitchFamily="34" charset="0"/>
                <a:cs typeface="Courier New" pitchFamily="49" charset="0"/>
              </a:rPr>
              <a:t>)</a:t>
            </a:r>
            <a:endParaRPr lang="en-US" sz="28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86039" y="2285999"/>
            <a:ext cx="4673888" cy="492270"/>
          </a:xfrm>
          <a:prstGeom prst="wedgeRoundRectCallout">
            <a:avLst>
              <a:gd name="adj1" fmla="val 34006"/>
              <a:gd name="adj2" fmla="val -161599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930" y="1057438"/>
            <a:ext cx="457368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until I have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n+1-t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buddies…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79444" y="2823072"/>
            <a:ext cx="7154174" cy="1291727"/>
          </a:xfrm>
          <a:prstGeom prst="wedgeRoundRectCallout">
            <a:avLst>
              <a:gd name="adj1" fmla="val 32722"/>
              <a:gd name="adj2" fmla="val 94743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736" y="4864185"/>
            <a:ext cx="446308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accumulate new reports …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1348" y="4046259"/>
            <a:ext cx="3759488" cy="492270"/>
          </a:xfrm>
          <a:prstGeom prst="wedgeRoundRectCallout">
            <a:avLst>
              <a:gd name="adj1" fmla="val 30321"/>
              <a:gd name="adj2" fmla="val 252121"/>
              <a:gd name="adj3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51" y="5699444"/>
            <a:ext cx="562044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return set of trusted input vertices.</a:t>
            </a:r>
            <a:endParaRPr lang="en-US" sz="2800" i="1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3928" y="2128166"/>
            <a:ext cx="13853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Lemma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9289" y="2580495"/>
            <a:ext cx="538641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Non-faulty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and </a:t>
            </a: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always have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or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M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endParaRPr lang="en-US" sz="2800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676" y="3972358"/>
            <a:ext cx="10438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Proof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3034" y="4410114"/>
            <a:ext cx="37470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Trust me, I’m a doctor.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62C4-CACD-4F74-9F95-74C2D7D223DD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84CD-BA55-4EF5-9F66-1C15E1F56E94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= Global States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50" y="1828800"/>
            <a:ext cx="4103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47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3928" y="2128166"/>
            <a:ext cx="13853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Lemma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5751" y="2580495"/>
            <a:ext cx="57534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Non-faulty </a:t>
            </a: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decides in finite steps</a:t>
            </a:r>
            <a:endParaRPr lang="en-US" sz="2800" baseline="-25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676" y="3972358"/>
            <a:ext cx="10438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Proof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5204" y="4410114"/>
            <a:ext cx="36022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Just go buy the book.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65300" y="1872364"/>
            <a:ext cx="170271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Theorem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Theorem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28-Nov-16</a:t>
            </a:fld>
            <a:endParaRPr lang="en-US" dirty="0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414774" y="3389068"/>
            <a:ext cx="8527260" cy="1015663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Colorless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,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-Byzantine resilient read-write protocol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iff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there is a continuous map</a:t>
            </a: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414774" y="4636687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f: |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skel</a:t>
            </a:r>
            <a:r>
              <a:rPr lang="en-US" sz="3600" i="1" baseline="30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36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|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|...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565301" y="5514974"/>
            <a:ext cx="4482172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carried by </a:t>
            </a:r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endParaRPr lang="en-US" sz="3600" baseline="300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 smtClean="0"/>
              <a:t>Distributed Computing through Combinatorial Topology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4774" y="2572337"/>
            <a:ext cx="515878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when</a:t>
            </a:r>
            <a:r>
              <a:rPr lang="en-US" sz="32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+1 &gt; (dim </a:t>
            </a:r>
            <a:r>
              <a:rPr lang="en-US" sz="32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+ 2) </a:t>
            </a:r>
            <a:r>
              <a:rPr lang="en-US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3200" i="1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Implies Protocol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600703" y="2040443"/>
            <a:ext cx="276870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cmmi10" pitchFamily="34" charset="0"/>
              </a:rPr>
              <a:t>f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skel</a:t>
            </a:r>
            <a:r>
              <a:rPr lang="en-US" sz="2800" i="1" baseline="30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|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600703" y="3131630"/>
            <a:ext cx="353334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Á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Bary</a:t>
            </a:r>
            <a:r>
              <a:rPr lang="en-US" sz="2800" baseline="30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skel</a:t>
            </a:r>
            <a:r>
              <a:rPr lang="en-US" sz="2800" i="1" baseline="30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600703" y="4222817"/>
            <a:ext cx="250260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Solve using …</a:t>
            </a:r>
            <a:endParaRPr lang="en-US" sz="2800" dirty="0">
              <a:solidFill>
                <a:schemeClr val="tx1"/>
              </a:solidFill>
              <a:latin typeface="cmmi1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411182" y="4932648"/>
            <a:ext cx="376577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barycentric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agreement</a:t>
            </a:r>
            <a:endParaRPr lang="en-US" sz="2800" dirty="0">
              <a:solidFill>
                <a:schemeClr val="tx1"/>
              </a:solidFill>
              <a:latin typeface="cmmi10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411182" y="5588346"/>
            <a:ext cx="270458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</a:t>
            </a:r>
            <a:endParaRPr lang="en-US" sz="2800" dirty="0">
              <a:solidFill>
                <a:schemeClr val="tx1"/>
              </a:solidFill>
              <a:latin typeface="cmmi1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6195848" y="2608410"/>
            <a:ext cx="226376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carried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cmmi10"/>
              <a:cs typeface="Arial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5686921" y="1803529"/>
            <a:ext cx="362607" cy="2132982"/>
          </a:xfrm>
          <a:prstGeom prst="rightBrac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</a:t>
            </a:r>
            <a:r>
              <a:rPr lang="en-US" dirty="0" smtClean="0"/>
              <a:t>implies Map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958945" y="2887630"/>
            <a:ext cx="522611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reduction to crash-failure model</a:t>
            </a:r>
            <a:endParaRPr lang="en-US" sz="2800" dirty="0">
              <a:solidFill>
                <a:schemeClr val="tx1"/>
              </a:solidFill>
              <a:latin typeface="cmmi1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 Tasks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9908" y="2438401"/>
            <a:ext cx="678102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Å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587875" y="2479966"/>
            <a:ext cx="593725" cy="637308"/>
          </a:xfrm>
          <a:prstGeom prst="wedgeRoundRectCallout">
            <a:avLst>
              <a:gd name="adj1" fmla="val -46501"/>
              <a:gd name="adj2" fmla="val 312500"/>
              <a:gd name="adj3" fmla="val 16667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512" y="5070765"/>
            <a:ext cx="464742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require only </a:t>
            </a:r>
            <a:r>
              <a:rPr lang="en-US" sz="3600" b="1" dirty="0" smtClean="0">
                <a:solidFill>
                  <a:schemeClr val="tx1"/>
                </a:solidFill>
                <a:latin typeface="cmsy10"/>
                <a:cs typeface="Arial" panose="020B0604020202020204" pitchFamily="34" charset="0"/>
              </a:rPr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8748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4412" y="3438235"/>
            <a:ext cx="5015176" cy="584775"/>
            <a:chOff x="2125001" y="3438235"/>
            <a:chExt cx="5015176" cy="584775"/>
          </a:xfrm>
        </p:grpSpPr>
        <p:sp>
          <p:nvSpPr>
            <p:cNvPr id="5" name="Text Box 122"/>
            <p:cNvSpPr txBox="1">
              <a:spLocks noChangeArrowheads="1"/>
            </p:cNvSpPr>
            <p:nvPr/>
          </p:nvSpPr>
          <p:spPr bwMode="auto">
            <a:xfrm>
              <a:off x="2125001" y="3438235"/>
              <a:ext cx="1838965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l"/>
              <a:r>
                <a:rPr lang="en-US" sz="3200" b="1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Á</a:t>
              </a:r>
              <a:r>
                <a:rPr lang="en-US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3200" b="1" dirty="0" smtClean="0">
                  <a:solidFill>
                    <a:schemeClr val="tx1"/>
                  </a:solidFill>
                  <a:latin typeface="cmsy10"/>
                  <a:cs typeface="Arial" pitchFamily="34" charset="0"/>
                </a:rPr>
                <a:t>I</a:t>
              </a:r>
              <a:r>
                <a:rPr lang="en-US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latin typeface="cmsy10"/>
                  <a:cs typeface="Arial" pitchFamily="34" charset="0"/>
                </a:rPr>
                <a:t>O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22"/>
            <p:cNvSpPr txBox="1">
              <a:spLocks noChangeArrowheads="1"/>
            </p:cNvSpPr>
            <p:nvPr/>
          </p:nvSpPr>
          <p:spPr bwMode="auto">
            <a:xfrm>
              <a:off x="4587875" y="3438235"/>
              <a:ext cx="2552302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solidFill>
                <a:schemeClr val="accent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carried 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by </a:t>
              </a:r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¢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200" dirty="0">
                <a:solidFill>
                  <a:schemeClr val="tx1"/>
                </a:solidFill>
                <a:latin typeface="cmmi1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6742" y="1743174"/>
            <a:ext cx="577055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A strict colorless task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is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trivial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if there is a simplicial map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135" y="4749610"/>
            <a:ext cx="84203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(A trivial task can be solved without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12484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80854" y="1748038"/>
            <a:ext cx="5782352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If a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strict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colorless task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¢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has a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-Byzantine resilient protocol,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where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+1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(dim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+ 2) </a:t>
            </a:r>
            <a:r>
              <a:rPr lang="en-US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then that task is trivial</a:t>
            </a:r>
          </a:p>
        </p:txBody>
      </p:sp>
      <p:sp>
        <p:nvSpPr>
          <p:cNvPr id="6" name="TextBox 5"/>
          <p:cNvSpPr txBox="1"/>
          <p:nvPr/>
        </p:nvSpPr>
        <p:spPr>
          <a:xfrm rot="20898179">
            <a:off x="1440453" y="3845925"/>
            <a:ext cx="684033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False for non-strict tasks!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thanks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Zohir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Bouzid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and Petr </a:t>
            </a:r>
            <a:r>
              <a:rPr lang="en-US" sz="2800" dirty="0" err="1" smtClean="0">
                <a:latin typeface="Arial" panose="020B0604020202020204" pitchFamily="34" charset="0"/>
                <a:cs typeface="Arial" pitchFamily="34" charset="0"/>
              </a:rPr>
              <a:t>Kuznetsov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reviewcf.turbosquid.com/Preview/2011/07/04__05_45_59/Take%20Away%2003.jpg02f8673a-455e-45bb-9f45-e4de8f387b44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Takeaway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8304" y="1806913"/>
            <a:ext cx="708565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Relax, c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ombinatorial topology concepts extend naturally to Byzantine models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304" y="3954931"/>
            <a:ext cx="708565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Byzantine processes have only one superpower: </a:t>
            </a:r>
            <a:r>
              <a:rPr lang="en-US" sz="2800" i="1" dirty="0" smtClean="0">
                <a:latin typeface="Arial" panose="020B0604020202020204" pitchFamily="34" charset="0"/>
                <a:cs typeface="Arial" pitchFamily="34" charset="0"/>
              </a:rPr>
              <a:t>lying about inputs</a:t>
            </a:r>
            <a:endParaRPr lang="en-US" sz="2800" i="1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304" y="5028940"/>
            <a:ext cx="325586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Colored tasks?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2491" y="5055499"/>
            <a:ext cx="32931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Non-strict tasks?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304" y="2880922"/>
            <a:ext cx="708565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Colorless Byzantine-resilient tasks reduce to “dual” colorless crash-resilient tasks</a:t>
            </a: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Distributed Computing through Combinatorial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08CE-920D-4F6F-98C9-0491388AB41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2" descr="http://b2b.cbsimg.net/blogs/lemon0906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0848"/>
            <a:ext cx="833677" cy="6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2b.cbsimg.net/blogs/cherry09062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97" y="4340848"/>
            <a:ext cx="743667" cy="8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2b.cbsimg.net/blogs/pear090620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70" y="4318974"/>
            <a:ext cx="675640" cy="8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icholaswmin.github.io/slotMachine/img/bananaFru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8" y="4122215"/>
            <a:ext cx="12795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SJzArL_USGi5Dtj9maTXmOjGQCh5lrzQpuGCCzr_piNsi1N-ZqPG8I6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85" y="4248795"/>
            <a:ext cx="705688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660650" y="2490893"/>
            <a:ext cx="1447800" cy="1295400"/>
            <a:chOff x="3168" y="1824"/>
            <a:chExt cx="912" cy="816"/>
          </a:xfrm>
        </p:grpSpPr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3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1362456" y="2186056"/>
            <a:ext cx="907794" cy="457237"/>
          </a:xfrm>
          <a:custGeom>
            <a:avLst/>
            <a:gdLst>
              <a:gd name="connsiteX0" fmla="*/ 699976 w 907794"/>
              <a:gd name="connsiteY0" fmla="*/ 387928 h 457237"/>
              <a:gd name="connsiteX1" fmla="*/ 312049 w 907794"/>
              <a:gd name="connsiteY1" fmla="*/ 27709 h 457237"/>
              <a:gd name="connsiteX2" fmla="*/ 21104 w 907794"/>
              <a:gd name="connsiteY2" fmla="*/ 457200 h 457237"/>
              <a:gd name="connsiteX3" fmla="*/ 907794 w 907794"/>
              <a:gd name="connsiteY3" fmla="*/ 0 h 457237"/>
              <a:gd name="connsiteX4" fmla="*/ 907794 w 907794"/>
              <a:gd name="connsiteY4" fmla="*/ 0 h 4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94" h="457237">
                <a:moveTo>
                  <a:pt x="699976" y="387928"/>
                </a:moveTo>
                <a:cubicBezTo>
                  <a:pt x="562585" y="202046"/>
                  <a:pt x="425194" y="16164"/>
                  <a:pt x="312049" y="27709"/>
                </a:cubicBezTo>
                <a:cubicBezTo>
                  <a:pt x="198904" y="39254"/>
                  <a:pt x="-78187" y="461818"/>
                  <a:pt x="21104" y="457200"/>
                </a:cubicBezTo>
                <a:cubicBezTo>
                  <a:pt x="120395" y="452582"/>
                  <a:pt x="907794" y="0"/>
                  <a:pt x="907794" y="0"/>
                </a:cubicBezTo>
                <a:lnTo>
                  <a:pt x="907794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39481" y="2653824"/>
            <a:ext cx="2791355" cy="1253158"/>
            <a:chOff x="4939481" y="2653824"/>
            <a:chExt cx="2791355" cy="1253158"/>
          </a:xfrm>
        </p:grpSpPr>
        <p:grpSp>
          <p:nvGrpSpPr>
            <p:cNvPr id="21" name="Group 20"/>
            <p:cNvGrpSpPr/>
            <p:nvPr/>
          </p:nvGrpSpPr>
          <p:grpSpPr>
            <a:xfrm>
              <a:off x="5418730" y="2653824"/>
              <a:ext cx="1728020" cy="740938"/>
              <a:chOff x="6070194" y="2402934"/>
              <a:chExt cx="3061520" cy="1312715"/>
            </a:xfrm>
          </p:grpSpPr>
          <p:grpSp>
            <p:nvGrpSpPr>
              <p:cNvPr id="25" name="Group 60"/>
              <p:cNvGrpSpPr>
                <a:grpSpLocks/>
              </p:cNvGrpSpPr>
              <p:nvPr/>
            </p:nvGrpSpPr>
            <p:grpSpPr bwMode="auto">
              <a:xfrm flipH="1">
                <a:off x="7683914" y="2420249"/>
                <a:ext cx="1447800" cy="1295400"/>
                <a:chOff x="3168" y="1824"/>
                <a:chExt cx="912" cy="816"/>
              </a:xfrm>
            </p:grpSpPr>
            <p:sp>
              <p:nvSpPr>
                <p:cNvPr id="26" name="Freeform 61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Freeform 62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Freeform 63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64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Freeform 65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Freeform 66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Freeform 67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68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Freeform 69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50"/>
              <p:cNvGrpSpPr>
                <a:grpSpLocks/>
              </p:cNvGrpSpPr>
              <p:nvPr/>
            </p:nvGrpSpPr>
            <p:grpSpPr bwMode="auto">
              <a:xfrm>
                <a:off x="6070194" y="2402934"/>
                <a:ext cx="1447800" cy="1295400"/>
                <a:chOff x="3168" y="1824"/>
                <a:chExt cx="912" cy="816"/>
              </a:xfrm>
            </p:grpSpPr>
            <p:sp>
              <p:nvSpPr>
                <p:cNvPr id="36" name="Freeform 51"/>
                <p:cNvSpPr>
                  <a:spLocks/>
                </p:cNvSpPr>
                <p:nvPr/>
              </p:nvSpPr>
              <p:spPr bwMode="auto">
                <a:xfrm>
                  <a:off x="3936" y="2064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Freeform 52"/>
                <p:cNvSpPr>
                  <a:spLocks/>
                </p:cNvSpPr>
                <p:nvPr/>
              </p:nvSpPr>
              <p:spPr bwMode="auto">
                <a:xfrm>
                  <a:off x="3728" y="1920"/>
                  <a:ext cx="144" cy="336"/>
                </a:xfrm>
                <a:custGeom>
                  <a:avLst/>
                  <a:gdLst>
                    <a:gd name="T0" fmla="*/ 0 w 144"/>
                    <a:gd name="T1" fmla="*/ 48 h 336"/>
                    <a:gd name="T2" fmla="*/ 96 w 144"/>
                    <a:gd name="T3" fmla="*/ 0 h 336"/>
                    <a:gd name="T4" fmla="*/ 144 w 144"/>
                    <a:gd name="T5" fmla="*/ 48 h 336"/>
                    <a:gd name="T6" fmla="*/ 144 w 144"/>
                    <a:gd name="T7" fmla="*/ 336 h 336"/>
                    <a:gd name="T8" fmla="*/ 96 w 144"/>
                    <a:gd name="T9" fmla="*/ 288 h 336"/>
                    <a:gd name="T10" fmla="*/ 96 w 144"/>
                    <a:gd name="T11" fmla="*/ 96 h 336"/>
                    <a:gd name="T12" fmla="*/ 0 w 144"/>
                    <a:gd name="T13" fmla="*/ 144 h 336"/>
                    <a:gd name="T14" fmla="*/ 0 w 144"/>
                    <a:gd name="T15" fmla="*/ 48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Freeform 53"/>
                <p:cNvSpPr>
                  <a:spLocks/>
                </p:cNvSpPr>
                <p:nvPr/>
              </p:nvSpPr>
              <p:spPr bwMode="auto">
                <a:xfrm>
                  <a:off x="3504" y="1824"/>
                  <a:ext cx="144" cy="288"/>
                </a:xfrm>
                <a:custGeom>
                  <a:avLst/>
                  <a:gdLst>
                    <a:gd name="T0" fmla="*/ 0 w 144"/>
                    <a:gd name="T1" fmla="*/ 41 h 336"/>
                    <a:gd name="T2" fmla="*/ 96 w 144"/>
                    <a:gd name="T3" fmla="*/ 0 h 336"/>
                    <a:gd name="T4" fmla="*/ 144 w 144"/>
                    <a:gd name="T5" fmla="*/ 41 h 336"/>
                    <a:gd name="T6" fmla="*/ 144 w 144"/>
                    <a:gd name="T7" fmla="*/ 288 h 336"/>
                    <a:gd name="T8" fmla="*/ 96 w 144"/>
                    <a:gd name="T9" fmla="*/ 247 h 336"/>
                    <a:gd name="T10" fmla="*/ 96 w 144"/>
                    <a:gd name="T11" fmla="*/ 82 h 336"/>
                    <a:gd name="T12" fmla="*/ 0 w 144"/>
                    <a:gd name="T13" fmla="*/ 123 h 336"/>
                    <a:gd name="T14" fmla="*/ 0 w 144"/>
                    <a:gd name="T15" fmla="*/ 41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36"/>
                    <a:gd name="T26" fmla="*/ 144 w 1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36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44" y="336"/>
                      </a:lnTo>
                      <a:lnTo>
                        <a:pt x="96" y="288"/>
                      </a:lnTo>
                      <a:lnTo>
                        <a:pt x="96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54"/>
                <p:cNvSpPr>
                  <a:spLocks/>
                </p:cNvSpPr>
                <p:nvPr/>
              </p:nvSpPr>
              <p:spPr bwMode="auto">
                <a:xfrm>
                  <a:off x="3243" y="1824"/>
                  <a:ext cx="789" cy="535"/>
                </a:xfrm>
                <a:custGeom>
                  <a:avLst/>
                  <a:gdLst>
                    <a:gd name="T0" fmla="*/ 261 w 789"/>
                    <a:gd name="T1" fmla="*/ 0 h 535"/>
                    <a:gd name="T2" fmla="*/ 789 w 789"/>
                    <a:gd name="T3" fmla="*/ 336 h 535"/>
                    <a:gd name="T4" fmla="*/ 494 w 789"/>
                    <a:gd name="T5" fmla="*/ 535 h 535"/>
                    <a:gd name="T6" fmla="*/ 0 w 789"/>
                    <a:gd name="T7" fmla="*/ 96 h 535"/>
                    <a:gd name="T8" fmla="*/ 261 w 789"/>
                    <a:gd name="T9" fmla="*/ 0 h 5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535"/>
                    <a:gd name="T17" fmla="*/ 789 w 789"/>
                    <a:gd name="T18" fmla="*/ 535 h 5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535">
                      <a:moveTo>
                        <a:pt x="261" y="0"/>
                      </a:moveTo>
                      <a:lnTo>
                        <a:pt x="789" y="336"/>
                      </a:lnTo>
                      <a:lnTo>
                        <a:pt x="494" y="535"/>
                      </a:lnTo>
                      <a:lnTo>
                        <a:pt x="0" y="9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55"/>
                <p:cNvSpPr>
                  <a:spLocks/>
                </p:cNvSpPr>
                <p:nvPr/>
              </p:nvSpPr>
              <p:spPr bwMode="auto">
                <a:xfrm>
                  <a:off x="3253" y="1920"/>
                  <a:ext cx="491" cy="567"/>
                </a:xfrm>
                <a:custGeom>
                  <a:avLst/>
                  <a:gdLst>
                    <a:gd name="T0" fmla="*/ 11 w 491"/>
                    <a:gd name="T1" fmla="*/ 0 h 567"/>
                    <a:gd name="T2" fmla="*/ 491 w 491"/>
                    <a:gd name="T3" fmla="*/ 432 h 567"/>
                    <a:gd name="T4" fmla="*/ 484 w 491"/>
                    <a:gd name="T5" fmla="*/ 567 h 567"/>
                    <a:gd name="T6" fmla="*/ 0 w 491"/>
                    <a:gd name="T7" fmla="*/ 119 h 567"/>
                    <a:gd name="T8" fmla="*/ 11 w 491"/>
                    <a:gd name="T9" fmla="*/ 0 h 5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1"/>
                    <a:gd name="T16" fmla="*/ 0 h 567"/>
                    <a:gd name="T17" fmla="*/ 491 w 491"/>
                    <a:gd name="T18" fmla="*/ 567 h 5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1" h="567">
                      <a:moveTo>
                        <a:pt x="11" y="0"/>
                      </a:moveTo>
                      <a:lnTo>
                        <a:pt x="491" y="432"/>
                      </a:lnTo>
                      <a:lnTo>
                        <a:pt x="484" y="567"/>
                      </a:lnTo>
                      <a:lnTo>
                        <a:pt x="0" y="1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56"/>
                <p:cNvSpPr>
                  <a:spLocks/>
                </p:cNvSpPr>
                <p:nvPr/>
              </p:nvSpPr>
              <p:spPr bwMode="auto">
                <a:xfrm>
                  <a:off x="3728" y="2160"/>
                  <a:ext cx="304" cy="327"/>
                </a:xfrm>
                <a:custGeom>
                  <a:avLst/>
                  <a:gdLst>
                    <a:gd name="T0" fmla="*/ 304 w 304"/>
                    <a:gd name="T1" fmla="*/ 0 h 327"/>
                    <a:gd name="T2" fmla="*/ 304 w 304"/>
                    <a:gd name="T3" fmla="*/ 96 h 327"/>
                    <a:gd name="T4" fmla="*/ 0 w 304"/>
                    <a:gd name="T5" fmla="*/ 327 h 327"/>
                    <a:gd name="T6" fmla="*/ 18 w 304"/>
                    <a:gd name="T7" fmla="*/ 181 h 327"/>
                    <a:gd name="T8" fmla="*/ 304 w 304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327"/>
                    <a:gd name="T17" fmla="*/ 304 w 304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327">
                      <a:moveTo>
                        <a:pt x="304" y="0"/>
                      </a:moveTo>
                      <a:lnTo>
                        <a:pt x="304" y="96"/>
                      </a:lnTo>
                      <a:lnTo>
                        <a:pt x="0" y="327"/>
                      </a:lnTo>
                      <a:lnTo>
                        <a:pt x="18" y="181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57"/>
                <p:cNvSpPr>
                  <a:spLocks/>
                </p:cNvSpPr>
                <p:nvPr/>
              </p:nvSpPr>
              <p:spPr bwMode="auto">
                <a:xfrm>
                  <a:off x="3504" y="2304"/>
                  <a:ext cx="240" cy="336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75 h 432"/>
                    <a:gd name="T4" fmla="*/ 69 w 336"/>
                    <a:gd name="T5" fmla="*/ 112 h 432"/>
                    <a:gd name="T6" fmla="*/ 69 w 336"/>
                    <a:gd name="T7" fmla="*/ 336 h 432"/>
                    <a:gd name="T8" fmla="*/ 0 w 336"/>
                    <a:gd name="T9" fmla="*/ 261 h 432"/>
                    <a:gd name="T10" fmla="*/ 0 w 336"/>
                    <a:gd name="T11" fmla="*/ 37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58"/>
                <p:cNvSpPr>
                  <a:spLocks/>
                </p:cNvSpPr>
                <p:nvPr/>
              </p:nvSpPr>
              <p:spPr bwMode="auto">
                <a:xfrm>
                  <a:off x="3312" y="2160"/>
                  <a:ext cx="240" cy="288"/>
                </a:xfrm>
                <a:custGeom>
                  <a:avLst/>
                  <a:gdLst>
                    <a:gd name="T0" fmla="*/ 137 w 336"/>
                    <a:gd name="T1" fmla="*/ 0 h 432"/>
                    <a:gd name="T2" fmla="*/ 240 w 336"/>
                    <a:gd name="T3" fmla="*/ 64 h 432"/>
                    <a:gd name="T4" fmla="*/ 69 w 336"/>
                    <a:gd name="T5" fmla="*/ 96 h 432"/>
                    <a:gd name="T6" fmla="*/ 69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37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59"/>
                <p:cNvSpPr>
                  <a:spLocks/>
                </p:cNvSpPr>
                <p:nvPr/>
              </p:nvSpPr>
              <p:spPr bwMode="auto">
                <a:xfrm>
                  <a:off x="3168" y="2016"/>
                  <a:ext cx="192" cy="288"/>
                </a:xfrm>
                <a:custGeom>
                  <a:avLst/>
                  <a:gdLst>
                    <a:gd name="T0" fmla="*/ 110 w 336"/>
                    <a:gd name="T1" fmla="*/ 0 h 432"/>
                    <a:gd name="T2" fmla="*/ 192 w 336"/>
                    <a:gd name="T3" fmla="*/ 64 h 432"/>
                    <a:gd name="T4" fmla="*/ 55 w 336"/>
                    <a:gd name="T5" fmla="*/ 96 h 432"/>
                    <a:gd name="T6" fmla="*/ 55 w 336"/>
                    <a:gd name="T7" fmla="*/ 288 h 432"/>
                    <a:gd name="T8" fmla="*/ 0 w 336"/>
                    <a:gd name="T9" fmla="*/ 224 h 432"/>
                    <a:gd name="T10" fmla="*/ 0 w 336"/>
                    <a:gd name="T11" fmla="*/ 32 h 432"/>
                    <a:gd name="T12" fmla="*/ 110 w 336"/>
                    <a:gd name="T13" fmla="*/ 0 h 4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6"/>
                    <a:gd name="T22" fmla="*/ 0 h 432"/>
                    <a:gd name="T23" fmla="*/ 336 w 336"/>
                    <a:gd name="T24" fmla="*/ 432 h 4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6" h="432">
                      <a:moveTo>
                        <a:pt x="192" y="0"/>
                      </a:moveTo>
                      <a:lnTo>
                        <a:pt x="336" y="96"/>
                      </a:lnTo>
                      <a:lnTo>
                        <a:pt x="96" y="144"/>
                      </a:lnTo>
                      <a:lnTo>
                        <a:pt x="96" y="432"/>
                      </a:lnTo>
                      <a:lnTo>
                        <a:pt x="0" y="336"/>
                      </a:lnTo>
                      <a:lnTo>
                        <a:pt x="0" y="48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" name="Rounded Rectangular Callout 21"/>
            <p:cNvSpPr/>
            <p:nvPr/>
          </p:nvSpPr>
          <p:spPr bwMode="auto">
            <a:xfrm>
              <a:off x="7079548" y="3384989"/>
              <a:ext cx="651288" cy="521993"/>
            </a:xfrm>
            <a:prstGeom prst="wedgeRoundRectCallout">
              <a:avLst>
                <a:gd name="adj1" fmla="val -48487"/>
                <a:gd name="adj2" fmla="val -80825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" name="Picture 4" descr="http://b2b.cbsimg.net/blogs/pear090620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629" y="3456079"/>
              <a:ext cx="324836" cy="40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ular Callout 47"/>
            <p:cNvSpPr/>
            <p:nvPr/>
          </p:nvSpPr>
          <p:spPr bwMode="auto">
            <a:xfrm flipH="1">
              <a:off x="4939481" y="3367053"/>
              <a:ext cx="651288" cy="521993"/>
            </a:xfrm>
            <a:prstGeom prst="wedgeRoundRectCallout">
              <a:avLst>
                <a:gd name="adj1" fmla="val -48487"/>
                <a:gd name="adj2" fmla="val -80825"/>
                <a:gd name="adj3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2" descr="http://b2b.cbsimg.net/blogs/lemon0906201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892" y="3434703"/>
              <a:ext cx="513307" cy="38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/>
          <p:cNvGrpSpPr/>
          <p:nvPr/>
        </p:nvGrpSpPr>
        <p:grpSpPr>
          <a:xfrm>
            <a:off x="3900055" y="2262256"/>
            <a:ext cx="1366092" cy="762938"/>
            <a:chOff x="3900055" y="2262256"/>
            <a:chExt cx="1366092" cy="762938"/>
          </a:xfrm>
        </p:grpSpPr>
        <p:sp>
          <p:nvSpPr>
            <p:cNvPr id="52" name="Oval 51"/>
            <p:cNvSpPr/>
            <p:nvPr/>
          </p:nvSpPr>
          <p:spPr bwMode="auto">
            <a:xfrm>
              <a:off x="3900055" y="2262256"/>
              <a:ext cx="1366092" cy="762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105524" y="2377007"/>
              <a:ext cx="955155" cy="533437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5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9662913-7592-44AC-A320-BDEE55E73DA9}" type="slidenum">
              <a:rPr lang="ar-SA" smtClean="0"/>
              <a:pPr/>
              <a:t>69</a:t>
            </a:fld>
            <a:endParaRPr lang="en-US" smtClean="0"/>
          </a:p>
        </p:txBody>
      </p:sp>
      <p:sp>
        <p:nvSpPr>
          <p:cNvPr id="194564" name="Rectangle 2"/>
          <p:cNvSpPr>
            <a:spLocks noChangeArrowheads="1"/>
          </p:cNvSpPr>
          <p:nvPr/>
        </p:nvSpPr>
        <p:spPr bwMode="auto">
          <a:xfrm>
            <a:off x="0" y="-6439"/>
            <a:ext cx="9144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   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work is licensed under a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Creative Commons Attribution-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ShareAlike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 2.5 License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94565" name="Picture 3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46038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6" name="Rectangle 4"/>
          <p:cNvSpPr>
            <a:spLocks noChangeArrowheads="1"/>
          </p:cNvSpPr>
          <p:nvPr/>
        </p:nvSpPr>
        <p:spPr bwMode="auto">
          <a:xfrm>
            <a:off x="685800" y="1343025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are free: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Share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to copy, distribute and transmit the work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Remix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to adapt the work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the following conditions: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Attribution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You must attribute the work to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“Distributed Computing through Combinatorial Topology”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(but not in any way that suggests that the authors endorse you or your use of the work).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 Alike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If you alter, transform, or build upon this work, you may distribute the resulting work only under the same, similar or a compatible license.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any reuse or distribution, you must make clear to others the license terms of this work. The best way to do this is with a link to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http://creativecommons.org/licenses/by-sa/3.0/.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of the above conditions can be waived if you get permission from the copyright holder.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Nothing in this license impairs or restricts the author's moral rights.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t>Distributed Computing through Combinatorial Topology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Complex for Binary Consensus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21B6-EDAF-4A15-81FC-B5986BDEAE29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F9D6-FD24-4F24-9AC5-60AC0B436476}" type="slidenum">
              <a:rPr lang="en-US"/>
              <a:pPr/>
              <a:t>7</a:t>
            </a:fld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62200" y="19050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0</a:t>
            </a:r>
            <a:endParaRPr lang="en-US" sz="360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505200" y="3124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0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flipV="1">
            <a:off x="3276600" y="38100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0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90600" y="3657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US" sz="360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86000" y="4800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1</a:t>
            </a:r>
            <a:endParaRPr lang="en-US" sz="3600"/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4012902" y="3917020"/>
            <a:ext cx="458330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Processes: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blue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3616871" y="5506658"/>
            <a:ext cx="500649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Independently assigned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4614029" y="2327383"/>
            <a:ext cx="398218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possible initial states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Complex for Binary Consensus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9B0D-0752-49BF-988A-8E989C4F3707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77A5-EF0C-4C3E-BDE7-AF385D5DB8AF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02447" name="Group 47"/>
          <p:cNvGrpSpPr>
            <a:grpSpLocks/>
          </p:cNvGrpSpPr>
          <p:nvPr/>
        </p:nvGrpSpPr>
        <p:grpSpPr bwMode="auto">
          <a:xfrm>
            <a:off x="711200" y="2101850"/>
            <a:ext cx="3771900" cy="3579813"/>
            <a:chOff x="448" y="1324"/>
            <a:chExt cx="2376" cy="2255"/>
          </a:xfrm>
        </p:grpSpPr>
        <p:sp>
          <p:nvSpPr>
            <p:cNvPr id="102438" name="Freeform 38"/>
            <p:cNvSpPr>
              <a:spLocks/>
            </p:cNvSpPr>
            <p:nvPr/>
          </p:nvSpPr>
          <p:spPr bwMode="auto">
            <a:xfrm>
              <a:off x="1786" y="1324"/>
              <a:ext cx="1035" cy="1814"/>
            </a:xfrm>
            <a:custGeom>
              <a:avLst/>
              <a:gdLst/>
              <a:ahLst/>
              <a:cxnLst>
                <a:cxn ang="0">
                  <a:pos x="7" y="1359"/>
                </a:cxn>
                <a:cxn ang="0">
                  <a:pos x="980" y="1814"/>
                </a:cxn>
                <a:cxn ang="0">
                  <a:pos x="1035" y="180"/>
                </a:cxn>
                <a:cxn ang="0">
                  <a:pos x="0" y="0"/>
                </a:cxn>
                <a:cxn ang="0">
                  <a:pos x="7" y="1359"/>
                </a:cxn>
              </a:cxnLst>
              <a:rect l="0" t="0" r="r" b="b"/>
              <a:pathLst>
                <a:path w="1035" h="1814">
                  <a:moveTo>
                    <a:pt x="7" y="1359"/>
                  </a:moveTo>
                  <a:lnTo>
                    <a:pt x="980" y="1814"/>
                  </a:lnTo>
                  <a:lnTo>
                    <a:pt x="1035" y="180"/>
                  </a:lnTo>
                  <a:lnTo>
                    <a:pt x="0" y="0"/>
                  </a:lnTo>
                  <a:lnTo>
                    <a:pt x="7" y="13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Freeform 23"/>
            <p:cNvSpPr>
              <a:spLocks/>
            </p:cNvSpPr>
            <p:nvPr/>
          </p:nvSpPr>
          <p:spPr bwMode="auto">
            <a:xfrm>
              <a:off x="455" y="1331"/>
              <a:ext cx="1338" cy="1648"/>
            </a:xfrm>
            <a:custGeom>
              <a:avLst/>
              <a:gdLst/>
              <a:ahLst/>
              <a:cxnLst>
                <a:cxn ang="0">
                  <a:pos x="83" y="1648"/>
                </a:cxn>
                <a:cxn ang="0">
                  <a:pos x="1338" y="1352"/>
                </a:cxn>
                <a:cxn ang="0">
                  <a:pos x="1331" y="0"/>
                </a:cxn>
                <a:cxn ang="0">
                  <a:pos x="0" y="107"/>
                </a:cxn>
                <a:cxn ang="0">
                  <a:pos x="83" y="1648"/>
                </a:cxn>
              </a:cxnLst>
              <a:rect l="0" t="0" r="r" b="b"/>
              <a:pathLst>
                <a:path w="1338" h="1648">
                  <a:moveTo>
                    <a:pt x="83" y="1648"/>
                  </a:moveTo>
                  <a:lnTo>
                    <a:pt x="1338" y="1352"/>
                  </a:lnTo>
                  <a:lnTo>
                    <a:pt x="1331" y="0"/>
                  </a:lnTo>
                  <a:lnTo>
                    <a:pt x="0" y="107"/>
                  </a:lnTo>
                  <a:lnTo>
                    <a:pt x="83" y="164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448" y="1334"/>
              <a:ext cx="2369" cy="34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69" y="342"/>
                </a:cxn>
                <a:cxn ang="0">
                  <a:pos x="2369" y="186"/>
                </a:cxn>
                <a:cxn ang="0">
                  <a:pos x="1345" y="0"/>
                </a:cxn>
                <a:cxn ang="0">
                  <a:pos x="0" y="104"/>
                </a:cxn>
              </a:cxnLst>
              <a:rect l="0" t="0" r="r" b="b"/>
              <a:pathLst>
                <a:path w="2369" h="342">
                  <a:moveTo>
                    <a:pt x="0" y="104"/>
                  </a:moveTo>
                  <a:lnTo>
                    <a:pt x="869" y="342"/>
                  </a:lnTo>
                  <a:lnTo>
                    <a:pt x="2369" y="186"/>
                  </a:lnTo>
                  <a:lnTo>
                    <a:pt x="1345" y="0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1" name="Freeform 31"/>
            <p:cNvSpPr>
              <a:spLocks/>
            </p:cNvSpPr>
            <p:nvPr/>
          </p:nvSpPr>
          <p:spPr bwMode="auto">
            <a:xfrm>
              <a:off x="1144" y="2559"/>
              <a:ext cx="1345" cy="4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9" name="Text Box 39"/>
            <p:cNvSpPr txBox="1">
              <a:spLocks noChangeArrowheads="1"/>
            </p:cNvSpPr>
            <p:nvPr/>
          </p:nvSpPr>
          <p:spPr bwMode="auto">
            <a:xfrm>
              <a:off x="2254" y="170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/>
                <a:t>0</a:t>
              </a:r>
              <a:endParaRPr lang="en-US" sz="3600"/>
            </a:p>
          </p:txBody>
        </p:sp>
        <p:sp>
          <p:nvSpPr>
            <p:cNvPr id="102440" name="Text Box 40"/>
            <p:cNvSpPr txBox="1">
              <a:spLocks noChangeArrowheads="1"/>
            </p:cNvSpPr>
            <p:nvPr/>
          </p:nvSpPr>
          <p:spPr bwMode="auto">
            <a:xfrm>
              <a:off x="615" y="180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0</a:t>
              </a:r>
              <a:endParaRPr lang="en-US" sz="3600">
                <a:solidFill>
                  <a:srgbClr val="FF0000"/>
                </a:solidFill>
              </a:endParaRPr>
            </a:p>
          </p:txBody>
        </p:sp>
        <p:sp>
          <p:nvSpPr>
            <p:cNvPr id="102441" name="Text Box 41"/>
            <p:cNvSpPr txBox="1">
              <a:spLocks noChangeArrowheads="1"/>
            </p:cNvSpPr>
            <p:nvPr/>
          </p:nvSpPr>
          <p:spPr bwMode="auto">
            <a:xfrm flipV="1">
              <a:off x="1312" y="2288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</a:rPr>
                <a:t>0</a:t>
              </a:r>
              <a:endParaRPr 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02442" name="Text Box 42"/>
            <p:cNvSpPr txBox="1">
              <a:spLocks noChangeArrowheads="1"/>
            </p:cNvSpPr>
            <p:nvPr/>
          </p:nvSpPr>
          <p:spPr bwMode="auto">
            <a:xfrm>
              <a:off x="2480" y="2787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</a:t>
              </a:r>
              <a:endParaRPr lang="en-US" sz="3600"/>
            </a:p>
          </p:txBody>
        </p:sp>
        <p:sp>
          <p:nvSpPr>
            <p:cNvPr id="102443" name="Text Box 43"/>
            <p:cNvSpPr txBox="1">
              <a:spLocks noChangeArrowheads="1"/>
            </p:cNvSpPr>
            <p:nvPr/>
          </p:nvSpPr>
          <p:spPr bwMode="auto">
            <a:xfrm>
              <a:off x="895" y="2879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/>
                <a:t>1</a:t>
              </a:r>
              <a:endParaRPr lang="en-US" sz="3600"/>
            </a:p>
          </p:txBody>
        </p:sp>
        <p:sp>
          <p:nvSpPr>
            <p:cNvPr id="102444" name="Text Box 44"/>
            <p:cNvSpPr txBox="1">
              <a:spLocks noChangeArrowheads="1"/>
            </p:cNvSpPr>
            <p:nvPr/>
          </p:nvSpPr>
          <p:spPr bwMode="auto">
            <a:xfrm rot="10800000" flipV="1">
              <a:off x="1829" y="2289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800">
                  <a:solidFill>
                    <a:schemeClr val="accent1"/>
                  </a:solidFill>
                </a:rPr>
                <a:t>1</a:t>
              </a:r>
              <a:endParaRPr 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102446" name="Freeform 46"/>
            <p:cNvSpPr>
              <a:spLocks/>
            </p:cNvSpPr>
            <p:nvPr/>
          </p:nvSpPr>
          <p:spPr bwMode="auto">
            <a:xfrm flipH="1" flipV="1">
              <a:off x="869" y="1871"/>
              <a:ext cx="1345" cy="419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1345" y="352"/>
                </a:cxn>
                <a:cxn ang="0">
                  <a:pos x="0" y="419"/>
                </a:cxn>
                <a:cxn ang="0">
                  <a:pos x="714" y="0"/>
                </a:cxn>
              </a:cxnLst>
              <a:rect l="0" t="0" r="r" b="b"/>
              <a:pathLst>
                <a:path w="1345" h="419">
                  <a:moveTo>
                    <a:pt x="714" y="0"/>
                  </a:moveTo>
                  <a:lnTo>
                    <a:pt x="1345" y="352"/>
                  </a:lnTo>
                  <a:lnTo>
                    <a:pt x="0" y="4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455" y="1438"/>
              <a:ext cx="869" cy="2141"/>
            </a:xfrm>
            <a:custGeom>
              <a:avLst/>
              <a:gdLst/>
              <a:ahLst/>
              <a:cxnLst>
                <a:cxn ang="0">
                  <a:pos x="869" y="2141"/>
                </a:cxn>
                <a:cxn ang="0">
                  <a:pos x="849" y="231"/>
                </a:cxn>
                <a:cxn ang="0">
                  <a:pos x="0" y="0"/>
                </a:cxn>
                <a:cxn ang="0">
                  <a:pos x="73" y="1541"/>
                </a:cxn>
                <a:cxn ang="0">
                  <a:pos x="869" y="2141"/>
                </a:cxn>
              </a:cxnLst>
              <a:rect l="0" t="0" r="r" b="b"/>
              <a:pathLst>
                <a:path w="869" h="2141">
                  <a:moveTo>
                    <a:pt x="869" y="2141"/>
                  </a:moveTo>
                  <a:lnTo>
                    <a:pt x="849" y="231"/>
                  </a:lnTo>
                  <a:lnTo>
                    <a:pt x="0" y="0"/>
                  </a:lnTo>
                  <a:lnTo>
                    <a:pt x="73" y="1541"/>
                  </a:lnTo>
                  <a:lnTo>
                    <a:pt x="869" y="214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1303" y="1510"/>
              <a:ext cx="1521" cy="2058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1" y="2058"/>
                </a:cxn>
                <a:cxn ang="0">
                  <a:pos x="1456" y="1614"/>
                </a:cxn>
                <a:cxn ang="0">
                  <a:pos x="1521" y="0"/>
                </a:cxn>
                <a:cxn ang="0">
                  <a:pos x="0" y="166"/>
                </a:cxn>
              </a:cxnLst>
              <a:rect l="0" t="0" r="r" b="b"/>
              <a:pathLst>
                <a:path w="1521" h="2058">
                  <a:moveTo>
                    <a:pt x="0" y="166"/>
                  </a:moveTo>
                  <a:lnTo>
                    <a:pt x="11" y="2058"/>
                  </a:lnTo>
                  <a:lnTo>
                    <a:pt x="1456" y="1614"/>
                  </a:lnTo>
                  <a:lnTo>
                    <a:pt x="1521" y="0"/>
                  </a:lnTo>
                  <a:lnTo>
                    <a:pt x="0" y="166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122"/>
          <p:cNvSpPr txBox="1">
            <a:spLocks noChangeArrowheads="1"/>
          </p:cNvSpPr>
          <p:nvPr/>
        </p:nvSpPr>
        <p:spPr bwMode="auto">
          <a:xfrm>
            <a:off x="4153616" y="3917020"/>
            <a:ext cx="434285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Output values 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 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3732604" y="5506658"/>
            <a:ext cx="476386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Two disconnected simplexes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4674592" y="2327383"/>
            <a:ext cx="382188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possible final states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05D9-2233-40D7-87C4-FEE09BD02C12}" type="datetime5">
              <a:rPr lang="en-US"/>
              <a:pPr/>
              <a:t>28-Nov-16</a:t>
            </a:fld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E05F-83E5-4CD6-8F79-884AFBA87D20}" type="slidenum">
              <a:rPr lang="en-US"/>
              <a:pPr/>
              <a:t>9</a:t>
            </a:fld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Map for Consensus</a:t>
            </a:r>
            <a:endParaRPr lang="en-US" dirty="0"/>
          </a:p>
        </p:txBody>
      </p:sp>
      <p:sp>
        <p:nvSpPr>
          <p:cNvPr id="171030" name="Freeform 22"/>
          <p:cNvSpPr>
            <a:spLocks/>
          </p:cNvSpPr>
          <p:nvPr/>
        </p:nvSpPr>
        <p:spPr bwMode="auto">
          <a:xfrm>
            <a:off x="6858000" y="2201863"/>
            <a:ext cx="1643063" cy="2879725"/>
          </a:xfrm>
          <a:custGeom>
            <a:avLst/>
            <a:gdLst/>
            <a:ahLst/>
            <a:cxnLst>
              <a:cxn ang="0">
                <a:pos x="7" y="1359"/>
              </a:cxn>
              <a:cxn ang="0">
                <a:pos x="980" y="1814"/>
              </a:cxn>
              <a:cxn ang="0">
                <a:pos x="1035" y="180"/>
              </a:cxn>
              <a:cxn ang="0">
                <a:pos x="0" y="0"/>
              </a:cxn>
              <a:cxn ang="0">
                <a:pos x="7" y="1359"/>
              </a:cxn>
            </a:cxnLst>
            <a:rect l="0" t="0" r="r" b="b"/>
            <a:pathLst>
              <a:path w="1035" h="1814">
                <a:moveTo>
                  <a:pt x="7" y="1359"/>
                </a:moveTo>
                <a:lnTo>
                  <a:pt x="980" y="1814"/>
                </a:lnTo>
                <a:lnTo>
                  <a:pt x="1035" y="180"/>
                </a:lnTo>
                <a:lnTo>
                  <a:pt x="0" y="0"/>
                </a:lnTo>
                <a:lnTo>
                  <a:pt x="7" y="135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1" name="Freeform 23"/>
          <p:cNvSpPr>
            <a:spLocks/>
          </p:cNvSpPr>
          <p:nvPr/>
        </p:nvSpPr>
        <p:spPr bwMode="auto">
          <a:xfrm>
            <a:off x="4745038" y="2212975"/>
            <a:ext cx="2124075" cy="2616200"/>
          </a:xfrm>
          <a:custGeom>
            <a:avLst/>
            <a:gdLst/>
            <a:ahLst/>
            <a:cxnLst>
              <a:cxn ang="0">
                <a:pos x="83" y="1648"/>
              </a:cxn>
              <a:cxn ang="0">
                <a:pos x="1338" y="1352"/>
              </a:cxn>
              <a:cxn ang="0">
                <a:pos x="1331" y="0"/>
              </a:cxn>
              <a:cxn ang="0">
                <a:pos x="0" y="107"/>
              </a:cxn>
              <a:cxn ang="0">
                <a:pos x="83" y="1648"/>
              </a:cxn>
            </a:cxnLst>
            <a:rect l="0" t="0" r="r" b="b"/>
            <a:pathLst>
              <a:path w="1338" h="1648">
                <a:moveTo>
                  <a:pt x="83" y="1648"/>
                </a:moveTo>
                <a:lnTo>
                  <a:pt x="1338" y="1352"/>
                </a:lnTo>
                <a:lnTo>
                  <a:pt x="1331" y="0"/>
                </a:lnTo>
                <a:lnTo>
                  <a:pt x="0" y="107"/>
                </a:lnTo>
                <a:lnTo>
                  <a:pt x="83" y="1648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2" name="Freeform 24"/>
          <p:cNvSpPr>
            <a:spLocks/>
          </p:cNvSpPr>
          <p:nvPr/>
        </p:nvSpPr>
        <p:spPr bwMode="auto">
          <a:xfrm>
            <a:off x="4733925" y="2217738"/>
            <a:ext cx="3760788" cy="5429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869" y="342"/>
              </a:cxn>
              <a:cxn ang="0">
                <a:pos x="2369" y="186"/>
              </a:cxn>
              <a:cxn ang="0">
                <a:pos x="1345" y="0"/>
              </a:cxn>
              <a:cxn ang="0">
                <a:pos x="0" y="104"/>
              </a:cxn>
            </a:cxnLst>
            <a:rect l="0" t="0" r="r" b="b"/>
            <a:pathLst>
              <a:path w="2369" h="342">
                <a:moveTo>
                  <a:pt x="0" y="104"/>
                </a:moveTo>
                <a:lnTo>
                  <a:pt x="869" y="342"/>
                </a:lnTo>
                <a:lnTo>
                  <a:pt x="2369" y="186"/>
                </a:lnTo>
                <a:lnTo>
                  <a:pt x="1345" y="0"/>
                </a:lnTo>
                <a:lnTo>
                  <a:pt x="0" y="104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5838825" y="41624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0" name="Freeform 32"/>
          <p:cNvSpPr>
            <a:spLocks/>
          </p:cNvSpPr>
          <p:nvPr/>
        </p:nvSpPr>
        <p:spPr bwMode="auto">
          <a:xfrm flipH="1" flipV="1">
            <a:off x="5402263" y="3070225"/>
            <a:ext cx="2135188" cy="665162"/>
          </a:xfrm>
          <a:custGeom>
            <a:avLst/>
            <a:gdLst/>
            <a:ahLst/>
            <a:cxnLst>
              <a:cxn ang="0">
                <a:pos x="714" y="0"/>
              </a:cxn>
              <a:cxn ang="0">
                <a:pos x="1345" y="352"/>
              </a:cxn>
              <a:cxn ang="0">
                <a:pos x="0" y="419"/>
              </a:cxn>
              <a:cxn ang="0">
                <a:pos x="714" y="0"/>
              </a:cxn>
            </a:cxnLst>
            <a:rect l="0" t="0" r="r" b="b"/>
            <a:pathLst>
              <a:path w="1345" h="419">
                <a:moveTo>
                  <a:pt x="714" y="0"/>
                </a:moveTo>
                <a:lnTo>
                  <a:pt x="1345" y="352"/>
                </a:lnTo>
                <a:lnTo>
                  <a:pt x="0" y="419"/>
                </a:lnTo>
                <a:lnTo>
                  <a:pt x="714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1" name="Freeform 33"/>
          <p:cNvSpPr>
            <a:spLocks/>
          </p:cNvSpPr>
          <p:nvPr/>
        </p:nvSpPr>
        <p:spPr bwMode="auto">
          <a:xfrm>
            <a:off x="4745038" y="2382838"/>
            <a:ext cx="1379538" cy="3398837"/>
          </a:xfrm>
          <a:custGeom>
            <a:avLst/>
            <a:gdLst/>
            <a:ahLst/>
            <a:cxnLst>
              <a:cxn ang="0">
                <a:pos x="869" y="2141"/>
              </a:cxn>
              <a:cxn ang="0">
                <a:pos x="849" y="231"/>
              </a:cxn>
              <a:cxn ang="0">
                <a:pos x="0" y="0"/>
              </a:cxn>
              <a:cxn ang="0">
                <a:pos x="73" y="1541"/>
              </a:cxn>
              <a:cxn ang="0">
                <a:pos x="869" y="2141"/>
              </a:cxn>
            </a:cxnLst>
            <a:rect l="0" t="0" r="r" b="b"/>
            <a:pathLst>
              <a:path w="869" h="2141">
                <a:moveTo>
                  <a:pt x="869" y="2141"/>
                </a:moveTo>
                <a:lnTo>
                  <a:pt x="849" y="231"/>
                </a:lnTo>
                <a:lnTo>
                  <a:pt x="0" y="0"/>
                </a:lnTo>
                <a:lnTo>
                  <a:pt x="73" y="1541"/>
                </a:lnTo>
                <a:lnTo>
                  <a:pt x="869" y="2141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1042" name="Freeform 34"/>
          <p:cNvSpPr>
            <a:spLocks/>
          </p:cNvSpPr>
          <p:nvPr/>
        </p:nvSpPr>
        <p:spPr bwMode="auto">
          <a:xfrm>
            <a:off x="6091238" y="2497138"/>
            <a:ext cx="2414588" cy="32670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11" y="2058"/>
              </a:cxn>
              <a:cxn ang="0">
                <a:pos x="1456" y="1614"/>
              </a:cxn>
              <a:cxn ang="0">
                <a:pos x="1521" y="0"/>
              </a:cxn>
              <a:cxn ang="0">
                <a:pos x="0" y="166"/>
              </a:cxn>
            </a:cxnLst>
            <a:rect l="0" t="0" r="r" b="b"/>
            <a:pathLst>
              <a:path w="1521" h="2058">
                <a:moveTo>
                  <a:pt x="0" y="166"/>
                </a:moveTo>
                <a:lnTo>
                  <a:pt x="11" y="2058"/>
                </a:lnTo>
                <a:lnTo>
                  <a:pt x="1456" y="1614"/>
                </a:lnTo>
                <a:lnTo>
                  <a:pt x="1521" y="0"/>
                </a:lnTo>
                <a:lnTo>
                  <a:pt x="0" y="166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1048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010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Freeform 24"/>
          <p:cNvSpPr/>
          <p:nvPr/>
        </p:nvSpPr>
        <p:spPr bwMode="auto">
          <a:xfrm>
            <a:off x="2525917" y="2426329"/>
            <a:ext cx="977774" cy="1530035"/>
          </a:xfrm>
          <a:custGeom>
            <a:avLst/>
            <a:gdLst>
              <a:gd name="connsiteX0" fmla="*/ 0 w 977774"/>
              <a:gd name="connsiteY0" fmla="*/ 0 h 1530035"/>
              <a:gd name="connsiteX1" fmla="*/ 769544 w 977774"/>
              <a:gd name="connsiteY1" fmla="*/ 1530035 h 1530035"/>
              <a:gd name="connsiteX2" fmla="*/ 977774 w 977774"/>
              <a:gd name="connsiteY2" fmla="*/ 1050202 h 1530035"/>
              <a:gd name="connsiteX3" fmla="*/ 63374 w 977774"/>
              <a:gd name="connsiteY3" fmla="*/ 63374 h 153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774" h="1530035">
                <a:moveTo>
                  <a:pt x="0" y="0"/>
                </a:moveTo>
                <a:lnTo>
                  <a:pt x="769544" y="1530035"/>
                </a:lnTo>
                <a:lnTo>
                  <a:pt x="977774" y="1050202"/>
                </a:lnTo>
                <a:lnTo>
                  <a:pt x="63374" y="63374"/>
                </a:ln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 Box 122"/>
          <p:cNvSpPr txBox="1">
            <a:spLocks noChangeArrowheads="1"/>
          </p:cNvSpPr>
          <p:nvPr/>
        </p:nvSpPr>
        <p:spPr bwMode="auto">
          <a:xfrm>
            <a:off x="2284325" y="4152411"/>
            <a:ext cx="194316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6763118" y="3327037"/>
            <a:ext cx="216277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outputs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300396" y="3114392"/>
            <a:ext cx="733331" cy="102304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2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PH@ELBTUPUFUVWZY5H8" val="5902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round/>
          <a:headEnd/>
          <a:tailEnd/>
        </a:ln>
        <a:effectLst/>
      </a:spPr>
      <a:bodyPr wrap="none" anchor="ctr"/>
      <a:lstStyle>
        <a:defPPr>
          <a:defRPr dirty="0"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16828</TotalTime>
  <Words>2494</Words>
  <Application>Microsoft Office PowerPoint</Application>
  <PresentationFormat>Overhead</PresentationFormat>
  <Paragraphs>546</Paragraphs>
  <Slides>69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cmsy10</vt:lpstr>
      <vt:lpstr>CMR10</vt:lpstr>
      <vt:lpstr>Arial</vt:lpstr>
      <vt:lpstr>Courier New</vt:lpstr>
      <vt:lpstr>Verdana</vt:lpstr>
      <vt:lpstr>CMMI10</vt:lpstr>
      <vt:lpstr>Symbol</vt:lpstr>
      <vt:lpstr>Script MT Bold</vt:lpstr>
      <vt:lpstr>Marlett</vt:lpstr>
      <vt:lpstr>CMSY10ORIG</vt:lpstr>
      <vt:lpstr>CMMI10</vt:lpstr>
      <vt:lpstr>Comic Sans MS</vt:lpstr>
      <vt:lpstr>CMMI7</vt:lpstr>
      <vt:lpstr>Blank Presentation.pot</vt:lpstr>
      <vt:lpstr>Byzantine-Resilient Colorless Computation</vt:lpstr>
      <vt:lpstr>PowerPoint Presentation</vt:lpstr>
      <vt:lpstr>PowerPoint Presentation</vt:lpstr>
      <vt:lpstr>Vertex = Process State</vt:lpstr>
      <vt:lpstr>Simplex = Global State</vt:lpstr>
      <vt:lpstr>Complex = Global States</vt:lpstr>
      <vt:lpstr>Input Complex for Binary Consensus</vt:lpstr>
      <vt:lpstr>Output Complex for Binary Consensus</vt:lpstr>
      <vt:lpstr>Carrier Map for Consensus</vt:lpstr>
      <vt:lpstr>Carrier Map for Consensus</vt:lpstr>
      <vt:lpstr>Carrier Map for Consensus</vt:lpstr>
      <vt:lpstr>Task Specification</vt:lpstr>
      <vt:lpstr>Colorless Tasks</vt:lpstr>
      <vt:lpstr>Examples</vt:lpstr>
      <vt:lpstr>Crash Model  Fundamental Theorem</vt:lpstr>
      <vt:lpstr>Schematic View</vt:lpstr>
      <vt:lpstr>Universal Protocol (1 of 2)</vt:lpstr>
      <vt:lpstr>Universal Protocol (2 of 2)</vt:lpstr>
      <vt:lpstr>Fundamental Theorem for colorless Byzantine tasks</vt:lpstr>
      <vt:lpstr>Fundamental Theorem for colorless Byzantine tasks</vt:lpstr>
      <vt:lpstr>Message-Passing</vt:lpstr>
      <vt:lpstr>Crash Failures</vt:lpstr>
      <vt:lpstr>Crash Failures</vt:lpstr>
      <vt:lpstr>Byzantine Failures</vt:lpstr>
      <vt:lpstr>He said, She said …</vt:lpstr>
      <vt:lpstr>He said, She said …</vt:lpstr>
      <vt:lpstr>Identifying Input Values</vt:lpstr>
      <vt:lpstr>Identifying Input Values</vt:lpstr>
      <vt:lpstr>Nothing Learned</vt:lpstr>
      <vt:lpstr>Requirement</vt:lpstr>
      <vt:lpstr>All you need for a protocol …</vt:lpstr>
      <vt:lpstr>Communication</vt:lpstr>
      <vt:lpstr>Message-Passing Protocols</vt:lpstr>
      <vt:lpstr>Messages</vt:lpstr>
      <vt:lpstr>Reliable Broadcast</vt:lpstr>
      <vt:lpstr>Non-Faulty Integrity</vt:lpstr>
      <vt:lpstr>Non-Faulty Liveness</vt:lpstr>
      <vt:lpstr>Global Uniqueness</vt:lpstr>
      <vt:lpstr>Global Liveness</vt:lpstr>
      <vt:lpstr>Summary</vt:lpstr>
      <vt:lpstr>RBSend Phase 1</vt:lpstr>
      <vt:lpstr>RBSend Phase 2</vt:lpstr>
      <vt:lpstr>RBSend Phase 3</vt:lpstr>
      <vt:lpstr>RBSend Phase 4</vt:lpstr>
      <vt:lpstr>RBSend Phase 5</vt:lpstr>
      <vt:lpstr>Proofs of Correctness</vt:lpstr>
      <vt:lpstr>Reading a Value</vt:lpstr>
      <vt:lpstr>Reading a Value</vt:lpstr>
      <vt:lpstr>Reading a Value</vt:lpstr>
      <vt:lpstr>Reading a Value</vt:lpstr>
      <vt:lpstr>Reading a Value</vt:lpstr>
      <vt:lpstr>Reading a Value</vt:lpstr>
      <vt:lpstr>Set Agreement</vt:lpstr>
      <vt:lpstr>Set Agreement</vt:lpstr>
      <vt:lpstr>Barycenrtric Agreement</vt:lpstr>
      <vt:lpstr>Barycentric Agreement (1)</vt:lpstr>
      <vt:lpstr>Barycentric Agreement (2)</vt:lpstr>
      <vt:lpstr>Barycentric Agreement</vt:lpstr>
      <vt:lpstr>PowerPoint Presentation</vt:lpstr>
      <vt:lpstr>PowerPoint Presentation</vt:lpstr>
      <vt:lpstr>Fundamental Theorem</vt:lpstr>
      <vt:lpstr>Map Implies Protocol</vt:lpstr>
      <vt:lpstr>Protocol implies Map</vt:lpstr>
      <vt:lpstr>Strict Tasks</vt:lpstr>
      <vt:lpstr>Lower Bound</vt:lpstr>
      <vt:lpstr>Theorem</vt:lpstr>
      <vt:lpstr>The Takeaway</vt:lpstr>
      <vt:lpstr>Questions?</vt:lpstr>
      <vt:lpstr>PowerPoint Presentation</vt:lpstr>
    </vt:vector>
  </TitlesOfParts>
  <Company>Brown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Topology and Distributed Computing</dc:title>
  <dc:creator>Maurice Herlihy</dc:creator>
  <cp:lastModifiedBy>Maurice Herlih</cp:lastModifiedBy>
  <cp:revision>249</cp:revision>
  <cp:lastPrinted>1999-05-13T01:42:18Z</cp:lastPrinted>
  <dcterms:created xsi:type="dcterms:W3CDTF">1999-05-12T13:47:53Z</dcterms:created>
  <dcterms:modified xsi:type="dcterms:W3CDTF">2016-11-29T00:04:16Z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standard&amp;commercial=n&amp;derivatives=y&amp;jurisdiction=</vt:lpwstr>
  </property>
  <property fmtid="{D5CDD505-2E9C-101B-9397-08002B2CF9AE}" pid="3" name="CreativeCommonsLicenseURL">
    <vt:lpwstr>http://creativecommons.org/licenses/by-nc/3.0/</vt:lpwstr>
  </property>
  <property fmtid="{D5CDD505-2E9C-101B-9397-08002B2CF9AE}" pid="4" name="CreativeCommonsLicenseXml">
    <vt:lpwstr>&lt;?xml version="1.0" encoding="utf-8"?&gt;&lt;result&gt;&lt;license-uri&gt;http://creativecommons.org/licenses/by-nc/3.0/&lt;/license-uri&gt;&lt;license-name&gt;Attribution-Noncommercial 3.0 Unported&lt;/license-name&gt;&lt;rdf&gt;&lt;rdf:RDF xmlns="http://creativecommons.org/ns#" xmlns:dc="http:/</vt:lpwstr>
  </property>
</Properties>
</file>