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8"/>
  </p:notesMasterIdLst>
  <p:sldIdLst>
    <p:sldId id="256" r:id="rId2"/>
    <p:sldId id="421" r:id="rId3"/>
    <p:sldId id="424" r:id="rId4"/>
    <p:sldId id="422" r:id="rId5"/>
    <p:sldId id="437" r:id="rId6"/>
    <p:sldId id="305" r:id="rId7"/>
    <p:sldId id="307" r:id="rId8"/>
    <p:sldId id="443" r:id="rId9"/>
    <p:sldId id="440" r:id="rId10"/>
    <p:sldId id="438" r:id="rId11"/>
    <p:sldId id="275" r:id="rId12"/>
    <p:sldId id="446" r:id="rId13"/>
    <p:sldId id="445" r:id="rId14"/>
    <p:sldId id="448" r:id="rId15"/>
    <p:sldId id="439" r:id="rId16"/>
    <p:sldId id="287" r:id="rId17"/>
    <p:sldId id="277" r:id="rId18"/>
    <p:sldId id="473" r:id="rId19"/>
    <p:sldId id="278" r:id="rId20"/>
    <p:sldId id="289" r:id="rId21"/>
    <p:sldId id="467" r:id="rId22"/>
    <p:sldId id="444" r:id="rId23"/>
    <p:sldId id="451" r:id="rId24"/>
    <p:sldId id="449" r:id="rId25"/>
    <p:sldId id="450" r:id="rId26"/>
    <p:sldId id="283" r:id="rId27"/>
    <p:sldId id="291" r:id="rId28"/>
    <p:sldId id="290" r:id="rId29"/>
    <p:sldId id="453" r:id="rId30"/>
    <p:sldId id="285" r:id="rId31"/>
    <p:sldId id="455" r:id="rId32"/>
    <p:sldId id="456" r:id="rId33"/>
    <p:sldId id="457" r:id="rId34"/>
    <p:sldId id="458" r:id="rId35"/>
    <p:sldId id="459" r:id="rId36"/>
    <p:sldId id="292" r:id="rId37"/>
    <p:sldId id="294" r:id="rId38"/>
    <p:sldId id="298" r:id="rId39"/>
    <p:sldId id="471" r:id="rId40"/>
    <p:sldId id="460" r:id="rId41"/>
    <p:sldId id="461" r:id="rId42"/>
    <p:sldId id="465" r:id="rId43"/>
    <p:sldId id="300" r:id="rId44"/>
    <p:sldId id="301" r:id="rId45"/>
    <p:sldId id="302" r:id="rId46"/>
    <p:sldId id="303" r:id="rId47"/>
    <p:sldId id="463" r:id="rId48"/>
    <p:sldId id="304" r:id="rId49"/>
    <p:sldId id="464" r:id="rId50"/>
    <p:sldId id="315" r:id="rId51"/>
    <p:sldId id="317" r:id="rId52"/>
    <p:sldId id="320" r:id="rId53"/>
    <p:sldId id="322" r:id="rId54"/>
    <p:sldId id="323" r:id="rId55"/>
    <p:sldId id="324" r:id="rId56"/>
    <p:sldId id="325" r:id="rId57"/>
    <p:sldId id="326" r:id="rId58"/>
    <p:sldId id="327" r:id="rId59"/>
    <p:sldId id="328" r:id="rId60"/>
    <p:sldId id="329" r:id="rId61"/>
    <p:sldId id="330" r:id="rId62"/>
    <p:sldId id="331" r:id="rId63"/>
    <p:sldId id="332" r:id="rId64"/>
    <p:sldId id="334" r:id="rId65"/>
    <p:sldId id="335" r:id="rId66"/>
    <p:sldId id="336" r:id="rId67"/>
    <p:sldId id="337" r:id="rId68"/>
    <p:sldId id="338" r:id="rId69"/>
    <p:sldId id="339" r:id="rId70"/>
    <p:sldId id="340" r:id="rId71"/>
    <p:sldId id="341" r:id="rId72"/>
    <p:sldId id="342" r:id="rId73"/>
    <p:sldId id="343" r:id="rId74"/>
    <p:sldId id="344" r:id="rId75"/>
    <p:sldId id="345" r:id="rId76"/>
    <p:sldId id="346" r:id="rId77"/>
    <p:sldId id="347" r:id="rId78"/>
    <p:sldId id="348" r:id="rId79"/>
    <p:sldId id="350" r:id="rId80"/>
    <p:sldId id="351" r:id="rId81"/>
    <p:sldId id="352" r:id="rId82"/>
    <p:sldId id="353" r:id="rId83"/>
    <p:sldId id="468" r:id="rId84"/>
    <p:sldId id="462" r:id="rId85"/>
    <p:sldId id="466" r:id="rId86"/>
    <p:sldId id="359" r:id="rId87"/>
    <p:sldId id="358" r:id="rId88"/>
    <p:sldId id="360" r:id="rId89"/>
    <p:sldId id="419" r:id="rId90"/>
    <p:sldId id="379" r:id="rId91"/>
    <p:sldId id="369" r:id="rId92"/>
    <p:sldId id="370" r:id="rId93"/>
    <p:sldId id="371" r:id="rId94"/>
    <p:sldId id="372" r:id="rId95"/>
    <p:sldId id="375" r:id="rId96"/>
    <p:sldId id="374" r:id="rId97"/>
    <p:sldId id="377" r:id="rId98"/>
    <p:sldId id="378" r:id="rId99"/>
    <p:sldId id="367" r:id="rId100"/>
    <p:sldId id="365" r:id="rId101"/>
    <p:sldId id="382" r:id="rId102"/>
    <p:sldId id="383" r:id="rId103"/>
    <p:sldId id="384" r:id="rId104"/>
    <p:sldId id="386" r:id="rId105"/>
    <p:sldId id="387" r:id="rId106"/>
    <p:sldId id="388" r:id="rId107"/>
    <p:sldId id="390" r:id="rId108"/>
    <p:sldId id="393" r:id="rId109"/>
    <p:sldId id="395" r:id="rId110"/>
    <p:sldId id="396" r:id="rId111"/>
    <p:sldId id="397" r:id="rId112"/>
    <p:sldId id="398" r:id="rId113"/>
    <p:sldId id="399" r:id="rId114"/>
    <p:sldId id="400" r:id="rId115"/>
    <p:sldId id="401" r:id="rId116"/>
    <p:sldId id="402" r:id="rId117"/>
    <p:sldId id="407" r:id="rId118"/>
    <p:sldId id="406" r:id="rId119"/>
    <p:sldId id="408" r:id="rId120"/>
    <p:sldId id="409" r:id="rId121"/>
    <p:sldId id="410" r:id="rId122"/>
    <p:sldId id="415" r:id="rId123"/>
    <p:sldId id="404" r:id="rId124"/>
    <p:sldId id="403" r:id="rId125"/>
    <p:sldId id="413" r:id="rId126"/>
    <p:sldId id="411" r:id="rId127"/>
    <p:sldId id="414" r:id="rId128"/>
    <p:sldId id="472" r:id="rId129"/>
    <p:sldId id="416" r:id="rId130"/>
    <p:sldId id="417" r:id="rId131"/>
    <p:sldId id="418" r:id="rId132"/>
    <p:sldId id="425" r:id="rId133"/>
    <p:sldId id="380" r:id="rId134"/>
    <p:sldId id="420" r:id="rId135"/>
    <p:sldId id="432" r:id="rId136"/>
    <p:sldId id="433" r:id="rId137"/>
    <p:sldId id="434" r:id="rId138"/>
    <p:sldId id="435" r:id="rId139"/>
    <p:sldId id="436" r:id="rId140"/>
    <p:sldId id="426" r:id="rId141"/>
    <p:sldId id="427" r:id="rId142"/>
    <p:sldId id="428" r:id="rId143"/>
    <p:sldId id="429" r:id="rId144"/>
    <p:sldId id="430" r:id="rId145"/>
    <p:sldId id="431" r:id="rId146"/>
    <p:sldId id="474" r:id="rId1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E169F08-AF40-4C09-A602-C4B86C898C34}">
          <p14:sldIdLst>
            <p14:sldId id="256"/>
            <p14:sldId id="421"/>
            <p14:sldId id="424"/>
            <p14:sldId id="422"/>
            <p14:sldId id="437"/>
            <p14:sldId id="305"/>
            <p14:sldId id="307"/>
            <p14:sldId id="443"/>
            <p14:sldId id="440"/>
            <p14:sldId id="438"/>
            <p14:sldId id="275"/>
            <p14:sldId id="446"/>
            <p14:sldId id="445"/>
            <p14:sldId id="448"/>
            <p14:sldId id="439"/>
            <p14:sldId id="287"/>
            <p14:sldId id="277"/>
            <p14:sldId id="473"/>
            <p14:sldId id="278"/>
            <p14:sldId id="289"/>
            <p14:sldId id="467"/>
            <p14:sldId id="444"/>
            <p14:sldId id="451"/>
            <p14:sldId id="449"/>
            <p14:sldId id="450"/>
            <p14:sldId id="283"/>
            <p14:sldId id="291"/>
            <p14:sldId id="290"/>
            <p14:sldId id="453"/>
            <p14:sldId id="285"/>
            <p14:sldId id="455"/>
            <p14:sldId id="456"/>
            <p14:sldId id="457"/>
            <p14:sldId id="458"/>
            <p14:sldId id="459"/>
            <p14:sldId id="292"/>
            <p14:sldId id="294"/>
            <p14:sldId id="298"/>
            <p14:sldId id="471"/>
            <p14:sldId id="460"/>
            <p14:sldId id="461"/>
            <p14:sldId id="465"/>
            <p14:sldId id="300"/>
            <p14:sldId id="301"/>
            <p14:sldId id="302"/>
            <p14:sldId id="303"/>
            <p14:sldId id="463"/>
            <p14:sldId id="304"/>
            <p14:sldId id="464"/>
            <p14:sldId id="315"/>
            <p14:sldId id="317"/>
            <p14:sldId id="320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50"/>
            <p14:sldId id="351"/>
            <p14:sldId id="352"/>
            <p14:sldId id="353"/>
            <p14:sldId id="468"/>
            <p14:sldId id="462"/>
            <p14:sldId id="466"/>
            <p14:sldId id="359"/>
            <p14:sldId id="358"/>
            <p14:sldId id="360"/>
            <p14:sldId id="419"/>
            <p14:sldId id="379"/>
            <p14:sldId id="369"/>
            <p14:sldId id="370"/>
            <p14:sldId id="371"/>
            <p14:sldId id="372"/>
            <p14:sldId id="375"/>
            <p14:sldId id="374"/>
            <p14:sldId id="377"/>
            <p14:sldId id="378"/>
            <p14:sldId id="367"/>
            <p14:sldId id="365"/>
            <p14:sldId id="382"/>
            <p14:sldId id="383"/>
            <p14:sldId id="384"/>
            <p14:sldId id="386"/>
            <p14:sldId id="387"/>
            <p14:sldId id="388"/>
            <p14:sldId id="390"/>
            <p14:sldId id="393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7"/>
            <p14:sldId id="406"/>
            <p14:sldId id="408"/>
            <p14:sldId id="409"/>
            <p14:sldId id="410"/>
            <p14:sldId id="415"/>
            <p14:sldId id="404"/>
            <p14:sldId id="403"/>
            <p14:sldId id="413"/>
            <p14:sldId id="411"/>
            <p14:sldId id="414"/>
            <p14:sldId id="472"/>
            <p14:sldId id="416"/>
            <p14:sldId id="417"/>
            <p14:sldId id="418"/>
            <p14:sldId id="425"/>
            <p14:sldId id="380"/>
          </p14:sldIdLst>
        </p14:section>
        <p14:section name="Untitled Section" id="{E867B7A3-9BDC-4D57-A145-B1E98295F671}">
          <p14:sldIdLst>
            <p14:sldId id="420"/>
            <p14:sldId id="432"/>
            <p14:sldId id="433"/>
            <p14:sldId id="434"/>
            <p14:sldId id="435"/>
            <p14:sldId id="436"/>
            <p14:sldId id="426"/>
            <p14:sldId id="427"/>
            <p14:sldId id="428"/>
            <p14:sldId id="429"/>
            <p14:sldId id="430"/>
            <p14:sldId id="431"/>
            <p14:sldId id="4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4" autoAdjust="0"/>
    <p:restoredTop sz="89421" autoAdjust="0"/>
  </p:normalViewPr>
  <p:slideViewPr>
    <p:cSldViewPr>
      <p:cViewPr>
        <p:scale>
          <a:sx n="39" d="100"/>
          <a:sy n="39" d="100"/>
        </p:scale>
        <p:origin x="-1166" y="-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notesMaster" Target="notesMasters/notesMaster1.xml"/><Relationship Id="rId15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863F6-B797-4917-835D-A5291167BA3D}" type="datetimeFigureOut">
              <a:rPr lang="en-US" smtClean="0"/>
              <a:t>30/11/2016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F4B64-9754-492F-A0AA-514B14D42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6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21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21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think</a:t>
            </a:r>
            <a:r>
              <a:rPr lang="en-US" baseline="0" dirty="0" smtClean="0"/>
              <a:t> you should change the last bullet to: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Check(C) returns &lt;C,{}&gt;, C is activated.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I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actually think it is important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this is how it is in the paper and it makes more sense to use check explicitly to try to activate configuration.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BTW, why do you have “50X” near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48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the last property.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25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Changed </a:t>
            </a:r>
            <a:r>
              <a:rPr lang="en-US" dirty="0" err="1" smtClean="0"/>
              <a:t>reconfig</a:t>
            </a:r>
            <a:r>
              <a:rPr lang="en-US" dirty="0" smtClean="0"/>
              <a:t> to reconfiguration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39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the idea of transferring</a:t>
            </a:r>
            <a:r>
              <a:rPr lang="en-US" baseline="0" dirty="0" smtClean="0"/>
              <a:t> the state (latest value) and then checking that others have not continued to next configurations.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think there is not time for more than </a:t>
            </a:r>
            <a:r>
              <a:rPr lang="en-US" baseline="0" smtClean="0"/>
              <a:t>one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39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the idea of transferring</a:t>
            </a:r>
            <a:r>
              <a:rPr lang="en-US" baseline="0" dirty="0" smtClean="0"/>
              <a:t> the state (latest value) and then checking that others have not continued to next configurations.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think there is not time for more than </a:t>
            </a:r>
            <a:r>
              <a:rPr lang="en-US" baseline="0" smtClean="0"/>
              <a:t>one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39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the idea of transferring</a:t>
            </a:r>
            <a:r>
              <a:rPr lang="en-US" baseline="0" dirty="0" smtClean="0"/>
              <a:t> the state (latest value) and then checking that others have not continued to next configurations.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think there is not time for more than </a:t>
            </a:r>
            <a:r>
              <a:rPr lang="en-US" baseline="0" smtClean="0"/>
              <a:t>one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39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made small change:</a:t>
            </a:r>
          </a:p>
          <a:p>
            <a:endParaRPr lang="en-US" dirty="0" smtClean="0"/>
          </a:p>
          <a:p>
            <a:r>
              <a:rPr lang="en-US" dirty="0" smtClean="0"/>
              <a:t>reconfiguration speculation property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reconfiguration speculation </a:t>
            </a:r>
            <a:r>
              <a:rPr lang="en-US" b="1" dirty="0" smtClean="0"/>
              <a:t>and real time </a:t>
            </a:r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42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 made a small change</a:t>
            </a:r>
            <a:r>
              <a:rPr lang="en-US" baseline="0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 need for empty S, see slide 27.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10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717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215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</a:t>
            </a:r>
            <a:r>
              <a:rPr lang="en-US" baseline="0" dirty="0" smtClean="0"/>
              <a:t> say something on the other </a:t>
            </a:r>
            <a:r>
              <a:rPr lang="en-US" baseline="0" dirty="0" err="1" smtClean="0"/>
              <a:t>proprties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557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</a:t>
            </a:r>
            <a:r>
              <a:rPr lang="en-US" baseline="0" smtClean="0"/>
              <a:t> did not </a:t>
            </a:r>
            <a:r>
              <a:rPr lang="en-US" baseline="0" dirty="0" smtClean="0"/>
              <a:t>like the last bullet (Activate).</a:t>
            </a:r>
            <a:br>
              <a:rPr lang="en-US" baseline="0" dirty="0" smtClean="0"/>
            </a:br>
            <a:r>
              <a:rPr lang="en-US" baseline="0" dirty="0" err="1" smtClean="0"/>
              <a:t>Reconfig</a:t>
            </a:r>
            <a:r>
              <a:rPr lang="en-US" baseline="0" dirty="0" smtClean="0"/>
              <a:t> does not activate configuration, Check does.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changed it, and returned the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442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procedure;</a:t>
            </a:r>
            <a:r>
              <a:rPr lang="en-US" baseline="0" dirty="0" smtClean="0"/>
              <a:t> C is a configuration and Proposal is a set of changes.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Explain what happens in case of an exception.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442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442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why we count collect as single operation.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31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why we count collect as single operation.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31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849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849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84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215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Idit: The </a:t>
            </a:r>
            <a:r>
              <a:rPr lang="en-US" b="1" dirty="0" smtClean="0"/>
              <a:t>flag</a:t>
            </a:r>
            <a:r>
              <a:rPr lang="en-US" dirty="0" smtClean="0"/>
              <a:t> is</a:t>
            </a:r>
            <a:r>
              <a:rPr lang="en-US" baseline="0" dirty="0" smtClean="0"/>
              <a:t> representing the Boolean </a:t>
            </a:r>
            <a:r>
              <a:rPr lang="en-US" baseline="0" dirty="0" err="1" smtClean="0"/>
              <a:t>FirstTime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 need to do atomic snapshot.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239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here something about the upper level</a:t>
            </a:r>
            <a:r>
              <a:rPr lang="en-US" baseline="0" dirty="0" smtClean="0"/>
              <a:t> dynamic task </a:t>
            </a:r>
            <a:r>
              <a:rPr lang="en-US" baseline="0" dirty="0" smtClean="0">
                <a:sym typeface="Wingdings" panose="05000000000000000000" pitchFamily="2" charset="2"/>
              </a:rPr>
              <a:t> state </a:t>
            </a:r>
            <a:r>
              <a:rPr lang="en-US" baseline="0" dirty="0" err="1" smtClean="0">
                <a:sym typeface="Wingdings" panose="05000000000000000000" pitchFamily="2" charset="2"/>
              </a:rPr>
              <a:t>transfare</a:t>
            </a:r>
            <a:r>
              <a:rPr lang="en-US" baseline="0" dirty="0" smtClean="0">
                <a:sym typeface="Wingdings" panose="05000000000000000000" pitchFamily="2" charset="2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237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Important: two different</a:t>
            </a:r>
            <a:r>
              <a:rPr lang="en-US" baseline="0" dirty="0" smtClean="0"/>
              <a:t> sets in ToTrack </a:t>
            </a:r>
            <a:r>
              <a:rPr lang="en-US" baseline="0" dirty="0" smtClean="0">
                <a:sym typeface="Wingdings" panose="05000000000000000000" pitchFamily="2" charset="2"/>
              </a:rPr>
              <a:t></a:t>
            </a:r>
            <a:r>
              <a:rPr lang="en-US" baseline="0" dirty="0" smtClean="0"/>
              <a:t> bad!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930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in</a:t>
            </a:r>
            <a:r>
              <a:rPr lang="en-US" baseline="0" dirty="0" smtClean="0"/>
              <a:t> words: performs SpSn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393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393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393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</a:t>
            </a:r>
            <a:r>
              <a:rPr lang="en-US" baseline="0" dirty="0" smtClean="0"/>
              <a:t> we need to say something here about the upper dynamic task (e.g., register) complexity </a:t>
            </a:r>
            <a:r>
              <a:rPr lang="en-US" baseline="0" dirty="0" smtClean="0">
                <a:sym typeface="Wingdings" panose="05000000000000000000" pitchFamily="2" charset="2"/>
              </a:rPr>
              <a:t> linear!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393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215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716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71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215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716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when</a:t>
            </a:r>
            <a:r>
              <a:rPr lang="en-US" baseline="0" dirty="0" smtClean="0"/>
              <a:t> the value is fresh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716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when</a:t>
            </a:r>
            <a:r>
              <a:rPr lang="en-US" baseline="0" dirty="0" smtClean="0"/>
              <a:t> the value is fresh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716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when</a:t>
            </a:r>
            <a:r>
              <a:rPr lang="en-US" baseline="0" dirty="0" smtClean="0"/>
              <a:t> the value is fresh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716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when</a:t>
            </a:r>
            <a:r>
              <a:rPr lang="en-US" baseline="0" dirty="0" smtClean="0"/>
              <a:t> the value is fresh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716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when</a:t>
            </a:r>
            <a:r>
              <a:rPr lang="en-US" baseline="0" dirty="0" smtClean="0"/>
              <a:t> the value is fresh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716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when</a:t>
            </a:r>
            <a:r>
              <a:rPr lang="en-US" baseline="0" dirty="0" smtClean="0"/>
              <a:t> the value is fresh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716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start with the simple protocol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716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716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71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345FB-0D94-4F84-B978-A56C4540A03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120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7161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7161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7161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 according to the operation lists</a:t>
            </a:r>
            <a:r>
              <a:rPr lang="en-US" baseline="0" dirty="0" smtClean="0"/>
              <a:t> you collect.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7161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 according to the operation lists</a:t>
            </a:r>
            <a:r>
              <a:rPr lang="en-US" baseline="0" dirty="0" smtClean="0"/>
              <a:t> you collect.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716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7161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7161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7161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7161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71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0628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7161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7161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7161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7161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5142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5142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5142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5142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i.e., write &lt;add, green&gt; to its operations</a:t>
            </a:r>
            <a:r>
              <a:rPr lang="en-US" baseline="0" dirty="0" smtClean="0"/>
              <a:t> set.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5142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</a:t>
            </a:r>
            <a:r>
              <a:rPr lang="en-US" baseline="0" dirty="0" smtClean="0"/>
              <a:t> that embedded scan gives you atomic snapshot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63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9272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what dies it mean.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1620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</a:t>
            </a:r>
            <a:r>
              <a:rPr lang="en-US" baseline="0" dirty="0" smtClean="0"/>
              <a:t> that embedded scan gives you atomic snapshot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6322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1356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1356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2159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7179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for myself</a:t>
            </a:r>
            <a:r>
              <a:rPr lang="en-US" baseline="0" dirty="0" smtClean="0"/>
              <a:t>: w</a:t>
            </a:r>
            <a:r>
              <a:rPr lang="en-US" dirty="0" smtClean="0"/>
              <a:t>e do not have fault tolerance in paper 10.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4820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r>
              <a:rPr lang="en-US" baseline="0" dirty="0" smtClean="0"/>
              <a:t> C is activated S</a:t>
            </a:r>
            <a:r>
              <a:rPr lang="en-US" baseline="-25000" dirty="0" smtClean="0"/>
              <a:t>2</a:t>
            </a:r>
            <a:r>
              <a:rPr lang="en-US" baseline="0" dirty="0" smtClean="0"/>
              <a:t> cannot fail </a:t>
            </a:r>
            <a:r>
              <a:rPr lang="en-US" baseline="0" dirty="0" smtClean="0">
                <a:sym typeface="Wingdings" panose="05000000000000000000" pitchFamily="2" charset="2"/>
              </a:rPr>
              <a:t> I think you are confused with activated(D).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/>
            </a:r>
            <a:br>
              <a:rPr lang="en-US" baseline="0" dirty="0" smtClean="0">
                <a:sym typeface="Wingdings" panose="05000000000000000000" pitchFamily="2" charset="2"/>
              </a:rPr>
            </a:br>
            <a:r>
              <a:rPr lang="en-US" baseline="0" dirty="0" smtClean="0">
                <a:sym typeface="Wingdings" panose="05000000000000000000" pitchFamily="2" charset="2"/>
              </a:rPr>
              <a:t>Also I am not sure that servers can fail before the introduced  maybe later they are required.  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Thus, when A is activated, S</a:t>
            </a:r>
            <a:r>
              <a:rPr lang="en-US" baseline="-25000" dirty="0" smtClean="0">
                <a:sym typeface="Wingdings" panose="05000000000000000000" pitchFamily="2" charset="2"/>
              </a:rPr>
              <a:t>4</a:t>
            </a:r>
            <a:r>
              <a:rPr lang="en-US" baseline="0" dirty="0" smtClean="0">
                <a:sym typeface="Wingdings" panose="05000000000000000000" pitchFamily="2" charset="2"/>
              </a:rPr>
              <a:t> cannot fail.</a:t>
            </a:r>
          </a:p>
          <a:p>
            <a:endParaRPr lang="en-US" baseline="0" dirty="0" smtClean="0">
              <a:sym typeface="Wingdings" panose="05000000000000000000" pitchFamily="2" charset="2"/>
            </a:endParaRPr>
          </a:p>
          <a:p>
            <a:r>
              <a:rPr lang="en-US" baseline="0" dirty="0" smtClean="0">
                <a:sym typeface="Wingdings" panose="05000000000000000000" pitchFamily="2" charset="2"/>
              </a:rPr>
              <a:t>Maybe you can replace B and C to allow more failures after C is activated?  </a:t>
            </a:r>
          </a:p>
          <a:p>
            <a:r>
              <a:rPr lang="en-US" b="1" baseline="0" dirty="0" smtClean="0">
                <a:sym typeface="Wingdings" panose="05000000000000000000" pitchFamily="2" charset="2"/>
              </a:rPr>
              <a:t>See suggested slide at the end.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92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92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Looks good.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4B64-9754-492F-A0AA-514B14D42E5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8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B6D1-0BD6-4EF6-9647-93CAD9A561CD}" type="datetime1">
              <a:rPr lang="en-US" smtClean="0"/>
              <a:t>30/11/2016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8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E048-330F-434C-8A4C-A1009D375C71}" type="datetime1">
              <a:rPr lang="en-US" smtClean="0"/>
              <a:t>30/11/2016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9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DE5E-E51E-4A63-A26D-C046402952E9}" type="datetime1">
              <a:rPr lang="en-US" smtClean="0"/>
              <a:t>30/11/2016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45A7-2D8C-4FD7-A489-7833EA3CA993}" type="datetime1">
              <a:rPr lang="en-US" smtClean="0"/>
              <a:t>30/11/2016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2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B57C-163C-4B51-88A5-1812D7796186}" type="datetime1">
              <a:rPr lang="en-US" smtClean="0"/>
              <a:t>30/11/2016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2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F248-5E71-4786-A3C9-548E373034F7}" type="datetime1">
              <a:rPr lang="en-US" smtClean="0"/>
              <a:t>30/11/2016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FD900-7387-4F86-9EE3-877F0BEBD00D}" type="datetime1">
              <a:rPr lang="en-US" smtClean="0"/>
              <a:t>30/11/2016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7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A0AE-ECA9-4270-AB52-6DB88FA845AC}" type="datetime1">
              <a:rPr lang="en-US" smtClean="0"/>
              <a:t>30/11/2016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5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F513-C572-40CD-BB4A-8EF477BF7AF2}" type="datetime1">
              <a:rPr lang="en-US" smtClean="0"/>
              <a:t>30/11/2016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1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44CD-4BAE-476C-B59D-D66F76BE9743}" type="datetime1">
              <a:rPr lang="en-US" smtClean="0"/>
              <a:t>30/11/2016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5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90244-96E7-4E37-8BF8-C96B79FD913E}" type="datetime1">
              <a:rPr lang="en-US" smtClean="0"/>
              <a:t>30/11/2016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6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D98E1-1DE7-44E3-B565-78BCBCA34225}" type="datetime1">
              <a:rPr lang="en-US" smtClean="0"/>
              <a:t>30/11/2016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999AF-9DFA-48AA-BD73-D43097432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6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3.wdp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5.wdp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jpeg"/><Relationship Id="rId7" Type="http://schemas.microsoft.com/office/2007/relationships/hdphoto" Target="../media/hdphoto6.wdp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5.wdp"/><Relationship Id="rId4" Type="http://schemas.openxmlformats.org/officeDocument/2006/relationships/image" Target="../media/image22.png"/><Relationship Id="rId9" Type="http://schemas.microsoft.com/office/2007/relationships/hdphoto" Target="../media/hdphoto7.wdp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jpeg"/><Relationship Id="rId7" Type="http://schemas.microsoft.com/office/2007/relationships/hdphoto" Target="../media/hdphoto6.wdp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5.wdp"/><Relationship Id="rId4" Type="http://schemas.openxmlformats.org/officeDocument/2006/relationships/image" Target="../media/image22.png"/><Relationship Id="rId9" Type="http://schemas.microsoft.com/office/2007/relationships/hdphoto" Target="../media/hdphoto8.wdp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6.jpeg"/><Relationship Id="rId7" Type="http://schemas.microsoft.com/office/2007/relationships/hdphoto" Target="../media/hdphoto6.wdp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5.wdp"/><Relationship Id="rId10" Type="http://schemas.microsoft.com/office/2007/relationships/hdphoto" Target="../media/hdphoto9.wdp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Dynamic Memory </a:t>
            </a:r>
            <a:br>
              <a:rPr lang="en-US" sz="4800" dirty="0" smtClean="0"/>
            </a:br>
            <a:r>
              <a:rPr lang="en-US" sz="4800" dirty="0" smtClean="0"/>
              <a:t>Time to Talk About Complexity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2304256"/>
          </a:xfrm>
        </p:spPr>
        <p:txBody>
          <a:bodyPr>
            <a:normAutofit/>
          </a:bodyPr>
          <a:lstStyle/>
          <a:p>
            <a:r>
              <a:rPr lang="en-US" dirty="0" smtClean="0"/>
              <a:t>Idit Keidar, Technion</a:t>
            </a:r>
          </a:p>
          <a:p>
            <a:endParaRPr lang="en-US" sz="3000" dirty="0" smtClean="0"/>
          </a:p>
          <a:p>
            <a:r>
              <a:rPr lang="en-US" sz="3000" dirty="0" smtClean="0"/>
              <a:t>Joint work with Alexander Spiegelman,  </a:t>
            </a:r>
          </a:p>
          <a:p>
            <a:r>
              <a:rPr lang="en-US" sz="3000" dirty="0" smtClean="0"/>
              <a:t>Eli </a:t>
            </a:r>
            <a:r>
              <a:rPr lang="en-US" sz="3000" dirty="0" err="1" smtClean="0"/>
              <a:t>Gafni</a:t>
            </a:r>
            <a:r>
              <a:rPr lang="en-US" sz="3000" dirty="0" smtClean="0"/>
              <a:t>, Dahlia </a:t>
            </a:r>
            <a:r>
              <a:rPr lang="en-US" sz="3000" dirty="0" err="1"/>
              <a:t>Malkhi</a:t>
            </a:r>
            <a:r>
              <a:rPr lang="en-US" sz="3000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5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278480"/>
            <a:ext cx="1302648" cy="130264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843808" y="2636912"/>
            <a:ext cx="288032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Notion: Configuration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Set of servers plus history how we got to it</a:t>
            </a:r>
          </a:p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	C= {+s1, +s2, +s3, -s2, -s3, +s4, +s5}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solidFill>
                  <a:schemeClr val="accent1"/>
                </a:solidFill>
              </a:rPr>
              <a:t>C.membership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= {s1, s4, s5}</a:t>
            </a:r>
          </a:p>
          <a:p>
            <a:r>
              <a:rPr lang="en-US" dirty="0"/>
              <a:t>Initial configuration C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dirty="0" smtClean="0"/>
              <a:t>known </a:t>
            </a:r>
            <a:r>
              <a:rPr lang="en-US" dirty="0"/>
              <a:t>to </a:t>
            </a:r>
            <a:r>
              <a:rPr lang="en-US" dirty="0" smtClean="0"/>
              <a:t>all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10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1403648" y="3645024"/>
            <a:ext cx="2520280" cy="720080"/>
          </a:xfrm>
          <a:prstGeom prst="wedgeRoundRectCallout">
            <a:avLst>
              <a:gd name="adj1" fmla="val 47248"/>
              <a:gd name="adj2" fmla="val -934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Removed</a:t>
            </a:r>
            <a:endParaRPr lang="he-IL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76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Snapshots in </a:t>
            </a:r>
            <a:r>
              <a:rPr lang="en-US" dirty="0"/>
              <a:t>Persistent </a:t>
            </a:r>
            <a:r>
              <a:rPr lang="en-US" dirty="0" smtClean="0"/>
              <a:t>Memory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100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91126" y="2132856"/>
            <a:ext cx="2952328" cy="30243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99137" y="204168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</a:t>
            </a:r>
            <a:r>
              <a:rPr lang="en-US" sz="2800" baseline="-25000" dirty="0" smtClean="0"/>
              <a:t>i</a:t>
            </a:r>
            <a:endParaRPr lang="en-US" sz="28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7057156" y="2409879"/>
            <a:ext cx="1296144" cy="1379161"/>
            <a:chOff x="6732240" y="1756846"/>
            <a:chExt cx="1296144" cy="1379161"/>
          </a:xfrm>
        </p:grpSpPr>
        <p:sp>
          <p:nvSpPr>
            <p:cNvPr id="10" name="Rectangle 9"/>
            <p:cNvSpPr/>
            <p:nvPr/>
          </p:nvSpPr>
          <p:spPr>
            <a:xfrm>
              <a:off x="6813772" y="1767855"/>
              <a:ext cx="1142603" cy="136815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endCxn id="10" idx="3"/>
            </p:cNvCxnSpPr>
            <p:nvPr/>
          </p:nvCxnSpPr>
          <p:spPr>
            <a:xfrm>
              <a:off x="6804248" y="2451931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732240" y="1756846"/>
              <a:ext cx="12961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Operation list</a:t>
              </a:r>
              <a:endParaRPr lang="en-US" sz="2000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804248" y="2708920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804248" y="2924944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508104" y="3218348"/>
            <a:ext cx="1296144" cy="400110"/>
            <a:chOff x="755576" y="2354977"/>
            <a:chExt cx="1296144" cy="400110"/>
          </a:xfrm>
        </p:grpSpPr>
        <p:sp>
          <p:nvSpPr>
            <p:cNvPr id="22" name="TextBox 21"/>
            <p:cNvSpPr txBox="1"/>
            <p:nvPr/>
          </p:nvSpPr>
          <p:spPr>
            <a:xfrm>
              <a:off x="755576" y="2354977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value</a:t>
              </a:r>
              <a:endParaRPr lang="en-US" sz="20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99592" y="2354977"/>
              <a:ext cx="1008112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71145" y="4509120"/>
            <a:ext cx="2448272" cy="504056"/>
            <a:chOff x="5671145" y="4293096"/>
            <a:chExt cx="2448272" cy="504056"/>
          </a:xfrm>
        </p:grpSpPr>
        <p:sp>
          <p:nvSpPr>
            <p:cNvPr id="30" name="Rectangle 29"/>
            <p:cNvSpPr/>
            <p:nvPr/>
          </p:nvSpPr>
          <p:spPr>
            <a:xfrm>
              <a:off x="5671145" y="4317935"/>
              <a:ext cx="2448272" cy="462548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6175202" y="4306926"/>
              <a:ext cx="0" cy="473557"/>
            </a:xfrm>
            <a:prstGeom prst="line">
              <a:avLst/>
            </a:prstGeom>
            <a:ln w="1905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679258" y="4323595"/>
              <a:ext cx="0" cy="473557"/>
            </a:xfrm>
            <a:prstGeom prst="line">
              <a:avLst/>
            </a:prstGeom>
            <a:ln w="1905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615361" y="4323595"/>
              <a:ext cx="0" cy="473557"/>
            </a:xfrm>
            <a:prstGeom prst="line">
              <a:avLst/>
            </a:prstGeom>
            <a:ln w="1905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671146" y="4293096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view</a:t>
              </a:r>
              <a:endParaRPr lang="en-US" sz="2400" dirty="0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7111305" y="4315743"/>
              <a:ext cx="0" cy="473557"/>
            </a:xfrm>
            <a:prstGeom prst="line">
              <a:avLst/>
            </a:prstGeom>
            <a:ln w="1905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tangle 66"/>
          <p:cNvSpPr/>
          <p:nvPr/>
        </p:nvSpPr>
        <p:spPr>
          <a:xfrm>
            <a:off x="306780" y="3483105"/>
            <a:ext cx="1123848" cy="11000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8" name="TextBox 67"/>
          <p:cNvSpPr txBox="1"/>
          <p:nvPr/>
        </p:nvSpPr>
        <p:spPr>
          <a:xfrm>
            <a:off x="352613" y="3483105"/>
            <a:ext cx="399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 smtClean="0"/>
              <a:t>1</a:t>
            </a:r>
            <a:endParaRPr lang="en-US" sz="1400" dirty="0"/>
          </a:p>
        </p:txBody>
      </p:sp>
      <p:grpSp>
        <p:nvGrpSpPr>
          <p:cNvPr id="69" name="Group 68"/>
          <p:cNvGrpSpPr/>
          <p:nvPr/>
        </p:nvGrpSpPr>
        <p:grpSpPr>
          <a:xfrm>
            <a:off x="907629" y="3791252"/>
            <a:ext cx="438574" cy="611376"/>
            <a:chOff x="6804248" y="1767855"/>
            <a:chExt cx="1152127" cy="1368152"/>
          </a:xfrm>
        </p:grpSpPr>
        <p:sp>
          <p:nvSpPr>
            <p:cNvPr id="77" name="Rectangle 76"/>
            <p:cNvSpPr/>
            <p:nvPr/>
          </p:nvSpPr>
          <p:spPr>
            <a:xfrm>
              <a:off x="6813772" y="1767855"/>
              <a:ext cx="1142603" cy="136815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78" name="Straight Connector 77"/>
            <p:cNvCxnSpPr>
              <a:endCxn id="77" idx="3"/>
            </p:cNvCxnSpPr>
            <p:nvPr/>
          </p:nvCxnSpPr>
          <p:spPr>
            <a:xfrm>
              <a:off x="6804248" y="2451931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804248" y="2708920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804248" y="2924944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287562" y="4175502"/>
            <a:ext cx="612030" cy="261610"/>
            <a:chOff x="437783" y="2276373"/>
            <a:chExt cx="1607791" cy="585437"/>
          </a:xfrm>
        </p:grpSpPr>
        <p:sp>
          <p:nvSpPr>
            <p:cNvPr id="75" name="TextBox 74"/>
            <p:cNvSpPr txBox="1"/>
            <p:nvPr/>
          </p:nvSpPr>
          <p:spPr>
            <a:xfrm>
              <a:off x="437783" y="2276373"/>
              <a:ext cx="1607791" cy="585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value</a:t>
              </a:r>
              <a:endParaRPr lang="en-US" sz="11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81799" y="2354977"/>
              <a:ext cx="1390873" cy="400109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852302" y="3791027"/>
            <a:ext cx="4933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L</a:t>
            </a:r>
            <a:r>
              <a:rPr lang="en-US" sz="1100" dirty="0" smtClean="0"/>
              <a:t>ist</a:t>
            </a:r>
            <a:endParaRPr lang="en-US" sz="1100" dirty="0"/>
          </a:p>
        </p:txBody>
      </p:sp>
      <p:sp>
        <p:nvSpPr>
          <p:cNvPr id="82" name="Rectangle 81"/>
          <p:cNvSpPr/>
          <p:nvPr/>
        </p:nvSpPr>
        <p:spPr>
          <a:xfrm>
            <a:off x="1498603" y="3482391"/>
            <a:ext cx="1123848" cy="11000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3" name="TextBox 82"/>
          <p:cNvSpPr txBox="1"/>
          <p:nvPr/>
        </p:nvSpPr>
        <p:spPr>
          <a:xfrm>
            <a:off x="1544436" y="3482391"/>
            <a:ext cx="399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 smtClean="0"/>
              <a:t>2</a:t>
            </a:r>
            <a:endParaRPr lang="en-US" sz="1400" dirty="0"/>
          </a:p>
        </p:txBody>
      </p:sp>
      <p:grpSp>
        <p:nvGrpSpPr>
          <p:cNvPr id="84" name="Group 83"/>
          <p:cNvGrpSpPr/>
          <p:nvPr/>
        </p:nvGrpSpPr>
        <p:grpSpPr>
          <a:xfrm>
            <a:off x="2099452" y="3790538"/>
            <a:ext cx="438574" cy="611376"/>
            <a:chOff x="6804248" y="1767855"/>
            <a:chExt cx="1152127" cy="1368152"/>
          </a:xfrm>
        </p:grpSpPr>
        <p:sp>
          <p:nvSpPr>
            <p:cNvPr id="92" name="Rectangle 91"/>
            <p:cNvSpPr/>
            <p:nvPr/>
          </p:nvSpPr>
          <p:spPr>
            <a:xfrm>
              <a:off x="6813772" y="1767855"/>
              <a:ext cx="1142603" cy="136815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93" name="Straight Connector 92"/>
            <p:cNvCxnSpPr>
              <a:endCxn id="92" idx="3"/>
            </p:cNvCxnSpPr>
            <p:nvPr/>
          </p:nvCxnSpPr>
          <p:spPr>
            <a:xfrm>
              <a:off x="6804248" y="2451931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804248" y="2708920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804248" y="2924944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1475656" y="4175502"/>
            <a:ext cx="612030" cy="261610"/>
            <a:chOff x="437783" y="2276373"/>
            <a:chExt cx="1607791" cy="585437"/>
          </a:xfrm>
        </p:grpSpPr>
        <p:sp>
          <p:nvSpPr>
            <p:cNvPr id="90" name="TextBox 89"/>
            <p:cNvSpPr txBox="1"/>
            <p:nvPr/>
          </p:nvSpPr>
          <p:spPr>
            <a:xfrm>
              <a:off x="437783" y="2276373"/>
              <a:ext cx="1607791" cy="585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value</a:t>
              </a:r>
              <a:endParaRPr lang="en-US" sz="1100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81799" y="2354977"/>
              <a:ext cx="1390873" cy="400109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2044125" y="3790313"/>
            <a:ext cx="4933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L</a:t>
            </a:r>
            <a:r>
              <a:rPr lang="en-US" sz="1100" dirty="0" smtClean="0"/>
              <a:t>ist</a:t>
            </a:r>
            <a:endParaRPr lang="en-US" sz="1100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2683044" y="3933763"/>
            <a:ext cx="360040" cy="82302"/>
            <a:chOff x="3563888" y="2667268"/>
            <a:chExt cx="360040" cy="82302"/>
          </a:xfrm>
        </p:grpSpPr>
        <p:sp>
          <p:nvSpPr>
            <p:cNvPr id="97" name="Oval 96"/>
            <p:cNvSpPr/>
            <p:nvPr/>
          </p:nvSpPr>
          <p:spPr>
            <a:xfrm>
              <a:off x="35638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37162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3851920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3115092" y="3482391"/>
            <a:ext cx="1123848" cy="11000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4" name="TextBox 103"/>
          <p:cNvSpPr txBox="1"/>
          <p:nvPr/>
        </p:nvSpPr>
        <p:spPr>
          <a:xfrm>
            <a:off x="3232933" y="3482391"/>
            <a:ext cx="399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 smtClean="0"/>
              <a:t>j</a:t>
            </a:r>
            <a:endParaRPr lang="en-US" sz="1400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3787949" y="3790538"/>
            <a:ext cx="438574" cy="611376"/>
            <a:chOff x="6804248" y="1767855"/>
            <a:chExt cx="1152127" cy="1368152"/>
          </a:xfrm>
        </p:grpSpPr>
        <p:sp>
          <p:nvSpPr>
            <p:cNvPr id="113" name="Rectangle 112"/>
            <p:cNvSpPr/>
            <p:nvPr/>
          </p:nvSpPr>
          <p:spPr>
            <a:xfrm>
              <a:off x="6813771" y="1767855"/>
              <a:ext cx="1142604" cy="136815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114" name="Straight Connector 113"/>
            <p:cNvCxnSpPr>
              <a:endCxn id="113" idx="3"/>
            </p:cNvCxnSpPr>
            <p:nvPr/>
          </p:nvCxnSpPr>
          <p:spPr>
            <a:xfrm>
              <a:off x="6804248" y="2451931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6804248" y="2708920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6804248" y="2924944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3131840" y="4175502"/>
            <a:ext cx="612030" cy="261610"/>
            <a:chOff x="437783" y="2276373"/>
            <a:chExt cx="1607791" cy="585437"/>
          </a:xfrm>
        </p:grpSpPr>
        <p:sp>
          <p:nvSpPr>
            <p:cNvPr id="111" name="TextBox 110"/>
            <p:cNvSpPr txBox="1"/>
            <p:nvPr/>
          </p:nvSpPr>
          <p:spPr>
            <a:xfrm>
              <a:off x="437783" y="2276373"/>
              <a:ext cx="1607791" cy="585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value</a:t>
              </a:r>
              <a:endParaRPr lang="en-US" sz="1100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81799" y="2354977"/>
              <a:ext cx="1390873" cy="400109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3732622" y="3790313"/>
            <a:ext cx="4933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L</a:t>
            </a:r>
            <a:r>
              <a:rPr lang="en-US" sz="1100" dirty="0" smtClean="0"/>
              <a:t>ist</a:t>
            </a:r>
            <a:endParaRPr lang="en-US" sz="1100" dirty="0"/>
          </a:p>
        </p:txBody>
      </p:sp>
      <p:cxnSp>
        <p:nvCxnSpPr>
          <p:cNvPr id="126" name="Straight Connector 125"/>
          <p:cNvCxnSpPr/>
          <p:nvPr/>
        </p:nvCxnSpPr>
        <p:spPr>
          <a:xfrm>
            <a:off x="4226018" y="4562510"/>
            <a:ext cx="1426102" cy="40827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4226018" y="3488342"/>
            <a:ext cx="1429550" cy="105127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/>
          <p:cNvGrpSpPr/>
          <p:nvPr/>
        </p:nvGrpSpPr>
        <p:grpSpPr>
          <a:xfrm>
            <a:off x="7092280" y="4000620"/>
            <a:ext cx="1296144" cy="364484"/>
            <a:chOff x="6963841" y="1122727"/>
            <a:chExt cx="1296144" cy="957284"/>
          </a:xfrm>
        </p:grpSpPr>
        <p:sp>
          <p:nvSpPr>
            <p:cNvPr id="100" name="TextBox 99"/>
            <p:cNvSpPr txBox="1"/>
            <p:nvPr/>
          </p:nvSpPr>
          <p:spPr>
            <a:xfrm>
              <a:off x="6963841" y="1122727"/>
              <a:ext cx="1296144" cy="837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removed </a:t>
              </a:r>
              <a:endParaRPr lang="en-US" sz="2000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7020272" y="1325958"/>
              <a:ext cx="1152128" cy="75405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652120" y="4037366"/>
            <a:ext cx="1296144" cy="327738"/>
            <a:chOff x="6963841" y="1228522"/>
            <a:chExt cx="1296144" cy="851489"/>
          </a:xfrm>
        </p:grpSpPr>
        <p:sp>
          <p:nvSpPr>
            <p:cNvPr id="123" name="TextBox 122"/>
            <p:cNvSpPr txBox="1"/>
            <p:nvPr/>
          </p:nvSpPr>
          <p:spPr>
            <a:xfrm>
              <a:off x="6963841" y="1228522"/>
              <a:ext cx="1296144" cy="837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members</a:t>
              </a:r>
              <a:endParaRPr lang="en-US" sz="2000" dirty="0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7020272" y="1325958"/>
              <a:ext cx="1152128" cy="75405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6007" y="1655763"/>
            <a:ext cx="5144065" cy="647531"/>
            <a:chOff x="76007" y="1655763"/>
            <a:chExt cx="5144065" cy="647531"/>
          </a:xfrm>
        </p:grpSpPr>
        <p:sp>
          <p:nvSpPr>
            <p:cNvPr id="117" name="Rectangle 116"/>
            <p:cNvSpPr/>
            <p:nvPr/>
          </p:nvSpPr>
          <p:spPr>
            <a:xfrm>
              <a:off x="287561" y="1680130"/>
              <a:ext cx="4788495" cy="62316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6007" y="1655763"/>
              <a:ext cx="51440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Need to support dynamism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834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87" grpId="0"/>
      <p:bldP spid="108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Snapshots in </a:t>
            </a:r>
            <a:r>
              <a:rPr lang="en-US" dirty="0"/>
              <a:t>Persistent </a:t>
            </a:r>
            <a:r>
              <a:rPr lang="en-US" dirty="0" smtClean="0"/>
              <a:t>Memory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101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27584" y="2103930"/>
            <a:ext cx="2952328" cy="3115508"/>
            <a:chOff x="5491126" y="2041684"/>
            <a:chExt cx="2952328" cy="3115508"/>
          </a:xfrm>
        </p:grpSpPr>
        <p:sp>
          <p:nvSpPr>
            <p:cNvPr id="6" name="Rectangle 5"/>
            <p:cNvSpPr/>
            <p:nvPr/>
          </p:nvSpPr>
          <p:spPr>
            <a:xfrm>
              <a:off x="5491126" y="2132856"/>
              <a:ext cx="2952328" cy="302433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99137" y="2041684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n</a:t>
              </a:r>
              <a:r>
                <a:rPr lang="en-US" sz="2800" baseline="-25000" dirty="0" smtClean="0"/>
                <a:t>i</a:t>
              </a:r>
              <a:endParaRPr lang="en-US" sz="2800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057156" y="2409879"/>
              <a:ext cx="1296144" cy="1379161"/>
              <a:chOff x="6732240" y="1756846"/>
              <a:chExt cx="1296144" cy="1379161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6813772" y="1767855"/>
                <a:ext cx="1142603" cy="1368152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>
                <a:endCxn id="10" idx="3"/>
              </p:cNvCxnSpPr>
              <p:nvPr/>
            </p:nvCxnSpPr>
            <p:spPr>
              <a:xfrm>
                <a:off x="6804248" y="2451931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6732240" y="1756846"/>
                <a:ext cx="129614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Operation list</a:t>
                </a:r>
                <a:endParaRPr lang="en-US" sz="2000" dirty="0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6804248" y="2708920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804248" y="2924944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5508104" y="3218348"/>
              <a:ext cx="1296144" cy="400110"/>
              <a:chOff x="755576" y="2354977"/>
              <a:chExt cx="1296144" cy="40011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755576" y="2354977"/>
                <a:ext cx="12961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value</a:t>
                </a:r>
                <a:endParaRPr lang="en-US" sz="2000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99592" y="2354977"/>
                <a:ext cx="1008112" cy="40011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5671145" y="4509120"/>
              <a:ext cx="2448272" cy="504056"/>
              <a:chOff x="5671145" y="4293096"/>
              <a:chExt cx="2448272" cy="504056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671145" y="4317935"/>
                <a:ext cx="2448272" cy="462548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6175202" y="4306926"/>
                <a:ext cx="0" cy="473557"/>
              </a:xfrm>
              <a:prstGeom prst="line">
                <a:avLst/>
              </a:prstGeom>
              <a:ln w="19050">
                <a:solidFill>
                  <a:srgbClr val="00206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6679258" y="4323595"/>
                <a:ext cx="0" cy="473557"/>
              </a:xfrm>
              <a:prstGeom prst="line">
                <a:avLst/>
              </a:prstGeom>
              <a:ln w="19050">
                <a:solidFill>
                  <a:srgbClr val="00206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7615361" y="4323595"/>
                <a:ext cx="0" cy="473557"/>
              </a:xfrm>
              <a:prstGeom prst="line">
                <a:avLst/>
              </a:prstGeom>
              <a:ln w="19050">
                <a:solidFill>
                  <a:srgbClr val="00206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5671146" y="4293096"/>
                <a:ext cx="12961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view</a:t>
                </a:r>
                <a:endParaRPr lang="en-US" sz="2400" dirty="0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7111305" y="4315743"/>
                <a:ext cx="0" cy="473557"/>
              </a:xfrm>
              <a:prstGeom prst="line">
                <a:avLst/>
              </a:prstGeom>
              <a:ln w="19050">
                <a:solidFill>
                  <a:srgbClr val="00206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>
            <a:xfrm>
              <a:off x="7092280" y="4000620"/>
              <a:ext cx="1296144" cy="364484"/>
              <a:chOff x="6963841" y="1122727"/>
              <a:chExt cx="1296144" cy="957284"/>
            </a:xfrm>
          </p:grpSpPr>
          <p:sp>
            <p:nvSpPr>
              <p:cNvPr id="100" name="TextBox 99"/>
              <p:cNvSpPr txBox="1"/>
              <p:nvPr/>
            </p:nvSpPr>
            <p:spPr>
              <a:xfrm>
                <a:off x="6963841" y="1122727"/>
                <a:ext cx="1296144" cy="837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removed </a:t>
                </a:r>
                <a:endParaRPr lang="en-US" sz="2000" dirty="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7020272" y="1325958"/>
                <a:ext cx="1152128" cy="754053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5652120" y="4037366"/>
              <a:ext cx="1296144" cy="327738"/>
              <a:chOff x="6963841" y="1228522"/>
              <a:chExt cx="1296144" cy="851489"/>
            </a:xfrm>
          </p:grpSpPr>
          <p:sp>
            <p:nvSpPr>
              <p:cNvPr id="123" name="TextBox 122"/>
              <p:cNvSpPr txBox="1"/>
              <p:nvPr/>
            </p:nvSpPr>
            <p:spPr>
              <a:xfrm>
                <a:off x="6963841" y="1228522"/>
                <a:ext cx="1296144" cy="837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members</a:t>
                </a:r>
                <a:endParaRPr lang="en-US" sz="2000" dirty="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020272" y="1325958"/>
                <a:ext cx="1152128" cy="754053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4644008" y="2564904"/>
            <a:ext cx="4067944" cy="1608242"/>
            <a:chOff x="5076056" y="2472125"/>
            <a:chExt cx="3456384" cy="1608242"/>
          </a:xfrm>
        </p:grpSpPr>
        <p:sp>
          <p:nvSpPr>
            <p:cNvPr id="9" name="Oval Callout 8"/>
            <p:cNvSpPr/>
            <p:nvPr/>
          </p:nvSpPr>
          <p:spPr>
            <a:xfrm>
              <a:off x="5076056" y="2472125"/>
              <a:ext cx="3456384" cy="1379161"/>
            </a:xfrm>
            <a:prstGeom prst="wedgeEllipseCallout">
              <a:avLst>
                <a:gd name="adj1" fmla="val -122215"/>
                <a:gd name="adj2" fmla="val 5830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59604" y="2695372"/>
              <a:ext cx="31323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set of all known </a:t>
              </a:r>
              <a:r>
                <a:rPr lang="en-US" sz="2800" dirty="0" smtClean="0">
                  <a:solidFill>
                    <a:schemeClr val="bg1"/>
                  </a:solidFill>
                </a:rPr>
                <a:t>added and removed nodes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255568" y="1901433"/>
            <a:ext cx="3456384" cy="1379161"/>
            <a:chOff x="5076056" y="2472125"/>
            <a:chExt cx="3456384" cy="1379161"/>
          </a:xfrm>
        </p:grpSpPr>
        <p:sp>
          <p:nvSpPr>
            <p:cNvPr id="88" name="Oval Callout 87"/>
            <p:cNvSpPr/>
            <p:nvPr/>
          </p:nvSpPr>
          <p:spPr>
            <a:xfrm>
              <a:off x="5076056" y="2472125"/>
              <a:ext cx="3456384" cy="1379161"/>
            </a:xfrm>
            <a:prstGeom prst="wedgeEllipseCallout">
              <a:avLst>
                <a:gd name="adj1" fmla="val -110319"/>
                <a:gd name="adj2" fmla="val 1130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508104" y="2636912"/>
              <a:ext cx="28083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set of all known </a:t>
              </a:r>
              <a:r>
                <a:rPr lang="en-US" sz="2800" dirty="0" smtClean="0">
                  <a:solidFill>
                    <a:schemeClr val="bg1"/>
                  </a:solidFill>
                </a:rPr>
                <a:t>removed nodes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813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Snapshots in </a:t>
            </a:r>
            <a:r>
              <a:rPr lang="en-US" dirty="0"/>
              <a:t>Persistent </a:t>
            </a:r>
            <a:r>
              <a:rPr lang="en-US" dirty="0" smtClean="0"/>
              <a:t>Memory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102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27584" y="2103930"/>
            <a:ext cx="2952328" cy="3115508"/>
            <a:chOff x="5491126" y="2041684"/>
            <a:chExt cx="2952328" cy="3115508"/>
          </a:xfrm>
        </p:grpSpPr>
        <p:sp>
          <p:nvSpPr>
            <p:cNvPr id="6" name="Rectangle 5"/>
            <p:cNvSpPr/>
            <p:nvPr/>
          </p:nvSpPr>
          <p:spPr>
            <a:xfrm>
              <a:off x="5491126" y="2132856"/>
              <a:ext cx="2952328" cy="302433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99137" y="2041684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n</a:t>
              </a:r>
              <a:r>
                <a:rPr lang="en-US" sz="2800" baseline="-25000" dirty="0" smtClean="0"/>
                <a:t>i</a:t>
              </a:r>
              <a:endParaRPr lang="en-US" sz="2800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057156" y="2409879"/>
              <a:ext cx="1296144" cy="1379161"/>
              <a:chOff x="6732240" y="1756846"/>
              <a:chExt cx="1296144" cy="1379161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6813772" y="1767855"/>
                <a:ext cx="1142603" cy="1368152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>
                <a:endCxn id="10" idx="3"/>
              </p:cNvCxnSpPr>
              <p:nvPr/>
            </p:nvCxnSpPr>
            <p:spPr>
              <a:xfrm>
                <a:off x="6804248" y="2451931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6732240" y="1756846"/>
                <a:ext cx="129614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Operation list</a:t>
                </a:r>
                <a:endParaRPr lang="en-US" sz="2000" dirty="0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6804248" y="2708920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804248" y="2924944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5508104" y="3218348"/>
              <a:ext cx="1296144" cy="400110"/>
              <a:chOff x="755576" y="2354977"/>
              <a:chExt cx="1296144" cy="40011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755576" y="2354977"/>
                <a:ext cx="12961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value</a:t>
                </a:r>
                <a:endParaRPr lang="en-US" sz="2000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99592" y="2354977"/>
                <a:ext cx="1008112" cy="40011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5671145" y="4509120"/>
              <a:ext cx="2448272" cy="504056"/>
              <a:chOff x="5671145" y="4293096"/>
              <a:chExt cx="2448272" cy="504056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671145" y="4317935"/>
                <a:ext cx="2448272" cy="462548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6175202" y="4306926"/>
                <a:ext cx="0" cy="473557"/>
              </a:xfrm>
              <a:prstGeom prst="line">
                <a:avLst/>
              </a:prstGeom>
              <a:ln w="19050">
                <a:solidFill>
                  <a:srgbClr val="00206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6679258" y="4323595"/>
                <a:ext cx="0" cy="473557"/>
              </a:xfrm>
              <a:prstGeom prst="line">
                <a:avLst/>
              </a:prstGeom>
              <a:ln w="19050">
                <a:solidFill>
                  <a:srgbClr val="00206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7615361" y="4323595"/>
                <a:ext cx="0" cy="473557"/>
              </a:xfrm>
              <a:prstGeom prst="line">
                <a:avLst/>
              </a:prstGeom>
              <a:ln w="19050">
                <a:solidFill>
                  <a:srgbClr val="00206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5671146" y="4293096"/>
                <a:ext cx="12961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view</a:t>
                </a:r>
                <a:endParaRPr lang="en-US" sz="2400" dirty="0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7111305" y="4315743"/>
                <a:ext cx="0" cy="473557"/>
              </a:xfrm>
              <a:prstGeom prst="line">
                <a:avLst/>
              </a:prstGeom>
              <a:ln w="19050">
                <a:solidFill>
                  <a:srgbClr val="00206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>
            <a:xfrm>
              <a:off x="7092280" y="4000620"/>
              <a:ext cx="1296144" cy="364484"/>
              <a:chOff x="6963841" y="1122727"/>
              <a:chExt cx="1296144" cy="957284"/>
            </a:xfrm>
          </p:grpSpPr>
          <p:sp>
            <p:nvSpPr>
              <p:cNvPr id="100" name="TextBox 99"/>
              <p:cNvSpPr txBox="1"/>
              <p:nvPr/>
            </p:nvSpPr>
            <p:spPr>
              <a:xfrm>
                <a:off x="6963841" y="1122727"/>
                <a:ext cx="1296144" cy="837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removed </a:t>
                </a:r>
                <a:endParaRPr lang="en-US" sz="2000" dirty="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7020272" y="1325958"/>
                <a:ext cx="1152128" cy="754053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5652120" y="4037366"/>
              <a:ext cx="1296144" cy="327738"/>
              <a:chOff x="6963841" y="1228522"/>
              <a:chExt cx="1296144" cy="851489"/>
            </a:xfrm>
          </p:grpSpPr>
          <p:sp>
            <p:nvSpPr>
              <p:cNvPr id="123" name="TextBox 122"/>
              <p:cNvSpPr txBox="1"/>
              <p:nvPr/>
            </p:nvSpPr>
            <p:spPr>
              <a:xfrm>
                <a:off x="6963841" y="1228522"/>
                <a:ext cx="1296144" cy="837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members</a:t>
                </a:r>
                <a:endParaRPr lang="en-US" sz="2000" dirty="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020272" y="1325958"/>
                <a:ext cx="1152128" cy="754053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4572000" y="1901433"/>
            <a:ext cx="4139952" cy="1805837"/>
            <a:chOff x="4392488" y="2472125"/>
            <a:chExt cx="4139952" cy="1379161"/>
          </a:xfrm>
        </p:grpSpPr>
        <p:sp>
          <p:nvSpPr>
            <p:cNvPr id="88" name="Oval Callout 87"/>
            <p:cNvSpPr/>
            <p:nvPr/>
          </p:nvSpPr>
          <p:spPr>
            <a:xfrm>
              <a:off x="4392488" y="2472125"/>
              <a:ext cx="4139952" cy="1379161"/>
            </a:xfrm>
            <a:prstGeom prst="wedgeEllipseCallout">
              <a:avLst>
                <a:gd name="adj1" fmla="val -71307"/>
                <a:gd name="adj2" fmla="val 2509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536504" y="2745108"/>
              <a:ext cx="3816424" cy="728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l</a:t>
              </a:r>
              <a:r>
                <a:rPr lang="en-US" sz="2800" dirty="0" smtClean="0">
                  <a:solidFill>
                    <a:schemeClr val="bg1"/>
                  </a:solidFill>
                </a:rPr>
                <a:t>ist of all </a:t>
              </a:r>
              <a:r>
                <a:rPr lang="en-US" sz="2800" i="1" dirty="0" smtClean="0">
                  <a:solidFill>
                    <a:schemeClr val="bg1"/>
                  </a:solidFill>
                </a:rPr>
                <a:t>add </a:t>
              </a:r>
              <a:r>
                <a:rPr lang="en-US" sz="2800" dirty="0" smtClean="0">
                  <a:solidFill>
                    <a:schemeClr val="bg1"/>
                  </a:solidFill>
                </a:rPr>
                <a:t>and </a:t>
              </a:r>
              <a:r>
                <a:rPr lang="en-US" sz="2800" i="1" dirty="0" smtClean="0">
                  <a:solidFill>
                    <a:schemeClr val="bg1"/>
                  </a:solidFill>
                </a:rPr>
                <a:t>remove </a:t>
              </a:r>
              <a:r>
                <a:rPr lang="en-US" sz="2800" dirty="0" smtClean="0">
                  <a:solidFill>
                    <a:schemeClr val="bg1"/>
                  </a:solidFill>
                </a:rPr>
                <a:t>operations performed by  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6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143111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311131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&lt;add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k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411760" y="33477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&lt;remove </a:t>
            </a:r>
            <a:r>
              <a:rPr lang="en-US" dirty="0" err="1" smtClean="0"/>
              <a:t>n</a:t>
            </a:r>
            <a:r>
              <a:rPr lang="en-US" baseline="-25000" dirty="0" err="1"/>
              <a:t>l</a:t>
            </a:r>
            <a:r>
              <a:rPr lang="en-US" dirty="0" smtClean="0"/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Snapshots in </a:t>
            </a:r>
            <a:r>
              <a:rPr lang="en-US" dirty="0"/>
              <a:t>Persistent </a:t>
            </a:r>
            <a:r>
              <a:rPr lang="en-US" dirty="0" smtClean="0"/>
              <a:t>Memory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69826"/>
            <a:ext cx="2133600" cy="365125"/>
          </a:xfrm>
        </p:spPr>
        <p:txBody>
          <a:bodyPr/>
          <a:lstStyle/>
          <a:p>
            <a:fld id="{8D5999AF-9DFA-48AA-BD73-D430974321C6}" type="slidenum">
              <a:rPr lang="en-US" smtClean="0"/>
              <a:t>103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83568" y="2103930"/>
            <a:ext cx="2952328" cy="3115508"/>
            <a:chOff x="5491126" y="2041684"/>
            <a:chExt cx="2952328" cy="3115508"/>
          </a:xfrm>
        </p:grpSpPr>
        <p:sp>
          <p:nvSpPr>
            <p:cNvPr id="6" name="Rectangle 5"/>
            <p:cNvSpPr/>
            <p:nvPr/>
          </p:nvSpPr>
          <p:spPr>
            <a:xfrm>
              <a:off x="5491126" y="2132856"/>
              <a:ext cx="2952328" cy="302433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99137" y="2041684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n</a:t>
              </a:r>
              <a:r>
                <a:rPr lang="en-US" sz="2800" baseline="-25000" dirty="0" smtClean="0"/>
                <a:t>i</a:t>
              </a:r>
              <a:endParaRPr lang="en-US" sz="2800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057156" y="2409879"/>
              <a:ext cx="1296144" cy="1379161"/>
              <a:chOff x="6732240" y="1756846"/>
              <a:chExt cx="1296144" cy="1379161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6813772" y="1767855"/>
                <a:ext cx="1142603" cy="1368152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>
                <a:endCxn id="10" idx="3"/>
              </p:cNvCxnSpPr>
              <p:nvPr/>
            </p:nvCxnSpPr>
            <p:spPr>
              <a:xfrm>
                <a:off x="6804248" y="2451931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6732240" y="1756846"/>
                <a:ext cx="129614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Operation list</a:t>
                </a:r>
                <a:endParaRPr lang="en-US" sz="2000" dirty="0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6804248" y="2708920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804248" y="2924944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5508104" y="3218348"/>
              <a:ext cx="1296144" cy="400110"/>
              <a:chOff x="755576" y="2354977"/>
              <a:chExt cx="1296144" cy="40011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755576" y="2354977"/>
                <a:ext cx="12961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value</a:t>
                </a:r>
                <a:endParaRPr lang="en-US" sz="2000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99592" y="2354977"/>
                <a:ext cx="1008112" cy="40011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5671145" y="4509120"/>
              <a:ext cx="2448272" cy="504056"/>
              <a:chOff x="5671145" y="4293096"/>
              <a:chExt cx="2448272" cy="504056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671145" y="4317935"/>
                <a:ext cx="2448272" cy="462548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6175202" y="4306926"/>
                <a:ext cx="0" cy="473557"/>
              </a:xfrm>
              <a:prstGeom prst="line">
                <a:avLst/>
              </a:prstGeom>
              <a:ln w="19050">
                <a:solidFill>
                  <a:srgbClr val="00206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6679258" y="4323595"/>
                <a:ext cx="0" cy="473557"/>
              </a:xfrm>
              <a:prstGeom prst="line">
                <a:avLst/>
              </a:prstGeom>
              <a:ln w="19050">
                <a:solidFill>
                  <a:srgbClr val="00206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7615361" y="4323595"/>
                <a:ext cx="0" cy="473557"/>
              </a:xfrm>
              <a:prstGeom prst="line">
                <a:avLst/>
              </a:prstGeom>
              <a:ln w="19050">
                <a:solidFill>
                  <a:srgbClr val="00206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5671146" y="4293096"/>
                <a:ext cx="12961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view</a:t>
                </a:r>
                <a:endParaRPr lang="en-US" sz="2400" dirty="0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7111305" y="4315743"/>
                <a:ext cx="0" cy="473557"/>
              </a:xfrm>
              <a:prstGeom prst="line">
                <a:avLst/>
              </a:prstGeom>
              <a:ln w="19050">
                <a:solidFill>
                  <a:srgbClr val="00206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>
            <a:xfrm>
              <a:off x="7092280" y="4000620"/>
              <a:ext cx="1296144" cy="364484"/>
              <a:chOff x="6963841" y="1122727"/>
              <a:chExt cx="1296144" cy="957284"/>
            </a:xfrm>
          </p:grpSpPr>
          <p:sp>
            <p:nvSpPr>
              <p:cNvPr id="100" name="TextBox 99"/>
              <p:cNvSpPr txBox="1"/>
              <p:nvPr/>
            </p:nvSpPr>
            <p:spPr>
              <a:xfrm>
                <a:off x="6963841" y="1122727"/>
                <a:ext cx="1296144" cy="837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removed </a:t>
                </a:r>
                <a:endParaRPr lang="en-US" sz="2000" dirty="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7020272" y="1325958"/>
                <a:ext cx="1152128" cy="754053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5652120" y="4037366"/>
              <a:ext cx="1296144" cy="327738"/>
              <a:chOff x="6963841" y="1228522"/>
              <a:chExt cx="1296144" cy="851489"/>
            </a:xfrm>
          </p:grpSpPr>
          <p:sp>
            <p:nvSpPr>
              <p:cNvPr id="123" name="TextBox 122"/>
              <p:cNvSpPr txBox="1"/>
              <p:nvPr/>
            </p:nvSpPr>
            <p:spPr>
              <a:xfrm>
                <a:off x="6963841" y="1228522"/>
                <a:ext cx="1296144" cy="837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members</a:t>
                </a:r>
                <a:endParaRPr lang="en-US" sz="2000" dirty="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020272" y="1325958"/>
                <a:ext cx="1152128" cy="754053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4430094" y="28900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&lt;add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k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286078" y="312641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&lt;remove </a:t>
            </a:r>
            <a:r>
              <a:rPr lang="en-US" dirty="0" err="1" smtClean="0"/>
              <a:t>n</a:t>
            </a:r>
            <a:r>
              <a:rPr lang="en-US" baseline="-25000" dirty="0" err="1"/>
              <a:t>l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907898" y="2183787"/>
            <a:ext cx="4912574" cy="143695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891761" y="2132856"/>
            <a:ext cx="5132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add(n</a:t>
            </a:r>
            <a:r>
              <a:rPr lang="en-US" sz="3200" baseline="-25000" dirty="0"/>
              <a:t>j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   view</a:t>
            </a:r>
            <a:r>
              <a:rPr lang="en-US" sz="3200" dirty="0" smtClean="0">
                <a:sym typeface="Wingdings" panose="05000000000000000000" pitchFamily="2" charset="2"/>
              </a:rPr>
              <a:t> embedded Scan</a:t>
            </a:r>
          </a:p>
          <a:p>
            <a:r>
              <a:rPr lang="en-US" sz="3200" dirty="0" smtClean="0">
                <a:sym typeface="Wingdings" panose="05000000000000000000" pitchFamily="2" charset="2"/>
              </a:rPr>
              <a:t>   add &lt;add, n</a:t>
            </a:r>
            <a:r>
              <a:rPr lang="en-US" sz="3200" baseline="-25000" dirty="0" smtClean="0">
                <a:sym typeface="Wingdings" panose="05000000000000000000" pitchFamily="2" charset="2"/>
              </a:rPr>
              <a:t>j</a:t>
            </a:r>
            <a:r>
              <a:rPr lang="en-US" sz="3200" dirty="0" smtClean="0">
                <a:sym typeface="Wingdings" panose="05000000000000000000" pitchFamily="2" charset="2"/>
              </a:rPr>
              <a:t>&gt; to the list</a:t>
            </a:r>
            <a:endParaRPr lang="en-US" sz="32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4442033" y="46037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&lt;add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k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298017" y="484009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&lt;remove </a:t>
            </a:r>
            <a:r>
              <a:rPr lang="en-US" dirty="0" err="1" smtClean="0"/>
              <a:t>n</a:t>
            </a:r>
            <a:r>
              <a:rPr lang="en-US" baseline="-25000" dirty="0" err="1"/>
              <a:t>l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3919837" y="3897463"/>
            <a:ext cx="4912574" cy="143695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903700" y="3846532"/>
            <a:ext cx="5132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remove(</a:t>
            </a:r>
            <a:r>
              <a:rPr lang="en-US" sz="3200" dirty="0" err="1" smtClean="0"/>
              <a:t>n</a:t>
            </a:r>
            <a:r>
              <a:rPr lang="en-US" sz="3200" baseline="-25000" dirty="0" err="1" smtClean="0"/>
              <a:t>k</a:t>
            </a:r>
            <a:r>
              <a:rPr lang="en-US" sz="3200" dirty="0" smtClean="0"/>
              <a:t>)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view</a:t>
            </a:r>
            <a:r>
              <a:rPr lang="en-US" sz="3200" dirty="0" smtClean="0">
                <a:sym typeface="Wingdings" panose="05000000000000000000" pitchFamily="2" charset="2"/>
              </a:rPr>
              <a:t> embedded Scan</a:t>
            </a:r>
          </a:p>
          <a:p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ym typeface="Wingdings" panose="05000000000000000000" pitchFamily="2" charset="2"/>
              </a:rPr>
              <a:t>  add &lt;remove, </a:t>
            </a:r>
            <a:r>
              <a:rPr lang="en-US" sz="3200" dirty="0" err="1" smtClean="0">
                <a:sym typeface="Wingdings" panose="05000000000000000000" pitchFamily="2" charset="2"/>
              </a:rPr>
              <a:t>n</a:t>
            </a:r>
            <a:r>
              <a:rPr lang="en-US" sz="3200" baseline="-25000" dirty="0" err="1" smtClean="0">
                <a:sym typeface="Wingdings" panose="05000000000000000000" pitchFamily="2" charset="2"/>
              </a:rPr>
              <a:t>k</a:t>
            </a:r>
            <a:r>
              <a:rPr lang="en-US" sz="3200" dirty="0" smtClean="0">
                <a:sym typeface="Wingdings" panose="05000000000000000000" pitchFamily="2" charset="2"/>
              </a:rPr>
              <a:t>&gt; </a:t>
            </a:r>
            <a:r>
              <a:rPr lang="en-US" sz="3200" dirty="0">
                <a:sym typeface="Wingdings" panose="05000000000000000000" pitchFamily="2" charset="2"/>
              </a:rPr>
              <a:t>to the list</a:t>
            </a:r>
            <a:endParaRPr lang="en-US" sz="3200" dirty="0" smtClean="0"/>
          </a:p>
        </p:txBody>
      </p:sp>
      <p:sp>
        <p:nvSpPr>
          <p:cNvPr id="46" name="TextBox 45"/>
          <p:cNvSpPr txBox="1"/>
          <p:nvPr/>
        </p:nvSpPr>
        <p:spPr>
          <a:xfrm>
            <a:off x="2339752" y="311131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&lt;add n</a:t>
            </a:r>
            <a:r>
              <a:rPr lang="en-US" baseline="-25000" dirty="0"/>
              <a:t>j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195736" y="33477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&lt;remove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k</a:t>
            </a:r>
            <a:r>
              <a:rPr lang="en-US" dirty="0" smtClean="0"/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78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758806" y="2567943"/>
            <a:ext cx="4773634" cy="2062103"/>
            <a:chOff x="3758806" y="2567943"/>
            <a:chExt cx="4773634" cy="2062103"/>
          </a:xfrm>
        </p:grpSpPr>
        <p:sp>
          <p:nvSpPr>
            <p:cNvPr id="49" name="Rectangle 48"/>
            <p:cNvSpPr/>
            <p:nvPr/>
          </p:nvSpPr>
          <p:spPr>
            <a:xfrm>
              <a:off x="3822191" y="2611762"/>
              <a:ext cx="4638242" cy="1973433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758806" y="2567943"/>
              <a:ext cx="4773634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Scan(v)</a:t>
              </a:r>
            </a:p>
            <a:p>
              <a:r>
                <a:rPr lang="en-US" sz="3200" dirty="0" smtClean="0"/>
                <a:t>     view</a:t>
              </a:r>
              <a:r>
                <a:rPr lang="en-US" sz="3200" dirty="0" smtClean="0">
                  <a:sym typeface="Wingdings" panose="05000000000000000000" pitchFamily="2" charset="2"/>
                </a:rPr>
                <a:t> embedded Scan</a:t>
              </a:r>
            </a:p>
            <a:p>
              <a:r>
                <a:rPr lang="en-US" sz="3200" dirty="0" smtClean="0">
                  <a:sym typeface="Wingdings" panose="05000000000000000000" pitchFamily="2" charset="2"/>
                </a:rPr>
                <a:t>     return values belonging</a:t>
              </a:r>
            </a:p>
            <a:p>
              <a:r>
                <a:rPr lang="en-US" sz="3200" dirty="0" smtClean="0">
                  <a:sym typeface="Wingdings" panose="05000000000000000000" pitchFamily="2" charset="2"/>
                </a:rPr>
                <a:t>     to clients in members 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Snapshots in </a:t>
            </a:r>
            <a:r>
              <a:rPr lang="en-US" dirty="0"/>
              <a:t>Persistent </a:t>
            </a:r>
            <a:r>
              <a:rPr lang="en-US" dirty="0" smtClean="0"/>
              <a:t>Memory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69826"/>
            <a:ext cx="2133600" cy="365125"/>
          </a:xfrm>
        </p:spPr>
        <p:txBody>
          <a:bodyPr/>
          <a:lstStyle/>
          <a:p>
            <a:fld id="{8D5999AF-9DFA-48AA-BD73-D430974321C6}" type="slidenum">
              <a:rPr lang="en-US" smtClean="0"/>
              <a:t>104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83568" y="2103930"/>
            <a:ext cx="2952328" cy="3115508"/>
            <a:chOff x="5491126" y="2041684"/>
            <a:chExt cx="2952328" cy="3115508"/>
          </a:xfrm>
        </p:grpSpPr>
        <p:sp>
          <p:nvSpPr>
            <p:cNvPr id="6" name="Rectangle 5"/>
            <p:cNvSpPr/>
            <p:nvPr/>
          </p:nvSpPr>
          <p:spPr>
            <a:xfrm>
              <a:off x="5491126" y="2132856"/>
              <a:ext cx="2952328" cy="302433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99137" y="2041684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n</a:t>
              </a:r>
              <a:r>
                <a:rPr lang="en-US" sz="2800" baseline="-25000" dirty="0" smtClean="0"/>
                <a:t>i</a:t>
              </a:r>
              <a:endParaRPr lang="en-US" sz="2800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057156" y="2409879"/>
              <a:ext cx="1296144" cy="1379161"/>
              <a:chOff x="6732240" y="1756846"/>
              <a:chExt cx="1296144" cy="1379161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6813772" y="1767855"/>
                <a:ext cx="1142603" cy="1368152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>
                <a:endCxn id="10" idx="3"/>
              </p:cNvCxnSpPr>
              <p:nvPr/>
            </p:nvCxnSpPr>
            <p:spPr>
              <a:xfrm>
                <a:off x="6804248" y="2451931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6732240" y="1756846"/>
                <a:ext cx="129614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Operation list</a:t>
                </a:r>
                <a:endParaRPr lang="en-US" sz="2000" dirty="0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6804248" y="2708920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804248" y="2924944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5508104" y="3218348"/>
              <a:ext cx="1296144" cy="400110"/>
              <a:chOff x="755576" y="2354977"/>
              <a:chExt cx="1296144" cy="40011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755576" y="2354977"/>
                <a:ext cx="12961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value</a:t>
                </a:r>
                <a:endParaRPr lang="en-US" sz="2000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99592" y="2354977"/>
                <a:ext cx="1008112" cy="40011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5671145" y="4509120"/>
              <a:ext cx="2448272" cy="504056"/>
              <a:chOff x="5671145" y="4293096"/>
              <a:chExt cx="2448272" cy="504056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671145" y="4317935"/>
                <a:ext cx="2448272" cy="462548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6175202" y="4306926"/>
                <a:ext cx="0" cy="473557"/>
              </a:xfrm>
              <a:prstGeom prst="line">
                <a:avLst/>
              </a:prstGeom>
              <a:ln w="19050">
                <a:solidFill>
                  <a:srgbClr val="00206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6679258" y="4323595"/>
                <a:ext cx="0" cy="473557"/>
              </a:xfrm>
              <a:prstGeom prst="line">
                <a:avLst/>
              </a:prstGeom>
              <a:ln w="19050">
                <a:solidFill>
                  <a:srgbClr val="00206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7615361" y="4323595"/>
                <a:ext cx="0" cy="473557"/>
              </a:xfrm>
              <a:prstGeom prst="line">
                <a:avLst/>
              </a:prstGeom>
              <a:ln w="19050">
                <a:solidFill>
                  <a:srgbClr val="00206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5671146" y="4293096"/>
                <a:ext cx="12961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view</a:t>
                </a:r>
                <a:endParaRPr lang="en-US" sz="2400" dirty="0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7111305" y="4315743"/>
                <a:ext cx="0" cy="473557"/>
              </a:xfrm>
              <a:prstGeom prst="line">
                <a:avLst/>
              </a:prstGeom>
              <a:ln w="19050">
                <a:solidFill>
                  <a:srgbClr val="00206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>
            <a:xfrm>
              <a:off x="7092280" y="4000620"/>
              <a:ext cx="1296144" cy="364484"/>
              <a:chOff x="6963841" y="1122727"/>
              <a:chExt cx="1296144" cy="957284"/>
            </a:xfrm>
          </p:grpSpPr>
          <p:sp>
            <p:nvSpPr>
              <p:cNvPr id="100" name="TextBox 99"/>
              <p:cNvSpPr txBox="1"/>
              <p:nvPr/>
            </p:nvSpPr>
            <p:spPr>
              <a:xfrm>
                <a:off x="6963841" y="1122727"/>
                <a:ext cx="1296144" cy="837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removed </a:t>
                </a:r>
                <a:endParaRPr lang="en-US" sz="2000" dirty="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7020272" y="1325958"/>
                <a:ext cx="1152128" cy="754053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5652120" y="4037366"/>
              <a:ext cx="1296144" cy="327738"/>
              <a:chOff x="6963841" y="1228522"/>
              <a:chExt cx="1296144" cy="851489"/>
            </a:xfrm>
          </p:grpSpPr>
          <p:sp>
            <p:nvSpPr>
              <p:cNvPr id="123" name="TextBox 122"/>
              <p:cNvSpPr txBox="1"/>
              <p:nvPr/>
            </p:nvSpPr>
            <p:spPr>
              <a:xfrm>
                <a:off x="6963841" y="1228522"/>
                <a:ext cx="1296144" cy="837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members</a:t>
                </a:r>
                <a:endParaRPr lang="en-US" sz="2000" dirty="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020272" y="1325958"/>
                <a:ext cx="1152128" cy="754053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2339752" y="311131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&lt;add n</a:t>
            </a:r>
            <a:r>
              <a:rPr lang="en-US" baseline="-25000" dirty="0"/>
              <a:t>j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195736" y="33477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&lt;remove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k</a:t>
            </a:r>
            <a:r>
              <a:rPr lang="en-US" dirty="0" smtClean="0"/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8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3647704" y="1528602"/>
            <a:ext cx="5244776" cy="463670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579294" y="1568981"/>
            <a:ext cx="53851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</a:t>
            </a:r>
            <a:r>
              <a:rPr lang="en-US" sz="3200" dirty="0" smtClean="0"/>
              <a:t>mbedded Scan()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collect nodes in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</a:t>
            </a:r>
            <a:r>
              <a:rPr lang="en-US" sz="3200" b="1" dirty="0" smtClean="0"/>
              <a:t>members</a:t>
            </a:r>
            <a:r>
              <a:rPr lang="en-US" sz="3200" b="1" dirty="0" smtClean="0">
                <a:sym typeface="Mathematica1"/>
              </a:rPr>
              <a:t> </a:t>
            </a:r>
            <a:r>
              <a:rPr lang="en-US" sz="3200" dirty="0" smtClean="0">
                <a:sym typeface="Mathematica1"/>
              </a:rPr>
              <a:t>and</a:t>
            </a:r>
            <a:r>
              <a:rPr lang="en-US" sz="3200" b="1" dirty="0" smtClean="0">
                <a:sym typeface="Mathematica1"/>
              </a:rPr>
              <a:t> </a:t>
            </a:r>
            <a:r>
              <a:rPr lang="en-US" sz="3200" b="1" dirty="0" smtClean="0"/>
              <a:t>removed </a:t>
            </a:r>
            <a:r>
              <a:rPr lang="en-US" sz="3200" dirty="0" smtClean="0"/>
              <a:t>until:</a:t>
            </a:r>
          </a:p>
          <a:p>
            <a:r>
              <a:rPr lang="en-US" sz="3200" i="1" dirty="0" smtClean="0"/>
              <a:t>      successful </a:t>
            </a:r>
            <a:r>
              <a:rPr lang="en-US" sz="3200" i="1" dirty="0"/>
              <a:t>double collect; </a:t>
            </a:r>
            <a:r>
              <a:rPr lang="en-US" sz="3200" i="1" dirty="0" smtClean="0"/>
              <a:t>or</a:t>
            </a:r>
          </a:p>
          <a:p>
            <a:r>
              <a:rPr lang="en-US" sz="3200" i="1" dirty="0" smtClean="0"/>
              <a:t>      </a:t>
            </a:r>
            <a:r>
              <a:rPr lang="en-US" sz="3200" dirty="0" smtClean="0"/>
              <a:t>find </a:t>
            </a:r>
            <a:r>
              <a:rPr lang="en-US" sz="3200" i="1" dirty="0" smtClean="0"/>
              <a:t>fresh </a:t>
            </a:r>
            <a:r>
              <a:rPr lang="en-US" sz="3200" dirty="0" smtClean="0"/>
              <a:t>view</a:t>
            </a:r>
          </a:p>
          <a:p>
            <a:endParaRPr lang="en-US" sz="3200" dirty="0" smtClean="0"/>
          </a:p>
          <a:p>
            <a:r>
              <a:rPr lang="en-US" sz="3200" i="1" dirty="0" smtClean="0"/>
              <a:t>  * </a:t>
            </a:r>
            <a:r>
              <a:rPr lang="en-US" sz="3200" b="1" i="1" dirty="0" smtClean="0"/>
              <a:t>update  view, members and</a:t>
            </a:r>
          </a:p>
          <a:p>
            <a:r>
              <a:rPr lang="en-US" sz="3200" b="1" i="1" dirty="0"/>
              <a:t> </a:t>
            </a:r>
            <a:r>
              <a:rPr lang="en-US" sz="3200" b="1" i="1" dirty="0" smtClean="0"/>
              <a:t>    removed sets after every </a:t>
            </a:r>
          </a:p>
          <a:p>
            <a:r>
              <a:rPr lang="en-US" sz="3200" b="1" i="1" dirty="0"/>
              <a:t> </a:t>
            </a:r>
            <a:r>
              <a:rPr lang="en-US" sz="3200" b="1" i="1" dirty="0" smtClean="0"/>
              <a:t>    collect  </a:t>
            </a:r>
            <a:endParaRPr lang="en-US" sz="3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Snapshots in </a:t>
            </a:r>
            <a:r>
              <a:rPr lang="en-US" dirty="0"/>
              <a:t>Persistent </a:t>
            </a:r>
            <a:r>
              <a:rPr lang="en-US" dirty="0" smtClean="0"/>
              <a:t>Memory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69826"/>
            <a:ext cx="2133600" cy="365125"/>
          </a:xfrm>
        </p:spPr>
        <p:txBody>
          <a:bodyPr/>
          <a:lstStyle/>
          <a:p>
            <a:fld id="{8D5999AF-9DFA-48AA-BD73-D430974321C6}" type="slidenum">
              <a:rPr lang="en-US" smtClean="0"/>
              <a:t>105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04056" y="2103930"/>
            <a:ext cx="2952328" cy="3115508"/>
            <a:chOff x="5491126" y="2041684"/>
            <a:chExt cx="2952328" cy="3115508"/>
          </a:xfrm>
        </p:grpSpPr>
        <p:sp>
          <p:nvSpPr>
            <p:cNvPr id="6" name="Rectangle 5"/>
            <p:cNvSpPr/>
            <p:nvPr/>
          </p:nvSpPr>
          <p:spPr>
            <a:xfrm>
              <a:off x="5491126" y="2132856"/>
              <a:ext cx="2952328" cy="302433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99137" y="2041684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n</a:t>
              </a:r>
              <a:r>
                <a:rPr lang="en-US" sz="2800" baseline="-25000" dirty="0" smtClean="0"/>
                <a:t>i</a:t>
              </a:r>
              <a:endParaRPr lang="en-US" sz="2800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057156" y="2409879"/>
              <a:ext cx="1296144" cy="1379161"/>
              <a:chOff x="6732240" y="1756846"/>
              <a:chExt cx="1296144" cy="1379161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6813772" y="1767855"/>
                <a:ext cx="1142603" cy="1368152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>
                <a:endCxn id="10" idx="3"/>
              </p:cNvCxnSpPr>
              <p:nvPr/>
            </p:nvCxnSpPr>
            <p:spPr>
              <a:xfrm>
                <a:off x="6804248" y="2451931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6732240" y="1756846"/>
                <a:ext cx="129614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Operation list</a:t>
                </a:r>
                <a:endParaRPr lang="en-US" sz="2000" dirty="0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6804248" y="2708920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804248" y="2924944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5508104" y="3218348"/>
              <a:ext cx="1296144" cy="400110"/>
              <a:chOff x="755576" y="2354977"/>
              <a:chExt cx="1296144" cy="40011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755576" y="2354977"/>
                <a:ext cx="12961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value</a:t>
                </a:r>
                <a:endParaRPr lang="en-US" sz="2000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99592" y="2354977"/>
                <a:ext cx="1008112" cy="40011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5671145" y="4509120"/>
              <a:ext cx="2448272" cy="504056"/>
              <a:chOff x="5671145" y="4293096"/>
              <a:chExt cx="2448272" cy="504056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671145" y="4317935"/>
                <a:ext cx="2448272" cy="462548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6175202" y="4306926"/>
                <a:ext cx="0" cy="473557"/>
              </a:xfrm>
              <a:prstGeom prst="line">
                <a:avLst/>
              </a:prstGeom>
              <a:ln w="19050">
                <a:solidFill>
                  <a:srgbClr val="00206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6679258" y="4323595"/>
                <a:ext cx="0" cy="473557"/>
              </a:xfrm>
              <a:prstGeom prst="line">
                <a:avLst/>
              </a:prstGeom>
              <a:ln w="19050">
                <a:solidFill>
                  <a:srgbClr val="00206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7615361" y="4323595"/>
                <a:ext cx="0" cy="473557"/>
              </a:xfrm>
              <a:prstGeom prst="line">
                <a:avLst/>
              </a:prstGeom>
              <a:ln w="19050">
                <a:solidFill>
                  <a:srgbClr val="00206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5671146" y="4293096"/>
                <a:ext cx="12961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view</a:t>
                </a:r>
                <a:endParaRPr lang="en-US" sz="2400" dirty="0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7111305" y="4315743"/>
                <a:ext cx="0" cy="473557"/>
              </a:xfrm>
              <a:prstGeom prst="line">
                <a:avLst/>
              </a:prstGeom>
              <a:ln w="19050">
                <a:solidFill>
                  <a:srgbClr val="00206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>
            <a:xfrm>
              <a:off x="7092280" y="4000620"/>
              <a:ext cx="1296144" cy="364484"/>
              <a:chOff x="6963841" y="1122727"/>
              <a:chExt cx="1296144" cy="957284"/>
            </a:xfrm>
          </p:grpSpPr>
          <p:sp>
            <p:nvSpPr>
              <p:cNvPr id="100" name="TextBox 99"/>
              <p:cNvSpPr txBox="1"/>
              <p:nvPr/>
            </p:nvSpPr>
            <p:spPr>
              <a:xfrm>
                <a:off x="6963841" y="1122727"/>
                <a:ext cx="1296144" cy="837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removed </a:t>
                </a:r>
                <a:endParaRPr lang="en-US" sz="2000" dirty="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7020272" y="1325958"/>
                <a:ext cx="1152128" cy="754053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5652120" y="4037366"/>
              <a:ext cx="1296144" cy="327738"/>
              <a:chOff x="6963841" y="1228522"/>
              <a:chExt cx="1296144" cy="851489"/>
            </a:xfrm>
          </p:grpSpPr>
          <p:sp>
            <p:nvSpPr>
              <p:cNvPr id="123" name="TextBox 122"/>
              <p:cNvSpPr txBox="1"/>
              <p:nvPr/>
            </p:nvSpPr>
            <p:spPr>
              <a:xfrm>
                <a:off x="6963841" y="1228522"/>
                <a:ext cx="1296144" cy="837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members</a:t>
                </a:r>
                <a:endParaRPr lang="en-US" sz="2000" dirty="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020272" y="1325958"/>
                <a:ext cx="1152128" cy="754053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2160240" y="311131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&lt;add n</a:t>
            </a:r>
            <a:r>
              <a:rPr lang="en-US" baseline="-25000" dirty="0"/>
              <a:t>j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016224" y="33477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&lt;remove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k</a:t>
            </a:r>
            <a:r>
              <a:rPr lang="en-US" dirty="0" smtClean="0"/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74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949598" y="1528603"/>
            <a:ext cx="7294810" cy="82027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949598" y="1615863"/>
            <a:ext cx="7510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can a client know that a view is fresh?</a:t>
            </a:r>
            <a:endParaRPr lang="en-US" sz="3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Snapshots in </a:t>
            </a:r>
            <a:r>
              <a:rPr lang="en-US" dirty="0"/>
              <a:t>Persistent </a:t>
            </a:r>
            <a:r>
              <a:rPr lang="en-US" dirty="0" smtClean="0"/>
              <a:t>Memory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69826"/>
            <a:ext cx="2133600" cy="365125"/>
          </a:xfrm>
        </p:spPr>
        <p:txBody>
          <a:bodyPr/>
          <a:lstStyle/>
          <a:p>
            <a:fld id="{8D5999AF-9DFA-48AA-BD73-D430974321C6}" type="slidenum">
              <a:rPr lang="en-US" smtClean="0"/>
              <a:t>106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71600" y="2823026"/>
            <a:ext cx="7390192" cy="1830110"/>
            <a:chOff x="971600" y="2823026"/>
            <a:chExt cx="7390192" cy="1830110"/>
          </a:xfrm>
        </p:grpSpPr>
        <p:sp>
          <p:nvSpPr>
            <p:cNvPr id="36" name="Rectangle 35"/>
            <p:cNvSpPr/>
            <p:nvPr/>
          </p:nvSpPr>
          <p:spPr>
            <a:xfrm>
              <a:off x="1016980" y="3312567"/>
              <a:ext cx="864096" cy="10081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977759" y="3312567"/>
              <a:ext cx="864096" cy="10081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265452" y="3312567"/>
              <a:ext cx="864096" cy="10081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561596" y="3312567"/>
              <a:ext cx="864096" cy="10081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428549" y="2823026"/>
              <a:ext cx="3130860" cy="421944"/>
            </a:xfrm>
            <a:custGeom>
              <a:avLst/>
              <a:gdLst>
                <a:gd name="connsiteX0" fmla="*/ 0 w 2698812"/>
                <a:gd name="connsiteY0" fmla="*/ 550440 h 550440"/>
                <a:gd name="connsiteX1" fmla="*/ 1890944 w 2698812"/>
                <a:gd name="connsiteY1" fmla="*/ 24 h 550440"/>
                <a:gd name="connsiteX2" fmla="*/ 2698812 w 2698812"/>
                <a:gd name="connsiteY2" fmla="*/ 532685 h 55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98812" h="550440">
                  <a:moveTo>
                    <a:pt x="0" y="550440"/>
                  </a:moveTo>
                  <a:cubicBezTo>
                    <a:pt x="720571" y="276711"/>
                    <a:pt x="1441142" y="2983"/>
                    <a:pt x="1890944" y="24"/>
                  </a:cubicBezTo>
                  <a:cubicBezTo>
                    <a:pt x="2340746" y="-2935"/>
                    <a:pt x="2519779" y="264875"/>
                    <a:pt x="2698812" y="532685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177220" y="3312567"/>
              <a:ext cx="864096" cy="10081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5793179" y="3017373"/>
              <a:ext cx="1056449" cy="213081"/>
            </a:xfrm>
            <a:custGeom>
              <a:avLst/>
              <a:gdLst>
                <a:gd name="connsiteX0" fmla="*/ 0 w 1296140"/>
                <a:gd name="connsiteY0" fmla="*/ 390652 h 390652"/>
                <a:gd name="connsiteX1" fmla="*/ 745724 w 1296140"/>
                <a:gd name="connsiteY1" fmla="*/ 34 h 390652"/>
                <a:gd name="connsiteX2" fmla="*/ 1296140 w 1296140"/>
                <a:gd name="connsiteY2" fmla="*/ 372896 h 39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6140" h="390652">
                  <a:moveTo>
                    <a:pt x="0" y="390652"/>
                  </a:moveTo>
                  <a:cubicBezTo>
                    <a:pt x="264850" y="196822"/>
                    <a:pt x="529701" y="2993"/>
                    <a:pt x="745724" y="34"/>
                  </a:cubicBezTo>
                  <a:cubicBezTo>
                    <a:pt x="961747" y="-2925"/>
                    <a:pt x="1128943" y="184985"/>
                    <a:pt x="1296140" y="372896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7065652" y="3017373"/>
              <a:ext cx="1296140" cy="250046"/>
            </a:xfrm>
            <a:custGeom>
              <a:avLst/>
              <a:gdLst>
                <a:gd name="connsiteX0" fmla="*/ 0 w 1296140"/>
                <a:gd name="connsiteY0" fmla="*/ 390652 h 390652"/>
                <a:gd name="connsiteX1" fmla="*/ 745724 w 1296140"/>
                <a:gd name="connsiteY1" fmla="*/ 34 h 390652"/>
                <a:gd name="connsiteX2" fmla="*/ 1296140 w 1296140"/>
                <a:gd name="connsiteY2" fmla="*/ 372896 h 39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6140" h="390652">
                  <a:moveTo>
                    <a:pt x="0" y="390652"/>
                  </a:moveTo>
                  <a:cubicBezTo>
                    <a:pt x="264850" y="196822"/>
                    <a:pt x="529701" y="2993"/>
                    <a:pt x="745724" y="34"/>
                  </a:cubicBezTo>
                  <a:cubicBezTo>
                    <a:pt x="961747" y="-2925"/>
                    <a:pt x="1128943" y="184985"/>
                    <a:pt x="1296140" y="372896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71600" y="3332954"/>
              <a:ext cx="9814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  <a:r>
                <a:rPr lang="en-US" baseline="-25000" dirty="0" smtClean="0"/>
                <a:t>1</a:t>
              </a:r>
            </a:p>
            <a:p>
              <a:pPr>
                <a:defRPr/>
              </a:pPr>
              <a:endParaRPr lang="en-US" baseline="-25000" dirty="0"/>
            </a:p>
            <a:p>
              <a:pPr>
                <a:defRPr/>
              </a:pPr>
              <a:endParaRPr lang="en-US" baseline="-25000" dirty="0" smtClean="0"/>
            </a:p>
            <a:p>
              <a:pPr>
                <a:defRPr/>
              </a:pPr>
              <a:r>
                <a:rPr lang="en-US" dirty="0" smtClean="0"/>
                <a:t>[v</a:t>
              </a:r>
              <a:r>
                <a:rPr lang="en-US" baseline="-25000" dirty="0" smtClean="0"/>
                <a:t>1</a:t>
              </a:r>
              <a:r>
                <a:rPr lang="en-US" dirty="0" smtClean="0"/>
                <a:t>, v</a:t>
              </a:r>
              <a:r>
                <a:rPr lang="en-US" baseline="-25000" dirty="0" smtClean="0"/>
                <a:t>2</a:t>
              </a:r>
              <a:r>
                <a:rPr lang="en-US" dirty="0" smtClean="0"/>
                <a:t>…]</a:t>
              </a:r>
              <a:endParaRPr lang="en-US" dirty="0"/>
            </a:p>
            <a:p>
              <a:endParaRPr lang="en-US" baseline="-25000" dirty="0" smtClean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177220" y="3312567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baseline="-25000" dirty="0" smtClean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265452" y="3314308"/>
              <a:ext cx="108012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  <a:r>
                <a:rPr lang="en-US" baseline="-25000" dirty="0" smtClean="0"/>
                <a:t>6</a:t>
              </a:r>
            </a:p>
            <a:p>
              <a:r>
                <a:rPr lang="en-US" dirty="0"/>
                <a:t>a</a:t>
              </a:r>
              <a:r>
                <a:rPr lang="en-US" dirty="0" smtClean="0"/>
                <a:t>dd n</a:t>
              </a:r>
              <a:r>
                <a:rPr lang="en-US" baseline="-25000" dirty="0" smtClean="0"/>
                <a:t>17</a:t>
              </a:r>
            </a:p>
            <a:p>
              <a:pPr>
                <a:lnSpc>
                  <a:spcPct val="150000"/>
                </a:lnSpc>
              </a:pPr>
              <a:r>
                <a:rPr lang="en-US" dirty="0" smtClean="0"/>
                <a:t>[…]</a:t>
              </a:r>
              <a:endParaRPr lang="en-US" dirty="0"/>
            </a:p>
            <a:p>
              <a:endParaRPr lang="en-US" dirty="0" smtClean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529046" y="3312567"/>
              <a:ext cx="108012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  <a:r>
                <a:rPr lang="en-US" baseline="-25000" dirty="0" smtClean="0"/>
                <a:t>17</a:t>
              </a:r>
            </a:p>
            <a:p>
              <a:r>
                <a:rPr lang="en-US" dirty="0"/>
                <a:t>a</a:t>
              </a:r>
              <a:r>
                <a:rPr lang="en-US" dirty="0" smtClean="0"/>
                <a:t>dd …</a:t>
              </a:r>
            </a:p>
            <a:p>
              <a:pPr>
                <a:lnSpc>
                  <a:spcPct val="150000"/>
                </a:lnSpc>
              </a:pPr>
              <a:r>
                <a:rPr lang="en-US" dirty="0" smtClean="0"/>
                <a:t>[…]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53084" y="3336374"/>
              <a:ext cx="981484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  <a:r>
                <a:rPr lang="en-US" baseline="-25000" dirty="0" smtClean="0"/>
                <a:t>2</a:t>
              </a:r>
            </a:p>
            <a:p>
              <a:r>
                <a:rPr lang="en-US" dirty="0"/>
                <a:t>add </a:t>
              </a:r>
              <a:r>
                <a:rPr lang="en-US" dirty="0" smtClean="0"/>
                <a:t>n</a:t>
              </a:r>
              <a:r>
                <a:rPr lang="en-US" baseline="-25000" dirty="0" smtClean="0"/>
                <a:t>6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dirty="0" smtClean="0"/>
                <a:t>[…]</a:t>
              </a:r>
              <a:endParaRPr lang="en-US" dirty="0"/>
            </a:p>
            <a:p>
              <a:endParaRPr lang="en-US" baseline="-25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94947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Snapshots in </a:t>
            </a:r>
            <a:r>
              <a:rPr lang="en-US" dirty="0"/>
              <a:t>Persistent </a:t>
            </a:r>
            <a:r>
              <a:rPr lang="en-US" dirty="0" smtClean="0"/>
              <a:t>Memory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107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91126" y="2132856"/>
            <a:ext cx="2952328" cy="30243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99137" y="204168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</a:t>
            </a:r>
            <a:r>
              <a:rPr lang="en-US" sz="2800" baseline="-25000" dirty="0" smtClean="0"/>
              <a:t>i</a:t>
            </a:r>
            <a:endParaRPr lang="en-US" sz="28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7057156" y="2409879"/>
            <a:ext cx="1296144" cy="1379161"/>
            <a:chOff x="6732240" y="1756846"/>
            <a:chExt cx="1296144" cy="1379161"/>
          </a:xfrm>
        </p:grpSpPr>
        <p:sp>
          <p:nvSpPr>
            <p:cNvPr id="10" name="Rectangle 9"/>
            <p:cNvSpPr/>
            <p:nvPr/>
          </p:nvSpPr>
          <p:spPr>
            <a:xfrm>
              <a:off x="6813772" y="1767855"/>
              <a:ext cx="1142603" cy="136815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endCxn id="10" idx="3"/>
            </p:cNvCxnSpPr>
            <p:nvPr/>
          </p:nvCxnSpPr>
          <p:spPr>
            <a:xfrm>
              <a:off x="6804248" y="2451931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732240" y="1756846"/>
              <a:ext cx="12961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Operation list</a:t>
              </a:r>
              <a:endParaRPr lang="en-US" sz="2000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804248" y="2708920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804248" y="2924944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508104" y="3218348"/>
            <a:ext cx="1296144" cy="400110"/>
            <a:chOff x="755576" y="2354977"/>
            <a:chExt cx="1296144" cy="400110"/>
          </a:xfrm>
        </p:grpSpPr>
        <p:sp>
          <p:nvSpPr>
            <p:cNvPr id="22" name="TextBox 21"/>
            <p:cNvSpPr txBox="1"/>
            <p:nvPr/>
          </p:nvSpPr>
          <p:spPr>
            <a:xfrm>
              <a:off x="755576" y="2354977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value</a:t>
              </a:r>
              <a:endParaRPr lang="en-US" sz="20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99592" y="2354977"/>
              <a:ext cx="1008112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71145" y="4509120"/>
            <a:ext cx="2448272" cy="504056"/>
            <a:chOff x="5671145" y="4293096"/>
            <a:chExt cx="2448272" cy="504056"/>
          </a:xfrm>
        </p:grpSpPr>
        <p:sp>
          <p:nvSpPr>
            <p:cNvPr id="30" name="Rectangle 29"/>
            <p:cNvSpPr/>
            <p:nvPr/>
          </p:nvSpPr>
          <p:spPr>
            <a:xfrm>
              <a:off x="5671145" y="4317935"/>
              <a:ext cx="2448272" cy="462548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6175202" y="4306926"/>
              <a:ext cx="0" cy="473557"/>
            </a:xfrm>
            <a:prstGeom prst="line">
              <a:avLst/>
            </a:prstGeom>
            <a:ln w="1905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679258" y="4323595"/>
              <a:ext cx="0" cy="473557"/>
            </a:xfrm>
            <a:prstGeom prst="line">
              <a:avLst/>
            </a:prstGeom>
            <a:ln w="1905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615361" y="4323595"/>
              <a:ext cx="0" cy="473557"/>
            </a:xfrm>
            <a:prstGeom prst="line">
              <a:avLst/>
            </a:prstGeom>
            <a:ln w="1905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671146" y="4293096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view</a:t>
              </a:r>
              <a:endParaRPr lang="en-US" sz="2400" dirty="0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7111305" y="4315743"/>
              <a:ext cx="0" cy="473557"/>
            </a:xfrm>
            <a:prstGeom prst="line">
              <a:avLst/>
            </a:prstGeom>
            <a:ln w="1905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ectangle 81"/>
          <p:cNvSpPr/>
          <p:nvPr/>
        </p:nvSpPr>
        <p:spPr>
          <a:xfrm>
            <a:off x="1498603" y="3482391"/>
            <a:ext cx="1123848" cy="11000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3" name="TextBox 82"/>
          <p:cNvSpPr txBox="1"/>
          <p:nvPr/>
        </p:nvSpPr>
        <p:spPr>
          <a:xfrm>
            <a:off x="1544436" y="3482391"/>
            <a:ext cx="399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 smtClean="0"/>
              <a:t>2</a:t>
            </a:r>
            <a:endParaRPr lang="en-US" sz="1400" dirty="0"/>
          </a:p>
        </p:txBody>
      </p:sp>
      <p:grpSp>
        <p:nvGrpSpPr>
          <p:cNvPr id="84" name="Group 83"/>
          <p:cNvGrpSpPr/>
          <p:nvPr/>
        </p:nvGrpSpPr>
        <p:grpSpPr>
          <a:xfrm>
            <a:off x="2099452" y="3790538"/>
            <a:ext cx="438574" cy="611376"/>
            <a:chOff x="6804248" y="1767855"/>
            <a:chExt cx="1152127" cy="1368152"/>
          </a:xfrm>
        </p:grpSpPr>
        <p:sp>
          <p:nvSpPr>
            <p:cNvPr id="92" name="Rectangle 91"/>
            <p:cNvSpPr/>
            <p:nvPr/>
          </p:nvSpPr>
          <p:spPr>
            <a:xfrm>
              <a:off x="6813772" y="1767855"/>
              <a:ext cx="1142603" cy="136815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93" name="Straight Connector 92"/>
            <p:cNvCxnSpPr>
              <a:endCxn id="92" idx="3"/>
            </p:cNvCxnSpPr>
            <p:nvPr/>
          </p:nvCxnSpPr>
          <p:spPr>
            <a:xfrm>
              <a:off x="6804248" y="2451931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804248" y="2708920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804248" y="2924944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1475656" y="4175502"/>
            <a:ext cx="612030" cy="261610"/>
            <a:chOff x="437783" y="2276373"/>
            <a:chExt cx="1607791" cy="585437"/>
          </a:xfrm>
        </p:grpSpPr>
        <p:sp>
          <p:nvSpPr>
            <p:cNvPr id="90" name="TextBox 89"/>
            <p:cNvSpPr txBox="1"/>
            <p:nvPr/>
          </p:nvSpPr>
          <p:spPr>
            <a:xfrm>
              <a:off x="437783" y="2276373"/>
              <a:ext cx="1607791" cy="585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value</a:t>
              </a:r>
              <a:endParaRPr lang="en-US" sz="1100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81799" y="2354977"/>
              <a:ext cx="1390873" cy="400109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2044125" y="3790313"/>
            <a:ext cx="4933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L</a:t>
            </a:r>
            <a:r>
              <a:rPr lang="en-US" sz="1100" dirty="0" smtClean="0"/>
              <a:t>ist</a:t>
            </a:r>
            <a:endParaRPr lang="en-US" sz="1100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2683044" y="3933763"/>
            <a:ext cx="360040" cy="82302"/>
            <a:chOff x="3563888" y="2667268"/>
            <a:chExt cx="360040" cy="82302"/>
          </a:xfrm>
        </p:grpSpPr>
        <p:sp>
          <p:nvSpPr>
            <p:cNvPr id="97" name="Oval 96"/>
            <p:cNvSpPr/>
            <p:nvPr/>
          </p:nvSpPr>
          <p:spPr>
            <a:xfrm>
              <a:off x="35638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37162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3851920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3115092" y="3482391"/>
            <a:ext cx="1123848" cy="11000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4" name="TextBox 103"/>
          <p:cNvSpPr txBox="1"/>
          <p:nvPr/>
        </p:nvSpPr>
        <p:spPr>
          <a:xfrm>
            <a:off x="3232933" y="3482391"/>
            <a:ext cx="399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 smtClean="0"/>
              <a:t>j</a:t>
            </a:r>
            <a:endParaRPr lang="en-US" sz="1400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3787949" y="3790538"/>
            <a:ext cx="438574" cy="611376"/>
            <a:chOff x="6804248" y="1767855"/>
            <a:chExt cx="1152127" cy="1368152"/>
          </a:xfrm>
        </p:grpSpPr>
        <p:sp>
          <p:nvSpPr>
            <p:cNvPr id="113" name="Rectangle 112"/>
            <p:cNvSpPr/>
            <p:nvPr/>
          </p:nvSpPr>
          <p:spPr>
            <a:xfrm>
              <a:off x="6813771" y="1767855"/>
              <a:ext cx="1142604" cy="136815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114" name="Straight Connector 113"/>
            <p:cNvCxnSpPr>
              <a:endCxn id="113" idx="3"/>
            </p:cNvCxnSpPr>
            <p:nvPr/>
          </p:nvCxnSpPr>
          <p:spPr>
            <a:xfrm>
              <a:off x="6804248" y="2451931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6804248" y="2708920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6804248" y="2924944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3131840" y="4175502"/>
            <a:ext cx="612030" cy="261610"/>
            <a:chOff x="437783" y="2276373"/>
            <a:chExt cx="1607791" cy="585437"/>
          </a:xfrm>
        </p:grpSpPr>
        <p:sp>
          <p:nvSpPr>
            <p:cNvPr id="111" name="TextBox 110"/>
            <p:cNvSpPr txBox="1"/>
            <p:nvPr/>
          </p:nvSpPr>
          <p:spPr>
            <a:xfrm>
              <a:off x="437783" y="2276373"/>
              <a:ext cx="1607791" cy="585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value</a:t>
              </a:r>
              <a:endParaRPr lang="en-US" sz="1100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81799" y="2354977"/>
              <a:ext cx="1390873" cy="400109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3732622" y="3790313"/>
            <a:ext cx="4933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L</a:t>
            </a:r>
            <a:r>
              <a:rPr lang="en-US" sz="1100" dirty="0" smtClean="0"/>
              <a:t>ist</a:t>
            </a:r>
            <a:endParaRPr lang="en-US" sz="1100" dirty="0"/>
          </a:p>
        </p:txBody>
      </p:sp>
      <p:cxnSp>
        <p:nvCxnSpPr>
          <p:cNvPr id="126" name="Straight Connector 125"/>
          <p:cNvCxnSpPr/>
          <p:nvPr/>
        </p:nvCxnSpPr>
        <p:spPr>
          <a:xfrm>
            <a:off x="4226018" y="4562510"/>
            <a:ext cx="1426102" cy="40827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4226018" y="3488342"/>
            <a:ext cx="1429550" cy="105127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/>
          <p:cNvGrpSpPr/>
          <p:nvPr/>
        </p:nvGrpSpPr>
        <p:grpSpPr>
          <a:xfrm>
            <a:off x="7092280" y="4000620"/>
            <a:ext cx="1296144" cy="364484"/>
            <a:chOff x="6963841" y="1122727"/>
            <a:chExt cx="1296144" cy="957284"/>
          </a:xfrm>
        </p:grpSpPr>
        <p:sp>
          <p:nvSpPr>
            <p:cNvPr id="100" name="TextBox 99"/>
            <p:cNvSpPr txBox="1"/>
            <p:nvPr/>
          </p:nvSpPr>
          <p:spPr>
            <a:xfrm>
              <a:off x="6963841" y="1122727"/>
              <a:ext cx="1296144" cy="837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removed </a:t>
              </a:r>
              <a:endParaRPr lang="en-US" sz="2000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7020272" y="1325958"/>
              <a:ext cx="1152128" cy="75405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652120" y="4037366"/>
            <a:ext cx="1296144" cy="327738"/>
            <a:chOff x="6963841" y="1228522"/>
            <a:chExt cx="1296144" cy="851489"/>
          </a:xfrm>
        </p:grpSpPr>
        <p:sp>
          <p:nvSpPr>
            <p:cNvPr id="123" name="TextBox 122"/>
            <p:cNvSpPr txBox="1"/>
            <p:nvPr/>
          </p:nvSpPr>
          <p:spPr>
            <a:xfrm>
              <a:off x="6963841" y="1228522"/>
              <a:ext cx="1296144" cy="837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members</a:t>
              </a:r>
              <a:endParaRPr lang="en-US" sz="2000" dirty="0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7020272" y="1325958"/>
              <a:ext cx="1152128" cy="75405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6007" y="1655763"/>
            <a:ext cx="5144065" cy="647531"/>
            <a:chOff x="76007" y="1655763"/>
            <a:chExt cx="5144065" cy="647531"/>
          </a:xfrm>
        </p:grpSpPr>
        <p:sp>
          <p:nvSpPr>
            <p:cNvPr id="117" name="Rectangle 116"/>
            <p:cNvSpPr/>
            <p:nvPr/>
          </p:nvSpPr>
          <p:spPr>
            <a:xfrm>
              <a:off x="287561" y="1680130"/>
              <a:ext cx="4788495" cy="62316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6007" y="1655763"/>
              <a:ext cx="51440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Need to support helping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796135" y="2636913"/>
            <a:ext cx="720081" cy="360039"/>
            <a:chOff x="6963841" y="1325958"/>
            <a:chExt cx="1296144" cy="754053"/>
          </a:xfrm>
        </p:grpSpPr>
        <p:sp>
          <p:nvSpPr>
            <p:cNvPr id="73" name="TextBox 72"/>
            <p:cNvSpPr txBox="1"/>
            <p:nvPr/>
          </p:nvSpPr>
          <p:spPr>
            <a:xfrm>
              <a:off x="6963841" y="1325959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SN</a:t>
              </a:r>
              <a:endParaRPr lang="en-US" sz="2000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020272" y="1325958"/>
              <a:ext cx="1152128" cy="75405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Rectangle 66"/>
          <p:cNvSpPr/>
          <p:nvPr/>
        </p:nvSpPr>
        <p:spPr>
          <a:xfrm>
            <a:off x="306780" y="3483105"/>
            <a:ext cx="1123848" cy="11000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8" name="TextBox 67"/>
          <p:cNvSpPr txBox="1"/>
          <p:nvPr/>
        </p:nvSpPr>
        <p:spPr>
          <a:xfrm>
            <a:off x="352613" y="3483105"/>
            <a:ext cx="399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baseline="-25000" dirty="0" smtClean="0"/>
              <a:t>1</a:t>
            </a:r>
            <a:endParaRPr lang="en-US" sz="1400" dirty="0"/>
          </a:p>
        </p:txBody>
      </p:sp>
      <p:grpSp>
        <p:nvGrpSpPr>
          <p:cNvPr id="69" name="Group 68"/>
          <p:cNvGrpSpPr/>
          <p:nvPr/>
        </p:nvGrpSpPr>
        <p:grpSpPr>
          <a:xfrm>
            <a:off x="907629" y="3791252"/>
            <a:ext cx="438574" cy="611376"/>
            <a:chOff x="6804248" y="1767855"/>
            <a:chExt cx="1152127" cy="1368152"/>
          </a:xfrm>
        </p:grpSpPr>
        <p:sp>
          <p:nvSpPr>
            <p:cNvPr id="77" name="Rectangle 76"/>
            <p:cNvSpPr/>
            <p:nvPr/>
          </p:nvSpPr>
          <p:spPr>
            <a:xfrm>
              <a:off x="6813772" y="1767855"/>
              <a:ext cx="1142603" cy="136815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78" name="Straight Connector 77"/>
            <p:cNvCxnSpPr>
              <a:endCxn id="77" idx="3"/>
            </p:cNvCxnSpPr>
            <p:nvPr/>
          </p:nvCxnSpPr>
          <p:spPr>
            <a:xfrm>
              <a:off x="6804248" y="2451931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804248" y="2708920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804248" y="2924944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287562" y="4175502"/>
            <a:ext cx="612030" cy="261610"/>
            <a:chOff x="437783" y="2276373"/>
            <a:chExt cx="1607791" cy="585437"/>
          </a:xfrm>
        </p:grpSpPr>
        <p:sp>
          <p:nvSpPr>
            <p:cNvPr id="75" name="TextBox 74"/>
            <p:cNvSpPr txBox="1"/>
            <p:nvPr/>
          </p:nvSpPr>
          <p:spPr>
            <a:xfrm>
              <a:off x="437783" y="2276373"/>
              <a:ext cx="1607791" cy="585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value</a:t>
              </a:r>
              <a:endParaRPr lang="en-US" sz="11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81799" y="2354977"/>
              <a:ext cx="1390873" cy="400109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852302" y="3791027"/>
            <a:ext cx="4933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L</a:t>
            </a:r>
            <a:r>
              <a:rPr lang="en-US" sz="1100" dirty="0" smtClean="0"/>
              <a:t>ist</a:t>
            </a:r>
            <a:endParaRPr lang="en-US" sz="1100" dirty="0"/>
          </a:p>
        </p:txBody>
      </p:sp>
      <p:grpSp>
        <p:nvGrpSpPr>
          <p:cNvPr id="81" name="Group 80"/>
          <p:cNvGrpSpPr/>
          <p:nvPr/>
        </p:nvGrpSpPr>
        <p:grpSpPr>
          <a:xfrm>
            <a:off x="352613" y="3872157"/>
            <a:ext cx="493396" cy="261610"/>
            <a:chOff x="6963841" y="1325958"/>
            <a:chExt cx="1296144" cy="585437"/>
          </a:xfrm>
        </p:grpSpPr>
        <p:sp>
          <p:nvSpPr>
            <p:cNvPr id="86" name="TextBox 85"/>
            <p:cNvSpPr txBox="1"/>
            <p:nvPr/>
          </p:nvSpPr>
          <p:spPr>
            <a:xfrm>
              <a:off x="6963841" y="1325960"/>
              <a:ext cx="1296144" cy="585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SN</a:t>
              </a:r>
              <a:endParaRPr lang="en-US" sz="1100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020272" y="1325958"/>
              <a:ext cx="1152129" cy="569529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544436" y="3871443"/>
            <a:ext cx="493396" cy="261610"/>
            <a:chOff x="6963841" y="1325958"/>
            <a:chExt cx="1296144" cy="585437"/>
          </a:xfrm>
        </p:grpSpPr>
        <p:sp>
          <p:nvSpPr>
            <p:cNvPr id="102" name="TextBox 101"/>
            <p:cNvSpPr txBox="1"/>
            <p:nvPr/>
          </p:nvSpPr>
          <p:spPr>
            <a:xfrm>
              <a:off x="6963841" y="1325960"/>
              <a:ext cx="1296144" cy="585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SN</a:t>
              </a:r>
              <a:endParaRPr lang="en-US" sz="1100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020272" y="1325958"/>
              <a:ext cx="1152129" cy="569529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3232933" y="3871443"/>
            <a:ext cx="493396" cy="261610"/>
            <a:chOff x="6963841" y="1325958"/>
            <a:chExt cx="1296144" cy="585437"/>
          </a:xfrm>
        </p:grpSpPr>
        <p:sp>
          <p:nvSpPr>
            <p:cNvPr id="110" name="TextBox 109"/>
            <p:cNvSpPr txBox="1"/>
            <p:nvPr/>
          </p:nvSpPr>
          <p:spPr>
            <a:xfrm>
              <a:off x="6963841" y="1325960"/>
              <a:ext cx="1296144" cy="585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SN</a:t>
              </a:r>
              <a:endParaRPr lang="en-US" sz="1100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7020272" y="1325958"/>
              <a:ext cx="1152129" cy="569529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</p:spTree>
    <p:extLst>
      <p:ext uri="{BB962C8B-B14F-4D97-AF65-F5344CB8AC3E}">
        <p14:creationId xmlns:p14="http://schemas.microsoft.com/office/powerpoint/2010/main" val="90081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Snapshots in Persistent Memory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108</a:t>
            </a:fld>
            <a:endParaRPr lang="en-US"/>
          </a:p>
        </p:txBody>
      </p:sp>
      <p:pic>
        <p:nvPicPr>
          <p:cNvPr id="131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109" y="1881627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991" y="1835712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393" y="1835712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683568" y="4385313"/>
            <a:ext cx="2210769" cy="19174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3480" y="4295057"/>
            <a:ext cx="58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/>
              <a:t>1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1822138" y="4422663"/>
            <a:ext cx="950011" cy="767232"/>
            <a:chOff x="6732240" y="1668532"/>
            <a:chExt cx="1296144" cy="1201931"/>
          </a:xfrm>
        </p:grpSpPr>
        <p:sp>
          <p:nvSpPr>
            <p:cNvPr id="37" name="Rectangle 36"/>
            <p:cNvSpPr/>
            <p:nvPr/>
          </p:nvSpPr>
          <p:spPr>
            <a:xfrm>
              <a:off x="6813772" y="1767855"/>
              <a:ext cx="1142603" cy="1102608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6804248" y="2415269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732240" y="1668532"/>
              <a:ext cx="1296144" cy="81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Operation </a:t>
              </a:r>
            </a:p>
            <a:p>
              <a:pPr algn="ctr"/>
              <a:r>
                <a:rPr lang="en-US" sz="1400" dirty="0" smtClean="0"/>
                <a:t>list</a:t>
              </a:r>
              <a:endParaRPr lang="en-US" sz="1400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6804248" y="2680210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825605" y="4942619"/>
            <a:ext cx="950011" cy="338554"/>
            <a:chOff x="755576" y="2312974"/>
            <a:chExt cx="1296144" cy="530373"/>
          </a:xfrm>
        </p:grpSpPr>
        <p:sp>
          <p:nvSpPr>
            <p:cNvPr id="43" name="TextBox 42"/>
            <p:cNvSpPr txBox="1"/>
            <p:nvPr/>
          </p:nvSpPr>
          <p:spPr>
            <a:xfrm>
              <a:off x="755576" y="2312974"/>
              <a:ext cx="1296144" cy="530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v</a:t>
              </a:r>
              <a:r>
                <a:rPr lang="en-US" sz="1600" baseline="-25000" dirty="0" smtClean="0"/>
                <a:t>0</a:t>
              </a:r>
              <a:endParaRPr lang="en-US" sz="1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99592" y="2354977"/>
              <a:ext cx="1008112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847882" y="5211892"/>
            <a:ext cx="950011" cy="307777"/>
            <a:chOff x="6963841" y="993553"/>
            <a:chExt cx="1296144" cy="1266349"/>
          </a:xfrm>
        </p:grpSpPr>
        <p:sp>
          <p:nvSpPr>
            <p:cNvPr id="53" name="TextBox 52"/>
            <p:cNvSpPr txBox="1"/>
            <p:nvPr/>
          </p:nvSpPr>
          <p:spPr>
            <a:xfrm>
              <a:off x="6963841" y="993553"/>
              <a:ext cx="1296144" cy="1266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{}</a:t>
              </a:r>
              <a:endParaRPr lang="en-US" sz="14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020272" y="1325958"/>
              <a:ext cx="1152128" cy="75405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76761" y="5229596"/>
            <a:ext cx="950011" cy="307777"/>
            <a:chOff x="6942621" y="1077334"/>
            <a:chExt cx="1296144" cy="1252691"/>
          </a:xfrm>
        </p:grpSpPr>
        <p:sp>
          <p:nvSpPr>
            <p:cNvPr id="56" name="TextBox 55"/>
            <p:cNvSpPr txBox="1"/>
            <p:nvPr/>
          </p:nvSpPr>
          <p:spPr>
            <a:xfrm>
              <a:off x="6942621" y="1077334"/>
              <a:ext cx="1296144" cy="1252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1,2,3</a:t>
              </a:r>
              <a:endParaRPr lang="en-US" sz="14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020272" y="1325958"/>
              <a:ext cx="1152128" cy="75405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897871" y="4623812"/>
            <a:ext cx="527785" cy="338554"/>
            <a:chOff x="6963841" y="1157978"/>
            <a:chExt cx="1296144" cy="1110797"/>
          </a:xfrm>
        </p:grpSpPr>
        <p:sp>
          <p:nvSpPr>
            <p:cNvPr id="59" name="TextBox 58"/>
            <p:cNvSpPr txBox="1"/>
            <p:nvPr/>
          </p:nvSpPr>
          <p:spPr>
            <a:xfrm>
              <a:off x="6963841" y="1157978"/>
              <a:ext cx="1296144" cy="111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SN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020272" y="1325958"/>
              <a:ext cx="1152128" cy="75405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34097" y="5551965"/>
            <a:ext cx="1080120" cy="680446"/>
            <a:chOff x="3050314" y="2937544"/>
            <a:chExt cx="1262112" cy="774660"/>
          </a:xfrm>
        </p:grpSpPr>
        <p:sp>
          <p:nvSpPr>
            <p:cNvPr id="81" name="Rectangle 80"/>
            <p:cNvSpPr/>
            <p:nvPr/>
          </p:nvSpPr>
          <p:spPr>
            <a:xfrm>
              <a:off x="3188578" y="2937544"/>
              <a:ext cx="1123848" cy="77465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3810158" y="3054848"/>
              <a:ext cx="438574" cy="395747"/>
              <a:chOff x="6804248" y="1767855"/>
              <a:chExt cx="1152127" cy="1368152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6813771" y="1767855"/>
                <a:ext cx="1142604" cy="1368152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cxnSp>
            <p:nvCxnSpPr>
              <p:cNvPr id="84" name="Straight Connector 83"/>
              <p:cNvCxnSpPr/>
              <p:nvPr/>
            </p:nvCxnSpPr>
            <p:spPr>
              <a:xfrm>
                <a:off x="6804248" y="2592452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/>
            <p:cNvGrpSpPr/>
            <p:nvPr/>
          </p:nvGrpSpPr>
          <p:grpSpPr>
            <a:xfrm>
              <a:off x="3392290" y="3450595"/>
              <a:ext cx="612030" cy="261609"/>
              <a:chOff x="437783" y="2276373"/>
              <a:chExt cx="1607791" cy="585437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437783" y="2276373"/>
                <a:ext cx="1607791" cy="585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value</a:t>
                </a:r>
                <a:endParaRPr lang="en-US" sz="1100" dirty="0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581798" y="2354982"/>
                <a:ext cx="1390873" cy="40011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3788296" y="3031758"/>
              <a:ext cx="4933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L</a:t>
              </a:r>
              <a:r>
                <a:rPr lang="en-US" sz="1100" dirty="0" smtClean="0"/>
                <a:t>ist</a:t>
              </a:r>
              <a:endParaRPr lang="en-US" sz="1100" dirty="0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3050314" y="3021702"/>
              <a:ext cx="746389" cy="369332"/>
              <a:chOff x="6480222" y="1070728"/>
              <a:chExt cx="1960753" cy="826500"/>
            </a:xfrm>
          </p:grpSpPr>
          <p:sp>
            <p:nvSpPr>
              <p:cNvPr id="90" name="TextBox 89"/>
              <p:cNvSpPr txBox="1"/>
              <p:nvPr/>
            </p:nvSpPr>
            <p:spPr>
              <a:xfrm>
                <a:off x="6480222" y="1070728"/>
                <a:ext cx="1960753" cy="8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SN</a:t>
                </a:r>
                <a:endParaRPr lang="en-US" dirty="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020271" y="1144909"/>
                <a:ext cx="1152130" cy="750579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1949849" y="5828811"/>
            <a:ext cx="224408" cy="63376"/>
            <a:chOff x="3563888" y="2667268"/>
            <a:chExt cx="360040" cy="82302"/>
          </a:xfrm>
        </p:grpSpPr>
        <p:sp>
          <p:nvSpPr>
            <p:cNvPr id="96" name="Oval 95"/>
            <p:cNvSpPr/>
            <p:nvPr/>
          </p:nvSpPr>
          <p:spPr>
            <a:xfrm>
              <a:off x="35638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37162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3851920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5" name="Rectangle 124"/>
          <p:cNvSpPr/>
          <p:nvPr/>
        </p:nvSpPr>
        <p:spPr>
          <a:xfrm>
            <a:off x="3203848" y="4409314"/>
            <a:ext cx="2210769" cy="19174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273760" y="4319058"/>
            <a:ext cx="58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/>
              <a:t>2</a:t>
            </a:r>
            <a:endParaRPr lang="en-US" dirty="0"/>
          </a:p>
        </p:txBody>
      </p:sp>
      <p:grpSp>
        <p:nvGrpSpPr>
          <p:cNvPr id="127" name="Group 126"/>
          <p:cNvGrpSpPr/>
          <p:nvPr/>
        </p:nvGrpSpPr>
        <p:grpSpPr>
          <a:xfrm>
            <a:off x="4342418" y="4446664"/>
            <a:ext cx="950011" cy="767232"/>
            <a:chOff x="6732240" y="1668532"/>
            <a:chExt cx="1296144" cy="1201931"/>
          </a:xfrm>
        </p:grpSpPr>
        <p:sp>
          <p:nvSpPr>
            <p:cNvPr id="170" name="Rectangle 169"/>
            <p:cNvSpPr/>
            <p:nvPr/>
          </p:nvSpPr>
          <p:spPr>
            <a:xfrm>
              <a:off x="6813772" y="1767855"/>
              <a:ext cx="1142603" cy="1102608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171" name="Straight Connector 170"/>
            <p:cNvCxnSpPr/>
            <p:nvPr/>
          </p:nvCxnSpPr>
          <p:spPr>
            <a:xfrm>
              <a:off x="6804248" y="2415269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TextBox 171"/>
            <p:cNvSpPr txBox="1"/>
            <p:nvPr/>
          </p:nvSpPr>
          <p:spPr>
            <a:xfrm>
              <a:off x="6732240" y="1668532"/>
              <a:ext cx="1296144" cy="81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Operation </a:t>
              </a:r>
            </a:p>
            <a:p>
              <a:pPr algn="ctr"/>
              <a:r>
                <a:rPr lang="en-US" sz="1400" dirty="0" smtClean="0"/>
                <a:t>list</a:t>
              </a:r>
              <a:endParaRPr lang="en-US" sz="1400" dirty="0"/>
            </a:p>
          </p:txBody>
        </p:sp>
        <p:cxnSp>
          <p:nvCxnSpPr>
            <p:cNvPr id="173" name="Straight Connector 172"/>
            <p:cNvCxnSpPr/>
            <p:nvPr/>
          </p:nvCxnSpPr>
          <p:spPr>
            <a:xfrm>
              <a:off x="6804248" y="2680210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3345885" y="4966621"/>
            <a:ext cx="950011" cy="307777"/>
            <a:chOff x="755576" y="2312974"/>
            <a:chExt cx="1296144" cy="482158"/>
          </a:xfrm>
        </p:grpSpPr>
        <p:sp>
          <p:nvSpPr>
            <p:cNvPr id="168" name="TextBox 167"/>
            <p:cNvSpPr txBox="1"/>
            <p:nvPr/>
          </p:nvSpPr>
          <p:spPr>
            <a:xfrm>
              <a:off x="755576" y="2312974"/>
              <a:ext cx="1296144" cy="482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v</a:t>
              </a:r>
              <a:r>
                <a:rPr lang="en-US" sz="1400" baseline="-25000" dirty="0"/>
                <a:t>0</a:t>
              </a:r>
              <a:endParaRPr lang="en-US" sz="1400" dirty="0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899592" y="2354977"/>
              <a:ext cx="1008112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4368162" y="5235893"/>
            <a:ext cx="950011" cy="307777"/>
            <a:chOff x="6963841" y="993553"/>
            <a:chExt cx="1296144" cy="1266349"/>
          </a:xfrm>
        </p:grpSpPr>
        <p:sp>
          <p:nvSpPr>
            <p:cNvPr id="139" name="TextBox 138"/>
            <p:cNvSpPr txBox="1"/>
            <p:nvPr/>
          </p:nvSpPr>
          <p:spPr>
            <a:xfrm>
              <a:off x="6963841" y="993553"/>
              <a:ext cx="1296144" cy="1266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{}</a:t>
              </a:r>
              <a:endParaRPr lang="en-US" sz="1400" dirty="0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7020272" y="1325958"/>
              <a:ext cx="1152128" cy="75405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297041" y="5253597"/>
            <a:ext cx="950011" cy="307777"/>
            <a:chOff x="6942621" y="1077334"/>
            <a:chExt cx="1296144" cy="1252691"/>
          </a:xfrm>
        </p:grpSpPr>
        <p:sp>
          <p:nvSpPr>
            <p:cNvPr id="137" name="TextBox 136"/>
            <p:cNvSpPr txBox="1"/>
            <p:nvPr/>
          </p:nvSpPr>
          <p:spPr>
            <a:xfrm>
              <a:off x="6942621" y="1077334"/>
              <a:ext cx="1296144" cy="1252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1,2,3</a:t>
              </a:r>
              <a:endParaRPr lang="en-US" sz="1400" dirty="0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7020272" y="1325958"/>
              <a:ext cx="1152128" cy="75405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3418151" y="4647813"/>
            <a:ext cx="527785" cy="338554"/>
            <a:chOff x="6963841" y="1157978"/>
            <a:chExt cx="1296144" cy="1110797"/>
          </a:xfrm>
        </p:grpSpPr>
        <p:sp>
          <p:nvSpPr>
            <p:cNvPr id="135" name="TextBox 134"/>
            <p:cNvSpPr txBox="1"/>
            <p:nvPr/>
          </p:nvSpPr>
          <p:spPr>
            <a:xfrm>
              <a:off x="6963841" y="1157978"/>
              <a:ext cx="1296144" cy="111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SN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7020272" y="1325958"/>
              <a:ext cx="1152128" cy="75405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3254377" y="5550004"/>
            <a:ext cx="1080120" cy="680446"/>
            <a:chOff x="3050314" y="2937544"/>
            <a:chExt cx="1262112" cy="774660"/>
          </a:xfrm>
        </p:grpSpPr>
        <p:sp>
          <p:nvSpPr>
            <p:cNvPr id="114" name="Rectangle 113"/>
            <p:cNvSpPr/>
            <p:nvPr/>
          </p:nvSpPr>
          <p:spPr>
            <a:xfrm>
              <a:off x="3188578" y="2937544"/>
              <a:ext cx="1123848" cy="77465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3810158" y="3054848"/>
              <a:ext cx="438574" cy="395747"/>
              <a:chOff x="6804248" y="1767855"/>
              <a:chExt cx="1152127" cy="1368152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6813771" y="1767855"/>
                <a:ext cx="1142604" cy="1368152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cxnSp>
            <p:nvCxnSpPr>
              <p:cNvPr id="124" name="Straight Connector 123"/>
              <p:cNvCxnSpPr/>
              <p:nvPr/>
            </p:nvCxnSpPr>
            <p:spPr>
              <a:xfrm>
                <a:off x="6804248" y="2592452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115"/>
            <p:cNvGrpSpPr/>
            <p:nvPr/>
          </p:nvGrpSpPr>
          <p:grpSpPr>
            <a:xfrm>
              <a:off x="3392290" y="3450595"/>
              <a:ext cx="612030" cy="261609"/>
              <a:chOff x="437783" y="2276373"/>
              <a:chExt cx="1607791" cy="585437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437783" y="2276373"/>
                <a:ext cx="1607791" cy="585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value</a:t>
                </a:r>
                <a:endParaRPr lang="en-US" sz="1100" dirty="0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581798" y="2354982"/>
                <a:ext cx="1390873" cy="40011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3788296" y="3031758"/>
              <a:ext cx="4933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L</a:t>
              </a:r>
              <a:r>
                <a:rPr lang="en-US" sz="1100" dirty="0" smtClean="0"/>
                <a:t>ist</a:t>
              </a:r>
              <a:endParaRPr lang="en-US" sz="1100" dirty="0"/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3050314" y="3021702"/>
              <a:ext cx="746389" cy="369332"/>
              <a:chOff x="6480222" y="1070728"/>
              <a:chExt cx="1960753" cy="826500"/>
            </a:xfrm>
          </p:grpSpPr>
          <p:sp>
            <p:nvSpPr>
              <p:cNvPr id="119" name="TextBox 118"/>
              <p:cNvSpPr txBox="1"/>
              <p:nvPr/>
            </p:nvSpPr>
            <p:spPr>
              <a:xfrm>
                <a:off x="6480222" y="1070728"/>
                <a:ext cx="1960753" cy="8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SN</a:t>
                </a:r>
                <a:endParaRPr lang="en-US" dirty="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020271" y="1144909"/>
                <a:ext cx="1152130" cy="750579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4470129" y="5826850"/>
            <a:ext cx="224408" cy="63376"/>
            <a:chOff x="3563888" y="2667268"/>
            <a:chExt cx="360040" cy="82302"/>
          </a:xfrm>
        </p:grpSpPr>
        <p:sp>
          <p:nvSpPr>
            <p:cNvPr id="111" name="Oval 110"/>
            <p:cNvSpPr/>
            <p:nvPr/>
          </p:nvSpPr>
          <p:spPr>
            <a:xfrm>
              <a:off x="35638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7162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3851920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5580112" y="4313238"/>
            <a:ext cx="2210769" cy="2007752"/>
            <a:chOff x="6177655" y="1268760"/>
            <a:chExt cx="2726237" cy="2564580"/>
          </a:xfrm>
        </p:grpSpPr>
        <p:sp>
          <p:nvSpPr>
            <p:cNvPr id="192" name="Rectangle 191"/>
            <p:cNvSpPr/>
            <p:nvPr/>
          </p:nvSpPr>
          <p:spPr>
            <a:xfrm>
              <a:off x="6177655" y="1384047"/>
              <a:ext cx="2726237" cy="244929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6263868" y="1268760"/>
              <a:ext cx="715927" cy="471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</a:t>
              </a:r>
              <a:r>
                <a:rPr lang="en-US" baseline="-25000" dirty="0"/>
                <a:t>3</a:t>
              </a:r>
              <a:endParaRPr lang="en-US" dirty="0"/>
            </a:p>
          </p:txBody>
        </p:sp>
        <p:grpSp>
          <p:nvGrpSpPr>
            <p:cNvPr id="194" name="Group 193"/>
            <p:cNvGrpSpPr/>
            <p:nvPr/>
          </p:nvGrpSpPr>
          <p:grpSpPr>
            <a:xfrm>
              <a:off x="7581697" y="1431756"/>
              <a:ext cx="1171518" cy="980015"/>
              <a:chOff x="6732240" y="1668532"/>
              <a:chExt cx="1296144" cy="1201931"/>
            </a:xfrm>
          </p:grpSpPr>
          <p:sp>
            <p:nvSpPr>
              <p:cNvPr id="207" name="Rectangle 206"/>
              <p:cNvSpPr/>
              <p:nvPr/>
            </p:nvSpPr>
            <p:spPr>
              <a:xfrm>
                <a:off x="6813772" y="1767855"/>
                <a:ext cx="1142603" cy="1102608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cxnSp>
            <p:nvCxnSpPr>
              <p:cNvPr id="208" name="Straight Connector 207"/>
              <p:cNvCxnSpPr/>
              <p:nvPr/>
            </p:nvCxnSpPr>
            <p:spPr>
              <a:xfrm>
                <a:off x="6804248" y="2415269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9" name="TextBox 208"/>
              <p:cNvSpPr txBox="1"/>
              <p:nvPr/>
            </p:nvSpPr>
            <p:spPr>
              <a:xfrm>
                <a:off x="6732240" y="1668532"/>
                <a:ext cx="1296144" cy="819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Operation </a:t>
                </a:r>
              </a:p>
              <a:p>
                <a:pPr algn="ctr"/>
                <a:r>
                  <a:rPr lang="en-US" sz="1400" dirty="0" smtClean="0"/>
                  <a:t>list</a:t>
                </a:r>
                <a:endParaRPr lang="en-US" sz="1400" dirty="0"/>
              </a:p>
            </p:txBody>
          </p:sp>
          <p:cxnSp>
            <p:nvCxnSpPr>
              <p:cNvPr id="210" name="Straight Connector 209"/>
              <p:cNvCxnSpPr/>
              <p:nvPr/>
            </p:nvCxnSpPr>
            <p:spPr>
              <a:xfrm>
                <a:off x="6804248" y="2680210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5" name="Group 194"/>
            <p:cNvGrpSpPr/>
            <p:nvPr/>
          </p:nvGrpSpPr>
          <p:grpSpPr>
            <a:xfrm>
              <a:off x="6352810" y="2095916"/>
              <a:ext cx="1171518" cy="393135"/>
              <a:chOff x="755576" y="2312974"/>
              <a:chExt cx="1296144" cy="482157"/>
            </a:xfrm>
          </p:grpSpPr>
          <p:sp>
            <p:nvSpPr>
              <p:cNvPr id="205" name="TextBox 204"/>
              <p:cNvSpPr txBox="1"/>
              <p:nvPr/>
            </p:nvSpPr>
            <p:spPr>
              <a:xfrm>
                <a:off x="755576" y="2312974"/>
                <a:ext cx="1296144" cy="482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v</a:t>
                </a:r>
                <a:r>
                  <a:rPr lang="en-US" sz="1400" baseline="-25000" dirty="0"/>
                  <a:t>0</a:t>
                </a:r>
                <a:endParaRPr lang="en-US" sz="1400" dirty="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899592" y="2354977"/>
                <a:ext cx="1008112" cy="40011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7613443" y="2439869"/>
              <a:ext cx="1171518" cy="393135"/>
              <a:chOff x="6963841" y="993553"/>
              <a:chExt cx="1296144" cy="1266349"/>
            </a:xfrm>
          </p:grpSpPr>
          <p:sp>
            <p:nvSpPr>
              <p:cNvPr id="203" name="TextBox 202"/>
              <p:cNvSpPr txBox="1"/>
              <p:nvPr/>
            </p:nvSpPr>
            <p:spPr>
              <a:xfrm>
                <a:off x="6963841" y="993553"/>
                <a:ext cx="1296144" cy="1266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{}</a:t>
                </a:r>
                <a:endParaRPr lang="en-US" sz="1400" dirty="0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7020272" y="1325958"/>
                <a:ext cx="1152128" cy="754053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6292577" y="2462483"/>
              <a:ext cx="1171518" cy="393135"/>
              <a:chOff x="6942621" y="1077334"/>
              <a:chExt cx="1296144" cy="1252691"/>
            </a:xfrm>
          </p:grpSpPr>
          <p:sp>
            <p:nvSpPr>
              <p:cNvPr id="201" name="TextBox 200"/>
              <p:cNvSpPr txBox="1"/>
              <p:nvPr/>
            </p:nvSpPr>
            <p:spPr>
              <a:xfrm>
                <a:off x="6942621" y="1077334"/>
                <a:ext cx="1296144" cy="1252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1,2,3</a:t>
                </a:r>
                <a:endParaRPr lang="en-US" sz="1400" dirty="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7020272" y="1325958"/>
                <a:ext cx="1152128" cy="754053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98" name="Group 197"/>
            <p:cNvGrpSpPr/>
            <p:nvPr/>
          </p:nvGrpSpPr>
          <p:grpSpPr>
            <a:xfrm>
              <a:off x="6441925" y="1688691"/>
              <a:ext cx="650844" cy="432448"/>
              <a:chOff x="6963841" y="1157978"/>
              <a:chExt cx="1296144" cy="1110797"/>
            </a:xfrm>
          </p:grpSpPr>
          <p:sp>
            <p:nvSpPr>
              <p:cNvPr id="199" name="TextBox 198"/>
              <p:cNvSpPr txBox="1"/>
              <p:nvPr/>
            </p:nvSpPr>
            <p:spPr>
              <a:xfrm>
                <a:off x="6963841" y="1157978"/>
                <a:ext cx="1296144" cy="1110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SN</a:t>
                </a: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7020272" y="1325958"/>
                <a:ext cx="1152128" cy="754053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grpSp>
        <p:nvGrpSpPr>
          <p:cNvPr id="176" name="Group 175"/>
          <p:cNvGrpSpPr/>
          <p:nvPr/>
        </p:nvGrpSpPr>
        <p:grpSpPr>
          <a:xfrm>
            <a:off x="5630641" y="5570146"/>
            <a:ext cx="1080120" cy="680446"/>
            <a:chOff x="3050314" y="2937544"/>
            <a:chExt cx="1262112" cy="774660"/>
          </a:xfrm>
        </p:grpSpPr>
        <p:sp>
          <p:nvSpPr>
            <p:cNvPr id="181" name="Rectangle 180"/>
            <p:cNvSpPr/>
            <p:nvPr/>
          </p:nvSpPr>
          <p:spPr>
            <a:xfrm>
              <a:off x="3188578" y="2937544"/>
              <a:ext cx="1123848" cy="77465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182" name="Group 181"/>
            <p:cNvGrpSpPr/>
            <p:nvPr/>
          </p:nvGrpSpPr>
          <p:grpSpPr>
            <a:xfrm>
              <a:off x="3810158" y="3054848"/>
              <a:ext cx="438574" cy="395747"/>
              <a:chOff x="6804248" y="1767855"/>
              <a:chExt cx="1152127" cy="1368152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6813771" y="1767855"/>
                <a:ext cx="1142604" cy="1368152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cxnSp>
            <p:nvCxnSpPr>
              <p:cNvPr id="191" name="Straight Connector 190"/>
              <p:cNvCxnSpPr/>
              <p:nvPr/>
            </p:nvCxnSpPr>
            <p:spPr>
              <a:xfrm>
                <a:off x="6804248" y="2592452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Group 182"/>
            <p:cNvGrpSpPr/>
            <p:nvPr/>
          </p:nvGrpSpPr>
          <p:grpSpPr>
            <a:xfrm>
              <a:off x="3392290" y="3450595"/>
              <a:ext cx="612030" cy="261609"/>
              <a:chOff x="437783" y="2276373"/>
              <a:chExt cx="1607791" cy="585437"/>
            </a:xfrm>
          </p:grpSpPr>
          <p:sp>
            <p:nvSpPr>
              <p:cNvPr id="188" name="TextBox 187"/>
              <p:cNvSpPr txBox="1"/>
              <p:nvPr/>
            </p:nvSpPr>
            <p:spPr>
              <a:xfrm>
                <a:off x="437783" y="2276373"/>
                <a:ext cx="1607791" cy="585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value</a:t>
                </a:r>
                <a:endParaRPr lang="en-US" sz="1100" dirty="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581798" y="2354982"/>
                <a:ext cx="1390873" cy="40011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184" name="TextBox 183"/>
            <p:cNvSpPr txBox="1"/>
            <p:nvPr/>
          </p:nvSpPr>
          <p:spPr>
            <a:xfrm>
              <a:off x="3788296" y="3031758"/>
              <a:ext cx="4933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L</a:t>
              </a:r>
              <a:r>
                <a:rPr lang="en-US" sz="1100" dirty="0" smtClean="0"/>
                <a:t>ist</a:t>
              </a:r>
              <a:endParaRPr lang="en-US" sz="1100" dirty="0"/>
            </a:p>
          </p:txBody>
        </p:sp>
        <p:grpSp>
          <p:nvGrpSpPr>
            <p:cNvPr id="185" name="Group 184"/>
            <p:cNvGrpSpPr/>
            <p:nvPr/>
          </p:nvGrpSpPr>
          <p:grpSpPr>
            <a:xfrm>
              <a:off x="3050314" y="3021702"/>
              <a:ext cx="746389" cy="369332"/>
              <a:chOff x="6480222" y="1070728"/>
              <a:chExt cx="1960753" cy="826500"/>
            </a:xfrm>
          </p:grpSpPr>
          <p:sp>
            <p:nvSpPr>
              <p:cNvPr id="186" name="TextBox 185"/>
              <p:cNvSpPr txBox="1"/>
              <p:nvPr/>
            </p:nvSpPr>
            <p:spPr>
              <a:xfrm>
                <a:off x="6480222" y="1070728"/>
                <a:ext cx="1960753" cy="8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SN</a:t>
                </a:r>
                <a:endParaRPr lang="en-US" dirty="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7020271" y="1144909"/>
                <a:ext cx="1152130" cy="750579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grpSp>
        <p:nvGrpSpPr>
          <p:cNvPr id="177" name="Group 176"/>
          <p:cNvGrpSpPr/>
          <p:nvPr/>
        </p:nvGrpSpPr>
        <p:grpSpPr>
          <a:xfrm>
            <a:off x="6846393" y="5846992"/>
            <a:ext cx="224408" cy="63376"/>
            <a:chOff x="3563888" y="2667268"/>
            <a:chExt cx="360040" cy="82302"/>
          </a:xfrm>
        </p:grpSpPr>
        <p:sp>
          <p:nvSpPr>
            <p:cNvPr id="178" name="Oval 177"/>
            <p:cNvSpPr/>
            <p:nvPr/>
          </p:nvSpPr>
          <p:spPr>
            <a:xfrm>
              <a:off x="35638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37162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3851920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78339" y="2996952"/>
            <a:ext cx="5385949" cy="647531"/>
            <a:chOff x="1161764" y="2996952"/>
            <a:chExt cx="5385949" cy="647531"/>
          </a:xfrm>
        </p:grpSpPr>
        <p:sp>
          <p:nvSpPr>
            <p:cNvPr id="212" name="Rectangle 211"/>
            <p:cNvSpPr/>
            <p:nvPr/>
          </p:nvSpPr>
          <p:spPr>
            <a:xfrm>
              <a:off x="1161764" y="3021319"/>
              <a:ext cx="5068822" cy="62316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1403648" y="2996952"/>
              <a:ext cx="51440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i</a:t>
              </a:r>
              <a:r>
                <a:rPr lang="en-US" sz="3200" dirty="0" smtClean="0"/>
                <a:t>nvokes embedded Scan</a:t>
              </a:r>
            </a:p>
          </p:txBody>
        </p:sp>
        <p:pic>
          <p:nvPicPr>
            <p:cNvPr id="214" name="Picture 2" descr="Image result for client icon vector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769" y="3040513"/>
              <a:ext cx="537592" cy="537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1241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Snapshots in Persistent Memory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109</a:t>
            </a:fld>
            <a:endParaRPr lang="en-US"/>
          </a:p>
        </p:txBody>
      </p:sp>
      <p:pic>
        <p:nvPicPr>
          <p:cNvPr id="131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109" y="1881627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991" y="1835712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393" y="1835712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683568" y="4385313"/>
            <a:ext cx="2210769" cy="19174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3480" y="4295057"/>
            <a:ext cx="58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/>
              <a:t>1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1822138" y="4422663"/>
            <a:ext cx="950011" cy="767232"/>
            <a:chOff x="6732240" y="1668532"/>
            <a:chExt cx="1296144" cy="1201931"/>
          </a:xfrm>
        </p:grpSpPr>
        <p:sp>
          <p:nvSpPr>
            <p:cNvPr id="37" name="Rectangle 36"/>
            <p:cNvSpPr/>
            <p:nvPr/>
          </p:nvSpPr>
          <p:spPr>
            <a:xfrm>
              <a:off x="6813772" y="1767855"/>
              <a:ext cx="1142603" cy="1102608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6804248" y="2415269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732240" y="1668532"/>
              <a:ext cx="1296144" cy="81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Operation </a:t>
              </a:r>
            </a:p>
            <a:p>
              <a:pPr algn="ctr"/>
              <a:r>
                <a:rPr lang="en-US" sz="1400" dirty="0" smtClean="0"/>
                <a:t>list</a:t>
              </a:r>
              <a:endParaRPr lang="en-US" sz="1400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6804248" y="2680210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825605" y="4942619"/>
            <a:ext cx="950011" cy="338554"/>
            <a:chOff x="755576" y="2312974"/>
            <a:chExt cx="1296144" cy="530373"/>
          </a:xfrm>
        </p:grpSpPr>
        <p:sp>
          <p:nvSpPr>
            <p:cNvPr id="43" name="TextBox 42"/>
            <p:cNvSpPr txBox="1"/>
            <p:nvPr/>
          </p:nvSpPr>
          <p:spPr>
            <a:xfrm>
              <a:off x="755576" y="2312974"/>
              <a:ext cx="1296144" cy="530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v</a:t>
              </a:r>
              <a:r>
                <a:rPr lang="en-US" sz="1600" baseline="-25000" dirty="0" smtClean="0"/>
                <a:t>0</a:t>
              </a:r>
              <a:endParaRPr lang="en-US" sz="1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99592" y="2354977"/>
              <a:ext cx="1008112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847882" y="5211892"/>
            <a:ext cx="950011" cy="307777"/>
            <a:chOff x="6963841" y="993553"/>
            <a:chExt cx="1296144" cy="1266349"/>
          </a:xfrm>
        </p:grpSpPr>
        <p:sp>
          <p:nvSpPr>
            <p:cNvPr id="53" name="TextBox 52"/>
            <p:cNvSpPr txBox="1"/>
            <p:nvPr/>
          </p:nvSpPr>
          <p:spPr>
            <a:xfrm>
              <a:off x="6963841" y="993553"/>
              <a:ext cx="1296144" cy="1266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{}</a:t>
              </a:r>
              <a:endParaRPr lang="en-US" sz="14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020272" y="1325958"/>
              <a:ext cx="1152128" cy="75405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76761" y="5229596"/>
            <a:ext cx="950011" cy="307777"/>
            <a:chOff x="6942621" y="1077334"/>
            <a:chExt cx="1296144" cy="1252691"/>
          </a:xfrm>
        </p:grpSpPr>
        <p:sp>
          <p:nvSpPr>
            <p:cNvPr id="56" name="TextBox 55"/>
            <p:cNvSpPr txBox="1"/>
            <p:nvPr/>
          </p:nvSpPr>
          <p:spPr>
            <a:xfrm>
              <a:off x="6942621" y="1077334"/>
              <a:ext cx="1296144" cy="1252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1,2,3</a:t>
              </a:r>
              <a:endParaRPr lang="en-US" sz="14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020272" y="1325958"/>
              <a:ext cx="1152128" cy="75405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897871" y="4623812"/>
            <a:ext cx="527785" cy="369332"/>
            <a:chOff x="6963841" y="1157978"/>
            <a:chExt cx="1296144" cy="1211780"/>
          </a:xfrm>
        </p:grpSpPr>
        <p:sp>
          <p:nvSpPr>
            <p:cNvPr id="59" name="TextBox 58"/>
            <p:cNvSpPr txBox="1"/>
            <p:nvPr/>
          </p:nvSpPr>
          <p:spPr>
            <a:xfrm>
              <a:off x="6963841" y="1157978"/>
              <a:ext cx="1296144" cy="1211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020272" y="1325958"/>
              <a:ext cx="1152128" cy="75405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34097" y="5551965"/>
            <a:ext cx="1080120" cy="680446"/>
            <a:chOff x="3050314" y="2937544"/>
            <a:chExt cx="1262112" cy="774660"/>
          </a:xfrm>
        </p:grpSpPr>
        <p:sp>
          <p:nvSpPr>
            <p:cNvPr id="81" name="Rectangle 80"/>
            <p:cNvSpPr/>
            <p:nvPr/>
          </p:nvSpPr>
          <p:spPr>
            <a:xfrm>
              <a:off x="3188578" y="2937544"/>
              <a:ext cx="1123848" cy="77465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3810158" y="3054848"/>
              <a:ext cx="438574" cy="395747"/>
              <a:chOff x="6804248" y="1767855"/>
              <a:chExt cx="1152127" cy="1368152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6813771" y="1767855"/>
                <a:ext cx="1142604" cy="1368152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cxnSp>
            <p:nvCxnSpPr>
              <p:cNvPr id="84" name="Straight Connector 83"/>
              <p:cNvCxnSpPr/>
              <p:nvPr/>
            </p:nvCxnSpPr>
            <p:spPr>
              <a:xfrm>
                <a:off x="6804248" y="2592452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/>
            <p:cNvGrpSpPr/>
            <p:nvPr/>
          </p:nvGrpSpPr>
          <p:grpSpPr>
            <a:xfrm>
              <a:off x="3392290" y="3450595"/>
              <a:ext cx="612030" cy="261609"/>
              <a:chOff x="437783" y="2276373"/>
              <a:chExt cx="1607791" cy="585437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437783" y="2276373"/>
                <a:ext cx="1607791" cy="585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value</a:t>
                </a:r>
                <a:endParaRPr lang="en-US" sz="1100" dirty="0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581798" y="2354982"/>
                <a:ext cx="1390873" cy="40011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3788296" y="3031758"/>
              <a:ext cx="4933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L</a:t>
              </a:r>
              <a:r>
                <a:rPr lang="en-US" sz="1100" dirty="0" smtClean="0"/>
                <a:t>ist</a:t>
              </a:r>
              <a:endParaRPr lang="en-US" sz="1100" dirty="0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3050314" y="3021702"/>
              <a:ext cx="746389" cy="369332"/>
              <a:chOff x="6480222" y="1070728"/>
              <a:chExt cx="1960753" cy="826500"/>
            </a:xfrm>
          </p:grpSpPr>
          <p:sp>
            <p:nvSpPr>
              <p:cNvPr id="90" name="TextBox 89"/>
              <p:cNvSpPr txBox="1"/>
              <p:nvPr/>
            </p:nvSpPr>
            <p:spPr>
              <a:xfrm>
                <a:off x="6480222" y="1070728"/>
                <a:ext cx="1960753" cy="8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SN</a:t>
                </a:r>
                <a:endParaRPr lang="en-US" dirty="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020271" y="1144909"/>
                <a:ext cx="1152130" cy="750579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1949849" y="5828811"/>
            <a:ext cx="224408" cy="63376"/>
            <a:chOff x="3563888" y="2667268"/>
            <a:chExt cx="360040" cy="82302"/>
          </a:xfrm>
        </p:grpSpPr>
        <p:sp>
          <p:nvSpPr>
            <p:cNvPr id="96" name="Oval 95"/>
            <p:cNvSpPr/>
            <p:nvPr/>
          </p:nvSpPr>
          <p:spPr>
            <a:xfrm>
              <a:off x="35638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37162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3851920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5" name="Rectangle 124"/>
          <p:cNvSpPr/>
          <p:nvPr/>
        </p:nvSpPr>
        <p:spPr>
          <a:xfrm>
            <a:off x="3203848" y="4409314"/>
            <a:ext cx="2210769" cy="19174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273760" y="4319058"/>
            <a:ext cx="58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/>
              <a:t>2</a:t>
            </a:r>
            <a:endParaRPr lang="en-US" dirty="0"/>
          </a:p>
        </p:txBody>
      </p:sp>
      <p:grpSp>
        <p:nvGrpSpPr>
          <p:cNvPr id="127" name="Group 126"/>
          <p:cNvGrpSpPr/>
          <p:nvPr/>
        </p:nvGrpSpPr>
        <p:grpSpPr>
          <a:xfrm>
            <a:off x="4342418" y="4446664"/>
            <a:ext cx="950011" cy="767232"/>
            <a:chOff x="6732240" y="1668532"/>
            <a:chExt cx="1296144" cy="1201931"/>
          </a:xfrm>
        </p:grpSpPr>
        <p:sp>
          <p:nvSpPr>
            <p:cNvPr id="170" name="Rectangle 169"/>
            <p:cNvSpPr/>
            <p:nvPr/>
          </p:nvSpPr>
          <p:spPr>
            <a:xfrm>
              <a:off x="6813772" y="1767855"/>
              <a:ext cx="1142603" cy="1102608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171" name="Straight Connector 170"/>
            <p:cNvCxnSpPr/>
            <p:nvPr/>
          </p:nvCxnSpPr>
          <p:spPr>
            <a:xfrm>
              <a:off x="6804248" y="2415269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TextBox 171"/>
            <p:cNvSpPr txBox="1"/>
            <p:nvPr/>
          </p:nvSpPr>
          <p:spPr>
            <a:xfrm>
              <a:off x="6732240" y="1668532"/>
              <a:ext cx="1296144" cy="81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Operation </a:t>
              </a:r>
            </a:p>
            <a:p>
              <a:pPr algn="ctr"/>
              <a:r>
                <a:rPr lang="en-US" sz="1400" dirty="0" smtClean="0"/>
                <a:t>list</a:t>
              </a:r>
              <a:endParaRPr lang="en-US" sz="1400" dirty="0"/>
            </a:p>
          </p:txBody>
        </p:sp>
        <p:cxnSp>
          <p:nvCxnSpPr>
            <p:cNvPr id="173" name="Straight Connector 172"/>
            <p:cNvCxnSpPr/>
            <p:nvPr/>
          </p:nvCxnSpPr>
          <p:spPr>
            <a:xfrm>
              <a:off x="6804248" y="2680210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3345885" y="4966621"/>
            <a:ext cx="950011" cy="307777"/>
            <a:chOff x="755576" y="2312974"/>
            <a:chExt cx="1296144" cy="482158"/>
          </a:xfrm>
        </p:grpSpPr>
        <p:sp>
          <p:nvSpPr>
            <p:cNvPr id="168" name="TextBox 167"/>
            <p:cNvSpPr txBox="1"/>
            <p:nvPr/>
          </p:nvSpPr>
          <p:spPr>
            <a:xfrm>
              <a:off x="755576" y="2312974"/>
              <a:ext cx="1296144" cy="482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v</a:t>
              </a:r>
              <a:r>
                <a:rPr lang="en-US" sz="1400" baseline="-25000" dirty="0"/>
                <a:t>0</a:t>
              </a:r>
              <a:endParaRPr lang="en-US" sz="1400" dirty="0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899592" y="2354977"/>
              <a:ext cx="1008112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4368162" y="5235893"/>
            <a:ext cx="950011" cy="307777"/>
            <a:chOff x="6963841" y="993553"/>
            <a:chExt cx="1296144" cy="1266349"/>
          </a:xfrm>
        </p:grpSpPr>
        <p:sp>
          <p:nvSpPr>
            <p:cNvPr id="139" name="TextBox 138"/>
            <p:cNvSpPr txBox="1"/>
            <p:nvPr/>
          </p:nvSpPr>
          <p:spPr>
            <a:xfrm>
              <a:off x="6963841" y="993553"/>
              <a:ext cx="1296144" cy="1266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{}</a:t>
              </a:r>
              <a:endParaRPr lang="en-US" sz="1400" dirty="0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7020272" y="1325958"/>
              <a:ext cx="1152128" cy="75405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297041" y="5253597"/>
            <a:ext cx="950011" cy="307777"/>
            <a:chOff x="6942621" y="1077334"/>
            <a:chExt cx="1296144" cy="1252691"/>
          </a:xfrm>
        </p:grpSpPr>
        <p:sp>
          <p:nvSpPr>
            <p:cNvPr id="137" name="TextBox 136"/>
            <p:cNvSpPr txBox="1"/>
            <p:nvPr/>
          </p:nvSpPr>
          <p:spPr>
            <a:xfrm>
              <a:off x="6942621" y="1077334"/>
              <a:ext cx="1296144" cy="1252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1,2,3</a:t>
              </a:r>
              <a:endParaRPr lang="en-US" sz="1400" dirty="0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7020272" y="1325958"/>
              <a:ext cx="1152128" cy="75405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3418151" y="4647813"/>
            <a:ext cx="527785" cy="338554"/>
            <a:chOff x="6963841" y="1157978"/>
            <a:chExt cx="1296144" cy="1110797"/>
          </a:xfrm>
        </p:grpSpPr>
        <p:sp>
          <p:nvSpPr>
            <p:cNvPr id="135" name="TextBox 134"/>
            <p:cNvSpPr txBox="1"/>
            <p:nvPr/>
          </p:nvSpPr>
          <p:spPr>
            <a:xfrm>
              <a:off x="6963841" y="1157978"/>
              <a:ext cx="1296144" cy="111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SN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7020272" y="1325958"/>
              <a:ext cx="1152128" cy="75405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3254377" y="5550004"/>
            <a:ext cx="1080120" cy="680446"/>
            <a:chOff x="3050314" y="2937544"/>
            <a:chExt cx="1262112" cy="774660"/>
          </a:xfrm>
        </p:grpSpPr>
        <p:sp>
          <p:nvSpPr>
            <p:cNvPr id="114" name="Rectangle 113"/>
            <p:cNvSpPr/>
            <p:nvPr/>
          </p:nvSpPr>
          <p:spPr>
            <a:xfrm>
              <a:off x="3188578" y="2937544"/>
              <a:ext cx="1123848" cy="77465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3810158" y="3054848"/>
              <a:ext cx="438574" cy="395747"/>
              <a:chOff x="6804248" y="1767855"/>
              <a:chExt cx="1152127" cy="1368152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6813771" y="1767855"/>
                <a:ext cx="1142604" cy="1368152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cxnSp>
            <p:nvCxnSpPr>
              <p:cNvPr id="124" name="Straight Connector 123"/>
              <p:cNvCxnSpPr/>
              <p:nvPr/>
            </p:nvCxnSpPr>
            <p:spPr>
              <a:xfrm>
                <a:off x="6804248" y="2592452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115"/>
            <p:cNvGrpSpPr/>
            <p:nvPr/>
          </p:nvGrpSpPr>
          <p:grpSpPr>
            <a:xfrm>
              <a:off x="3392290" y="3450595"/>
              <a:ext cx="612030" cy="261609"/>
              <a:chOff x="437783" y="2276373"/>
              <a:chExt cx="1607791" cy="585437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437783" y="2276373"/>
                <a:ext cx="1607791" cy="585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value</a:t>
                </a:r>
                <a:endParaRPr lang="en-US" sz="1100" dirty="0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581798" y="2354982"/>
                <a:ext cx="1390873" cy="40011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3788296" y="3031758"/>
              <a:ext cx="4933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L</a:t>
              </a:r>
              <a:r>
                <a:rPr lang="en-US" sz="1100" dirty="0" smtClean="0"/>
                <a:t>ist</a:t>
              </a:r>
              <a:endParaRPr lang="en-US" sz="1100" dirty="0"/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3050314" y="3021702"/>
              <a:ext cx="746389" cy="369332"/>
              <a:chOff x="6480222" y="1070728"/>
              <a:chExt cx="1960753" cy="826500"/>
            </a:xfrm>
          </p:grpSpPr>
          <p:sp>
            <p:nvSpPr>
              <p:cNvPr id="119" name="TextBox 118"/>
              <p:cNvSpPr txBox="1"/>
              <p:nvPr/>
            </p:nvSpPr>
            <p:spPr>
              <a:xfrm>
                <a:off x="6480222" y="1070728"/>
                <a:ext cx="1960753" cy="8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SN</a:t>
                </a:r>
                <a:endParaRPr lang="en-US" dirty="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020271" y="1144909"/>
                <a:ext cx="1152130" cy="750579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4470129" y="5826850"/>
            <a:ext cx="224408" cy="63376"/>
            <a:chOff x="3563888" y="2667268"/>
            <a:chExt cx="360040" cy="82302"/>
          </a:xfrm>
        </p:grpSpPr>
        <p:sp>
          <p:nvSpPr>
            <p:cNvPr id="111" name="Oval 110"/>
            <p:cNvSpPr/>
            <p:nvPr/>
          </p:nvSpPr>
          <p:spPr>
            <a:xfrm>
              <a:off x="35638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7162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3851920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5580112" y="4313238"/>
            <a:ext cx="2210769" cy="2007752"/>
            <a:chOff x="6177655" y="1268760"/>
            <a:chExt cx="2726237" cy="2564580"/>
          </a:xfrm>
        </p:grpSpPr>
        <p:sp>
          <p:nvSpPr>
            <p:cNvPr id="192" name="Rectangle 191"/>
            <p:cNvSpPr/>
            <p:nvPr/>
          </p:nvSpPr>
          <p:spPr>
            <a:xfrm>
              <a:off x="6177655" y="1384047"/>
              <a:ext cx="2726237" cy="244929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6263868" y="1268760"/>
              <a:ext cx="715927" cy="471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</a:t>
              </a:r>
              <a:r>
                <a:rPr lang="en-US" baseline="-25000" dirty="0"/>
                <a:t>3</a:t>
              </a:r>
              <a:endParaRPr lang="en-US" dirty="0"/>
            </a:p>
          </p:txBody>
        </p:sp>
        <p:grpSp>
          <p:nvGrpSpPr>
            <p:cNvPr id="194" name="Group 193"/>
            <p:cNvGrpSpPr/>
            <p:nvPr/>
          </p:nvGrpSpPr>
          <p:grpSpPr>
            <a:xfrm>
              <a:off x="7581697" y="1431756"/>
              <a:ext cx="1171518" cy="980015"/>
              <a:chOff x="6732240" y="1668532"/>
              <a:chExt cx="1296144" cy="1201931"/>
            </a:xfrm>
          </p:grpSpPr>
          <p:sp>
            <p:nvSpPr>
              <p:cNvPr id="207" name="Rectangle 206"/>
              <p:cNvSpPr/>
              <p:nvPr/>
            </p:nvSpPr>
            <p:spPr>
              <a:xfrm>
                <a:off x="6813772" y="1767855"/>
                <a:ext cx="1142603" cy="1102608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cxnSp>
            <p:nvCxnSpPr>
              <p:cNvPr id="208" name="Straight Connector 207"/>
              <p:cNvCxnSpPr/>
              <p:nvPr/>
            </p:nvCxnSpPr>
            <p:spPr>
              <a:xfrm>
                <a:off x="6804248" y="2415269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9" name="TextBox 208"/>
              <p:cNvSpPr txBox="1"/>
              <p:nvPr/>
            </p:nvSpPr>
            <p:spPr>
              <a:xfrm>
                <a:off x="6732240" y="1668532"/>
                <a:ext cx="1296144" cy="819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Operation </a:t>
                </a:r>
              </a:p>
              <a:p>
                <a:pPr algn="ctr"/>
                <a:r>
                  <a:rPr lang="en-US" sz="1400" dirty="0" smtClean="0"/>
                  <a:t>list</a:t>
                </a:r>
                <a:endParaRPr lang="en-US" sz="1400" dirty="0"/>
              </a:p>
            </p:txBody>
          </p:sp>
          <p:cxnSp>
            <p:nvCxnSpPr>
              <p:cNvPr id="210" name="Straight Connector 209"/>
              <p:cNvCxnSpPr/>
              <p:nvPr/>
            </p:nvCxnSpPr>
            <p:spPr>
              <a:xfrm>
                <a:off x="6804248" y="2680210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5" name="Group 194"/>
            <p:cNvGrpSpPr/>
            <p:nvPr/>
          </p:nvGrpSpPr>
          <p:grpSpPr>
            <a:xfrm>
              <a:off x="6352810" y="2095916"/>
              <a:ext cx="1171518" cy="393135"/>
              <a:chOff x="755576" y="2312974"/>
              <a:chExt cx="1296144" cy="482157"/>
            </a:xfrm>
          </p:grpSpPr>
          <p:sp>
            <p:nvSpPr>
              <p:cNvPr id="205" name="TextBox 204"/>
              <p:cNvSpPr txBox="1"/>
              <p:nvPr/>
            </p:nvSpPr>
            <p:spPr>
              <a:xfrm>
                <a:off x="755576" y="2312974"/>
                <a:ext cx="1296144" cy="482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v</a:t>
                </a:r>
                <a:r>
                  <a:rPr lang="en-US" sz="1400" baseline="-25000" dirty="0"/>
                  <a:t>0</a:t>
                </a:r>
                <a:endParaRPr lang="en-US" sz="1400" dirty="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899592" y="2354977"/>
                <a:ext cx="1008112" cy="40011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7613443" y="2439869"/>
              <a:ext cx="1171518" cy="393135"/>
              <a:chOff x="6963841" y="993553"/>
              <a:chExt cx="1296144" cy="1266349"/>
            </a:xfrm>
          </p:grpSpPr>
          <p:sp>
            <p:nvSpPr>
              <p:cNvPr id="203" name="TextBox 202"/>
              <p:cNvSpPr txBox="1"/>
              <p:nvPr/>
            </p:nvSpPr>
            <p:spPr>
              <a:xfrm>
                <a:off x="6963841" y="993553"/>
                <a:ext cx="1296144" cy="1266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{}</a:t>
                </a:r>
                <a:endParaRPr lang="en-US" sz="1400" dirty="0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7020272" y="1325958"/>
                <a:ext cx="1152128" cy="754053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6292577" y="2462483"/>
              <a:ext cx="1171518" cy="393135"/>
              <a:chOff x="6942621" y="1077334"/>
              <a:chExt cx="1296144" cy="1252691"/>
            </a:xfrm>
          </p:grpSpPr>
          <p:sp>
            <p:nvSpPr>
              <p:cNvPr id="201" name="TextBox 200"/>
              <p:cNvSpPr txBox="1"/>
              <p:nvPr/>
            </p:nvSpPr>
            <p:spPr>
              <a:xfrm>
                <a:off x="6942621" y="1077334"/>
                <a:ext cx="1296144" cy="1252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1,2,3</a:t>
                </a:r>
                <a:endParaRPr lang="en-US" sz="1400" dirty="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7020272" y="1325958"/>
                <a:ext cx="1152128" cy="754053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98" name="Group 197"/>
            <p:cNvGrpSpPr/>
            <p:nvPr/>
          </p:nvGrpSpPr>
          <p:grpSpPr>
            <a:xfrm>
              <a:off x="6441925" y="1688691"/>
              <a:ext cx="650844" cy="432448"/>
              <a:chOff x="6963841" y="1157978"/>
              <a:chExt cx="1296144" cy="1110797"/>
            </a:xfrm>
          </p:grpSpPr>
          <p:sp>
            <p:nvSpPr>
              <p:cNvPr id="199" name="TextBox 198"/>
              <p:cNvSpPr txBox="1"/>
              <p:nvPr/>
            </p:nvSpPr>
            <p:spPr>
              <a:xfrm>
                <a:off x="6963841" y="1157978"/>
                <a:ext cx="1296144" cy="1110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SN</a:t>
                </a: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7020272" y="1325958"/>
                <a:ext cx="1152128" cy="754053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grpSp>
        <p:nvGrpSpPr>
          <p:cNvPr id="176" name="Group 175"/>
          <p:cNvGrpSpPr/>
          <p:nvPr/>
        </p:nvGrpSpPr>
        <p:grpSpPr>
          <a:xfrm>
            <a:off x="5630641" y="5570146"/>
            <a:ext cx="1080120" cy="680446"/>
            <a:chOff x="3050314" y="2937544"/>
            <a:chExt cx="1262112" cy="774660"/>
          </a:xfrm>
        </p:grpSpPr>
        <p:sp>
          <p:nvSpPr>
            <p:cNvPr id="181" name="Rectangle 180"/>
            <p:cNvSpPr/>
            <p:nvPr/>
          </p:nvSpPr>
          <p:spPr>
            <a:xfrm>
              <a:off x="3188578" y="2937544"/>
              <a:ext cx="1123848" cy="77465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182" name="Group 181"/>
            <p:cNvGrpSpPr/>
            <p:nvPr/>
          </p:nvGrpSpPr>
          <p:grpSpPr>
            <a:xfrm>
              <a:off x="3810158" y="3054848"/>
              <a:ext cx="438574" cy="395747"/>
              <a:chOff x="6804248" y="1767855"/>
              <a:chExt cx="1152127" cy="1368152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6813771" y="1767855"/>
                <a:ext cx="1142604" cy="1368152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cxnSp>
            <p:nvCxnSpPr>
              <p:cNvPr id="191" name="Straight Connector 190"/>
              <p:cNvCxnSpPr/>
              <p:nvPr/>
            </p:nvCxnSpPr>
            <p:spPr>
              <a:xfrm>
                <a:off x="6804248" y="2592452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Group 182"/>
            <p:cNvGrpSpPr/>
            <p:nvPr/>
          </p:nvGrpSpPr>
          <p:grpSpPr>
            <a:xfrm>
              <a:off x="3392290" y="3450595"/>
              <a:ext cx="612030" cy="261609"/>
              <a:chOff x="437783" y="2276373"/>
              <a:chExt cx="1607791" cy="585437"/>
            </a:xfrm>
          </p:grpSpPr>
          <p:sp>
            <p:nvSpPr>
              <p:cNvPr id="188" name="TextBox 187"/>
              <p:cNvSpPr txBox="1"/>
              <p:nvPr/>
            </p:nvSpPr>
            <p:spPr>
              <a:xfrm>
                <a:off x="437783" y="2276373"/>
                <a:ext cx="1607791" cy="585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value</a:t>
                </a:r>
                <a:endParaRPr lang="en-US" sz="1100" dirty="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581798" y="2354982"/>
                <a:ext cx="1390873" cy="40011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184" name="TextBox 183"/>
            <p:cNvSpPr txBox="1"/>
            <p:nvPr/>
          </p:nvSpPr>
          <p:spPr>
            <a:xfrm>
              <a:off x="3788296" y="3031758"/>
              <a:ext cx="4933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L</a:t>
              </a:r>
              <a:r>
                <a:rPr lang="en-US" sz="1100" dirty="0" smtClean="0"/>
                <a:t>ist</a:t>
              </a:r>
              <a:endParaRPr lang="en-US" sz="1100" dirty="0"/>
            </a:p>
          </p:txBody>
        </p:sp>
        <p:grpSp>
          <p:nvGrpSpPr>
            <p:cNvPr id="185" name="Group 184"/>
            <p:cNvGrpSpPr/>
            <p:nvPr/>
          </p:nvGrpSpPr>
          <p:grpSpPr>
            <a:xfrm>
              <a:off x="3050314" y="3021702"/>
              <a:ext cx="746389" cy="369332"/>
              <a:chOff x="6480222" y="1070728"/>
              <a:chExt cx="1960753" cy="826500"/>
            </a:xfrm>
          </p:grpSpPr>
          <p:sp>
            <p:nvSpPr>
              <p:cNvPr id="186" name="TextBox 185"/>
              <p:cNvSpPr txBox="1"/>
              <p:nvPr/>
            </p:nvSpPr>
            <p:spPr>
              <a:xfrm>
                <a:off x="6480222" y="1070728"/>
                <a:ext cx="1960753" cy="8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SN</a:t>
                </a:r>
                <a:endParaRPr lang="en-US" dirty="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7020271" y="1144909"/>
                <a:ext cx="1152130" cy="750579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grpSp>
        <p:nvGrpSpPr>
          <p:cNvPr id="177" name="Group 176"/>
          <p:cNvGrpSpPr/>
          <p:nvPr/>
        </p:nvGrpSpPr>
        <p:grpSpPr>
          <a:xfrm>
            <a:off x="6846393" y="5846992"/>
            <a:ext cx="224408" cy="63376"/>
            <a:chOff x="3563888" y="2667268"/>
            <a:chExt cx="360040" cy="82302"/>
          </a:xfrm>
        </p:grpSpPr>
        <p:sp>
          <p:nvSpPr>
            <p:cNvPr id="178" name="Oval 177"/>
            <p:cNvSpPr/>
            <p:nvPr/>
          </p:nvSpPr>
          <p:spPr>
            <a:xfrm>
              <a:off x="35638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37162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3851920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2699792" y="2929833"/>
            <a:ext cx="6015739" cy="647531"/>
            <a:chOff x="1019731" y="2996952"/>
            <a:chExt cx="5370027" cy="647531"/>
          </a:xfrm>
        </p:grpSpPr>
        <p:sp>
          <p:nvSpPr>
            <p:cNvPr id="141" name="Rectangle 140"/>
            <p:cNvSpPr/>
            <p:nvPr/>
          </p:nvSpPr>
          <p:spPr>
            <a:xfrm>
              <a:off x="1161764" y="3021319"/>
              <a:ext cx="5068822" cy="62316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019731" y="2996952"/>
              <a:ext cx="53700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Increase SN and start collecting</a:t>
              </a:r>
            </a:p>
          </p:txBody>
        </p:sp>
      </p:grpSp>
      <p:cxnSp>
        <p:nvCxnSpPr>
          <p:cNvPr id="144" name="Straight Arrow Connector 143"/>
          <p:cNvCxnSpPr>
            <a:stCxn id="132" idx="2"/>
          </p:cNvCxnSpPr>
          <p:nvPr/>
        </p:nvCxnSpPr>
        <p:spPr>
          <a:xfrm flipH="1">
            <a:off x="1638287" y="2373305"/>
            <a:ext cx="20500" cy="203018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647564" y="2924944"/>
            <a:ext cx="1476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write</a:t>
            </a:r>
            <a:endParaRPr lang="en-US" sz="3200" dirty="0"/>
          </a:p>
        </p:txBody>
      </p:sp>
      <p:sp>
        <p:nvSpPr>
          <p:cNvPr id="146" name="TextBox 145"/>
          <p:cNvSpPr txBox="1"/>
          <p:nvPr/>
        </p:nvSpPr>
        <p:spPr>
          <a:xfrm>
            <a:off x="1619672" y="2980300"/>
            <a:ext cx="1476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read</a:t>
            </a:r>
            <a:endParaRPr lang="en-US" sz="3200" dirty="0"/>
          </a:p>
        </p:txBody>
      </p:sp>
      <p:cxnSp>
        <p:nvCxnSpPr>
          <p:cNvPr id="147" name="Straight Arrow Connector 146"/>
          <p:cNvCxnSpPr>
            <a:endCxn id="125" idx="0"/>
          </p:cNvCxnSpPr>
          <p:nvPr/>
        </p:nvCxnSpPr>
        <p:spPr>
          <a:xfrm>
            <a:off x="1729394" y="2384340"/>
            <a:ext cx="2579839" cy="202497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>
            <a:off x="1822138" y="2373305"/>
            <a:ext cx="4922288" cy="204935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1691680" y="2419220"/>
            <a:ext cx="0" cy="196609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Configuration’s Membership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10224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 smtClean="0"/>
              <a:t>C.membership</a:t>
            </a:r>
            <a:r>
              <a:rPr lang="en-US" dirty="0" smtClean="0"/>
              <a:t> = {s | +s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∈</a:t>
            </a:r>
            <a:r>
              <a:rPr lang="en-US" dirty="0" smtClean="0">
                <a:latin typeface="BatangChe" panose="02030609000101010101" pitchFamily="49" charset="-127"/>
                <a:ea typeface="BatangChe" panose="02030609000101010101" pitchFamily="49" charset="-127"/>
                <a:sym typeface="Mathematica1"/>
              </a:rPr>
              <a:t> </a:t>
            </a:r>
            <a:r>
              <a:rPr lang="en-US" dirty="0" smtClean="0">
                <a:sym typeface="Mathematica1"/>
              </a:rPr>
              <a:t>C </a:t>
            </a:r>
            <a:r>
              <a:rPr lang="en-US" dirty="0" smtClean="0">
                <a:latin typeface="BatangChe" panose="02030609000101010101" pitchFamily="49" charset="-127"/>
                <a:ea typeface="BatangChe" panose="02030609000101010101" pitchFamily="49" charset="-127"/>
                <a:sym typeface="Mathematica1"/>
              </a:rPr>
              <a:t>∧</a:t>
            </a:r>
            <a:r>
              <a:rPr lang="en-US" dirty="0" smtClean="0">
                <a:sym typeface="Mathematica1"/>
              </a:rPr>
              <a:t> </a:t>
            </a:r>
            <a:r>
              <a:rPr lang="en-US" dirty="0" smtClean="0"/>
              <a:t>-s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∉ </a:t>
            </a:r>
            <a:r>
              <a:rPr lang="en-US" dirty="0" smtClean="0">
                <a:sym typeface="Mathematica1"/>
              </a:rPr>
              <a:t>C</a:t>
            </a:r>
            <a:r>
              <a:rPr lang="en-US" dirty="0" smtClean="0"/>
              <a:t>}  </a:t>
            </a:r>
          </a:p>
          <a:p>
            <a:endParaRPr lang="en-US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1907704" y="3315563"/>
            <a:ext cx="762947" cy="44645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+s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1907704" y="4903346"/>
            <a:ext cx="762947" cy="44645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+s</a:t>
            </a:r>
            <a:r>
              <a:rPr lang="en-US" sz="2800" baseline="-25000" dirty="0" smtClean="0"/>
              <a:t>4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1907704" y="4390414"/>
            <a:ext cx="762947" cy="44645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+s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1907704" y="3863080"/>
            <a:ext cx="762947" cy="44645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+s</a:t>
            </a:r>
            <a:r>
              <a:rPr lang="en-US" sz="2800" baseline="-25000" dirty="0"/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06148" y="3166278"/>
            <a:ext cx="1973764" cy="29990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72949" y="3859298"/>
            <a:ext cx="762947" cy="4464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-</a:t>
            </a:r>
            <a:r>
              <a:rPr lang="en-US" sz="2400" dirty="0" smtClean="0">
                <a:solidFill>
                  <a:schemeClr val="tx1"/>
                </a:solidFill>
              </a:rPr>
              <a:t>s</a:t>
            </a:r>
            <a:r>
              <a:rPr lang="en-US" sz="2400" baseline="-250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9672" y="2564904"/>
            <a:ext cx="2531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860032" y="2564904"/>
            <a:ext cx="2613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C.membership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D565C-417E-44FE-92A1-1DE8F4219F1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537245" y="3290253"/>
            <a:ext cx="762947" cy="44645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23" name="Rounded Rectangle 22"/>
          <p:cNvSpPr/>
          <p:nvPr/>
        </p:nvSpPr>
        <p:spPr>
          <a:xfrm>
            <a:off x="5537245" y="4878036"/>
            <a:ext cx="762947" cy="44645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</a:t>
            </a:r>
            <a:r>
              <a:rPr lang="en-US" sz="2800" baseline="-25000" dirty="0" smtClean="0"/>
              <a:t>4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4974500" y="3140968"/>
            <a:ext cx="1973764" cy="3024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537245" y="5445224"/>
            <a:ext cx="762947" cy="44645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</a:t>
            </a:r>
            <a:r>
              <a:rPr lang="en-US" sz="2800" baseline="-25000" dirty="0"/>
              <a:t>5</a:t>
            </a:r>
            <a:endParaRPr lang="en-US" sz="2800" dirty="0"/>
          </a:p>
        </p:txBody>
      </p:sp>
      <p:sp>
        <p:nvSpPr>
          <p:cNvPr id="18" name="Rounded Rectangle 17"/>
          <p:cNvSpPr/>
          <p:nvPr/>
        </p:nvSpPr>
        <p:spPr>
          <a:xfrm>
            <a:off x="1910814" y="5485048"/>
            <a:ext cx="762947" cy="44645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+s</a:t>
            </a:r>
            <a:r>
              <a:rPr lang="en-US" sz="2800" baseline="-25000" dirty="0" smtClean="0"/>
              <a:t>5</a:t>
            </a:r>
            <a:endParaRPr lang="en-US" sz="2800" dirty="0"/>
          </a:p>
        </p:txBody>
      </p:sp>
      <p:sp>
        <p:nvSpPr>
          <p:cNvPr id="19" name="Rounded Rectangle 18"/>
          <p:cNvSpPr/>
          <p:nvPr/>
        </p:nvSpPr>
        <p:spPr>
          <a:xfrm>
            <a:off x="2872949" y="4422710"/>
            <a:ext cx="762947" cy="4464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-</a:t>
            </a:r>
            <a:r>
              <a:rPr lang="en-US" sz="2400" dirty="0" smtClean="0">
                <a:solidFill>
                  <a:schemeClr val="tx1"/>
                </a:solidFill>
              </a:rPr>
              <a:t>s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8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Snapshots in Persistent Memory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110</a:t>
            </a:fld>
            <a:endParaRPr lang="en-US"/>
          </a:p>
        </p:txBody>
      </p:sp>
      <p:pic>
        <p:nvPicPr>
          <p:cNvPr id="131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109" y="1881627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991" y="1835712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393" y="1835712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683568" y="4385313"/>
            <a:ext cx="2210769" cy="19174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3480" y="4295057"/>
            <a:ext cx="58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/>
              <a:t>1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1822138" y="4422663"/>
            <a:ext cx="950011" cy="767232"/>
            <a:chOff x="6732240" y="1668532"/>
            <a:chExt cx="1296144" cy="1201931"/>
          </a:xfrm>
        </p:grpSpPr>
        <p:sp>
          <p:nvSpPr>
            <p:cNvPr id="37" name="Rectangle 36"/>
            <p:cNvSpPr/>
            <p:nvPr/>
          </p:nvSpPr>
          <p:spPr>
            <a:xfrm>
              <a:off x="6813772" y="1767855"/>
              <a:ext cx="1142603" cy="1102608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6804248" y="2415269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732240" y="1668532"/>
              <a:ext cx="1296144" cy="81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Operation </a:t>
              </a:r>
            </a:p>
            <a:p>
              <a:pPr algn="ctr"/>
              <a:r>
                <a:rPr lang="en-US" sz="1400" dirty="0" smtClean="0"/>
                <a:t>list</a:t>
              </a:r>
              <a:endParaRPr lang="en-US" sz="1400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6804248" y="2680210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825605" y="4942619"/>
            <a:ext cx="950011" cy="338554"/>
            <a:chOff x="755576" y="2312974"/>
            <a:chExt cx="1296144" cy="530373"/>
          </a:xfrm>
        </p:grpSpPr>
        <p:sp>
          <p:nvSpPr>
            <p:cNvPr id="43" name="TextBox 42"/>
            <p:cNvSpPr txBox="1"/>
            <p:nvPr/>
          </p:nvSpPr>
          <p:spPr>
            <a:xfrm>
              <a:off x="755576" y="2312974"/>
              <a:ext cx="1296144" cy="530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v</a:t>
              </a:r>
              <a:r>
                <a:rPr lang="en-US" sz="1600" baseline="-25000" dirty="0" smtClean="0"/>
                <a:t>0</a:t>
              </a:r>
              <a:endParaRPr lang="en-US" sz="1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99592" y="2354977"/>
              <a:ext cx="1008112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847882" y="5211892"/>
            <a:ext cx="950011" cy="307777"/>
            <a:chOff x="6963841" y="993553"/>
            <a:chExt cx="1296144" cy="1266349"/>
          </a:xfrm>
        </p:grpSpPr>
        <p:sp>
          <p:nvSpPr>
            <p:cNvPr id="53" name="TextBox 52"/>
            <p:cNvSpPr txBox="1"/>
            <p:nvPr/>
          </p:nvSpPr>
          <p:spPr>
            <a:xfrm>
              <a:off x="6963841" y="993553"/>
              <a:ext cx="1296144" cy="1266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{}</a:t>
              </a:r>
              <a:endParaRPr lang="en-US" sz="14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020272" y="1325958"/>
              <a:ext cx="1152128" cy="75405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76761" y="5229596"/>
            <a:ext cx="950011" cy="307777"/>
            <a:chOff x="6942621" y="1077334"/>
            <a:chExt cx="1296144" cy="1252691"/>
          </a:xfrm>
        </p:grpSpPr>
        <p:sp>
          <p:nvSpPr>
            <p:cNvPr id="56" name="TextBox 55"/>
            <p:cNvSpPr txBox="1"/>
            <p:nvPr/>
          </p:nvSpPr>
          <p:spPr>
            <a:xfrm>
              <a:off x="6942621" y="1077334"/>
              <a:ext cx="1296144" cy="1252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1,2,3</a:t>
              </a:r>
              <a:endParaRPr lang="en-US" sz="14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020272" y="1325958"/>
              <a:ext cx="1152128" cy="75405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897871" y="4623812"/>
            <a:ext cx="527785" cy="369332"/>
            <a:chOff x="6963841" y="1157978"/>
            <a:chExt cx="1296144" cy="1211780"/>
          </a:xfrm>
        </p:grpSpPr>
        <p:sp>
          <p:nvSpPr>
            <p:cNvPr id="59" name="TextBox 58"/>
            <p:cNvSpPr txBox="1"/>
            <p:nvPr/>
          </p:nvSpPr>
          <p:spPr>
            <a:xfrm>
              <a:off x="6963841" y="1157978"/>
              <a:ext cx="1296144" cy="1211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020272" y="1325958"/>
              <a:ext cx="1152128" cy="75405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34097" y="5551965"/>
            <a:ext cx="1080120" cy="680446"/>
            <a:chOff x="3050314" y="2937544"/>
            <a:chExt cx="1262112" cy="774660"/>
          </a:xfrm>
        </p:grpSpPr>
        <p:sp>
          <p:nvSpPr>
            <p:cNvPr id="81" name="Rectangle 80"/>
            <p:cNvSpPr/>
            <p:nvPr/>
          </p:nvSpPr>
          <p:spPr>
            <a:xfrm>
              <a:off x="3188578" y="2937544"/>
              <a:ext cx="1123848" cy="77465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3810158" y="3054848"/>
              <a:ext cx="438574" cy="395747"/>
              <a:chOff x="6804248" y="1767855"/>
              <a:chExt cx="1152127" cy="1368152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6813771" y="1767855"/>
                <a:ext cx="1142604" cy="1368152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cxnSp>
            <p:nvCxnSpPr>
              <p:cNvPr id="84" name="Straight Connector 83"/>
              <p:cNvCxnSpPr/>
              <p:nvPr/>
            </p:nvCxnSpPr>
            <p:spPr>
              <a:xfrm>
                <a:off x="6804248" y="2592452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/>
            <p:cNvGrpSpPr/>
            <p:nvPr/>
          </p:nvGrpSpPr>
          <p:grpSpPr>
            <a:xfrm>
              <a:off x="3392290" y="3450595"/>
              <a:ext cx="612030" cy="261609"/>
              <a:chOff x="437783" y="2276373"/>
              <a:chExt cx="1607791" cy="585437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437783" y="2276373"/>
                <a:ext cx="1607791" cy="585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value</a:t>
                </a:r>
                <a:endParaRPr lang="en-US" sz="1100" dirty="0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581798" y="2354982"/>
                <a:ext cx="1390873" cy="40011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3788296" y="3031758"/>
              <a:ext cx="4933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L</a:t>
              </a:r>
              <a:r>
                <a:rPr lang="en-US" sz="1100" dirty="0" smtClean="0"/>
                <a:t>ist</a:t>
              </a:r>
              <a:endParaRPr lang="en-US" sz="1100" dirty="0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3050314" y="3021702"/>
              <a:ext cx="746389" cy="369332"/>
              <a:chOff x="6480222" y="1070728"/>
              <a:chExt cx="1960753" cy="826500"/>
            </a:xfrm>
          </p:grpSpPr>
          <p:sp>
            <p:nvSpPr>
              <p:cNvPr id="90" name="TextBox 89"/>
              <p:cNvSpPr txBox="1"/>
              <p:nvPr/>
            </p:nvSpPr>
            <p:spPr>
              <a:xfrm>
                <a:off x="6480222" y="1070728"/>
                <a:ext cx="1960753" cy="8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SN</a:t>
                </a:r>
                <a:endParaRPr lang="en-US" dirty="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020271" y="1144909"/>
                <a:ext cx="1152130" cy="750579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1949849" y="5828811"/>
            <a:ext cx="224408" cy="63376"/>
            <a:chOff x="3563888" y="2667268"/>
            <a:chExt cx="360040" cy="82302"/>
          </a:xfrm>
        </p:grpSpPr>
        <p:sp>
          <p:nvSpPr>
            <p:cNvPr id="96" name="Oval 95"/>
            <p:cNvSpPr/>
            <p:nvPr/>
          </p:nvSpPr>
          <p:spPr>
            <a:xfrm>
              <a:off x="35638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37162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3851920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5" name="Rectangle 124"/>
          <p:cNvSpPr/>
          <p:nvPr/>
        </p:nvSpPr>
        <p:spPr>
          <a:xfrm>
            <a:off x="3203848" y="4409314"/>
            <a:ext cx="2210769" cy="19174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273760" y="4319058"/>
            <a:ext cx="58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/>
              <a:t>2</a:t>
            </a:r>
            <a:endParaRPr lang="en-US" dirty="0"/>
          </a:p>
        </p:txBody>
      </p:sp>
      <p:grpSp>
        <p:nvGrpSpPr>
          <p:cNvPr id="127" name="Group 126"/>
          <p:cNvGrpSpPr/>
          <p:nvPr/>
        </p:nvGrpSpPr>
        <p:grpSpPr>
          <a:xfrm>
            <a:off x="4342418" y="4446664"/>
            <a:ext cx="950011" cy="767232"/>
            <a:chOff x="6732240" y="1668532"/>
            <a:chExt cx="1296144" cy="1201931"/>
          </a:xfrm>
        </p:grpSpPr>
        <p:sp>
          <p:nvSpPr>
            <p:cNvPr id="170" name="Rectangle 169"/>
            <p:cNvSpPr/>
            <p:nvPr/>
          </p:nvSpPr>
          <p:spPr>
            <a:xfrm>
              <a:off x="6813772" y="1767855"/>
              <a:ext cx="1142603" cy="1102608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171" name="Straight Connector 170"/>
            <p:cNvCxnSpPr/>
            <p:nvPr/>
          </p:nvCxnSpPr>
          <p:spPr>
            <a:xfrm>
              <a:off x="6804248" y="2415269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TextBox 171"/>
            <p:cNvSpPr txBox="1"/>
            <p:nvPr/>
          </p:nvSpPr>
          <p:spPr>
            <a:xfrm>
              <a:off x="6732240" y="1668532"/>
              <a:ext cx="1296144" cy="81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Operation </a:t>
              </a:r>
            </a:p>
            <a:p>
              <a:pPr algn="ctr"/>
              <a:r>
                <a:rPr lang="en-US" sz="1400" dirty="0" smtClean="0"/>
                <a:t>list</a:t>
              </a:r>
              <a:endParaRPr lang="en-US" sz="1400" dirty="0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3345885" y="4966621"/>
            <a:ext cx="950011" cy="307777"/>
            <a:chOff x="755576" y="2312974"/>
            <a:chExt cx="1296144" cy="482158"/>
          </a:xfrm>
        </p:grpSpPr>
        <p:sp>
          <p:nvSpPr>
            <p:cNvPr id="168" name="TextBox 167"/>
            <p:cNvSpPr txBox="1"/>
            <p:nvPr/>
          </p:nvSpPr>
          <p:spPr>
            <a:xfrm>
              <a:off x="755576" y="2312974"/>
              <a:ext cx="1296144" cy="482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v</a:t>
              </a:r>
              <a:r>
                <a:rPr lang="en-US" sz="1400" baseline="-25000" dirty="0"/>
                <a:t>0</a:t>
              </a:r>
              <a:endParaRPr lang="en-US" sz="1400" dirty="0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899592" y="2354977"/>
              <a:ext cx="1008112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4368162" y="5235893"/>
            <a:ext cx="950011" cy="307777"/>
            <a:chOff x="6963841" y="993553"/>
            <a:chExt cx="1296144" cy="1266349"/>
          </a:xfrm>
        </p:grpSpPr>
        <p:sp>
          <p:nvSpPr>
            <p:cNvPr id="139" name="TextBox 138"/>
            <p:cNvSpPr txBox="1"/>
            <p:nvPr/>
          </p:nvSpPr>
          <p:spPr>
            <a:xfrm>
              <a:off x="6963841" y="993553"/>
              <a:ext cx="1296144" cy="1266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{}</a:t>
              </a:r>
              <a:endParaRPr lang="en-US" sz="1400" dirty="0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7020272" y="1325958"/>
              <a:ext cx="1152128" cy="75405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297041" y="5253597"/>
            <a:ext cx="950011" cy="307777"/>
            <a:chOff x="6942621" y="1077334"/>
            <a:chExt cx="1296144" cy="1252691"/>
          </a:xfrm>
        </p:grpSpPr>
        <p:sp>
          <p:nvSpPr>
            <p:cNvPr id="137" name="TextBox 136"/>
            <p:cNvSpPr txBox="1"/>
            <p:nvPr/>
          </p:nvSpPr>
          <p:spPr>
            <a:xfrm>
              <a:off x="6942621" y="1077334"/>
              <a:ext cx="1296144" cy="1252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1,2,3</a:t>
              </a:r>
              <a:endParaRPr lang="en-US" sz="1400" dirty="0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7020272" y="1325958"/>
              <a:ext cx="1152128" cy="75405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3418151" y="4647813"/>
            <a:ext cx="527785" cy="338554"/>
            <a:chOff x="6963841" y="1157978"/>
            <a:chExt cx="1296144" cy="1110797"/>
          </a:xfrm>
        </p:grpSpPr>
        <p:sp>
          <p:nvSpPr>
            <p:cNvPr id="135" name="TextBox 134"/>
            <p:cNvSpPr txBox="1"/>
            <p:nvPr/>
          </p:nvSpPr>
          <p:spPr>
            <a:xfrm>
              <a:off x="6963841" y="1157978"/>
              <a:ext cx="1296144" cy="111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SN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7020272" y="1325958"/>
              <a:ext cx="1152128" cy="75405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3254377" y="5550004"/>
            <a:ext cx="1080120" cy="680446"/>
            <a:chOff x="3050314" y="2937544"/>
            <a:chExt cx="1262112" cy="774660"/>
          </a:xfrm>
        </p:grpSpPr>
        <p:sp>
          <p:nvSpPr>
            <p:cNvPr id="114" name="Rectangle 113"/>
            <p:cNvSpPr/>
            <p:nvPr/>
          </p:nvSpPr>
          <p:spPr>
            <a:xfrm>
              <a:off x="3188578" y="2937544"/>
              <a:ext cx="1123848" cy="77465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3810158" y="3054848"/>
              <a:ext cx="438574" cy="395747"/>
              <a:chOff x="6804248" y="1767855"/>
              <a:chExt cx="1152127" cy="1368152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6813771" y="1767855"/>
                <a:ext cx="1142604" cy="1368152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cxnSp>
            <p:nvCxnSpPr>
              <p:cNvPr id="124" name="Straight Connector 123"/>
              <p:cNvCxnSpPr/>
              <p:nvPr/>
            </p:nvCxnSpPr>
            <p:spPr>
              <a:xfrm>
                <a:off x="6804248" y="2592452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115"/>
            <p:cNvGrpSpPr/>
            <p:nvPr/>
          </p:nvGrpSpPr>
          <p:grpSpPr>
            <a:xfrm>
              <a:off x="3392290" y="3450595"/>
              <a:ext cx="612030" cy="261609"/>
              <a:chOff x="437783" y="2276373"/>
              <a:chExt cx="1607791" cy="585437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437783" y="2276373"/>
                <a:ext cx="1607791" cy="585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value</a:t>
                </a:r>
                <a:endParaRPr lang="en-US" sz="1100" dirty="0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581798" y="2354982"/>
                <a:ext cx="1390873" cy="40011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3788296" y="3031758"/>
              <a:ext cx="4933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L</a:t>
              </a:r>
              <a:r>
                <a:rPr lang="en-US" sz="1100" dirty="0" smtClean="0"/>
                <a:t>ist</a:t>
              </a:r>
              <a:endParaRPr lang="en-US" sz="1100" dirty="0"/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3050314" y="3021702"/>
              <a:ext cx="746389" cy="369332"/>
              <a:chOff x="6480222" y="1070728"/>
              <a:chExt cx="1960753" cy="826500"/>
            </a:xfrm>
          </p:grpSpPr>
          <p:sp>
            <p:nvSpPr>
              <p:cNvPr id="119" name="TextBox 118"/>
              <p:cNvSpPr txBox="1"/>
              <p:nvPr/>
            </p:nvSpPr>
            <p:spPr>
              <a:xfrm>
                <a:off x="6480222" y="1070728"/>
                <a:ext cx="1960753" cy="8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SN</a:t>
                </a:r>
                <a:endParaRPr lang="en-US" dirty="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020271" y="1144909"/>
                <a:ext cx="1152130" cy="750579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4470129" y="5826850"/>
            <a:ext cx="224408" cy="63376"/>
            <a:chOff x="3563888" y="2667268"/>
            <a:chExt cx="360040" cy="82302"/>
          </a:xfrm>
        </p:grpSpPr>
        <p:sp>
          <p:nvSpPr>
            <p:cNvPr id="111" name="Oval 110"/>
            <p:cNvSpPr/>
            <p:nvPr/>
          </p:nvSpPr>
          <p:spPr>
            <a:xfrm>
              <a:off x="35638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7162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3851920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5580112" y="4313238"/>
            <a:ext cx="2210769" cy="2007752"/>
            <a:chOff x="6177655" y="1268760"/>
            <a:chExt cx="2726237" cy="2564580"/>
          </a:xfrm>
        </p:grpSpPr>
        <p:sp>
          <p:nvSpPr>
            <p:cNvPr id="192" name="Rectangle 191"/>
            <p:cNvSpPr/>
            <p:nvPr/>
          </p:nvSpPr>
          <p:spPr>
            <a:xfrm>
              <a:off x="6177655" y="1384047"/>
              <a:ext cx="2726237" cy="244929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6263868" y="1268760"/>
              <a:ext cx="715927" cy="471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</a:t>
              </a:r>
              <a:r>
                <a:rPr lang="en-US" baseline="-25000" dirty="0"/>
                <a:t>3</a:t>
              </a:r>
              <a:endParaRPr lang="en-US" dirty="0"/>
            </a:p>
          </p:txBody>
        </p:sp>
        <p:grpSp>
          <p:nvGrpSpPr>
            <p:cNvPr id="194" name="Group 193"/>
            <p:cNvGrpSpPr/>
            <p:nvPr/>
          </p:nvGrpSpPr>
          <p:grpSpPr>
            <a:xfrm>
              <a:off x="7581697" y="1431756"/>
              <a:ext cx="1171518" cy="980015"/>
              <a:chOff x="6732240" y="1668532"/>
              <a:chExt cx="1296144" cy="1201931"/>
            </a:xfrm>
          </p:grpSpPr>
          <p:sp>
            <p:nvSpPr>
              <p:cNvPr id="207" name="Rectangle 206"/>
              <p:cNvSpPr/>
              <p:nvPr/>
            </p:nvSpPr>
            <p:spPr>
              <a:xfrm>
                <a:off x="6813772" y="1767855"/>
                <a:ext cx="1142603" cy="1102608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cxnSp>
            <p:nvCxnSpPr>
              <p:cNvPr id="208" name="Straight Connector 207"/>
              <p:cNvCxnSpPr/>
              <p:nvPr/>
            </p:nvCxnSpPr>
            <p:spPr>
              <a:xfrm>
                <a:off x="6804248" y="2415269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9" name="TextBox 208"/>
              <p:cNvSpPr txBox="1"/>
              <p:nvPr/>
            </p:nvSpPr>
            <p:spPr>
              <a:xfrm>
                <a:off x="6732240" y="1668532"/>
                <a:ext cx="1296144" cy="819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Operation </a:t>
                </a:r>
              </a:p>
              <a:p>
                <a:pPr algn="ctr"/>
                <a:r>
                  <a:rPr lang="en-US" sz="1400" dirty="0" smtClean="0"/>
                  <a:t>list</a:t>
                </a:r>
                <a:endParaRPr lang="en-US" sz="1400" dirty="0"/>
              </a:p>
            </p:txBody>
          </p:sp>
          <p:cxnSp>
            <p:nvCxnSpPr>
              <p:cNvPr id="210" name="Straight Connector 209"/>
              <p:cNvCxnSpPr/>
              <p:nvPr/>
            </p:nvCxnSpPr>
            <p:spPr>
              <a:xfrm>
                <a:off x="6804248" y="2680210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5" name="Group 194"/>
            <p:cNvGrpSpPr/>
            <p:nvPr/>
          </p:nvGrpSpPr>
          <p:grpSpPr>
            <a:xfrm>
              <a:off x="6352810" y="2095916"/>
              <a:ext cx="1171518" cy="393135"/>
              <a:chOff x="755576" y="2312974"/>
              <a:chExt cx="1296144" cy="482157"/>
            </a:xfrm>
          </p:grpSpPr>
          <p:sp>
            <p:nvSpPr>
              <p:cNvPr id="205" name="TextBox 204"/>
              <p:cNvSpPr txBox="1"/>
              <p:nvPr/>
            </p:nvSpPr>
            <p:spPr>
              <a:xfrm>
                <a:off x="755576" y="2312974"/>
                <a:ext cx="1296144" cy="482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v</a:t>
                </a:r>
                <a:r>
                  <a:rPr lang="en-US" sz="1400" baseline="-25000" dirty="0"/>
                  <a:t>0</a:t>
                </a:r>
                <a:endParaRPr lang="en-US" sz="1400" dirty="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899592" y="2354977"/>
                <a:ext cx="1008112" cy="40011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7613443" y="2439869"/>
              <a:ext cx="1171518" cy="393135"/>
              <a:chOff x="6963841" y="993553"/>
              <a:chExt cx="1296144" cy="1266349"/>
            </a:xfrm>
          </p:grpSpPr>
          <p:sp>
            <p:nvSpPr>
              <p:cNvPr id="203" name="TextBox 202"/>
              <p:cNvSpPr txBox="1"/>
              <p:nvPr/>
            </p:nvSpPr>
            <p:spPr>
              <a:xfrm>
                <a:off x="6963841" y="993553"/>
                <a:ext cx="1296144" cy="1266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{}</a:t>
                </a:r>
                <a:endParaRPr lang="en-US" sz="1400" dirty="0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7020272" y="1325958"/>
                <a:ext cx="1152128" cy="754053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6292577" y="2462483"/>
              <a:ext cx="1171518" cy="393135"/>
              <a:chOff x="6942621" y="1077334"/>
              <a:chExt cx="1296144" cy="1252691"/>
            </a:xfrm>
          </p:grpSpPr>
          <p:sp>
            <p:nvSpPr>
              <p:cNvPr id="201" name="TextBox 200"/>
              <p:cNvSpPr txBox="1"/>
              <p:nvPr/>
            </p:nvSpPr>
            <p:spPr>
              <a:xfrm>
                <a:off x="6942621" y="1077334"/>
                <a:ext cx="1296144" cy="1252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1,2,3</a:t>
                </a:r>
                <a:endParaRPr lang="en-US" sz="1400" dirty="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7020272" y="1325958"/>
                <a:ext cx="1152128" cy="754053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98" name="Group 197"/>
            <p:cNvGrpSpPr/>
            <p:nvPr/>
          </p:nvGrpSpPr>
          <p:grpSpPr>
            <a:xfrm>
              <a:off x="6441925" y="1688691"/>
              <a:ext cx="650844" cy="432448"/>
              <a:chOff x="6963841" y="1157978"/>
              <a:chExt cx="1296144" cy="1110797"/>
            </a:xfrm>
          </p:grpSpPr>
          <p:sp>
            <p:nvSpPr>
              <p:cNvPr id="199" name="TextBox 198"/>
              <p:cNvSpPr txBox="1"/>
              <p:nvPr/>
            </p:nvSpPr>
            <p:spPr>
              <a:xfrm>
                <a:off x="6963841" y="1157978"/>
                <a:ext cx="1296144" cy="1110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SN</a:t>
                </a: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7020272" y="1325958"/>
                <a:ext cx="1152128" cy="754053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grpSp>
        <p:nvGrpSpPr>
          <p:cNvPr id="176" name="Group 175"/>
          <p:cNvGrpSpPr/>
          <p:nvPr/>
        </p:nvGrpSpPr>
        <p:grpSpPr>
          <a:xfrm>
            <a:off x="5630641" y="5570146"/>
            <a:ext cx="1080120" cy="680446"/>
            <a:chOff x="3050314" y="2937544"/>
            <a:chExt cx="1262112" cy="774660"/>
          </a:xfrm>
        </p:grpSpPr>
        <p:sp>
          <p:nvSpPr>
            <p:cNvPr id="181" name="Rectangle 180"/>
            <p:cNvSpPr/>
            <p:nvPr/>
          </p:nvSpPr>
          <p:spPr>
            <a:xfrm>
              <a:off x="3188578" y="2937544"/>
              <a:ext cx="1123848" cy="77465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182" name="Group 181"/>
            <p:cNvGrpSpPr/>
            <p:nvPr/>
          </p:nvGrpSpPr>
          <p:grpSpPr>
            <a:xfrm>
              <a:off x="3810158" y="3054848"/>
              <a:ext cx="438574" cy="395747"/>
              <a:chOff x="6804248" y="1767855"/>
              <a:chExt cx="1152127" cy="1368152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6813771" y="1767855"/>
                <a:ext cx="1142604" cy="1368152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cxnSp>
            <p:nvCxnSpPr>
              <p:cNvPr id="191" name="Straight Connector 190"/>
              <p:cNvCxnSpPr/>
              <p:nvPr/>
            </p:nvCxnSpPr>
            <p:spPr>
              <a:xfrm>
                <a:off x="6804248" y="2592452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Group 182"/>
            <p:cNvGrpSpPr/>
            <p:nvPr/>
          </p:nvGrpSpPr>
          <p:grpSpPr>
            <a:xfrm>
              <a:off x="3392290" y="3450595"/>
              <a:ext cx="612030" cy="261609"/>
              <a:chOff x="437783" y="2276373"/>
              <a:chExt cx="1607791" cy="585437"/>
            </a:xfrm>
          </p:grpSpPr>
          <p:sp>
            <p:nvSpPr>
              <p:cNvPr id="188" name="TextBox 187"/>
              <p:cNvSpPr txBox="1"/>
              <p:nvPr/>
            </p:nvSpPr>
            <p:spPr>
              <a:xfrm>
                <a:off x="437783" y="2276373"/>
                <a:ext cx="1607791" cy="585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value</a:t>
                </a:r>
                <a:endParaRPr lang="en-US" sz="1100" dirty="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581798" y="2354982"/>
                <a:ext cx="1390873" cy="40011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184" name="TextBox 183"/>
            <p:cNvSpPr txBox="1"/>
            <p:nvPr/>
          </p:nvSpPr>
          <p:spPr>
            <a:xfrm>
              <a:off x="3788296" y="3031758"/>
              <a:ext cx="4933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L</a:t>
              </a:r>
              <a:r>
                <a:rPr lang="en-US" sz="1100" dirty="0" smtClean="0"/>
                <a:t>ist</a:t>
              </a:r>
              <a:endParaRPr lang="en-US" sz="1100" dirty="0"/>
            </a:p>
          </p:txBody>
        </p:sp>
        <p:grpSp>
          <p:nvGrpSpPr>
            <p:cNvPr id="185" name="Group 184"/>
            <p:cNvGrpSpPr/>
            <p:nvPr/>
          </p:nvGrpSpPr>
          <p:grpSpPr>
            <a:xfrm>
              <a:off x="3050314" y="3021702"/>
              <a:ext cx="746389" cy="369332"/>
              <a:chOff x="6480222" y="1070728"/>
              <a:chExt cx="1960753" cy="826500"/>
            </a:xfrm>
          </p:grpSpPr>
          <p:sp>
            <p:nvSpPr>
              <p:cNvPr id="186" name="TextBox 185"/>
              <p:cNvSpPr txBox="1"/>
              <p:nvPr/>
            </p:nvSpPr>
            <p:spPr>
              <a:xfrm>
                <a:off x="6480222" y="1070728"/>
                <a:ext cx="1960753" cy="8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SN</a:t>
                </a:r>
                <a:endParaRPr lang="en-US" dirty="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7020271" y="1144909"/>
                <a:ext cx="1152130" cy="750579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grpSp>
        <p:nvGrpSpPr>
          <p:cNvPr id="177" name="Group 176"/>
          <p:cNvGrpSpPr/>
          <p:nvPr/>
        </p:nvGrpSpPr>
        <p:grpSpPr>
          <a:xfrm>
            <a:off x="6846393" y="5846992"/>
            <a:ext cx="224408" cy="63376"/>
            <a:chOff x="3563888" y="2667268"/>
            <a:chExt cx="360040" cy="82302"/>
          </a:xfrm>
        </p:grpSpPr>
        <p:sp>
          <p:nvSpPr>
            <p:cNvPr id="178" name="Oval 177"/>
            <p:cNvSpPr/>
            <p:nvPr/>
          </p:nvSpPr>
          <p:spPr>
            <a:xfrm>
              <a:off x="35638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37162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3851920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67744" y="2996952"/>
            <a:ext cx="5144065" cy="647531"/>
            <a:chOff x="2267744" y="2996952"/>
            <a:chExt cx="5144065" cy="647531"/>
          </a:xfrm>
        </p:grpSpPr>
        <p:grpSp>
          <p:nvGrpSpPr>
            <p:cNvPr id="143" name="Group 142"/>
            <p:cNvGrpSpPr/>
            <p:nvPr/>
          </p:nvGrpSpPr>
          <p:grpSpPr>
            <a:xfrm>
              <a:off x="2267744" y="2996952"/>
              <a:ext cx="5144065" cy="647531"/>
              <a:chOff x="427033" y="2996952"/>
              <a:chExt cx="5144065" cy="647531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1161764" y="3021319"/>
                <a:ext cx="3297717" cy="623164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427033" y="2996952"/>
                <a:ext cx="51440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adds node n</a:t>
                </a:r>
                <a:r>
                  <a:rPr lang="en-US" sz="3200" baseline="-25000" dirty="0" smtClean="0"/>
                  <a:t>4</a:t>
                </a:r>
                <a:r>
                  <a:rPr lang="en-US" sz="3200" dirty="0" smtClean="0"/>
                  <a:t> </a:t>
                </a:r>
              </a:p>
            </p:txBody>
          </p:sp>
        </p:grpSp>
        <p:pic>
          <p:nvPicPr>
            <p:cNvPr id="153" name="Picture 2" descr="Image result for client icon vector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304" y="3068960"/>
              <a:ext cx="537592" cy="537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4" name="TextBox 153"/>
          <p:cNvSpPr txBox="1"/>
          <p:nvPr/>
        </p:nvSpPr>
        <p:spPr>
          <a:xfrm>
            <a:off x="3383868" y="2924944"/>
            <a:ext cx="1476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write</a:t>
            </a:r>
            <a:endParaRPr lang="en-US" sz="3200" dirty="0"/>
          </a:p>
        </p:txBody>
      </p:sp>
      <p:cxnSp>
        <p:nvCxnSpPr>
          <p:cNvPr id="155" name="Straight Arrow Connector 154"/>
          <p:cNvCxnSpPr/>
          <p:nvPr/>
        </p:nvCxnSpPr>
        <p:spPr>
          <a:xfrm>
            <a:off x="4427984" y="2419220"/>
            <a:ext cx="0" cy="196609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4355976" y="48691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&lt;add n</a:t>
            </a:r>
            <a:r>
              <a:rPr lang="en-US" b="1" baseline="-25000" dirty="0"/>
              <a:t>4</a:t>
            </a:r>
            <a:r>
              <a:rPr lang="en-US" b="1" dirty="0" smtClean="0"/>
              <a:t>&gt;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514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56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Snapshots in Persistent Memory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111</a:t>
            </a:fld>
            <a:endParaRPr lang="en-US"/>
          </a:p>
        </p:txBody>
      </p:sp>
      <p:pic>
        <p:nvPicPr>
          <p:cNvPr id="131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109" y="1881627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991" y="1835712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393" y="1835712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683568" y="4385313"/>
            <a:ext cx="2210769" cy="19174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3480" y="4295057"/>
            <a:ext cx="58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/>
              <a:t>1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1822138" y="4422663"/>
            <a:ext cx="950011" cy="767232"/>
            <a:chOff x="6732240" y="1668532"/>
            <a:chExt cx="1296144" cy="1201931"/>
          </a:xfrm>
        </p:grpSpPr>
        <p:sp>
          <p:nvSpPr>
            <p:cNvPr id="37" name="Rectangle 36"/>
            <p:cNvSpPr/>
            <p:nvPr/>
          </p:nvSpPr>
          <p:spPr>
            <a:xfrm>
              <a:off x="6813772" y="1767855"/>
              <a:ext cx="1142603" cy="1102608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6804248" y="2415269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732240" y="1668532"/>
              <a:ext cx="1296144" cy="81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Operation </a:t>
              </a:r>
            </a:p>
            <a:p>
              <a:pPr algn="ctr"/>
              <a:r>
                <a:rPr lang="en-US" sz="1400" dirty="0" smtClean="0"/>
                <a:t>list</a:t>
              </a:r>
              <a:endParaRPr lang="en-US" sz="1400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6804248" y="2680210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825605" y="4942619"/>
            <a:ext cx="950011" cy="338554"/>
            <a:chOff x="755576" y="2312974"/>
            <a:chExt cx="1296144" cy="530373"/>
          </a:xfrm>
        </p:grpSpPr>
        <p:sp>
          <p:nvSpPr>
            <p:cNvPr id="43" name="TextBox 42"/>
            <p:cNvSpPr txBox="1"/>
            <p:nvPr/>
          </p:nvSpPr>
          <p:spPr>
            <a:xfrm>
              <a:off x="755576" y="2312974"/>
              <a:ext cx="1296144" cy="530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v</a:t>
              </a:r>
              <a:r>
                <a:rPr lang="en-US" sz="1600" baseline="-25000" dirty="0" smtClean="0"/>
                <a:t>0</a:t>
              </a:r>
              <a:endParaRPr lang="en-US" sz="14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99592" y="2354977"/>
              <a:ext cx="1008112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847882" y="5211892"/>
            <a:ext cx="950011" cy="307777"/>
            <a:chOff x="6963841" y="993553"/>
            <a:chExt cx="1296144" cy="1266349"/>
          </a:xfrm>
        </p:grpSpPr>
        <p:sp>
          <p:nvSpPr>
            <p:cNvPr id="53" name="TextBox 52"/>
            <p:cNvSpPr txBox="1"/>
            <p:nvPr/>
          </p:nvSpPr>
          <p:spPr>
            <a:xfrm>
              <a:off x="6963841" y="993553"/>
              <a:ext cx="1296144" cy="1266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{}</a:t>
              </a:r>
              <a:endParaRPr lang="en-US" sz="14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020272" y="1325958"/>
              <a:ext cx="1152128" cy="75405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76761" y="5229596"/>
            <a:ext cx="950011" cy="307777"/>
            <a:chOff x="6942621" y="1077334"/>
            <a:chExt cx="1296144" cy="1252691"/>
          </a:xfrm>
        </p:grpSpPr>
        <p:sp>
          <p:nvSpPr>
            <p:cNvPr id="56" name="TextBox 55"/>
            <p:cNvSpPr txBox="1"/>
            <p:nvPr/>
          </p:nvSpPr>
          <p:spPr>
            <a:xfrm>
              <a:off x="6942621" y="1077334"/>
              <a:ext cx="1296144" cy="1252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1,2,3</a:t>
              </a:r>
              <a:endParaRPr lang="en-US" sz="14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020272" y="1325958"/>
              <a:ext cx="1152128" cy="75405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897871" y="4623812"/>
            <a:ext cx="527785" cy="369332"/>
            <a:chOff x="6963841" y="1157978"/>
            <a:chExt cx="1296144" cy="1211780"/>
          </a:xfrm>
        </p:grpSpPr>
        <p:sp>
          <p:nvSpPr>
            <p:cNvPr id="59" name="TextBox 58"/>
            <p:cNvSpPr txBox="1"/>
            <p:nvPr/>
          </p:nvSpPr>
          <p:spPr>
            <a:xfrm>
              <a:off x="6963841" y="1157978"/>
              <a:ext cx="1296144" cy="1211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020272" y="1325958"/>
              <a:ext cx="1152128" cy="75405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34097" y="5551965"/>
            <a:ext cx="1080120" cy="680446"/>
            <a:chOff x="3050314" y="2937544"/>
            <a:chExt cx="1262112" cy="774660"/>
          </a:xfrm>
        </p:grpSpPr>
        <p:sp>
          <p:nvSpPr>
            <p:cNvPr id="81" name="Rectangle 80"/>
            <p:cNvSpPr/>
            <p:nvPr/>
          </p:nvSpPr>
          <p:spPr>
            <a:xfrm>
              <a:off x="3188578" y="2937544"/>
              <a:ext cx="1123848" cy="77465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3810158" y="3054848"/>
              <a:ext cx="438574" cy="395747"/>
              <a:chOff x="6804248" y="1767855"/>
              <a:chExt cx="1152127" cy="1368152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6813771" y="1767855"/>
                <a:ext cx="1142604" cy="1368152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cxnSp>
            <p:nvCxnSpPr>
              <p:cNvPr id="84" name="Straight Connector 83"/>
              <p:cNvCxnSpPr/>
              <p:nvPr/>
            </p:nvCxnSpPr>
            <p:spPr>
              <a:xfrm>
                <a:off x="6804248" y="2592452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/>
            <p:cNvGrpSpPr/>
            <p:nvPr/>
          </p:nvGrpSpPr>
          <p:grpSpPr>
            <a:xfrm>
              <a:off x="3392290" y="3450595"/>
              <a:ext cx="612030" cy="261609"/>
              <a:chOff x="437783" y="2276373"/>
              <a:chExt cx="1607791" cy="585437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437783" y="2276373"/>
                <a:ext cx="1607791" cy="585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value</a:t>
                </a:r>
                <a:endParaRPr lang="en-US" sz="1100" dirty="0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581798" y="2354982"/>
                <a:ext cx="1390873" cy="40011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3788296" y="3031758"/>
              <a:ext cx="4933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L</a:t>
              </a:r>
              <a:r>
                <a:rPr lang="en-US" sz="1100" dirty="0" smtClean="0"/>
                <a:t>ist</a:t>
              </a:r>
              <a:endParaRPr lang="en-US" sz="1100" dirty="0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3050314" y="3021702"/>
              <a:ext cx="746389" cy="369332"/>
              <a:chOff x="6480222" y="1070728"/>
              <a:chExt cx="1960753" cy="826500"/>
            </a:xfrm>
          </p:grpSpPr>
          <p:sp>
            <p:nvSpPr>
              <p:cNvPr id="90" name="TextBox 89"/>
              <p:cNvSpPr txBox="1"/>
              <p:nvPr/>
            </p:nvSpPr>
            <p:spPr>
              <a:xfrm>
                <a:off x="6480222" y="1070728"/>
                <a:ext cx="1960753" cy="8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SN</a:t>
                </a:r>
                <a:endParaRPr lang="en-US" dirty="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020271" y="1144909"/>
                <a:ext cx="1152130" cy="750579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1949849" y="5828811"/>
            <a:ext cx="224408" cy="63376"/>
            <a:chOff x="3563888" y="2667268"/>
            <a:chExt cx="360040" cy="82302"/>
          </a:xfrm>
        </p:grpSpPr>
        <p:sp>
          <p:nvSpPr>
            <p:cNvPr id="96" name="Oval 95"/>
            <p:cNvSpPr/>
            <p:nvPr/>
          </p:nvSpPr>
          <p:spPr>
            <a:xfrm>
              <a:off x="35638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37162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3851920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5" name="Rectangle 124"/>
          <p:cNvSpPr/>
          <p:nvPr/>
        </p:nvSpPr>
        <p:spPr>
          <a:xfrm>
            <a:off x="3203848" y="4409314"/>
            <a:ext cx="2210769" cy="19174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273760" y="4319058"/>
            <a:ext cx="58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/>
              <a:t>2</a:t>
            </a:r>
            <a:endParaRPr lang="en-US" dirty="0"/>
          </a:p>
        </p:txBody>
      </p:sp>
      <p:grpSp>
        <p:nvGrpSpPr>
          <p:cNvPr id="127" name="Group 126"/>
          <p:cNvGrpSpPr/>
          <p:nvPr/>
        </p:nvGrpSpPr>
        <p:grpSpPr>
          <a:xfrm>
            <a:off x="4342418" y="4446664"/>
            <a:ext cx="950011" cy="767232"/>
            <a:chOff x="6732240" y="1668532"/>
            <a:chExt cx="1296144" cy="1201931"/>
          </a:xfrm>
        </p:grpSpPr>
        <p:sp>
          <p:nvSpPr>
            <p:cNvPr id="170" name="Rectangle 169"/>
            <p:cNvSpPr/>
            <p:nvPr/>
          </p:nvSpPr>
          <p:spPr>
            <a:xfrm>
              <a:off x="6813772" y="1767855"/>
              <a:ext cx="1142603" cy="1102608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171" name="Straight Connector 170"/>
            <p:cNvCxnSpPr/>
            <p:nvPr/>
          </p:nvCxnSpPr>
          <p:spPr>
            <a:xfrm>
              <a:off x="6804248" y="2415269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TextBox 171"/>
            <p:cNvSpPr txBox="1"/>
            <p:nvPr/>
          </p:nvSpPr>
          <p:spPr>
            <a:xfrm>
              <a:off x="6732240" y="1668532"/>
              <a:ext cx="1296144" cy="81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Operation </a:t>
              </a:r>
            </a:p>
            <a:p>
              <a:pPr algn="ctr"/>
              <a:r>
                <a:rPr lang="en-US" sz="1400" dirty="0" smtClean="0"/>
                <a:t>list</a:t>
              </a:r>
              <a:endParaRPr lang="en-US" sz="1400" dirty="0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3345885" y="4966621"/>
            <a:ext cx="950011" cy="307777"/>
            <a:chOff x="755576" y="2312974"/>
            <a:chExt cx="1296144" cy="482158"/>
          </a:xfrm>
        </p:grpSpPr>
        <p:sp>
          <p:nvSpPr>
            <p:cNvPr id="168" name="TextBox 167"/>
            <p:cNvSpPr txBox="1"/>
            <p:nvPr/>
          </p:nvSpPr>
          <p:spPr>
            <a:xfrm>
              <a:off x="755576" y="2312974"/>
              <a:ext cx="1296144" cy="482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v</a:t>
              </a:r>
              <a:r>
                <a:rPr lang="en-US" sz="1400" baseline="-25000" dirty="0"/>
                <a:t>0</a:t>
              </a:r>
              <a:endParaRPr lang="en-US" sz="1400" dirty="0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899592" y="2354977"/>
              <a:ext cx="1008112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4368162" y="5235893"/>
            <a:ext cx="950011" cy="307777"/>
            <a:chOff x="6963841" y="993553"/>
            <a:chExt cx="1296144" cy="1266349"/>
          </a:xfrm>
        </p:grpSpPr>
        <p:sp>
          <p:nvSpPr>
            <p:cNvPr id="139" name="TextBox 138"/>
            <p:cNvSpPr txBox="1"/>
            <p:nvPr/>
          </p:nvSpPr>
          <p:spPr>
            <a:xfrm>
              <a:off x="6963841" y="993553"/>
              <a:ext cx="1296144" cy="1266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{}</a:t>
              </a:r>
              <a:endParaRPr lang="en-US" sz="1400" dirty="0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7020272" y="1325958"/>
              <a:ext cx="1152128" cy="75405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297041" y="5253597"/>
            <a:ext cx="950011" cy="307777"/>
            <a:chOff x="6942621" y="1077334"/>
            <a:chExt cx="1296144" cy="1252691"/>
          </a:xfrm>
        </p:grpSpPr>
        <p:sp>
          <p:nvSpPr>
            <p:cNvPr id="137" name="TextBox 136"/>
            <p:cNvSpPr txBox="1"/>
            <p:nvPr/>
          </p:nvSpPr>
          <p:spPr>
            <a:xfrm>
              <a:off x="6942621" y="1077334"/>
              <a:ext cx="1296144" cy="1252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1,2,3</a:t>
              </a:r>
              <a:endParaRPr lang="en-US" sz="1400" dirty="0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7020272" y="1325958"/>
              <a:ext cx="1152128" cy="75405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3418151" y="4647813"/>
            <a:ext cx="527785" cy="338554"/>
            <a:chOff x="6963841" y="1157978"/>
            <a:chExt cx="1296144" cy="1110797"/>
          </a:xfrm>
        </p:grpSpPr>
        <p:sp>
          <p:nvSpPr>
            <p:cNvPr id="135" name="TextBox 134"/>
            <p:cNvSpPr txBox="1"/>
            <p:nvPr/>
          </p:nvSpPr>
          <p:spPr>
            <a:xfrm>
              <a:off x="6963841" y="1157978"/>
              <a:ext cx="1296144" cy="111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SN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7020272" y="1325958"/>
              <a:ext cx="1152128" cy="75405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3254377" y="5550004"/>
            <a:ext cx="1080120" cy="680446"/>
            <a:chOff x="3050314" y="2937544"/>
            <a:chExt cx="1262112" cy="774660"/>
          </a:xfrm>
        </p:grpSpPr>
        <p:sp>
          <p:nvSpPr>
            <p:cNvPr id="114" name="Rectangle 113"/>
            <p:cNvSpPr/>
            <p:nvPr/>
          </p:nvSpPr>
          <p:spPr>
            <a:xfrm>
              <a:off x="3188578" y="2937544"/>
              <a:ext cx="1123848" cy="77465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3810158" y="3054848"/>
              <a:ext cx="438574" cy="395747"/>
              <a:chOff x="6804248" y="1767855"/>
              <a:chExt cx="1152127" cy="1368152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6813771" y="1767855"/>
                <a:ext cx="1142604" cy="1368152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cxnSp>
            <p:nvCxnSpPr>
              <p:cNvPr id="124" name="Straight Connector 123"/>
              <p:cNvCxnSpPr/>
              <p:nvPr/>
            </p:nvCxnSpPr>
            <p:spPr>
              <a:xfrm>
                <a:off x="6804248" y="2592452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115"/>
            <p:cNvGrpSpPr/>
            <p:nvPr/>
          </p:nvGrpSpPr>
          <p:grpSpPr>
            <a:xfrm>
              <a:off x="3392290" y="3450595"/>
              <a:ext cx="612030" cy="261609"/>
              <a:chOff x="437783" y="2276373"/>
              <a:chExt cx="1607791" cy="585437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437783" y="2276373"/>
                <a:ext cx="1607791" cy="585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value</a:t>
                </a:r>
                <a:endParaRPr lang="en-US" sz="1100" dirty="0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581798" y="2354982"/>
                <a:ext cx="1390873" cy="40011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3788296" y="3031758"/>
              <a:ext cx="4933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L</a:t>
              </a:r>
              <a:r>
                <a:rPr lang="en-US" sz="1100" dirty="0" smtClean="0"/>
                <a:t>ist</a:t>
              </a:r>
              <a:endParaRPr lang="en-US" sz="1100" dirty="0"/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3050314" y="3021702"/>
              <a:ext cx="746389" cy="369332"/>
              <a:chOff x="6480222" y="1070728"/>
              <a:chExt cx="1960753" cy="826500"/>
            </a:xfrm>
          </p:grpSpPr>
          <p:sp>
            <p:nvSpPr>
              <p:cNvPr id="119" name="TextBox 118"/>
              <p:cNvSpPr txBox="1"/>
              <p:nvPr/>
            </p:nvSpPr>
            <p:spPr>
              <a:xfrm>
                <a:off x="6480222" y="1070728"/>
                <a:ext cx="1960753" cy="8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SN</a:t>
                </a:r>
                <a:endParaRPr lang="en-US" dirty="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020271" y="1144909"/>
                <a:ext cx="1152130" cy="750579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4470129" y="5826850"/>
            <a:ext cx="224408" cy="63376"/>
            <a:chOff x="3563888" y="2667268"/>
            <a:chExt cx="360040" cy="82302"/>
          </a:xfrm>
        </p:grpSpPr>
        <p:sp>
          <p:nvSpPr>
            <p:cNvPr id="111" name="Oval 110"/>
            <p:cNvSpPr/>
            <p:nvPr/>
          </p:nvSpPr>
          <p:spPr>
            <a:xfrm>
              <a:off x="35638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7162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3851920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5580112" y="4313238"/>
            <a:ext cx="2210769" cy="2007752"/>
            <a:chOff x="6177655" y="1268760"/>
            <a:chExt cx="2726237" cy="2564580"/>
          </a:xfrm>
        </p:grpSpPr>
        <p:sp>
          <p:nvSpPr>
            <p:cNvPr id="192" name="Rectangle 191"/>
            <p:cNvSpPr/>
            <p:nvPr/>
          </p:nvSpPr>
          <p:spPr>
            <a:xfrm>
              <a:off x="6177655" y="1384047"/>
              <a:ext cx="2726237" cy="244929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6263868" y="1268760"/>
              <a:ext cx="715927" cy="471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</a:t>
              </a:r>
              <a:r>
                <a:rPr lang="en-US" baseline="-25000" dirty="0"/>
                <a:t>3</a:t>
              </a:r>
              <a:endParaRPr lang="en-US" dirty="0"/>
            </a:p>
          </p:txBody>
        </p:sp>
        <p:grpSp>
          <p:nvGrpSpPr>
            <p:cNvPr id="194" name="Group 193"/>
            <p:cNvGrpSpPr/>
            <p:nvPr/>
          </p:nvGrpSpPr>
          <p:grpSpPr>
            <a:xfrm>
              <a:off x="7581697" y="1431756"/>
              <a:ext cx="1171518" cy="980015"/>
              <a:chOff x="6732240" y="1668532"/>
              <a:chExt cx="1296144" cy="1201931"/>
            </a:xfrm>
          </p:grpSpPr>
          <p:sp>
            <p:nvSpPr>
              <p:cNvPr id="207" name="Rectangle 206"/>
              <p:cNvSpPr/>
              <p:nvPr/>
            </p:nvSpPr>
            <p:spPr>
              <a:xfrm>
                <a:off x="6813772" y="1767855"/>
                <a:ext cx="1142603" cy="1102608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cxnSp>
            <p:nvCxnSpPr>
              <p:cNvPr id="208" name="Straight Connector 207"/>
              <p:cNvCxnSpPr/>
              <p:nvPr/>
            </p:nvCxnSpPr>
            <p:spPr>
              <a:xfrm>
                <a:off x="6804248" y="2415269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9" name="TextBox 208"/>
              <p:cNvSpPr txBox="1"/>
              <p:nvPr/>
            </p:nvSpPr>
            <p:spPr>
              <a:xfrm>
                <a:off x="6732240" y="1668532"/>
                <a:ext cx="1296144" cy="819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Operation </a:t>
                </a:r>
              </a:p>
              <a:p>
                <a:pPr algn="ctr"/>
                <a:r>
                  <a:rPr lang="en-US" sz="1400" dirty="0" smtClean="0"/>
                  <a:t>list</a:t>
                </a:r>
                <a:endParaRPr lang="en-US" sz="1400" dirty="0"/>
              </a:p>
            </p:txBody>
          </p:sp>
          <p:cxnSp>
            <p:nvCxnSpPr>
              <p:cNvPr id="210" name="Straight Connector 209"/>
              <p:cNvCxnSpPr/>
              <p:nvPr/>
            </p:nvCxnSpPr>
            <p:spPr>
              <a:xfrm>
                <a:off x="6804248" y="2680210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5" name="Group 194"/>
            <p:cNvGrpSpPr/>
            <p:nvPr/>
          </p:nvGrpSpPr>
          <p:grpSpPr>
            <a:xfrm>
              <a:off x="6352810" y="2095916"/>
              <a:ext cx="1171518" cy="393135"/>
              <a:chOff x="755576" y="2312974"/>
              <a:chExt cx="1296144" cy="482157"/>
            </a:xfrm>
          </p:grpSpPr>
          <p:sp>
            <p:nvSpPr>
              <p:cNvPr id="205" name="TextBox 204"/>
              <p:cNvSpPr txBox="1"/>
              <p:nvPr/>
            </p:nvSpPr>
            <p:spPr>
              <a:xfrm>
                <a:off x="755576" y="2312974"/>
                <a:ext cx="1296144" cy="482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v</a:t>
                </a:r>
                <a:r>
                  <a:rPr lang="en-US" sz="1400" baseline="-25000" dirty="0"/>
                  <a:t>0</a:t>
                </a:r>
                <a:endParaRPr lang="en-US" sz="1400" dirty="0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899592" y="2354977"/>
                <a:ext cx="1008112" cy="40011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7613443" y="2439869"/>
              <a:ext cx="1171518" cy="393135"/>
              <a:chOff x="6963841" y="993553"/>
              <a:chExt cx="1296144" cy="1266349"/>
            </a:xfrm>
          </p:grpSpPr>
          <p:sp>
            <p:nvSpPr>
              <p:cNvPr id="203" name="TextBox 202"/>
              <p:cNvSpPr txBox="1"/>
              <p:nvPr/>
            </p:nvSpPr>
            <p:spPr>
              <a:xfrm>
                <a:off x="6963841" y="993553"/>
                <a:ext cx="1296144" cy="1266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{}</a:t>
                </a:r>
                <a:endParaRPr lang="en-US" sz="1400" dirty="0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7020272" y="1325958"/>
                <a:ext cx="1152128" cy="754053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6292577" y="2462483"/>
              <a:ext cx="1171518" cy="393135"/>
              <a:chOff x="6942621" y="1077334"/>
              <a:chExt cx="1296144" cy="1252691"/>
            </a:xfrm>
          </p:grpSpPr>
          <p:sp>
            <p:nvSpPr>
              <p:cNvPr id="201" name="TextBox 200"/>
              <p:cNvSpPr txBox="1"/>
              <p:nvPr/>
            </p:nvSpPr>
            <p:spPr>
              <a:xfrm>
                <a:off x="6942621" y="1077334"/>
                <a:ext cx="1296144" cy="1252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1,2,3</a:t>
                </a:r>
                <a:endParaRPr lang="en-US" sz="1400" dirty="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7020272" y="1325958"/>
                <a:ext cx="1152128" cy="754053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98" name="Group 197"/>
            <p:cNvGrpSpPr/>
            <p:nvPr/>
          </p:nvGrpSpPr>
          <p:grpSpPr>
            <a:xfrm>
              <a:off x="6441925" y="1688691"/>
              <a:ext cx="650844" cy="432448"/>
              <a:chOff x="6963841" y="1157978"/>
              <a:chExt cx="1296144" cy="1110797"/>
            </a:xfrm>
          </p:grpSpPr>
          <p:sp>
            <p:nvSpPr>
              <p:cNvPr id="199" name="TextBox 198"/>
              <p:cNvSpPr txBox="1"/>
              <p:nvPr/>
            </p:nvSpPr>
            <p:spPr>
              <a:xfrm>
                <a:off x="6963841" y="1157978"/>
                <a:ext cx="1296144" cy="1110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SN</a:t>
                </a: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7020272" y="1325958"/>
                <a:ext cx="1152128" cy="754053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grpSp>
        <p:nvGrpSpPr>
          <p:cNvPr id="176" name="Group 175"/>
          <p:cNvGrpSpPr/>
          <p:nvPr/>
        </p:nvGrpSpPr>
        <p:grpSpPr>
          <a:xfrm>
            <a:off x="5630641" y="5570146"/>
            <a:ext cx="1080120" cy="680446"/>
            <a:chOff x="3050314" y="2937544"/>
            <a:chExt cx="1262112" cy="774660"/>
          </a:xfrm>
        </p:grpSpPr>
        <p:sp>
          <p:nvSpPr>
            <p:cNvPr id="181" name="Rectangle 180"/>
            <p:cNvSpPr/>
            <p:nvPr/>
          </p:nvSpPr>
          <p:spPr>
            <a:xfrm>
              <a:off x="3188578" y="2937544"/>
              <a:ext cx="1123848" cy="77465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182" name="Group 181"/>
            <p:cNvGrpSpPr/>
            <p:nvPr/>
          </p:nvGrpSpPr>
          <p:grpSpPr>
            <a:xfrm>
              <a:off x="3810158" y="3054848"/>
              <a:ext cx="438574" cy="395747"/>
              <a:chOff x="6804248" y="1767855"/>
              <a:chExt cx="1152127" cy="1368152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6813771" y="1767855"/>
                <a:ext cx="1142604" cy="1368152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cxnSp>
            <p:nvCxnSpPr>
              <p:cNvPr id="191" name="Straight Connector 190"/>
              <p:cNvCxnSpPr/>
              <p:nvPr/>
            </p:nvCxnSpPr>
            <p:spPr>
              <a:xfrm>
                <a:off x="6804248" y="2592452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Group 182"/>
            <p:cNvGrpSpPr/>
            <p:nvPr/>
          </p:nvGrpSpPr>
          <p:grpSpPr>
            <a:xfrm>
              <a:off x="3392290" y="3450595"/>
              <a:ext cx="612030" cy="261609"/>
              <a:chOff x="437783" y="2276373"/>
              <a:chExt cx="1607791" cy="585437"/>
            </a:xfrm>
          </p:grpSpPr>
          <p:sp>
            <p:nvSpPr>
              <p:cNvPr id="188" name="TextBox 187"/>
              <p:cNvSpPr txBox="1"/>
              <p:nvPr/>
            </p:nvSpPr>
            <p:spPr>
              <a:xfrm>
                <a:off x="437783" y="2276373"/>
                <a:ext cx="1607791" cy="585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value</a:t>
                </a:r>
                <a:endParaRPr lang="en-US" sz="1100" dirty="0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581798" y="2354982"/>
                <a:ext cx="1390873" cy="40011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184" name="TextBox 183"/>
            <p:cNvSpPr txBox="1"/>
            <p:nvPr/>
          </p:nvSpPr>
          <p:spPr>
            <a:xfrm>
              <a:off x="3788296" y="3031758"/>
              <a:ext cx="4933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L</a:t>
              </a:r>
              <a:r>
                <a:rPr lang="en-US" sz="1100" dirty="0" smtClean="0"/>
                <a:t>ist</a:t>
              </a:r>
              <a:endParaRPr lang="en-US" sz="1100" dirty="0"/>
            </a:p>
          </p:txBody>
        </p:sp>
        <p:grpSp>
          <p:nvGrpSpPr>
            <p:cNvPr id="185" name="Group 184"/>
            <p:cNvGrpSpPr/>
            <p:nvPr/>
          </p:nvGrpSpPr>
          <p:grpSpPr>
            <a:xfrm>
              <a:off x="3050314" y="3021702"/>
              <a:ext cx="746389" cy="369332"/>
              <a:chOff x="6480222" y="1070728"/>
              <a:chExt cx="1960753" cy="826500"/>
            </a:xfrm>
          </p:grpSpPr>
          <p:sp>
            <p:nvSpPr>
              <p:cNvPr id="186" name="TextBox 185"/>
              <p:cNvSpPr txBox="1"/>
              <p:nvPr/>
            </p:nvSpPr>
            <p:spPr>
              <a:xfrm>
                <a:off x="6480222" y="1070728"/>
                <a:ext cx="1960753" cy="8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SN</a:t>
                </a:r>
                <a:endParaRPr lang="en-US" dirty="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7020271" y="1144909"/>
                <a:ext cx="1152130" cy="750579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grpSp>
        <p:nvGrpSpPr>
          <p:cNvPr id="177" name="Group 176"/>
          <p:cNvGrpSpPr/>
          <p:nvPr/>
        </p:nvGrpSpPr>
        <p:grpSpPr>
          <a:xfrm>
            <a:off x="6846393" y="5846992"/>
            <a:ext cx="224408" cy="63376"/>
            <a:chOff x="3563888" y="2667268"/>
            <a:chExt cx="360040" cy="82302"/>
          </a:xfrm>
        </p:grpSpPr>
        <p:sp>
          <p:nvSpPr>
            <p:cNvPr id="178" name="Oval 177"/>
            <p:cNvSpPr/>
            <p:nvPr/>
          </p:nvSpPr>
          <p:spPr>
            <a:xfrm>
              <a:off x="35638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37162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3851920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" name="TextBox 155"/>
          <p:cNvSpPr txBox="1"/>
          <p:nvPr/>
        </p:nvSpPr>
        <p:spPr>
          <a:xfrm>
            <a:off x="4355976" y="48691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&lt;add n</a:t>
            </a:r>
            <a:r>
              <a:rPr lang="en-US" b="1" baseline="-25000" dirty="0"/>
              <a:t>4</a:t>
            </a:r>
            <a:r>
              <a:rPr lang="en-US" b="1" dirty="0" smtClean="0"/>
              <a:t>&gt;</a:t>
            </a:r>
            <a:endParaRPr lang="en-US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2267744" y="2996952"/>
            <a:ext cx="5144065" cy="647531"/>
            <a:chOff x="2267744" y="2996952"/>
            <a:chExt cx="5144065" cy="647531"/>
          </a:xfrm>
        </p:grpSpPr>
        <p:grpSp>
          <p:nvGrpSpPr>
            <p:cNvPr id="143" name="Group 142"/>
            <p:cNvGrpSpPr/>
            <p:nvPr/>
          </p:nvGrpSpPr>
          <p:grpSpPr>
            <a:xfrm>
              <a:off x="2267744" y="2996952"/>
              <a:ext cx="5144065" cy="647531"/>
              <a:chOff x="427033" y="2996952"/>
              <a:chExt cx="5144065" cy="647531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1161764" y="3021319"/>
                <a:ext cx="3297717" cy="623164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427033" y="2996952"/>
                <a:ext cx="51440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/>
                  <a:t>collects again</a:t>
                </a:r>
              </a:p>
            </p:txBody>
          </p:sp>
        </p:grpSp>
        <p:pic>
          <p:nvPicPr>
            <p:cNvPr id="140" name="Picture 2" descr="Image result for client icon vector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6365" y="3044134"/>
              <a:ext cx="537592" cy="537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1" name="TextBox 140"/>
          <p:cNvSpPr txBox="1"/>
          <p:nvPr/>
        </p:nvSpPr>
        <p:spPr>
          <a:xfrm>
            <a:off x="1619672" y="2980300"/>
            <a:ext cx="1476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read</a:t>
            </a:r>
            <a:endParaRPr lang="en-US" sz="3200" dirty="0"/>
          </a:p>
        </p:txBody>
      </p:sp>
      <p:cxnSp>
        <p:nvCxnSpPr>
          <p:cNvPr id="142" name="Straight Arrow Connector 141"/>
          <p:cNvCxnSpPr/>
          <p:nvPr/>
        </p:nvCxnSpPr>
        <p:spPr>
          <a:xfrm>
            <a:off x="1729394" y="2384340"/>
            <a:ext cx="2579839" cy="202497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1822138" y="2373305"/>
            <a:ext cx="4922288" cy="204935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1691680" y="2419220"/>
            <a:ext cx="0" cy="196609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09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64239" y="2780928"/>
            <a:ext cx="5144065" cy="1077218"/>
            <a:chOff x="2267744" y="2996952"/>
            <a:chExt cx="5144065" cy="1077218"/>
          </a:xfrm>
        </p:grpSpPr>
        <p:sp>
          <p:nvSpPr>
            <p:cNvPr id="150" name="Rectangle 149"/>
            <p:cNvSpPr/>
            <p:nvPr/>
          </p:nvSpPr>
          <p:spPr>
            <a:xfrm>
              <a:off x="2884559" y="3021319"/>
              <a:ext cx="3728979" cy="10528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0" name="Picture 2" descr="Image result for client icon vector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449" y="3021319"/>
              <a:ext cx="537592" cy="537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1" name="TextBox 150"/>
            <p:cNvSpPr txBox="1"/>
            <p:nvPr/>
          </p:nvSpPr>
          <p:spPr>
            <a:xfrm>
              <a:off x="2267744" y="2996952"/>
              <a:ext cx="514406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    learns that n</a:t>
              </a:r>
              <a:r>
                <a:rPr lang="en-US" sz="3200" baseline="-25000" dirty="0" smtClean="0"/>
                <a:t>4 </a:t>
              </a:r>
              <a:r>
                <a:rPr lang="en-US" sz="3200" dirty="0" smtClean="0"/>
                <a:t>was </a:t>
              </a:r>
            </a:p>
            <a:p>
              <a:pPr algn="ctr"/>
              <a:r>
                <a:rPr lang="en-US" sz="3200" dirty="0" smtClean="0"/>
                <a:t>added collects again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Snapshots in Persistent Memory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112</a:t>
            </a:fld>
            <a:endParaRPr lang="en-US"/>
          </a:p>
        </p:txBody>
      </p:sp>
      <p:pic>
        <p:nvPicPr>
          <p:cNvPr id="131" name="Picture 2" descr="Image result for client icon vector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81627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" descr="Image result for client icon vector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991" y="1835712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Image result for client icon vector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101" y="1835711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39553" y="4623811"/>
            <a:ext cx="1944216" cy="1689573"/>
            <a:chOff x="539552" y="4295057"/>
            <a:chExt cx="2210769" cy="2020399"/>
          </a:xfrm>
        </p:grpSpPr>
        <p:sp>
          <p:nvSpPr>
            <p:cNvPr id="34" name="Rectangle 33"/>
            <p:cNvSpPr/>
            <p:nvPr/>
          </p:nvSpPr>
          <p:spPr>
            <a:xfrm>
              <a:off x="539552" y="4385313"/>
              <a:ext cx="2210769" cy="191749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09464" y="4295057"/>
              <a:ext cx="5805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644937" y="4486064"/>
              <a:ext cx="950011" cy="703831"/>
              <a:chOff x="6686964" y="1767855"/>
              <a:chExt cx="1296144" cy="110260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6813772" y="1767855"/>
                <a:ext cx="1142603" cy="1102608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6804248" y="2415269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6686964" y="1793663"/>
                <a:ext cx="1296144" cy="576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list</a:t>
                </a:r>
                <a:endParaRPr lang="en-US" sz="1400" dirty="0"/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6804248" y="2680210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681589" y="4760662"/>
              <a:ext cx="950011" cy="427620"/>
              <a:chOff x="755576" y="2027918"/>
              <a:chExt cx="1296144" cy="669901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755576" y="2027918"/>
                <a:ext cx="1296144" cy="530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v</a:t>
                </a:r>
                <a:r>
                  <a:rPr lang="en-US" sz="1600" baseline="-25000" dirty="0" smtClean="0"/>
                  <a:t>0</a:t>
                </a:r>
                <a:endParaRPr lang="en-US" sz="1400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899592" y="2297709"/>
                <a:ext cx="1008111" cy="40011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1703866" y="5211892"/>
              <a:ext cx="950011" cy="307777"/>
              <a:chOff x="6963841" y="993553"/>
              <a:chExt cx="1296144" cy="1266349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6963841" y="993553"/>
                <a:ext cx="1296144" cy="1266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{}</a:t>
                </a:r>
                <a:endParaRPr lang="en-US" sz="1400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7020272" y="1325958"/>
                <a:ext cx="1152128" cy="754053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632745" y="5229596"/>
              <a:ext cx="950011" cy="368041"/>
              <a:chOff x="6942621" y="1077334"/>
              <a:chExt cx="1296144" cy="1497972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6942621" y="1077334"/>
                <a:ext cx="1296144" cy="1497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1,2,3,4</a:t>
                </a:r>
                <a:endParaRPr lang="en-US" sz="1400" b="1" dirty="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7020272" y="1325958"/>
                <a:ext cx="1152128" cy="1004067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994326" y="4461083"/>
              <a:ext cx="527785" cy="409497"/>
              <a:chOff x="7554401" y="624064"/>
              <a:chExt cx="1296145" cy="1343562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7554401" y="624064"/>
                <a:ext cx="1296145" cy="1211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1</a:t>
                </a:r>
                <a:endParaRPr lang="en-US" b="1" dirty="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7698416" y="852930"/>
                <a:ext cx="1152130" cy="1114696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90081" y="5551966"/>
              <a:ext cx="1080120" cy="763490"/>
              <a:chOff x="3050314" y="2937544"/>
              <a:chExt cx="1262112" cy="869202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3188578" y="2937544"/>
                <a:ext cx="1123848" cy="77465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3810158" y="3054848"/>
                <a:ext cx="438574" cy="395747"/>
                <a:chOff x="6804248" y="1767855"/>
                <a:chExt cx="1152127" cy="1368152"/>
              </a:xfrm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6813771" y="1767855"/>
                  <a:ext cx="1142604" cy="1368152"/>
                </a:xfrm>
                <a:prstGeom prst="rect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6804248" y="2592452"/>
                  <a:ext cx="1152127" cy="0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/>
            </p:nvGrpSpPr>
            <p:grpSpPr>
              <a:xfrm>
                <a:off x="3392290" y="3450596"/>
                <a:ext cx="612030" cy="356150"/>
                <a:chOff x="437783" y="2276373"/>
                <a:chExt cx="1607791" cy="797003"/>
              </a:xfrm>
            </p:grpSpPr>
            <p:sp>
              <p:nvSpPr>
                <p:cNvPr id="86" name="TextBox 85"/>
                <p:cNvSpPr txBox="1"/>
                <p:nvPr/>
              </p:nvSpPr>
              <p:spPr>
                <a:xfrm>
                  <a:off x="437783" y="2276373"/>
                  <a:ext cx="1607791" cy="7970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1100" dirty="0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581798" y="2354982"/>
                  <a:ext cx="1390873" cy="400110"/>
                </a:xfrm>
                <a:prstGeom prst="rect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</p:grpSp>
          <p:sp>
            <p:nvSpPr>
              <p:cNvPr id="88" name="TextBox 87"/>
              <p:cNvSpPr txBox="1"/>
              <p:nvPr/>
            </p:nvSpPr>
            <p:spPr>
              <a:xfrm>
                <a:off x="3788297" y="3031758"/>
                <a:ext cx="493395" cy="356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100" dirty="0"/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3050314" y="3021702"/>
                <a:ext cx="746389" cy="369332"/>
                <a:chOff x="6480222" y="1070728"/>
                <a:chExt cx="1960753" cy="826500"/>
              </a:xfrm>
            </p:grpSpPr>
            <p:sp>
              <p:nvSpPr>
                <p:cNvPr id="90" name="TextBox 89"/>
                <p:cNvSpPr txBox="1"/>
                <p:nvPr/>
              </p:nvSpPr>
              <p:spPr>
                <a:xfrm>
                  <a:off x="6480222" y="1070728"/>
                  <a:ext cx="1960753" cy="8265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SN</a:t>
                  </a:r>
                  <a:endParaRPr lang="en-US" dirty="0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7020271" y="1144909"/>
                  <a:ext cx="1152130" cy="750579"/>
                </a:xfrm>
                <a:prstGeom prst="rect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</p:grpSp>
        </p:grpSp>
        <p:grpSp>
          <p:nvGrpSpPr>
            <p:cNvPr id="95" name="Group 94"/>
            <p:cNvGrpSpPr/>
            <p:nvPr/>
          </p:nvGrpSpPr>
          <p:grpSpPr>
            <a:xfrm>
              <a:off x="1805833" y="5828811"/>
              <a:ext cx="224408" cy="63376"/>
              <a:chOff x="3563888" y="2667268"/>
              <a:chExt cx="360040" cy="82302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3563888" y="2667268"/>
                <a:ext cx="72008" cy="823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3716288" y="2667268"/>
                <a:ext cx="72008" cy="823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3851920" y="2667268"/>
                <a:ext cx="72008" cy="823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5" name="Rectangle 124"/>
          <p:cNvSpPr/>
          <p:nvPr/>
        </p:nvSpPr>
        <p:spPr>
          <a:xfrm>
            <a:off x="2627784" y="4723289"/>
            <a:ext cx="1805144" cy="16035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726127" y="4647812"/>
            <a:ext cx="474042" cy="308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/>
              <a:t>2</a:t>
            </a:r>
            <a:endParaRPr lang="en-US" dirty="0"/>
          </a:p>
        </p:txBody>
      </p:sp>
      <p:grpSp>
        <p:nvGrpSpPr>
          <p:cNvPr id="127" name="Group 126"/>
          <p:cNvGrpSpPr/>
          <p:nvPr/>
        </p:nvGrpSpPr>
        <p:grpSpPr>
          <a:xfrm>
            <a:off x="3483251" y="4754523"/>
            <a:ext cx="923253" cy="641603"/>
            <a:chOff x="6732240" y="1668532"/>
            <a:chExt cx="1296144" cy="1201931"/>
          </a:xfrm>
        </p:grpSpPr>
        <p:sp>
          <p:nvSpPr>
            <p:cNvPr id="170" name="Rectangle 169"/>
            <p:cNvSpPr/>
            <p:nvPr/>
          </p:nvSpPr>
          <p:spPr>
            <a:xfrm>
              <a:off x="6813772" y="1767855"/>
              <a:ext cx="1142603" cy="1102608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171" name="Straight Connector 170"/>
            <p:cNvCxnSpPr/>
            <p:nvPr/>
          </p:nvCxnSpPr>
          <p:spPr>
            <a:xfrm>
              <a:off x="6804248" y="2415269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TextBox 171"/>
            <p:cNvSpPr txBox="1"/>
            <p:nvPr/>
          </p:nvSpPr>
          <p:spPr>
            <a:xfrm>
              <a:off x="6732240" y="1668532"/>
              <a:ext cx="1296144" cy="576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list</a:t>
              </a:r>
              <a:endParaRPr lang="en-US" sz="1400" dirty="0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2785019" y="4993196"/>
            <a:ext cx="775706" cy="308012"/>
            <a:chOff x="755576" y="2178080"/>
            <a:chExt cx="1296144" cy="577007"/>
          </a:xfrm>
        </p:grpSpPr>
        <p:sp>
          <p:nvSpPr>
            <p:cNvPr id="168" name="TextBox 167"/>
            <p:cNvSpPr txBox="1"/>
            <p:nvPr/>
          </p:nvSpPr>
          <p:spPr>
            <a:xfrm>
              <a:off x="755576" y="2178080"/>
              <a:ext cx="1296144" cy="482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v</a:t>
              </a:r>
              <a:r>
                <a:rPr lang="en-US" sz="1400" baseline="-25000" dirty="0"/>
                <a:t>0</a:t>
              </a:r>
              <a:endParaRPr lang="en-US" sz="1400" dirty="0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899592" y="2354977"/>
              <a:ext cx="1008112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3619731" y="5414522"/>
            <a:ext cx="775706" cy="257381"/>
            <a:chOff x="6963841" y="993553"/>
            <a:chExt cx="1296144" cy="1266349"/>
          </a:xfrm>
        </p:grpSpPr>
        <p:sp>
          <p:nvSpPr>
            <p:cNvPr id="139" name="TextBox 138"/>
            <p:cNvSpPr txBox="1"/>
            <p:nvPr/>
          </p:nvSpPr>
          <p:spPr>
            <a:xfrm>
              <a:off x="6963841" y="993553"/>
              <a:ext cx="1296144" cy="1266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{}</a:t>
              </a:r>
              <a:endParaRPr lang="en-US" sz="1400" dirty="0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7020272" y="1325958"/>
              <a:ext cx="1152128" cy="75405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2745136" y="5301208"/>
            <a:ext cx="775706" cy="268939"/>
            <a:chOff x="6942621" y="1077334"/>
            <a:chExt cx="1296144" cy="1308944"/>
          </a:xfrm>
        </p:grpSpPr>
        <p:sp>
          <p:nvSpPr>
            <p:cNvPr id="137" name="TextBox 136"/>
            <p:cNvSpPr txBox="1"/>
            <p:nvPr/>
          </p:nvSpPr>
          <p:spPr>
            <a:xfrm>
              <a:off x="6942621" y="1077334"/>
              <a:ext cx="1296144" cy="1252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1,2,3</a:t>
              </a:r>
              <a:endParaRPr lang="en-US" sz="1400" dirty="0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7020272" y="1325958"/>
              <a:ext cx="1152127" cy="106032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3038352" y="4725144"/>
            <a:ext cx="430949" cy="338554"/>
            <a:chOff x="6963841" y="875459"/>
            <a:chExt cx="1296144" cy="1328297"/>
          </a:xfrm>
        </p:grpSpPr>
        <p:sp>
          <p:nvSpPr>
            <p:cNvPr id="135" name="TextBox 134"/>
            <p:cNvSpPr txBox="1"/>
            <p:nvPr/>
          </p:nvSpPr>
          <p:spPr>
            <a:xfrm>
              <a:off x="6963841" y="875459"/>
              <a:ext cx="1296144" cy="1328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SN</a:t>
              </a:r>
              <a:endParaRPr lang="en-US" sz="1600" b="1" dirty="0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7020271" y="1157978"/>
              <a:ext cx="1152129" cy="754054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2710300" y="5677200"/>
            <a:ext cx="881943" cy="595634"/>
            <a:chOff x="3050314" y="2937544"/>
            <a:chExt cx="1262112" cy="810881"/>
          </a:xfrm>
        </p:grpSpPr>
        <p:sp>
          <p:nvSpPr>
            <p:cNvPr id="114" name="Rectangle 113"/>
            <p:cNvSpPr/>
            <p:nvPr/>
          </p:nvSpPr>
          <p:spPr>
            <a:xfrm>
              <a:off x="3188578" y="2937544"/>
              <a:ext cx="1123848" cy="77465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3810158" y="3054848"/>
              <a:ext cx="438574" cy="395747"/>
              <a:chOff x="6804248" y="1767855"/>
              <a:chExt cx="1152127" cy="1368152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6813771" y="1767855"/>
                <a:ext cx="1142604" cy="1368152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cxnSp>
            <p:nvCxnSpPr>
              <p:cNvPr id="124" name="Straight Connector 123"/>
              <p:cNvCxnSpPr/>
              <p:nvPr/>
            </p:nvCxnSpPr>
            <p:spPr>
              <a:xfrm>
                <a:off x="6804248" y="2592452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115"/>
            <p:cNvGrpSpPr/>
            <p:nvPr/>
          </p:nvGrpSpPr>
          <p:grpSpPr>
            <a:xfrm>
              <a:off x="3392290" y="3450593"/>
              <a:ext cx="612030" cy="297832"/>
              <a:chOff x="437783" y="2276373"/>
              <a:chExt cx="1607791" cy="666499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437783" y="2276373"/>
                <a:ext cx="1607791" cy="666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581798" y="2354982"/>
                <a:ext cx="1390873" cy="40011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3788296" y="3031758"/>
              <a:ext cx="493396" cy="297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100" dirty="0"/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3050314" y="3021702"/>
              <a:ext cx="746389" cy="369332"/>
              <a:chOff x="6480222" y="1070728"/>
              <a:chExt cx="1960753" cy="826500"/>
            </a:xfrm>
          </p:grpSpPr>
          <p:sp>
            <p:nvSpPr>
              <p:cNvPr id="119" name="TextBox 118"/>
              <p:cNvSpPr txBox="1"/>
              <p:nvPr/>
            </p:nvSpPr>
            <p:spPr>
              <a:xfrm>
                <a:off x="6480222" y="1070728"/>
                <a:ext cx="1960753" cy="8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SN</a:t>
                </a:r>
                <a:endParaRPr lang="en-US" dirty="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020271" y="1144909"/>
                <a:ext cx="1152130" cy="750579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3702990" y="5908714"/>
            <a:ext cx="183234" cy="52999"/>
            <a:chOff x="3563888" y="2667268"/>
            <a:chExt cx="360040" cy="82302"/>
          </a:xfrm>
        </p:grpSpPr>
        <p:sp>
          <p:nvSpPr>
            <p:cNvPr id="111" name="Oval 110"/>
            <p:cNvSpPr/>
            <p:nvPr/>
          </p:nvSpPr>
          <p:spPr>
            <a:xfrm>
              <a:off x="35638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7162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3851920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" name="TextBox 155"/>
          <p:cNvSpPr txBox="1"/>
          <p:nvPr/>
        </p:nvSpPr>
        <p:spPr>
          <a:xfrm>
            <a:off x="3470400" y="5079318"/>
            <a:ext cx="149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&lt;add n</a:t>
            </a:r>
            <a:r>
              <a:rPr lang="en-US" b="1" baseline="-25000" dirty="0"/>
              <a:t>4</a:t>
            </a:r>
            <a:r>
              <a:rPr lang="en-US" b="1" dirty="0" smtClean="0"/>
              <a:t>&gt;</a:t>
            </a:r>
            <a:endParaRPr lang="en-US" b="1" dirty="0"/>
          </a:p>
        </p:txBody>
      </p:sp>
      <p:pic>
        <p:nvPicPr>
          <p:cNvPr id="146" name="Picture 2" descr="Image result for client icon vector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859" y="1835710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Rectangle 147"/>
          <p:cNvSpPr/>
          <p:nvPr/>
        </p:nvSpPr>
        <p:spPr>
          <a:xfrm>
            <a:off x="4572000" y="4695224"/>
            <a:ext cx="1944216" cy="16035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dk1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633483" y="4619747"/>
            <a:ext cx="510563" cy="308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/>
              <a:t>1</a:t>
            </a:r>
            <a:endParaRPr lang="en-US" dirty="0"/>
          </a:p>
        </p:txBody>
      </p:sp>
      <p:grpSp>
        <p:nvGrpSpPr>
          <p:cNvPr id="152" name="Group 151"/>
          <p:cNvGrpSpPr/>
          <p:nvPr/>
        </p:nvGrpSpPr>
        <p:grpSpPr>
          <a:xfrm>
            <a:off x="5544108" y="4779478"/>
            <a:ext cx="835468" cy="588584"/>
            <a:chOff x="6686964" y="1767855"/>
            <a:chExt cx="1296144" cy="1102608"/>
          </a:xfrm>
        </p:grpSpPr>
        <p:sp>
          <p:nvSpPr>
            <p:cNvPr id="224" name="Rectangle 223"/>
            <p:cNvSpPr/>
            <p:nvPr/>
          </p:nvSpPr>
          <p:spPr>
            <a:xfrm>
              <a:off x="6813772" y="1767855"/>
              <a:ext cx="1142603" cy="1102608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225" name="Straight Connector 224"/>
            <p:cNvCxnSpPr/>
            <p:nvPr/>
          </p:nvCxnSpPr>
          <p:spPr>
            <a:xfrm>
              <a:off x="6804248" y="2415269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TextBox 225"/>
            <p:cNvSpPr txBox="1"/>
            <p:nvPr/>
          </p:nvSpPr>
          <p:spPr>
            <a:xfrm>
              <a:off x="6686964" y="1793663"/>
              <a:ext cx="1296144" cy="576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list</a:t>
              </a:r>
              <a:endParaRPr lang="en-US" sz="1400" dirty="0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4696912" y="5090097"/>
            <a:ext cx="835468" cy="283119"/>
            <a:chOff x="755576" y="2179629"/>
            <a:chExt cx="1296144" cy="530374"/>
          </a:xfrm>
        </p:grpSpPr>
        <p:sp>
          <p:nvSpPr>
            <p:cNvPr id="222" name="TextBox 221"/>
            <p:cNvSpPr txBox="1"/>
            <p:nvPr/>
          </p:nvSpPr>
          <p:spPr>
            <a:xfrm>
              <a:off x="755576" y="2179629"/>
              <a:ext cx="1296144" cy="53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v</a:t>
              </a:r>
              <a:r>
                <a:rPr lang="en-US" sz="1600" baseline="-25000" dirty="0" smtClean="0"/>
                <a:t>0</a:t>
              </a:r>
              <a:endParaRPr lang="en-US" sz="1400" dirty="0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899592" y="2297709"/>
              <a:ext cx="1008111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5595932" y="5386457"/>
            <a:ext cx="835468" cy="257381"/>
            <a:chOff x="6963841" y="993553"/>
            <a:chExt cx="1296144" cy="1266349"/>
          </a:xfrm>
        </p:grpSpPr>
        <p:sp>
          <p:nvSpPr>
            <p:cNvPr id="220" name="TextBox 219"/>
            <p:cNvSpPr txBox="1"/>
            <p:nvPr/>
          </p:nvSpPr>
          <p:spPr>
            <a:xfrm>
              <a:off x="6963841" y="993553"/>
              <a:ext cx="1296144" cy="1266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{}</a:t>
              </a:r>
              <a:endParaRPr lang="en-US" sz="1400" dirty="0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7020272" y="1325958"/>
              <a:ext cx="1152128" cy="75405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4653957" y="5401262"/>
            <a:ext cx="835468" cy="307777"/>
            <a:chOff x="6942621" y="1077334"/>
            <a:chExt cx="1296144" cy="1497972"/>
          </a:xfrm>
        </p:grpSpPr>
        <p:sp>
          <p:nvSpPr>
            <p:cNvPr id="218" name="TextBox 217"/>
            <p:cNvSpPr txBox="1"/>
            <p:nvPr/>
          </p:nvSpPr>
          <p:spPr>
            <a:xfrm>
              <a:off x="6942621" y="1077334"/>
              <a:ext cx="1296144" cy="1497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1,2,3</a:t>
              </a:r>
              <a:endParaRPr lang="en-US" sz="1400" dirty="0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7020272" y="1325958"/>
              <a:ext cx="1152128" cy="1004067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4971942" y="4758587"/>
            <a:ext cx="464150" cy="369332"/>
            <a:chOff x="7554401" y="624064"/>
            <a:chExt cx="1296145" cy="1449051"/>
          </a:xfrm>
        </p:grpSpPr>
        <p:sp>
          <p:nvSpPr>
            <p:cNvPr id="216" name="TextBox 215"/>
            <p:cNvSpPr txBox="1"/>
            <p:nvPr/>
          </p:nvSpPr>
          <p:spPr>
            <a:xfrm>
              <a:off x="7554401" y="624064"/>
              <a:ext cx="1296145" cy="1449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SN</a:t>
              </a: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7698416" y="852930"/>
              <a:ext cx="1152130" cy="1114696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616437" y="5670846"/>
            <a:ext cx="949890" cy="638474"/>
            <a:chOff x="3050314" y="2937544"/>
            <a:chExt cx="1262112" cy="869202"/>
          </a:xfrm>
        </p:grpSpPr>
        <p:sp>
          <p:nvSpPr>
            <p:cNvPr id="163" name="Rectangle 162"/>
            <p:cNvSpPr/>
            <p:nvPr/>
          </p:nvSpPr>
          <p:spPr>
            <a:xfrm>
              <a:off x="3188578" y="2937544"/>
              <a:ext cx="1123848" cy="77465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164" name="Group 163"/>
            <p:cNvGrpSpPr/>
            <p:nvPr/>
          </p:nvGrpSpPr>
          <p:grpSpPr>
            <a:xfrm>
              <a:off x="3810158" y="3054848"/>
              <a:ext cx="438574" cy="395747"/>
              <a:chOff x="6804248" y="1767855"/>
              <a:chExt cx="1152127" cy="1368152"/>
            </a:xfrm>
          </p:grpSpPr>
          <p:sp>
            <p:nvSpPr>
              <p:cNvPr id="214" name="Rectangle 213"/>
              <p:cNvSpPr/>
              <p:nvPr/>
            </p:nvSpPr>
            <p:spPr>
              <a:xfrm>
                <a:off x="6813771" y="1767855"/>
                <a:ext cx="1142604" cy="1368152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cxnSp>
            <p:nvCxnSpPr>
              <p:cNvPr id="215" name="Straight Connector 214"/>
              <p:cNvCxnSpPr/>
              <p:nvPr/>
            </p:nvCxnSpPr>
            <p:spPr>
              <a:xfrm>
                <a:off x="6804248" y="2592452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64"/>
            <p:cNvGrpSpPr/>
            <p:nvPr/>
          </p:nvGrpSpPr>
          <p:grpSpPr>
            <a:xfrm>
              <a:off x="3392290" y="3450596"/>
              <a:ext cx="612030" cy="356150"/>
              <a:chOff x="437783" y="2276373"/>
              <a:chExt cx="1607791" cy="797003"/>
            </a:xfrm>
          </p:grpSpPr>
          <p:sp>
            <p:nvSpPr>
              <p:cNvPr id="212" name="TextBox 211"/>
              <p:cNvSpPr txBox="1"/>
              <p:nvPr/>
            </p:nvSpPr>
            <p:spPr>
              <a:xfrm>
                <a:off x="437783" y="2276373"/>
                <a:ext cx="1607791" cy="797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581798" y="2354982"/>
                <a:ext cx="1390873" cy="40011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166" name="TextBox 165"/>
            <p:cNvSpPr txBox="1"/>
            <p:nvPr/>
          </p:nvSpPr>
          <p:spPr>
            <a:xfrm>
              <a:off x="3788297" y="3031758"/>
              <a:ext cx="493395" cy="356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100" dirty="0"/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3050314" y="3021702"/>
              <a:ext cx="746389" cy="369332"/>
              <a:chOff x="6480222" y="1070728"/>
              <a:chExt cx="1960753" cy="826500"/>
            </a:xfrm>
          </p:grpSpPr>
          <p:sp>
            <p:nvSpPr>
              <p:cNvPr id="174" name="TextBox 173"/>
              <p:cNvSpPr txBox="1"/>
              <p:nvPr/>
            </p:nvSpPr>
            <p:spPr>
              <a:xfrm>
                <a:off x="6480222" y="1070728"/>
                <a:ext cx="1960753" cy="8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SN</a:t>
                </a:r>
                <a:endParaRPr lang="en-US" dirty="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7020271" y="1144909"/>
                <a:ext cx="1152130" cy="750579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grpSp>
        <p:nvGrpSpPr>
          <p:cNvPr id="159" name="Group 158"/>
          <p:cNvGrpSpPr/>
          <p:nvPr/>
        </p:nvGrpSpPr>
        <p:grpSpPr>
          <a:xfrm>
            <a:off x="5685605" y="5902360"/>
            <a:ext cx="197351" cy="52999"/>
            <a:chOff x="3563888" y="2667268"/>
            <a:chExt cx="360040" cy="82302"/>
          </a:xfrm>
        </p:grpSpPr>
        <p:sp>
          <p:nvSpPr>
            <p:cNvPr id="160" name="Oval 159"/>
            <p:cNvSpPr/>
            <p:nvPr/>
          </p:nvSpPr>
          <p:spPr>
            <a:xfrm>
              <a:off x="35638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37162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3851920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6660232" y="4619747"/>
            <a:ext cx="1944216" cy="1689573"/>
            <a:chOff x="539552" y="4295057"/>
            <a:chExt cx="2210769" cy="2020399"/>
          </a:xfrm>
        </p:grpSpPr>
        <p:sp>
          <p:nvSpPr>
            <p:cNvPr id="229" name="Rectangle 228"/>
            <p:cNvSpPr/>
            <p:nvPr/>
          </p:nvSpPr>
          <p:spPr>
            <a:xfrm>
              <a:off x="539552" y="4385313"/>
              <a:ext cx="2210769" cy="19174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609464" y="4295057"/>
              <a:ext cx="5805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grpSp>
          <p:nvGrpSpPr>
            <p:cNvPr id="231" name="Group 230"/>
            <p:cNvGrpSpPr/>
            <p:nvPr/>
          </p:nvGrpSpPr>
          <p:grpSpPr>
            <a:xfrm>
              <a:off x="1644937" y="4486064"/>
              <a:ext cx="950011" cy="703831"/>
              <a:chOff x="6686964" y="1767855"/>
              <a:chExt cx="1296144" cy="1102608"/>
            </a:xfrm>
          </p:grpSpPr>
          <p:sp>
            <p:nvSpPr>
              <p:cNvPr id="260" name="Rectangle 259"/>
              <p:cNvSpPr/>
              <p:nvPr/>
            </p:nvSpPr>
            <p:spPr>
              <a:xfrm>
                <a:off x="6813772" y="1767855"/>
                <a:ext cx="1142603" cy="1102608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cxnSp>
            <p:nvCxnSpPr>
              <p:cNvPr id="261" name="Straight Connector 260"/>
              <p:cNvCxnSpPr/>
              <p:nvPr/>
            </p:nvCxnSpPr>
            <p:spPr>
              <a:xfrm>
                <a:off x="6804248" y="2415269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2" name="TextBox 261"/>
              <p:cNvSpPr txBox="1"/>
              <p:nvPr/>
            </p:nvSpPr>
            <p:spPr>
              <a:xfrm>
                <a:off x="6686964" y="1793663"/>
                <a:ext cx="1296144" cy="576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list</a:t>
                </a:r>
                <a:endParaRPr lang="en-US" sz="1400" dirty="0"/>
              </a:p>
            </p:txBody>
          </p:sp>
        </p:grpSp>
        <p:grpSp>
          <p:nvGrpSpPr>
            <p:cNvPr id="232" name="Group 231"/>
            <p:cNvGrpSpPr/>
            <p:nvPr/>
          </p:nvGrpSpPr>
          <p:grpSpPr>
            <a:xfrm>
              <a:off x="681589" y="4857503"/>
              <a:ext cx="950011" cy="338555"/>
              <a:chOff x="755576" y="2179629"/>
              <a:chExt cx="1296144" cy="530374"/>
            </a:xfrm>
          </p:grpSpPr>
          <p:sp>
            <p:nvSpPr>
              <p:cNvPr id="258" name="TextBox 257"/>
              <p:cNvSpPr txBox="1"/>
              <p:nvPr/>
            </p:nvSpPr>
            <p:spPr>
              <a:xfrm>
                <a:off x="755576" y="2179629"/>
                <a:ext cx="1296144" cy="530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v</a:t>
                </a:r>
                <a:r>
                  <a:rPr lang="en-US" sz="1600" baseline="-25000" dirty="0" smtClean="0"/>
                  <a:t>0</a:t>
                </a:r>
                <a:endParaRPr lang="en-US" sz="1400" dirty="0"/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899592" y="2297709"/>
                <a:ext cx="1008111" cy="40011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33" name="Group 232"/>
            <p:cNvGrpSpPr/>
            <p:nvPr/>
          </p:nvGrpSpPr>
          <p:grpSpPr>
            <a:xfrm>
              <a:off x="1703866" y="5211892"/>
              <a:ext cx="950011" cy="307777"/>
              <a:chOff x="6963841" y="993553"/>
              <a:chExt cx="1296144" cy="1266349"/>
            </a:xfrm>
          </p:grpSpPr>
          <p:sp>
            <p:nvSpPr>
              <p:cNvPr id="256" name="TextBox 255"/>
              <p:cNvSpPr txBox="1"/>
              <p:nvPr/>
            </p:nvSpPr>
            <p:spPr>
              <a:xfrm>
                <a:off x="6963841" y="993553"/>
                <a:ext cx="1296144" cy="1266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{}</a:t>
                </a:r>
                <a:endParaRPr lang="en-US" sz="1400" dirty="0"/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7020272" y="1325958"/>
                <a:ext cx="1152128" cy="754053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234" name="Group 233"/>
            <p:cNvGrpSpPr/>
            <p:nvPr/>
          </p:nvGrpSpPr>
          <p:grpSpPr>
            <a:xfrm>
              <a:off x="632745" y="5229596"/>
              <a:ext cx="950011" cy="368041"/>
              <a:chOff x="6942621" y="1077334"/>
              <a:chExt cx="1296144" cy="1497972"/>
            </a:xfrm>
          </p:grpSpPr>
          <p:sp>
            <p:nvSpPr>
              <p:cNvPr id="254" name="TextBox 253"/>
              <p:cNvSpPr txBox="1"/>
              <p:nvPr/>
            </p:nvSpPr>
            <p:spPr>
              <a:xfrm>
                <a:off x="6942621" y="1077334"/>
                <a:ext cx="1296144" cy="1497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1,2,3,4</a:t>
                </a:r>
                <a:endParaRPr lang="en-US" sz="1400" dirty="0"/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7020272" y="1325958"/>
                <a:ext cx="1152128" cy="1004067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35" name="Group 234"/>
            <p:cNvGrpSpPr/>
            <p:nvPr/>
          </p:nvGrpSpPr>
          <p:grpSpPr>
            <a:xfrm>
              <a:off x="994326" y="4461083"/>
              <a:ext cx="527785" cy="441648"/>
              <a:chOff x="7554401" y="624064"/>
              <a:chExt cx="1296145" cy="1449051"/>
            </a:xfrm>
          </p:grpSpPr>
          <p:sp>
            <p:nvSpPr>
              <p:cNvPr id="252" name="TextBox 251"/>
              <p:cNvSpPr txBox="1"/>
              <p:nvPr/>
            </p:nvSpPr>
            <p:spPr>
              <a:xfrm>
                <a:off x="7554401" y="624064"/>
                <a:ext cx="1296145" cy="1449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SN</a:t>
                </a:r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7698416" y="852930"/>
                <a:ext cx="1152130" cy="1114696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236" name="Group 235"/>
            <p:cNvGrpSpPr/>
            <p:nvPr/>
          </p:nvGrpSpPr>
          <p:grpSpPr>
            <a:xfrm>
              <a:off x="590081" y="5551966"/>
              <a:ext cx="1080120" cy="763490"/>
              <a:chOff x="3050314" y="2937544"/>
              <a:chExt cx="1262112" cy="869202"/>
            </a:xfrm>
          </p:grpSpPr>
          <p:sp>
            <p:nvSpPr>
              <p:cNvPr id="241" name="Rectangle 240"/>
              <p:cNvSpPr/>
              <p:nvPr/>
            </p:nvSpPr>
            <p:spPr>
              <a:xfrm>
                <a:off x="3188578" y="2937544"/>
                <a:ext cx="1123848" cy="77465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grpSp>
            <p:nvGrpSpPr>
              <p:cNvPr id="242" name="Group 241"/>
              <p:cNvGrpSpPr/>
              <p:nvPr/>
            </p:nvGrpSpPr>
            <p:grpSpPr>
              <a:xfrm>
                <a:off x="3810158" y="3054848"/>
                <a:ext cx="438574" cy="395747"/>
                <a:chOff x="6804248" y="1767855"/>
                <a:chExt cx="1152127" cy="1368152"/>
              </a:xfrm>
            </p:grpSpPr>
            <p:sp>
              <p:nvSpPr>
                <p:cNvPr id="250" name="Rectangle 249"/>
                <p:cNvSpPr/>
                <p:nvPr/>
              </p:nvSpPr>
              <p:spPr>
                <a:xfrm>
                  <a:off x="6813771" y="1767855"/>
                  <a:ext cx="1142604" cy="1368152"/>
                </a:xfrm>
                <a:prstGeom prst="rect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cxnSp>
              <p:nvCxnSpPr>
                <p:cNvPr id="251" name="Straight Connector 250"/>
                <p:cNvCxnSpPr/>
                <p:nvPr/>
              </p:nvCxnSpPr>
              <p:spPr>
                <a:xfrm>
                  <a:off x="6804248" y="2592452"/>
                  <a:ext cx="1152127" cy="0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3" name="Group 242"/>
              <p:cNvGrpSpPr/>
              <p:nvPr/>
            </p:nvGrpSpPr>
            <p:grpSpPr>
              <a:xfrm>
                <a:off x="3392290" y="3450596"/>
                <a:ext cx="612030" cy="356150"/>
                <a:chOff x="437783" y="2276373"/>
                <a:chExt cx="1607791" cy="797003"/>
              </a:xfrm>
            </p:grpSpPr>
            <p:sp>
              <p:nvSpPr>
                <p:cNvPr id="248" name="TextBox 247"/>
                <p:cNvSpPr txBox="1"/>
                <p:nvPr/>
              </p:nvSpPr>
              <p:spPr>
                <a:xfrm>
                  <a:off x="437783" y="2276373"/>
                  <a:ext cx="1607791" cy="7970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1100" dirty="0"/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581798" y="2354982"/>
                  <a:ext cx="1390873" cy="400110"/>
                </a:xfrm>
                <a:prstGeom prst="rect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</p:grpSp>
          <p:sp>
            <p:nvSpPr>
              <p:cNvPr id="244" name="TextBox 243"/>
              <p:cNvSpPr txBox="1"/>
              <p:nvPr/>
            </p:nvSpPr>
            <p:spPr>
              <a:xfrm>
                <a:off x="3788297" y="3031758"/>
                <a:ext cx="493395" cy="356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100" dirty="0"/>
              </a:p>
            </p:txBody>
          </p:sp>
          <p:grpSp>
            <p:nvGrpSpPr>
              <p:cNvPr id="245" name="Group 244"/>
              <p:cNvGrpSpPr/>
              <p:nvPr/>
            </p:nvGrpSpPr>
            <p:grpSpPr>
              <a:xfrm>
                <a:off x="3050314" y="3021702"/>
                <a:ext cx="746389" cy="369332"/>
                <a:chOff x="6480222" y="1070728"/>
                <a:chExt cx="1960753" cy="826500"/>
              </a:xfrm>
            </p:grpSpPr>
            <p:sp>
              <p:nvSpPr>
                <p:cNvPr id="246" name="TextBox 245"/>
                <p:cNvSpPr txBox="1"/>
                <p:nvPr/>
              </p:nvSpPr>
              <p:spPr>
                <a:xfrm>
                  <a:off x="6480222" y="1070728"/>
                  <a:ext cx="1960753" cy="8265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SN</a:t>
                  </a:r>
                  <a:endParaRPr lang="en-US" dirty="0"/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7020271" y="1144909"/>
                  <a:ext cx="1152130" cy="750579"/>
                </a:xfrm>
                <a:prstGeom prst="rect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</p:grpSp>
        </p:grpSp>
        <p:grpSp>
          <p:nvGrpSpPr>
            <p:cNvPr id="237" name="Group 236"/>
            <p:cNvGrpSpPr/>
            <p:nvPr/>
          </p:nvGrpSpPr>
          <p:grpSpPr>
            <a:xfrm>
              <a:off x="1805833" y="5828811"/>
              <a:ext cx="224408" cy="63376"/>
              <a:chOff x="3563888" y="2667268"/>
              <a:chExt cx="360040" cy="82302"/>
            </a:xfrm>
          </p:grpSpPr>
          <p:sp>
            <p:nvSpPr>
              <p:cNvPr id="238" name="Oval 237"/>
              <p:cNvSpPr/>
              <p:nvPr/>
            </p:nvSpPr>
            <p:spPr>
              <a:xfrm>
                <a:off x="3563888" y="2667268"/>
                <a:ext cx="72008" cy="823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3716288" y="2667268"/>
                <a:ext cx="72008" cy="823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3851920" y="2667268"/>
                <a:ext cx="72008" cy="823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4" name="TextBox 263"/>
          <p:cNvSpPr txBox="1"/>
          <p:nvPr/>
        </p:nvSpPr>
        <p:spPr>
          <a:xfrm>
            <a:off x="1619672" y="2980300"/>
            <a:ext cx="1476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read</a:t>
            </a:r>
            <a:endParaRPr lang="en-US" sz="3200" dirty="0"/>
          </a:p>
        </p:txBody>
      </p:sp>
      <p:cxnSp>
        <p:nvCxnSpPr>
          <p:cNvPr id="265" name="Straight Arrow Connector 264"/>
          <p:cNvCxnSpPr/>
          <p:nvPr/>
        </p:nvCxnSpPr>
        <p:spPr>
          <a:xfrm>
            <a:off x="1729394" y="2384340"/>
            <a:ext cx="2579839" cy="202497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/>
          <p:cNvCxnSpPr/>
          <p:nvPr/>
        </p:nvCxnSpPr>
        <p:spPr>
          <a:xfrm>
            <a:off x="1822138" y="2373305"/>
            <a:ext cx="4922288" cy="204935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/>
          <p:nvPr/>
        </p:nvCxnSpPr>
        <p:spPr>
          <a:xfrm>
            <a:off x="1691680" y="2419220"/>
            <a:ext cx="0" cy="196609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84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Snapshots in Persistent Memory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113</a:t>
            </a:fld>
            <a:endParaRPr lang="en-US"/>
          </a:p>
        </p:txBody>
      </p:sp>
      <p:pic>
        <p:nvPicPr>
          <p:cNvPr id="131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81627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991" y="1835712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101" y="1835711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39553" y="4623811"/>
            <a:ext cx="1944216" cy="1689573"/>
            <a:chOff x="539552" y="4295057"/>
            <a:chExt cx="2210769" cy="2020399"/>
          </a:xfrm>
        </p:grpSpPr>
        <p:sp>
          <p:nvSpPr>
            <p:cNvPr id="34" name="Rectangle 33"/>
            <p:cNvSpPr/>
            <p:nvPr/>
          </p:nvSpPr>
          <p:spPr>
            <a:xfrm>
              <a:off x="539552" y="4385313"/>
              <a:ext cx="2210769" cy="191749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09464" y="4295057"/>
              <a:ext cx="5805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644937" y="4486064"/>
              <a:ext cx="950011" cy="703831"/>
              <a:chOff x="6686964" y="1767855"/>
              <a:chExt cx="1296144" cy="110260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6813772" y="1767855"/>
                <a:ext cx="1142603" cy="1102608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6804248" y="2415269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6686964" y="1793663"/>
                <a:ext cx="1296144" cy="576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list</a:t>
                </a:r>
                <a:endParaRPr lang="en-US" sz="1400" dirty="0"/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6804248" y="2680210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681589" y="4760662"/>
              <a:ext cx="950011" cy="427620"/>
              <a:chOff x="755576" y="2027918"/>
              <a:chExt cx="1296144" cy="669901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755576" y="2027918"/>
                <a:ext cx="1296144" cy="530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v</a:t>
                </a:r>
                <a:r>
                  <a:rPr lang="en-US" sz="1600" baseline="-25000" dirty="0" smtClean="0"/>
                  <a:t>0</a:t>
                </a:r>
                <a:endParaRPr lang="en-US" sz="1400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899592" y="2297709"/>
                <a:ext cx="1008111" cy="40011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1703866" y="5211892"/>
              <a:ext cx="950011" cy="307777"/>
              <a:chOff x="6963841" y="993553"/>
              <a:chExt cx="1296144" cy="1266349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6963841" y="993553"/>
                <a:ext cx="1296144" cy="1266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{}</a:t>
                </a:r>
                <a:endParaRPr lang="en-US" sz="1400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7020272" y="1325958"/>
                <a:ext cx="1152128" cy="754053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632745" y="5229596"/>
              <a:ext cx="950011" cy="368041"/>
              <a:chOff x="6942621" y="1077334"/>
              <a:chExt cx="1296144" cy="1497972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6942621" y="1077334"/>
                <a:ext cx="1296144" cy="1497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1,2,3,4</a:t>
                </a:r>
                <a:endParaRPr lang="en-US" sz="1400" b="1" dirty="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7020272" y="1325958"/>
                <a:ext cx="1152128" cy="1004067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994326" y="4461083"/>
              <a:ext cx="527785" cy="409497"/>
              <a:chOff x="7554401" y="624064"/>
              <a:chExt cx="1296145" cy="1343562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7554401" y="624064"/>
                <a:ext cx="1296145" cy="1211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1</a:t>
                </a:r>
                <a:endParaRPr lang="en-US" b="1" dirty="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7698416" y="852930"/>
                <a:ext cx="1152130" cy="1114696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90081" y="5551966"/>
              <a:ext cx="1080120" cy="763490"/>
              <a:chOff x="3050314" y="2937544"/>
              <a:chExt cx="1262112" cy="869202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3188578" y="2937544"/>
                <a:ext cx="1123848" cy="77465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3810158" y="3054848"/>
                <a:ext cx="438574" cy="395747"/>
                <a:chOff x="6804248" y="1767855"/>
                <a:chExt cx="1152127" cy="1368152"/>
              </a:xfrm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6813771" y="1767855"/>
                  <a:ext cx="1142604" cy="1368152"/>
                </a:xfrm>
                <a:prstGeom prst="rect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6804248" y="2592452"/>
                  <a:ext cx="1152127" cy="0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/>
            </p:nvGrpSpPr>
            <p:grpSpPr>
              <a:xfrm>
                <a:off x="3392290" y="3450596"/>
                <a:ext cx="612030" cy="356150"/>
                <a:chOff x="437783" y="2276373"/>
                <a:chExt cx="1607791" cy="797003"/>
              </a:xfrm>
            </p:grpSpPr>
            <p:sp>
              <p:nvSpPr>
                <p:cNvPr id="86" name="TextBox 85"/>
                <p:cNvSpPr txBox="1"/>
                <p:nvPr/>
              </p:nvSpPr>
              <p:spPr>
                <a:xfrm>
                  <a:off x="437783" y="2276373"/>
                  <a:ext cx="1607791" cy="7970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1100" dirty="0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581798" y="2354982"/>
                  <a:ext cx="1390873" cy="400110"/>
                </a:xfrm>
                <a:prstGeom prst="rect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</p:grpSp>
          <p:sp>
            <p:nvSpPr>
              <p:cNvPr id="88" name="TextBox 87"/>
              <p:cNvSpPr txBox="1"/>
              <p:nvPr/>
            </p:nvSpPr>
            <p:spPr>
              <a:xfrm>
                <a:off x="3788297" y="3031758"/>
                <a:ext cx="493395" cy="356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100" dirty="0"/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3050314" y="3021702"/>
                <a:ext cx="746389" cy="369332"/>
                <a:chOff x="6480222" y="1070728"/>
                <a:chExt cx="1960753" cy="826500"/>
              </a:xfrm>
            </p:grpSpPr>
            <p:sp>
              <p:nvSpPr>
                <p:cNvPr id="90" name="TextBox 89"/>
                <p:cNvSpPr txBox="1"/>
                <p:nvPr/>
              </p:nvSpPr>
              <p:spPr>
                <a:xfrm>
                  <a:off x="6480222" y="1070728"/>
                  <a:ext cx="1960753" cy="8265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SN</a:t>
                  </a:r>
                  <a:endParaRPr lang="en-US" dirty="0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7020271" y="1144909"/>
                  <a:ext cx="1152130" cy="750579"/>
                </a:xfrm>
                <a:prstGeom prst="rect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</p:grpSp>
        </p:grpSp>
        <p:grpSp>
          <p:nvGrpSpPr>
            <p:cNvPr id="95" name="Group 94"/>
            <p:cNvGrpSpPr/>
            <p:nvPr/>
          </p:nvGrpSpPr>
          <p:grpSpPr>
            <a:xfrm>
              <a:off x="1805833" y="5828811"/>
              <a:ext cx="224408" cy="63376"/>
              <a:chOff x="3563888" y="2667268"/>
              <a:chExt cx="360040" cy="82302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3563888" y="2667268"/>
                <a:ext cx="72008" cy="823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3716288" y="2667268"/>
                <a:ext cx="72008" cy="823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3851920" y="2667268"/>
                <a:ext cx="72008" cy="823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5" name="Rectangle 124"/>
          <p:cNvSpPr/>
          <p:nvPr/>
        </p:nvSpPr>
        <p:spPr>
          <a:xfrm>
            <a:off x="2627784" y="4723289"/>
            <a:ext cx="1805144" cy="16035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726127" y="4647812"/>
            <a:ext cx="474042" cy="308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/>
              <a:t>2</a:t>
            </a:r>
            <a:endParaRPr lang="en-US" dirty="0"/>
          </a:p>
        </p:txBody>
      </p:sp>
      <p:grpSp>
        <p:nvGrpSpPr>
          <p:cNvPr id="127" name="Group 126"/>
          <p:cNvGrpSpPr/>
          <p:nvPr/>
        </p:nvGrpSpPr>
        <p:grpSpPr>
          <a:xfrm>
            <a:off x="3483251" y="4754523"/>
            <a:ext cx="923253" cy="641603"/>
            <a:chOff x="6732240" y="1668532"/>
            <a:chExt cx="1296144" cy="1201931"/>
          </a:xfrm>
        </p:grpSpPr>
        <p:sp>
          <p:nvSpPr>
            <p:cNvPr id="170" name="Rectangle 169"/>
            <p:cNvSpPr/>
            <p:nvPr/>
          </p:nvSpPr>
          <p:spPr>
            <a:xfrm>
              <a:off x="6813772" y="1767855"/>
              <a:ext cx="1142603" cy="1102608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171" name="Straight Connector 170"/>
            <p:cNvCxnSpPr/>
            <p:nvPr/>
          </p:nvCxnSpPr>
          <p:spPr>
            <a:xfrm>
              <a:off x="6804248" y="2415269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TextBox 171"/>
            <p:cNvSpPr txBox="1"/>
            <p:nvPr/>
          </p:nvSpPr>
          <p:spPr>
            <a:xfrm>
              <a:off x="6732240" y="1668532"/>
              <a:ext cx="1296144" cy="576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list</a:t>
              </a:r>
              <a:endParaRPr lang="en-US" sz="1400" dirty="0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2785019" y="4993196"/>
            <a:ext cx="775706" cy="308012"/>
            <a:chOff x="755576" y="2178080"/>
            <a:chExt cx="1296144" cy="577007"/>
          </a:xfrm>
        </p:grpSpPr>
        <p:sp>
          <p:nvSpPr>
            <p:cNvPr id="168" name="TextBox 167"/>
            <p:cNvSpPr txBox="1"/>
            <p:nvPr/>
          </p:nvSpPr>
          <p:spPr>
            <a:xfrm>
              <a:off x="755576" y="2178080"/>
              <a:ext cx="1296144" cy="482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v</a:t>
              </a:r>
              <a:r>
                <a:rPr lang="en-US" sz="1400" baseline="-25000" dirty="0"/>
                <a:t>0</a:t>
              </a:r>
              <a:endParaRPr lang="en-US" sz="1400" dirty="0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899592" y="2354977"/>
              <a:ext cx="1008112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3619731" y="5414522"/>
            <a:ext cx="775706" cy="257381"/>
            <a:chOff x="6963841" y="993553"/>
            <a:chExt cx="1296144" cy="1266349"/>
          </a:xfrm>
        </p:grpSpPr>
        <p:sp>
          <p:nvSpPr>
            <p:cNvPr id="139" name="TextBox 138"/>
            <p:cNvSpPr txBox="1"/>
            <p:nvPr/>
          </p:nvSpPr>
          <p:spPr>
            <a:xfrm>
              <a:off x="6963841" y="993553"/>
              <a:ext cx="1296144" cy="1266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{}</a:t>
              </a:r>
              <a:endParaRPr lang="en-US" sz="1400" dirty="0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7020272" y="1325958"/>
              <a:ext cx="1152128" cy="75405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2745136" y="5301208"/>
            <a:ext cx="775706" cy="268939"/>
            <a:chOff x="6942621" y="1077334"/>
            <a:chExt cx="1296144" cy="1308944"/>
          </a:xfrm>
        </p:grpSpPr>
        <p:sp>
          <p:nvSpPr>
            <p:cNvPr id="137" name="TextBox 136"/>
            <p:cNvSpPr txBox="1"/>
            <p:nvPr/>
          </p:nvSpPr>
          <p:spPr>
            <a:xfrm>
              <a:off x="6942621" y="1077334"/>
              <a:ext cx="1296144" cy="1252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1,2,3</a:t>
              </a:r>
              <a:endParaRPr lang="en-US" sz="1400" dirty="0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7020272" y="1325958"/>
              <a:ext cx="1152127" cy="106032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3038352" y="4746630"/>
            <a:ext cx="430949" cy="338554"/>
            <a:chOff x="6963841" y="959758"/>
            <a:chExt cx="1296144" cy="1328297"/>
          </a:xfrm>
        </p:grpSpPr>
        <p:sp>
          <p:nvSpPr>
            <p:cNvPr id="135" name="TextBox 134"/>
            <p:cNvSpPr txBox="1"/>
            <p:nvPr/>
          </p:nvSpPr>
          <p:spPr>
            <a:xfrm>
              <a:off x="6963841" y="959758"/>
              <a:ext cx="1296144" cy="1328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SN</a:t>
              </a:r>
              <a:endParaRPr lang="en-US" sz="1600" dirty="0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7020272" y="1325958"/>
              <a:ext cx="1152128" cy="75405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2710300" y="5677200"/>
            <a:ext cx="881943" cy="595634"/>
            <a:chOff x="3050314" y="2937544"/>
            <a:chExt cx="1262112" cy="810881"/>
          </a:xfrm>
        </p:grpSpPr>
        <p:sp>
          <p:nvSpPr>
            <p:cNvPr id="114" name="Rectangle 113"/>
            <p:cNvSpPr/>
            <p:nvPr/>
          </p:nvSpPr>
          <p:spPr>
            <a:xfrm>
              <a:off x="3188578" y="2937544"/>
              <a:ext cx="1123848" cy="77465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3810158" y="3054848"/>
              <a:ext cx="438574" cy="395747"/>
              <a:chOff x="6804248" y="1767855"/>
              <a:chExt cx="1152127" cy="1368152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6813771" y="1767855"/>
                <a:ext cx="1142604" cy="1368152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cxnSp>
            <p:nvCxnSpPr>
              <p:cNvPr id="124" name="Straight Connector 123"/>
              <p:cNvCxnSpPr/>
              <p:nvPr/>
            </p:nvCxnSpPr>
            <p:spPr>
              <a:xfrm>
                <a:off x="6804248" y="2592452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115"/>
            <p:cNvGrpSpPr/>
            <p:nvPr/>
          </p:nvGrpSpPr>
          <p:grpSpPr>
            <a:xfrm>
              <a:off x="3392290" y="3450593"/>
              <a:ext cx="612030" cy="297832"/>
              <a:chOff x="437783" y="2276373"/>
              <a:chExt cx="1607791" cy="666499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437783" y="2276373"/>
                <a:ext cx="1607791" cy="666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581798" y="2354982"/>
                <a:ext cx="1390873" cy="40011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3788296" y="3031758"/>
              <a:ext cx="493396" cy="297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100" dirty="0"/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3050314" y="3021702"/>
              <a:ext cx="746389" cy="369332"/>
              <a:chOff x="6480222" y="1070728"/>
              <a:chExt cx="1960753" cy="826500"/>
            </a:xfrm>
          </p:grpSpPr>
          <p:sp>
            <p:nvSpPr>
              <p:cNvPr id="119" name="TextBox 118"/>
              <p:cNvSpPr txBox="1"/>
              <p:nvPr/>
            </p:nvSpPr>
            <p:spPr>
              <a:xfrm>
                <a:off x="6480222" y="1070728"/>
                <a:ext cx="1960753" cy="8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SN</a:t>
                </a:r>
                <a:endParaRPr lang="en-US" dirty="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020271" y="1144909"/>
                <a:ext cx="1152130" cy="750579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3702990" y="5908714"/>
            <a:ext cx="183234" cy="52999"/>
            <a:chOff x="3563888" y="2667268"/>
            <a:chExt cx="360040" cy="82302"/>
          </a:xfrm>
        </p:grpSpPr>
        <p:sp>
          <p:nvSpPr>
            <p:cNvPr id="111" name="Oval 110"/>
            <p:cNvSpPr/>
            <p:nvPr/>
          </p:nvSpPr>
          <p:spPr>
            <a:xfrm>
              <a:off x="35638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7162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3851920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" name="TextBox 155"/>
          <p:cNvSpPr txBox="1"/>
          <p:nvPr/>
        </p:nvSpPr>
        <p:spPr>
          <a:xfrm>
            <a:off x="3470400" y="5079318"/>
            <a:ext cx="149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&lt;add n</a:t>
            </a:r>
            <a:r>
              <a:rPr lang="en-US" b="1" baseline="-25000" dirty="0"/>
              <a:t>4</a:t>
            </a:r>
            <a:r>
              <a:rPr lang="en-US" b="1" dirty="0" smtClean="0"/>
              <a:t>&gt;</a:t>
            </a:r>
            <a:endParaRPr lang="en-US" b="1" dirty="0"/>
          </a:p>
        </p:txBody>
      </p:sp>
      <p:pic>
        <p:nvPicPr>
          <p:cNvPr id="146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859" y="1835710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Rectangle 147"/>
          <p:cNvSpPr/>
          <p:nvPr/>
        </p:nvSpPr>
        <p:spPr>
          <a:xfrm>
            <a:off x="4572000" y="4695224"/>
            <a:ext cx="1944216" cy="16035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dk1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633483" y="4619747"/>
            <a:ext cx="510563" cy="308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/>
              <a:t>1</a:t>
            </a:r>
            <a:endParaRPr lang="en-US" dirty="0"/>
          </a:p>
        </p:txBody>
      </p:sp>
      <p:grpSp>
        <p:nvGrpSpPr>
          <p:cNvPr id="152" name="Group 151"/>
          <p:cNvGrpSpPr/>
          <p:nvPr/>
        </p:nvGrpSpPr>
        <p:grpSpPr>
          <a:xfrm>
            <a:off x="5544108" y="4779478"/>
            <a:ext cx="835468" cy="588584"/>
            <a:chOff x="6686964" y="1767855"/>
            <a:chExt cx="1296144" cy="1102608"/>
          </a:xfrm>
        </p:grpSpPr>
        <p:sp>
          <p:nvSpPr>
            <p:cNvPr id="224" name="Rectangle 223"/>
            <p:cNvSpPr/>
            <p:nvPr/>
          </p:nvSpPr>
          <p:spPr>
            <a:xfrm>
              <a:off x="6813772" y="1767855"/>
              <a:ext cx="1142603" cy="1102608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225" name="Straight Connector 224"/>
            <p:cNvCxnSpPr/>
            <p:nvPr/>
          </p:nvCxnSpPr>
          <p:spPr>
            <a:xfrm>
              <a:off x="6804248" y="2415269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TextBox 225"/>
            <p:cNvSpPr txBox="1"/>
            <p:nvPr/>
          </p:nvSpPr>
          <p:spPr>
            <a:xfrm>
              <a:off x="6686964" y="1793663"/>
              <a:ext cx="1296144" cy="576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list</a:t>
              </a:r>
              <a:endParaRPr lang="en-US" sz="1400" dirty="0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4696912" y="5090097"/>
            <a:ext cx="835468" cy="283119"/>
            <a:chOff x="755576" y="2179629"/>
            <a:chExt cx="1296144" cy="530374"/>
          </a:xfrm>
        </p:grpSpPr>
        <p:sp>
          <p:nvSpPr>
            <p:cNvPr id="222" name="TextBox 221"/>
            <p:cNvSpPr txBox="1"/>
            <p:nvPr/>
          </p:nvSpPr>
          <p:spPr>
            <a:xfrm>
              <a:off x="755576" y="2179629"/>
              <a:ext cx="1296144" cy="53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v</a:t>
              </a:r>
              <a:r>
                <a:rPr lang="en-US" sz="1600" baseline="-25000" dirty="0" smtClean="0"/>
                <a:t>0</a:t>
              </a:r>
              <a:endParaRPr lang="en-US" sz="1400" dirty="0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899592" y="2297709"/>
              <a:ext cx="1008111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5595932" y="5386457"/>
            <a:ext cx="835468" cy="257381"/>
            <a:chOff x="6963841" y="993553"/>
            <a:chExt cx="1296144" cy="1266349"/>
          </a:xfrm>
        </p:grpSpPr>
        <p:sp>
          <p:nvSpPr>
            <p:cNvPr id="220" name="TextBox 219"/>
            <p:cNvSpPr txBox="1"/>
            <p:nvPr/>
          </p:nvSpPr>
          <p:spPr>
            <a:xfrm>
              <a:off x="6963841" y="993553"/>
              <a:ext cx="1296144" cy="1266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{}</a:t>
              </a:r>
              <a:endParaRPr lang="en-US" sz="1400" dirty="0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7020272" y="1325958"/>
              <a:ext cx="1152128" cy="75405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4653957" y="5401262"/>
            <a:ext cx="835468" cy="307777"/>
            <a:chOff x="6942621" y="1077334"/>
            <a:chExt cx="1296144" cy="1497972"/>
          </a:xfrm>
        </p:grpSpPr>
        <p:sp>
          <p:nvSpPr>
            <p:cNvPr id="218" name="TextBox 217"/>
            <p:cNvSpPr txBox="1"/>
            <p:nvPr/>
          </p:nvSpPr>
          <p:spPr>
            <a:xfrm>
              <a:off x="6942621" y="1077334"/>
              <a:ext cx="1296144" cy="1497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1,2,3</a:t>
              </a:r>
              <a:endParaRPr lang="en-US" sz="1400" dirty="0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7020272" y="1325958"/>
              <a:ext cx="1152128" cy="1004067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4971942" y="4758587"/>
            <a:ext cx="464150" cy="369332"/>
            <a:chOff x="7554401" y="624064"/>
            <a:chExt cx="1296145" cy="1449051"/>
          </a:xfrm>
        </p:grpSpPr>
        <p:sp>
          <p:nvSpPr>
            <p:cNvPr id="216" name="TextBox 215"/>
            <p:cNvSpPr txBox="1"/>
            <p:nvPr/>
          </p:nvSpPr>
          <p:spPr>
            <a:xfrm>
              <a:off x="7554401" y="624064"/>
              <a:ext cx="1296145" cy="1449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SN</a:t>
              </a: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7698416" y="852930"/>
              <a:ext cx="1152130" cy="1114696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616437" y="5670846"/>
            <a:ext cx="949890" cy="638474"/>
            <a:chOff x="3050314" y="2937544"/>
            <a:chExt cx="1262112" cy="869202"/>
          </a:xfrm>
        </p:grpSpPr>
        <p:sp>
          <p:nvSpPr>
            <p:cNvPr id="163" name="Rectangle 162"/>
            <p:cNvSpPr/>
            <p:nvPr/>
          </p:nvSpPr>
          <p:spPr>
            <a:xfrm>
              <a:off x="3188578" y="2937544"/>
              <a:ext cx="1123848" cy="77465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164" name="Group 163"/>
            <p:cNvGrpSpPr/>
            <p:nvPr/>
          </p:nvGrpSpPr>
          <p:grpSpPr>
            <a:xfrm>
              <a:off x="3810158" y="3054848"/>
              <a:ext cx="438574" cy="395747"/>
              <a:chOff x="6804248" y="1767855"/>
              <a:chExt cx="1152127" cy="1368152"/>
            </a:xfrm>
          </p:grpSpPr>
          <p:sp>
            <p:nvSpPr>
              <p:cNvPr id="214" name="Rectangle 213"/>
              <p:cNvSpPr/>
              <p:nvPr/>
            </p:nvSpPr>
            <p:spPr>
              <a:xfrm>
                <a:off x="6813771" y="1767855"/>
                <a:ext cx="1142604" cy="1368152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cxnSp>
            <p:nvCxnSpPr>
              <p:cNvPr id="215" name="Straight Connector 214"/>
              <p:cNvCxnSpPr/>
              <p:nvPr/>
            </p:nvCxnSpPr>
            <p:spPr>
              <a:xfrm>
                <a:off x="6804248" y="2592452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64"/>
            <p:cNvGrpSpPr/>
            <p:nvPr/>
          </p:nvGrpSpPr>
          <p:grpSpPr>
            <a:xfrm>
              <a:off x="3392290" y="3450596"/>
              <a:ext cx="612030" cy="356150"/>
              <a:chOff x="437783" y="2276373"/>
              <a:chExt cx="1607791" cy="797003"/>
            </a:xfrm>
          </p:grpSpPr>
          <p:sp>
            <p:nvSpPr>
              <p:cNvPr id="212" name="TextBox 211"/>
              <p:cNvSpPr txBox="1"/>
              <p:nvPr/>
            </p:nvSpPr>
            <p:spPr>
              <a:xfrm>
                <a:off x="437783" y="2276373"/>
                <a:ext cx="1607791" cy="797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581798" y="2354982"/>
                <a:ext cx="1390873" cy="40011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166" name="TextBox 165"/>
            <p:cNvSpPr txBox="1"/>
            <p:nvPr/>
          </p:nvSpPr>
          <p:spPr>
            <a:xfrm>
              <a:off x="3788297" y="3031758"/>
              <a:ext cx="493395" cy="356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100" dirty="0"/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3050314" y="3021702"/>
              <a:ext cx="746389" cy="369332"/>
              <a:chOff x="6480222" y="1070728"/>
              <a:chExt cx="1960753" cy="826500"/>
            </a:xfrm>
          </p:grpSpPr>
          <p:sp>
            <p:nvSpPr>
              <p:cNvPr id="174" name="TextBox 173"/>
              <p:cNvSpPr txBox="1"/>
              <p:nvPr/>
            </p:nvSpPr>
            <p:spPr>
              <a:xfrm>
                <a:off x="6480222" y="1070728"/>
                <a:ext cx="1960753" cy="8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SN</a:t>
                </a:r>
                <a:endParaRPr lang="en-US" dirty="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7020271" y="1144909"/>
                <a:ext cx="1152130" cy="750579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grpSp>
        <p:nvGrpSpPr>
          <p:cNvPr id="159" name="Group 158"/>
          <p:cNvGrpSpPr/>
          <p:nvPr/>
        </p:nvGrpSpPr>
        <p:grpSpPr>
          <a:xfrm>
            <a:off x="5685605" y="5902360"/>
            <a:ext cx="197351" cy="52999"/>
            <a:chOff x="3563888" y="2667268"/>
            <a:chExt cx="360040" cy="82302"/>
          </a:xfrm>
        </p:grpSpPr>
        <p:sp>
          <p:nvSpPr>
            <p:cNvPr id="160" name="Oval 159"/>
            <p:cNvSpPr/>
            <p:nvPr/>
          </p:nvSpPr>
          <p:spPr>
            <a:xfrm>
              <a:off x="35638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37162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3851920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9" name="Rectangle 228"/>
          <p:cNvSpPr/>
          <p:nvPr/>
        </p:nvSpPr>
        <p:spPr>
          <a:xfrm>
            <a:off x="6660232" y="4695224"/>
            <a:ext cx="1944216" cy="16035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6721715" y="4619747"/>
            <a:ext cx="510563" cy="308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/>
              <a:t>1</a:t>
            </a:r>
            <a:endParaRPr lang="en-US" dirty="0"/>
          </a:p>
        </p:txBody>
      </p:sp>
      <p:grpSp>
        <p:nvGrpSpPr>
          <p:cNvPr id="231" name="Group 230"/>
          <p:cNvGrpSpPr/>
          <p:nvPr/>
        </p:nvGrpSpPr>
        <p:grpSpPr>
          <a:xfrm>
            <a:off x="7632337" y="4779478"/>
            <a:ext cx="887293" cy="650420"/>
            <a:chOff x="6686964" y="1767855"/>
            <a:chExt cx="1376546" cy="1218447"/>
          </a:xfrm>
        </p:grpSpPr>
        <p:sp>
          <p:nvSpPr>
            <p:cNvPr id="260" name="Rectangle 259"/>
            <p:cNvSpPr/>
            <p:nvPr/>
          </p:nvSpPr>
          <p:spPr>
            <a:xfrm>
              <a:off x="6813772" y="1767855"/>
              <a:ext cx="1241677" cy="1218447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261" name="Straight Connector 260"/>
            <p:cNvCxnSpPr/>
            <p:nvPr/>
          </p:nvCxnSpPr>
          <p:spPr>
            <a:xfrm>
              <a:off x="6804248" y="2415268"/>
              <a:ext cx="1259262" cy="7615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TextBox 261"/>
            <p:cNvSpPr txBox="1"/>
            <p:nvPr/>
          </p:nvSpPr>
          <p:spPr>
            <a:xfrm>
              <a:off x="6686964" y="1793663"/>
              <a:ext cx="1296144" cy="576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list</a:t>
              </a:r>
              <a:endParaRPr lang="en-US" sz="1400" dirty="0"/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6785144" y="5090097"/>
            <a:ext cx="835468" cy="283119"/>
            <a:chOff x="755576" y="2179629"/>
            <a:chExt cx="1296144" cy="530374"/>
          </a:xfrm>
        </p:grpSpPr>
        <p:sp>
          <p:nvSpPr>
            <p:cNvPr id="258" name="TextBox 257"/>
            <p:cNvSpPr txBox="1"/>
            <p:nvPr/>
          </p:nvSpPr>
          <p:spPr>
            <a:xfrm>
              <a:off x="755576" y="2179629"/>
              <a:ext cx="1296144" cy="53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v</a:t>
              </a:r>
              <a:r>
                <a:rPr lang="en-US" sz="1600" baseline="-25000" dirty="0" smtClean="0"/>
                <a:t>0</a:t>
              </a:r>
              <a:endParaRPr lang="en-US" sz="1400" dirty="0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899592" y="2297709"/>
              <a:ext cx="1008111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7684164" y="5475875"/>
            <a:ext cx="835468" cy="257381"/>
            <a:chOff x="6963841" y="1433502"/>
            <a:chExt cx="1296144" cy="1266349"/>
          </a:xfrm>
        </p:grpSpPr>
        <p:sp>
          <p:nvSpPr>
            <p:cNvPr id="256" name="TextBox 255"/>
            <p:cNvSpPr txBox="1"/>
            <p:nvPr/>
          </p:nvSpPr>
          <p:spPr>
            <a:xfrm>
              <a:off x="6963841" y="1433502"/>
              <a:ext cx="1296144" cy="1266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{}</a:t>
              </a:r>
              <a:endParaRPr lang="en-US" sz="1400" dirty="0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7020272" y="1945796"/>
              <a:ext cx="1152128" cy="75405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6742189" y="5401262"/>
            <a:ext cx="835468" cy="307777"/>
            <a:chOff x="6942621" y="1077334"/>
            <a:chExt cx="1296144" cy="1497972"/>
          </a:xfrm>
        </p:grpSpPr>
        <p:sp>
          <p:nvSpPr>
            <p:cNvPr id="254" name="TextBox 253"/>
            <p:cNvSpPr txBox="1"/>
            <p:nvPr/>
          </p:nvSpPr>
          <p:spPr>
            <a:xfrm>
              <a:off x="6942621" y="1077334"/>
              <a:ext cx="1296144" cy="1497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1,2,3,4</a:t>
              </a:r>
              <a:endParaRPr lang="en-US" sz="1400" dirty="0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7020272" y="1325958"/>
              <a:ext cx="1152128" cy="1004067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7060174" y="4758587"/>
            <a:ext cx="464150" cy="369331"/>
            <a:chOff x="7554401" y="624064"/>
            <a:chExt cx="1296145" cy="1449051"/>
          </a:xfrm>
        </p:grpSpPr>
        <p:sp>
          <p:nvSpPr>
            <p:cNvPr id="252" name="TextBox 251"/>
            <p:cNvSpPr txBox="1"/>
            <p:nvPr/>
          </p:nvSpPr>
          <p:spPr>
            <a:xfrm>
              <a:off x="7554401" y="624064"/>
              <a:ext cx="1296145" cy="1449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SN</a:t>
              </a:r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7698416" y="852930"/>
              <a:ext cx="1152130" cy="1114696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241" name="Rectangle 240"/>
          <p:cNvSpPr/>
          <p:nvPr/>
        </p:nvSpPr>
        <p:spPr>
          <a:xfrm>
            <a:off x="6808731" y="5670846"/>
            <a:ext cx="845830" cy="5690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242" name="Group 241"/>
          <p:cNvGrpSpPr/>
          <p:nvPr/>
        </p:nvGrpSpPr>
        <p:grpSpPr>
          <a:xfrm>
            <a:off x="7276544" y="5757012"/>
            <a:ext cx="330079" cy="290697"/>
            <a:chOff x="6804248" y="1767855"/>
            <a:chExt cx="1152127" cy="1368152"/>
          </a:xfrm>
        </p:grpSpPr>
        <p:sp>
          <p:nvSpPr>
            <p:cNvPr id="250" name="Rectangle 249"/>
            <p:cNvSpPr/>
            <p:nvPr/>
          </p:nvSpPr>
          <p:spPr>
            <a:xfrm>
              <a:off x="6813771" y="1767855"/>
              <a:ext cx="1142604" cy="136815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251" name="Straight Connector 250"/>
            <p:cNvCxnSpPr/>
            <p:nvPr/>
          </p:nvCxnSpPr>
          <p:spPr>
            <a:xfrm>
              <a:off x="6804248" y="2592452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oup 242"/>
          <p:cNvGrpSpPr/>
          <p:nvPr/>
        </p:nvGrpSpPr>
        <p:grpSpPr>
          <a:xfrm>
            <a:off x="6962049" y="6047709"/>
            <a:ext cx="460626" cy="261611"/>
            <a:chOff x="437783" y="2276373"/>
            <a:chExt cx="1607791" cy="797003"/>
          </a:xfrm>
        </p:grpSpPr>
        <p:sp>
          <p:nvSpPr>
            <p:cNvPr id="248" name="TextBox 247"/>
            <p:cNvSpPr txBox="1"/>
            <p:nvPr/>
          </p:nvSpPr>
          <p:spPr>
            <a:xfrm>
              <a:off x="437783" y="2276373"/>
              <a:ext cx="1607791" cy="797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100" dirty="0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581798" y="2354982"/>
              <a:ext cx="1390873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244" name="TextBox 243"/>
          <p:cNvSpPr txBox="1"/>
          <p:nvPr/>
        </p:nvSpPr>
        <p:spPr>
          <a:xfrm>
            <a:off x="7260091" y="5740051"/>
            <a:ext cx="3713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dirty="0"/>
          </a:p>
        </p:txBody>
      </p:sp>
      <p:sp>
        <p:nvSpPr>
          <p:cNvPr id="246" name="TextBox 245"/>
          <p:cNvSpPr txBox="1"/>
          <p:nvPr/>
        </p:nvSpPr>
        <p:spPr>
          <a:xfrm>
            <a:off x="6746557" y="5705447"/>
            <a:ext cx="561747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247" name="Rectangle 246"/>
          <p:cNvSpPr/>
          <p:nvPr/>
        </p:nvSpPr>
        <p:spPr>
          <a:xfrm>
            <a:off x="6859392" y="5757013"/>
            <a:ext cx="330080" cy="24637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237" name="Group 236"/>
          <p:cNvGrpSpPr/>
          <p:nvPr/>
        </p:nvGrpSpPr>
        <p:grpSpPr>
          <a:xfrm>
            <a:off x="7773837" y="5902360"/>
            <a:ext cx="197351" cy="52999"/>
            <a:chOff x="3563888" y="2667268"/>
            <a:chExt cx="360040" cy="82302"/>
          </a:xfrm>
        </p:grpSpPr>
        <p:sp>
          <p:nvSpPr>
            <p:cNvPr id="238" name="Oval 237"/>
            <p:cNvSpPr/>
            <p:nvPr/>
          </p:nvSpPr>
          <p:spPr>
            <a:xfrm>
              <a:off x="35638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37162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3851920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19512" y="2805294"/>
            <a:ext cx="5220289" cy="1077218"/>
            <a:chOff x="2119512" y="2805294"/>
            <a:chExt cx="5220289" cy="1077218"/>
          </a:xfrm>
        </p:grpSpPr>
        <p:sp>
          <p:nvSpPr>
            <p:cNvPr id="150" name="Rectangle 149"/>
            <p:cNvSpPr/>
            <p:nvPr/>
          </p:nvSpPr>
          <p:spPr>
            <a:xfrm>
              <a:off x="2119512" y="2805294"/>
              <a:ext cx="5159758" cy="10528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2195736" y="2805294"/>
              <a:ext cx="514406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    performs embedded scan,</a:t>
              </a:r>
            </a:p>
            <a:p>
              <a:pPr algn="ctr"/>
              <a:r>
                <a:rPr lang="en-US" sz="3200" dirty="0" smtClean="0"/>
                <a:t>updates view and adds n</a:t>
              </a:r>
              <a:r>
                <a:rPr lang="en-US" sz="3200" baseline="-25000" dirty="0" smtClean="0"/>
                <a:t>5</a:t>
              </a:r>
              <a:r>
                <a:rPr lang="en-US" sz="3200" dirty="0" smtClean="0"/>
                <a:t> </a:t>
              </a:r>
            </a:p>
          </p:txBody>
        </p:sp>
        <p:pic>
          <p:nvPicPr>
            <p:cNvPr id="175" name="Picture 2" descr="Image result for client icon vector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596" y="2819399"/>
              <a:ext cx="537592" cy="537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6" name="TextBox 175"/>
          <p:cNvSpPr txBox="1"/>
          <p:nvPr/>
        </p:nvSpPr>
        <p:spPr>
          <a:xfrm>
            <a:off x="7776356" y="2980300"/>
            <a:ext cx="1476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write</a:t>
            </a:r>
            <a:endParaRPr lang="en-US" sz="3200" dirty="0"/>
          </a:p>
        </p:txBody>
      </p:sp>
      <p:cxnSp>
        <p:nvCxnSpPr>
          <p:cNvPr id="177" name="Straight Arrow Connector 176"/>
          <p:cNvCxnSpPr/>
          <p:nvPr/>
        </p:nvCxnSpPr>
        <p:spPr>
          <a:xfrm>
            <a:off x="7740352" y="2419220"/>
            <a:ext cx="0" cy="220052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/>
          <p:cNvSpPr txBox="1"/>
          <p:nvPr/>
        </p:nvSpPr>
        <p:spPr>
          <a:xfrm>
            <a:off x="7596336" y="5075892"/>
            <a:ext cx="149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&lt;add n</a:t>
            </a:r>
            <a:r>
              <a:rPr lang="en-US" b="1" baseline="-25000" dirty="0"/>
              <a:t>4</a:t>
            </a:r>
            <a:r>
              <a:rPr lang="en-US" b="1" dirty="0" smtClean="0"/>
              <a:t>&gt;</a:t>
            </a:r>
            <a:endParaRPr lang="en-US" b="1" dirty="0"/>
          </a:p>
        </p:txBody>
      </p:sp>
      <p:sp>
        <p:nvSpPr>
          <p:cNvPr id="181" name="TextBox 180"/>
          <p:cNvSpPr txBox="1"/>
          <p:nvPr/>
        </p:nvSpPr>
        <p:spPr>
          <a:xfrm>
            <a:off x="6746557" y="5733256"/>
            <a:ext cx="561747" cy="271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/>
      <p:bldP spid="176" grpId="0"/>
      <p:bldP spid="178" grpId="0"/>
      <p:bldP spid="181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Snapshots in Persistent Memory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114</a:t>
            </a:fld>
            <a:endParaRPr lang="en-US"/>
          </a:p>
        </p:txBody>
      </p:sp>
      <p:pic>
        <p:nvPicPr>
          <p:cNvPr id="131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81627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991" y="1835712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101" y="1835711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39553" y="4623811"/>
            <a:ext cx="1944216" cy="1689573"/>
            <a:chOff x="539552" y="4295057"/>
            <a:chExt cx="2210769" cy="2020399"/>
          </a:xfrm>
        </p:grpSpPr>
        <p:sp>
          <p:nvSpPr>
            <p:cNvPr id="34" name="Rectangle 33"/>
            <p:cNvSpPr/>
            <p:nvPr/>
          </p:nvSpPr>
          <p:spPr>
            <a:xfrm>
              <a:off x="539552" y="4385313"/>
              <a:ext cx="2210769" cy="191749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09464" y="4295057"/>
              <a:ext cx="5805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644937" y="4486064"/>
              <a:ext cx="950011" cy="703831"/>
              <a:chOff x="6686964" y="1767855"/>
              <a:chExt cx="1296144" cy="110260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6813772" y="1767855"/>
                <a:ext cx="1142603" cy="1102608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6804248" y="2415269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6686964" y="1793663"/>
                <a:ext cx="1296144" cy="576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list</a:t>
                </a:r>
                <a:endParaRPr lang="en-US" sz="1400" dirty="0"/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6804248" y="2680210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681589" y="4760662"/>
              <a:ext cx="950011" cy="427620"/>
              <a:chOff x="755576" y="2027918"/>
              <a:chExt cx="1296144" cy="669901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755576" y="2027918"/>
                <a:ext cx="1296144" cy="530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v</a:t>
                </a:r>
                <a:r>
                  <a:rPr lang="en-US" sz="1600" baseline="-25000" dirty="0" smtClean="0"/>
                  <a:t>0</a:t>
                </a:r>
                <a:endParaRPr lang="en-US" sz="1400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899592" y="2297709"/>
                <a:ext cx="1008111" cy="40011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1703866" y="5211892"/>
              <a:ext cx="950011" cy="307777"/>
              <a:chOff x="6963841" y="993553"/>
              <a:chExt cx="1296144" cy="1266349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6963841" y="993553"/>
                <a:ext cx="1296144" cy="1266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{}</a:t>
                </a:r>
                <a:endParaRPr lang="en-US" sz="1400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7020272" y="1325958"/>
                <a:ext cx="1152128" cy="754053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632745" y="5229596"/>
              <a:ext cx="950011" cy="368041"/>
              <a:chOff x="6942621" y="1077334"/>
              <a:chExt cx="1296144" cy="1497972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6942621" y="1077334"/>
                <a:ext cx="1296144" cy="1497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1,2,3,4</a:t>
                </a:r>
                <a:endParaRPr lang="en-US" sz="1400" b="1" dirty="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7020272" y="1325958"/>
                <a:ext cx="1152128" cy="1004067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994326" y="4461083"/>
              <a:ext cx="527785" cy="409497"/>
              <a:chOff x="7554401" y="624064"/>
              <a:chExt cx="1296145" cy="1343562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7554401" y="624064"/>
                <a:ext cx="1296145" cy="1211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1</a:t>
                </a:r>
                <a:endParaRPr lang="en-US" b="1" dirty="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7698416" y="852930"/>
                <a:ext cx="1152130" cy="1114696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90081" y="5551966"/>
              <a:ext cx="1080120" cy="763490"/>
              <a:chOff x="3050314" y="2937544"/>
              <a:chExt cx="1262112" cy="869202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3188578" y="2937544"/>
                <a:ext cx="1123848" cy="77465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3810158" y="3054848"/>
                <a:ext cx="438574" cy="395747"/>
                <a:chOff x="6804248" y="1767855"/>
                <a:chExt cx="1152127" cy="1368152"/>
              </a:xfrm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6813771" y="1767855"/>
                  <a:ext cx="1142604" cy="1368152"/>
                </a:xfrm>
                <a:prstGeom prst="rect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6804248" y="2592452"/>
                  <a:ext cx="1152127" cy="0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/>
            </p:nvGrpSpPr>
            <p:grpSpPr>
              <a:xfrm>
                <a:off x="3392290" y="3450596"/>
                <a:ext cx="612030" cy="356150"/>
                <a:chOff x="437783" y="2276373"/>
                <a:chExt cx="1607791" cy="797003"/>
              </a:xfrm>
            </p:grpSpPr>
            <p:sp>
              <p:nvSpPr>
                <p:cNvPr id="86" name="TextBox 85"/>
                <p:cNvSpPr txBox="1"/>
                <p:nvPr/>
              </p:nvSpPr>
              <p:spPr>
                <a:xfrm>
                  <a:off x="437783" y="2276373"/>
                  <a:ext cx="1607791" cy="7970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1100" dirty="0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581798" y="2354982"/>
                  <a:ext cx="1390873" cy="400110"/>
                </a:xfrm>
                <a:prstGeom prst="rect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</p:grpSp>
          <p:sp>
            <p:nvSpPr>
              <p:cNvPr id="88" name="TextBox 87"/>
              <p:cNvSpPr txBox="1"/>
              <p:nvPr/>
            </p:nvSpPr>
            <p:spPr>
              <a:xfrm>
                <a:off x="3788297" y="3031758"/>
                <a:ext cx="493395" cy="356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100" dirty="0"/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3050314" y="3021702"/>
                <a:ext cx="746389" cy="369332"/>
                <a:chOff x="6480222" y="1070728"/>
                <a:chExt cx="1960753" cy="826500"/>
              </a:xfrm>
            </p:grpSpPr>
            <p:sp>
              <p:nvSpPr>
                <p:cNvPr id="90" name="TextBox 89"/>
                <p:cNvSpPr txBox="1"/>
                <p:nvPr/>
              </p:nvSpPr>
              <p:spPr>
                <a:xfrm>
                  <a:off x="6480222" y="1070728"/>
                  <a:ext cx="1960753" cy="8265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SN</a:t>
                  </a:r>
                  <a:endParaRPr lang="en-US" dirty="0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7020271" y="1144909"/>
                  <a:ext cx="1152130" cy="750579"/>
                </a:xfrm>
                <a:prstGeom prst="rect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</p:grpSp>
        </p:grpSp>
        <p:grpSp>
          <p:nvGrpSpPr>
            <p:cNvPr id="95" name="Group 94"/>
            <p:cNvGrpSpPr/>
            <p:nvPr/>
          </p:nvGrpSpPr>
          <p:grpSpPr>
            <a:xfrm>
              <a:off x="1805833" y="5828811"/>
              <a:ext cx="224408" cy="63376"/>
              <a:chOff x="3563888" y="2667268"/>
              <a:chExt cx="360040" cy="82302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3563888" y="2667268"/>
                <a:ext cx="72008" cy="823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3716288" y="2667268"/>
                <a:ext cx="72008" cy="823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3851920" y="2667268"/>
                <a:ext cx="72008" cy="823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5" name="Rectangle 124"/>
          <p:cNvSpPr/>
          <p:nvPr/>
        </p:nvSpPr>
        <p:spPr>
          <a:xfrm>
            <a:off x="2627784" y="4723289"/>
            <a:ext cx="1805144" cy="16035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726127" y="4647812"/>
            <a:ext cx="474042" cy="308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/>
              <a:t>2</a:t>
            </a:r>
            <a:endParaRPr lang="en-US" dirty="0"/>
          </a:p>
        </p:txBody>
      </p:sp>
      <p:grpSp>
        <p:nvGrpSpPr>
          <p:cNvPr id="127" name="Group 126"/>
          <p:cNvGrpSpPr/>
          <p:nvPr/>
        </p:nvGrpSpPr>
        <p:grpSpPr>
          <a:xfrm>
            <a:off x="3483251" y="4754523"/>
            <a:ext cx="923253" cy="641603"/>
            <a:chOff x="6732240" y="1668532"/>
            <a:chExt cx="1296144" cy="1201931"/>
          </a:xfrm>
        </p:grpSpPr>
        <p:sp>
          <p:nvSpPr>
            <p:cNvPr id="170" name="Rectangle 169"/>
            <p:cNvSpPr/>
            <p:nvPr/>
          </p:nvSpPr>
          <p:spPr>
            <a:xfrm>
              <a:off x="6813772" y="1767855"/>
              <a:ext cx="1142603" cy="1102608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171" name="Straight Connector 170"/>
            <p:cNvCxnSpPr/>
            <p:nvPr/>
          </p:nvCxnSpPr>
          <p:spPr>
            <a:xfrm>
              <a:off x="6804248" y="2415269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TextBox 171"/>
            <p:cNvSpPr txBox="1"/>
            <p:nvPr/>
          </p:nvSpPr>
          <p:spPr>
            <a:xfrm>
              <a:off x="6732240" y="1668532"/>
              <a:ext cx="1296144" cy="576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list</a:t>
              </a:r>
              <a:endParaRPr lang="en-US" sz="1400" dirty="0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2785019" y="4993196"/>
            <a:ext cx="775706" cy="308012"/>
            <a:chOff x="755576" y="2178080"/>
            <a:chExt cx="1296144" cy="577007"/>
          </a:xfrm>
        </p:grpSpPr>
        <p:sp>
          <p:nvSpPr>
            <p:cNvPr id="168" name="TextBox 167"/>
            <p:cNvSpPr txBox="1"/>
            <p:nvPr/>
          </p:nvSpPr>
          <p:spPr>
            <a:xfrm>
              <a:off x="755576" y="2178080"/>
              <a:ext cx="1296144" cy="482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v</a:t>
              </a:r>
              <a:r>
                <a:rPr lang="en-US" sz="1400" baseline="-25000" dirty="0"/>
                <a:t>0</a:t>
              </a:r>
              <a:endParaRPr lang="en-US" sz="1400" dirty="0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899592" y="2354977"/>
              <a:ext cx="1008112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3619731" y="5414522"/>
            <a:ext cx="775706" cy="257381"/>
            <a:chOff x="6963841" y="993553"/>
            <a:chExt cx="1296144" cy="1266349"/>
          </a:xfrm>
        </p:grpSpPr>
        <p:sp>
          <p:nvSpPr>
            <p:cNvPr id="139" name="TextBox 138"/>
            <p:cNvSpPr txBox="1"/>
            <p:nvPr/>
          </p:nvSpPr>
          <p:spPr>
            <a:xfrm>
              <a:off x="6963841" y="993553"/>
              <a:ext cx="1296144" cy="1266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{}</a:t>
              </a:r>
              <a:endParaRPr lang="en-US" sz="1400" dirty="0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7020272" y="1325958"/>
              <a:ext cx="1152128" cy="75405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2745136" y="5301208"/>
            <a:ext cx="775706" cy="268939"/>
            <a:chOff x="6942621" y="1077334"/>
            <a:chExt cx="1296144" cy="1308944"/>
          </a:xfrm>
        </p:grpSpPr>
        <p:sp>
          <p:nvSpPr>
            <p:cNvPr id="137" name="TextBox 136"/>
            <p:cNvSpPr txBox="1"/>
            <p:nvPr/>
          </p:nvSpPr>
          <p:spPr>
            <a:xfrm>
              <a:off x="6942621" y="1077334"/>
              <a:ext cx="1296144" cy="1252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1,2,3</a:t>
              </a:r>
              <a:endParaRPr lang="en-US" sz="1400" dirty="0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7020272" y="1325958"/>
              <a:ext cx="1152127" cy="106032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3038352" y="4746630"/>
            <a:ext cx="430949" cy="338554"/>
            <a:chOff x="6963841" y="959758"/>
            <a:chExt cx="1296144" cy="1328297"/>
          </a:xfrm>
        </p:grpSpPr>
        <p:sp>
          <p:nvSpPr>
            <p:cNvPr id="135" name="TextBox 134"/>
            <p:cNvSpPr txBox="1"/>
            <p:nvPr/>
          </p:nvSpPr>
          <p:spPr>
            <a:xfrm>
              <a:off x="6963841" y="959758"/>
              <a:ext cx="1296144" cy="1328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SN</a:t>
              </a:r>
              <a:endParaRPr lang="en-US" sz="1600" dirty="0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7020272" y="1325958"/>
              <a:ext cx="1152128" cy="75405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2710300" y="5677200"/>
            <a:ext cx="881943" cy="595634"/>
            <a:chOff x="3050314" y="2937544"/>
            <a:chExt cx="1262112" cy="810881"/>
          </a:xfrm>
        </p:grpSpPr>
        <p:sp>
          <p:nvSpPr>
            <p:cNvPr id="114" name="Rectangle 113"/>
            <p:cNvSpPr/>
            <p:nvPr/>
          </p:nvSpPr>
          <p:spPr>
            <a:xfrm>
              <a:off x="3188578" y="2937544"/>
              <a:ext cx="1123848" cy="77465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3810158" y="3054848"/>
              <a:ext cx="438574" cy="395747"/>
              <a:chOff x="6804248" y="1767855"/>
              <a:chExt cx="1152127" cy="1368152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6813771" y="1767855"/>
                <a:ext cx="1142604" cy="1368152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cxnSp>
            <p:nvCxnSpPr>
              <p:cNvPr id="124" name="Straight Connector 123"/>
              <p:cNvCxnSpPr/>
              <p:nvPr/>
            </p:nvCxnSpPr>
            <p:spPr>
              <a:xfrm>
                <a:off x="6804248" y="2592452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115"/>
            <p:cNvGrpSpPr/>
            <p:nvPr/>
          </p:nvGrpSpPr>
          <p:grpSpPr>
            <a:xfrm>
              <a:off x="3392290" y="3450593"/>
              <a:ext cx="612030" cy="297832"/>
              <a:chOff x="437783" y="2276373"/>
              <a:chExt cx="1607791" cy="666499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437783" y="2276373"/>
                <a:ext cx="1607791" cy="666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581798" y="2354982"/>
                <a:ext cx="1390873" cy="40011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3788296" y="3031758"/>
              <a:ext cx="493396" cy="297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100" dirty="0"/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3050314" y="3021702"/>
              <a:ext cx="746389" cy="369332"/>
              <a:chOff x="6480222" y="1070728"/>
              <a:chExt cx="1960753" cy="826500"/>
            </a:xfrm>
          </p:grpSpPr>
          <p:sp>
            <p:nvSpPr>
              <p:cNvPr id="119" name="TextBox 118"/>
              <p:cNvSpPr txBox="1"/>
              <p:nvPr/>
            </p:nvSpPr>
            <p:spPr>
              <a:xfrm>
                <a:off x="6480222" y="1070728"/>
                <a:ext cx="1960753" cy="8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SN</a:t>
                </a:r>
                <a:endParaRPr lang="en-US" dirty="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020271" y="1144909"/>
                <a:ext cx="1152130" cy="750579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3702990" y="5908714"/>
            <a:ext cx="183234" cy="52999"/>
            <a:chOff x="3563888" y="2667268"/>
            <a:chExt cx="360040" cy="82302"/>
          </a:xfrm>
        </p:grpSpPr>
        <p:sp>
          <p:nvSpPr>
            <p:cNvPr id="111" name="Oval 110"/>
            <p:cNvSpPr/>
            <p:nvPr/>
          </p:nvSpPr>
          <p:spPr>
            <a:xfrm>
              <a:off x="35638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7162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3851920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" name="TextBox 155"/>
          <p:cNvSpPr txBox="1"/>
          <p:nvPr/>
        </p:nvSpPr>
        <p:spPr>
          <a:xfrm>
            <a:off x="3470400" y="5079318"/>
            <a:ext cx="149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&lt;add n</a:t>
            </a:r>
            <a:r>
              <a:rPr lang="en-US" b="1" baseline="-25000" dirty="0"/>
              <a:t>4</a:t>
            </a:r>
            <a:r>
              <a:rPr lang="en-US" b="1" dirty="0" smtClean="0"/>
              <a:t>&gt;</a:t>
            </a:r>
            <a:endParaRPr lang="en-US" b="1" dirty="0"/>
          </a:p>
        </p:txBody>
      </p:sp>
      <p:pic>
        <p:nvPicPr>
          <p:cNvPr id="146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859" y="1835710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Rectangle 147"/>
          <p:cNvSpPr/>
          <p:nvPr/>
        </p:nvSpPr>
        <p:spPr>
          <a:xfrm>
            <a:off x="4572000" y="4695224"/>
            <a:ext cx="1944216" cy="16035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dk1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633483" y="4619747"/>
            <a:ext cx="510563" cy="308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/>
              <a:t>1</a:t>
            </a:r>
            <a:endParaRPr lang="en-US" dirty="0"/>
          </a:p>
        </p:txBody>
      </p:sp>
      <p:grpSp>
        <p:nvGrpSpPr>
          <p:cNvPr id="152" name="Group 151"/>
          <p:cNvGrpSpPr/>
          <p:nvPr/>
        </p:nvGrpSpPr>
        <p:grpSpPr>
          <a:xfrm>
            <a:off x="5544108" y="4779478"/>
            <a:ext cx="835468" cy="588584"/>
            <a:chOff x="6686964" y="1767855"/>
            <a:chExt cx="1296144" cy="1102608"/>
          </a:xfrm>
        </p:grpSpPr>
        <p:sp>
          <p:nvSpPr>
            <p:cNvPr id="224" name="Rectangle 223"/>
            <p:cNvSpPr/>
            <p:nvPr/>
          </p:nvSpPr>
          <p:spPr>
            <a:xfrm>
              <a:off x="6813772" y="1767855"/>
              <a:ext cx="1142603" cy="1102608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225" name="Straight Connector 224"/>
            <p:cNvCxnSpPr/>
            <p:nvPr/>
          </p:nvCxnSpPr>
          <p:spPr>
            <a:xfrm>
              <a:off x="6804248" y="2415269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TextBox 225"/>
            <p:cNvSpPr txBox="1"/>
            <p:nvPr/>
          </p:nvSpPr>
          <p:spPr>
            <a:xfrm>
              <a:off x="6686964" y="1793663"/>
              <a:ext cx="1296144" cy="576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list</a:t>
              </a:r>
              <a:endParaRPr lang="en-US" sz="1400" dirty="0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4696912" y="5090097"/>
            <a:ext cx="835468" cy="283119"/>
            <a:chOff x="755576" y="2179629"/>
            <a:chExt cx="1296144" cy="530374"/>
          </a:xfrm>
        </p:grpSpPr>
        <p:sp>
          <p:nvSpPr>
            <p:cNvPr id="222" name="TextBox 221"/>
            <p:cNvSpPr txBox="1"/>
            <p:nvPr/>
          </p:nvSpPr>
          <p:spPr>
            <a:xfrm>
              <a:off x="755576" y="2179629"/>
              <a:ext cx="1296144" cy="53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v</a:t>
              </a:r>
              <a:r>
                <a:rPr lang="en-US" sz="1600" baseline="-25000" dirty="0" smtClean="0"/>
                <a:t>0</a:t>
              </a:r>
              <a:endParaRPr lang="en-US" sz="1400" dirty="0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899592" y="2297709"/>
              <a:ext cx="1008111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5595932" y="5386457"/>
            <a:ext cx="835468" cy="257381"/>
            <a:chOff x="6963841" y="993553"/>
            <a:chExt cx="1296144" cy="1266349"/>
          </a:xfrm>
        </p:grpSpPr>
        <p:sp>
          <p:nvSpPr>
            <p:cNvPr id="220" name="TextBox 219"/>
            <p:cNvSpPr txBox="1"/>
            <p:nvPr/>
          </p:nvSpPr>
          <p:spPr>
            <a:xfrm>
              <a:off x="6963841" y="993553"/>
              <a:ext cx="1296144" cy="1266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{}</a:t>
              </a:r>
              <a:endParaRPr lang="en-US" sz="1400" dirty="0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7020272" y="1325958"/>
              <a:ext cx="1152128" cy="75405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4653957" y="5401262"/>
            <a:ext cx="835468" cy="307777"/>
            <a:chOff x="6942621" y="1077334"/>
            <a:chExt cx="1296144" cy="1497972"/>
          </a:xfrm>
        </p:grpSpPr>
        <p:sp>
          <p:nvSpPr>
            <p:cNvPr id="218" name="TextBox 217"/>
            <p:cNvSpPr txBox="1"/>
            <p:nvPr/>
          </p:nvSpPr>
          <p:spPr>
            <a:xfrm>
              <a:off x="6942621" y="1077334"/>
              <a:ext cx="1296144" cy="1497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1,2,3</a:t>
              </a:r>
              <a:endParaRPr lang="en-US" sz="1400" dirty="0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7020272" y="1325958"/>
              <a:ext cx="1152128" cy="1004067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4971942" y="4758587"/>
            <a:ext cx="464150" cy="369332"/>
            <a:chOff x="7554401" y="624064"/>
            <a:chExt cx="1296145" cy="1449051"/>
          </a:xfrm>
        </p:grpSpPr>
        <p:sp>
          <p:nvSpPr>
            <p:cNvPr id="216" name="TextBox 215"/>
            <p:cNvSpPr txBox="1"/>
            <p:nvPr/>
          </p:nvSpPr>
          <p:spPr>
            <a:xfrm>
              <a:off x="7554401" y="624064"/>
              <a:ext cx="1296145" cy="1449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SN</a:t>
              </a: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7698416" y="852930"/>
              <a:ext cx="1152130" cy="1114696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616437" y="5670846"/>
            <a:ext cx="949890" cy="638474"/>
            <a:chOff x="3050314" y="2937544"/>
            <a:chExt cx="1262112" cy="869202"/>
          </a:xfrm>
        </p:grpSpPr>
        <p:sp>
          <p:nvSpPr>
            <p:cNvPr id="163" name="Rectangle 162"/>
            <p:cNvSpPr/>
            <p:nvPr/>
          </p:nvSpPr>
          <p:spPr>
            <a:xfrm>
              <a:off x="3188578" y="2937544"/>
              <a:ext cx="1123848" cy="77465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164" name="Group 163"/>
            <p:cNvGrpSpPr/>
            <p:nvPr/>
          </p:nvGrpSpPr>
          <p:grpSpPr>
            <a:xfrm>
              <a:off x="3810158" y="3054848"/>
              <a:ext cx="438574" cy="395747"/>
              <a:chOff x="6804248" y="1767855"/>
              <a:chExt cx="1152127" cy="1368152"/>
            </a:xfrm>
          </p:grpSpPr>
          <p:sp>
            <p:nvSpPr>
              <p:cNvPr id="214" name="Rectangle 213"/>
              <p:cNvSpPr/>
              <p:nvPr/>
            </p:nvSpPr>
            <p:spPr>
              <a:xfrm>
                <a:off x="6813771" y="1767855"/>
                <a:ext cx="1142604" cy="1368152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cxnSp>
            <p:nvCxnSpPr>
              <p:cNvPr id="215" name="Straight Connector 214"/>
              <p:cNvCxnSpPr/>
              <p:nvPr/>
            </p:nvCxnSpPr>
            <p:spPr>
              <a:xfrm>
                <a:off x="6804248" y="2592452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64"/>
            <p:cNvGrpSpPr/>
            <p:nvPr/>
          </p:nvGrpSpPr>
          <p:grpSpPr>
            <a:xfrm>
              <a:off x="3392290" y="3450596"/>
              <a:ext cx="612030" cy="356150"/>
              <a:chOff x="437783" y="2276373"/>
              <a:chExt cx="1607791" cy="797003"/>
            </a:xfrm>
          </p:grpSpPr>
          <p:sp>
            <p:nvSpPr>
              <p:cNvPr id="212" name="TextBox 211"/>
              <p:cNvSpPr txBox="1"/>
              <p:nvPr/>
            </p:nvSpPr>
            <p:spPr>
              <a:xfrm>
                <a:off x="437783" y="2276373"/>
                <a:ext cx="1607791" cy="797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581798" y="2354982"/>
                <a:ext cx="1390873" cy="40011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166" name="TextBox 165"/>
            <p:cNvSpPr txBox="1"/>
            <p:nvPr/>
          </p:nvSpPr>
          <p:spPr>
            <a:xfrm>
              <a:off x="3788297" y="3031758"/>
              <a:ext cx="493395" cy="356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100" dirty="0"/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3050314" y="3021702"/>
              <a:ext cx="746389" cy="369332"/>
              <a:chOff x="6480222" y="1070728"/>
              <a:chExt cx="1960753" cy="826500"/>
            </a:xfrm>
          </p:grpSpPr>
          <p:sp>
            <p:nvSpPr>
              <p:cNvPr id="174" name="TextBox 173"/>
              <p:cNvSpPr txBox="1"/>
              <p:nvPr/>
            </p:nvSpPr>
            <p:spPr>
              <a:xfrm>
                <a:off x="6480222" y="1070728"/>
                <a:ext cx="1960753" cy="8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SN</a:t>
                </a:r>
                <a:endParaRPr lang="en-US" dirty="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7020271" y="1144909"/>
                <a:ext cx="1152130" cy="750579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grpSp>
        <p:nvGrpSpPr>
          <p:cNvPr id="159" name="Group 158"/>
          <p:cNvGrpSpPr/>
          <p:nvPr/>
        </p:nvGrpSpPr>
        <p:grpSpPr>
          <a:xfrm>
            <a:off x="5685605" y="5902360"/>
            <a:ext cx="197351" cy="52999"/>
            <a:chOff x="3563888" y="2667268"/>
            <a:chExt cx="360040" cy="82302"/>
          </a:xfrm>
        </p:grpSpPr>
        <p:sp>
          <p:nvSpPr>
            <p:cNvPr id="160" name="Oval 159"/>
            <p:cNvSpPr/>
            <p:nvPr/>
          </p:nvSpPr>
          <p:spPr>
            <a:xfrm>
              <a:off x="35638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37162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3851920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6660232" y="4619747"/>
            <a:ext cx="1944216" cy="1689573"/>
            <a:chOff x="539552" y="4295057"/>
            <a:chExt cx="2210769" cy="2020399"/>
          </a:xfrm>
        </p:grpSpPr>
        <p:sp>
          <p:nvSpPr>
            <p:cNvPr id="229" name="Rectangle 228"/>
            <p:cNvSpPr/>
            <p:nvPr/>
          </p:nvSpPr>
          <p:spPr>
            <a:xfrm>
              <a:off x="539552" y="4385313"/>
              <a:ext cx="2210769" cy="19174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609464" y="4295057"/>
              <a:ext cx="5805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grpSp>
          <p:nvGrpSpPr>
            <p:cNvPr id="231" name="Group 230"/>
            <p:cNvGrpSpPr/>
            <p:nvPr/>
          </p:nvGrpSpPr>
          <p:grpSpPr>
            <a:xfrm>
              <a:off x="1644933" y="4486064"/>
              <a:ext cx="1008941" cy="777775"/>
              <a:chOff x="6686964" y="1767855"/>
              <a:chExt cx="1376546" cy="1218447"/>
            </a:xfrm>
          </p:grpSpPr>
          <p:sp>
            <p:nvSpPr>
              <p:cNvPr id="260" name="Rectangle 259"/>
              <p:cNvSpPr/>
              <p:nvPr/>
            </p:nvSpPr>
            <p:spPr>
              <a:xfrm>
                <a:off x="6813772" y="1767855"/>
                <a:ext cx="1241677" cy="1218447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cxnSp>
            <p:nvCxnSpPr>
              <p:cNvPr id="261" name="Straight Connector 260"/>
              <p:cNvCxnSpPr/>
              <p:nvPr/>
            </p:nvCxnSpPr>
            <p:spPr>
              <a:xfrm>
                <a:off x="6804248" y="2415268"/>
                <a:ext cx="1259262" cy="7615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2" name="TextBox 261"/>
              <p:cNvSpPr txBox="1"/>
              <p:nvPr/>
            </p:nvSpPr>
            <p:spPr>
              <a:xfrm>
                <a:off x="6686964" y="1793663"/>
                <a:ext cx="1296144" cy="576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list</a:t>
                </a:r>
                <a:endParaRPr lang="en-US" sz="1400" dirty="0"/>
              </a:p>
            </p:txBody>
          </p:sp>
        </p:grpSp>
        <p:grpSp>
          <p:nvGrpSpPr>
            <p:cNvPr id="232" name="Group 231"/>
            <p:cNvGrpSpPr/>
            <p:nvPr/>
          </p:nvGrpSpPr>
          <p:grpSpPr>
            <a:xfrm>
              <a:off x="681589" y="4760662"/>
              <a:ext cx="950011" cy="427620"/>
              <a:chOff x="755576" y="2027918"/>
              <a:chExt cx="1296144" cy="669901"/>
            </a:xfrm>
          </p:grpSpPr>
          <p:sp>
            <p:nvSpPr>
              <p:cNvPr id="258" name="TextBox 257"/>
              <p:cNvSpPr txBox="1"/>
              <p:nvPr/>
            </p:nvSpPr>
            <p:spPr>
              <a:xfrm>
                <a:off x="755576" y="2027918"/>
                <a:ext cx="1296144" cy="530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v</a:t>
                </a:r>
                <a:r>
                  <a:rPr lang="en-US" sz="1600" baseline="-25000" dirty="0" smtClean="0"/>
                  <a:t>0</a:t>
                </a:r>
                <a:endParaRPr lang="en-US" sz="1400" dirty="0"/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899592" y="2297709"/>
                <a:ext cx="1008111" cy="40011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33" name="Group 232"/>
            <p:cNvGrpSpPr/>
            <p:nvPr/>
          </p:nvGrpSpPr>
          <p:grpSpPr>
            <a:xfrm>
              <a:off x="1703866" y="5318819"/>
              <a:ext cx="950011" cy="307777"/>
              <a:chOff x="6963841" y="1433502"/>
              <a:chExt cx="1296144" cy="1266349"/>
            </a:xfrm>
          </p:grpSpPr>
          <p:sp>
            <p:nvSpPr>
              <p:cNvPr id="256" name="TextBox 255"/>
              <p:cNvSpPr txBox="1"/>
              <p:nvPr/>
            </p:nvSpPr>
            <p:spPr>
              <a:xfrm>
                <a:off x="6963841" y="1433502"/>
                <a:ext cx="1296144" cy="1266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{}</a:t>
                </a:r>
                <a:endParaRPr lang="en-US" sz="1400" dirty="0"/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7020272" y="1945796"/>
                <a:ext cx="1152128" cy="754055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234" name="Group 233"/>
            <p:cNvGrpSpPr/>
            <p:nvPr/>
          </p:nvGrpSpPr>
          <p:grpSpPr>
            <a:xfrm>
              <a:off x="632745" y="5229596"/>
              <a:ext cx="950011" cy="368041"/>
              <a:chOff x="6942621" y="1077334"/>
              <a:chExt cx="1296144" cy="1497972"/>
            </a:xfrm>
          </p:grpSpPr>
          <p:sp>
            <p:nvSpPr>
              <p:cNvPr id="254" name="TextBox 253"/>
              <p:cNvSpPr txBox="1"/>
              <p:nvPr/>
            </p:nvSpPr>
            <p:spPr>
              <a:xfrm>
                <a:off x="6942621" y="1077334"/>
                <a:ext cx="1296144" cy="1497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1,2,3,4</a:t>
                </a:r>
                <a:endParaRPr lang="en-US" sz="1400" dirty="0"/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7020272" y="1325958"/>
                <a:ext cx="1152128" cy="1004067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35" name="Group 234"/>
            <p:cNvGrpSpPr/>
            <p:nvPr/>
          </p:nvGrpSpPr>
          <p:grpSpPr>
            <a:xfrm>
              <a:off x="994326" y="4461083"/>
              <a:ext cx="527785" cy="441648"/>
              <a:chOff x="7554401" y="624064"/>
              <a:chExt cx="1296145" cy="1449051"/>
            </a:xfrm>
          </p:grpSpPr>
          <p:sp>
            <p:nvSpPr>
              <p:cNvPr id="252" name="TextBox 251"/>
              <p:cNvSpPr txBox="1"/>
              <p:nvPr/>
            </p:nvSpPr>
            <p:spPr>
              <a:xfrm>
                <a:off x="7554401" y="624064"/>
                <a:ext cx="1296145" cy="1449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SN</a:t>
                </a:r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7698416" y="852930"/>
                <a:ext cx="1152130" cy="1114696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236" name="Group 235"/>
            <p:cNvGrpSpPr/>
            <p:nvPr/>
          </p:nvGrpSpPr>
          <p:grpSpPr>
            <a:xfrm>
              <a:off x="590081" y="5551966"/>
              <a:ext cx="1080120" cy="763490"/>
              <a:chOff x="3050314" y="2937544"/>
              <a:chExt cx="1262112" cy="869202"/>
            </a:xfrm>
          </p:grpSpPr>
          <p:sp>
            <p:nvSpPr>
              <p:cNvPr id="241" name="Rectangle 240"/>
              <p:cNvSpPr/>
              <p:nvPr/>
            </p:nvSpPr>
            <p:spPr>
              <a:xfrm>
                <a:off x="3188578" y="2937544"/>
                <a:ext cx="1123848" cy="77465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grpSp>
            <p:nvGrpSpPr>
              <p:cNvPr id="242" name="Group 241"/>
              <p:cNvGrpSpPr/>
              <p:nvPr/>
            </p:nvGrpSpPr>
            <p:grpSpPr>
              <a:xfrm>
                <a:off x="3810158" y="3054848"/>
                <a:ext cx="438574" cy="395747"/>
                <a:chOff x="6804248" y="1767855"/>
                <a:chExt cx="1152127" cy="1368152"/>
              </a:xfrm>
            </p:grpSpPr>
            <p:sp>
              <p:nvSpPr>
                <p:cNvPr id="250" name="Rectangle 249"/>
                <p:cNvSpPr/>
                <p:nvPr/>
              </p:nvSpPr>
              <p:spPr>
                <a:xfrm>
                  <a:off x="6813771" y="1767855"/>
                  <a:ext cx="1142604" cy="1368152"/>
                </a:xfrm>
                <a:prstGeom prst="rect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cxnSp>
              <p:nvCxnSpPr>
                <p:cNvPr id="251" name="Straight Connector 250"/>
                <p:cNvCxnSpPr/>
                <p:nvPr/>
              </p:nvCxnSpPr>
              <p:spPr>
                <a:xfrm>
                  <a:off x="6804248" y="2592452"/>
                  <a:ext cx="1152127" cy="0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3" name="Group 242"/>
              <p:cNvGrpSpPr/>
              <p:nvPr/>
            </p:nvGrpSpPr>
            <p:grpSpPr>
              <a:xfrm>
                <a:off x="3392290" y="3450596"/>
                <a:ext cx="612030" cy="356150"/>
                <a:chOff x="437783" y="2276373"/>
                <a:chExt cx="1607791" cy="797003"/>
              </a:xfrm>
            </p:grpSpPr>
            <p:sp>
              <p:nvSpPr>
                <p:cNvPr id="248" name="TextBox 247"/>
                <p:cNvSpPr txBox="1"/>
                <p:nvPr/>
              </p:nvSpPr>
              <p:spPr>
                <a:xfrm>
                  <a:off x="437783" y="2276373"/>
                  <a:ext cx="1607791" cy="7970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1100" dirty="0"/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581798" y="2354982"/>
                  <a:ext cx="1390873" cy="400110"/>
                </a:xfrm>
                <a:prstGeom prst="rect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</p:grpSp>
          <p:sp>
            <p:nvSpPr>
              <p:cNvPr id="244" name="TextBox 243"/>
              <p:cNvSpPr txBox="1"/>
              <p:nvPr/>
            </p:nvSpPr>
            <p:spPr>
              <a:xfrm>
                <a:off x="3788297" y="3031758"/>
                <a:ext cx="493395" cy="356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100" dirty="0"/>
              </a:p>
            </p:txBody>
          </p:sp>
          <p:grpSp>
            <p:nvGrpSpPr>
              <p:cNvPr id="245" name="Group 244"/>
              <p:cNvGrpSpPr/>
              <p:nvPr/>
            </p:nvGrpSpPr>
            <p:grpSpPr>
              <a:xfrm>
                <a:off x="3050314" y="3021702"/>
                <a:ext cx="746389" cy="502798"/>
                <a:chOff x="6480222" y="1070728"/>
                <a:chExt cx="1960753" cy="1125174"/>
              </a:xfrm>
            </p:grpSpPr>
            <p:sp>
              <p:nvSpPr>
                <p:cNvPr id="246" name="TextBox 245"/>
                <p:cNvSpPr txBox="1"/>
                <p:nvPr/>
              </p:nvSpPr>
              <p:spPr>
                <a:xfrm>
                  <a:off x="6480222" y="1070728"/>
                  <a:ext cx="1960753" cy="11251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1</a:t>
                  </a:r>
                  <a:endParaRPr lang="en-US" b="1" dirty="0"/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7020271" y="1144909"/>
                  <a:ext cx="1152130" cy="750579"/>
                </a:xfrm>
                <a:prstGeom prst="rect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</p:grpSp>
        </p:grpSp>
        <p:grpSp>
          <p:nvGrpSpPr>
            <p:cNvPr id="237" name="Group 236"/>
            <p:cNvGrpSpPr/>
            <p:nvPr/>
          </p:nvGrpSpPr>
          <p:grpSpPr>
            <a:xfrm>
              <a:off x="1805833" y="5828811"/>
              <a:ext cx="224408" cy="63376"/>
              <a:chOff x="3563888" y="2667268"/>
              <a:chExt cx="360040" cy="82302"/>
            </a:xfrm>
          </p:grpSpPr>
          <p:sp>
            <p:nvSpPr>
              <p:cNvPr id="238" name="Oval 237"/>
              <p:cNvSpPr/>
              <p:nvPr/>
            </p:nvSpPr>
            <p:spPr>
              <a:xfrm>
                <a:off x="3563888" y="2667268"/>
                <a:ext cx="72008" cy="823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3716288" y="2667268"/>
                <a:ext cx="72008" cy="823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3851920" y="2667268"/>
                <a:ext cx="72008" cy="823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8" name="TextBox 177"/>
          <p:cNvSpPr txBox="1"/>
          <p:nvPr/>
        </p:nvSpPr>
        <p:spPr>
          <a:xfrm>
            <a:off x="7596336" y="5075892"/>
            <a:ext cx="149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&lt;add n</a:t>
            </a:r>
            <a:r>
              <a:rPr lang="en-US" b="1" baseline="-25000" dirty="0"/>
              <a:t>4</a:t>
            </a:r>
            <a:r>
              <a:rPr lang="en-US" b="1" dirty="0" smtClean="0"/>
              <a:t>&gt;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2020223" y="2996952"/>
            <a:ext cx="5144065" cy="647531"/>
            <a:chOff x="2020223" y="2996952"/>
            <a:chExt cx="5144065" cy="647531"/>
          </a:xfrm>
        </p:grpSpPr>
        <p:sp>
          <p:nvSpPr>
            <p:cNvPr id="180" name="Rectangle 179"/>
            <p:cNvSpPr/>
            <p:nvPr/>
          </p:nvSpPr>
          <p:spPr>
            <a:xfrm>
              <a:off x="2726127" y="3021319"/>
              <a:ext cx="3156829" cy="62316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2020223" y="2996952"/>
              <a:ext cx="51440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c</a:t>
              </a:r>
              <a:r>
                <a:rPr lang="en-US" sz="3200" dirty="0" smtClean="0"/>
                <a:t>ollects again</a:t>
              </a:r>
            </a:p>
          </p:txBody>
        </p:sp>
        <p:pic>
          <p:nvPicPr>
            <p:cNvPr id="182" name="Picture 2" descr="Image result for client icon vector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4309" y="3064104"/>
              <a:ext cx="537592" cy="537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3" name="TextBox 182"/>
          <p:cNvSpPr txBox="1"/>
          <p:nvPr/>
        </p:nvSpPr>
        <p:spPr>
          <a:xfrm>
            <a:off x="1619672" y="2980300"/>
            <a:ext cx="1476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read</a:t>
            </a:r>
            <a:endParaRPr lang="en-US" sz="3200" dirty="0"/>
          </a:p>
        </p:txBody>
      </p:sp>
      <p:cxnSp>
        <p:nvCxnSpPr>
          <p:cNvPr id="184" name="Straight Arrow Connector 183"/>
          <p:cNvCxnSpPr/>
          <p:nvPr/>
        </p:nvCxnSpPr>
        <p:spPr>
          <a:xfrm>
            <a:off x="1729394" y="2384340"/>
            <a:ext cx="2579839" cy="202497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>
            <a:off x="1822138" y="2373305"/>
            <a:ext cx="4922288" cy="204935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>
            <a:off x="1691680" y="2419220"/>
            <a:ext cx="0" cy="196609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91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Snapshots in Persistent Memory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115</a:t>
            </a:fld>
            <a:endParaRPr lang="en-US"/>
          </a:p>
        </p:txBody>
      </p:sp>
      <p:pic>
        <p:nvPicPr>
          <p:cNvPr id="131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81627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991" y="1835712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101" y="1835711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39553" y="4623811"/>
            <a:ext cx="1944216" cy="1689573"/>
            <a:chOff x="539552" y="4295057"/>
            <a:chExt cx="2210769" cy="2020399"/>
          </a:xfrm>
        </p:grpSpPr>
        <p:sp>
          <p:nvSpPr>
            <p:cNvPr id="34" name="Rectangle 33"/>
            <p:cNvSpPr/>
            <p:nvPr/>
          </p:nvSpPr>
          <p:spPr>
            <a:xfrm>
              <a:off x="539552" y="4385313"/>
              <a:ext cx="2210769" cy="191749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09464" y="4295057"/>
              <a:ext cx="5805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644937" y="4486064"/>
              <a:ext cx="950011" cy="703831"/>
              <a:chOff x="6686964" y="1767855"/>
              <a:chExt cx="1296144" cy="110260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6813772" y="1767855"/>
                <a:ext cx="1142603" cy="1102608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6804248" y="2415269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6686964" y="1793663"/>
                <a:ext cx="1296144" cy="576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list</a:t>
                </a:r>
                <a:endParaRPr lang="en-US" sz="1400" dirty="0"/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6804248" y="2680210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681589" y="4760662"/>
              <a:ext cx="950011" cy="427620"/>
              <a:chOff x="755576" y="2027918"/>
              <a:chExt cx="1296144" cy="669901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755576" y="2027918"/>
                <a:ext cx="1296144" cy="530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v</a:t>
                </a:r>
                <a:r>
                  <a:rPr lang="en-US" sz="1600" baseline="-25000" dirty="0" smtClean="0"/>
                  <a:t>0</a:t>
                </a:r>
                <a:endParaRPr lang="en-US" sz="1400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899592" y="2297709"/>
                <a:ext cx="1008111" cy="40011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1703866" y="5211892"/>
              <a:ext cx="950011" cy="307777"/>
              <a:chOff x="6963841" y="993553"/>
              <a:chExt cx="1296144" cy="1266349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6963841" y="993553"/>
                <a:ext cx="1296144" cy="1266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{}</a:t>
                </a:r>
                <a:endParaRPr lang="en-US" sz="1400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7020272" y="1325958"/>
                <a:ext cx="1152128" cy="754053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632745" y="5229596"/>
              <a:ext cx="950011" cy="368041"/>
              <a:chOff x="6942621" y="1077334"/>
              <a:chExt cx="1296144" cy="1497972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6942621" y="1077334"/>
                <a:ext cx="1296144" cy="1497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1,2,3,4</a:t>
                </a:r>
                <a:endParaRPr lang="en-US" sz="1400" b="1" dirty="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7020272" y="1325958"/>
                <a:ext cx="1152128" cy="1004067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994326" y="4461083"/>
              <a:ext cx="527785" cy="409497"/>
              <a:chOff x="7554401" y="624064"/>
              <a:chExt cx="1296145" cy="1343562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7554401" y="624064"/>
                <a:ext cx="1296145" cy="1211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1</a:t>
                </a:r>
                <a:endParaRPr lang="en-US" b="1" dirty="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7698416" y="852930"/>
                <a:ext cx="1152130" cy="1114696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90081" y="5551966"/>
              <a:ext cx="1080120" cy="763490"/>
              <a:chOff x="3050314" y="2937544"/>
              <a:chExt cx="1262112" cy="869202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3188578" y="2937544"/>
                <a:ext cx="1123848" cy="77465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3810158" y="3054848"/>
                <a:ext cx="438574" cy="395747"/>
                <a:chOff x="6804248" y="1767855"/>
                <a:chExt cx="1152127" cy="1368152"/>
              </a:xfrm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6813771" y="1767855"/>
                  <a:ext cx="1142604" cy="1368152"/>
                </a:xfrm>
                <a:prstGeom prst="rect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6804248" y="2592452"/>
                  <a:ext cx="1152127" cy="0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/>
            </p:nvGrpSpPr>
            <p:grpSpPr>
              <a:xfrm>
                <a:off x="3392290" y="3450596"/>
                <a:ext cx="612030" cy="356150"/>
                <a:chOff x="437783" y="2276373"/>
                <a:chExt cx="1607791" cy="797003"/>
              </a:xfrm>
            </p:grpSpPr>
            <p:sp>
              <p:nvSpPr>
                <p:cNvPr id="86" name="TextBox 85"/>
                <p:cNvSpPr txBox="1"/>
                <p:nvPr/>
              </p:nvSpPr>
              <p:spPr>
                <a:xfrm>
                  <a:off x="437783" y="2276373"/>
                  <a:ext cx="1607791" cy="7970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1100" dirty="0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581798" y="2354982"/>
                  <a:ext cx="1390873" cy="400110"/>
                </a:xfrm>
                <a:prstGeom prst="rect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</p:grpSp>
          <p:sp>
            <p:nvSpPr>
              <p:cNvPr id="88" name="TextBox 87"/>
              <p:cNvSpPr txBox="1"/>
              <p:nvPr/>
            </p:nvSpPr>
            <p:spPr>
              <a:xfrm>
                <a:off x="3788297" y="3031758"/>
                <a:ext cx="493395" cy="356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100" dirty="0"/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3050314" y="3021702"/>
                <a:ext cx="746389" cy="369332"/>
                <a:chOff x="6480222" y="1070728"/>
                <a:chExt cx="1960753" cy="826500"/>
              </a:xfrm>
            </p:grpSpPr>
            <p:sp>
              <p:nvSpPr>
                <p:cNvPr id="90" name="TextBox 89"/>
                <p:cNvSpPr txBox="1"/>
                <p:nvPr/>
              </p:nvSpPr>
              <p:spPr>
                <a:xfrm>
                  <a:off x="6480222" y="1070728"/>
                  <a:ext cx="1960753" cy="8265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SN</a:t>
                  </a:r>
                  <a:endParaRPr lang="en-US" dirty="0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7020271" y="1144909"/>
                  <a:ext cx="1152130" cy="750579"/>
                </a:xfrm>
                <a:prstGeom prst="rect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</p:grpSp>
        </p:grpSp>
        <p:grpSp>
          <p:nvGrpSpPr>
            <p:cNvPr id="95" name="Group 94"/>
            <p:cNvGrpSpPr/>
            <p:nvPr/>
          </p:nvGrpSpPr>
          <p:grpSpPr>
            <a:xfrm>
              <a:off x="1805833" y="5828811"/>
              <a:ext cx="224408" cy="63376"/>
              <a:chOff x="3563888" y="2667268"/>
              <a:chExt cx="360040" cy="82302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3563888" y="2667268"/>
                <a:ext cx="72008" cy="823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3716288" y="2667268"/>
                <a:ext cx="72008" cy="823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3851920" y="2667268"/>
                <a:ext cx="72008" cy="823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5" name="Rectangle 124"/>
          <p:cNvSpPr/>
          <p:nvPr/>
        </p:nvSpPr>
        <p:spPr>
          <a:xfrm>
            <a:off x="2627784" y="4723289"/>
            <a:ext cx="1805144" cy="16035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726127" y="4647812"/>
            <a:ext cx="474042" cy="308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/>
              <a:t>2</a:t>
            </a:r>
            <a:endParaRPr lang="en-US" dirty="0"/>
          </a:p>
        </p:txBody>
      </p:sp>
      <p:grpSp>
        <p:nvGrpSpPr>
          <p:cNvPr id="127" name="Group 126"/>
          <p:cNvGrpSpPr/>
          <p:nvPr/>
        </p:nvGrpSpPr>
        <p:grpSpPr>
          <a:xfrm>
            <a:off x="3483251" y="4754523"/>
            <a:ext cx="923253" cy="641603"/>
            <a:chOff x="6732240" y="1668532"/>
            <a:chExt cx="1296144" cy="1201931"/>
          </a:xfrm>
        </p:grpSpPr>
        <p:sp>
          <p:nvSpPr>
            <p:cNvPr id="170" name="Rectangle 169"/>
            <p:cNvSpPr/>
            <p:nvPr/>
          </p:nvSpPr>
          <p:spPr>
            <a:xfrm>
              <a:off x="6813772" y="1767855"/>
              <a:ext cx="1142603" cy="1102608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171" name="Straight Connector 170"/>
            <p:cNvCxnSpPr/>
            <p:nvPr/>
          </p:nvCxnSpPr>
          <p:spPr>
            <a:xfrm>
              <a:off x="6804248" y="2415269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TextBox 171"/>
            <p:cNvSpPr txBox="1"/>
            <p:nvPr/>
          </p:nvSpPr>
          <p:spPr>
            <a:xfrm>
              <a:off x="6732240" y="1668532"/>
              <a:ext cx="1296144" cy="576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list</a:t>
              </a:r>
              <a:endParaRPr lang="en-US" sz="1400" dirty="0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2785019" y="4993196"/>
            <a:ext cx="775706" cy="308012"/>
            <a:chOff x="755576" y="2178080"/>
            <a:chExt cx="1296144" cy="577007"/>
          </a:xfrm>
        </p:grpSpPr>
        <p:sp>
          <p:nvSpPr>
            <p:cNvPr id="168" name="TextBox 167"/>
            <p:cNvSpPr txBox="1"/>
            <p:nvPr/>
          </p:nvSpPr>
          <p:spPr>
            <a:xfrm>
              <a:off x="755576" y="2178080"/>
              <a:ext cx="1296144" cy="482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v</a:t>
              </a:r>
              <a:r>
                <a:rPr lang="en-US" sz="1400" baseline="-25000" dirty="0"/>
                <a:t>0</a:t>
              </a:r>
              <a:endParaRPr lang="en-US" sz="1400" dirty="0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899592" y="2354977"/>
              <a:ext cx="1008112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3619731" y="5414522"/>
            <a:ext cx="775706" cy="257381"/>
            <a:chOff x="6963841" y="993553"/>
            <a:chExt cx="1296144" cy="1266349"/>
          </a:xfrm>
        </p:grpSpPr>
        <p:sp>
          <p:nvSpPr>
            <p:cNvPr id="139" name="TextBox 138"/>
            <p:cNvSpPr txBox="1"/>
            <p:nvPr/>
          </p:nvSpPr>
          <p:spPr>
            <a:xfrm>
              <a:off x="6963841" y="993553"/>
              <a:ext cx="1296144" cy="1266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{}</a:t>
              </a:r>
              <a:endParaRPr lang="en-US" sz="1400" dirty="0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7020272" y="1325958"/>
              <a:ext cx="1152128" cy="75405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2745136" y="5301208"/>
            <a:ext cx="775706" cy="268939"/>
            <a:chOff x="6942621" y="1077334"/>
            <a:chExt cx="1296144" cy="1308944"/>
          </a:xfrm>
        </p:grpSpPr>
        <p:sp>
          <p:nvSpPr>
            <p:cNvPr id="137" name="TextBox 136"/>
            <p:cNvSpPr txBox="1"/>
            <p:nvPr/>
          </p:nvSpPr>
          <p:spPr>
            <a:xfrm>
              <a:off x="6942621" y="1077334"/>
              <a:ext cx="1296144" cy="1252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1,2,3</a:t>
              </a:r>
              <a:endParaRPr lang="en-US" sz="1400" dirty="0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7020272" y="1325958"/>
              <a:ext cx="1152127" cy="106032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3038352" y="4746630"/>
            <a:ext cx="430949" cy="338554"/>
            <a:chOff x="6963841" y="959758"/>
            <a:chExt cx="1296144" cy="1328297"/>
          </a:xfrm>
        </p:grpSpPr>
        <p:sp>
          <p:nvSpPr>
            <p:cNvPr id="135" name="TextBox 134"/>
            <p:cNvSpPr txBox="1"/>
            <p:nvPr/>
          </p:nvSpPr>
          <p:spPr>
            <a:xfrm>
              <a:off x="6963841" y="959758"/>
              <a:ext cx="1296144" cy="1328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SN</a:t>
              </a:r>
              <a:endParaRPr lang="en-US" sz="1600" dirty="0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7020272" y="1325958"/>
              <a:ext cx="1152128" cy="75405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2710300" y="5677200"/>
            <a:ext cx="881943" cy="595634"/>
            <a:chOff x="3050314" y="2937544"/>
            <a:chExt cx="1262112" cy="810881"/>
          </a:xfrm>
        </p:grpSpPr>
        <p:sp>
          <p:nvSpPr>
            <p:cNvPr id="114" name="Rectangle 113"/>
            <p:cNvSpPr/>
            <p:nvPr/>
          </p:nvSpPr>
          <p:spPr>
            <a:xfrm>
              <a:off x="3188578" y="2937544"/>
              <a:ext cx="1123848" cy="77465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3810158" y="3054848"/>
              <a:ext cx="438574" cy="395747"/>
              <a:chOff x="6804248" y="1767855"/>
              <a:chExt cx="1152127" cy="1368152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6813771" y="1767855"/>
                <a:ext cx="1142604" cy="1368152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cxnSp>
            <p:nvCxnSpPr>
              <p:cNvPr id="124" name="Straight Connector 123"/>
              <p:cNvCxnSpPr/>
              <p:nvPr/>
            </p:nvCxnSpPr>
            <p:spPr>
              <a:xfrm>
                <a:off x="6804248" y="2592452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115"/>
            <p:cNvGrpSpPr/>
            <p:nvPr/>
          </p:nvGrpSpPr>
          <p:grpSpPr>
            <a:xfrm>
              <a:off x="3392290" y="3450593"/>
              <a:ext cx="612030" cy="297832"/>
              <a:chOff x="437783" y="2276373"/>
              <a:chExt cx="1607791" cy="666499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437783" y="2276373"/>
                <a:ext cx="1607791" cy="666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581798" y="2354982"/>
                <a:ext cx="1390873" cy="40011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3788296" y="3031758"/>
              <a:ext cx="493396" cy="297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100" dirty="0"/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3050314" y="3021702"/>
              <a:ext cx="746389" cy="369332"/>
              <a:chOff x="6480222" y="1070728"/>
              <a:chExt cx="1960753" cy="826500"/>
            </a:xfrm>
          </p:grpSpPr>
          <p:sp>
            <p:nvSpPr>
              <p:cNvPr id="119" name="TextBox 118"/>
              <p:cNvSpPr txBox="1"/>
              <p:nvPr/>
            </p:nvSpPr>
            <p:spPr>
              <a:xfrm>
                <a:off x="6480222" y="1070728"/>
                <a:ext cx="1960753" cy="8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SN</a:t>
                </a:r>
                <a:endParaRPr lang="en-US" dirty="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020271" y="1144909"/>
                <a:ext cx="1152130" cy="750579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3702990" y="5908714"/>
            <a:ext cx="183234" cy="52999"/>
            <a:chOff x="3563888" y="2667268"/>
            <a:chExt cx="360040" cy="82302"/>
          </a:xfrm>
        </p:grpSpPr>
        <p:sp>
          <p:nvSpPr>
            <p:cNvPr id="111" name="Oval 110"/>
            <p:cNvSpPr/>
            <p:nvPr/>
          </p:nvSpPr>
          <p:spPr>
            <a:xfrm>
              <a:off x="35638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7162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3851920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" name="TextBox 155"/>
          <p:cNvSpPr txBox="1"/>
          <p:nvPr/>
        </p:nvSpPr>
        <p:spPr>
          <a:xfrm>
            <a:off x="3470400" y="5079318"/>
            <a:ext cx="149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&lt;add n</a:t>
            </a:r>
            <a:r>
              <a:rPr lang="en-US" b="1" baseline="-25000" dirty="0"/>
              <a:t>4</a:t>
            </a:r>
            <a:r>
              <a:rPr lang="en-US" b="1" dirty="0" smtClean="0"/>
              <a:t>&gt;</a:t>
            </a:r>
            <a:endParaRPr lang="en-US" b="1" dirty="0"/>
          </a:p>
        </p:txBody>
      </p:sp>
      <p:sp>
        <p:nvSpPr>
          <p:cNvPr id="148" name="Rectangle 147"/>
          <p:cNvSpPr/>
          <p:nvPr/>
        </p:nvSpPr>
        <p:spPr>
          <a:xfrm>
            <a:off x="4572000" y="4695224"/>
            <a:ext cx="1944216" cy="16035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dk1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633483" y="4619747"/>
            <a:ext cx="510563" cy="308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/>
              <a:t>1</a:t>
            </a:r>
            <a:endParaRPr lang="en-US" dirty="0"/>
          </a:p>
        </p:txBody>
      </p:sp>
      <p:grpSp>
        <p:nvGrpSpPr>
          <p:cNvPr id="152" name="Group 151"/>
          <p:cNvGrpSpPr/>
          <p:nvPr/>
        </p:nvGrpSpPr>
        <p:grpSpPr>
          <a:xfrm>
            <a:off x="5544108" y="4779478"/>
            <a:ext cx="835468" cy="588584"/>
            <a:chOff x="6686964" y="1767855"/>
            <a:chExt cx="1296144" cy="1102608"/>
          </a:xfrm>
        </p:grpSpPr>
        <p:sp>
          <p:nvSpPr>
            <p:cNvPr id="224" name="Rectangle 223"/>
            <p:cNvSpPr/>
            <p:nvPr/>
          </p:nvSpPr>
          <p:spPr>
            <a:xfrm>
              <a:off x="6813772" y="1767855"/>
              <a:ext cx="1142603" cy="1102608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225" name="Straight Connector 224"/>
            <p:cNvCxnSpPr/>
            <p:nvPr/>
          </p:nvCxnSpPr>
          <p:spPr>
            <a:xfrm>
              <a:off x="6804248" y="2415269"/>
              <a:ext cx="1152127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TextBox 225"/>
            <p:cNvSpPr txBox="1"/>
            <p:nvPr/>
          </p:nvSpPr>
          <p:spPr>
            <a:xfrm>
              <a:off x="6686964" y="1793663"/>
              <a:ext cx="1296144" cy="576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list</a:t>
              </a:r>
              <a:endParaRPr lang="en-US" sz="1400" dirty="0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4696912" y="5090097"/>
            <a:ext cx="835468" cy="283119"/>
            <a:chOff x="755576" y="2179629"/>
            <a:chExt cx="1296144" cy="530374"/>
          </a:xfrm>
        </p:grpSpPr>
        <p:sp>
          <p:nvSpPr>
            <p:cNvPr id="222" name="TextBox 221"/>
            <p:cNvSpPr txBox="1"/>
            <p:nvPr/>
          </p:nvSpPr>
          <p:spPr>
            <a:xfrm>
              <a:off x="755576" y="2179629"/>
              <a:ext cx="1296144" cy="53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v</a:t>
              </a:r>
              <a:r>
                <a:rPr lang="en-US" sz="1600" baseline="-25000" dirty="0" smtClean="0"/>
                <a:t>0</a:t>
              </a:r>
              <a:endParaRPr lang="en-US" sz="1400" dirty="0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899592" y="2297709"/>
              <a:ext cx="1008111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5595932" y="5386457"/>
            <a:ext cx="835468" cy="257381"/>
            <a:chOff x="6963841" y="993553"/>
            <a:chExt cx="1296144" cy="1266349"/>
          </a:xfrm>
        </p:grpSpPr>
        <p:sp>
          <p:nvSpPr>
            <p:cNvPr id="220" name="TextBox 219"/>
            <p:cNvSpPr txBox="1"/>
            <p:nvPr/>
          </p:nvSpPr>
          <p:spPr>
            <a:xfrm>
              <a:off x="6963841" y="993553"/>
              <a:ext cx="1296144" cy="1266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{}</a:t>
              </a:r>
              <a:endParaRPr lang="en-US" sz="1400" dirty="0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7020272" y="1325958"/>
              <a:ext cx="1152128" cy="754053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4653957" y="5401262"/>
            <a:ext cx="835468" cy="307777"/>
            <a:chOff x="6942621" y="1077334"/>
            <a:chExt cx="1296144" cy="1497972"/>
          </a:xfrm>
        </p:grpSpPr>
        <p:sp>
          <p:nvSpPr>
            <p:cNvPr id="218" name="TextBox 217"/>
            <p:cNvSpPr txBox="1"/>
            <p:nvPr/>
          </p:nvSpPr>
          <p:spPr>
            <a:xfrm>
              <a:off x="6942621" y="1077334"/>
              <a:ext cx="1296144" cy="1497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1,2,3</a:t>
              </a:r>
              <a:endParaRPr lang="en-US" sz="1400" dirty="0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7020272" y="1325958"/>
              <a:ext cx="1152128" cy="1004067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4971942" y="4758587"/>
            <a:ext cx="464150" cy="369332"/>
            <a:chOff x="7554401" y="624064"/>
            <a:chExt cx="1296145" cy="1449051"/>
          </a:xfrm>
        </p:grpSpPr>
        <p:sp>
          <p:nvSpPr>
            <p:cNvPr id="216" name="TextBox 215"/>
            <p:cNvSpPr txBox="1"/>
            <p:nvPr/>
          </p:nvSpPr>
          <p:spPr>
            <a:xfrm>
              <a:off x="7554401" y="624064"/>
              <a:ext cx="1296145" cy="1449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SN</a:t>
              </a: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7698416" y="852930"/>
              <a:ext cx="1152130" cy="1114696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616437" y="5670846"/>
            <a:ext cx="949890" cy="638474"/>
            <a:chOff x="3050314" y="2937544"/>
            <a:chExt cx="1262112" cy="869202"/>
          </a:xfrm>
        </p:grpSpPr>
        <p:sp>
          <p:nvSpPr>
            <p:cNvPr id="163" name="Rectangle 162"/>
            <p:cNvSpPr/>
            <p:nvPr/>
          </p:nvSpPr>
          <p:spPr>
            <a:xfrm>
              <a:off x="3188578" y="2937544"/>
              <a:ext cx="1123848" cy="77465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164" name="Group 163"/>
            <p:cNvGrpSpPr/>
            <p:nvPr/>
          </p:nvGrpSpPr>
          <p:grpSpPr>
            <a:xfrm>
              <a:off x="3810158" y="3054848"/>
              <a:ext cx="438574" cy="395747"/>
              <a:chOff x="6804248" y="1767855"/>
              <a:chExt cx="1152127" cy="1368152"/>
            </a:xfrm>
          </p:grpSpPr>
          <p:sp>
            <p:nvSpPr>
              <p:cNvPr id="214" name="Rectangle 213"/>
              <p:cNvSpPr/>
              <p:nvPr/>
            </p:nvSpPr>
            <p:spPr>
              <a:xfrm>
                <a:off x="6813771" y="1767855"/>
                <a:ext cx="1142604" cy="1368152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cxnSp>
            <p:nvCxnSpPr>
              <p:cNvPr id="215" name="Straight Connector 214"/>
              <p:cNvCxnSpPr/>
              <p:nvPr/>
            </p:nvCxnSpPr>
            <p:spPr>
              <a:xfrm>
                <a:off x="6804248" y="2592452"/>
                <a:ext cx="115212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64"/>
            <p:cNvGrpSpPr/>
            <p:nvPr/>
          </p:nvGrpSpPr>
          <p:grpSpPr>
            <a:xfrm>
              <a:off x="3392290" y="3450596"/>
              <a:ext cx="612030" cy="356150"/>
              <a:chOff x="437783" y="2276373"/>
              <a:chExt cx="1607791" cy="797003"/>
            </a:xfrm>
          </p:grpSpPr>
          <p:sp>
            <p:nvSpPr>
              <p:cNvPr id="212" name="TextBox 211"/>
              <p:cNvSpPr txBox="1"/>
              <p:nvPr/>
            </p:nvSpPr>
            <p:spPr>
              <a:xfrm>
                <a:off x="437783" y="2276373"/>
                <a:ext cx="1607791" cy="797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581798" y="2354982"/>
                <a:ext cx="1390873" cy="40011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166" name="TextBox 165"/>
            <p:cNvSpPr txBox="1"/>
            <p:nvPr/>
          </p:nvSpPr>
          <p:spPr>
            <a:xfrm>
              <a:off x="3788297" y="3031758"/>
              <a:ext cx="493395" cy="356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100" dirty="0"/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3050314" y="3021702"/>
              <a:ext cx="746389" cy="369332"/>
              <a:chOff x="6480222" y="1070728"/>
              <a:chExt cx="1960753" cy="826500"/>
            </a:xfrm>
          </p:grpSpPr>
          <p:sp>
            <p:nvSpPr>
              <p:cNvPr id="174" name="TextBox 173"/>
              <p:cNvSpPr txBox="1"/>
              <p:nvPr/>
            </p:nvSpPr>
            <p:spPr>
              <a:xfrm>
                <a:off x="6480222" y="1070728"/>
                <a:ext cx="1960753" cy="8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SN</a:t>
                </a:r>
                <a:endParaRPr lang="en-US" dirty="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7020271" y="1144909"/>
                <a:ext cx="1152130" cy="750579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grpSp>
        <p:nvGrpSpPr>
          <p:cNvPr id="159" name="Group 158"/>
          <p:cNvGrpSpPr/>
          <p:nvPr/>
        </p:nvGrpSpPr>
        <p:grpSpPr>
          <a:xfrm>
            <a:off x="5685605" y="5902360"/>
            <a:ext cx="197351" cy="52999"/>
            <a:chOff x="3563888" y="2667268"/>
            <a:chExt cx="360040" cy="82302"/>
          </a:xfrm>
        </p:grpSpPr>
        <p:sp>
          <p:nvSpPr>
            <p:cNvPr id="160" name="Oval 159"/>
            <p:cNvSpPr/>
            <p:nvPr/>
          </p:nvSpPr>
          <p:spPr>
            <a:xfrm>
              <a:off x="35638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3716288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3851920" y="2667268"/>
              <a:ext cx="72008" cy="8230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6660232" y="4619747"/>
            <a:ext cx="1944216" cy="1689573"/>
            <a:chOff x="539552" y="4295057"/>
            <a:chExt cx="2210769" cy="2020399"/>
          </a:xfrm>
        </p:grpSpPr>
        <p:sp>
          <p:nvSpPr>
            <p:cNvPr id="229" name="Rectangle 228"/>
            <p:cNvSpPr/>
            <p:nvPr/>
          </p:nvSpPr>
          <p:spPr>
            <a:xfrm>
              <a:off x="539552" y="4385313"/>
              <a:ext cx="2210769" cy="19174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609464" y="4295057"/>
              <a:ext cx="5805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grpSp>
          <p:nvGrpSpPr>
            <p:cNvPr id="231" name="Group 230"/>
            <p:cNvGrpSpPr/>
            <p:nvPr/>
          </p:nvGrpSpPr>
          <p:grpSpPr>
            <a:xfrm>
              <a:off x="1644933" y="4486064"/>
              <a:ext cx="1008941" cy="777775"/>
              <a:chOff x="6686964" y="1767855"/>
              <a:chExt cx="1376546" cy="1218447"/>
            </a:xfrm>
          </p:grpSpPr>
          <p:sp>
            <p:nvSpPr>
              <p:cNvPr id="260" name="Rectangle 259"/>
              <p:cNvSpPr/>
              <p:nvPr/>
            </p:nvSpPr>
            <p:spPr>
              <a:xfrm>
                <a:off x="6813772" y="1767855"/>
                <a:ext cx="1241677" cy="1218447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cxnSp>
            <p:nvCxnSpPr>
              <p:cNvPr id="261" name="Straight Connector 260"/>
              <p:cNvCxnSpPr/>
              <p:nvPr/>
            </p:nvCxnSpPr>
            <p:spPr>
              <a:xfrm>
                <a:off x="6804248" y="2415268"/>
                <a:ext cx="1259262" cy="7615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2" name="TextBox 261"/>
              <p:cNvSpPr txBox="1"/>
              <p:nvPr/>
            </p:nvSpPr>
            <p:spPr>
              <a:xfrm>
                <a:off x="6686964" y="1793663"/>
                <a:ext cx="1296144" cy="576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list</a:t>
                </a:r>
                <a:endParaRPr lang="en-US" sz="1400" dirty="0"/>
              </a:p>
            </p:txBody>
          </p:sp>
        </p:grpSp>
        <p:grpSp>
          <p:nvGrpSpPr>
            <p:cNvPr id="232" name="Group 231"/>
            <p:cNvGrpSpPr/>
            <p:nvPr/>
          </p:nvGrpSpPr>
          <p:grpSpPr>
            <a:xfrm>
              <a:off x="681589" y="4760662"/>
              <a:ext cx="950011" cy="427620"/>
              <a:chOff x="755576" y="2027918"/>
              <a:chExt cx="1296144" cy="669901"/>
            </a:xfrm>
          </p:grpSpPr>
          <p:sp>
            <p:nvSpPr>
              <p:cNvPr id="258" name="TextBox 257"/>
              <p:cNvSpPr txBox="1"/>
              <p:nvPr/>
            </p:nvSpPr>
            <p:spPr>
              <a:xfrm>
                <a:off x="755576" y="2027918"/>
                <a:ext cx="1296144" cy="530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v</a:t>
                </a:r>
                <a:r>
                  <a:rPr lang="en-US" sz="1600" baseline="-25000" dirty="0" smtClean="0"/>
                  <a:t>0</a:t>
                </a:r>
                <a:endParaRPr lang="en-US" sz="1400" dirty="0"/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899592" y="2297709"/>
                <a:ext cx="1008111" cy="40011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33" name="Group 232"/>
            <p:cNvGrpSpPr/>
            <p:nvPr/>
          </p:nvGrpSpPr>
          <p:grpSpPr>
            <a:xfrm>
              <a:off x="1703866" y="5318819"/>
              <a:ext cx="950011" cy="307777"/>
              <a:chOff x="6963841" y="1433502"/>
              <a:chExt cx="1296144" cy="1266349"/>
            </a:xfrm>
          </p:grpSpPr>
          <p:sp>
            <p:nvSpPr>
              <p:cNvPr id="256" name="TextBox 255"/>
              <p:cNvSpPr txBox="1"/>
              <p:nvPr/>
            </p:nvSpPr>
            <p:spPr>
              <a:xfrm>
                <a:off x="6963841" y="1433502"/>
                <a:ext cx="1296144" cy="1266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{}</a:t>
                </a:r>
                <a:endParaRPr lang="en-US" sz="1400" dirty="0"/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7020272" y="1945796"/>
                <a:ext cx="1152128" cy="754055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234" name="Group 233"/>
            <p:cNvGrpSpPr/>
            <p:nvPr/>
          </p:nvGrpSpPr>
          <p:grpSpPr>
            <a:xfrm>
              <a:off x="632745" y="5229596"/>
              <a:ext cx="950011" cy="368041"/>
              <a:chOff x="6942621" y="1077334"/>
              <a:chExt cx="1296144" cy="1497972"/>
            </a:xfrm>
          </p:grpSpPr>
          <p:sp>
            <p:nvSpPr>
              <p:cNvPr id="254" name="TextBox 253"/>
              <p:cNvSpPr txBox="1"/>
              <p:nvPr/>
            </p:nvSpPr>
            <p:spPr>
              <a:xfrm>
                <a:off x="6942621" y="1077334"/>
                <a:ext cx="1296144" cy="1497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1,2,3,4</a:t>
                </a:r>
                <a:endParaRPr lang="en-US" sz="1400" dirty="0"/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7020272" y="1325958"/>
                <a:ext cx="1152128" cy="1004067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35" name="Group 234"/>
            <p:cNvGrpSpPr/>
            <p:nvPr/>
          </p:nvGrpSpPr>
          <p:grpSpPr>
            <a:xfrm>
              <a:off x="994326" y="4461083"/>
              <a:ext cx="527785" cy="441648"/>
              <a:chOff x="7554401" y="624064"/>
              <a:chExt cx="1296145" cy="1449051"/>
            </a:xfrm>
          </p:grpSpPr>
          <p:sp>
            <p:nvSpPr>
              <p:cNvPr id="252" name="TextBox 251"/>
              <p:cNvSpPr txBox="1"/>
              <p:nvPr/>
            </p:nvSpPr>
            <p:spPr>
              <a:xfrm>
                <a:off x="7554401" y="624064"/>
                <a:ext cx="1296145" cy="1449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SN</a:t>
                </a:r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7698416" y="852930"/>
                <a:ext cx="1152130" cy="1114696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236" name="Group 235"/>
            <p:cNvGrpSpPr/>
            <p:nvPr/>
          </p:nvGrpSpPr>
          <p:grpSpPr>
            <a:xfrm>
              <a:off x="590081" y="5551966"/>
              <a:ext cx="1080120" cy="763490"/>
              <a:chOff x="3050314" y="2937544"/>
              <a:chExt cx="1262112" cy="869202"/>
            </a:xfrm>
          </p:grpSpPr>
          <p:sp>
            <p:nvSpPr>
              <p:cNvPr id="241" name="Rectangle 240"/>
              <p:cNvSpPr/>
              <p:nvPr/>
            </p:nvSpPr>
            <p:spPr>
              <a:xfrm>
                <a:off x="3188578" y="2937544"/>
                <a:ext cx="1123848" cy="77465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grpSp>
            <p:nvGrpSpPr>
              <p:cNvPr id="242" name="Group 241"/>
              <p:cNvGrpSpPr/>
              <p:nvPr/>
            </p:nvGrpSpPr>
            <p:grpSpPr>
              <a:xfrm>
                <a:off x="3810158" y="3054848"/>
                <a:ext cx="438574" cy="395747"/>
                <a:chOff x="6804248" y="1767855"/>
                <a:chExt cx="1152127" cy="1368152"/>
              </a:xfrm>
            </p:grpSpPr>
            <p:sp>
              <p:nvSpPr>
                <p:cNvPr id="250" name="Rectangle 249"/>
                <p:cNvSpPr/>
                <p:nvPr/>
              </p:nvSpPr>
              <p:spPr>
                <a:xfrm>
                  <a:off x="6813771" y="1767855"/>
                  <a:ext cx="1142604" cy="1368152"/>
                </a:xfrm>
                <a:prstGeom prst="rect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cxnSp>
              <p:nvCxnSpPr>
                <p:cNvPr id="251" name="Straight Connector 250"/>
                <p:cNvCxnSpPr/>
                <p:nvPr/>
              </p:nvCxnSpPr>
              <p:spPr>
                <a:xfrm>
                  <a:off x="6804248" y="2592452"/>
                  <a:ext cx="1152127" cy="0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3" name="Group 242"/>
              <p:cNvGrpSpPr/>
              <p:nvPr/>
            </p:nvGrpSpPr>
            <p:grpSpPr>
              <a:xfrm>
                <a:off x="3392290" y="3450596"/>
                <a:ext cx="612030" cy="356150"/>
                <a:chOff x="437783" y="2276373"/>
                <a:chExt cx="1607791" cy="797003"/>
              </a:xfrm>
            </p:grpSpPr>
            <p:sp>
              <p:nvSpPr>
                <p:cNvPr id="248" name="TextBox 247"/>
                <p:cNvSpPr txBox="1"/>
                <p:nvPr/>
              </p:nvSpPr>
              <p:spPr>
                <a:xfrm>
                  <a:off x="437783" y="2276373"/>
                  <a:ext cx="1607791" cy="7970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1100" dirty="0"/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581798" y="2354982"/>
                  <a:ext cx="1390873" cy="400110"/>
                </a:xfrm>
                <a:prstGeom prst="rect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</p:grpSp>
          <p:sp>
            <p:nvSpPr>
              <p:cNvPr id="244" name="TextBox 243"/>
              <p:cNvSpPr txBox="1"/>
              <p:nvPr/>
            </p:nvSpPr>
            <p:spPr>
              <a:xfrm>
                <a:off x="3788297" y="3031758"/>
                <a:ext cx="493395" cy="356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100" dirty="0"/>
              </a:p>
            </p:txBody>
          </p:sp>
          <p:grpSp>
            <p:nvGrpSpPr>
              <p:cNvPr id="245" name="Group 244"/>
              <p:cNvGrpSpPr/>
              <p:nvPr/>
            </p:nvGrpSpPr>
            <p:grpSpPr>
              <a:xfrm>
                <a:off x="3050314" y="3021702"/>
                <a:ext cx="746389" cy="502798"/>
                <a:chOff x="6480222" y="1070728"/>
                <a:chExt cx="1960753" cy="1125174"/>
              </a:xfrm>
            </p:grpSpPr>
            <p:sp>
              <p:nvSpPr>
                <p:cNvPr id="246" name="TextBox 245"/>
                <p:cNvSpPr txBox="1"/>
                <p:nvPr/>
              </p:nvSpPr>
              <p:spPr>
                <a:xfrm>
                  <a:off x="6480222" y="1070728"/>
                  <a:ext cx="1960753" cy="11251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1</a:t>
                  </a:r>
                  <a:endParaRPr lang="en-US" b="1" dirty="0"/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7020271" y="1144909"/>
                  <a:ext cx="1152130" cy="750579"/>
                </a:xfrm>
                <a:prstGeom prst="rect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</p:grpSp>
        </p:grpSp>
        <p:grpSp>
          <p:nvGrpSpPr>
            <p:cNvPr id="237" name="Group 236"/>
            <p:cNvGrpSpPr/>
            <p:nvPr/>
          </p:nvGrpSpPr>
          <p:grpSpPr>
            <a:xfrm>
              <a:off x="1805833" y="5828811"/>
              <a:ext cx="224408" cy="63376"/>
              <a:chOff x="3563888" y="2667268"/>
              <a:chExt cx="360040" cy="82302"/>
            </a:xfrm>
          </p:grpSpPr>
          <p:sp>
            <p:nvSpPr>
              <p:cNvPr id="238" name="Oval 237"/>
              <p:cNvSpPr/>
              <p:nvPr/>
            </p:nvSpPr>
            <p:spPr>
              <a:xfrm>
                <a:off x="3563888" y="2667268"/>
                <a:ext cx="72008" cy="823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3716288" y="2667268"/>
                <a:ext cx="72008" cy="823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3851920" y="2667268"/>
                <a:ext cx="72008" cy="8230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8" name="TextBox 177"/>
          <p:cNvSpPr txBox="1"/>
          <p:nvPr/>
        </p:nvSpPr>
        <p:spPr>
          <a:xfrm>
            <a:off x="7596336" y="5075892"/>
            <a:ext cx="149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&lt;add n</a:t>
            </a:r>
            <a:r>
              <a:rPr lang="en-US" b="1" baseline="-25000" dirty="0"/>
              <a:t>4</a:t>
            </a:r>
            <a:r>
              <a:rPr lang="en-US" b="1" dirty="0" smtClean="0"/>
              <a:t>&gt;</a:t>
            </a:r>
            <a:endParaRPr lang="en-US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841792" y="2708920"/>
            <a:ext cx="5538520" cy="1604893"/>
            <a:chOff x="1804199" y="2708920"/>
            <a:chExt cx="5538520" cy="1604893"/>
          </a:xfrm>
        </p:grpSpPr>
        <p:sp>
          <p:nvSpPr>
            <p:cNvPr id="180" name="Rectangle 179"/>
            <p:cNvSpPr/>
            <p:nvPr/>
          </p:nvSpPr>
          <p:spPr>
            <a:xfrm>
              <a:off x="1868276" y="2708920"/>
              <a:ext cx="5321195" cy="1604893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6" name="Picture 2" descr="Image result for client icon vector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2088" y="2754334"/>
              <a:ext cx="537592" cy="537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1" name="TextBox 180"/>
            <p:cNvSpPr txBox="1"/>
            <p:nvPr/>
          </p:nvSpPr>
          <p:spPr>
            <a:xfrm>
              <a:off x="1804199" y="2708920"/>
              <a:ext cx="55385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‘s view is fresh.</a:t>
              </a:r>
            </a:p>
            <a:p>
              <a:pPr algn="ctr"/>
              <a:r>
                <a:rPr lang="en-US" sz="3200" dirty="0" smtClean="0"/>
                <a:t>Thus,       borrows it and completes the embedded scan</a:t>
              </a:r>
            </a:p>
          </p:txBody>
        </p:sp>
        <p:pic>
          <p:nvPicPr>
            <p:cNvPr id="182" name="Picture 2" descr="Image result for client icon vector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725" y="3224953"/>
              <a:ext cx="537592" cy="537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5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859" y="1835710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20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Ephemeral Memory: Challenges 1-2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Recall that nodes </a:t>
            </a:r>
            <a:r>
              <a:rPr lang="en-US" dirty="0"/>
              <a:t>can </a:t>
            </a:r>
            <a:r>
              <a:rPr lang="en-US" dirty="0" smtClean="0"/>
              <a:t>become unresponsive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A read from an unresponsive node can stall forever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Information about </a:t>
            </a:r>
            <a:r>
              <a:rPr lang="en-US" dirty="0"/>
              <a:t>added and removed </a:t>
            </a:r>
            <a:r>
              <a:rPr lang="en-US" dirty="0" smtClean="0"/>
              <a:t>nodes can be lost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7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Ephemeral Memory: Solutions 1-2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 read from an unresponsive node can stall forever</a:t>
            </a:r>
          </a:p>
          <a:p>
            <a:pPr marL="1371600" lvl="2" indent="-514350"/>
            <a:r>
              <a:rPr lang="en-US" b="1" u="sng" dirty="0" smtClean="0"/>
              <a:t>Removed set: </a:t>
            </a:r>
            <a:r>
              <a:rPr lang="en-US" dirty="0" smtClean="0"/>
              <a:t>don’t collect from removed set</a:t>
            </a:r>
            <a:endParaRPr lang="en-US" b="1" u="sng" dirty="0" smtClean="0"/>
          </a:p>
          <a:p>
            <a:pPr marL="1371600" lvl="2" indent="-514350"/>
            <a:r>
              <a:rPr lang="en-US" b="1" u="sng" dirty="0" smtClean="0"/>
              <a:t>Oracle:</a:t>
            </a:r>
            <a:r>
              <a:rPr lang="en-US" dirty="0" smtClean="0"/>
              <a:t> when exception is thrown with a node that contains new information, adopt  this new information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Information about </a:t>
            </a:r>
            <a:r>
              <a:rPr lang="en-US" dirty="0"/>
              <a:t>added and removed </a:t>
            </a:r>
            <a:r>
              <a:rPr lang="en-US" dirty="0" smtClean="0"/>
              <a:t>nodes can be lost</a:t>
            </a:r>
          </a:p>
          <a:p>
            <a:pPr marL="1371600" lvl="2" indent="-514350"/>
            <a:r>
              <a:rPr lang="en-US" b="1" u="sng" dirty="0" smtClean="0"/>
              <a:t>Propagation:</a:t>
            </a:r>
            <a:r>
              <a:rPr lang="en-US" dirty="0" smtClean="0"/>
              <a:t> before removing a node, copy all the operations in its </a:t>
            </a:r>
            <a:r>
              <a:rPr lang="en-US" i="1" dirty="0" smtClean="0"/>
              <a:t>operation list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8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Ephemeral Memory Challenge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1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Main challenge: </a:t>
            </a:r>
            <a:r>
              <a:rPr lang="en-US" dirty="0" smtClean="0"/>
              <a:t>clients can complete </a:t>
            </a:r>
            <a:r>
              <a:rPr lang="en-US" i="1" dirty="0" smtClean="0"/>
              <a:t>add/remove </a:t>
            </a:r>
            <a:r>
              <a:rPr lang="en-US" dirty="0" smtClean="0"/>
              <a:t>operations after being removed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uture scans may miss new nodes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118</a:t>
            </a:fld>
            <a:endParaRPr lang="en-US"/>
          </a:p>
        </p:txBody>
      </p:sp>
      <p:pic>
        <p:nvPicPr>
          <p:cNvPr id="5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5190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21968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1149152" y="3990764"/>
            <a:ext cx="646245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202895" y="4730080"/>
            <a:ext cx="646245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2771800" y="4246588"/>
            <a:ext cx="2808312" cy="1033620"/>
            <a:chOff x="2771800" y="4246588"/>
            <a:chExt cx="2808312" cy="1033620"/>
          </a:xfrm>
        </p:grpSpPr>
        <p:sp>
          <p:nvSpPr>
            <p:cNvPr id="16" name="Oval Callout 15"/>
            <p:cNvSpPr/>
            <p:nvPr/>
          </p:nvSpPr>
          <p:spPr>
            <a:xfrm>
              <a:off x="2771800" y="4246588"/>
              <a:ext cx="2808312" cy="1033620"/>
            </a:xfrm>
            <a:prstGeom prst="wedgeEllipseCallout">
              <a:avLst>
                <a:gd name="adj1" fmla="val -88847"/>
                <a:gd name="adj2" fmla="val -650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87824" y="4445521"/>
              <a:ext cx="2592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Invokes add(      )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pic>
          <p:nvPicPr>
            <p:cNvPr id="8" name="Picture 2" descr="Image result for client icon vector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268" y="4509120"/>
              <a:ext cx="484820" cy="484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1259632" y="3419708"/>
            <a:ext cx="1296144" cy="369332"/>
            <a:chOff x="-828600" y="2924944"/>
            <a:chExt cx="1296144" cy="369332"/>
          </a:xfrm>
        </p:grpSpPr>
        <p:sp>
          <p:nvSpPr>
            <p:cNvPr id="19" name="TextBox 18"/>
            <p:cNvSpPr txBox="1"/>
            <p:nvPr/>
          </p:nvSpPr>
          <p:spPr>
            <a:xfrm>
              <a:off x="-828600" y="2924944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dirty="0" smtClean="0"/>
                <a:t>dd(     )</a:t>
              </a:r>
              <a:endParaRPr lang="en-US" dirty="0"/>
            </a:p>
          </p:txBody>
        </p:sp>
        <p:pic>
          <p:nvPicPr>
            <p:cNvPr id="20" name="Picture 2" descr="Image result for client icon vector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1733" y="2988404"/>
              <a:ext cx="242410" cy="242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1547664" y="3904770"/>
            <a:ext cx="148208" cy="184878"/>
            <a:chOff x="2911624" y="4972783"/>
            <a:chExt cx="148208" cy="184878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2915816" y="4972783"/>
              <a:ext cx="144016" cy="819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911624" y="5058474"/>
              <a:ext cx="148208" cy="991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768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Ephemeral Memory Challenge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1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Main challenge: </a:t>
            </a:r>
            <a:r>
              <a:rPr lang="en-US" dirty="0" smtClean="0"/>
              <a:t>clients can complete </a:t>
            </a:r>
            <a:r>
              <a:rPr lang="en-US" i="1" dirty="0" smtClean="0"/>
              <a:t>add/remove </a:t>
            </a:r>
            <a:r>
              <a:rPr lang="en-US" dirty="0" smtClean="0"/>
              <a:t>operations after being removed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uture scans may miss new nodes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119</a:t>
            </a:fld>
            <a:endParaRPr lang="en-US"/>
          </a:p>
        </p:txBody>
      </p:sp>
      <p:pic>
        <p:nvPicPr>
          <p:cNvPr id="5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5190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21968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1149152" y="3990764"/>
            <a:ext cx="646245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202895" y="4730080"/>
            <a:ext cx="646245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2668108" y="4246588"/>
            <a:ext cx="5360276" cy="1054620"/>
            <a:chOff x="2487557" y="4246588"/>
            <a:chExt cx="3384376" cy="1054620"/>
          </a:xfrm>
        </p:grpSpPr>
        <p:sp>
          <p:nvSpPr>
            <p:cNvPr id="16" name="Oval Callout 15"/>
            <p:cNvSpPr/>
            <p:nvPr/>
          </p:nvSpPr>
          <p:spPr>
            <a:xfrm>
              <a:off x="2771800" y="4246588"/>
              <a:ext cx="2808312" cy="1033620"/>
            </a:xfrm>
            <a:prstGeom prst="wedgeEllipseCallout">
              <a:avLst>
                <a:gd name="adj1" fmla="val -62561"/>
                <a:gd name="adj2" fmla="val -6877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87557" y="4347101"/>
              <a:ext cx="33843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Performs embedded scan</a:t>
              </a:r>
            </a:p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and goes to sleep 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2483768" y="3861048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259632" y="3419708"/>
            <a:ext cx="1296144" cy="369332"/>
            <a:chOff x="-828600" y="2924944"/>
            <a:chExt cx="1296144" cy="369332"/>
          </a:xfrm>
        </p:grpSpPr>
        <p:sp>
          <p:nvSpPr>
            <p:cNvPr id="21" name="TextBox 20"/>
            <p:cNvSpPr txBox="1"/>
            <p:nvPr/>
          </p:nvSpPr>
          <p:spPr>
            <a:xfrm>
              <a:off x="-828600" y="2924944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dirty="0" smtClean="0"/>
                <a:t>dd(     )</a:t>
              </a:r>
              <a:endParaRPr lang="en-US" dirty="0"/>
            </a:p>
          </p:txBody>
        </p:sp>
        <p:pic>
          <p:nvPicPr>
            <p:cNvPr id="22" name="Picture 2" descr="Image result for client icon vector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1733" y="2988404"/>
              <a:ext cx="242410" cy="242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2267744" y="350566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547664" y="3904770"/>
            <a:ext cx="148208" cy="184878"/>
            <a:chOff x="2911624" y="4972783"/>
            <a:chExt cx="148208" cy="184878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2915816" y="4972783"/>
              <a:ext cx="144016" cy="819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911624" y="5058474"/>
              <a:ext cx="148208" cy="991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886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Dynamism: Transferring Control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Configuration C</a:t>
            </a:r>
            <a:r>
              <a:rPr lang="en-US" baseline="-25000" dirty="0" smtClean="0"/>
              <a:t>0</a:t>
            </a:r>
            <a:r>
              <a:rPr lang="en-US" dirty="0" smtClean="0"/>
              <a:t> is </a:t>
            </a:r>
            <a:r>
              <a:rPr lang="en-US" i="1" dirty="0" smtClean="0"/>
              <a:t>active</a:t>
            </a:r>
          </a:p>
          <a:p>
            <a:r>
              <a:rPr lang="en-US" dirty="0" smtClean="0"/>
              <a:t>To change it, run </a:t>
            </a:r>
            <a:r>
              <a:rPr lang="en-US" i="1" dirty="0" smtClean="0"/>
              <a:t>reconfiguration</a:t>
            </a:r>
            <a:endParaRPr lang="en-US" dirty="0" smtClean="0"/>
          </a:p>
          <a:p>
            <a:pPr lvl="1"/>
            <a:r>
              <a:rPr lang="en-US" i="1" dirty="0" smtClean="0"/>
              <a:t>freezes </a:t>
            </a:r>
            <a:r>
              <a:rPr lang="en-US" dirty="0" smtClean="0"/>
              <a:t>(majority of)</a:t>
            </a:r>
            <a:r>
              <a:rPr lang="en-US" i="1" dirty="0" smtClean="0"/>
              <a:t> </a:t>
            </a:r>
            <a:r>
              <a:rPr lang="en-US" dirty="0" smtClean="0"/>
              <a:t>C</a:t>
            </a:r>
            <a:r>
              <a:rPr lang="en-US" baseline="-25000" dirty="0"/>
              <a:t>0</a:t>
            </a:r>
            <a:endParaRPr lang="en-US" baseline="30000" dirty="0" smtClean="0"/>
          </a:p>
          <a:p>
            <a:pPr lvl="1"/>
            <a:r>
              <a:rPr lang="en-US" i="1" dirty="0" smtClean="0"/>
              <a:t>transfers state </a:t>
            </a:r>
            <a:r>
              <a:rPr lang="en-US" dirty="0" smtClean="0"/>
              <a:t>to next configuration C</a:t>
            </a:r>
            <a:r>
              <a:rPr lang="en-US" baseline="-25000" dirty="0" smtClean="0"/>
              <a:t>1</a:t>
            </a:r>
          </a:p>
          <a:p>
            <a:pPr lvl="1"/>
            <a:r>
              <a:rPr lang="en-US" i="1" dirty="0" smtClean="0"/>
              <a:t>activates</a:t>
            </a:r>
            <a:r>
              <a:rPr lang="en-US" dirty="0" smtClean="0"/>
              <a:t> C</a:t>
            </a:r>
            <a:r>
              <a:rPr lang="en-US" baseline="-25000" dirty="0" smtClean="0"/>
              <a:t>1</a:t>
            </a:r>
          </a:p>
          <a:p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Paxos, VS Paxos, Vertical Paxos, </a:t>
            </a:r>
            <a:b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Rambo, RDS,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DynaStore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SmartMerge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…. </a:t>
            </a:r>
          </a:p>
          <a:p>
            <a:pPr lvl="1"/>
            <a:endParaRPr lang="en-US" sz="2400" baseline="-250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i="1" dirty="0" smtClean="0"/>
          </a:p>
          <a:p>
            <a:endParaRPr lang="en-US" i="1" dirty="0" smtClean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33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Ephemeral Memory Challenge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1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Main challenge: </a:t>
            </a:r>
            <a:r>
              <a:rPr lang="en-US" dirty="0" smtClean="0"/>
              <a:t>clients can complete </a:t>
            </a:r>
            <a:r>
              <a:rPr lang="en-US" i="1" dirty="0" smtClean="0"/>
              <a:t>add/remove </a:t>
            </a:r>
            <a:r>
              <a:rPr lang="en-US" dirty="0" smtClean="0"/>
              <a:t>operations after being removed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uture scans may miss new nodes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120</a:t>
            </a:fld>
            <a:endParaRPr lang="en-US"/>
          </a:p>
        </p:txBody>
      </p:sp>
      <p:pic>
        <p:nvPicPr>
          <p:cNvPr id="5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5190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21968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1149152" y="3990764"/>
            <a:ext cx="646245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202895" y="4730080"/>
            <a:ext cx="646245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3768" y="3861048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259632" y="3419708"/>
            <a:ext cx="1296144" cy="369332"/>
            <a:chOff x="-828600" y="2924944"/>
            <a:chExt cx="1296144" cy="369332"/>
          </a:xfrm>
        </p:grpSpPr>
        <p:sp>
          <p:nvSpPr>
            <p:cNvPr id="21" name="TextBox 20"/>
            <p:cNvSpPr txBox="1"/>
            <p:nvPr/>
          </p:nvSpPr>
          <p:spPr>
            <a:xfrm>
              <a:off x="-828600" y="2924944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dirty="0" smtClean="0"/>
                <a:t>dd(     )</a:t>
              </a:r>
              <a:endParaRPr lang="en-US" dirty="0"/>
            </a:p>
          </p:txBody>
        </p:sp>
        <p:pic>
          <p:nvPicPr>
            <p:cNvPr id="22" name="Picture 2" descr="Image result for client icon vector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1733" y="2988404"/>
              <a:ext cx="242410" cy="242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2267744" y="350566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915816" y="4427820"/>
            <a:ext cx="1296144" cy="369332"/>
            <a:chOff x="3430549" y="4355365"/>
            <a:chExt cx="1296144" cy="369332"/>
          </a:xfrm>
        </p:grpSpPr>
        <p:sp>
          <p:nvSpPr>
            <p:cNvPr id="26" name="TextBox 25"/>
            <p:cNvSpPr txBox="1"/>
            <p:nvPr/>
          </p:nvSpPr>
          <p:spPr>
            <a:xfrm>
              <a:off x="3430549" y="4355365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remove(     )</a:t>
              </a:r>
              <a:endParaRPr lang="en-US" dirty="0"/>
            </a:p>
          </p:txBody>
        </p:sp>
        <p:pic>
          <p:nvPicPr>
            <p:cNvPr id="28" name="Picture 2" descr="Image result for client icon vector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9724" y="4405631"/>
              <a:ext cx="268796" cy="268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1547664" y="3904770"/>
            <a:ext cx="148208" cy="184878"/>
            <a:chOff x="2911624" y="4972783"/>
            <a:chExt cx="148208" cy="184878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2915816" y="4972783"/>
              <a:ext cx="144016" cy="819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911624" y="5058474"/>
              <a:ext cx="148208" cy="991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 rot="10800000">
            <a:off x="4139953" y="4637641"/>
            <a:ext cx="148208" cy="184878"/>
            <a:chOff x="2911624" y="4972783"/>
            <a:chExt cx="148208" cy="184878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2915816" y="4972783"/>
              <a:ext cx="144016" cy="819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911624" y="5058474"/>
              <a:ext cx="148208" cy="991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767608" y="4637641"/>
            <a:ext cx="148208" cy="184878"/>
            <a:chOff x="2911624" y="4972783"/>
            <a:chExt cx="148208" cy="184878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2915816" y="4972783"/>
              <a:ext cx="144016" cy="819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911624" y="5058474"/>
              <a:ext cx="148208" cy="991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1768294" y="5373216"/>
            <a:ext cx="4447889" cy="1054620"/>
            <a:chOff x="1768294" y="5373216"/>
            <a:chExt cx="4447889" cy="1054620"/>
          </a:xfrm>
        </p:grpSpPr>
        <p:grpSp>
          <p:nvGrpSpPr>
            <p:cNvPr id="18" name="Group 17"/>
            <p:cNvGrpSpPr/>
            <p:nvPr/>
          </p:nvGrpSpPr>
          <p:grpSpPr>
            <a:xfrm>
              <a:off x="1768294" y="5373216"/>
              <a:ext cx="4447889" cy="1054620"/>
              <a:chOff x="2771800" y="4246588"/>
              <a:chExt cx="2808312" cy="1054620"/>
            </a:xfrm>
          </p:grpSpPr>
          <p:sp>
            <p:nvSpPr>
              <p:cNvPr id="16" name="Oval Callout 15"/>
              <p:cNvSpPr/>
              <p:nvPr/>
            </p:nvSpPr>
            <p:spPr>
              <a:xfrm>
                <a:off x="2771800" y="4246588"/>
                <a:ext cx="2808312" cy="1033620"/>
              </a:xfrm>
              <a:prstGeom prst="wedgeEllipseCallout">
                <a:avLst>
                  <a:gd name="adj1" fmla="val -11405"/>
                  <a:gd name="adj2" fmla="val -10168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805808" y="4347101"/>
                <a:ext cx="264548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bg1"/>
                    </a:solidFill>
                  </a:rPr>
                  <a:t>Invokes and completes remove 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41" name="Picture 2" descr="Image result for client icon vector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422" y="5934143"/>
              <a:ext cx="454958" cy="454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2" name="Straight Connector 41"/>
          <p:cNvCxnSpPr/>
          <p:nvPr/>
        </p:nvCxnSpPr>
        <p:spPr>
          <a:xfrm>
            <a:off x="4644008" y="3861048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 rot="10800000">
            <a:off x="4860033" y="3892193"/>
            <a:ext cx="148208" cy="184878"/>
            <a:chOff x="2911624" y="4972783"/>
            <a:chExt cx="148208" cy="184878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2915816" y="4972783"/>
              <a:ext cx="144016" cy="819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911624" y="5058474"/>
              <a:ext cx="148208" cy="991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707904" y="3501008"/>
            <a:ext cx="2088232" cy="369332"/>
            <a:chOff x="3707904" y="3501008"/>
            <a:chExt cx="2088232" cy="369332"/>
          </a:xfrm>
        </p:grpSpPr>
        <p:sp>
          <p:nvSpPr>
            <p:cNvPr id="46" name="TextBox 45"/>
            <p:cNvSpPr txBox="1"/>
            <p:nvPr/>
          </p:nvSpPr>
          <p:spPr>
            <a:xfrm>
              <a:off x="3707904" y="3501008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writes &lt;add,      &gt; </a:t>
              </a:r>
              <a:endParaRPr lang="en-US" dirty="0"/>
            </a:p>
          </p:txBody>
        </p:sp>
        <p:pic>
          <p:nvPicPr>
            <p:cNvPr id="47" name="Picture 2" descr="Image result for client icon vector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7662" y="3546629"/>
              <a:ext cx="242410" cy="242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 50"/>
          <p:cNvGrpSpPr/>
          <p:nvPr/>
        </p:nvGrpSpPr>
        <p:grpSpPr>
          <a:xfrm>
            <a:off x="2996127" y="4748022"/>
            <a:ext cx="4447889" cy="1054620"/>
            <a:chOff x="2771800" y="4246588"/>
            <a:chExt cx="2808312" cy="1054620"/>
          </a:xfrm>
        </p:grpSpPr>
        <p:sp>
          <p:nvSpPr>
            <p:cNvPr id="53" name="Oval Callout 52"/>
            <p:cNvSpPr/>
            <p:nvPr/>
          </p:nvSpPr>
          <p:spPr>
            <a:xfrm>
              <a:off x="2771800" y="4246588"/>
              <a:ext cx="2808312" cy="1033620"/>
            </a:xfrm>
            <a:prstGeom prst="wedgeEllipseCallout">
              <a:avLst>
                <a:gd name="adj1" fmla="val -11405"/>
                <a:gd name="adj2" fmla="val -10168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805808" y="4347101"/>
              <a:ext cx="26454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completes the add operation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991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Ephemeral Memory Challenge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1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Main challenge: </a:t>
            </a:r>
            <a:r>
              <a:rPr lang="en-US" dirty="0" smtClean="0"/>
              <a:t>clients can complete </a:t>
            </a:r>
            <a:r>
              <a:rPr lang="en-US" i="1" dirty="0" smtClean="0"/>
              <a:t>add/remove </a:t>
            </a:r>
            <a:r>
              <a:rPr lang="en-US" dirty="0" smtClean="0"/>
              <a:t>operations after being removed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uture scans may miss new nodes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121</a:t>
            </a:fld>
            <a:endParaRPr lang="en-US"/>
          </a:p>
        </p:txBody>
      </p:sp>
      <p:pic>
        <p:nvPicPr>
          <p:cNvPr id="5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5190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21968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1149152" y="3990764"/>
            <a:ext cx="646245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202895" y="4730080"/>
            <a:ext cx="646245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3768" y="3861048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259632" y="3419708"/>
            <a:ext cx="1296144" cy="369332"/>
            <a:chOff x="-828600" y="2924944"/>
            <a:chExt cx="1296144" cy="369332"/>
          </a:xfrm>
        </p:grpSpPr>
        <p:sp>
          <p:nvSpPr>
            <p:cNvPr id="21" name="TextBox 20"/>
            <p:cNvSpPr txBox="1"/>
            <p:nvPr/>
          </p:nvSpPr>
          <p:spPr>
            <a:xfrm>
              <a:off x="-828600" y="2924944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dirty="0" smtClean="0"/>
                <a:t>dd(     )</a:t>
              </a:r>
              <a:endParaRPr lang="en-US" dirty="0"/>
            </a:p>
          </p:txBody>
        </p:sp>
        <p:pic>
          <p:nvPicPr>
            <p:cNvPr id="22" name="Picture 2" descr="Image result for client icon vector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1733" y="2988404"/>
              <a:ext cx="242410" cy="242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2267744" y="350566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915816" y="4427820"/>
            <a:ext cx="1296144" cy="369332"/>
            <a:chOff x="3430549" y="4355365"/>
            <a:chExt cx="1296144" cy="369332"/>
          </a:xfrm>
        </p:grpSpPr>
        <p:sp>
          <p:nvSpPr>
            <p:cNvPr id="26" name="TextBox 25"/>
            <p:cNvSpPr txBox="1"/>
            <p:nvPr/>
          </p:nvSpPr>
          <p:spPr>
            <a:xfrm>
              <a:off x="3430549" y="4355365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remove(     )</a:t>
              </a:r>
              <a:endParaRPr lang="en-US" dirty="0"/>
            </a:p>
          </p:txBody>
        </p:sp>
        <p:pic>
          <p:nvPicPr>
            <p:cNvPr id="28" name="Picture 2" descr="Image result for client icon vector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9724" y="4405631"/>
              <a:ext cx="268796" cy="268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1547664" y="3904770"/>
            <a:ext cx="148208" cy="184878"/>
            <a:chOff x="2911624" y="4972783"/>
            <a:chExt cx="148208" cy="184878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2915816" y="4972783"/>
              <a:ext cx="144016" cy="819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911624" y="5058474"/>
              <a:ext cx="148208" cy="991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 rot="10800000">
            <a:off x="4139953" y="4637641"/>
            <a:ext cx="148208" cy="184878"/>
            <a:chOff x="2911624" y="4972783"/>
            <a:chExt cx="148208" cy="184878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2915816" y="4972783"/>
              <a:ext cx="144016" cy="819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911624" y="5058474"/>
              <a:ext cx="148208" cy="991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767608" y="4637641"/>
            <a:ext cx="148208" cy="184878"/>
            <a:chOff x="2911624" y="4972783"/>
            <a:chExt cx="148208" cy="184878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2915816" y="4972783"/>
              <a:ext cx="144016" cy="819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911624" y="5058474"/>
              <a:ext cx="148208" cy="991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/>
          <p:nvPr/>
        </p:nvCxnSpPr>
        <p:spPr>
          <a:xfrm>
            <a:off x="4644008" y="3861048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 rot="10800000">
            <a:off x="4860033" y="3892193"/>
            <a:ext cx="148208" cy="184878"/>
            <a:chOff x="2911624" y="4972783"/>
            <a:chExt cx="148208" cy="184878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2915816" y="4972783"/>
              <a:ext cx="144016" cy="819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911624" y="5058474"/>
              <a:ext cx="148208" cy="991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707904" y="3501008"/>
            <a:ext cx="2088232" cy="369332"/>
            <a:chOff x="3707904" y="3501008"/>
            <a:chExt cx="2088232" cy="369332"/>
          </a:xfrm>
        </p:grpSpPr>
        <p:sp>
          <p:nvSpPr>
            <p:cNvPr id="46" name="TextBox 45"/>
            <p:cNvSpPr txBox="1"/>
            <p:nvPr/>
          </p:nvSpPr>
          <p:spPr>
            <a:xfrm>
              <a:off x="3707904" y="3501008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writes &lt;add,      &gt; </a:t>
              </a:r>
              <a:endParaRPr lang="en-US" dirty="0"/>
            </a:p>
          </p:txBody>
        </p:sp>
        <p:pic>
          <p:nvPicPr>
            <p:cNvPr id="47" name="Picture 2" descr="Image result for client icon vector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7662" y="3546629"/>
              <a:ext cx="242410" cy="242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TextBox 51"/>
          <p:cNvSpPr txBox="1"/>
          <p:nvPr/>
        </p:nvSpPr>
        <p:spPr>
          <a:xfrm>
            <a:off x="5669838" y="4359542"/>
            <a:ext cx="837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scan( )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 rot="10800000">
            <a:off x="6448401" y="4646933"/>
            <a:ext cx="148208" cy="184878"/>
            <a:chOff x="2911624" y="4972783"/>
            <a:chExt cx="148208" cy="184878"/>
          </a:xfrm>
        </p:grpSpPr>
        <p:cxnSp>
          <p:nvCxnSpPr>
            <p:cNvPr id="57" name="Straight Connector 56"/>
            <p:cNvCxnSpPr/>
            <p:nvPr/>
          </p:nvCxnSpPr>
          <p:spPr>
            <a:xfrm flipV="1">
              <a:off x="2915816" y="4972783"/>
              <a:ext cx="144016" cy="819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911624" y="5058474"/>
              <a:ext cx="148208" cy="991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5508104" y="4646933"/>
            <a:ext cx="148208" cy="184878"/>
            <a:chOff x="2911624" y="4972783"/>
            <a:chExt cx="148208" cy="184878"/>
          </a:xfrm>
        </p:grpSpPr>
        <p:cxnSp>
          <p:nvCxnSpPr>
            <p:cNvPr id="60" name="Straight Connector 59"/>
            <p:cNvCxnSpPr/>
            <p:nvPr/>
          </p:nvCxnSpPr>
          <p:spPr>
            <a:xfrm flipV="1">
              <a:off x="2915816" y="4972783"/>
              <a:ext cx="144016" cy="819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911624" y="5058474"/>
              <a:ext cx="148208" cy="991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2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29200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Straight Arrow Connector 62"/>
          <p:cNvCxnSpPr/>
          <p:nvPr/>
        </p:nvCxnSpPr>
        <p:spPr>
          <a:xfrm>
            <a:off x="1202895" y="5517232"/>
            <a:ext cx="646245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691680" y="5445224"/>
            <a:ext cx="4190003" cy="1105628"/>
            <a:chOff x="1691680" y="5445224"/>
            <a:chExt cx="4190003" cy="1105628"/>
          </a:xfrm>
        </p:grpSpPr>
        <p:grpSp>
          <p:nvGrpSpPr>
            <p:cNvPr id="7" name="Group 6"/>
            <p:cNvGrpSpPr/>
            <p:nvPr/>
          </p:nvGrpSpPr>
          <p:grpSpPr>
            <a:xfrm>
              <a:off x="1691680" y="5445224"/>
              <a:ext cx="4190003" cy="1105628"/>
              <a:chOff x="1694333" y="5445224"/>
              <a:chExt cx="4190003" cy="1105628"/>
            </a:xfrm>
          </p:grpSpPr>
          <p:sp>
            <p:nvSpPr>
              <p:cNvPr id="65" name="Oval Callout 64"/>
              <p:cNvSpPr/>
              <p:nvPr/>
            </p:nvSpPr>
            <p:spPr>
              <a:xfrm>
                <a:off x="1967023" y="5445224"/>
                <a:ext cx="3702816" cy="1105628"/>
              </a:xfrm>
              <a:prstGeom prst="wedgeEllipseCallout">
                <a:avLst>
                  <a:gd name="adj1" fmla="val 57786"/>
                  <a:gd name="adj2" fmla="val -10859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694333" y="5517232"/>
                <a:ext cx="419000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bg1"/>
                    </a:solidFill>
                  </a:rPr>
                  <a:t>Doesn't include</a:t>
                </a:r>
              </a:p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</a:rPr>
                  <a:t>Atomicity violation! </a:t>
                </a:r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67" name="Picture 2" descr="Image result for client icon vector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623" y="5629829"/>
              <a:ext cx="391457" cy="391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18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Ephemeral Memory Challenge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1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Main challenge: </a:t>
            </a:r>
            <a:r>
              <a:rPr lang="en-US" dirty="0" smtClean="0"/>
              <a:t>clients can complete </a:t>
            </a:r>
            <a:r>
              <a:rPr lang="en-US" i="1" dirty="0" smtClean="0"/>
              <a:t>add/remove </a:t>
            </a:r>
            <a:r>
              <a:rPr lang="en-US" dirty="0" smtClean="0"/>
              <a:t>operations after being removed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uture scans may miss new nodes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122</a:t>
            </a:fld>
            <a:endParaRPr lang="en-US"/>
          </a:p>
        </p:txBody>
      </p:sp>
      <p:pic>
        <p:nvPicPr>
          <p:cNvPr id="5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5190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21968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1149152" y="3990764"/>
            <a:ext cx="646245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202895" y="4730080"/>
            <a:ext cx="646245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3768" y="3861048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259632" y="3419708"/>
            <a:ext cx="1296144" cy="369332"/>
            <a:chOff x="-828600" y="2924944"/>
            <a:chExt cx="1296144" cy="369332"/>
          </a:xfrm>
        </p:grpSpPr>
        <p:sp>
          <p:nvSpPr>
            <p:cNvPr id="21" name="TextBox 20"/>
            <p:cNvSpPr txBox="1"/>
            <p:nvPr/>
          </p:nvSpPr>
          <p:spPr>
            <a:xfrm>
              <a:off x="-828600" y="2924944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dirty="0" smtClean="0"/>
                <a:t>dd(     )</a:t>
              </a:r>
              <a:endParaRPr lang="en-US" dirty="0"/>
            </a:p>
          </p:txBody>
        </p:sp>
        <p:pic>
          <p:nvPicPr>
            <p:cNvPr id="22" name="Picture 2" descr="Image result for client icon vector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1733" y="2988404"/>
              <a:ext cx="242410" cy="242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2267744" y="350566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915816" y="4427820"/>
            <a:ext cx="1296144" cy="369332"/>
            <a:chOff x="3430549" y="4355365"/>
            <a:chExt cx="1296144" cy="369332"/>
          </a:xfrm>
        </p:grpSpPr>
        <p:sp>
          <p:nvSpPr>
            <p:cNvPr id="26" name="TextBox 25"/>
            <p:cNvSpPr txBox="1"/>
            <p:nvPr/>
          </p:nvSpPr>
          <p:spPr>
            <a:xfrm>
              <a:off x="3430549" y="4355365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remove(     )</a:t>
              </a:r>
              <a:endParaRPr lang="en-US" dirty="0"/>
            </a:p>
          </p:txBody>
        </p:sp>
        <p:pic>
          <p:nvPicPr>
            <p:cNvPr id="28" name="Picture 2" descr="Image result for client icon vector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9724" y="4405631"/>
              <a:ext cx="268796" cy="268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1547664" y="3904770"/>
            <a:ext cx="148208" cy="184878"/>
            <a:chOff x="2911624" y="4972783"/>
            <a:chExt cx="148208" cy="184878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2915816" y="4972783"/>
              <a:ext cx="144016" cy="819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911624" y="5058474"/>
              <a:ext cx="148208" cy="991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 rot="10800000">
            <a:off x="4139953" y="4637641"/>
            <a:ext cx="148208" cy="184878"/>
            <a:chOff x="2911624" y="4972783"/>
            <a:chExt cx="148208" cy="184878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2915816" y="4972783"/>
              <a:ext cx="144016" cy="819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911624" y="5058474"/>
              <a:ext cx="148208" cy="991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767608" y="4637641"/>
            <a:ext cx="148208" cy="184878"/>
            <a:chOff x="2911624" y="4972783"/>
            <a:chExt cx="148208" cy="184878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2915816" y="4972783"/>
              <a:ext cx="144016" cy="819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911624" y="5058474"/>
              <a:ext cx="148208" cy="991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/>
          <p:nvPr/>
        </p:nvCxnSpPr>
        <p:spPr>
          <a:xfrm>
            <a:off x="4644008" y="3861048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 rot="10800000">
            <a:off x="4860033" y="3892193"/>
            <a:ext cx="148208" cy="184878"/>
            <a:chOff x="2911624" y="4972783"/>
            <a:chExt cx="148208" cy="184878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2915816" y="4972783"/>
              <a:ext cx="144016" cy="819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911624" y="5058474"/>
              <a:ext cx="148208" cy="991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707904" y="3501008"/>
            <a:ext cx="2088232" cy="369332"/>
            <a:chOff x="3707904" y="3501008"/>
            <a:chExt cx="2088232" cy="369332"/>
          </a:xfrm>
        </p:grpSpPr>
        <p:sp>
          <p:nvSpPr>
            <p:cNvPr id="46" name="TextBox 45"/>
            <p:cNvSpPr txBox="1"/>
            <p:nvPr/>
          </p:nvSpPr>
          <p:spPr>
            <a:xfrm>
              <a:off x="3707904" y="3501008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writes &lt;add,      &gt; </a:t>
              </a:r>
              <a:endParaRPr lang="en-US" dirty="0"/>
            </a:p>
          </p:txBody>
        </p:sp>
        <p:pic>
          <p:nvPicPr>
            <p:cNvPr id="47" name="Picture 2" descr="Image result for client icon vector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7662" y="3546629"/>
              <a:ext cx="242410" cy="242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TextBox 51"/>
          <p:cNvSpPr txBox="1"/>
          <p:nvPr/>
        </p:nvSpPr>
        <p:spPr>
          <a:xfrm>
            <a:off x="5669838" y="4359542"/>
            <a:ext cx="837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scan( )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 rot="10800000">
            <a:off x="6448401" y="4646933"/>
            <a:ext cx="148208" cy="184878"/>
            <a:chOff x="2911624" y="4972783"/>
            <a:chExt cx="148208" cy="184878"/>
          </a:xfrm>
        </p:grpSpPr>
        <p:cxnSp>
          <p:nvCxnSpPr>
            <p:cNvPr id="57" name="Straight Connector 56"/>
            <p:cNvCxnSpPr/>
            <p:nvPr/>
          </p:nvCxnSpPr>
          <p:spPr>
            <a:xfrm flipV="1">
              <a:off x="2915816" y="4972783"/>
              <a:ext cx="144016" cy="819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911624" y="5058474"/>
              <a:ext cx="148208" cy="991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5508104" y="4646933"/>
            <a:ext cx="148208" cy="184878"/>
            <a:chOff x="2911624" y="4972783"/>
            <a:chExt cx="148208" cy="184878"/>
          </a:xfrm>
        </p:grpSpPr>
        <p:cxnSp>
          <p:nvCxnSpPr>
            <p:cNvPr id="60" name="Straight Connector 59"/>
            <p:cNvCxnSpPr/>
            <p:nvPr/>
          </p:nvCxnSpPr>
          <p:spPr>
            <a:xfrm flipV="1">
              <a:off x="2915816" y="4972783"/>
              <a:ext cx="144016" cy="819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911624" y="5058474"/>
              <a:ext cx="148208" cy="991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2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29200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Straight Arrow Connector 62"/>
          <p:cNvCxnSpPr/>
          <p:nvPr/>
        </p:nvCxnSpPr>
        <p:spPr>
          <a:xfrm>
            <a:off x="1202895" y="5517232"/>
            <a:ext cx="646245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Callout 64"/>
          <p:cNvSpPr/>
          <p:nvPr/>
        </p:nvSpPr>
        <p:spPr>
          <a:xfrm>
            <a:off x="1259632" y="5491724"/>
            <a:ext cx="6764560" cy="1105628"/>
          </a:xfrm>
          <a:prstGeom prst="wedgeEllipseCallout">
            <a:avLst>
              <a:gd name="adj1" fmla="val -17864"/>
              <a:gd name="adj2" fmla="val -1134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1835696" y="5733256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should help      complete its operation 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9" name="Picture 2" descr="Image result for client icon vector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908" y="5824499"/>
            <a:ext cx="340804" cy="34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Image result for client icon vector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822263"/>
            <a:ext cx="386426" cy="38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69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Ephemeral Memory </a:t>
            </a:r>
            <a:r>
              <a:rPr lang="en-US" dirty="0" smtClean="0"/>
              <a:t>Solution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2332856"/>
          </a:xfrm>
        </p:spPr>
        <p:txBody>
          <a:bodyPr>
            <a:normAutofit/>
          </a:bodyPr>
          <a:lstStyle/>
          <a:p>
            <a:r>
              <a:rPr lang="en-US" dirty="0" smtClean="0"/>
              <a:t>Additional </a:t>
            </a:r>
            <a:r>
              <a:rPr lang="en-US" dirty="0"/>
              <a:t>phases in </a:t>
            </a:r>
            <a:r>
              <a:rPr lang="en-US" i="1" dirty="0"/>
              <a:t>add </a:t>
            </a:r>
            <a:r>
              <a:rPr lang="en-US" dirty="0"/>
              <a:t>and </a:t>
            </a:r>
            <a:r>
              <a:rPr lang="en-US" i="1" dirty="0" smtClean="0"/>
              <a:t>remove</a:t>
            </a:r>
          </a:p>
          <a:p>
            <a:pPr lvl="1"/>
            <a:r>
              <a:rPr lang="en-US" i="1" dirty="0"/>
              <a:t>p</a:t>
            </a:r>
            <a:r>
              <a:rPr lang="en-US" i="1" dirty="0" smtClean="0"/>
              <a:t>repare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ropose</a:t>
            </a:r>
          </a:p>
          <a:p>
            <a:pPr lvl="1"/>
            <a:r>
              <a:rPr lang="en-US" dirty="0" smtClean="0"/>
              <a:t>commit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69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Satisfy the following property for every time t for every two nodes n</a:t>
            </a:r>
            <a:r>
              <a:rPr lang="en-US" baseline="-25000" dirty="0" smtClean="0"/>
              <a:t>i</a:t>
            </a:r>
            <a:r>
              <a:rPr lang="en-US" dirty="0" smtClean="0"/>
              <a:t>, n</a:t>
            </a:r>
            <a:r>
              <a:rPr lang="en-US" baseline="-25000" dirty="0"/>
              <a:t>j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124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99592" y="3501008"/>
            <a:ext cx="7056784" cy="1800200"/>
            <a:chOff x="1115616" y="3212976"/>
            <a:chExt cx="7056784" cy="1800200"/>
          </a:xfrm>
        </p:grpSpPr>
        <p:sp>
          <p:nvSpPr>
            <p:cNvPr id="7" name="Rectangle 6"/>
            <p:cNvSpPr/>
            <p:nvPr/>
          </p:nvSpPr>
          <p:spPr>
            <a:xfrm>
              <a:off x="1115616" y="3333362"/>
              <a:ext cx="7056784" cy="167981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59632" y="3212976"/>
              <a:ext cx="684076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i="1" dirty="0" smtClean="0"/>
                <a:t>If n</a:t>
              </a:r>
              <a:r>
                <a:rPr lang="en-US" sz="3600" i="1" baseline="-25000" dirty="0"/>
                <a:t>i</a:t>
              </a:r>
              <a:r>
                <a:rPr lang="en-US" sz="3600" i="1" dirty="0" smtClean="0"/>
                <a:t> includes </a:t>
              </a:r>
              <a:r>
                <a:rPr lang="en-US" sz="3600" dirty="0" smtClean="0"/>
                <a:t>&lt;</a:t>
              </a:r>
              <a:r>
                <a:rPr lang="en-US" sz="3600" i="1" dirty="0" smtClean="0"/>
                <a:t>remove</a:t>
              </a:r>
              <a:r>
                <a:rPr lang="en-US" sz="3600" i="1" dirty="0"/>
                <a:t>, </a:t>
              </a:r>
              <a:r>
                <a:rPr lang="en-US" sz="3600" i="1" dirty="0" smtClean="0"/>
                <a:t>n</a:t>
              </a:r>
              <a:r>
                <a:rPr lang="en-US" sz="3600" i="1" baseline="-25000" dirty="0" smtClean="0"/>
                <a:t>j</a:t>
              </a:r>
              <a:r>
                <a:rPr lang="en-US" sz="3600" i="1" dirty="0" smtClean="0"/>
                <a:t>, commit</a:t>
              </a:r>
              <a:r>
                <a:rPr lang="en-US" sz="3600" dirty="0" smtClean="0"/>
                <a:t>&gt;, then</a:t>
              </a:r>
              <a:r>
                <a:rPr lang="en-US" sz="3600" i="1" dirty="0" smtClean="0"/>
                <a:t> n</a:t>
              </a:r>
              <a:r>
                <a:rPr lang="en-US" sz="3600" i="1" baseline="-25000" dirty="0" smtClean="0"/>
                <a:t>i</a:t>
              </a:r>
              <a:r>
                <a:rPr lang="en-US" sz="3600" i="1" dirty="0"/>
                <a:t> </a:t>
              </a:r>
              <a:r>
                <a:rPr lang="en-US" sz="3600" i="1" dirty="0" smtClean="0"/>
                <a:t>includes every </a:t>
              </a:r>
              <a:r>
                <a:rPr lang="en-US" sz="3600" dirty="0" smtClean="0"/>
                <a:t>&lt;</a:t>
              </a:r>
              <a:r>
                <a:rPr lang="en-US" sz="3600" i="1" dirty="0" smtClean="0"/>
                <a:t>OP, NODE</a:t>
              </a:r>
              <a:r>
                <a:rPr lang="en-US" sz="3600" i="1" dirty="0"/>
                <a:t>, </a:t>
              </a:r>
              <a:r>
                <a:rPr lang="en-US" sz="3600" i="1" dirty="0" smtClean="0"/>
                <a:t>commit</a:t>
              </a:r>
              <a:r>
                <a:rPr lang="en-US" sz="3600" dirty="0"/>
                <a:t>&gt;</a:t>
              </a:r>
              <a:r>
                <a:rPr lang="en-US" sz="3600" dirty="0" smtClean="0"/>
                <a:t> </a:t>
              </a:r>
              <a:r>
                <a:rPr lang="en-US" sz="3600" i="1" dirty="0"/>
                <a:t>ever included in </a:t>
              </a:r>
              <a:r>
                <a:rPr lang="en-US" sz="3600" i="1" dirty="0" err="1" smtClean="0"/>
                <a:t>n</a:t>
              </a:r>
              <a:r>
                <a:rPr lang="en-US" sz="3600" i="1" baseline="-25000" dirty="0" err="1" smtClean="0"/>
                <a:t>j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1672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Ephemeral Memory Add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125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899592" y="2204864"/>
            <a:ext cx="6426696" cy="2592288"/>
            <a:chOff x="377552" y="2492896"/>
            <a:chExt cx="6426696" cy="2592288"/>
          </a:xfrm>
        </p:grpSpPr>
        <p:sp>
          <p:nvSpPr>
            <p:cNvPr id="10" name="Rectangle 9"/>
            <p:cNvSpPr/>
            <p:nvPr/>
          </p:nvSpPr>
          <p:spPr>
            <a:xfrm>
              <a:off x="377552" y="2492896"/>
              <a:ext cx="6066656" cy="2592288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5536" y="2492896"/>
              <a:ext cx="6408712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add(n</a:t>
              </a:r>
              <a:r>
                <a:rPr lang="en-US" sz="3200" baseline="-25000" dirty="0"/>
                <a:t>j</a:t>
              </a:r>
              <a:r>
                <a:rPr lang="en-US" sz="3200" dirty="0" smtClean="0"/>
                <a:t>)</a:t>
              </a:r>
            </a:p>
            <a:p>
              <a:r>
                <a:rPr lang="en-US" sz="3200" dirty="0" smtClean="0"/>
                <a:t>   view</a:t>
              </a:r>
              <a:r>
                <a:rPr lang="en-US" sz="3200" dirty="0" smtClean="0">
                  <a:sym typeface="Wingdings" panose="05000000000000000000" pitchFamily="2" charset="2"/>
                </a:rPr>
                <a:t> embedded Scan</a:t>
              </a:r>
            </a:p>
            <a:p>
              <a:r>
                <a:rPr lang="en-US" sz="3200" dirty="0" smtClean="0">
                  <a:sym typeface="Wingdings" panose="05000000000000000000" pitchFamily="2" charset="2"/>
                </a:rPr>
                <a:t>   add &lt;add, n</a:t>
              </a:r>
              <a:r>
                <a:rPr lang="en-US" sz="3200" baseline="-25000" dirty="0" smtClean="0">
                  <a:sym typeface="Wingdings" panose="05000000000000000000" pitchFamily="2" charset="2"/>
                </a:rPr>
                <a:t>j</a:t>
              </a:r>
              <a:r>
                <a:rPr lang="en-US" sz="3200" dirty="0" smtClean="0">
                  <a:sym typeface="Wingdings" panose="05000000000000000000" pitchFamily="2" charset="2"/>
                </a:rPr>
                <a:t>, </a:t>
              </a:r>
              <a:r>
                <a:rPr lang="en-US" sz="3200" b="1" dirty="0" smtClean="0">
                  <a:sym typeface="Wingdings" panose="05000000000000000000" pitchFamily="2" charset="2"/>
                </a:rPr>
                <a:t>propose</a:t>
              </a:r>
              <a:r>
                <a:rPr lang="en-US" sz="3200" dirty="0" smtClean="0">
                  <a:sym typeface="Wingdings" panose="05000000000000000000" pitchFamily="2" charset="2"/>
                </a:rPr>
                <a:t>&gt; to list</a:t>
              </a:r>
              <a:endParaRPr lang="en-US" sz="3200" dirty="0">
                <a:sym typeface="Wingdings" panose="05000000000000000000" pitchFamily="2" charset="2"/>
              </a:endParaRPr>
            </a:p>
            <a:p>
              <a:r>
                <a:rPr lang="en-US" sz="3200" dirty="0" smtClean="0">
                  <a:sym typeface="Wingdings" panose="05000000000000000000" pitchFamily="2" charset="2"/>
                </a:rPr>
                <a:t>   embedded Scan</a:t>
              </a:r>
            </a:p>
            <a:p>
              <a:r>
                <a:rPr lang="en-US" sz="3200" dirty="0" smtClean="0">
                  <a:sym typeface="Wingdings" panose="05000000000000000000" pitchFamily="2" charset="2"/>
                </a:rPr>
                <a:t>   add &lt;</a:t>
              </a:r>
              <a:r>
                <a:rPr lang="en-US" sz="3200" dirty="0">
                  <a:sym typeface="Wingdings" panose="05000000000000000000" pitchFamily="2" charset="2"/>
                </a:rPr>
                <a:t>add, n</a:t>
              </a:r>
              <a:r>
                <a:rPr lang="en-US" sz="3200" baseline="-25000" dirty="0">
                  <a:sym typeface="Wingdings" panose="05000000000000000000" pitchFamily="2" charset="2"/>
                </a:rPr>
                <a:t>j</a:t>
              </a:r>
              <a:r>
                <a:rPr lang="en-US" sz="3200" dirty="0">
                  <a:sym typeface="Wingdings" panose="05000000000000000000" pitchFamily="2" charset="2"/>
                </a:rPr>
                <a:t>, </a:t>
              </a:r>
              <a:r>
                <a:rPr lang="en-US" sz="3200" b="1" dirty="0" smtClean="0">
                  <a:sym typeface="Wingdings" panose="05000000000000000000" pitchFamily="2" charset="2"/>
                </a:rPr>
                <a:t>commit</a:t>
              </a:r>
              <a:r>
                <a:rPr lang="en-US" sz="3200" dirty="0" smtClean="0">
                  <a:sym typeface="Wingdings" panose="05000000000000000000" pitchFamily="2" charset="2"/>
                </a:rPr>
                <a:t>&gt; </a:t>
              </a:r>
              <a:r>
                <a:rPr lang="en-US" sz="3200" dirty="0">
                  <a:sym typeface="Wingdings" panose="05000000000000000000" pitchFamily="2" charset="2"/>
                </a:rPr>
                <a:t>to </a:t>
              </a:r>
              <a:r>
                <a:rPr lang="en-US" sz="3200" dirty="0" smtClean="0">
                  <a:sym typeface="Wingdings" panose="05000000000000000000" pitchFamily="2" charset="2"/>
                </a:rPr>
                <a:t>list</a:t>
              </a:r>
              <a:endParaRPr lang="en-US" sz="3200" dirty="0">
                <a:sym typeface="Wingdings" panose="05000000000000000000" pitchFamily="2" charset="2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38342" y="5249399"/>
            <a:ext cx="4190003" cy="1105628"/>
            <a:chOff x="1694333" y="5445224"/>
            <a:chExt cx="4190003" cy="1105628"/>
          </a:xfrm>
        </p:grpSpPr>
        <p:sp>
          <p:nvSpPr>
            <p:cNvPr id="20" name="Oval Callout 19"/>
            <p:cNvSpPr/>
            <p:nvPr/>
          </p:nvSpPr>
          <p:spPr>
            <a:xfrm>
              <a:off x="1967023" y="5445224"/>
              <a:ext cx="3702816" cy="1105628"/>
            </a:xfrm>
            <a:prstGeom prst="wedgeEllipseCallout">
              <a:avLst>
                <a:gd name="adj1" fmla="val -78301"/>
                <a:gd name="adj2" fmla="val -1640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94333" y="5517232"/>
              <a:ext cx="419000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If removed, </a:t>
              </a:r>
            </a:p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stop 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56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Ephemeral Memory Remove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126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23528" y="1628800"/>
            <a:ext cx="8575720" cy="3970317"/>
            <a:chOff x="323528" y="2481858"/>
            <a:chExt cx="8575720" cy="3970317"/>
          </a:xfrm>
        </p:grpSpPr>
        <p:sp>
          <p:nvSpPr>
            <p:cNvPr id="10" name="Rectangle 9"/>
            <p:cNvSpPr/>
            <p:nvPr/>
          </p:nvSpPr>
          <p:spPr>
            <a:xfrm>
              <a:off x="323528" y="2510524"/>
              <a:ext cx="8575720" cy="394165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8893" y="2481858"/>
              <a:ext cx="8430355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remove(n</a:t>
              </a:r>
              <a:r>
                <a:rPr lang="en-US" sz="2800" baseline="-25000" dirty="0" smtClean="0"/>
                <a:t>j</a:t>
              </a:r>
              <a:r>
                <a:rPr lang="en-US" sz="2800" dirty="0" smtClean="0"/>
                <a:t>)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 smtClean="0"/>
                <a:t>view</a:t>
              </a:r>
              <a:r>
                <a:rPr lang="en-US" sz="2800" dirty="0" smtClean="0">
                  <a:sym typeface="Wingdings" panose="05000000000000000000" pitchFamily="2" charset="2"/>
                </a:rPr>
                <a:t> embedded Scan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 smtClean="0">
                  <a:sym typeface="Wingdings" panose="05000000000000000000" pitchFamily="2" charset="2"/>
                </a:rPr>
                <a:t>add &lt;remove, n</a:t>
              </a:r>
              <a:r>
                <a:rPr lang="en-US" sz="2800" baseline="-25000" dirty="0" smtClean="0">
                  <a:sym typeface="Wingdings" panose="05000000000000000000" pitchFamily="2" charset="2"/>
                </a:rPr>
                <a:t>j</a:t>
              </a:r>
              <a:r>
                <a:rPr lang="en-US" sz="2800" dirty="0" smtClean="0">
                  <a:sym typeface="Wingdings" panose="05000000000000000000" pitchFamily="2" charset="2"/>
                </a:rPr>
                <a:t>, </a:t>
              </a:r>
              <a:r>
                <a:rPr lang="en-US" sz="2800" b="1" dirty="0" smtClean="0">
                  <a:sym typeface="Wingdings" panose="05000000000000000000" pitchFamily="2" charset="2"/>
                </a:rPr>
                <a:t>prepare</a:t>
              </a:r>
              <a:r>
                <a:rPr lang="en-US" sz="2800" dirty="0" smtClean="0">
                  <a:sym typeface="Wingdings" panose="05000000000000000000" pitchFamily="2" charset="2"/>
                </a:rPr>
                <a:t>&gt; to list</a:t>
              </a:r>
              <a:endParaRPr lang="en-US" sz="2800" dirty="0">
                <a:sym typeface="Wingdings" panose="05000000000000000000" pitchFamily="2" charset="2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 smtClean="0">
                  <a:sym typeface="Wingdings" panose="05000000000000000000" pitchFamily="2" charset="2"/>
                </a:rPr>
                <a:t>embedded Scan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 smtClean="0">
                  <a:sym typeface="Wingdings" panose="05000000000000000000" pitchFamily="2" charset="2"/>
                </a:rPr>
                <a:t>add &lt;remove</a:t>
              </a:r>
              <a:r>
                <a:rPr lang="en-US" sz="2800" dirty="0">
                  <a:sym typeface="Wingdings" panose="05000000000000000000" pitchFamily="2" charset="2"/>
                </a:rPr>
                <a:t>, n</a:t>
              </a:r>
              <a:r>
                <a:rPr lang="en-US" sz="2800" baseline="-25000" dirty="0">
                  <a:sym typeface="Wingdings" panose="05000000000000000000" pitchFamily="2" charset="2"/>
                </a:rPr>
                <a:t>j</a:t>
              </a:r>
              <a:r>
                <a:rPr lang="en-US" sz="2800" dirty="0">
                  <a:sym typeface="Wingdings" panose="05000000000000000000" pitchFamily="2" charset="2"/>
                </a:rPr>
                <a:t>, </a:t>
              </a:r>
              <a:r>
                <a:rPr lang="en-US" sz="2800" b="1" dirty="0" smtClean="0">
                  <a:sym typeface="Wingdings" panose="05000000000000000000" pitchFamily="2" charset="2"/>
                </a:rPr>
                <a:t>propose</a:t>
              </a:r>
              <a:r>
                <a:rPr lang="en-US" sz="2800" dirty="0" smtClean="0">
                  <a:sym typeface="Wingdings" panose="05000000000000000000" pitchFamily="2" charset="2"/>
                </a:rPr>
                <a:t>&gt;  together with all the proposals collected from </a:t>
              </a:r>
              <a:r>
                <a:rPr lang="en-US" sz="2800" dirty="0" err="1" smtClean="0">
                  <a:sym typeface="Wingdings" panose="05000000000000000000" pitchFamily="2" charset="2"/>
                </a:rPr>
                <a:t>n</a:t>
              </a:r>
              <a:r>
                <a:rPr lang="en-US" sz="2800" baseline="-25000" dirty="0" err="1" smtClean="0">
                  <a:sym typeface="Wingdings" panose="05000000000000000000" pitchFamily="2" charset="2"/>
                </a:rPr>
                <a:t>j</a:t>
              </a:r>
              <a:r>
                <a:rPr lang="en-US" sz="2800" dirty="0" smtClean="0">
                  <a:sym typeface="Wingdings" panose="05000000000000000000" pitchFamily="2" charset="2"/>
                </a:rPr>
                <a:t> </a:t>
              </a:r>
              <a:r>
                <a:rPr lang="en-US" sz="2800" dirty="0">
                  <a:sym typeface="Wingdings" panose="05000000000000000000" pitchFamily="2" charset="2"/>
                </a:rPr>
                <a:t>to </a:t>
              </a:r>
              <a:r>
                <a:rPr lang="en-US" sz="2800" dirty="0" smtClean="0">
                  <a:sym typeface="Wingdings" panose="05000000000000000000" pitchFamily="2" charset="2"/>
                </a:rPr>
                <a:t>list</a:t>
              </a:r>
              <a:endParaRPr lang="en-US" sz="2800" dirty="0">
                <a:sym typeface="Wingdings" panose="05000000000000000000" pitchFamily="2" charset="2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87824" y="4676655"/>
            <a:ext cx="5256584" cy="1844924"/>
            <a:chOff x="2987824" y="4676655"/>
            <a:chExt cx="5256584" cy="1844924"/>
          </a:xfrm>
        </p:grpSpPr>
        <p:sp>
          <p:nvSpPr>
            <p:cNvPr id="19" name="Oval Callout 18"/>
            <p:cNvSpPr/>
            <p:nvPr/>
          </p:nvSpPr>
          <p:spPr>
            <a:xfrm>
              <a:off x="2987824" y="4705697"/>
              <a:ext cx="5256584" cy="1815882"/>
            </a:xfrm>
            <a:prstGeom prst="wedgeEllipseCallout">
              <a:avLst>
                <a:gd name="adj1" fmla="val -63777"/>
                <a:gd name="adj2" fmla="val -786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87824" y="4676655"/>
              <a:ext cx="525658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u="sng" dirty="0" smtClean="0">
                  <a:solidFill>
                    <a:schemeClr val="bg1"/>
                  </a:solidFill>
                </a:rPr>
                <a:t>Flag principle:</a:t>
              </a:r>
            </a:p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If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c</a:t>
              </a:r>
              <a:r>
                <a:rPr lang="en-US" sz="2800" baseline="-25000" dirty="0" err="1" smtClean="0">
                  <a:solidFill>
                    <a:schemeClr val="bg1"/>
                  </a:solidFill>
                </a:rPr>
                <a:t>j</a:t>
              </a:r>
              <a:r>
                <a:rPr lang="en-US" sz="2800" dirty="0" smtClean="0">
                  <a:solidFill>
                    <a:schemeClr val="bg1"/>
                  </a:solidFill>
                </a:rPr>
                <a:t> does not see your prepare and stops, then you sees its operations and help it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930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Ephemeral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127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3528" y="1657466"/>
            <a:ext cx="8575720" cy="394165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8893" y="1628800"/>
            <a:ext cx="84303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remove(n</a:t>
            </a:r>
            <a:r>
              <a:rPr lang="en-US" sz="2800" baseline="-25000" dirty="0" smtClean="0"/>
              <a:t>j</a:t>
            </a:r>
            <a:r>
              <a:rPr lang="en-US" sz="28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view</a:t>
            </a:r>
            <a:r>
              <a:rPr lang="en-US" sz="2800" dirty="0">
                <a:sym typeface="Wingdings" panose="05000000000000000000" pitchFamily="2" charset="2"/>
              </a:rPr>
              <a:t> embedded Scan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ym typeface="Wingdings" panose="05000000000000000000" pitchFamily="2" charset="2"/>
              </a:rPr>
              <a:t>add &lt;remove, </a:t>
            </a:r>
            <a:r>
              <a:rPr lang="en-US" sz="2800" dirty="0" err="1">
                <a:sym typeface="Wingdings" panose="05000000000000000000" pitchFamily="2" charset="2"/>
              </a:rPr>
              <a:t>n</a:t>
            </a:r>
            <a:r>
              <a:rPr lang="en-US" sz="2800" baseline="-25000" dirty="0" err="1">
                <a:sym typeface="Wingdings" panose="05000000000000000000" pitchFamily="2" charset="2"/>
              </a:rPr>
              <a:t>j</a:t>
            </a:r>
            <a:r>
              <a:rPr lang="en-US" sz="2800" dirty="0">
                <a:sym typeface="Wingdings" panose="05000000000000000000" pitchFamily="2" charset="2"/>
              </a:rPr>
              <a:t>, </a:t>
            </a:r>
            <a:r>
              <a:rPr lang="en-US" sz="2800" b="1" dirty="0">
                <a:sym typeface="Wingdings" panose="05000000000000000000" pitchFamily="2" charset="2"/>
              </a:rPr>
              <a:t>prepare</a:t>
            </a:r>
            <a:r>
              <a:rPr lang="en-US" sz="2800" dirty="0">
                <a:sym typeface="Wingdings" panose="05000000000000000000" pitchFamily="2" charset="2"/>
              </a:rPr>
              <a:t>&gt; to list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ym typeface="Wingdings" panose="05000000000000000000" pitchFamily="2" charset="2"/>
              </a:rPr>
              <a:t>embedded Scan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ym typeface="Wingdings" panose="05000000000000000000" pitchFamily="2" charset="2"/>
              </a:rPr>
              <a:t>add &lt;remove, </a:t>
            </a:r>
            <a:r>
              <a:rPr lang="en-US" sz="2800" dirty="0" err="1">
                <a:sym typeface="Wingdings" panose="05000000000000000000" pitchFamily="2" charset="2"/>
              </a:rPr>
              <a:t>n</a:t>
            </a:r>
            <a:r>
              <a:rPr lang="en-US" sz="2800" baseline="-25000" dirty="0" err="1">
                <a:sym typeface="Wingdings" panose="05000000000000000000" pitchFamily="2" charset="2"/>
              </a:rPr>
              <a:t>j</a:t>
            </a:r>
            <a:r>
              <a:rPr lang="en-US" sz="2800" dirty="0">
                <a:sym typeface="Wingdings" panose="05000000000000000000" pitchFamily="2" charset="2"/>
              </a:rPr>
              <a:t>, </a:t>
            </a:r>
            <a:r>
              <a:rPr lang="en-US" sz="2800" b="1" dirty="0">
                <a:sym typeface="Wingdings" panose="05000000000000000000" pitchFamily="2" charset="2"/>
              </a:rPr>
              <a:t>propose</a:t>
            </a:r>
            <a:r>
              <a:rPr lang="en-US" sz="2800" dirty="0">
                <a:sym typeface="Wingdings" panose="05000000000000000000" pitchFamily="2" charset="2"/>
              </a:rPr>
              <a:t>&gt;  together with all the proposals collected from </a:t>
            </a:r>
            <a:r>
              <a:rPr lang="en-US" sz="2800" dirty="0" err="1">
                <a:sym typeface="Wingdings" panose="05000000000000000000" pitchFamily="2" charset="2"/>
              </a:rPr>
              <a:t>n</a:t>
            </a:r>
            <a:r>
              <a:rPr lang="en-US" sz="2800" baseline="-25000" dirty="0" err="1">
                <a:sym typeface="Wingdings" panose="05000000000000000000" pitchFamily="2" charset="2"/>
              </a:rPr>
              <a:t>j</a:t>
            </a:r>
            <a:r>
              <a:rPr lang="en-US" sz="2800" dirty="0">
                <a:sym typeface="Wingdings" panose="05000000000000000000" pitchFamily="2" charset="2"/>
              </a:rPr>
              <a:t> to list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ym typeface="Wingdings" panose="05000000000000000000" pitchFamily="2" charset="2"/>
              </a:rPr>
              <a:t>embedded Scan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ym typeface="Wingdings" panose="05000000000000000000" pitchFamily="2" charset="2"/>
              </a:rPr>
              <a:t>If remove(n</a:t>
            </a:r>
            <a:r>
              <a:rPr lang="en-US" sz="2800" baseline="-25000" dirty="0">
                <a:sym typeface="Wingdings" panose="05000000000000000000" pitchFamily="2" charset="2"/>
              </a:rPr>
              <a:t>j</a:t>
            </a:r>
            <a:r>
              <a:rPr lang="en-US" sz="2800" dirty="0">
                <a:sym typeface="Wingdings" panose="05000000000000000000" pitchFamily="2" charset="2"/>
              </a:rPr>
              <a:t>) was not committed </a:t>
            </a:r>
            <a:r>
              <a:rPr lang="en-US" sz="2800" dirty="0" smtClean="0">
                <a:sym typeface="Wingdings" panose="05000000000000000000" pitchFamily="2" charset="2"/>
              </a:rPr>
              <a:t>yet, </a:t>
            </a:r>
            <a:r>
              <a:rPr lang="en-US" sz="2800" dirty="0">
                <a:sym typeface="Wingdings" panose="05000000000000000000" pitchFamily="2" charset="2"/>
              </a:rPr>
              <a:t>add &lt;OP, Node, </a:t>
            </a:r>
            <a:r>
              <a:rPr lang="en-US" sz="2800" b="1" dirty="0">
                <a:sym typeface="Wingdings" panose="05000000000000000000" pitchFamily="2" charset="2"/>
              </a:rPr>
              <a:t>commit</a:t>
            </a:r>
            <a:r>
              <a:rPr lang="en-US" sz="2800" dirty="0">
                <a:sym typeface="Wingdings" panose="05000000000000000000" pitchFamily="2" charset="2"/>
              </a:rPr>
              <a:t>&gt; to the list for </a:t>
            </a:r>
            <a:r>
              <a:rPr lang="en-US" sz="2800" dirty="0" smtClean="0">
                <a:sym typeface="Wingdings" panose="05000000000000000000" pitchFamily="2" charset="2"/>
              </a:rPr>
              <a:t>every </a:t>
            </a:r>
            <a:r>
              <a:rPr lang="en-US" sz="2800" dirty="0">
                <a:sym typeface="Wingdings" panose="05000000000000000000" pitchFamily="2" charset="2"/>
              </a:rPr>
              <a:t>operation you proposed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ym typeface="Wingdings" panose="05000000000000000000" pitchFamily="2" charset="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39952" y="1412776"/>
            <a:ext cx="4464496" cy="1815882"/>
            <a:chOff x="4139952" y="1412776"/>
            <a:chExt cx="4464496" cy="1815882"/>
          </a:xfrm>
        </p:grpSpPr>
        <p:sp>
          <p:nvSpPr>
            <p:cNvPr id="12" name="Oval Callout 11"/>
            <p:cNvSpPr/>
            <p:nvPr/>
          </p:nvSpPr>
          <p:spPr>
            <a:xfrm>
              <a:off x="4139952" y="1412776"/>
              <a:ext cx="4392488" cy="1815882"/>
            </a:xfrm>
            <a:prstGeom prst="wedgeEllipseCallout">
              <a:avLst>
                <a:gd name="adj1" fmla="val -64454"/>
                <a:gd name="adj2" fmla="val 11907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39952" y="1572474"/>
              <a:ext cx="446449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Stop if you see that somebody prepared or proposed your removal 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139952" y="2134518"/>
            <a:ext cx="3600400" cy="1094139"/>
            <a:chOff x="4139952" y="2134518"/>
            <a:chExt cx="3600400" cy="1094139"/>
          </a:xfrm>
        </p:grpSpPr>
        <p:sp>
          <p:nvSpPr>
            <p:cNvPr id="15" name="Oval Callout 14"/>
            <p:cNvSpPr/>
            <p:nvPr/>
          </p:nvSpPr>
          <p:spPr>
            <a:xfrm>
              <a:off x="4139952" y="2134518"/>
              <a:ext cx="3600400" cy="1094139"/>
            </a:xfrm>
            <a:prstGeom prst="wedgeEllipseCallout">
              <a:avLst>
                <a:gd name="adj1" fmla="val -32560"/>
                <a:gd name="adj2" fmla="val 1900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27984" y="2258869"/>
              <a:ext cx="30963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Subtle, more details in the paper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686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dirty="0"/>
              <a:t>Today: Abstractions and </a:t>
            </a:r>
            <a:r>
              <a:rPr lang="en-US" dirty="0" smtClean="0"/>
              <a:t>Complexity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128</a:t>
            </a:fld>
            <a:endParaRPr lang="en-US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04590"/>
            <a:ext cx="1512168" cy="348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771800" y="5140349"/>
            <a:ext cx="3456385" cy="787497"/>
            <a:chOff x="2548273" y="4581128"/>
            <a:chExt cx="3096345" cy="980076"/>
          </a:xfrm>
        </p:grpSpPr>
        <p:sp>
          <p:nvSpPr>
            <p:cNvPr id="12" name="Rectangle 11"/>
            <p:cNvSpPr/>
            <p:nvPr/>
          </p:nvSpPr>
          <p:spPr>
            <a:xfrm>
              <a:off x="2699792" y="4581128"/>
              <a:ext cx="2880320" cy="98007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48273" y="4581128"/>
              <a:ext cx="309634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Clean failure model</a:t>
              </a:r>
            </a:p>
            <a:p>
              <a:pPr algn="ctr"/>
              <a:endParaRPr lang="en-US" sz="2800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5363075" y="1633734"/>
            <a:ext cx="3528392" cy="265936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u="sng" dirty="0">
                <a:solidFill>
                  <a:prstClr val="black"/>
                </a:solidFill>
              </a:rPr>
              <a:t>Single </a:t>
            </a:r>
            <a:r>
              <a:rPr lang="en-US" sz="2800" b="1" u="sng" dirty="0" smtClean="0">
                <a:solidFill>
                  <a:prstClr val="black"/>
                </a:solidFill>
              </a:rPr>
              <a:t>writer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Dynamic atomic </a:t>
            </a:r>
            <a:r>
              <a:rPr lang="en-US" sz="2800" dirty="0" smtClean="0">
                <a:solidFill>
                  <a:schemeClr val="tx1"/>
                </a:solidFill>
              </a:rPr>
              <a:t>snapshots [</a:t>
            </a:r>
            <a:r>
              <a:rPr lang="en-US" sz="2800" dirty="0" err="1" smtClean="0">
                <a:solidFill>
                  <a:schemeClr val="tx1"/>
                </a:solidFill>
              </a:rPr>
              <a:t>opodis</a:t>
            </a:r>
            <a:r>
              <a:rPr lang="en-US" sz="2800" dirty="0" smtClean="0"/>
              <a:t>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Quadratic cost; can we do better?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 rot="13421618">
            <a:off x="6569444" y="4326120"/>
            <a:ext cx="720080" cy="12767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323528" y="1633735"/>
            <a:ext cx="3168352" cy="265936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u="sng" dirty="0">
                <a:solidFill>
                  <a:prstClr val="black"/>
                </a:solidFill>
              </a:rPr>
              <a:t>Multi </a:t>
            </a:r>
            <a:r>
              <a:rPr lang="en-US" sz="2800" b="1" u="sng" dirty="0" smtClean="0">
                <a:solidFill>
                  <a:prstClr val="black"/>
                </a:solidFill>
              </a:rPr>
              <a:t>writer</a:t>
            </a:r>
            <a:endParaRPr lang="en-US" sz="2800" b="1" u="sng" dirty="0">
              <a:solidFill>
                <a:prstClr val="black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Reconfiguration abstraction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Optimal storage solution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7765075">
            <a:off x="1777854" y="4292575"/>
            <a:ext cx="720080" cy="142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618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1600200"/>
            <a:ext cx="857929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Count total </a:t>
            </a:r>
            <a:r>
              <a:rPr lang="en-US" dirty="0"/>
              <a:t>number of memory </a:t>
            </a:r>
            <a:r>
              <a:rPr lang="en-US" dirty="0" smtClean="0"/>
              <a:t>accesses, </a:t>
            </a:r>
            <a:r>
              <a:rPr lang="en-US" dirty="0"/>
              <a:t>including ones </a:t>
            </a:r>
            <a:r>
              <a:rPr lang="en-US" dirty="0" smtClean="0"/>
              <a:t>that result </a:t>
            </a:r>
            <a:r>
              <a:rPr lang="en-US" dirty="0"/>
              <a:t>in </a:t>
            </a:r>
            <a:r>
              <a:rPr lang="en-US" dirty="0" smtClean="0"/>
              <a:t>exceptions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asymptotic complexity of all operations is equal to the complexity of the </a:t>
            </a:r>
            <a:r>
              <a:rPr lang="en-US" i="1" dirty="0" smtClean="0"/>
              <a:t>embedded scan</a:t>
            </a:r>
            <a:endParaRPr lang="en-US" dirty="0" smtClean="0"/>
          </a:p>
          <a:p>
            <a:r>
              <a:rPr lang="en-US" dirty="0" smtClean="0"/>
              <a:t>Let </a:t>
            </a:r>
            <a:r>
              <a:rPr lang="en-US" dirty="0"/>
              <a:t>m be </a:t>
            </a:r>
            <a:r>
              <a:rPr lang="en-US" dirty="0" smtClean="0"/>
              <a:t>the number </a:t>
            </a:r>
            <a:r>
              <a:rPr lang="en-US" dirty="0"/>
              <a:t>of included nodes at time </a:t>
            </a:r>
            <a:r>
              <a:rPr lang="en-US" dirty="0" smtClean="0"/>
              <a:t>t</a:t>
            </a:r>
          </a:p>
          <a:p>
            <a:endParaRPr lang="en-US" dirty="0"/>
          </a:p>
          <a:p>
            <a:r>
              <a:rPr lang="en-US" b="1" dirty="0" smtClean="0"/>
              <a:t>The complexity of an </a:t>
            </a:r>
            <a:r>
              <a:rPr lang="en-US" b="1" i="1" dirty="0"/>
              <a:t>embedded </a:t>
            </a:r>
            <a:r>
              <a:rPr lang="en-US" b="1" dirty="0" smtClean="0"/>
              <a:t>scan invoked at time </a:t>
            </a:r>
            <a:r>
              <a:rPr lang="en-US" b="1" i="1" dirty="0" smtClean="0"/>
              <a:t>t </a:t>
            </a:r>
            <a:r>
              <a:rPr lang="en-US" b="1" dirty="0" smtClean="0"/>
              <a:t>is O(m</a:t>
            </a:r>
            <a:r>
              <a:rPr lang="en-US" b="1" baseline="30000" dirty="0" smtClean="0"/>
              <a:t>2</a:t>
            </a:r>
            <a:r>
              <a:rPr lang="en-US" b="1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0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Questions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Configuration C</a:t>
            </a:r>
            <a:r>
              <a:rPr lang="en-US" baseline="-25000" dirty="0" smtClean="0"/>
              <a:t>0</a:t>
            </a:r>
            <a:r>
              <a:rPr lang="en-US" dirty="0" smtClean="0"/>
              <a:t> is </a:t>
            </a:r>
            <a:r>
              <a:rPr lang="en-US" i="1" dirty="0" smtClean="0"/>
              <a:t>active</a:t>
            </a:r>
          </a:p>
          <a:p>
            <a:r>
              <a:rPr lang="en-US" dirty="0" smtClean="0"/>
              <a:t>To change it, run </a:t>
            </a:r>
            <a:r>
              <a:rPr lang="en-US" i="1" dirty="0" smtClean="0"/>
              <a:t>reconfiguration</a:t>
            </a:r>
            <a:endParaRPr lang="en-US" dirty="0" smtClean="0"/>
          </a:p>
          <a:p>
            <a:pPr lvl="1"/>
            <a:r>
              <a:rPr lang="en-US" i="1" dirty="0" smtClean="0"/>
              <a:t>freezes </a:t>
            </a:r>
            <a:r>
              <a:rPr lang="en-US" dirty="0" smtClean="0"/>
              <a:t>(majority of)</a:t>
            </a:r>
            <a:r>
              <a:rPr lang="en-US" i="1" dirty="0" smtClean="0"/>
              <a:t> </a:t>
            </a:r>
            <a:r>
              <a:rPr lang="en-US" dirty="0" smtClean="0"/>
              <a:t>C</a:t>
            </a:r>
            <a:r>
              <a:rPr lang="en-US" baseline="-25000" dirty="0"/>
              <a:t>0</a:t>
            </a:r>
            <a:endParaRPr lang="en-US" baseline="30000" dirty="0" smtClean="0"/>
          </a:p>
          <a:p>
            <a:pPr lvl="1"/>
            <a:r>
              <a:rPr lang="en-US" i="1" dirty="0" smtClean="0"/>
              <a:t>transfers state </a:t>
            </a:r>
            <a:r>
              <a:rPr lang="en-US" dirty="0" smtClean="0"/>
              <a:t>to next configuration C</a:t>
            </a:r>
            <a:r>
              <a:rPr lang="en-US" baseline="-25000" dirty="0" smtClean="0"/>
              <a:t>1</a:t>
            </a:r>
          </a:p>
          <a:p>
            <a:pPr lvl="1"/>
            <a:r>
              <a:rPr lang="en-US" i="1" dirty="0" smtClean="0"/>
              <a:t>activates</a:t>
            </a:r>
            <a:r>
              <a:rPr lang="en-US" dirty="0" smtClean="0"/>
              <a:t> C</a:t>
            </a:r>
            <a:r>
              <a:rPr lang="en-US" baseline="-25000" dirty="0" smtClean="0"/>
              <a:t>1</a:t>
            </a:r>
          </a:p>
          <a:p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sz="2400" baseline="-250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i="1" dirty="0" smtClean="0"/>
          </a:p>
          <a:p>
            <a:endParaRPr lang="en-US" i="1" dirty="0" smtClean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660232" y="1412776"/>
            <a:ext cx="2016224" cy="1440160"/>
          </a:xfrm>
          <a:prstGeom prst="wedgeRoundRectCallout">
            <a:avLst>
              <a:gd name="adj1" fmla="val -59195"/>
              <a:gd name="adj2" fmla="val 743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/>
              <a:t>How do we choose C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?</a:t>
            </a:r>
            <a:endParaRPr lang="he-IL" sz="28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814323" y="3815138"/>
            <a:ext cx="2016224" cy="1702093"/>
          </a:xfrm>
          <a:prstGeom prst="wedgeRoundRectCallout">
            <a:avLst>
              <a:gd name="adj1" fmla="val -231348"/>
              <a:gd name="adj2" fmla="val -331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/>
              <a:t>Can servers outside C</a:t>
            </a:r>
            <a:r>
              <a:rPr lang="en-US" sz="2800" baseline="-25000" dirty="0" smtClean="0"/>
              <a:t>1 </a:t>
            </a:r>
            <a:r>
              <a:rPr lang="en-US" sz="2800" dirty="0" smtClean="0"/>
              <a:t>fail now?</a:t>
            </a:r>
            <a:endParaRPr lang="he-IL" sz="28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915816" y="4797152"/>
            <a:ext cx="2016224" cy="1702093"/>
          </a:xfrm>
          <a:prstGeom prst="wedgeRoundRectCallout">
            <a:avLst>
              <a:gd name="adj1" fmla="val -73079"/>
              <a:gd name="adj2" fmla="val -759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/>
              <a:t>How much does it cost?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97461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Proof </a:t>
            </a:r>
            <a:r>
              <a:rPr lang="en-US" b="1" dirty="0" smtClean="0"/>
              <a:t>sketch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t most m+2 collects </a:t>
            </a:r>
            <a:endParaRPr lang="en-US" dirty="0">
              <a:sym typeface="Wingdings" panose="05000000000000000000" pitchFamily="2" charset="2"/>
            </a:endParaRPr>
          </a:p>
          <a:p>
            <a:pPr marL="914400" lvl="1" indent="-514350"/>
            <a:r>
              <a:rPr lang="en-US" dirty="0" smtClean="0">
                <a:sym typeface="Wingdings" panose="05000000000000000000" pitchFamily="2" charset="2"/>
              </a:rPr>
              <a:t>Only nodes added before time t can cause one additional collect</a:t>
            </a:r>
          </a:p>
          <a:p>
            <a:pPr marL="914400" lvl="1" indent="-514350"/>
            <a:r>
              <a:rPr lang="en-US" dirty="0" smtClean="0">
                <a:sym typeface="Wingdings" panose="05000000000000000000" pitchFamily="2" charset="2"/>
              </a:rPr>
              <a:t>Other nodes will have higher sequence numbers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At most 2m reads in every collect</a:t>
            </a:r>
          </a:p>
          <a:p>
            <a:pPr marL="914400" lvl="1" indent="-514350"/>
            <a:r>
              <a:rPr lang="en-US" dirty="0" smtClean="0">
                <a:sym typeface="Wingdings" panose="05000000000000000000" pitchFamily="2" charset="2"/>
              </a:rPr>
              <a:t>m clients can add at most m nodes before the </a:t>
            </a:r>
            <a:r>
              <a:rPr lang="en-US" i="1" dirty="0" smtClean="0">
                <a:sym typeface="Wingdings" panose="05000000000000000000" pitchFamily="2" charset="2"/>
              </a:rPr>
              <a:t>embedded scan</a:t>
            </a:r>
            <a:r>
              <a:rPr lang="en-US" dirty="0" smtClean="0">
                <a:sym typeface="Wingdings" panose="05000000000000000000" pitchFamily="2" charset="2"/>
              </a:rPr>
              <a:t> borrows a view and completes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9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Complexity is lower with a high quality oracle:</a:t>
            </a:r>
          </a:p>
          <a:p>
            <a:pPr lvl="1"/>
            <a:r>
              <a:rPr lang="en-US" sz="3200" dirty="0" smtClean="0"/>
              <a:t>do not count in </a:t>
            </a:r>
            <a:r>
              <a:rPr lang="en-US" sz="3200" i="1" dirty="0" smtClean="0"/>
              <a:t>m </a:t>
            </a:r>
            <a:r>
              <a:rPr lang="en-US" sz="3200" dirty="0" smtClean="0"/>
              <a:t>removed nodes that the oracle no longer returns</a:t>
            </a:r>
          </a:p>
          <a:p>
            <a:pPr lvl="1"/>
            <a:endParaRPr lang="en-US" dirty="0"/>
          </a:p>
          <a:p>
            <a:r>
              <a:rPr lang="en-US" dirty="0" smtClean="0"/>
              <a:t>Future direction:</a:t>
            </a:r>
          </a:p>
          <a:p>
            <a:pPr lvl="1"/>
            <a:r>
              <a:rPr lang="en-US" sz="3200" dirty="0" smtClean="0"/>
              <a:t>O(</a:t>
            </a:r>
            <a:r>
              <a:rPr lang="en-US" sz="3200" dirty="0" err="1" smtClean="0"/>
              <a:t>nlog</a:t>
            </a:r>
            <a:r>
              <a:rPr lang="en-US" sz="3200" dirty="0" smtClean="0"/>
              <a:t>(n)) is possible in the static case, can we better than O(m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) 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4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104" y="1052736"/>
            <a:ext cx="134522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53434"/>
            <a:ext cx="144016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986836"/>
            <a:ext cx="2133600" cy="365125"/>
          </a:xfrm>
        </p:spPr>
        <p:txBody>
          <a:bodyPr/>
          <a:lstStyle/>
          <a:p>
            <a:fld id="{8D5999AF-9DFA-48AA-BD73-D430974321C6}" type="slidenum">
              <a:rPr lang="en-US" smtClean="0"/>
              <a:t>132</a:t>
            </a:fld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899987" y="1623568"/>
            <a:ext cx="1968157" cy="3611728"/>
            <a:chOff x="5511959" y="1799315"/>
            <a:chExt cx="1968157" cy="3611728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3932" y="1799315"/>
              <a:ext cx="1201291" cy="2510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5511959" y="4300646"/>
              <a:ext cx="1968157" cy="1110397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2400" dirty="0" smtClean="0">
                  <a:solidFill>
                    <a:prstClr val="black"/>
                  </a:solidFill>
                </a:rPr>
                <a:t>Shared memory, readability</a:t>
              </a:r>
              <a:endParaRPr lang="en-US" sz="1600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49479"/>
            <a:ext cx="144016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3367" y="4124900"/>
            <a:ext cx="1508314" cy="76851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US" sz="2400" dirty="0" err="1" smtClean="0"/>
              <a:t>Algs</a:t>
            </a:r>
            <a:r>
              <a:rPr lang="en-US" sz="2400" dirty="0" smtClean="0"/>
              <a:t>, safety</a:t>
            </a:r>
            <a:endParaRPr lang="en-US" sz="2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959403" y="2409939"/>
            <a:ext cx="1676493" cy="3179301"/>
            <a:chOff x="2655542" y="2585284"/>
            <a:chExt cx="1676493" cy="317930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997" y="2585284"/>
              <a:ext cx="1224136" cy="1724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655542" y="4300244"/>
              <a:ext cx="1676493" cy="146434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2400" dirty="0" smtClean="0">
                  <a:solidFill>
                    <a:prstClr val="black"/>
                  </a:solidFill>
                </a:rPr>
                <a:t>Liveness</a:t>
              </a:r>
              <a:br>
                <a:rPr lang="en-US" sz="2400" dirty="0" smtClean="0">
                  <a:solidFill>
                    <a:prstClr val="black"/>
                  </a:solidFill>
                </a:rPr>
              </a:br>
              <a:r>
                <a:rPr lang="en-US" sz="2400" dirty="0" smtClean="0">
                  <a:solidFill>
                    <a:prstClr val="black"/>
                  </a:solidFill>
                </a:rPr>
                <a:t>definition</a:t>
              </a:r>
              <a:r>
                <a:rPr lang="en-US" sz="2400" dirty="0">
                  <a:solidFill>
                    <a:prstClr val="black"/>
                  </a:solidFill>
                </a:rPr>
                <a:t>, </a:t>
              </a:r>
              <a:r>
                <a:rPr lang="en-US" sz="2400" dirty="0" err="1" smtClean="0">
                  <a:solidFill>
                    <a:prstClr val="black"/>
                  </a:solidFill>
                </a:rPr>
                <a:t>asynch</a:t>
              </a:r>
              <a:r>
                <a:rPr lang="en-US" sz="2400" dirty="0" smtClean="0">
                  <a:solidFill>
                    <a:prstClr val="black"/>
                  </a:solidFill>
                </a:rPr>
                <a:t>. solution</a:t>
              </a:r>
              <a:endParaRPr lang="en-US" sz="1600" dirty="0"/>
            </a:p>
          </p:txBody>
        </p:sp>
      </p:grpSp>
      <p:sp>
        <p:nvSpPr>
          <p:cNvPr id="3" name="Round Single Corner Rectangle 2"/>
          <p:cNvSpPr/>
          <p:nvPr/>
        </p:nvSpPr>
        <p:spPr>
          <a:xfrm>
            <a:off x="7776864" y="2154153"/>
            <a:ext cx="864096" cy="84279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?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1" y="4881354"/>
            <a:ext cx="144016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Rambo I-II, RDS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Gilbert+</a:t>
            </a:r>
            <a:endParaRPr lang="he-IL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79713" y="5592891"/>
            <a:ext cx="165618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DynaStore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Shraer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+ </a:t>
            </a:r>
            <a:endParaRPr lang="he-IL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99987" y="5293657"/>
            <a:ext cx="196815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SmartMerge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Jehl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+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Parsimonous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Gafni-Malkhi</a:t>
            </a:r>
            <a:endParaRPr lang="he-IL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Wrap Up: Dynamic Memory </a:t>
            </a:r>
            <a:br>
              <a:rPr lang="en-US" dirty="0" smtClean="0"/>
            </a:br>
            <a:r>
              <a:rPr lang="en-US" dirty="0" smtClean="0"/>
              <a:t>Theoretical Research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156176" y="4112837"/>
            <a:ext cx="1491983" cy="183399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US" sz="2400" dirty="0" smtClean="0"/>
              <a:t>Failure model, optimal register, snapshots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14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3645024"/>
            <a:ext cx="8229600" cy="19728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800" dirty="0" smtClean="0"/>
              <a:t>Thanks</a:t>
            </a:r>
            <a:endParaRPr lang="en-US" sz="1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133</a:t>
            </a:fld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92696"/>
            <a:ext cx="1512168" cy="348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43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579296" cy="4925144"/>
          </a:xfrm>
        </p:spPr>
        <p:txBody>
          <a:bodyPr>
            <a:noAutofit/>
          </a:bodyPr>
          <a:lstStyle/>
          <a:p>
            <a:r>
              <a:rPr lang="en-US" dirty="0" smtClean="0"/>
              <a:t>We defined clean dynamic model </a:t>
            </a:r>
          </a:p>
          <a:p>
            <a:r>
              <a:rPr lang="en-US" dirty="0" smtClean="0"/>
              <a:t>In the MWMR case we introduced a generic reconfiguration abstraction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 presented liner (optimal) solution and showed it usefulness</a:t>
            </a:r>
          </a:p>
          <a:p>
            <a:r>
              <a:rPr lang="en-US" dirty="0" smtClean="0"/>
              <a:t>In the SWMR case we defined dynamic atomic snapshots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 presented quadratic solution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 we do better?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2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Register Emulation</a:t>
            </a:r>
            <a:endParaRPr lang="en-US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5" name="Picture 62" descr="MCj039850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864" y="2877556"/>
            <a:ext cx="643450" cy="53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62" descr="MCj039850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841">
            <a:off x="5143502" y="2838085"/>
            <a:ext cx="643451" cy="53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Line 44"/>
          <p:cNvSpPr>
            <a:spLocks noChangeShapeType="1"/>
          </p:cNvSpPr>
          <p:nvPr/>
        </p:nvSpPr>
        <p:spPr bwMode="auto">
          <a:xfrm rot="1796206">
            <a:off x="3095147" y="3647149"/>
            <a:ext cx="1111992" cy="580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1691680" y="4399404"/>
            <a:ext cx="694855" cy="1312390"/>
            <a:chOff x="4872038" y="2703514"/>
            <a:chExt cx="622300" cy="1231900"/>
          </a:xfrm>
        </p:grpSpPr>
        <p:grpSp>
          <p:nvGrpSpPr>
            <p:cNvPr id="103" name="Group 5"/>
            <p:cNvGrpSpPr>
              <a:grpSpLocks/>
            </p:cNvGrpSpPr>
            <p:nvPr/>
          </p:nvGrpSpPr>
          <p:grpSpPr bwMode="auto">
            <a:xfrm>
              <a:off x="4872038" y="2703514"/>
              <a:ext cx="622300" cy="1231900"/>
              <a:chOff x="3387" y="3138"/>
              <a:chExt cx="392" cy="776"/>
            </a:xfrm>
          </p:grpSpPr>
          <p:pic>
            <p:nvPicPr>
              <p:cNvPr id="105" name="Picture 18" descr="MCj0435242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" y="3138"/>
                <a:ext cx="392" cy="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" name="Text Box 82"/>
              <p:cNvSpPr txBox="1">
                <a:spLocks noChangeArrowheads="1"/>
              </p:cNvSpPr>
              <p:nvPr/>
            </p:nvSpPr>
            <p:spPr bwMode="auto">
              <a:xfrm>
                <a:off x="3563" y="3455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/>
                <a:endParaRPr lang="en-US" altLang="en-US" sz="1800" baseline="0"/>
              </a:p>
            </p:txBody>
          </p:sp>
        </p:grpSp>
        <p:sp>
          <p:nvSpPr>
            <p:cNvPr id="104" name="Text Box 53"/>
            <p:cNvSpPr txBox="1">
              <a:spLocks noChangeArrowheads="1"/>
            </p:cNvSpPr>
            <p:nvPr/>
          </p:nvSpPr>
          <p:spPr bwMode="auto">
            <a:xfrm>
              <a:off x="5148263" y="3019278"/>
              <a:ext cx="304639" cy="433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baseline="0" dirty="0" smtClean="0"/>
                <a:t>1</a:t>
              </a:r>
              <a:endParaRPr lang="en-US" altLang="en-US" sz="2400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847469" y="4318225"/>
            <a:ext cx="664722" cy="1253197"/>
            <a:chOff x="4899030" y="2759077"/>
            <a:chExt cx="595313" cy="1176338"/>
          </a:xfrm>
        </p:grpSpPr>
        <p:grpSp>
          <p:nvGrpSpPr>
            <p:cNvPr id="99" name="Group 5"/>
            <p:cNvGrpSpPr>
              <a:grpSpLocks/>
            </p:cNvGrpSpPr>
            <p:nvPr/>
          </p:nvGrpSpPr>
          <p:grpSpPr bwMode="auto">
            <a:xfrm>
              <a:off x="4899030" y="2759077"/>
              <a:ext cx="595313" cy="1176338"/>
              <a:chOff x="3404" y="3173"/>
              <a:chExt cx="375" cy="741"/>
            </a:xfrm>
          </p:grpSpPr>
          <p:pic>
            <p:nvPicPr>
              <p:cNvPr id="101" name="Picture 18" descr="MCj0435242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4" y="3173"/>
                <a:ext cx="375" cy="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" name="Text Box 82"/>
              <p:cNvSpPr txBox="1">
                <a:spLocks noChangeArrowheads="1"/>
              </p:cNvSpPr>
              <p:nvPr/>
            </p:nvSpPr>
            <p:spPr bwMode="auto">
              <a:xfrm>
                <a:off x="3563" y="3455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/>
                <a:endParaRPr lang="en-US" altLang="en-US" sz="1800" baseline="0"/>
              </a:p>
            </p:txBody>
          </p:sp>
        </p:grpSp>
        <p:sp>
          <p:nvSpPr>
            <p:cNvPr id="100" name="Text Box 53"/>
            <p:cNvSpPr txBox="1">
              <a:spLocks noChangeArrowheads="1"/>
            </p:cNvSpPr>
            <p:nvPr/>
          </p:nvSpPr>
          <p:spPr bwMode="auto">
            <a:xfrm>
              <a:off x="5148263" y="3019277"/>
              <a:ext cx="304639" cy="433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 smtClean="0"/>
                <a:t>2</a:t>
              </a:r>
              <a:endParaRPr lang="en-US" altLang="en-US" sz="24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849531" y="4631101"/>
            <a:ext cx="627497" cy="1183857"/>
            <a:chOff x="4932363" y="2824164"/>
            <a:chExt cx="561975" cy="1111250"/>
          </a:xfrm>
        </p:grpSpPr>
        <p:grpSp>
          <p:nvGrpSpPr>
            <p:cNvPr id="95" name="Group 5"/>
            <p:cNvGrpSpPr>
              <a:grpSpLocks/>
            </p:cNvGrpSpPr>
            <p:nvPr/>
          </p:nvGrpSpPr>
          <p:grpSpPr bwMode="auto">
            <a:xfrm>
              <a:off x="4932363" y="2824164"/>
              <a:ext cx="561975" cy="1111250"/>
              <a:chOff x="3425" y="3214"/>
              <a:chExt cx="354" cy="700"/>
            </a:xfrm>
          </p:grpSpPr>
          <p:pic>
            <p:nvPicPr>
              <p:cNvPr id="97" name="Picture 18" descr="MCj0435242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5" y="3214"/>
                <a:ext cx="354" cy="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8" name="Text Box 82"/>
              <p:cNvSpPr txBox="1">
                <a:spLocks noChangeArrowheads="1"/>
              </p:cNvSpPr>
              <p:nvPr/>
            </p:nvSpPr>
            <p:spPr bwMode="auto">
              <a:xfrm>
                <a:off x="3563" y="3455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/>
                <a:endParaRPr lang="en-US" altLang="en-US" sz="1800" baseline="0"/>
              </a:p>
            </p:txBody>
          </p:sp>
        </p:grpSp>
        <p:sp>
          <p:nvSpPr>
            <p:cNvPr id="96" name="Text Box 53"/>
            <p:cNvSpPr txBox="1">
              <a:spLocks noChangeArrowheads="1"/>
            </p:cNvSpPr>
            <p:nvPr/>
          </p:nvSpPr>
          <p:spPr bwMode="auto">
            <a:xfrm>
              <a:off x="5148263" y="3019278"/>
              <a:ext cx="304640" cy="433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 smtClean="0"/>
                <a:t>3</a:t>
              </a:r>
              <a:endParaRPr lang="en-US" altLang="en-US" sz="2400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135989" y="4278481"/>
            <a:ext cx="627497" cy="1183857"/>
            <a:chOff x="4932363" y="2824164"/>
            <a:chExt cx="561975" cy="1111250"/>
          </a:xfrm>
        </p:grpSpPr>
        <p:grpSp>
          <p:nvGrpSpPr>
            <p:cNvPr id="91" name="Group 5"/>
            <p:cNvGrpSpPr>
              <a:grpSpLocks/>
            </p:cNvGrpSpPr>
            <p:nvPr/>
          </p:nvGrpSpPr>
          <p:grpSpPr bwMode="auto">
            <a:xfrm>
              <a:off x="4932363" y="2824164"/>
              <a:ext cx="561975" cy="1111250"/>
              <a:chOff x="3425" y="3214"/>
              <a:chExt cx="354" cy="700"/>
            </a:xfrm>
          </p:grpSpPr>
          <p:pic>
            <p:nvPicPr>
              <p:cNvPr id="93" name="Picture 18" descr="MCj0435242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5" y="3214"/>
                <a:ext cx="354" cy="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" name="Text Box 82"/>
              <p:cNvSpPr txBox="1">
                <a:spLocks noChangeArrowheads="1"/>
              </p:cNvSpPr>
              <p:nvPr/>
            </p:nvSpPr>
            <p:spPr bwMode="auto">
              <a:xfrm>
                <a:off x="3563" y="3455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/>
                <a:endParaRPr lang="en-US" altLang="en-US" sz="1800" baseline="0"/>
              </a:p>
            </p:txBody>
          </p:sp>
        </p:grpSp>
        <p:sp>
          <p:nvSpPr>
            <p:cNvPr id="92" name="Text Box 53"/>
            <p:cNvSpPr txBox="1">
              <a:spLocks noChangeArrowheads="1"/>
            </p:cNvSpPr>
            <p:nvPr/>
          </p:nvSpPr>
          <p:spPr bwMode="auto">
            <a:xfrm>
              <a:off x="5148263" y="3019278"/>
              <a:ext cx="304639" cy="433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4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169243" y="4837431"/>
            <a:ext cx="627497" cy="1183857"/>
            <a:chOff x="4932363" y="2824164"/>
            <a:chExt cx="561975" cy="1111250"/>
          </a:xfrm>
        </p:grpSpPr>
        <p:grpSp>
          <p:nvGrpSpPr>
            <p:cNvPr id="87" name="Group 5"/>
            <p:cNvGrpSpPr>
              <a:grpSpLocks/>
            </p:cNvGrpSpPr>
            <p:nvPr/>
          </p:nvGrpSpPr>
          <p:grpSpPr bwMode="auto">
            <a:xfrm>
              <a:off x="4932363" y="2824164"/>
              <a:ext cx="561975" cy="1111250"/>
              <a:chOff x="3425" y="3214"/>
              <a:chExt cx="354" cy="700"/>
            </a:xfrm>
          </p:grpSpPr>
          <p:pic>
            <p:nvPicPr>
              <p:cNvPr id="89" name="Picture 18" descr="MCj0435242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5" y="3214"/>
                <a:ext cx="354" cy="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" name="Text Box 82"/>
              <p:cNvSpPr txBox="1">
                <a:spLocks noChangeArrowheads="1"/>
              </p:cNvSpPr>
              <p:nvPr/>
            </p:nvSpPr>
            <p:spPr bwMode="auto">
              <a:xfrm>
                <a:off x="3563" y="3455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/>
                <a:endParaRPr lang="en-US" altLang="en-US" sz="1800" baseline="0"/>
              </a:p>
            </p:txBody>
          </p:sp>
        </p:grpSp>
        <p:sp>
          <p:nvSpPr>
            <p:cNvPr id="88" name="Text Box 53"/>
            <p:cNvSpPr txBox="1">
              <a:spLocks noChangeArrowheads="1"/>
            </p:cNvSpPr>
            <p:nvPr/>
          </p:nvSpPr>
          <p:spPr bwMode="auto">
            <a:xfrm>
              <a:off x="5148263" y="3019278"/>
              <a:ext cx="304639" cy="433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5</a:t>
              </a:r>
            </a:p>
          </p:txBody>
        </p:sp>
      </p:grpSp>
      <p:sp>
        <p:nvSpPr>
          <p:cNvPr id="83" name="Line 44"/>
          <p:cNvSpPr>
            <a:spLocks noChangeShapeType="1"/>
          </p:cNvSpPr>
          <p:nvPr/>
        </p:nvSpPr>
        <p:spPr bwMode="auto">
          <a:xfrm rot="1796206">
            <a:off x="2958144" y="3553698"/>
            <a:ext cx="343038" cy="61131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85" name="Picture 62" descr="MCj039850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841">
            <a:off x="6088589" y="2877554"/>
            <a:ext cx="643451" cy="53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62" descr="MCj039850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841">
            <a:off x="1539204" y="2836066"/>
            <a:ext cx="643451" cy="53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Line 44"/>
          <p:cNvSpPr>
            <a:spLocks noChangeShapeType="1"/>
          </p:cNvSpPr>
          <p:nvPr/>
        </p:nvSpPr>
        <p:spPr bwMode="auto">
          <a:xfrm rot="1796206" flipH="1">
            <a:off x="2439611" y="3306322"/>
            <a:ext cx="113587" cy="120970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96013" y="3522898"/>
            <a:ext cx="337480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/>
              <a:t>Write to majority</a:t>
            </a:r>
            <a:endParaRPr lang="he-IL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D565C-417E-44FE-92A1-1DE8F4219F17}" type="slidenum">
              <a:rPr lang="en-US" smtClean="0"/>
              <a:pPr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3" grpId="0" animBg="1"/>
      <p:bldP spid="38" grpId="0" animBg="1"/>
      <p:bldP spid="3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Register Emulation</a:t>
            </a:r>
            <a:endParaRPr lang="en-US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5" name="Picture 62" descr="MCj039850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864" y="2877556"/>
            <a:ext cx="643450" cy="53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62" descr="MCj039850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841">
            <a:off x="5143502" y="2838085"/>
            <a:ext cx="643451" cy="53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8" name="Group 77"/>
          <p:cNvGrpSpPr/>
          <p:nvPr/>
        </p:nvGrpSpPr>
        <p:grpSpPr>
          <a:xfrm>
            <a:off x="1691680" y="4399404"/>
            <a:ext cx="694855" cy="1312390"/>
            <a:chOff x="4872038" y="2703514"/>
            <a:chExt cx="622300" cy="1231900"/>
          </a:xfrm>
        </p:grpSpPr>
        <p:grpSp>
          <p:nvGrpSpPr>
            <p:cNvPr id="103" name="Group 5"/>
            <p:cNvGrpSpPr>
              <a:grpSpLocks/>
            </p:cNvGrpSpPr>
            <p:nvPr/>
          </p:nvGrpSpPr>
          <p:grpSpPr bwMode="auto">
            <a:xfrm>
              <a:off x="4872038" y="2703514"/>
              <a:ext cx="622300" cy="1231900"/>
              <a:chOff x="3387" y="3138"/>
              <a:chExt cx="392" cy="776"/>
            </a:xfrm>
          </p:grpSpPr>
          <p:pic>
            <p:nvPicPr>
              <p:cNvPr id="105" name="Picture 18" descr="MCj0435242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" y="3138"/>
                <a:ext cx="392" cy="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" name="Text Box 82"/>
              <p:cNvSpPr txBox="1">
                <a:spLocks noChangeArrowheads="1"/>
              </p:cNvSpPr>
              <p:nvPr/>
            </p:nvSpPr>
            <p:spPr bwMode="auto">
              <a:xfrm>
                <a:off x="3563" y="3455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/>
                <a:endParaRPr lang="en-US" altLang="en-US" sz="1800" baseline="0"/>
              </a:p>
            </p:txBody>
          </p:sp>
        </p:grpSp>
        <p:sp>
          <p:nvSpPr>
            <p:cNvPr id="104" name="Text Box 53"/>
            <p:cNvSpPr txBox="1">
              <a:spLocks noChangeArrowheads="1"/>
            </p:cNvSpPr>
            <p:nvPr/>
          </p:nvSpPr>
          <p:spPr bwMode="auto">
            <a:xfrm>
              <a:off x="5148263" y="3019278"/>
              <a:ext cx="304639" cy="433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baseline="0" dirty="0" smtClean="0"/>
                <a:t>1</a:t>
              </a:r>
              <a:endParaRPr lang="en-US" altLang="en-US" sz="2400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847469" y="4318225"/>
            <a:ext cx="664722" cy="1253197"/>
            <a:chOff x="4899030" y="2759077"/>
            <a:chExt cx="595313" cy="1176338"/>
          </a:xfrm>
        </p:grpSpPr>
        <p:grpSp>
          <p:nvGrpSpPr>
            <p:cNvPr id="99" name="Group 5"/>
            <p:cNvGrpSpPr>
              <a:grpSpLocks/>
            </p:cNvGrpSpPr>
            <p:nvPr/>
          </p:nvGrpSpPr>
          <p:grpSpPr bwMode="auto">
            <a:xfrm>
              <a:off x="4899030" y="2759077"/>
              <a:ext cx="595313" cy="1176338"/>
              <a:chOff x="3404" y="3173"/>
              <a:chExt cx="375" cy="741"/>
            </a:xfrm>
          </p:grpSpPr>
          <p:pic>
            <p:nvPicPr>
              <p:cNvPr id="101" name="Picture 18" descr="MCj0435242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4" y="3173"/>
                <a:ext cx="375" cy="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" name="Text Box 82"/>
              <p:cNvSpPr txBox="1">
                <a:spLocks noChangeArrowheads="1"/>
              </p:cNvSpPr>
              <p:nvPr/>
            </p:nvSpPr>
            <p:spPr bwMode="auto">
              <a:xfrm>
                <a:off x="3563" y="3455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/>
                <a:endParaRPr lang="en-US" altLang="en-US" sz="1800" baseline="0"/>
              </a:p>
            </p:txBody>
          </p:sp>
        </p:grpSp>
        <p:sp>
          <p:nvSpPr>
            <p:cNvPr id="100" name="Text Box 53"/>
            <p:cNvSpPr txBox="1">
              <a:spLocks noChangeArrowheads="1"/>
            </p:cNvSpPr>
            <p:nvPr/>
          </p:nvSpPr>
          <p:spPr bwMode="auto">
            <a:xfrm>
              <a:off x="5148263" y="3019277"/>
              <a:ext cx="304639" cy="433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 smtClean="0"/>
                <a:t>2</a:t>
              </a:r>
              <a:endParaRPr lang="en-US" altLang="en-US" sz="24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849531" y="4631101"/>
            <a:ext cx="627497" cy="1183857"/>
            <a:chOff x="4932363" y="2824164"/>
            <a:chExt cx="561975" cy="1111250"/>
          </a:xfrm>
        </p:grpSpPr>
        <p:grpSp>
          <p:nvGrpSpPr>
            <p:cNvPr id="95" name="Group 5"/>
            <p:cNvGrpSpPr>
              <a:grpSpLocks/>
            </p:cNvGrpSpPr>
            <p:nvPr/>
          </p:nvGrpSpPr>
          <p:grpSpPr bwMode="auto">
            <a:xfrm>
              <a:off x="4932363" y="2824164"/>
              <a:ext cx="561975" cy="1111250"/>
              <a:chOff x="3425" y="3214"/>
              <a:chExt cx="354" cy="700"/>
            </a:xfrm>
          </p:grpSpPr>
          <p:pic>
            <p:nvPicPr>
              <p:cNvPr id="97" name="Picture 18" descr="MCj0435242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5" y="3214"/>
                <a:ext cx="354" cy="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8" name="Text Box 82"/>
              <p:cNvSpPr txBox="1">
                <a:spLocks noChangeArrowheads="1"/>
              </p:cNvSpPr>
              <p:nvPr/>
            </p:nvSpPr>
            <p:spPr bwMode="auto">
              <a:xfrm>
                <a:off x="3563" y="3455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/>
                <a:endParaRPr lang="en-US" altLang="en-US" sz="1800" baseline="0"/>
              </a:p>
            </p:txBody>
          </p:sp>
        </p:grpSp>
        <p:sp>
          <p:nvSpPr>
            <p:cNvPr id="96" name="Text Box 53"/>
            <p:cNvSpPr txBox="1">
              <a:spLocks noChangeArrowheads="1"/>
            </p:cNvSpPr>
            <p:nvPr/>
          </p:nvSpPr>
          <p:spPr bwMode="auto">
            <a:xfrm>
              <a:off x="5148263" y="3019278"/>
              <a:ext cx="304640" cy="433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 smtClean="0"/>
                <a:t>3</a:t>
              </a:r>
              <a:endParaRPr lang="en-US" altLang="en-US" sz="2400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135989" y="4278481"/>
            <a:ext cx="627497" cy="1183857"/>
            <a:chOff x="4932363" y="2824164"/>
            <a:chExt cx="561975" cy="1111250"/>
          </a:xfrm>
        </p:grpSpPr>
        <p:grpSp>
          <p:nvGrpSpPr>
            <p:cNvPr id="91" name="Group 5"/>
            <p:cNvGrpSpPr>
              <a:grpSpLocks/>
            </p:cNvGrpSpPr>
            <p:nvPr/>
          </p:nvGrpSpPr>
          <p:grpSpPr bwMode="auto">
            <a:xfrm>
              <a:off x="4932363" y="2824164"/>
              <a:ext cx="561975" cy="1111250"/>
              <a:chOff x="3425" y="3214"/>
              <a:chExt cx="354" cy="700"/>
            </a:xfrm>
          </p:grpSpPr>
          <p:pic>
            <p:nvPicPr>
              <p:cNvPr id="93" name="Picture 18" descr="MCj0435242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5" y="3214"/>
                <a:ext cx="354" cy="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" name="Text Box 82"/>
              <p:cNvSpPr txBox="1">
                <a:spLocks noChangeArrowheads="1"/>
              </p:cNvSpPr>
              <p:nvPr/>
            </p:nvSpPr>
            <p:spPr bwMode="auto">
              <a:xfrm>
                <a:off x="3563" y="3455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/>
                <a:endParaRPr lang="en-US" altLang="en-US" sz="1800" baseline="0"/>
              </a:p>
            </p:txBody>
          </p:sp>
        </p:grpSp>
        <p:sp>
          <p:nvSpPr>
            <p:cNvPr id="92" name="Text Box 53"/>
            <p:cNvSpPr txBox="1">
              <a:spLocks noChangeArrowheads="1"/>
            </p:cNvSpPr>
            <p:nvPr/>
          </p:nvSpPr>
          <p:spPr bwMode="auto">
            <a:xfrm>
              <a:off x="5148263" y="3019278"/>
              <a:ext cx="304639" cy="433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4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169243" y="4837431"/>
            <a:ext cx="627497" cy="1183857"/>
            <a:chOff x="4932363" y="2824164"/>
            <a:chExt cx="561975" cy="1111250"/>
          </a:xfrm>
        </p:grpSpPr>
        <p:grpSp>
          <p:nvGrpSpPr>
            <p:cNvPr id="87" name="Group 5"/>
            <p:cNvGrpSpPr>
              <a:grpSpLocks/>
            </p:cNvGrpSpPr>
            <p:nvPr/>
          </p:nvGrpSpPr>
          <p:grpSpPr bwMode="auto">
            <a:xfrm>
              <a:off x="4932363" y="2824164"/>
              <a:ext cx="561975" cy="1111250"/>
              <a:chOff x="3425" y="3214"/>
              <a:chExt cx="354" cy="700"/>
            </a:xfrm>
          </p:grpSpPr>
          <p:pic>
            <p:nvPicPr>
              <p:cNvPr id="89" name="Picture 18" descr="MCj0435242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5" y="3214"/>
                <a:ext cx="354" cy="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" name="Text Box 82"/>
              <p:cNvSpPr txBox="1">
                <a:spLocks noChangeArrowheads="1"/>
              </p:cNvSpPr>
              <p:nvPr/>
            </p:nvSpPr>
            <p:spPr bwMode="auto">
              <a:xfrm>
                <a:off x="3563" y="3455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/>
                <a:endParaRPr lang="en-US" altLang="en-US" sz="1800" baseline="0"/>
              </a:p>
            </p:txBody>
          </p:sp>
        </p:grpSp>
        <p:sp>
          <p:nvSpPr>
            <p:cNvPr id="88" name="Text Box 53"/>
            <p:cNvSpPr txBox="1">
              <a:spLocks noChangeArrowheads="1"/>
            </p:cNvSpPr>
            <p:nvPr/>
          </p:nvSpPr>
          <p:spPr bwMode="auto">
            <a:xfrm>
              <a:off x="5148263" y="3019278"/>
              <a:ext cx="304639" cy="433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5</a:t>
              </a:r>
            </a:p>
          </p:txBody>
        </p:sp>
      </p:grpSp>
      <p:pic>
        <p:nvPicPr>
          <p:cNvPr id="85" name="Picture 62" descr="MCj039850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841">
            <a:off x="6088589" y="2877554"/>
            <a:ext cx="643451" cy="53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62" descr="MCj039850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841">
            <a:off x="1539204" y="2836066"/>
            <a:ext cx="643451" cy="53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628334"/>
            <a:ext cx="210967" cy="45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734" y="4594554"/>
            <a:ext cx="212858" cy="45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D565C-417E-44FE-92A1-1DE8F4219F17}" type="slidenum">
              <a:rPr lang="en-US" smtClean="0"/>
              <a:pPr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5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Register Emulation</a:t>
            </a:r>
            <a:endParaRPr lang="en-US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5" name="Picture 62" descr="MCj039850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864" y="2877556"/>
            <a:ext cx="643450" cy="53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62" descr="MCj039850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841">
            <a:off x="5143502" y="2838085"/>
            <a:ext cx="643451" cy="53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Line 44"/>
          <p:cNvSpPr>
            <a:spLocks noChangeShapeType="1"/>
          </p:cNvSpPr>
          <p:nvPr/>
        </p:nvSpPr>
        <p:spPr bwMode="auto">
          <a:xfrm rot="1796206">
            <a:off x="5402452" y="3680008"/>
            <a:ext cx="1285326" cy="78761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1691680" y="4399404"/>
            <a:ext cx="694855" cy="1312390"/>
            <a:chOff x="4872038" y="2703514"/>
            <a:chExt cx="622300" cy="1231900"/>
          </a:xfrm>
        </p:grpSpPr>
        <p:grpSp>
          <p:nvGrpSpPr>
            <p:cNvPr id="103" name="Group 5"/>
            <p:cNvGrpSpPr>
              <a:grpSpLocks/>
            </p:cNvGrpSpPr>
            <p:nvPr/>
          </p:nvGrpSpPr>
          <p:grpSpPr bwMode="auto">
            <a:xfrm>
              <a:off x="4872038" y="2703514"/>
              <a:ext cx="622300" cy="1231900"/>
              <a:chOff x="3387" y="3138"/>
              <a:chExt cx="392" cy="776"/>
            </a:xfrm>
          </p:grpSpPr>
          <p:pic>
            <p:nvPicPr>
              <p:cNvPr id="105" name="Picture 18" descr="MCj0435242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" y="3138"/>
                <a:ext cx="392" cy="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" name="Text Box 82"/>
              <p:cNvSpPr txBox="1">
                <a:spLocks noChangeArrowheads="1"/>
              </p:cNvSpPr>
              <p:nvPr/>
            </p:nvSpPr>
            <p:spPr bwMode="auto">
              <a:xfrm>
                <a:off x="3563" y="3455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/>
                <a:endParaRPr lang="en-US" altLang="en-US" sz="1800" baseline="0"/>
              </a:p>
            </p:txBody>
          </p:sp>
        </p:grpSp>
        <p:sp>
          <p:nvSpPr>
            <p:cNvPr id="104" name="Text Box 53"/>
            <p:cNvSpPr txBox="1">
              <a:spLocks noChangeArrowheads="1"/>
            </p:cNvSpPr>
            <p:nvPr/>
          </p:nvSpPr>
          <p:spPr bwMode="auto">
            <a:xfrm>
              <a:off x="5148263" y="3019278"/>
              <a:ext cx="304639" cy="433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baseline="0" dirty="0" smtClean="0"/>
                <a:t>1</a:t>
              </a:r>
              <a:endParaRPr lang="en-US" altLang="en-US" sz="2400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847469" y="4318225"/>
            <a:ext cx="664722" cy="1253197"/>
            <a:chOff x="4899030" y="2759077"/>
            <a:chExt cx="595313" cy="1176338"/>
          </a:xfrm>
        </p:grpSpPr>
        <p:grpSp>
          <p:nvGrpSpPr>
            <p:cNvPr id="99" name="Group 5"/>
            <p:cNvGrpSpPr>
              <a:grpSpLocks/>
            </p:cNvGrpSpPr>
            <p:nvPr/>
          </p:nvGrpSpPr>
          <p:grpSpPr bwMode="auto">
            <a:xfrm>
              <a:off x="4899030" y="2759077"/>
              <a:ext cx="595313" cy="1176338"/>
              <a:chOff x="3404" y="3173"/>
              <a:chExt cx="375" cy="741"/>
            </a:xfrm>
          </p:grpSpPr>
          <p:pic>
            <p:nvPicPr>
              <p:cNvPr id="101" name="Picture 18" descr="MCj0435242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4" y="3173"/>
                <a:ext cx="375" cy="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" name="Text Box 82"/>
              <p:cNvSpPr txBox="1">
                <a:spLocks noChangeArrowheads="1"/>
              </p:cNvSpPr>
              <p:nvPr/>
            </p:nvSpPr>
            <p:spPr bwMode="auto">
              <a:xfrm>
                <a:off x="3563" y="3455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/>
                <a:endParaRPr lang="en-US" altLang="en-US" sz="1800" baseline="0"/>
              </a:p>
            </p:txBody>
          </p:sp>
        </p:grpSp>
        <p:sp>
          <p:nvSpPr>
            <p:cNvPr id="100" name="Text Box 53"/>
            <p:cNvSpPr txBox="1">
              <a:spLocks noChangeArrowheads="1"/>
            </p:cNvSpPr>
            <p:nvPr/>
          </p:nvSpPr>
          <p:spPr bwMode="auto">
            <a:xfrm>
              <a:off x="5148263" y="3019277"/>
              <a:ext cx="304639" cy="433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 smtClean="0"/>
                <a:t>2</a:t>
              </a:r>
              <a:endParaRPr lang="en-US" altLang="en-US" sz="24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849531" y="4631101"/>
            <a:ext cx="627497" cy="1183857"/>
            <a:chOff x="4932363" y="2824164"/>
            <a:chExt cx="561975" cy="1111250"/>
          </a:xfrm>
        </p:grpSpPr>
        <p:grpSp>
          <p:nvGrpSpPr>
            <p:cNvPr id="95" name="Group 5"/>
            <p:cNvGrpSpPr>
              <a:grpSpLocks/>
            </p:cNvGrpSpPr>
            <p:nvPr/>
          </p:nvGrpSpPr>
          <p:grpSpPr bwMode="auto">
            <a:xfrm>
              <a:off x="4932363" y="2824164"/>
              <a:ext cx="561975" cy="1111250"/>
              <a:chOff x="3425" y="3214"/>
              <a:chExt cx="354" cy="700"/>
            </a:xfrm>
          </p:grpSpPr>
          <p:pic>
            <p:nvPicPr>
              <p:cNvPr id="97" name="Picture 18" descr="MCj0435242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5" y="3214"/>
                <a:ext cx="354" cy="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8" name="Text Box 82"/>
              <p:cNvSpPr txBox="1">
                <a:spLocks noChangeArrowheads="1"/>
              </p:cNvSpPr>
              <p:nvPr/>
            </p:nvSpPr>
            <p:spPr bwMode="auto">
              <a:xfrm>
                <a:off x="3563" y="3455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/>
                <a:endParaRPr lang="en-US" altLang="en-US" sz="1800" baseline="0"/>
              </a:p>
            </p:txBody>
          </p:sp>
        </p:grpSp>
        <p:sp>
          <p:nvSpPr>
            <p:cNvPr id="96" name="Text Box 53"/>
            <p:cNvSpPr txBox="1">
              <a:spLocks noChangeArrowheads="1"/>
            </p:cNvSpPr>
            <p:nvPr/>
          </p:nvSpPr>
          <p:spPr bwMode="auto">
            <a:xfrm>
              <a:off x="5148263" y="3019278"/>
              <a:ext cx="304640" cy="433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 smtClean="0"/>
                <a:t>3</a:t>
              </a:r>
              <a:endParaRPr lang="en-US" altLang="en-US" sz="2400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135989" y="4278481"/>
            <a:ext cx="627497" cy="1183857"/>
            <a:chOff x="4932363" y="2824164"/>
            <a:chExt cx="561975" cy="1111250"/>
          </a:xfrm>
        </p:grpSpPr>
        <p:grpSp>
          <p:nvGrpSpPr>
            <p:cNvPr id="91" name="Group 5"/>
            <p:cNvGrpSpPr>
              <a:grpSpLocks/>
            </p:cNvGrpSpPr>
            <p:nvPr/>
          </p:nvGrpSpPr>
          <p:grpSpPr bwMode="auto">
            <a:xfrm>
              <a:off x="4932363" y="2824164"/>
              <a:ext cx="561975" cy="1111250"/>
              <a:chOff x="3425" y="3214"/>
              <a:chExt cx="354" cy="700"/>
            </a:xfrm>
          </p:grpSpPr>
          <p:pic>
            <p:nvPicPr>
              <p:cNvPr id="93" name="Picture 18" descr="MCj0435242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5" y="3214"/>
                <a:ext cx="354" cy="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" name="Text Box 82"/>
              <p:cNvSpPr txBox="1">
                <a:spLocks noChangeArrowheads="1"/>
              </p:cNvSpPr>
              <p:nvPr/>
            </p:nvSpPr>
            <p:spPr bwMode="auto">
              <a:xfrm>
                <a:off x="3563" y="3455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/>
                <a:endParaRPr lang="en-US" altLang="en-US" sz="1800" baseline="0"/>
              </a:p>
            </p:txBody>
          </p:sp>
        </p:grpSp>
        <p:sp>
          <p:nvSpPr>
            <p:cNvPr id="92" name="Text Box 53"/>
            <p:cNvSpPr txBox="1">
              <a:spLocks noChangeArrowheads="1"/>
            </p:cNvSpPr>
            <p:nvPr/>
          </p:nvSpPr>
          <p:spPr bwMode="auto">
            <a:xfrm>
              <a:off x="5148263" y="3019278"/>
              <a:ext cx="304639" cy="433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4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169243" y="4837431"/>
            <a:ext cx="627497" cy="1183857"/>
            <a:chOff x="4932363" y="2824164"/>
            <a:chExt cx="561975" cy="1111250"/>
          </a:xfrm>
        </p:grpSpPr>
        <p:grpSp>
          <p:nvGrpSpPr>
            <p:cNvPr id="87" name="Group 5"/>
            <p:cNvGrpSpPr>
              <a:grpSpLocks/>
            </p:cNvGrpSpPr>
            <p:nvPr/>
          </p:nvGrpSpPr>
          <p:grpSpPr bwMode="auto">
            <a:xfrm>
              <a:off x="4932363" y="2824164"/>
              <a:ext cx="561975" cy="1111250"/>
              <a:chOff x="3425" y="3214"/>
              <a:chExt cx="354" cy="700"/>
            </a:xfrm>
          </p:grpSpPr>
          <p:pic>
            <p:nvPicPr>
              <p:cNvPr id="89" name="Picture 18" descr="MCj0435242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5" y="3214"/>
                <a:ext cx="354" cy="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" name="Text Box 82"/>
              <p:cNvSpPr txBox="1">
                <a:spLocks noChangeArrowheads="1"/>
              </p:cNvSpPr>
              <p:nvPr/>
            </p:nvSpPr>
            <p:spPr bwMode="auto">
              <a:xfrm>
                <a:off x="3563" y="3455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/>
                <a:endParaRPr lang="en-US" altLang="en-US" sz="1800" baseline="0"/>
              </a:p>
            </p:txBody>
          </p:sp>
        </p:grpSp>
        <p:sp>
          <p:nvSpPr>
            <p:cNvPr id="88" name="Text Box 53"/>
            <p:cNvSpPr txBox="1">
              <a:spLocks noChangeArrowheads="1"/>
            </p:cNvSpPr>
            <p:nvPr/>
          </p:nvSpPr>
          <p:spPr bwMode="auto">
            <a:xfrm>
              <a:off x="5148263" y="3019278"/>
              <a:ext cx="304639" cy="433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5</a:t>
              </a:r>
            </a:p>
          </p:txBody>
        </p:sp>
      </p:grpSp>
      <p:sp>
        <p:nvSpPr>
          <p:cNvPr id="83" name="Line 44"/>
          <p:cNvSpPr>
            <a:spLocks noChangeShapeType="1"/>
          </p:cNvSpPr>
          <p:nvPr/>
        </p:nvSpPr>
        <p:spPr bwMode="auto">
          <a:xfrm rot="1796206">
            <a:off x="5328612" y="3557102"/>
            <a:ext cx="343038" cy="61131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85" name="Picture 62" descr="MCj039850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841">
            <a:off x="6088589" y="2877554"/>
            <a:ext cx="643451" cy="53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62" descr="MCj039850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841">
            <a:off x="1539204" y="2836066"/>
            <a:ext cx="643451" cy="53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Line 44"/>
          <p:cNvSpPr>
            <a:spLocks noChangeShapeType="1"/>
          </p:cNvSpPr>
          <p:nvPr/>
        </p:nvSpPr>
        <p:spPr bwMode="auto">
          <a:xfrm rot="1796206" flipH="1">
            <a:off x="4654621" y="3268163"/>
            <a:ext cx="208461" cy="147786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99593" y="3522238"/>
            <a:ext cx="35926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/>
              <a:t>Read from majority</a:t>
            </a:r>
            <a:endParaRPr lang="he-IL" sz="3200" dirty="0"/>
          </a:p>
        </p:txBody>
      </p:sp>
      <p:pic>
        <p:nvPicPr>
          <p:cNvPr id="39" name="Picture 1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628334"/>
            <a:ext cx="210967" cy="45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734" y="4594554"/>
            <a:ext cx="212858" cy="45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D565C-417E-44FE-92A1-1DE8F4219F17}" type="slidenum">
              <a:rPr lang="en-US" smtClean="0"/>
              <a:pPr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Register Emulation</a:t>
            </a:r>
            <a:endParaRPr lang="en-US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5" name="Picture 62" descr="MCj039850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864" y="2877556"/>
            <a:ext cx="643450" cy="53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62" descr="MCj039850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841">
            <a:off x="5143502" y="2838085"/>
            <a:ext cx="643451" cy="53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Line 44"/>
          <p:cNvSpPr>
            <a:spLocks noChangeShapeType="1"/>
          </p:cNvSpPr>
          <p:nvPr/>
        </p:nvSpPr>
        <p:spPr bwMode="auto">
          <a:xfrm rot="1796206">
            <a:off x="5402452" y="3680008"/>
            <a:ext cx="1285326" cy="78761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1691680" y="4399404"/>
            <a:ext cx="694855" cy="1312390"/>
            <a:chOff x="4872038" y="2703514"/>
            <a:chExt cx="622300" cy="1231900"/>
          </a:xfrm>
        </p:grpSpPr>
        <p:grpSp>
          <p:nvGrpSpPr>
            <p:cNvPr id="103" name="Group 5"/>
            <p:cNvGrpSpPr>
              <a:grpSpLocks/>
            </p:cNvGrpSpPr>
            <p:nvPr/>
          </p:nvGrpSpPr>
          <p:grpSpPr bwMode="auto">
            <a:xfrm>
              <a:off x="4872038" y="2703514"/>
              <a:ext cx="622300" cy="1231900"/>
              <a:chOff x="3387" y="3138"/>
              <a:chExt cx="392" cy="776"/>
            </a:xfrm>
          </p:grpSpPr>
          <p:pic>
            <p:nvPicPr>
              <p:cNvPr id="105" name="Picture 18" descr="MCj0435242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" y="3138"/>
                <a:ext cx="392" cy="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" name="Text Box 82"/>
              <p:cNvSpPr txBox="1">
                <a:spLocks noChangeArrowheads="1"/>
              </p:cNvSpPr>
              <p:nvPr/>
            </p:nvSpPr>
            <p:spPr bwMode="auto">
              <a:xfrm>
                <a:off x="3563" y="3455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/>
                <a:endParaRPr lang="en-US" altLang="en-US" sz="1800" baseline="0"/>
              </a:p>
            </p:txBody>
          </p:sp>
        </p:grpSp>
        <p:sp>
          <p:nvSpPr>
            <p:cNvPr id="104" name="Text Box 53"/>
            <p:cNvSpPr txBox="1">
              <a:spLocks noChangeArrowheads="1"/>
            </p:cNvSpPr>
            <p:nvPr/>
          </p:nvSpPr>
          <p:spPr bwMode="auto">
            <a:xfrm>
              <a:off x="5148263" y="3019278"/>
              <a:ext cx="304639" cy="433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baseline="0" dirty="0" smtClean="0"/>
                <a:t>1</a:t>
              </a:r>
              <a:endParaRPr lang="en-US" altLang="en-US" sz="2400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847469" y="4318225"/>
            <a:ext cx="664722" cy="1253197"/>
            <a:chOff x="4899030" y="2759077"/>
            <a:chExt cx="595313" cy="1176338"/>
          </a:xfrm>
        </p:grpSpPr>
        <p:grpSp>
          <p:nvGrpSpPr>
            <p:cNvPr id="99" name="Group 5"/>
            <p:cNvGrpSpPr>
              <a:grpSpLocks/>
            </p:cNvGrpSpPr>
            <p:nvPr/>
          </p:nvGrpSpPr>
          <p:grpSpPr bwMode="auto">
            <a:xfrm>
              <a:off x="4899030" y="2759077"/>
              <a:ext cx="595313" cy="1176338"/>
              <a:chOff x="3404" y="3173"/>
              <a:chExt cx="375" cy="741"/>
            </a:xfrm>
          </p:grpSpPr>
          <p:pic>
            <p:nvPicPr>
              <p:cNvPr id="101" name="Picture 18" descr="MCj0435242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4" y="3173"/>
                <a:ext cx="375" cy="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" name="Text Box 82"/>
              <p:cNvSpPr txBox="1">
                <a:spLocks noChangeArrowheads="1"/>
              </p:cNvSpPr>
              <p:nvPr/>
            </p:nvSpPr>
            <p:spPr bwMode="auto">
              <a:xfrm>
                <a:off x="3563" y="3455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/>
                <a:endParaRPr lang="en-US" altLang="en-US" sz="1800" baseline="0"/>
              </a:p>
            </p:txBody>
          </p:sp>
        </p:grpSp>
        <p:sp>
          <p:nvSpPr>
            <p:cNvPr id="100" name="Text Box 53"/>
            <p:cNvSpPr txBox="1">
              <a:spLocks noChangeArrowheads="1"/>
            </p:cNvSpPr>
            <p:nvPr/>
          </p:nvSpPr>
          <p:spPr bwMode="auto">
            <a:xfrm>
              <a:off x="5148263" y="3019277"/>
              <a:ext cx="304639" cy="433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 smtClean="0"/>
                <a:t>2</a:t>
              </a:r>
              <a:endParaRPr lang="en-US" altLang="en-US" sz="24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849531" y="4631101"/>
            <a:ext cx="627497" cy="1183857"/>
            <a:chOff x="4932363" y="2824164"/>
            <a:chExt cx="561975" cy="1111250"/>
          </a:xfrm>
        </p:grpSpPr>
        <p:grpSp>
          <p:nvGrpSpPr>
            <p:cNvPr id="95" name="Group 5"/>
            <p:cNvGrpSpPr>
              <a:grpSpLocks/>
            </p:cNvGrpSpPr>
            <p:nvPr/>
          </p:nvGrpSpPr>
          <p:grpSpPr bwMode="auto">
            <a:xfrm>
              <a:off x="4932363" y="2824164"/>
              <a:ext cx="561975" cy="1111250"/>
              <a:chOff x="3425" y="3214"/>
              <a:chExt cx="354" cy="700"/>
            </a:xfrm>
          </p:grpSpPr>
          <p:pic>
            <p:nvPicPr>
              <p:cNvPr id="97" name="Picture 18" descr="MCj0435242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5" y="3214"/>
                <a:ext cx="354" cy="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8" name="Text Box 82"/>
              <p:cNvSpPr txBox="1">
                <a:spLocks noChangeArrowheads="1"/>
              </p:cNvSpPr>
              <p:nvPr/>
            </p:nvSpPr>
            <p:spPr bwMode="auto">
              <a:xfrm>
                <a:off x="3563" y="3455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/>
                <a:endParaRPr lang="en-US" altLang="en-US" sz="1800" baseline="0"/>
              </a:p>
            </p:txBody>
          </p:sp>
        </p:grpSp>
        <p:sp>
          <p:nvSpPr>
            <p:cNvPr id="96" name="Text Box 53"/>
            <p:cNvSpPr txBox="1">
              <a:spLocks noChangeArrowheads="1"/>
            </p:cNvSpPr>
            <p:nvPr/>
          </p:nvSpPr>
          <p:spPr bwMode="auto">
            <a:xfrm>
              <a:off x="5148263" y="3019278"/>
              <a:ext cx="304640" cy="433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 smtClean="0"/>
                <a:t>3</a:t>
              </a:r>
              <a:endParaRPr lang="en-US" altLang="en-US" sz="2400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135989" y="4278481"/>
            <a:ext cx="627497" cy="1183857"/>
            <a:chOff x="4932363" y="2824164"/>
            <a:chExt cx="561975" cy="1111250"/>
          </a:xfrm>
        </p:grpSpPr>
        <p:grpSp>
          <p:nvGrpSpPr>
            <p:cNvPr id="91" name="Group 5"/>
            <p:cNvGrpSpPr>
              <a:grpSpLocks/>
            </p:cNvGrpSpPr>
            <p:nvPr/>
          </p:nvGrpSpPr>
          <p:grpSpPr bwMode="auto">
            <a:xfrm>
              <a:off x="4932363" y="2824164"/>
              <a:ext cx="561975" cy="1111250"/>
              <a:chOff x="3425" y="3214"/>
              <a:chExt cx="354" cy="700"/>
            </a:xfrm>
          </p:grpSpPr>
          <p:pic>
            <p:nvPicPr>
              <p:cNvPr id="93" name="Picture 18" descr="MCj0435242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5" y="3214"/>
                <a:ext cx="354" cy="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" name="Text Box 82"/>
              <p:cNvSpPr txBox="1">
                <a:spLocks noChangeArrowheads="1"/>
              </p:cNvSpPr>
              <p:nvPr/>
            </p:nvSpPr>
            <p:spPr bwMode="auto">
              <a:xfrm>
                <a:off x="3563" y="3455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/>
                <a:endParaRPr lang="en-US" altLang="en-US" sz="1800" baseline="0"/>
              </a:p>
            </p:txBody>
          </p:sp>
        </p:grpSp>
        <p:sp>
          <p:nvSpPr>
            <p:cNvPr id="92" name="Text Box 53"/>
            <p:cNvSpPr txBox="1">
              <a:spLocks noChangeArrowheads="1"/>
            </p:cNvSpPr>
            <p:nvPr/>
          </p:nvSpPr>
          <p:spPr bwMode="auto">
            <a:xfrm>
              <a:off x="5148263" y="3019278"/>
              <a:ext cx="304639" cy="433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4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169243" y="4837431"/>
            <a:ext cx="627497" cy="1183857"/>
            <a:chOff x="4932363" y="2824164"/>
            <a:chExt cx="561975" cy="1111250"/>
          </a:xfrm>
        </p:grpSpPr>
        <p:grpSp>
          <p:nvGrpSpPr>
            <p:cNvPr id="87" name="Group 5"/>
            <p:cNvGrpSpPr>
              <a:grpSpLocks/>
            </p:cNvGrpSpPr>
            <p:nvPr/>
          </p:nvGrpSpPr>
          <p:grpSpPr bwMode="auto">
            <a:xfrm>
              <a:off x="4932363" y="2824164"/>
              <a:ext cx="561975" cy="1111250"/>
              <a:chOff x="3425" y="3214"/>
              <a:chExt cx="354" cy="700"/>
            </a:xfrm>
          </p:grpSpPr>
          <p:pic>
            <p:nvPicPr>
              <p:cNvPr id="89" name="Picture 18" descr="MCj0435242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5" y="3214"/>
                <a:ext cx="354" cy="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" name="Text Box 82"/>
              <p:cNvSpPr txBox="1">
                <a:spLocks noChangeArrowheads="1"/>
              </p:cNvSpPr>
              <p:nvPr/>
            </p:nvSpPr>
            <p:spPr bwMode="auto">
              <a:xfrm>
                <a:off x="3563" y="3455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/>
                <a:endParaRPr lang="en-US" altLang="en-US" sz="1800" baseline="0"/>
              </a:p>
            </p:txBody>
          </p:sp>
        </p:grpSp>
        <p:sp>
          <p:nvSpPr>
            <p:cNvPr id="88" name="Text Box 53"/>
            <p:cNvSpPr txBox="1">
              <a:spLocks noChangeArrowheads="1"/>
            </p:cNvSpPr>
            <p:nvPr/>
          </p:nvSpPr>
          <p:spPr bwMode="auto">
            <a:xfrm>
              <a:off x="5148263" y="3019278"/>
              <a:ext cx="304639" cy="433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5</a:t>
              </a:r>
            </a:p>
          </p:txBody>
        </p:sp>
      </p:grpSp>
      <p:sp>
        <p:nvSpPr>
          <p:cNvPr id="83" name="Line 44"/>
          <p:cNvSpPr>
            <a:spLocks noChangeShapeType="1"/>
          </p:cNvSpPr>
          <p:nvPr/>
        </p:nvSpPr>
        <p:spPr bwMode="auto">
          <a:xfrm rot="1796206">
            <a:off x="5328612" y="3557102"/>
            <a:ext cx="343038" cy="61131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85" name="Picture 62" descr="MCj039850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841">
            <a:off x="6088589" y="2877554"/>
            <a:ext cx="643451" cy="53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62" descr="MCj039850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841">
            <a:off x="1539204" y="2836066"/>
            <a:ext cx="643451" cy="53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Line 44"/>
          <p:cNvSpPr>
            <a:spLocks noChangeShapeType="1"/>
          </p:cNvSpPr>
          <p:nvPr/>
        </p:nvSpPr>
        <p:spPr bwMode="auto">
          <a:xfrm rot="1796206" flipH="1">
            <a:off x="4654621" y="3268163"/>
            <a:ext cx="208461" cy="147786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6023" y="5918482"/>
            <a:ext cx="53332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/>
              <a:t>Every two majorities intersect </a:t>
            </a:r>
            <a:endParaRPr lang="he-IL" sz="3200" dirty="0"/>
          </a:p>
        </p:txBody>
      </p:sp>
      <p:pic>
        <p:nvPicPr>
          <p:cNvPr id="39" name="Picture 1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628334"/>
            <a:ext cx="210967" cy="45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734" y="4594554"/>
            <a:ext cx="212858" cy="45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563887" y="4399404"/>
            <a:ext cx="1287919" cy="12631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D565C-417E-44FE-92A1-1DE8F4219F17}" type="slidenum">
              <a:rPr lang="en-US" smtClean="0"/>
              <a:pPr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5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Register Emulation</a:t>
            </a:r>
            <a:endParaRPr lang="en-US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>
            <a:normAutofit/>
          </a:bodyPr>
          <a:lstStyle/>
          <a:p>
            <a:r>
              <a:rPr lang="en-US" dirty="0" smtClean="0"/>
              <a:t>Tolerates minority failures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No more failures are allowed!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need to be able </a:t>
            </a:r>
            <a:r>
              <a:rPr lang="en-US" sz="2400" dirty="0" smtClean="0">
                <a:solidFill>
                  <a:srgbClr val="FF0000"/>
                </a:solidFill>
              </a:rPr>
              <a:t>to replace faulty with correct </a:t>
            </a:r>
            <a:r>
              <a:rPr lang="en-US" sz="2400" dirty="0">
                <a:solidFill>
                  <a:srgbClr val="FF0000"/>
                </a:solidFill>
              </a:rPr>
              <a:t>servers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2" name="Picture 62" descr="MCj039850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864" y="2719893"/>
            <a:ext cx="643450" cy="53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62" descr="MCj039850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841">
            <a:off x="5143502" y="2680422"/>
            <a:ext cx="643451" cy="53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1691680" y="4241741"/>
            <a:ext cx="694855" cy="1312390"/>
            <a:chOff x="4872038" y="2703514"/>
            <a:chExt cx="622300" cy="1231900"/>
          </a:xfrm>
        </p:grpSpPr>
        <p:grpSp>
          <p:nvGrpSpPr>
            <p:cNvPr id="46" name="Group 5"/>
            <p:cNvGrpSpPr>
              <a:grpSpLocks/>
            </p:cNvGrpSpPr>
            <p:nvPr/>
          </p:nvGrpSpPr>
          <p:grpSpPr bwMode="auto">
            <a:xfrm>
              <a:off x="4872038" y="2703514"/>
              <a:ext cx="622300" cy="1231900"/>
              <a:chOff x="3387" y="3138"/>
              <a:chExt cx="392" cy="776"/>
            </a:xfrm>
          </p:grpSpPr>
          <p:pic>
            <p:nvPicPr>
              <p:cNvPr id="48" name="Picture 18" descr="MCj0435242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7" y="3138"/>
                <a:ext cx="392" cy="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Text Box 82"/>
              <p:cNvSpPr txBox="1">
                <a:spLocks noChangeArrowheads="1"/>
              </p:cNvSpPr>
              <p:nvPr/>
            </p:nvSpPr>
            <p:spPr bwMode="auto">
              <a:xfrm>
                <a:off x="3563" y="3455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/>
                <a:endParaRPr lang="en-US" altLang="en-US" sz="1800" baseline="0"/>
              </a:p>
            </p:txBody>
          </p:sp>
        </p:grpSp>
        <p:sp>
          <p:nvSpPr>
            <p:cNvPr id="47" name="Text Box 53"/>
            <p:cNvSpPr txBox="1">
              <a:spLocks noChangeArrowheads="1"/>
            </p:cNvSpPr>
            <p:nvPr/>
          </p:nvSpPr>
          <p:spPr bwMode="auto">
            <a:xfrm>
              <a:off x="5148263" y="3019278"/>
              <a:ext cx="304639" cy="433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baseline="0" dirty="0" smtClean="0"/>
                <a:t>1</a:t>
              </a:r>
              <a:endParaRPr lang="en-US" altLang="en-US" sz="24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847469" y="4160562"/>
            <a:ext cx="664722" cy="1253197"/>
            <a:chOff x="4899030" y="2759077"/>
            <a:chExt cx="595313" cy="1176338"/>
          </a:xfrm>
        </p:grpSpPr>
        <p:grpSp>
          <p:nvGrpSpPr>
            <p:cNvPr id="51" name="Group 5"/>
            <p:cNvGrpSpPr>
              <a:grpSpLocks/>
            </p:cNvGrpSpPr>
            <p:nvPr/>
          </p:nvGrpSpPr>
          <p:grpSpPr bwMode="auto">
            <a:xfrm>
              <a:off x="4899030" y="2759077"/>
              <a:ext cx="595313" cy="1176338"/>
              <a:chOff x="3404" y="3173"/>
              <a:chExt cx="375" cy="741"/>
            </a:xfrm>
          </p:grpSpPr>
          <p:pic>
            <p:nvPicPr>
              <p:cNvPr id="53" name="Picture 18" descr="MCj0435242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4" y="3173"/>
                <a:ext cx="375" cy="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Text Box 82"/>
              <p:cNvSpPr txBox="1">
                <a:spLocks noChangeArrowheads="1"/>
              </p:cNvSpPr>
              <p:nvPr/>
            </p:nvSpPr>
            <p:spPr bwMode="auto">
              <a:xfrm>
                <a:off x="3563" y="3455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/>
                <a:endParaRPr lang="en-US" altLang="en-US" sz="1800" baseline="0"/>
              </a:p>
            </p:txBody>
          </p:sp>
        </p:grpSp>
        <p:sp>
          <p:nvSpPr>
            <p:cNvPr id="52" name="Text Box 53"/>
            <p:cNvSpPr txBox="1">
              <a:spLocks noChangeArrowheads="1"/>
            </p:cNvSpPr>
            <p:nvPr/>
          </p:nvSpPr>
          <p:spPr bwMode="auto">
            <a:xfrm>
              <a:off x="5148263" y="3019277"/>
              <a:ext cx="304639" cy="433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 smtClean="0"/>
                <a:t>2</a:t>
              </a:r>
              <a:endParaRPr lang="en-US" altLang="en-US" sz="24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849531" y="4473438"/>
            <a:ext cx="627497" cy="1183857"/>
            <a:chOff x="4932363" y="2824164"/>
            <a:chExt cx="561975" cy="1111250"/>
          </a:xfrm>
        </p:grpSpPr>
        <p:grpSp>
          <p:nvGrpSpPr>
            <p:cNvPr id="56" name="Group 5"/>
            <p:cNvGrpSpPr>
              <a:grpSpLocks/>
            </p:cNvGrpSpPr>
            <p:nvPr/>
          </p:nvGrpSpPr>
          <p:grpSpPr bwMode="auto">
            <a:xfrm>
              <a:off x="4932363" y="2824164"/>
              <a:ext cx="561975" cy="1111250"/>
              <a:chOff x="3425" y="3214"/>
              <a:chExt cx="354" cy="700"/>
            </a:xfrm>
          </p:grpSpPr>
          <p:pic>
            <p:nvPicPr>
              <p:cNvPr id="58" name="Picture 18" descr="MCj0435242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5" y="3214"/>
                <a:ext cx="354" cy="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" name="Text Box 82"/>
              <p:cNvSpPr txBox="1">
                <a:spLocks noChangeArrowheads="1"/>
              </p:cNvSpPr>
              <p:nvPr/>
            </p:nvSpPr>
            <p:spPr bwMode="auto">
              <a:xfrm>
                <a:off x="3563" y="3455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/>
                <a:endParaRPr lang="en-US" altLang="en-US" sz="1800" baseline="0"/>
              </a:p>
            </p:txBody>
          </p:sp>
        </p:grpSp>
        <p:sp>
          <p:nvSpPr>
            <p:cNvPr id="57" name="Text Box 53"/>
            <p:cNvSpPr txBox="1">
              <a:spLocks noChangeArrowheads="1"/>
            </p:cNvSpPr>
            <p:nvPr/>
          </p:nvSpPr>
          <p:spPr bwMode="auto">
            <a:xfrm>
              <a:off x="5148263" y="3019278"/>
              <a:ext cx="304640" cy="433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 smtClean="0"/>
                <a:t>3</a:t>
              </a:r>
              <a:endParaRPr lang="en-US" altLang="en-US" sz="24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135989" y="4120818"/>
            <a:ext cx="627497" cy="1183857"/>
            <a:chOff x="4932363" y="2824164"/>
            <a:chExt cx="561975" cy="1111250"/>
          </a:xfrm>
        </p:grpSpPr>
        <p:grpSp>
          <p:nvGrpSpPr>
            <p:cNvPr id="61" name="Group 5"/>
            <p:cNvGrpSpPr>
              <a:grpSpLocks/>
            </p:cNvGrpSpPr>
            <p:nvPr/>
          </p:nvGrpSpPr>
          <p:grpSpPr bwMode="auto">
            <a:xfrm>
              <a:off x="4932363" y="2824164"/>
              <a:ext cx="561975" cy="1111250"/>
              <a:chOff x="3425" y="3214"/>
              <a:chExt cx="354" cy="700"/>
            </a:xfrm>
          </p:grpSpPr>
          <p:pic>
            <p:nvPicPr>
              <p:cNvPr id="63" name="Picture 18" descr="MCj0435242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5" y="3214"/>
                <a:ext cx="354" cy="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" name="Text Box 82"/>
              <p:cNvSpPr txBox="1">
                <a:spLocks noChangeArrowheads="1"/>
              </p:cNvSpPr>
              <p:nvPr/>
            </p:nvSpPr>
            <p:spPr bwMode="auto">
              <a:xfrm>
                <a:off x="3563" y="3455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/>
                <a:endParaRPr lang="en-US" altLang="en-US" sz="1800" baseline="0"/>
              </a:p>
            </p:txBody>
          </p:sp>
        </p:grpSp>
        <p:sp>
          <p:nvSpPr>
            <p:cNvPr id="62" name="Text Box 53"/>
            <p:cNvSpPr txBox="1">
              <a:spLocks noChangeArrowheads="1"/>
            </p:cNvSpPr>
            <p:nvPr/>
          </p:nvSpPr>
          <p:spPr bwMode="auto">
            <a:xfrm>
              <a:off x="5148263" y="3019278"/>
              <a:ext cx="304639" cy="433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4</a:t>
              </a:r>
            </a:p>
          </p:txBody>
        </p:sp>
      </p:grpSp>
      <p:pic>
        <p:nvPicPr>
          <p:cNvPr id="66" name="Picture 62" descr="MCj039850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841">
            <a:off x="6088589" y="2719891"/>
            <a:ext cx="643451" cy="53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2" descr="MCj039850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841">
            <a:off x="1539204" y="2678403"/>
            <a:ext cx="643451" cy="53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1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70671"/>
            <a:ext cx="210967" cy="45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1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734" y="4436891"/>
            <a:ext cx="212858" cy="45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6169243" y="4837431"/>
            <a:ext cx="627497" cy="1183857"/>
            <a:chOff x="4932363" y="2824164"/>
            <a:chExt cx="561975" cy="1111250"/>
          </a:xfrm>
        </p:grpSpPr>
        <p:grpSp>
          <p:nvGrpSpPr>
            <p:cNvPr id="31" name="Group 5"/>
            <p:cNvGrpSpPr>
              <a:grpSpLocks/>
            </p:cNvGrpSpPr>
            <p:nvPr/>
          </p:nvGrpSpPr>
          <p:grpSpPr bwMode="auto">
            <a:xfrm>
              <a:off x="4932363" y="2824164"/>
              <a:ext cx="561975" cy="1111250"/>
              <a:chOff x="3425" y="3214"/>
              <a:chExt cx="354" cy="700"/>
            </a:xfrm>
          </p:grpSpPr>
          <p:pic>
            <p:nvPicPr>
              <p:cNvPr id="33" name="Picture 18" descr="MCj0435242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5" y="3214"/>
                <a:ext cx="354" cy="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Text Box 82"/>
              <p:cNvSpPr txBox="1">
                <a:spLocks noChangeArrowheads="1"/>
              </p:cNvSpPr>
              <p:nvPr/>
            </p:nvSpPr>
            <p:spPr bwMode="auto">
              <a:xfrm>
                <a:off x="3563" y="3455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eaLnBrk="1" hangingPunct="1"/>
                <a:endParaRPr lang="en-US" altLang="en-US" sz="1800" baseline="0"/>
              </a:p>
            </p:txBody>
          </p:sp>
        </p:grpSp>
        <p:sp>
          <p:nvSpPr>
            <p:cNvPr id="32" name="Text Box 53"/>
            <p:cNvSpPr txBox="1">
              <a:spLocks noChangeArrowheads="1"/>
            </p:cNvSpPr>
            <p:nvPr/>
          </p:nvSpPr>
          <p:spPr bwMode="auto">
            <a:xfrm>
              <a:off x="5148263" y="3019278"/>
              <a:ext cx="304639" cy="433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5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D565C-417E-44FE-92A1-1DE8F4219F17}" type="slidenum">
              <a:rPr lang="en-US" smtClean="0"/>
              <a:pPr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4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Dynamism: Transferring Control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Configuration C</a:t>
            </a:r>
            <a:r>
              <a:rPr lang="en-US" baseline="-25000" dirty="0" smtClean="0"/>
              <a:t>0</a:t>
            </a:r>
            <a:r>
              <a:rPr lang="en-US" dirty="0" smtClean="0"/>
              <a:t> is </a:t>
            </a:r>
            <a:r>
              <a:rPr lang="en-US" i="1" dirty="0" smtClean="0"/>
              <a:t>active</a:t>
            </a:r>
          </a:p>
          <a:p>
            <a:r>
              <a:rPr lang="en-US" dirty="0" smtClean="0"/>
              <a:t>To change it, run </a:t>
            </a:r>
            <a:r>
              <a:rPr lang="en-US" i="1" dirty="0" smtClean="0"/>
              <a:t>reconfiguration</a:t>
            </a:r>
            <a:endParaRPr lang="en-US" dirty="0" smtClean="0"/>
          </a:p>
          <a:p>
            <a:pPr lvl="1"/>
            <a:r>
              <a:rPr lang="en-US" i="1" dirty="0" smtClean="0"/>
              <a:t>freezes </a:t>
            </a:r>
            <a:r>
              <a:rPr lang="en-US" dirty="0" smtClean="0"/>
              <a:t>(majority of)</a:t>
            </a:r>
            <a:r>
              <a:rPr lang="en-US" i="1" dirty="0" smtClean="0"/>
              <a:t> </a:t>
            </a:r>
            <a:r>
              <a:rPr lang="en-US" dirty="0" smtClean="0"/>
              <a:t>C</a:t>
            </a:r>
            <a:r>
              <a:rPr lang="en-US" baseline="-25000" dirty="0"/>
              <a:t>0</a:t>
            </a:r>
            <a:endParaRPr lang="en-US" baseline="30000" dirty="0" smtClean="0"/>
          </a:p>
          <a:p>
            <a:pPr lvl="1"/>
            <a:r>
              <a:rPr lang="en-US" i="1" dirty="0" smtClean="0"/>
              <a:t>transfers state </a:t>
            </a:r>
            <a:r>
              <a:rPr lang="en-US" dirty="0" smtClean="0"/>
              <a:t>to next configuration C</a:t>
            </a:r>
            <a:r>
              <a:rPr lang="en-US" baseline="-25000" dirty="0" smtClean="0"/>
              <a:t>1</a:t>
            </a:r>
          </a:p>
          <a:p>
            <a:pPr lvl="1"/>
            <a:r>
              <a:rPr lang="en-US" i="1" dirty="0" smtClean="0"/>
              <a:t>activates</a:t>
            </a:r>
            <a:r>
              <a:rPr lang="en-US" dirty="0" smtClean="0"/>
              <a:t> C</a:t>
            </a:r>
            <a:r>
              <a:rPr lang="en-US" baseline="-25000" dirty="0" smtClean="0"/>
              <a:t>1</a:t>
            </a:r>
          </a:p>
          <a:p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Let’s formalize this question</a:t>
            </a:r>
            <a:endParaRPr lang="en-US" dirty="0">
              <a:solidFill>
                <a:srgbClr val="FF0000"/>
              </a:solidFill>
            </a:endParaRPr>
          </a:p>
          <a:p>
            <a:endParaRPr lang="en-US" i="1" dirty="0" smtClean="0"/>
          </a:p>
          <a:p>
            <a:endParaRPr lang="en-US" i="1" dirty="0" smtClean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814323" y="3815138"/>
            <a:ext cx="2016224" cy="1702093"/>
          </a:xfrm>
          <a:prstGeom prst="wedgeRoundRectCallout">
            <a:avLst>
              <a:gd name="adj1" fmla="val -231348"/>
              <a:gd name="adj2" fmla="val -331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/>
              <a:t>Can servers outside C</a:t>
            </a:r>
            <a:r>
              <a:rPr lang="en-US" sz="2800" baseline="-25000" dirty="0" smtClean="0"/>
              <a:t>1 </a:t>
            </a:r>
            <a:r>
              <a:rPr lang="en-US" sz="2800" dirty="0" smtClean="0"/>
              <a:t>fail now?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6754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Evolution of Dynamic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Step 1: Safe solutions</a:t>
            </a:r>
          </a:p>
          <a:p>
            <a:r>
              <a:rPr lang="en-US" dirty="0" err="1" smtClean="0"/>
              <a:t>Recongurable</a:t>
            </a:r>
            <a:r>
              <a:rPr lang="en-US" dirty="0" smtClean="0"/>
              <a:t> atomic </a:t>
            </a:r>
            <a:r>
              <a:rPr lang="en-US" dirty="0"/>
              <a:t>memory</a:t>
            </a:r>
            <a:endParaRPr lang="en-US" dirty="0" smtClean="0"/>
          </a:p>
          <a:p>
            <a:r>
              <a:rPr lang="en-US" dirty="0" smtClean="0"/>
              <a:t>RAMBO </a:t>
            </a:r>
            <a:r>
              <a:rPr lang="en-US" sz="2800" dirty="0" smtClean="0"/>
              <a:t>[S. </a:t>
            </a:r>
            <a:r>
              <a:rPr lang="en-US" sz="2800" dirty="0"/>
              <a:t>Gilbert, </a:t>
            </a:r>
            <a:r>
              <a:rPr lang="en-US" sz="2800" dirty="0" smtClean="0"/>
              <a:t>N. Lynch</a:t>
            </a:r>
            <a:r>
              <a:rPr lang="en-US" sz="2800" dirty="0"/>
              <a:t>, </a:t>
            </a:r>
            <a:r>
              <a:rPr lang="en-US" sz="2800" dirty="0" smtClean="0"/>
              <a:t>and A. </a:t>
            </a:r>
            <a:r>
              <a:rPr lang="en-US" sz="2800" dirty="0" err="1" smtClean="0"/>
              <a:t>Shvartsman</a:t>
            </a:r>
            <a:r>
              <a:rPr lang="en-US" sz="2800" dirty="0" smtClean="0"/>
              <a:t>]</a:t>
            </a:r>
          </a:p>
          <a:p>
            <a:r>
              <a:rPr lang="en-US" dirty="0" smtClean="0"/>
              <a:t>RAMBO ii </a:t>
            </a:r>
            <a:r>
              <a:rPr lang="en-US" sz="2800" dirty="0" smtClean="0"/>
              <a:t>[S. Gilbert, N. Lynch, and A. </a:t>
            </a:r>
            <a:r>
              <a:rPr lang="en-US" sz="2800" dirty="0" err="1" smtClean="0"/>
              <a:t>Shvartsman</a:t>
            </a:r>
            <a:r>
              <a:rPr lang="en-US" sz="2800" dirty="0" smtClean="0"/>
              <a:t>]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9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Evolution of Dynamic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Step 2: Problem definition</a:t>
            </a:r>
          </a:p>
          <a:p>
            <a:r>
              <a:rPr lang="en-US" dirty="0" err="1" smtClean="0"/>
              <a:t>DyanStore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[M. Aguilera, I. Keidar, D. </a:t>
            </a:r>
            <a:r>
              <a:rPr lang="en-US" dirty="0" err="1" smtClean="0"/>
              <a:t>Malkhi</a:t>
            </a:r>
            <a:r>
              <a:rPr lang="en-US" dirty="0" smtClean="0"/>
              <a:t>, and A. </a:t>
            </a:r>
            <a:r>
              <a:rPr lang="en-US" dirty="0" err="1" smtClean="0"/>
              <a:t>Shraer</a:t>
            </a:r>
            <a:r>
              <a:rPr lang="en-US" dirty="0" smtClean="0"/>
              <a:t>]</a:t>
            </a:r>
          </a:p>
          <a:p>
            <a:r>
              <a:rPr lang="en-US" dirty="0" smtClean="0"/>
              <a:t>Reliable atomic dynamic storage</a:t>
            </a:r>
          </a:p>
          <a:p>
            <a:pPr lvl="1"/>
            <a:r>
              <a:rPr lang="en-US" dirty="0" smtClean="0"/>
              <a:t>Liveness and fault tolerance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need for consensus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Evolution of Dynamic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363272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Step 3:</a:t>
            </a:r>
            <a:r>
              <a:rPr lang="en-US" dirty="0"/>
              <a:t> </a:t>
            </a:r>
            <a:r>
              <a:rPr lang="en-US" dirty="0" smtClean="0"/>
              <a:t>From </a:t>
            </a:r>
            <a:r>
              <a:rPr lang="en-US" b="1" dirty="0" smtClean="0"/>
              <a:t>message passing </a:t>
            </a:r>
            <a:r>
              <a:rPr lang="en-US" dirty="0" smtClean="0"/>
              <a:t>to </a:t>
            </a:r>
            <a:r>
              <a:rPr lang="en-US" b="1" dirty="0"/>
              <a:t>s</a:t>
            </a:r>
            <a:r>
              <a:rPr lang="en-US" b="1" dirty="0" smtClean="0"/>
              <a:t>hared memory</a:t>
            </a:r>
          </a:p>
          <a:p>
            <a:r>
              <a:rPr lang="en-US" sz="2800" dirty="0" err="1" smtClean="0"/>
              <a:t>SmartMerdge</a:t>
            </a:r>
            <a:r>
              <a:rPr lang="en-US" sz="2800" dirty="0" smtClean="0"/>
              <a:t> </a:t>
            </a:r>
            <a:r>
              <a:rPr lang="en-US" sz="2400" dirty="0" smtClean="0"/>
              <a:t>[L. </a:t>
            </a:r>
            <a:r>
              <a:rPr lang="en-US" sz="2400" dirty="0" err="1" smtClean="0"/>
              <a:t>Jehl</a:t>
            </a:r>
            <a:r>
              <a:rPr lang="en-US" sz="2400" dirty="0"/>
              <a:t>, </a:t>
            </a:r>
            <a:r>
              <a:rPr lang="en-US" sz="2400" dirty="0" smtClean="0"/>
              <a:t>R. </a:t>
            </a:r>
            <a:r>
              <a:rPr lang="en-US" sz="2400" dirty="0" err="1"/>
              <a:t>Vitenberg</a:t>
            </a:r>
            <a:r>
              <a:rPr lang="en-US" sz="2400" dirty="0"/>
              <a:t>, and </a:t>
            </a:r>
            <a:r>
              <a:rPr lang="en-US" sz="2400" dirty="0" smtClean="0"/>
              <a:t>H. </a:t>
            </a:r>
            <a:r>
              <a:rPr lang="en-US" sz="2400" dirty="0" err="1" smtClean="0"/>
              <a:t>Meling</a:t>
            </a:r>
            <a:r>
              <a:rPr lang="en-US" sz="2400" dirty="0" smtClean="0"/>
              <a:t>]</a:t>
            </a:r>
            <a:endParaRPr lang="en-US" sz="2800" dirty="0" smtClean="0"/>
          </a:p>
          <a:p>
            <a:r>
              <a:rPr lang="en-US" sz="2800" dirty="0" smtClean="0"/>
              <a:t>Elastic configuration </a:t>
            </a:r>
            <a:r>
              <a:rPr lang="en-US" sz="2400" dirty="0" smtClean="0"/>
              <a:t>[E. </a:t>
            </a:r>
            <a:r>
              <a:rPr lang="en-US" sz="2400" dirty="0" err="1" smtClean="0"/>
              <a:t>Gafni</a:t>
            </a:r>
            <a:r>
              <a:rPr lang="en-US" sz="2400" dirty="0" smtClean="0"/>
              <a:t> and D. </a:t>
            </a:r>
            <a:r>
              <a:rPr lang="en-US" sz="2400" dirty="0" err="1" smtClean="0"/>
              <a:t>Malkhi</a:t>
            </a:r>
            <a:r>
              <a:rPr lang="en-US" sz="2400" dirty="0" smtClean="0"/>
              <a:t>]</a:t>
            </a:r>
          </a:p>
          <a:p>
            <a:endParaRPr lang="en-US" dirty="0" smtClean="0"/>
          </a:p>
          <a:p>
            <a:r>
              <a:rPr lang="en-US" sz="2800" dirty="0" smtClean="0"/>
              <a:t>Shared memory abstraction in static configurations</a:t>
            </a:r>
          </a:p>
          <a:p>
            <a:r>
              <a:rPr lang="en-US" sz="2800" dirty="0" smtClean="0"/>
              <a:t>Complexity improvements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9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Evolution of Dynamic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363272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Step 4: Towards a clean model</a:t>
            </a:r>
            <a:endParaRPr lang="en-US" b="1" dirty="0" smtClean="0"/>
          </a:p>
          <a:p>
            <a:r>
              <a:rPr lang="en-US" sz="2800" dirty="0" smtClean="0"/>
              <a:t>Dynamic </a:t>
            </a:r>
            <a:r>
              <a:rPr lang="en-US" sz="2800" dirty="0" err="1"/>
              <a:t>reconguration</a:t>
            </a:r>
            <a:r>
              <a:rPr lang="en-US" sz="2800" dirty="0"/>
              <a:t>: A </a:t>
            </a:r>
            <a:r>
              <a:rPr lang="en-US" sz="2800" dirty="0" smtClean="0"/>
              <a:t>tutorial </a:t>
            </a:r>
            <a:r>
              <a:rPr lang="en-US" sz="2400" dirty="0" smtClean="0"/>
              <a:t>[</a:t>
            </a:r>
            <a:r>
              <a:rPr lang="de-DE" sz="2400" dirty="0" smtClean="0"/>
              <a:t>A. </a:t>
            </a:r>
            <a:r>
              <a:rPr lang="de-DE" sz="2400" dirty="0"/>
              <a:t>Spiegelman, </a:t>
            </a:r>
            <a:r>
              <a:rPr lang="de-DE" sz="2400" dirty="0" smtClean="0"/>
              <a:t>I. </a:t>
            </a:r>
            <a:r>
              <a:rPr lang="de-DE" sz="2400" dirty="0"/>
              <a:t>Keidar, and </a:t>
            </a:r>
            <a:r>
              <a:rPr lang="de-DE" sz="2400" dirty="0" smtClean="0"/>
              <a:t>D. </a:t>
            </a:r>
            <a:r>
              <a:rPr lang="de-DE" sz="2400" dirty="0"/>
              <a:t>Malkhi</a:t>
            </a:r>
            <a:r>
              <a:rPr lang="en-US" sz="2400" dirty="0" smtClean="0"/>
              <a:t>]</a:t>
            </a:r>
            <a:endParaRPr lang="en-US" sz="2400" b="1" dirty="0" smtClean="0"/>
          </a:p>
          <a:p>
            <a:r>
              <a:rPr lang="en-US" dirty="0"/>
              <a:t>common model and failure </a:t>
            </a:r>
            <a:r>
              <a:rPr lang="en-US" dirty="0" smtClean="0"/>
              <a:t>condition</a:t>
            </a:r>
          </a:p>
          <a:p>
            <a:r>
              <a:rPr lang="en-US" dirty="0" smtClean="0"/>
              <a:t>Complexity </a:t>
            </a:r>
            <a:r>
              <a:rPr lang="en-US" dirty="0"/>
              <a:t>analysis </a:t>
            </a:r>
            <a:r>
              <a:rPr lang="en-US" dirty="0" smtClean="0"/>
              <a:t>of previous 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8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Evolution of Dynamic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oday: Abstractions and complexity </a:t>
            </a:r>
            <a:endParaRPr lang="en-US" b="1" dirty="0" smtClean="0"/>
          </a:p>
          <a:p>
            <a:r>
              <a:rPr lang="en-US" dirty="0" smtClean="0"/>
              <a:t>Clean shared memory model for reconfiguration</a:t>
            </a:r>
          </a:p>
          <a:p>
            <a:pPr lvl="1"/>
            <a:r>
              <a:rPr lang="en-US" u="sng" dirty="0" smtClean="0"/>
              <a:t>In the </a:t>
            </a:r>
            <a:r>
              <a:rPr lang="en-US" u="sng" dirty="0"/>
              <a:t>m</a:t>
            </a:r>
            <a:r>
              <a:rPr lang="en-US" u="sng" dirty="0" smtClean="0"/>
              <a:t>ulti writer case </a:t>
            </a:r>
          </a:p>
          <a:p>
            <a:pPr lvl="2"/>
            <a:r>
              <a:rPr lang="en-US" sz="2800" dirty="0" smtClean="0"/>
              <a:t>Generic reconfiguration task</a:t>
            </a:r>
          </a:p>
          <a:p>
            <a:pPr lvl="2"/>
            <a:r>
              <a:rPr lang="en-US" sz="2800" dirty="0" smtClean="0"/>
              <a:t>Good for dynamic storage/snapshots/SMR/etc.. </a:t>
            </a:r>
          </a:p>
          <a:p>
            <a:pPr lvl="2"/>
            <a:r>
              <a:rPr lang="en-US" sz="2800" b="1" dirty="0" smtClean="0"/>
              <a:t>Optimal solution</a:t>
            </a:r>
          </a:p>
          <a:p>
            <a:pPr lvl="3"/>
            <a:r>
              <a:rPr lang="en-US" dirty="0" smtClean="0"/>
              <a:t>[</a:t>
            </a:r>
            <a:r>
              <a:rPr lang="de-DE" dirty="0" smtClean="0"/>
              <a:t>A. Spiegelman, E. Gafni, I. Keidar, and D. Malkhi</a:t>
            </a:r>
            <a:r>
              <a:rPr lang="en-US" dirty="0" smtClean="0"/>
              <a:t>]</a:t>
            </a:r>
          </a:p>
          <a:p>
            <a:pPr lvl="3"/>
            <a:r>
              <a:rPr lang="en-US" b="1" dirty="0" smtClean="0"/>
              <a:t>Not published yet </a:t>
            </a:r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3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Evolution of Dynamic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oday: Abstractions and complexity </a:t>
            </a:r>
            <a:endParaRPr lang="en-US" b="1" dirty="0" smtClean="0"/>
          </a:p>
          <a:p>
            <a:r>
              <a:rPr lang="en-US" dirty="0" smtClean="0"/>
              <a:t>Clean shared memory model for reconfiguration</a:t>
            </a:r>
          </a:p>
          <a:p>
            <a:pPr lvl="1"/>
            <a:r>
              <a:rPr lang="en-US" u="sng" dirty="0" smtClean="0"/>
              <a:t>In the single writer case </a:t>
            </a:r>
          </a:p>
          <a:p>
            <a:pPr lvl="2"/>
            <a:r>
              <a:rPr lang="en-US" sz="2800" dirty="0" smtClean="0"/>
              <a:t>Dynamic atomic snapshots</a:t>
            </a:r>
          </a:p>
          <a:p>
            <a:pPr lvl="2"/>
            <a:r>
              <a:rPr lang="en-US" sz="2800" dirty="0" smtClean="0"/>
              <a:t>Quadratic complexity. </a:t>
            </a:r>
          </a:p>
          <a:p>
            <a:pPr lvl="3"/>
            <a:r>
              <a:rPr lang="de-DE" sz="2400" dirty="0" smtClean="0"/>
              <a:t>To apear at OPODIS 2016 [A. Spiegelman and I. Keidar]</a:t>
            </a:r>
            <a:endParaRPr lang="en-US" sz="2400" dirty="0" smtClean="0"/>
          </a:p>
          <a:p>
            <a:pPr lvl="2"/>
            <a:r>
              <a:rPr lang="en-US" sz="2800" b="1" dirty="0" smtClean="0"/>
              <a:t>Can we do better?</a:t>
            </a:r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1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Fault Model Example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75556" y="4077072"/>
            <a:ext cx="81009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028384" y="410843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time</a:t>
            </a: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259632" y="386104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2592496" y="2885821"/>
            <a:ext cx="566452" cy="3087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+s</a:t>
            </a:r>
            <a:r>
              <a:rPr lang="en-US" sz="2000" baseline="-25000" dirty="0" smtClean="0"/>
              <a:t>4</a:t>
            </a:r>
            <a:endParaRPr lang="en-US" sz="2000" dirty="0"/>
          </a:p>
        </p:txBody>
      </p:sp>
      <p:sp>
        <p:nvSpPr>
          <p:cNvPr id="22" name="Rounded Rectangle 21"/>
          <p:cNvSpPr/>
          <p:nvPr/>
        </p:nvSpPr>
        <p:spPr>
          <a:xfrm>
            <a:off x="3336508" y="2128989"/>
            <a:ext cx="566452" cy="3087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-</a:t>
            </a:r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115616" y="1354251"/>
            <a:ext cx="970317" cy="1603407"/>
            <a:chOff x="1192430" y="1516722"/>
            <a:chExt cx="970317" cy="1603407"/>
          </a:xfrm>
        </p:grpSpPr>
        <p:grpSp>
          <p:nvGrpSpPr>
            <p:cNvPr id="25" name="Group 24"/>
            <p:cNvGrpSpPr/>
            <p:nvPr/>
          </p:nvGrpSpPr>
          <p:grpSpPr>
            <a:xfrm>
              <a:off x="1192430" y="1872033"/>
              <a:ext cx="970317" cy="1248096"/>
              <a:chOff x="1009395" y="1395058"/>
              <a:chExt cx="970317" cy="1248096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192430" y="1460178"/>
                <a:ext cx="566452" cy="308700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+s</a:t>
                </a:r>
                <a:r>
                  <a:rPr lang="en-US" sz="2000" baseline="-25000" dirty="0" smtClean="0"/>
                  <a:t>1</a:t>
                </a:r>
                <a:endParaRPr lang="en-US" sz="2000" dirty="0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1190131" y="2187381"/>
                <a:ext cx="566452" cy="308700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+s</a:t>
                </a:r>
                <a:r>
                  <a:rPr lang="en-US" sz="2000" baseline="-25000" dirty="0"/>
                  <a:t>3</a:t>
                </a:r>
                <a:endParaRPr lang="en-US" sz="2000" dirty="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190131" y="1827968"/>
                <a:ext cx="566452" cy="308700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+s</a:t>
                </a:r>
                <a:r>
                  <a:rPr lang="en-US" baseline="-25000" dirty="0"/>
                  <a:t>2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009395" y="1395058"/>
                <a:ext cx="970317" cy="12480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192430" y="1516722"/>
              <a:ext cx="970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2594795" y="1761199"/>
            <a:ext cx="566452" cy="3087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+s</a:t>
            </a:r>
            <a:r>
              <a:rPr lang="en-US" sz="2000" baseline="-25000" dirty="0" smtClean="0"/>
              <a:t>1</a:t>
            </a:r>
            <a:endParaRPr lang="en-US" sz="2000" dirty="0"/>
          </a:p>
        </p:txBody>
      </p:sp>
      <p:sp>
        <p:nvSpPr>
          <p:cNvPr id="31" name="Rounded Rectangle 30"/>
          <p:cNvSpPr/>
          <p:nvPr/>
        </p:nvSpPr>
        <p:spPr>
          <a:xfrm>
            <a:off x="2592496" y="2488402"/>
            <a:ext cx="566452" cy="3087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+s</a:t>
            </a:r>
            <a:r>
              <a:rPr lang="en-US" sz="2000" baseline="-25000" dirty="0"/>
              <a:t>3</a:t>
            </a:r>
            <a:endParaRPr lang="en-US" sz="2000" dirty="0"/>
          </a:p>
        </p:txBody>
      </p:sp>
      <p:sp>
        <p:nvSpPr>
          <p:cNvPr id="32" name="Rounded Rectangle 31"/>
          <p:cNvSpPr/>
          <p:nvPr/>
        </p:nvSpPr>
        <p:spPr>
          <a:xfrm>
            <a:off x="2592496" y="2128989"/>
            <a:ext cx="566452" cy="3087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+s</a:t>
            </a:r>
            <a:r>
              <a:rPr lang="en-US" baseline="-25000" dirty="0"/>
              <a:t>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411760" y="1696079"/>
            <a:ext cx="1584176" cy="1570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37587" y="1340768"/>
            <a:ext cx="970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 B</a:t>
            </a:r>
            <a:endParaRPr lang="en-US" sz="2000" dirty="0"/>
          </a:p>
        </p:txBody>
      </p:sp>
      <p:sp>
        <p:nvSpPr>
          <p:cNvPr id="35" name="Rounded Rectangle 34"/>
          <p:cNvSpPr/>
          <p:nvPr/>
        </p:nvSpPr>
        <p:spPr>
          <a:xfrm>
            <a:off x="5280724" y="2472228"/>
            <a:ext cx="566452" cy="3087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-</a:t>
            </a:r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539011" y="1761199"/>
            <a:ext cx="566452" cy="3087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+s</a:t>
            </a:r>
            <a:r>
              <a:rPr lang="en-US" sz="2000" baseline="-25000" dirty="0" smtClean="0"/>
              <a:t>1</a:t>
            </a:r>
            <a:endParaRPr lang="en-US" sz="2000" dirty="0"/>
          </a:p>
        </p:txBody>
      </p:sp>
      <p:sp>
        <p:nvSpPr>
          <p:cNvPr id="37" name="Rounded Rectangle 36"/>
          <p:cNvSpPr/>
          <p:nvPr/>
        </p:nvSpPr>
        <p:spPr>
          <a:xfrm>
            <a:off x="4536712" y="2488402"/>
            <a:ext cx="566452" cy="3087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+s</a:t>
            </a:r>
            <a:r>
              <a:rPr lang="en-US" sz="2000" baseline="-25000" dirty="0"/>
              <a:t>3</a:t>
            </a:r>
            <a:endParaRPr lang="en-US" sz="2000" dirty="0"/>
          </a:p>
        </p:txBody>
      </p:sp>
      <p:sp>
        <p:nvSpPr>
          <p:cNvPr id="38" name="Rounded Rectangle 37"/>
          <p:cNvSpPr/>
          <p:nvPr/>
        </p:nvSpPr>
        <p:spPr>
          <a:xfrm>
            <a:off x="4536712" y="2128989"/>
            <a:ext cx="566452" cy="3087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+s</a:t>
            </a:r>
            <a:r>
              <a:rPr lang="en-US" baseline="-25000" dirty="0"/>
              <a:t>2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355976" y="1696079"/>
            <a:ext cx="1584176" cy="12615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81803" y="1340768"/>
            <a:ext cx="970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 C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395536" y="350135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activate(A)</a:t>
            </a:r>
            <a:endParaRPr lang="en-US" sz="2400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2663788" y="3870340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619672" y="4106343"/>
            <a:ext cx="215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introduce(B)</a:t>
            </a:r>
            <a:endParaRPr lang="en-US" sz="24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4319972" y="3870340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241170" y="3399383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introduce(C)</a:t>
            </a:r>
            <a:endParaRPr lang="en-US" sz="24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6048164" y="3870340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982042" y="4216947"/>
            <a:ext cx="2144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introduce(D)</a:t>
            </a:r>
            <a:endParaRPr lang="en-US" sz="2400" dirty="0"/>
          </a:p>
        </p:txBody>
      </p:sp>
      <p:sp>
        <p:nvSpPr>
          <p:cNvPr id="58" name="Rounded Rectangle 57"/>
          <p:cNvSpPr/>
          <p:nvPr/>
        </p:nvSpPr>
        <p:spPr>
          <a:xfrm>
            <a:off x="7367673" y="2492896"/>
            <a:ext cx="566452" cy="3087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-</a:t>
            </a:r>
            <a:r>
              <a:rPr lang="en-US" sz="2000" dirty="0" smtClean="0">
                <a:solidFill>
                  <a:schemeClr val="tx1"/>
                </a:solidFill>
              </a:rPr>
              <a:t>s</a:t>
            </a:r>
            <a:r>
              <a:rPr lang="en-US" sz="2000" baseline="-25000" dirty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624944" y="2852936"/>
            <a:ext cx="566452" cy="3087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+s</a:t>
            </a:r>
            <a:r>
              <a:rPr lang="en-US" sz="2000" baseline="-25000" dirty="0" smtClean="0"/>
              <a:t>4</a:t>
            </a:r>
            <a:endParaRPr lang="en-US" sz="2000" dirty="0"/>
          </a:p>
        </p:txBody>
      </p:sp>
      <p:sp>
        <p:nvSpPr>
          <p:cNvPr id="60" name="Rounded Rectangle 59"/>
          <p:cNvSpPr/>
          <p:nvPr/>
        </p:nvSpPr>
        <p:spPr>
          <a:xfrm>
            <a:off x="7368956" y="2128989"/>
            <a:ext cx="566452" cy="3087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-</a:t>
            </a:r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6627243" y="1761199"/>
            <a:ext cx="566452" cy="3087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+s</a:t>
            </a:r>
            <a:r>
              <a:rPr lang="en-US" sz="2000" baseline="-25000" dirty="0" smtClean="0"/>
              <a:t>1</a:t>
            </a:r>
            <a:endParaRPr lang="en-US" sz="2000" dirty="0"/>
          </a:p>
        </p:txBody>
      </p:sp>
      <p:sp>
        <p:nvSpPr>
          <p:cNvPr id="62" name="Rounded Rectangle 61"/>
          <p:cNvSpPr/>
          <p:nvPr/>
        </p:nvSpPr>
        <p:spPr>
          <a:xfrm>
            <a:off x="6624944" y="2488402"/>
            <a:ext cx="566452" cy="3087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+s</a:t>
            </a:r>
            <a:r>
              <a:rPr lang="en-US" sz="2000" baseline="-25000" dirty="0"/>
              <a:t>3</a:t>
            </a:r>
            <a:endParaRPr lang="en-US" sz="2000" dirty="0"/>
          </a:p>
        </p:txBody>
      </p:sp>
      <p:sp>
        <p:nvSpPr>
          <p:cNvPr id="63" name="Rounded Rectangle 62"/>
          <p:cNvSpPr/>
          <p:nvPr/>
        </p:nvSpPr>
        <p:spPr>
          <a:xfrm>
            <a:off x="6624944" y="2128989"/>
            <a:ext cx="566452" cy="3087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+s</a:t>
            </a:r>
            <a:r>
              <a:rPr lang="en-US" baseline="-25000" dirty="0"/>
              <a:t>2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444208" y="1696078"/>
            <a:ext cx="1584176" cy="18769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770035" y="1340768"/>
            <a:ext cx="970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66" name="Rounded Rectangle 65"/>
          <p:cNvSpPr/>
          <p:nvPr/>
        </p:nvSpPr>
        <p:spPr>
          <a:xfrm>
            <a:off x="6633840" y="3264316"/>
            <a:ext cx="566452" cy="3087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+s</a:t>
            </a:r>
            <a:r>
              <a:rPr lang="en-US" sz="2000" baseline="-25000" dirty="0"/>
              <a:t>5</a:t>
            </a:r>
            <a:endParaRPr lang="en-US" sz="2000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7776356" y="3870340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876256" y="350135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activate(C)</a:t>
            </a:r>
            <a:endParaRPr lang="en-US" sz="2400" dirty="0"/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146</a:t>
            </a:fld>
            <a:endParaRPr lang="en-US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600" y="1406272"/>
            <a:ext cx="654576" cy="654576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30" y="1338589"/>
            <a:ext cx="650251" cy="65025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525" y="1385068"/>
            <a:ext cx="746124" cy="746124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54" y="1386732"/>
            <a:ext cx="746124" cy="746124"/>
          </a:xfrm>
          <a:prstGeom prst="rect">
            <a:avLst/>
          </a:prstGeom>
        </p:spPr>
      </p:pic>
      <p:sp>
        <p:nvSpPr>
          <p:cNvPr id="50" name="Rounded Rectangular Callout 49"/>
          <p:cNvSpPr/>
          <p:nvPr/>
        </p:nvSpPr>
        <p:spPr>
          <a:xfrm>
            <a:off x="6107533" y="4941168"/>
            <a:ext cx="2520280" cy="720080"/>
          </a:xfrm>
          <a:prstGeom prst="wedgeRoundRectCallout">
            <a:avLst>
              <a:gd name="adj1" fmla="val 15409"/>
              <a:gd name="adj2" fmla="val -11938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</a:rPr>
              <a:t> s</a:t>
            </a:r>
            <a:r>
              <a:rPr lang="en-US" sz="2800" baseline="-25000" dirty="0" smtClean="0">
                <a:solidFill>
                  <a:prstClr val="black"/>
                </a:solidFill>
              </a:rPr>
              <a:t>2 , </a:t>
            </a:r>
            <a:r>
              <a:rPr lang="en-US" sz="2800" dirty="0" smtClean="0">
                <a:solidFill>
                  <a:prstClr val="black"/>
                </a:solidFill>
              </a:rPr>
              <a:t>s</a:t>
            </a:r>
            <a:r>
              <a:rPr lang="en-US" sz="2800" baseline="-25000" dirty="0" smtClean="0">
                <a:solidFill>
                  <a:prstClr val="black"/>
                </a:solidFill>
              </a:rPr>
              <a:t>3</a:t>
            </a:r>
            <a:r>
              <a:rPr lang="en-US" sz="2800" dirty="0" smtClean="0">
                <a:solidFill>
                  <a:prstClr val="black"/>
                </a:solidFill>
              </a:rPr>
              <a:t>, and one more s can fail</a:t>
            </a:r>
            <a:endParaRPr lang="en-US" sz="2800" baseline="-25000" dirty="0">
              <a:solidFill>
                <a:prstClr val="black"/>
              </a:solidFill>
            </a:endParaRPr>
          </a:p>
        </p:txBody>
      </p:sp>
      <p:sp>
        <p:nvSpPr>
          <p:cNvPr id="54" name="Rounded Rectangular Callout 53"/>
          <p:cNvSpPr/>
          <p:nvPr/>
        </p:nvSpPr>
        <p:spPr>
          <a:xfrm>
            <a:off x="1907704" y="5661248"/>
            <a:ext cx="2520280" cy="720080"/>
          </a:xfrm>
          <a:prstGeom prst="wedgeRoundRectCallout">
            <a:avLst>
              <a:gd name="adj1" fmla="val -21614"/>
              <a:gd name="adj2" fmla="val -20749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</a:rPr>
              <a:t>one </a:t>
            </a:r>
            <a:r>
              <a:rPr lang="en-US" sz="2800" dirty="0" smtClean="0">
                <a:solidFill>
                  <a:prstClr val="black"/>
                </a:solidFill>
              </a:rPr>
              <a:t>0f s1-s4 </a:t>
            </a:r>
            <a:r>
              <a:rPr lang="en-US" sz="2800" dirty="0" smtClean="0">
                <a:solidFill>
                  <a:prstClr val="black"/>
                </a:solidFill>
              </a:rPr>
              <a:t>can fail</a:t>
            </a:r>
            <a:endParaRPr lang="en-US" sz="2800" baseline="-25000" dirty="0">
              <a:solidFill>
                <a:prstClr val="black"/>
              </a:solidFill>
            </a:endParaRPr>
          </a:p>
        </p:txBody>
      </p:sp>
      <p:sp>
        <p:nvSpPr>
          <p:cNvPr id="52" name="Rounded Rectangular Callout 51"/>
          <p:cNvSpPr/>
          <p:nvPr/>
        </p:nvSpPr>
        <p:spPr>
          <a:xfrm>
            <a:off x="251520" y="4678612"/>
            <a:ext cx="2520280" cy="982636"/>
          </a:xfrm>
          <a:prstGeom prst="wedgeRoundRectCallout">
            <a:avLst>
              <a:gd name="adj1" fmla="val -11248"/>
              <a:gd name="adj2" fmla="val -986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sz="2800" dirty="0">
                <a:solidFill>
                  <a:prstClr val="black"/>
                </a:solidFill>
              </a:rPr>
              <a:t>O</a:t>
            </a:r>
            <a:r>
              <a:rPr lang="en-US" sz="2800" dirty="0" smtClean="0">
                <a:solidFill>
                  <a:prstClr val="black"/>
                </a:solidFill>
              </a:rPr>
              <a:t>ne of s1-s3 </a:t>
            </a:r>
            <a:r>
              <a:rPr lang="en-US" sz="2800" dirty="0" smtClean="0">
                <a:solidFill>
                  <a:prstClr val="black"/>
                </a:solidFill>
              </a:rPr>
              <a:t>can </a:t>
            </a:r>
            <a:r>
              <a:rPr lang="en-US" sz="2800" dirty="0" smtClean="0">
                <a:solidFill>
                  <a:prstClr val="black"/>
                </a:solidFill>
              </a:rPr>
              <a:t>fail</a:t>
            </a:r>
            <a:endParaRPr lang="en-US" sz="2800" baseline="-25000" dirty="0">
              <a:solidFill>
                <a:prstClr val="black"/>
              </a:solidFill>
            </a:endParaRPr>
          </a:p>
        </p:txBody>
      </p:sp>
      <p:sp>
        <p:nvSpPr>
          <p:cNvPr id="55" name="Rounded Rectangular Callout 54"/>
          <p:cNvSpPr/>
          <p:nvPr/>
        </p:nvSpPr>
        <p:spPr>
          <a:xfrm>
            <a:off x="3199690" y="4707280"/>
            <a:ext cx="2520280" cy="720080"/>
          </a:xfrm>
          <a:prstGeom prst="wedgeRoundRectCallout">
            <a:avLst>
              <a:gd name="adj1" fmla="val -7546"/>
              <a:gd name="adj2" fmla="val -10124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</a:rPr>
              <a:t>one of s</a:t>
            </a:r>
            <a:r>
              <a:rPr lang="en-US" sz="2800" baseline="-25000" dirty="0" smtClean="0">
                <a:solidFill>
                  <a:prstClr val="black"/>
                </a:solidFill>
              </a:rPr>
              <a:t>3</a:t>
            </a:r>
            <a:r>
              <a:rPr lang="en-US" sz="2800" dirty="0" smtClean="0">
                <a:solidFill>
                  <a:prstClr val="black"/>
                </a:solidFill>
              </a:rPr>
              <a:t> and s</a:t>
            </a:r>
            <a:r>
              <a:rPr lang="en-US" sz="2800" baseline="-25000" dirty="0" smtClean="0">
                <a:solidFill>
                  <a:prstClr val="black"/>
                </a:solidFill>
              </a:rPr>
              <a:t>4</a:t>
            </a:r>
            <a:r>
              <a:rPr lang="en-US" sz="2800" dirty="0" smtClean="0">
                <a:solidFill>
                  <a:prstClr val="black"/>
                </a:solidFill>
              </a:rPr>
              <a:t> can fail</a:t>
            </a:r>
            <a:endParaRPr lang="en-US" sz="2800" baseline="-25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02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9" grpId="0"/>
      <p:bldP spid="53" grpId="0"/>
      <p:bldP spid="70" grpId="0"/>
      <p:bldP spid="50" grpId="0" animBg="1"/>
      <p:bldP spid="54" grpId="0" animBg="1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</a:t>
            </a:r>
            <a:r>
              <a:rPr lang="en-US" dirty="0" smtClean="0"/>
              <a:t>C’s Life-Cycle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15</a:t>
            </a:fld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2056792" y="2060849"/>
            <a:ext cx="859024" cy="52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1187624" y="1465620"/>
            <a:ext cx="3868685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client proposes a change</a:t>
            </a:r>
            <a:endParaRPr lang="he-IL" sz="2800" dirty="0"/>
          </a:p>
        </p:txBody>
      </p:sp>
      <p:sp>
        <p:nvSpPr>
          <p:cNvPr id="14" name="Rectangle 13"/>
          <p:cNvSpPr/>
          <p:nvPr/>
        </p:nvSpPr>
        <p:spPr>
          <a:xfrm>
            <a:off x="1301986" y="2708920"/>
            <a:ext cx="2440604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solidFill>
                  <a:prstClr val="black"/>
                </a:solidFill>
              </a:rPr>
              <a:t>introduced</a:t>
            </a:r>
            <a:endParaRPr lang="he-IL" sz="28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20336" y="2060848"/>
            <a:ext cx="4531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protocol signals </a:t>
            </a:r>
            <a:r>
              <a:rPr lang="en-US" sz="2800" dirty="0" smtClean="0">
                <a:solidFill>
                  <a:schemeClr val="accent1"/>
                </a:solidFill>
              </a:rPr>
              <a:t>introduce(C</a:t>
            </a:r>
            <a:r>
              <a:rPr lang="en-US" sz="2800" dirty="0" smtClean="0">
                <a:solidFill>
                  <a:srgbClr val="0070C0"/>
                </a:solidFill>
              </a:rPr>
              <a:t>)</a:t>
            </a: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39308" y="4077072"/>
            <a:ext cx="2440604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</a:rPr>
              <a:t>active</a:t>
            </a:r>
            <a:endParaRPr lang="he-IL" sz="28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64127" y="3356992"/>
            <a:ext cx="4100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protocol signals </a:t>
            </a:r>
            <a:r>
              <a:rPr lang="en-US" sz="2800" dirty="0" smtClean="0">
                <a:solidFill>
                  <a:schemeClr val="accent1"/>
                </a:solidFill>
              </a:rPr>
              <a:t>activate(C</a:t>
            </a:r>
            <a:r>
              <a:rPr lang="en-US" sz="2800" dirty="0" smtClean="0">
                <a:solidFill>
                  <a:srgbClr val="0070C0"/>
                </a:solidFill>
              </a:rPr>
              <a:t>)</a:t>
            </a: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2094074" y="3409836"/>
            <a:ext cx="859024" cy="52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Rectangle 23"/>
          <p:cNvSpPr/>
          <p:nvPr/>
        </p:nvSpPr>
        <p:spPr>
          <a:xfrm>
            <a:off x="1338010" y="5445224"/>
            <a:ext cx="2440604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</a:rPr>
              <a:t>expired</a:t>
            </a:r>
            <a:endParaRPr lang="he-IL" sz="28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79912" y="4509120"/>
            <a:ext cx="445089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protocol signals </a:t>
            </a:r>
            <a:r>
              <a:rPr lang="en-US" sz="2800" dirty="0" smtClean="0">
                <a:solidFill>
                  <a:srgbClr val="0070C0"/>
                </a:solidFill>
              </a:rPr>
              <a:t>activate(D)</a:t>
            </a:r>
            <a:r>
              <a:rPr lang="en-US" sz="2800" dirty="0" smtClean="0"/>
              <a:t>, </a:t>
            </a:r>
            <a:br>
              <a:rPr lang="en-US" sz="2800" dirty="0" smtClean="0"/>
            </a:br>
            <a:r>
              <a:rPr lang="en-US" sz="2800" dirty="0" smtClean="0"/>
              <a:t>where</a:t>
            </a:r>
            <a:r>
              <a:rPr lang="en-US" sz="2800" dirty="0"/>
              <a:t> </a:t>
            </a:r>
            <a:r>
              <a:rPr lang="en-US" sz="2800" dirty="0" smtClean="0"/>
              <a:t>D </a:t>
            </a:r>
            <a:r>
              <a:rPr lang="en-US" sz="2800" dirty="0" smtClean="0"/>
              <a:t>is not contained in C</a:t>
            </a:r>
            <a:endParaRPr lang="he-IL" sz="2800" dirty="0"/>
          </a:p>
        </p:txBody>
      </p:sp>
      <p:sp>
        <p:nvSpPr>
          <p:cNvPr id="30" name="Down Arrow 29"/>
          <p:cNvSpPr/>
          <p:nvPr/>
        </p:nvSpPr>
        <p:spPr>
          <a:xfrm>
            <a:off x="2128800" y="4797152"/>
            <a:ext cx="859024" cy="52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67" y="2645404"/>
            <a:ext cx="650251" cy="65025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36" y="4011394"/>
            <a:ext cx="654576" cy="65457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347172"/>
            <a:ext cx="746124" cy="74612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60" y="2545739"/>
            <a:ext cx="864097" cy="86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7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/>
      <p:bldP spid="21" grpId="0" animBg="1"/>
      <p:bldP spid="22" grpId="0"/>
      <p:bldP spid="23" grpId="0" animBg="1"/>
      <p:bldP spid="24" grpId="0" animBg="1"/>
      <p:bldP spid="28" grpId="0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Timeline Example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75556" y="4407841"/>
            <a:ext cx="81009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028384" y="4439199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time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259632" y="4191817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2592496" y="2885821"/>
            <a:ext cx="566452" cy="3087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+s</a:t>
            </a:r>
            <a:r>
              <a:rPr lang="en-US" sz="2000" baseline="-25000" dirty="0" smtClean="0"/>
              <a:t>4</a:t>
            </a:r>
            <a:endParaRPr lang="en-US" sz="2000" dirty="0"/>
          </a:p>
        </p:txBody>
      </p:sp>
      <p:sp>
        <p:nvSpPr>
          <p:cNvPr id="22" name="Rounded Rectangle 21"/>
          <p:cNvSpPr/>
          <p:nvPr/>
        </p:nvSpPr>
        <p:spPr>
          <a:xfrm>
            <a:off x="3336508" y="2128989"/>
            <a:ext cx="566452" cy="3087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-</a:t>
            </a:r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115616" y="1354251"/>
            <a:ext cx="970317" cy="1603407"/>
            <a:chOff x="1192430" y="1516722"/>
            <a:chExt cx="970317" cy="1603407"/>
          </a:xfrm>
        </p:grpSpPr>
        <p:grpSp>
          <p:nvGrpSpPr>
            <p:cNvPr id="25" name="Group 24"/>
            <p:cNvGrpSpPr/>
            <p:nvPr/>
          </p:nvGrpSpPr>
          <p:grpSpPr>
            <a:xfrm>
              <a:off x="1192430" y="1872033"/>
              <a:ext cx="970317" cy="1248096"/>
              <a:chOff x="1009395" y="1395058"/>
              <a:chExt cx="970317" cy="1248096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192430" y="1460178"/>
                <a:ext cx="566452" cy="308700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+s</a:t>
                </a:r>
                <a:r>
                  <a:rPr lang="en-US" sz="2000" baseline="-25000" dirty="0" smtClean="0"/>
                  <a:t>1</a:t>
                </a:r>
                <a:endParaRPr lang="en-US" sz="2000" dirty="0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1190131" y="2187381"/>
                <a:ext cx="566452" cy="308700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+s</a:t>
                </a:r>
                <a:r>
                  <a:rPr lang="en-US" sz="2000" baseline="-25000" dirty="0"/>
                  <a:t>3</a:t>
                </a:r>
                <a:endParaRPr lang="en-US" sz="2000" dirty="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190131" y="1827968"/>
                <a:ext cx="566452" cy="308700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+s</a:t>
                </a:r>
                <a:r>
                  <a:rPr lang="en-US" baseline="-25000" dirty="0"/>
                  <a:t>2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009395" y="1395058"/>
                <a:ext cx="970317" cy="12480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192430" y="1516722"/>
              <a:ext cx="970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2594795" y="1761199"/>
            <a:ext cx="566452" cy="3087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+s</a:t>
            </a:r>
            <a:r>
              <a:rPr lang="en-US" sz="2000" baseline="-25000" dirty="0" smtClean="0"/>
              <a:t>1</a:t>
            </a:r>
            <a:endParaRPr lang="en-US" sz="2000" dirty="0"/>
          </a:p>
        </p:txBody>
      </p:sp>
      <p:sp>
        <p:nvSpPr>
          <p:cNvPr id="31" name="Rounded Rectangle 30"/>
          <p:cNvSpPr/>
          <p:nvPr/>
        </p:nvSpPr>
        <p:spPr>
          <a:xfrm>
            <a:off x="2592496" y="2488402"/>
            <a:ext cx="566452" cy="3087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+s</a:t>
            </a:r>
            <a:r>
              <a:rPr lang="en-US" sz="2000" baseline="-25000" dirty="0"/>
              <a:t>3</a:t>
            </a:r>
            <a:endParaRPr lang="en-US" sz="2000" dirty="0"/>
          </a:p>
        </p:txBody>
      </p:sp>
      <p:sp>
        <p:nvSpPr>
          <p:cNvPr id="32" name="Rounded Rectangle 31"/>
          <p:cNvSpPr/>
          <p:nvPr/>
        </p:nvSpPr>
        <p:spPr>
          <a:xfrm>
            <a:off x="2592496" y="2128989"/>
            <a:ext cx="566452" cy="3087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+s</a:t>
            </a:r>
            <a:r>
              <a:rPr lang="en-US" baseline="-25000" dirty="0"/>
              <a:t>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411760" y="1696079"/>
            <a:ext cx="1584176" cy="1570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37587" y="1340768"/>
            <a:ext cx="970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 B</a:t>
            </a:r>
            <a:endParaRPr lang="en-US" sz="2000" dirty="0"/>
          </a:p>
        </p:txBody>
      </p:sp>
      <p:sp>
        <p:nvSpPr>
          <p:cNvPr id="35" name="Rounded Rectangle 34"/>
          <p:cNvSpPr/>
          <p:nvPr/>
        </p:nvSpPr>
        <p:spPr>
          <a:xfrm>
            <a:off x="5280724" y="2472228"/>
            <a:ext cx="566452" cy="3087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-</a:t>
            </a:r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539011" y="1761199"/>
            <a:ext cx="566452" cy="3087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+s</a:t>
            </a:r>
            <a:r>
              <a:rPr lang="en-US" sz="2000" baseline="-25000" dirty="0" smtClean="0"/>
              <a:t>1</a:t>
            </a:r>
            <a:endParaRPr lang="en-US" sz="2000" dirty="0"/>
          </a:p>
        </p:txBody>
      </p:sp>
      <p:sp>
        <p:nvSpPr>
          <p:cNvPr id="37" name="Rounded Rectangle 36"/>
          <p:cNvSpPr/>
          <p:nvPr/>
        </p:nvSpPr>
        <p:spPr>
          <a:xfrm>
            <a:off x="4536712" y="2488402"/>
            <a:ext cx="566452" cy="3087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+s</a:t>
            </a:r>
            <a:r>
              <a:rPr lang="en-US" sz="2000" baseline="-25000" dirty="0"/>
              <a:t>3</a:t>
            </a:r>
            <a:endParaRPr lang="en-US" sz="2000" dirty="0"/>
          </a:p>
        </p:txBody>
      </p:sp>
      <p:sp>
        <p:nvSpPr>
          <p:cNvPr id="38" name="Rounded Rectangle 37"/>
          <p:cNvSpPr/>
          <p:nvPr/>
        </p:nvSpPr>
        <p:spPr>
          <a:xfrm>
            <a:off x="4536712" y="2128989"/>
            <a:ext cx="566452" cy="3087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+s</a:t>
            </a:r>
            <a:r>
              <a:rPr lang="en-US" baseline="-25000" dirty="0"/>
              <a:t>2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355976" y="1696079"/>
            <a:ext cx="1584176" cy="12615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81803" y="1340768"/>
            <a:ext cx="970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 C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395536" y="371737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activate(A)</a:t>
            </a:r>
            <a:endParaRPr lang="en-US" sz="2800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2663788" y="4201109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619672" y="4437112"/>
            <a:ext cx="21548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 remove s</a:t>
            </a:r>
            <a:r>
              <a:rPr lang="en-US" sz="2800" baseline="-25000" dirty="0" smtClean="0"/>
              <a:t>2</a:t>
            </a:r>
          </a:p>
          <a:p>
            <a:pPr algn="ctr"/>
            <a:r>
              <a:rPr lang="en-US" sz="2800" dirty="0" smtClean="0"/>
              <a:t>and add s</a:t>
            </a:r>
            <a:r>
              <a:rPr lang="en-US" sz="2800" baseline="-25000" dirty="0" smtClean="0"/>
              <a:t>4</a:t>
            </a:r>
            <a:endParaRPr lang="en-US" sz="2800" dirty="0" smtClean="0"/>
          </a:p>
          <a:p>
            <a:pPr algn="ctr"/>
            <a:r>
              <a:rPr lang="en-US" sz="2800" dirty="0" smtClean="0"/>
              <a:t>introduce(B)</a:t>
            </a:r>
            <a:endParaRPr lang="en-US" sz="28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4319972" y="4201109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241170" y="3356992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to remove  </a:t>
            </a:r>
            <a:r>
              <a:rPr lang="en-US" sz="2800" dirty="0" smtClean="0"/>
              <a:t>s</a:t>
            </a:r>
            <a:r>
              <a:rPr lang="en-US" sz="2800" baseline="-25000" dirty="0" smtClean="0"/>
              <a:t>3</a:t>
            </a:r>
            <a:endParaRPr lang="en-US" sz="2800" baseline="-25000" dirty="0"/>
          </a:p>
          <a:p>
            <a:pPr algn="ctr"/>
            <a:r>
              <a:rPr lang="en-US" sz="2800" dirty="0" smtClean="0"/>
              <a:t>introduce(C)</a:t>
            </a:r>
            <a:endParaRPr lang="en-US" sz="28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6048164" y="4201109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982042" y="4547716"/>
            <a:ext cx="2144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add s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, </a:t>
            </a:r>
            <a:br>
              <a:rPr lang="en-US" sz="2800" dirty="0" smtClean="0"/>
            </a:br>
            <a:r>
              <a:rPr lang="en-US" sz="2800" dirty="0" smtClean="0"/>
              <a:t>see B &amp; C</a:t>
            </a:r>
            <a:br>
              <a:rPr lang="en-US" sz="2800" dirty="0" smtClean="0"/>
            </a:br>
            <a:r>
              <a:rPr lang="en-US" sz="2800" dirty="0" smtClean="0"/>
              <a:t>introduce(D)</a:t>
            </a:r>
            <a:endParaRPr lang="en-US" sz="2800" dirty="0"/>
          </a:p>
        </p:txBody>
      </p:sp>
      <p:sp>
        <p:nvSpPr>
          <p:cNvPr id="58" name="Rounded Rectangle 57"/>
          <p:cNvSpPr/>
          <p:nvPr/>
        </p:nvSpPr>
        <p:spPr>
          <a:xfrm>
            <a:off x="7367673" y="2492896"/>
            <a:ext cx="566452" cy="3087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-</a:t>
            </a:r>
            <a:r>
              <a:rPr lang="en-US" sz="2000" dirty="0" smtClean="0">
                <a:solidFill>
                  <a:schemeClr val="tx1"/>
                </a:solidFill>
              </a:rPr>
              <a:t>s</a:t>
            </a:r>
            <a:r>
              <a:rPr lang="en-US" sz="2000" baseline="-25000" dirty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624944" y="2852936"/>
            <a:ext cx="566452" cy="3087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+s</a:t>
            </a:r>
            <a:r>
              <a:rPr lang="en-US" sz="2000" baseline="-25000" dirty="0" smtClean="0"/>
              <a:t>4</a:t>
            </a:r>
            <a:endParaRPr lang="en-US" sz="2000" dirty="0"/>
          </a:p>
        </p:txBody>
      </p:sp>
      <p:sp>
        <p:nvSpPr>
          <p:cNvPr id="60" name="Rounded Rectangle 59"/>
          <p:cNvSpPr/>
          <p:nvPr/>
        </p:nvSpPr>
        <p:spPr>
          <a:xfrm>
            <a:off x="7368956" y="2128989"/>
            <a:ext cx="566452" cy="3087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-</a:t>
            </a:r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6627243" y="1761199"/>
            <a:ext cx="566452" cy="3087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+s</a:t>
            </a:r>
            <a:r>
              <a:rPr lang="en-US" sz="2000" baseline="-25000" dirty="0" smtClean="0"/>
              <a:t>1</a:t>
            </a:r>
            <a:endParaRPr lang="en-US" sz="2000" dirty="0"/>
          </a:p>
        </p:txBody>
      </p:sp>
      <p:sp>
        <p:nvSpPr>
          <p:cNvPr id="62" name="Rounded Rectangle 61"/>
          <p:cNvSpPr/>
          <p:nvPr/>
        </p:nvSpPr>
        <p:spPr>
          <a:xfrm>
            <a:off x="6624944" y="2488402"/>
            <a:ext cx="566452" cy="3087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+s</a:t>
            </a:r>
            <a:r>
              <a:rPr lang="en-US" sz="2000" baseline="-25000" dirty="0"/>
              <a:t>3</a:t>
            </a:r>
            <a:endParaRPr lang="en-US" sz="2000" dirty="0"/>
          </a:p>
        </p:txBody>
      </p:sp>
      <p:sp>
        <p:nvSpPr>
          <p:cNvPr id="63" name="Rounded Rectangle 62"/>
          <p:cNvSpPr/>
          <p:nvPr/>
        </p:nvSpPr>
        <p:spPr>
          <a:xfrm>
            <a:off x="6624944" y="2128989"/>
            <a:ext cx="566452" cy="3087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+s</a:t>
            </a:r>
            <a:r>
              <a:rPr lang="en-US" baseline="-25000" dirty="0"/>
              <a:t>2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444208" y="1696078"/>
            <a:ext cx="1584176" cy="18769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770035" y="1340768"/>
            <a:ext cx="970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66" name="Rounded Rectangle 65"/>
          <p:cNvSpPr/>
          <p:nvPr/>
        </p:nvSpPr>
        <p:spPr>
          <a:xfrm>
            <a:off x="6633840" y="3264316"/>
            <a:ext cx="566452" cy="3087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+s</a:t>
            </a:r>
            <a:r>
              <a:rPr lang="en-US" sz="2000" baseline="-25000" dirty="0"/>
              <a:t>5</a:t>
            </a:r>
            <a:endParaRPr lang="en-US" sz="2000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7776356" y="4201109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876256" y="371737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activate(C)</a:t>
            </a:r>
            <a:endParaRPr lang="en-US" sz="2800" dirty="0"/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16</a:t>
            </a:fld>
            <a:endParaRPr lang="en-US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600" y="1406272"/>
            <a:ext cx="654576" cy="654576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30" y="1338589"/>
            <a:ext cx="650251" cy="65025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525" y="1385068"/>
            <a:ext cx="746124" cy="746124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54" y="1386732"/>
            <a:ext cx="746124" cy="74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8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9" grpId="0"/>
      <p:bldP spid="53" grpId="0"/>
      <p:bldP spid="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Fault </a:t>
            </a:r>
            <a:r>
              <a:rPr lang="en-US" dirty="0"/>
              <a:t>M</a:t>
            </a:r>
            <a:r>
              <a:rPr lang="en-US" dirty="0" smtClean="0"/>
              <a:t>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Interplay </a:t>
            </a:r>
            <a:r>
              <a:rPr lang="en-US" dirty="0"/>
              <a:t>between the adversary's </a:t>
            </a:r>
            <a:r>
              <a:rPr lang="en-US" dirty="0" smtClean="0"/>
              <a:t>power and protocol events: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300" b="1" dirty="0"/>
              <a:t>Availability: </a:t>
            </a:r>
            <a:endParaRPr lang="en-US" sz="3300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9552" y="3933056"/>
            <a:ext cx="8424936" cy="18002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5576" y="4019580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The adversary can crash at most a minority of C.membership between the time when </a:t>
            </a:r>
            <a:r>
              <a:rPr lang="en-US" sz="3200" i="1" dirty="0" smtClean="0">
                <a:solidFill>
                  <a:schemeClr val="bg1"/>
                </a:solidFill>
              </a:rPr>
              <a:t>introduce(C)</a:t>
            </a:r>
            <a:r>
              <a:rPr lang="en-US" sz="3200" dirty="0" smtClean="0">
                <a:solidFill>
                  <a:schemeClr val="bg1"/>
                </a:solidFill>
              </a:rPr>
              <a:t> occurs and until C is </a:t>
            </a:r>
            <a:r>
              <a:rPr lang="en-US" sz="3200" i="1" dirty="0" smtClean="0">
                <a:solidFill>
                  <a:schemeClr val="bg1"/>
                </a:solidFill>
              </a:rPr>
              <a:t>expired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5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2555776" y="1721271"/>
            <a:ext cx="1584176" cy="1261579"/>
            <a:chOff x="4355976" y="1696079"/>
            <a:chExt cx="1584176" cy="1261579"/>
          </a:xfrm>
        </p:grpSpPr>
        <p:sp>
          <p:nvSpPr>
            <p:cNvPr id="86" name="Rounded Rectangle 85"/>
            <p:cNvSpPr/>
            <p:nvPr/>
          </p:nvSpPr>
          <p:spPr>
            <a:xfrm>
              <a:off x="5280724" y="2472228"/>
              <a:ext cx="566452" cy="3087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-</a:t>
              </a:r>
              <a:r>
                <a:rPr lang="en-US" dirty="0" smtClean="0">
                  <a:solidFill>
                    <a:schemeClr val="tx1"/>
                  </a:solidFill>
                </a:rPr>
                <a:t>s</a:t>
              </a:r>
              <a:r>
                <a:rPr lang="en-US" baseline="-25000" dirty="0">
                  <a:solidFill>
                    <a:schemeClr val="tx1"/>
                  </a:solidFill>
                </a:rPr>
                <a:t>3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4539011" y="1761199"/>
              <a:ext cx="566452" cy="308700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+s</a:t>
              </a:r>
              <a:r>
                <a:rPr lang="en-US" sz="2000" baseline="-25000" dirty="0" smtClean="0"/>
                <a:t>1</a:t>
              </a:r>
              <a:endParaRPr lang="en-US" sz="2000" dirty="0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4536712" y="2488402"/>
              <a:ext cx="566452" cy="308700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+s</a:t>
              </a:r>
              <a:r>
                <a:rPr lang="en-US" sz="2000" baseline="-25000" dirty="0"/>
                <a:t>3</a:t>
              </a:r>
              <a:endParaRPr lang="en-US" sz="2000" dirty="0"/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4536712" y="2128989"/>
              <a:ext cx="566452" cy="308700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+s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355976" y="1696079"/>
              <a:ext cx="1584176" cy="126157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Fault Model Example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75556" y="4077072"/>
            <a:ext cx="81009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028384" y="410843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time</a:t>
            </a: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259632" y="386104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1115616" y="1354251"/>
            <a:ext cx="970317" cy="1603407"/>
            <a:chOff x="1192430" y="1516722"/>
            <a:chExt cx="970317" cy="1603407"/>
          </a:xfrm>
        </p:grpSpPr>
        <p:grpSp>
          <p:nvGrpSpPr>
            <p:cNvPr id="25" name="Group 24"/>
            <p:cNvGrpSpPr/>
            <p:nvPr/>
          </p:nvGrpSpPr>
          <p:grpSpPr>
            <a:xfrm>
              <a:off x="1192430" y="1872033"/>
              <a:ext cx="970317" cy="1248096"/>
              <a:chOff x="1009395" y="1395058"/>
              <a:chExt cx="970317" cy="1248096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192430" y="1460178"/>
                <a:ext cx="566452" cy="308700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+s</a:t>
                </a:r>
                <a:r>
                  <a:rPr lang="en-US" sz="2000" baseline="-25000" dirty="0" smtClean="0"/>
                  <a:t>1</a:t>
                </a:r>
                <a:endParaRPr lang="en-US" sz="2000" dirty="0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1190131" y="2187381"/>
                <a:ext cx="566452" cy="308700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+s</a:t>
                </a:r>
                <a:r>
                  <a:rPr lang="en-US" sz="2000" baseline="-25000" dirty="0"/>
                  <a:t>3</a:t>
                </a:r>
                <a:endParaRPr lang="en-US" sz="2000" dirty="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190131" y="1827968"/>
                <a:ext cx="566452" cy="308700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+s</a:t>
                </a:r>
                <a:r>
                  <a:rPr lang="en-US" baseline="-25000" dirty="0"/>
                  <a:t>2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009395" y="1395058"/>
                <a:ext cx="970317" cy="12480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192430" y="1516722"/>
              <a:ext cx="970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737587" y="1340768"/>
            <a:ext cx="970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 B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4681803" y="1340768"/>
            <a:ext cx="970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 C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395536" y="350135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activate(A)</a:t>
            </a:r>
            <a:endParaRPr lang="en-US" sz="2400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2663788" y="3870340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619672" y="4106343"/>
            <a:ext cx="215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introduce(B)</a:t>
            </a:r>
            <a:endParaRPr lang="en-US" sz="24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4319972" y="3870340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241170" y="3399383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introduce(C)</a:t>
            </a:r>
            <a:endParaRPr lang="en-US" sz="24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6048164" y="3870340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982042" y="4216947"/>
            <a:ext cx="2144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introduce(D)</a:t>
            </a:r>
            <a:endParaRPr lang="en-US" sz="2400" dirty="0"/>
          </a:p>
        </p:txBody>
      </p:sp>
      <p:sp>
        <p:nvSpPr>
          <p:cNvPr id="58" name="Rounded Rectangle 57"/>
          <p:cNvSpPr/>
          <p:nvPr/>
        </p:nvSpPr>
        <p:spPr>
          <a:xfrm>
            <a:off x="7367673" y="2492896"/>
            <a:ext cx="566452" cy="3087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-</a:t>
            </a:r>
            <a:r>
              <a:rPr lang="en-US" sz="2000" dirty="0" smtClean="0">
                <a:solidFill>
                  <a:schemeClr val="tx1"/>
                </a:solidFill>
              </a:rPr>
              <a:t>s</a:t>
            </a:r>
            <a:r>
              <a:rPr lang="en-US" sz="2000" baseline="-25000" dirty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624944" y="2852936"/>
            <a:ext cx="566452" cy="3087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+s</a:t>
            </a:r>
            <a:r>
              <a:rPr lang="en-US" sz="2000" baseline="-25000" dirty="0" smtClean="0"/>
              <a:t>4</a:t>
            </a:r>
            <a:endParaRPr lang="en-US" sz="2000" dirty="0"/>
          </a:p>
        </p:txBody>
      </p:sp>
      <p:sp>
        <p:nvSpPr>
          <p:cNvPr id="60" name="Rounded Rectangle 59"/>
          <p:cNvSpPr/>
          <p:nvPr/>
        </p:nvSpPr>
        <p:spPr>
          <a:xfrm>
            <a:off x="7368956" y="2128989"/>
            <a:ext cx="566452" cy="3087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-</a:t>
            </a:r>
            <a:r>
              <a:rPr lang="en-US" dirty="0" smtClean="0">
                <a:solidFill>
                  <a:schemeClr val="tx1"/>
                </a:solidFill>
              </a:rPr>
              <a:t>s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6627243" y="1761199"/>
            <a:ext cx="566452" cy="3087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+s</a:t>
            </a:r>
            <a:r>
              <a:rPr lang="en-US" sz="2000" baseline="-25000" dirty="0" smtClean="0"/>
              <a:t>1</a:t>
            </a:r>
            <a:endParaRPr lang="en-US" sz="2000" dirty="0"/>
          </a:p>
        </p:txBody>
      </p:sp>
      <p:sp>
        <p:nvSpPr>
          <p:cNvPr id="62" name="Rounded Rectangle 61"/>
          <p:cNvSpPr/>
          <p:nvPr/>
        </p:nvSpPr>
        <p:spPr>
          <a:xfrm>
            <a:off x="6624944" y="2488402"/>
            <a:ext cx="566452" cy="3087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+s</a:t>
            </a:r>
            <a:r>
              <a:rPr lang="en-US" sz="2000" baseline="-25000" dirty="0"/>
              <a:t>3</a:t>
            </a:r>
            <a:endParaRPr lang="en-US" sz="2000" dirty="0"/>
          </a:p>
        </p:txBody>
      </p:sp>
      <p:sp>
        <p:nvSpPr>
          <p:cNvPr id="63" name="Rounded Rectangle 62"/>
          <p:cNvSpPr/>
          <p:nvPr/>
        </p:nvSpPr>
        <p:spPr>
          <a:xfrm>
            <a:off x="6624944" y="2128989"/>
            <a:ext cx="566452" cy="3087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+s</a:t>
            </a:r>
            <a:r>
              <a:rPr lang="en-US" baseline="-25000" dirty="0"/>
              <a:t>2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444208" y="1696078"/>
            <a:ext cx="1584176" cy="18769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770035" y="1340768"/>
            <a:ext cx="970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66" name="Rounded Rectangle 65"/>
          <p:cNvSpPr/>
          <p:nvPr/>
        </p:nvSpPr>
        <p:spPr>
          <a:xfrm>
            <a:off x="6633840" y="3264316"/>
            <a:ext cx="566452" cy="3087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+s</a:t>
            </a:r>
            <a:r>
              <a:rPr lang="en-US" sz="2000" baseline="-25000" dirty="0"/>
              <a:t>5</a:t>
            </a:r>
            <a:endParaRPr lang="en-US" sz="2000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7776356" y="3870340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876256" y="350135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activate(C)</a:t>
            </a:r>
            <a:endParaRPr lang="en-US" sz="2400" dirty="0"/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18</a:t>
            </a:fld>
            <a:endParaRPr lang="en-US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30" y="1338589"/>
            <a:ext cx="650251" cy="65025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525" y="1385068"/>
            <a:ext cx="746124" cy="746124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54" y="1386732"/>
            <a:ext cx="746124" cy="746124"/>
          </a:xfrm>
          <a:prstGeom prst="rect">
            <a:avLst/>
          </a:prstGeom>
        </p:spPr>
      </p:pic>
      <p:sp>
        <p:nvSpPr>
          <p:cNvPr id="50" name="Rounded Rectangular Callout 49"/>
          <p:cNvSpPr/>
          <p:nvPr/>
        </p:nvSpPr>
        <p:spPr>
          <a:xfrm>
            <a:off x="6107533" y="4941168"/>
            <a:ext cx="2520280" cy="720080"/>
          </a:xfrm>
          <a:prstGeom prst="wedgeRoundRectCallout">
            <a:avLst>
              <a:gd name="adj1" fmla="val 15409"/>
              <a:gd name="adj2" fmla="val -11938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</a:rPr>
              <a:t> s</a:t>
            </a:r>
            <a:r>
              <a:rPr lang="en-US" sz="2800" baseline="-25000" dirty="0" smtClean="0">
                <a:solidFill>
                  <a:prstClr val="black"/>
                </a:solidFill>
              </a:rPr>
              <a:t>2 </a:t>
            </a:r>
            <a:r>
              <a:rPr lang="en-US" sz="2800" baseline="-250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and </a:t>
            </a:r>
            <a:r>
              <a:rPr lang="en-US" sz="2800" dirty="0" smtClean="0">
                <a:solidFill>
                  <a:prstClr val="black"/>
                </a:solidFill>
              </a:rPr>
              <a:t>one more s can fail</a:t>
            </a:r>
            <a:endParaRPr lang="en-US" sz="2800" baseline="-25000" dirty="0">
              <a:solidFill>
                <a:prstClr val="black"/>
              </a:solidFill>
            </a:endParaRPr>
          </a:p>
        </p:txBody>
      </p:sp>
      <p:sp>
        <p:nvSpPr>
          <p:cNvPr id="54" name="Rounded Rectangular Callout 53"/>
          <p:cNvSpPr/>
          <p:nvPr/>
        </p:nvSpPr>
        <p:spPr>
          <a:xfrm>
            <a:off x="1907704" y="5661248"/>
            <a:ext cx="2520280" cy="720080"/>
          </a:xfrm>
          <a:prstGeom prst="wedgeRoundRectCallout">
            <a:avLst>
              <a:gd name="adj1" fmla="val -21614"/>
              <a:gd name="adj2" fmla="val -20749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sz="2800" dirty="0">
                <a:solidFill>
                  <a:prstClr val="black"/>
                </a:solidFill>
              </a:rPr>
              <a:t>o</a:t>
            </a:r>
            <a:r>
              <a:rPr lang="en-US" sz="2800" dirty="0" smtClean="0">
                <a:solidFill>
                  <a:prstClr val="black"/>
                </a:solidFill>
              </a:rPr>
              <a:t>nly s</a:t>
            </a:r>
            <a:r>
              <a:rPr lang="en-US" sz="2800" baseline="-25000" dirty="0" smtClean="0">
                <a:solidFill>
                  <a:prstClr val="black"/>
                </a:solidFill>
              </a:rPr>
              <a:t>3</a:t>
            </a:r>
            <a:r>
              <a:rPr lang="en-US" sz="2800" dirty="0" smtClean="0">
                <a:solidFill>
                  <a:prstClr val="black"/>
                </a:solidFill>
              </a:rPr>
              <a:t> can fail</a:t>
            </a:r>
            <a:endParaRPr lang="en-US" sz="2800" baseline="-25000" dirty="0">
              <a:solidFill>
                <a:prstClr val="black"/>
              </a:solidFill>
            </a:endParaRPr>
          </a:p>
        </p:txBody>
      </p:sp>
      <p:sp>
        <p:nvSpPr>
          <p:cNvPr id="52" name="Rounded Rectangular Callout 51"/>
          <p:cNvSpPr/>
          <p:nvPr/>
        </p:nvSpPr>
        <p:spPr>
          <a:xfrm>
            <a:off x="251520" y="4678612"/>
            <a:ext cx="2520280" cy="720080"/>
          </a:xfrm>
          <a:prstGeom prst="wedgeRoundRectCallout">
            <a:avLst>
              <a:gd name="adj1" fmla="val -11248"/>
              <a:gd name="adj2" fmla="val -986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</a:rPr>
              <a:t>one </a:t>
            </a:r>
            <a:r>
              <a:rPr lang="en-US" sz="2800" dirty="0" smtClean="0">
                <a:solidFill>
                  <a:prstClr val="black"/>
                </a:solidFill>
              </a:rPr>
              <a:t>of s</a:t>
            </a:r>
            <a:r>
              <a:rPr lang="en-US" sz="2800" baseline="-25000" dirty="0" smtClean="0">
                <a:solidFill>
                  <a:prstClr val="black"/>
                </a:solidFill>
              </a:rPr>
              <a:t>1</a:t>
            </a:r>
            <a:r>
              <a:rPr lang="en-US" sz="2800" dirty="0" smtClean="0">
                <a:solidFill>
                  <a:prstClr val="black"/>
                </a:solidFill>
              </a:rPr>
              <a:t>-s</a:t>
            </a:r>
            <a:r>
              <a:rPr lang="en-US" sz="2800" baseline="-25000" dirty="0" smtClean="0">
                <a:solidFill>
                  <a:prstClr val="black"/>
                </a:solidFill>
              </a:rPr>
              <a:t>3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can fail</a:t>
            </a:r>
            <a:endParaRPr lang="en-US" sz="2800" baseline="-25000" dirty="0">
              <a:solidFill>
                <a:prstClr val="black"/>
              </a:solidFill>
            </a:endParaRPr>
          </a:p>
        </p:txBody>
      </p:sp>
      <p:sp>
        <p:nvSpPr>
          <p:cNvPr id="55" name="Rounded Rectangular Callout 54"/>
          <p:cNvSpPr/>
          <p:nvPr/>
        </p:nvSpPr>
        <p:spPr>
          <a:xfrm>
            <a:off x="3199690" y="4707280"/>
            <a:ext cx="2520280" cy="720080"/>
          </a:xfrm>
          <a:prstGeom prst="wedgeRoundRectCallout">
            <a:avLst>
              <a:gd name="adj1" fmla="val -7546"/>
              <a:gd name="adj2" fmla="val -10124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</a:rPr>
              <a:t>one of s</a:t>
            </a:r>
            <a:r>
              <a:rPr lang="en-US" sz="2800" baseline="-25000" dirty="0" smtClean="0">
                <a:solidFill>
                  <a:prstClr val="black"/>
                </a:solidFill>
              </a:rPr>
              <a:t>3</a:t>
            </a:r>
            <a:r>
              <a:rPr lang="en-US" sz="2800" dirty="0" smtClean="0">
                <a:solidFill>
                  <a:prstClr val="black"/>
                </a:solidFill>
              </a:rPr>
              <a:t> and s</a:t>
            </a:r>
            <a:r>
              <a:rPr lang="en-US" sz="2800" baseline="-25000" dirty="0" smtClean="0">
                <a:solidFill>
                  <a:prstClr val="black"/>
                </a:solidFill>
              </a:rPr>
              <a:t>4</a:t>
            </a:r>
            <a:r>
              <a:rPr lang="en-US" sz="2800" dirty="0" smtClean="0">
                <a:solidFill>
                  <a:prstClr val="black"/>
                </a:solidFill>
              </a:rPr>
              <a:t> can fail</a:t>
            </a:r>
            <a:endParaRPr lang="en-US" sz="2800" baseline="-25000" dirty="0">
              <a:solidFill>
                <a:prstClr val="black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4572000" y="1700808"/>
            <a:ext cx="1584176" cy="1570450"/>
            <a:chOff x="2411760" y="1696079"/>
            <a:chExt cx="1584176" cy="1570450"/>
          </a:xfrm>
        </p:grpSpPr>
        <p:sp>
          <p:nvSpPr>
            <p:cNvPr id="77" name="Rounded Rectangle 76"/>
            <p:cNvSpPr/>
            <p:nvPr/>
          </p:nvSpPr>
          <p:spPr>
            <a:xfrm>
              <a:off x="2592496" y="2885821"/>
              <a:ext cx="566452" cy="308700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+s</a:t>
              </a:r>
              <a:r>
                <a:rPr lang="en-US" sz="2000" baseline="-25000" dirty="0" smtClean="0"/>
                <a:t>4</a:t>
              </a:r>
              <a:endParaRPr lang="en-US" sz="2000" dirty="0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3336508" y="2128989"/>
              <a:ext cx="566452" cy="3087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-</a:t>
              </a:r>
              <a:r>
                <a:rPr lang="en-US" dirty="0" smtClean="0">
                  <a:solidFill>
                    <a:schemeClr val="tx1"/>
                  </a:solidFill>
                </a:rPr>
                <a:t>s</a:t>
              </a:r>
              <a:r>
                <a:rPr lang="en-US" baseline="-25000" dirty="0" smtClean="0">
                  <a:solidFill>
                    <a:schemeClr val="tx1"/>
                  </a:solidFill>
                </a:rPr>
                <a:t>2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2594795" y="1761199"/>
              <a:ext cx="566452" cy="308700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+s</a:t>
              </a:r>
              <a:r>
                <a:rPr lang="en-US" sz="2000" baseline="-25000" dirty="0" smtClean="0"/>
                <a:t>1</a:t>
              </a:r>
              <a:endParaRPr lang="en-US" sz="2000" dirty="0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2592496" y="2488402"/>
              <a:ext cx="566452" cy="308700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+s</a:t>
              </a:r>
              <a:r>
                <a:rPr lang="en-US" sz="2000" baseline="-25000" dirty="0"/>
                <a:t>3</a:t>
              </a:r>
              <a:endParaRPr lang="en-US" sz="2000" dirty="0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2592496" y="2128989"/>
              <a:ext cx="566452" cy="308700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+s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411760" y="1696079"/>
              <a:ext cx="1584176" cy="15704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0000"/>
                </a:solidFill>
              </a:endParaRPr>
            </a:p>
          </p:txBody>
        </p:sp>
      </p:grpSp>
      <p:pic>
        <p:nvPicPr>
          <p:cNvPr id="76" name="Picture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600" y="1406272"/>
            <a:ext cx="654576" cy="65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4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9" grpId="0"/>
      <p:bldP spid="53" grpId="0"/>
      <p:bldP spid="70" grpId="0"/>
      <p:bldP spid="50" grpId="0" animBg="1"/>
      <p:bldP spid="54" grpId="0" animBg="1"/>
      <p:bldP spid="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http://bloximages.chicago2.vip.townnews.com/ncnewsonline.com/content/tncms/assets/v3/editorial/5/70/570c3871-56b3-5883-b05e-f5963c507a57/54012dc24880f.image.jpg?resize=579%2C7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714" y="2605147"/>
            <a:ext cx="1038166" cy="136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</a:t>
            </a:r>
            <a:r>
              <a:rPr lang="en-US" dirty="0" smtClean="0"/>
              <a:t>Oracle - Inherent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1"/>
            <a:ext cx="8280920" cy="117883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Expired configurations may be unavailable</a:t>
            </a:r>
            <a:endParaRPr lang="en-US" sz="2800" dirty="0"/>
          </a:p>
          <a:p>
            <a:r>
              <a:rPr lang="en-US" sz="2800" dirty="0" smtClean="0"/>
              <a:t>A slow client can fail to find an available one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19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403648" y="3885249"/>
            <a:ext cx="1584176" cy="2208047"/>
            <a:chOff x="323528" y="1436976"/>
            <a:chExt cx="1584176" cy="2208047"/>
          </a:xfrm>
        </p:grpSpPr>
        <p:sp>
          <p:nvSpPr>
            <p:cNvPr id="6" name="Rounded Rectangle 5"/>
            <p:cNvSpPr/>
            <p:nvPr/>
          </p:nvSpPr>
          <p:spPr>
            <a:xfrm>
              <a:off x="467544" y="2626419"/>
              <a:ext cx="604444" cy="370533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+s</a:t>
              </a:r>
              <a:r>
                <a:rPr lang="en-US" sz="2400" baseline="-25000" dirty="0"/>
                <a:t>2</a:t>
              </a:r>
              <a:endParaRPr lang="en-US" sz="24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67544" y="2122363"/>
              <a:ext cx="604444" cy="370533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+s</a:t>
              </a:r>
              <a:r>
                <a:rPr lang="en-US" sz="2400" baseline="-25000" dirty="0" smtClean="0"/>
                <a:t>1</a:t>
              </a:r>
              <a:endParaRPr lang="en-US" sz="24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67544" y="3130475"/>
              <a:ext cx="629144" cy="370533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+S</a:t>
              </a:r>
              <a:r>
                <a:rPr lang="en-US" sz="2000" baseline="-25000" dirty="0" smtClean="0"/>
                <a:t>3</a:t>
              </a:r>
              <a:endParaRPr lang="en-US" sz="2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3528" y="1939758"/>
              <a:ext cx="1584176" cy="17052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5825" y="1436976"/>
              <a:ext cx="9981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</a:t>
              </a:r>
              <a:r>
                <a:rPr lang="en-US" sz="2800" baseline="-25000" dirty="0" smtClean="0"/>
                <a:t>0</a:t>
              </a:r>
              <a:endParaRPr lang="en-US" sz="2800" baseline="-25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79912" y="2861640"/>
            <a:ext cx="1152128" cy="1050510"/>
            <a:chOff x="4211960" y="4221088"/>
            <a:chExt cx="1152128" cy="1050510"/>
          </a:xfrm>
        </p:grpSpPr>
        <p:sp>
          <p:nvSpPr>
            <p:cNvPr id="12" name="Oval 11"/>
            <p:cNvSpPr/>
            <p:nvPr/>
          </p:nvSpPr>
          <p:spPr>
            <a:xfrm>
              <a:off x="4211960" y="4221088"/>
              <a:ext cx="1152128" cy="102360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11960" y="4317491"/>
              <a:ext cx="115212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Slow client</a:t>
              </a:r>
              <a:endParaRPr lang="en-US" sz="28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854782" y="3789040"/>
            <a:ext cx="1800200" cy="2216318"/>
            <a:chOff x="3347864" y="1428704"/>
            <a:chExt cx="1800200" cy="2216318"/>
          </a:xfrm>
        </p:grpSpPr>
        <p:sp>
          <p:nvSpPr>
            <p:cNvPr id="21" name="Rounded Rectangle 20"/>
            <p:cNvSpPr/>
            <p:nvPr/>
          </p:nvSpPr>
          <p:spPr>
            <a:xfrm>
              <a:off x="3535508" y="2626419"/>
              <a:ext cx="604444" cy="370533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+s</a:t>
              </a:r>
              <a:r>
                <a:rPr lang="en-US" sz="2400" baseline="-25000" dirty="0"/>
                <a:t>2</a:t>
              </a:r>
              <a:endParaRPr lang="en-US" sz="2400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535508" y="2122363"/>
              <a:ext cx="604444" cy="370533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+s</a:t>
              </a:r>
              <a:r>
                <a:rPr lang="en-US" sz="2400" baseline="-25000" dirty="0" smtClean="0"/>
                <a:t>1</a:t>
              </a:r>
              <a:endParaRPr lang="en-US" sz="2400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521737" y="3130475"/>
              <a:ext cx="629144" cy="370533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+S</a:t>
              </a:r>
              <a:r>
                <a:rPr lang="en-US" sz="2000" baseline="-25000" dirty="0" smtClean="0"/>
                <a:t>3</a:t>
              </a:r>
              <a:endParaRPr lang="en-US" sz="20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347864" y="1962531"/>
              <a:ext cx="1800200" cy="168249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28239" y="1428704"/>
              <a:ext cx="5304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</a:t>
              </a:r>
              <a:r>
                <a:rPr lang="en-US" sz="2800" baseline="-25000" dirty="0" smtClean="0"/>
                <a:t>1</a:t>
              </a:r>
              <a:endParaRPr lang="en-US" sz="2800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355976" y="2132856"/>
              <a:ext cx="604444" cy="370533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+s</a:t>
              </a:r>
              <a:r>
                <a:rPr lang="en-US" sz="2400" baseline="-25000" dirty="0" smtClean="0"/>
                <a:t>4</a:t>
              </a:r>
              <a:endParaRPr lang="en-US" sz="2400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355976" y="2626419"/>
              <a:ext cx="604444" cy="370533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+s</a:t>
              </a:r>
              <a:r>
                <a:rPr lang="en-US" sz="2400" baseline="-25000" dirty="0"/>
                <a:t>5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572364" y="4578276"/>
            <a:ext cx="604444" cy="370533"/>
            <a:chOff x="3165433" y="4805536"/>
            <a:chExt cx="604444" cy="370533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3165433" y="4805536"/>
              <a:ext cx="604444" cy="37053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3165433" y="4805536"/>
              <a:ext cx="604444" cy="37053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2555776" y="22461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1572364" y="5074692"/>
            <a:ext cx="604444" cy="370533"/>
            <a:chOff x="3165433" y="4805536"/>
            <a:chExt cx="604444" cy="370533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165433" y="4805536"/>
              <a:ext cx="604444" cy="37053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3165433" y="4805536"/>
              <a:ext cx="604444" cy="37053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028655" y="4482698"/>
            <a:ext cx="604444" cy="370533"/>
            <a:chOff x="3165433" y="4805536"/>
            <a:chExt cx="604444" cy="37053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3165433" y="4805536"/>
              <a:ext cx="604444" cy="37053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3165433" y="4805536"/>
              <a:ext cx="604444" cy="37053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6028655" y="4978845"/>
            <a:ext cx="604444" cy="370533"/>
            <a:chOff x="3165433" y="4805536"/>
            <a:chExt cx="604444" cy="370533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3165433" y="4805536"/>
              <a:ext cx="604444" cy="37053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165433" y="4805536"/>
              <a:ext cx="604444" cy="37053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Arrow Connector 40"/>
          <p:cNvCxnSpPr/>
          <p:nvPr/>
        </p:nvCxnSpPr>
        <p:spPr>
          <a:xfrm flipV="1">
            <a:off x="2987824" y="3573016"/>
            <a:ext cx="792088" cy="432048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7380312" y="3140968"/>
            <a:ext cx="1512168" cy="869476"/>
            <a:chOff x="7380312" y="3140968"/>
            <a:chExt cx="1512168" cy="869476"/>
          </a:xfrm>
        </p:grpSpPr>
        <p:sp>
          <p:nvSpPr>
            <p:cNvPr id="47" name="Oval Callout 46"/>
            <p:cNvSpPr/>
            <p:nvPr/>
          </p:nvSpPr>
          <p:spPr>
            <a:xfrm>
              <a:off x="7380312" y="3140968"/>
              <a:ext cx="1504393" cy="869476"/>
            </a:xfrm>
            <a:prstGeom prst="wedgeEllipseCallout">
              <a:avLst>
                <a:gd name="adj1" fmla="val -48431"/>
                <a:gd name="adj2" fmla="val 759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80312" y="3284984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activated</a:t>
              </a:r>
              <a:endParaRPr lang="en-US" sz="20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412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(Reconfigurable)</a:t>
            </a:r>
            <a:r>
              <a:rPr lang="en-US" dirty="0"/>
              <a:t> Memory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Long-lived service</a:t>
            </a:r>
          </a:p>
          <a:p>
            <a:pPr lvl="1"/>
            <a:r>
              <a:rPr lang="en-US" dirty="0" smtClean="0"/>
              <a:t>E.g., storage, </a:t>
            </a:r>
            <a:r>
              <a:rPr lang="en-US" dirty="0" err="1" smtClean="0"/>
              <a:t>blockchain</a:t>
            </a:r>
            <a:r>
              <a:rPr lang="en-US" dirty="0" smtClean="0"/>
              <a:t>, snapshot of distributed computation</a:t>
            </a:r>
          </a:p>
          <a:p>
            <a:endParaRPr lang="en-US" dirty="0" smtClean="0"/>
          </a:p>
          <a:p>
            <a:r>
              <a:rPr lang="en-US" dirty="0" smtClean="0"/>
              <a:t>Using shorter-lived  components</a:t>
            </a:r>
          </a:p>
          <a:p>
            <a:pPr lvl="1"/>
            <a:r>
              <a:rPr lang="en-US" dirty="0" smtClean="0"/>
              <a:t>servers, storage nodes (need upgrades, fail)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blockchain</a:t>
            </a:r>
            <a:r>
              <a:rPr lang="en-US" dirty="0" smtClean="0"/>
              <a:t> committee” 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</a:t>
            </a:r>
            <a:r>
              <a:rPr lang="en-US" dirty="0" smtClean="0"/>
              <a:t>Oracle -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1"/>
            <a:ext cx="8280920" cy="4205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When a client interacts with an expired configuration C it either: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Gets a response (from a majority); 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Returns </a:t>
            </a:r>
            <a:r>
              <a:rPr lang="en-US" dirty="0"/>
              <a:t>an </a:t>
            </a:r>
            <a:r>
              <a:rPr lang="en-US" dirty="0" smtClean="0"/>
              <a:t>exception with some activated configuration D </a:t>
            </a:r>
            <a:r>
              <a:rPr lang="en-US" dirty="0" smtClean="0">
                <a:sym typeface="Mathematica3"/>
              </a:rPr>
              <a:t>not contained in</a:t>
            </a:r>
            <a:r>
              <a:rPr lang="en-US" dirty="0" smtClean="0"/>
              <a:t> C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20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555776" y="22461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67544" y="4509120"/>
            <a:ext cx="8424936" cy="1800200"/>
            <a:chOff x="539552" y="3933056"/>
            <a:chExt cx="8424936" cy="1800200"/>
          </a:xfrm>
        </p:grpSpPr>
        <p:sp>
          <p:nvSpPr>
            <p:cNvPr id="46" name="Rectangle 45"/>
            <p:cNvSpPr/>
            <p:nvPr/>
          </p:nvSpPr>
          <p:spPr>
            <a:xfrm>
              <a:off x="539552" y="3933056"/>
              <a:ext cx="8424936" cy="180020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55576" y="4019580"/>
              <a:ext cx="79208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u="sng" dirty="0" smtClean="0">
                  <a:solidFill>
                    <a:schemeClr val="bg1"/>
                  </a:solidFill>
                </a:rPr>
                <a:t>Weak oracle:</a:t>
              </a:r>
              <a:r>
                <a:rPr lang="en-US" sz="3200" dirty="0" smtClean="0">
                  <a:solidFill>
                    <a:schemeClr val="bg1"/>
                  </a:solidFill>
                </a:rPr>
                <a:t> the returned activated configuration D may itself be expired, and different clients may get different responses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809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2313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1"/>
                </a:solidFill>
              </a:rPr>
              <a:t>ChangeConfig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API changes </a:t>
            </a:r>
            <a:r>
              <a:rPr lang="en-US" dirty="0"/>
              <a:t>the set of servers implementing the </a:t>
            </a:r>
            <a:r>
              <a:rPr lang="en-US" dirty="0" smtClean="0"/>
              <a:t>task</a:t>
            </a:r>
          </a:p>
          <a:p>
            <a:r>
              <a:rPr lang="en-US" dirty="0" err="1" smtClean="0"/>
              <a:t>ChangeConfig</a:t>
            </a:r>
            <a:r>
              <a:rPr lang="en-US" dirty="0" smtClean="0"/>
              <a:t>(P) returns C</a:t>
            </a:r>
          </a:p>
          <a:p>
            <a:pPr lvl="1"/>
            <a:r>
              <a:rPr lang="en-US" dirty="0"/>
              <a:t>C is valid (includes only proposed changes)</a:t>
            </a:r>
          </a:p>
          <a:p>
            <a:pPr lvl="1"/>
            <a:r>
              <a:rPr lang="en-US" dirty="0" smtClean="0"/>
              <a:t>C contains P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 is activated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21</a:t>
            </a:fld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5076056" y="4005064"/>
            <a:ext cx="2808312" cy="2088232"/>
          </a:xfrm>
          <a:prstGeom prst="wedgeRoundRectCallout">
            <a:avLst>
              <a:gd name="adj1" fmla="val -111871"/>
              <a:gd name="adj2" fmla="val -2189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Previous configurations expired, removed servers may fail</a:t>
            </a:r>
            <a:endParaRPr lang="he-IL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4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dirty="0"/>
              <a:t>Today: Abstractions and </a:t>
            </a:r>
            <a:r>
              <a:rPr lang="en-US" dirty="0" smtClean="0"/>
              <a:t>Complexity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22</a:t>
            </a:fld>
            <a:endParaRPr lang="en-US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04590"/>
            <a:ext cx="1512168" cy="348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771800" y="5140349"/>
            <a:ext cx="3456385" cy="787497"/>
            <a:chOff x="2548273" y="4581128"/>
            <a:chExt cx="3096345" cy="980076"/>
          </a:xfrm>
        </p:grpSpPr>
        <p:sp>
          <p:nvSpPr>
            <p:cNvPr id="12" name="Rectangle 11"/>
            <p:cNvSpPr/>
            <p:nvPr/>
          </p:nvSpPr>
          <p:spPr>
            <a:xfrm>
              <a:off x="2699792" y="4581128"/>
              <a:ext cx="2880320" cy="98007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48273" y="4581128"/>
              <a:ext cx="309634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Clean failure model</a:t>
              </a:r>
            </a:p>
            <a:p>
              <a:pPr algn="ctr"/>
              <a:endParaRPr lang="en-US" sz="2800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323528" y="1633735"/>
            <a:ext cx="3168352" cy="265936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u="sng" dirty="0">
                <a:solidFill>
                  <a:prstClr val="black"/>
                </a:solidFill>
              </a:rPr>
              <a:t>Multi </a:t>
            </a:r>
            <a:r>
              <a:rPr lang="en-US" sz="2800" b="1" u="sng" dirty="0" smtClean="0">
                <a:solidFill>
                  <a:prstClr val="black"/>
                </a:solidFill>
              </a:rPr>
              <a:t>writer</a:t>
            </a:r>
            <a:endParaRPr lang="en-US" sz="2800" b="1" u="sng" dirty="0">
              <a:solidFill>
                <a:prstClr val="black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Reconfiguration abstraction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Optimal storage solution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7765075">
            <a:off x="1777854" y="4292575"/>
            <a:ext cx="720080" cy="142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102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Questions Recalled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Configuration C</a:t>
            </a:r>
            <a:r>
              <a:rPr lang="en-US" baseline="-25000" dirty="0" smtClean="0"/>
              <a:t>0</a:t>
            </a:r>
            <a:r>
              <a:rPr lang="en-US" dirty="0" smtClean="0"/>
              <a:t> is </a:t>
            </a:r>
            <a:r>
              <a:rPr lang="en-US" i="1" dirty="0" smtClean="0"/>
              <a:t>active</a:t>
            </a:r>
          </a:p>
          <a:p>
            <a:r>
              <a:rPr lang="en-US" dirty="0" smtClean="0"/>
              <a:t>To change it, run </a:t>
            </a:r>
            <a:r>
              <a:rPr lang="en-US" i="1" dirty="0" smtClean="0"/>
              <a:t>reconfiguration</a:t>
            </a:r>
            <a:endParaRPr lang="en-US" dirty="0" smtClean="0"/>
          </a:p>
          <a:p>
            <a:pPr lvl="1"/>
            <a:r>
              <a:rPr lang="en-US" i="1" dirty="0" smtClean="0"/>
              <a:t>freezes </a:t>
            </a:r>
            <a:r>
              <a:rPr lang="en-US" dirty="0" smtClean="0"/>
              <a:t>(majority of)</a:t>
            </a:r>
            <a:r>
              <a:rPr lang="en-US" i="1" dirty="0" smtClean="0"/>
              <a:t> </a:t>
            </a:r>
            <a:r>
              <a:rPr lang="en-US" dirty="0" smtClean="0"/>
              <a:t>C</a:t>
            </a:r>
            <a:r>
              <a:rPr lang="en-US" baseline="-25000" dirty="0"/>
              <a:t>0</a:t>
            </a:r>
            <a:endParaRPr lang="en-US" baseline="30000" dirty="0" smtClean="0"/>
          </a:p>
          <a:p>
            <a:pPr lvl="1"/>
            <a:r>
              <a:rPr lang="en-US" i="1" dirty="0" smtClean="0"/>
              <a:t>transfers state </a:t>
            </a:r>
            <a:r>
              <a:rPr lang="en-US" dirty="0" smtClean="0"/>
              <a:t>to next configuration C</a:t>
            </a:r>
            <a:r>
              <a:rPr lang="en-US" baseline="-25000" dirty="0" smtClean="0"/>
              <a:t>1</a:t>
            </a:r>
          </a:p>
          <a:p>
            <a:pPr lvl="1"/>
            <a:r>
              <a:rPr lang="en-US" i="1" dirty="0" smtClean="0"/>
              <a:t>activates</a:t>
            </a:r>
            <a:r>
              <a:rPr lang="en-US" dirty="0" smtClean="0"/>
              <a:t> C</a:t>
            </a:r>
            <a:r>
              <a:rPr lang="en-US" baseline="-25000" dirty="0" smtClean="0"/>
              <a:t>1</a:t>
            </a:r>
          </a:p>
          <a:p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sz="2400" baseline="-250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i="1" dirty="0" smtClean="0"/>
          </a:p>
          <a:p>
            <a:endParaRPr lang="en-US" i="1" dirty="0" smtClean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660232" y="1412776"/>
            <a:ext cx="2016224" cy="1440160"/>
          </a:xfrm>
          <a:prstGeom prst="wedgeRoundRectCallout">
            <a:avLst>
              <a:gd name="adj1" fmla="val -59195"/>
              <a:gd name="adj2" fmla="val 743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/>
              <a:t>How do we choose C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?</a:t>
            </a:r>
            <a:endParaRPr lang="he-IL" sz="28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814323" y="3815138"/>
            <a:ext cx="2016224" cy="1702093"/>
          </a:xfrm>
          <a:prstGeom prst="wedgeRoundRectCallout">
            <a:avLst>
              <a:gd name="adj1" fmla="val -231348"/>
              <a:gd name="adj2" fmla="val -331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/>
              <a:t>Can servers outside C</a:t>
            </a:r>
            <a:r>
              <a:rPr lang="en-US" sz="2800" baseline="-25000" dirty="0" smtClean="0"/>
              <a:t>1 </a:t>
            </a:r>
            <a:r>
              <a:rPr lang="en-US" sz="2800" dirty="0" smtClean="0"/>
              <a:t>fail now?</a:t>
            </a:r>
            <a:endParaRPr lang="he-IL" sz="28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915816" y="4797152"/>
            <a:ext cx="2016224" cy="1702093"/>
          </a:xfrm>
          <a:prstGeom prst="wedgeRoundRectCallout">
            <a:avLst>
              <a:gd name="adj1" fmla="val -73079"/>
              <a:gd name="adj2" fmla="val -759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/>
              <a:t>How much does it cost?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400243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578298"/>
              </p:ext>
            </p:extLst>
          </p:nvPr>
        </p:nvGraphicFramePr>
        <p:xfrm>
          <a:off x="457200" y="476673"/>
          <a:ext cx="8229600" cy="491201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92086"/>
                <a:gridCol w="1939956"/>
                <a:gridCol w="1940158"/>
                <a:gridCol w="2057400"/>
              </a:tblGrid>
              <a:tr h="1292081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Complexity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aseline="0" dirty="0" smtClean="0"/>
                        <a:t>Removed servers  can fail?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Uses consensus?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Algorithm</a:t>
                      </a:r>
                      <a:endParaRPr lang="he-IL" sz="2800" dirty="0"/>
                    </a:p>
                  </a:txBody>
                  <a:tcPr/>
                </a:tc>
              </a:tr>
              <a:tr h="648884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O(n)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at</a:t>
                      </a:r>
                      <a:r>
                        <a:rPr lang="en-US" sz="2800" baseline="0" dirty="0" smtClean="0"/>
                        <a:t> some later point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yes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Rambo I-II, RDS</a:t>
                      </a:r>
                      <a:endParaRPr lang="he-IL" sz="2800" dirty="0"/>
                    </a:p>
                  </a:txBody>
                  <a:tcPr/>
                </a:tc>
              </a:tr>
              <a:tr h="648884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O(min(mn,2</a:t>
                      </a:r>
                      <a:r>
                        <a:rPr lang="en-US" sz="2800" baseline="30000" dirty="0" smtClean="0"/>
                        <a:t>n</a:t>
                      </a:r>
                      <a:r>
                        <a:rPr lang="en-US" sz="2800" baseline="0" dirty="0" smtClean="0"/>
                        <a:t>))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yes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no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err="1" smtClean="0"/>
                        <a:t>DynaStore</a:t>
                      </a:r>
                      <a:endParaRPr lang="he-IL" sz="2800" dirty="0"/>
                    </a:p>
                  </a:txBody>
                  <a:tcPr/>
                </a:tc>
              </a:tr>
              <a:tr h="6488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O(n)</a:t>
                      </a:r>
                      <a:endParaRPr lang="he-IL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no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no</a:t>
                      </a:r>
                      <a:endParaRPr lang="he-IL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err="1" smtClean="0"/>
                        <a:t>SmartMerge</a:t>
                      </a:r>
                      <a:endParaRPr lang="he-IL" sz="2800" dirty="0"/>
                    </a:p>
                  </a:txBody>
                  <a:tcPr/>
                </a:tc>
              </a:tr>
              <a:tr h="6488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O(n</a:t>
                      </a:r>
                      <a:r>
                        <a:rPr lang="en-US" sz="2800" baseline="30000" dirty="0" smtClean="0"/>
                        <a:t>2</a:t>
                      </a:r>
                      <a:r>
                        <a:rPr lang="en-US" sz="2800" dirty="0" smtClean="0"/>
                        <a:t>)</a:t>
                      </a:r>
                      <a:endParaRPr lang="he-IL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probably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no</a:t>
                      </a:r>
                      <a:endParaRPr lang="he-IL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err="1" smtClean="0"/>
                        <a:t>Parsimonous</a:t>
                      </a:r>
                      <a:endParaRPr lang="he-IL" sz="2800" dirty="0"/>
                    </a:p>
                  </a:txBody>
                  <a:tcPr/>
                </a:tc>
              </a:tr>
              <a:tr h="6488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O(n)</a:t>
                      </a:r>
                      <a:endParaRPr lang="he-IL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1" dirty="0" smtClean="0"/>
                        <a:t>yes</a:t>
                      </a:r>
                      <a:endParaRPr lang="he-I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no</a:t>
                      </a:r>
                      <a:endParaRPr lang="he-IL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1" dirty="0" smtClean="0"/>
                        <a:t>This work</a:t>
                      </a:r>
                      <a:endParaRPr lang="he-IL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5536" y="5805264"/>
            <a:ext cx="837485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n = # configuration changes; m = #read/write operations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09564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dirty="0"/>
              <a:t>Today: Abstractions and </a:t>
            </a:r>
            <a:r>
              <a:rPr lang="en-US" dirty="0" smtClean="0"/>
              <a:t>Complexity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25</a:t>
            </a:fld>
            <a:endParaRPr lang="en-US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04590"/>
            <a:ext cx="1512168" cy="348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771800" y="5140349"/>
            <a:ext cx="3456385" cy="787497"/>
            <a:chOff x="2548273" y="4581128"/>
            <a:chExt cx="3096345" cy="980076"/>
          </a:xfrm>
        </p:grpSpPr>
        <p:sp>
          <p:nvSpPr>
            <p:cNvPr id="12" name="Rectangle 11"/>
            <p:cNvSpPr/>
            <p:nvPr/>
          </p:nvSpPr>
          <p:spPr>
            <a:xfrm>
              <a:off x="2699792" y="4581128"/>
              <a:ext cx="2880320" cy="98007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48273" y="4581128"/>
              <a:ext cx="309634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Clean failure model</a:t>
              </a:r>
            </a:p>
            <a:p>
              <a:pPr algn="ctr"/>
              <a:endParaRPr lang="en-US" sz="2800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323528" y="1633735"/>
            <a:ext cx="3168352" cy="265936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u="sng" dirty="0">
                <a:solidFill>
                  <a:prstClr val="black"/>
                </a:solidFill>
              </a:rPr>
              <a:t>Multi </a:t>
            </a:r>
            <a:r>
              <a:rPr lang="en-US" sz="2800" b="1" u="sng" dirty="0" smtClean="0">
                <a:solidFill>
                  <a:prstClr val="black"/>
                </a:solidFill>
              </a:rPr>
              <a:t>writer</a:t>
            </a:r>
            <a:endParaRPr lang="en-US" sz="2800" b="1" u="sng" dirty="0">
              <a:solidFill>
                <a:prstClr val="black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Reconfiguration abstraction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Optimal storage solution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7765075">
            <a:off x="1777854" y="4292575"/>
            <a:ext cx="720080" cy="142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543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" name="Group 1035"/>
          <p:cNvGrpSpPr/>
          <p:nvPr/>
        </p:nvGrpSpPr>
        <p:grpSpPr>
          <a:xfrm>
            <a:off x="5852363" y="3645024"/>
            <a:ext cx="2164296" cy="1462433"/>
            <a:chOff x="280008" y="1181615"/>
            <a:chExt cx="2201885" cy="1623222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08" y="1181615"/>
              <a:ext cx="2164296" cy="1623222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 rot="20634786">
              <a:off x="1057657" y="1735721"/>
              <a:ext cx="1424236" cy="95410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800" dirty="0" smtClean="0"/>
                <a:t>registers</a:t>
              </a:r>
            </a:p>
            <a:p>
              <a:endParaRPr lang="he-IL" sz="2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Block: Static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MWMR registers</a:t>
            </a:r>
          </a:p>
          <a:p>
            <a:r>
              <a:rPr lang="en-US" dirty="0" smtClean="0"/>
              <a:t>Emulated using ABD in one configuration</a:t>
            </a:r>
          </a:p>
          <a:p>
            <a:r>
              <a:rPr lang="en-US" dirty="0" smtClean="0"/>
              <a:t>Available as long as the configuration is</a:t>
            </a:r>
          </a:p>
          <a:p>
            <a:endParaRPr lang="en-US" dirty="0"/>
          </a:p>
          <a:p>
            <a:r>
              <a:rPr lang="en-US" dirty="0" smtClean="0"/>
              <a:t>Collect counts as one operation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26</a:t>
            </a:fld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007114" y="5213575"/>
            <a:ext cx="385944" cy="23535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7518373" y="5547334"/>
            <a:ext cx="385944" cy="23535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568121" y="5435673"/>
            <a:ext cx="385944" cy="23535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6375149" y="5771352"/>
            <a:ext cx="385944" cy="23535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6991869" y="5739639"/>
            <a:ext cx="385944" cy="23535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724128" y="5010825"/>
            <a:ext cx="2264335" cy="10824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68285" y="1703263"/>
            <a:ext cx="26331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C.X.read</a:t>
            </a:r>
            <a:r>
              <a:rPr lang="en-US" sz="2800" dirty="0" smtClean="0"/>
              <a:t>()</a:t>
            </a:r>
          </a:p>
          <a:p>
            <a:pPr algn="ctr"/>
            <a:r>
              <a:rPr lang="en-US" sz="2800" dirty="0" err="1" smtClean="0"/>
              <a:t>C.Y.write</a:t>
            </a:r>
            <a:r>
              <a:rPr lang="en-US" sz="2800" dirty="0" smtClean="0"/>
              <a:t>(v)</a:t>
            </a:r>
          </a:p>
          <a:p>
            <a:pPr algn="ctr"/>
            <a:r>
              <a:rPr lang="en-US" sz="2800" dirty="0" smtClean="0"/>
              <a:t>collect(</a:t>
            </a:r>
            <a:r>
              <a:rPr lang="en-US" sz="2800" dirty="0" err="1" smtClean="0"/>
              <a:t>C.array</a:t>
            </a:r>
            <a:r>
              <a:rPr lang="en-US" sz="2800" dirty="0" smtClean="0"/>
              <a:t>)</a:t>
            </a:r>
          </a:p>
        </p:txBody>
      </p:sp>
      <p:sp>
        <p:nvSpPr>
          <p:cNvPr id="1029" name="Rectangle 1028"/>
          <p:cNvSpPr/>
          <p:nvPr/>
        </p:nvSpPr>
        <p:spPr>
          <a:xfrm>
            <a:off x="5724128" y="5013177"/>
            <a:ext cx="375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C</a:t>
            </a:r>
            <a:endParaRPr lang="he-IL" sz="2800" dirty="0"/>
          </a:p>
        </p:txBody>
      </p:sp>
      <p:cxnSp>
        <p:nvCxnSpPr>
          <p:cNvPr id="1038" name="Straight Arrow Connector 1037"/>
          <p:cNvCxnSpPr/>
          <p:nvPr/>
        </p:nvCxnSpPr>
        <p:spPr>
          <a:xfrm>
            <a:off x="6792441" y="3111608"/>
            <a:ext cx="0" cy="73121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1" name="Rectangle 1040"/>
          <p:cNvSpPr/>
          <p:nvPr/>
        </p:nvSpPr>
        <p:spPr>
          <a:xfrm rot="1885449">
            <a:off x="5818266" y="4298555"/>
            <a:ext cx="809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ABD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3523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91256"/>
            <a:ext cx="8363272" cy="3134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Both return &lt;D, S&gt;</a:t>
            </a:r>
          </a:p>
          <a:p>
            <a:r>
              <a:rPr lang="en-US" dirty="0" smtClean="0"/>
              <a:t>D is </a:t>
            </a:r>
            <a:r>
              <a:rPr lang="en-US" dirty="0" smtClean="0">
                <a:solidFill>
                  <a:srgbClr val="0070C0"/>
                </a:solidFill>
              </a:rPr>
              <a:t>nominated </a:t>
            </a:r>
            <a:r>
              <a:rPr lang="en-US" dirty="0"/>
              <a:t>when it is </a:t>
            </a:r>
            <a:r>
              <a:rPr lang="en-US" dirty="0" smtClean="0"/>
              <a:t>returned</a:t>
            </a:r>
          </a:p>
          <a:p>
            <a:r>
              <a:rPr lang="en-US" dirty="0" smtClean="0"/>
              <a:t>S is a set of </a:t>
            </a:r>
            <a:r>
              <a:rPr lang="en-US" dirty="0" smtClean="0">
                <a:solidFill>
                  <a:schemeClr val="accent1"/>
                </a:solidFill>
              </a:rPr>
              <a:t>speculated </a:t>
            </a:r>
            <a:r>
              <a:rPr lang="en-US" dirty="0" smtClean="0"/>
              <a:t>configurations</a:t>
            </a:r>
          </a:p>
          <a:p>
            <a:r>
              <a:rPr lang="en-US" dirty="0" smtClean="0"/>
              <a:t>If </a:t>
            </a:r>
            <a:r>
              <a:rPr lang="en-US" dirty="0"/>
              <a:t>Check(C) returns &lt;C</a:t>
            </a:r>
            <a:r>
              <a:rPr lang="en-US" dirty="0" smtClean="0"/>
              <a:t>,*&gt;, then </a:t>
            </a:r>
            <a:r>
              <a:rPr lang="en-US" dirty="0"/>
              <a:t>C</a:t>
            </a:r>
            <a:r>
              <a:rPr lang="en-US" dirty="0" smtClean="0"/>
              <a:t> was </a:t>
            </a:r>
            <a:r>
              <a:rPr lang="en-US" dirty="0" smtClean="0">
                <a:solidFill>
                  <a:srgbClr val="0070C0"/>
                </a:solidFill>
              </a:rPr>
              <a:t>activated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0659" y="1742109"/>
            <a:ext cx="7815167" cy="108359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en-US" sz="2800" b="1" dirty="0"/>
              <a:t>Propose(C, P):</a:t>
            </a:r>
            <a:r>
              <a:rPr lang="en-US" sz="2800" dirty="0"/>
              <a:t>  reconfigures the system</a:t>
            </a:r>
            <a:endParaRPr lang="en-US" sz="2800" dirty="0">
              <a:sym typeface="Mathematica1"/>
            </a:endParaRPr>
          </a:p>
          <a:p>
            <a:pPr marL="0" lvl="1"/>
            <a:r>
              <a:rPr lang="en-US" sz="2800" b="1" dirty="0"/>
              <a:t>Check(C):  </a:t>
            </a:r>
            <a:r>
              <a:rPr lang="en-US" sz="2800" dirty="0" smtClean="0"/>
              <a:t>returns other </a:t>
            </a:r>
            <a:r>
              <a:rPr lang="en-US" sz="2800" dirty="0"/>
              <a:t>clients' </a:t>
            </a:r>
            <a:r>
              <a:rPr lang="en-US" sz="2800" dirty="0" smtClean="0"/>
              <a:t>reconfigurations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6804248" y="890496"/>
            <a:ext cx="2148081" cy="1462433"/>
            <a:chOff x="280008" y="1181615"/>
            <a:chExt cx="2185388" cy="162322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08" y="1181615"/>
              <a:ext cx="2164296" cy="162322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20634786">
              <a:off x="1074156" y="1683271"/>
              <a:ext cx="1391240" cy="105900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800" dirty="0" err="1" smtClean="0"/>
                <a:t>reconfig</a:t>
              </a:r>
              <a:endParaRPr lang="en-US" sz="2800" dirty="0" smtClean="0"/>
            </a:p>
            <a:p>
              <a:endParaRPr lang="he-IL" sz="2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Reconfiguration Task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Reconfiguration Task Spec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28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20179" y="1556792"/>
            <a:ext cx="8286735" cy="1387333"/>
            <a:chOff x="420179" y="1717707"/>
            <a:chExt cx="8286735" cy="1387333"/>
          </a:xfrm>
        </p:grpSpPr>
        <p:sp>
          <p:nvSpPr>
            <p:cNvPr id="10" name="Rectangle 9"/>
            <p:cNvSpPr/>
            <p:nvPr/>
          </p:nvSpPr>
          <p:spPr>
            <a:xfrm>
              <a:off x="420179" y="1717707"/>
              <a:ext cx="8238900" cy="1341007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5994" y="1720045"/>
              <a:ext cx="82809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/>
                <a:t>Validity:</a:t>
              </a:r>
              <a:r>
                <a:rPr lang="en-US" sz="2800" b="1" dirty="0" smtClean="0"/>
                <a:t> </a:t>
              </a:r>
              <a:r>
                <a:rPr lang="en-US" sz="2800" dirty="0" smtClean="0"/>
                <a:t>If Propose(C,P) returns &lt;D, S&gt;, then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en-US" sz="2800" dirty="0" smtClean="0"/>
                <a:t> D </a:t>
              </a:r>
              <a:r>
                <a:rPr lang="en-US" sz="2800" dirty="0" smtClean="0">
                  <a:sym typeface="Mathematica1"/>
                </a:rPr>
                <a:t>contains </a:t>
              </a:r>
              <a:r>
                <a:rPr lang="en-US" sz="2800" dirty="0" smtClean="0">
                  <a:sym typeface="Mathematica1"/>
                </a:rPr>
                <a:t>C and </a:t>
              </a:r>
              <a:r>
                <a:rPr lang="en-US" sz="2800" dirty="0" smtClean="0">
                  <a:sym typeface="Mathematica1"/>
                </a:rPr>
                <a:t>P</a:t>
              </a:r>
              <a:endParaRPr lang="en-US" sz="2800" dirty="0" smtClean="0">
                <a:sym typeface="Mathematica1"/>
              </a:endParaRPr>
            </a:p>
            <a:p>
              <a:pPr marL="514350" indent="-514350">
                <a:buFont typeface="+mj-lt"/>
                <a:buAutoNum type="arabicPeriod"/>
              </a:pPr>
              <a:r>
                <a:rPr lang="en-US" sz="2800" dirty="0" smtClean="0">
                  <a:sym typeface="Mathematica1"/>
                </a:rPr>
                <a:t>all the changes in D were previously proposed</a:t>
              </a:r>
              <a:endParaRPr lang="en-US" sz="2800" b="1" dirty="0" smtClean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25994" y="3264643"/>
            <a:ext cx="8286735" cy="956445"/>
            <a:chOff x="420179" y="1717707"/>
            <a:chExt cx="8286735" cy="956445"/>
          </a:xfrm>
        </p:grpSpPr>
        <p:sp>
          <p:nvSpPr>
            <p:cNvPr id="23" name="Rectangle 22"/>
            <p:cNvSpPr/>
            <p:nvPr/>
          </p:nvSpPr>
          <p:spPr>
            <a:xfrm>
              <a:off x="420179" y="1717707"/>
              <a:ext cx="8238900" cy="956445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25994" y="1720045"/>
                  <a:ext cx="8280920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u="sng" dirty="0" smtClean="0"/>
                    <a:t>Real-time Order:</a:t>
                  </a:r>
                  <a:r>
                    <a:rPr lang="en-US" sz="2800" i="1" dirty="0"/>
                    <a:t> </a:t>
                  </a:r>
                  <a:r>
                    <a:rPr lang="en-US" sz="2800" dirty="0" smtClean="0"/>
                    <a:t>if op</a:t>
                  </a:r>
                  <a:r>
                    <a:rPr lang="en-US" sz="2800" baseline="-25000" dirty="0" smtClean="0"/>
                    <a:t>1</a:t>
                  </a:r>
                  <a:r>
                    <a:rPr lang="en-US" sz="2800" dirty="0" smtClean="0"/>
                    <a:t> </a:t>
                  </a:r>
                  <a:r>
                    <a:rPr lang="en-US" sz="2800" dirty="0" smtClean="0">
                      <a:sym typeface="Wingdings" panose="05000000000000000000" pitchFamily="2" charset="2"/>
                    </a:rPr>
                    <a:t>nominates </a:t>
                  </a:r>
                  <a:r>
                    <a:rPr lang="en-US" sz="2800" dirty="0" smtClean="0"/>
                    <a:t>D</a:t>
                  </a:r>
                  <a:r>
                    <a:rPr lang="en-US" sz="2800" baseline="-25000" dirty="0" smtClean="0"/>
                    <a:t>1</a:t>
                  </a:r>
                  <a:r>
                    <a:rPr lang="en-US" sz="2800" dirty="0" smtClean="0"/>
                    <a:t> and strictly precedes op</a:t>
                  </a:r>
                  <a:r>
                    <a:rPr lang="en-US" sz="2800" baseline="-25000" dirty="0" smtClean="0"/>
                    <a:t>2</a:t>
                  </a:r>
                  <a:r>
                    <a:rPr lang="en-US" sz="2800" dirty="0" smtClean="0"/>
                    <a:t> that nominates D</a:t>
                  </a:r>
                  <a:r>
                    <a:rPr lang="en-US" sz="2800" baseline="-25000" dirty="0" smtClean="0"/>
                    <a:t>2</a:t>
                  </a:r>
                  <a:r>
                    <a:rPr lang="en-US" sz="2800" dirty="0" smtClean="0"/>
                    <a:t>,  then |D</a:t>
                  </a:r>
                  <a:r>
                    <a:rPr lang="en-US" sz="2800" baseline="-25000" dirty="0" smtClean="0"/>
                    <a:t>2</a:t>
                  </a:r>
                  <a:r>
                    <a:rPr lang="en-US" sz="2800" dirty="0" smtClean="0"/>
                    <a:t>|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≥</m:t>
                      </m:r>
                    </m:oMath>
                  </a14:m>
                  <a:r>
                    <a:rPr lang="en-US" sz="2800" dirty="0" smtClean="0">
                      <a:sym typeface="Mathematica1"/>
                    </a:rPr>
                    <a:t> |D</a:t>
                  </a:r>
                  <a:r>
                    <a:rPr lang="en-US" sz="2800" baseline="-25000" dirty="0" smtClean="0">
                      <a:sym typeface="Mathematica1"/>
                    </a:rPr>
                    <a:t>1</a:t>
                  </a:r>
                  <a:r>
                    <a:rPr lang="en-US" sz="2800" dirty="0" smtClean="0">
                      <a:sym typeface="Mathematica1"/>
                    </a:rPr>
                    <a:t>|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994" y="1720045"/>
                  <a:ext cx="8280920" cy="95410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546" t="-5769" b="-179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Rectangle 25"/>
          <p:cNvSpPr/>
          <p:nvPr/>
        </p:nvSpPr>
        <p:spPr>
          <a:xfrm>
            <a:off x="428630" y="4608273"/>
            <a:ext cx="8284099" cy="134100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34571" y="4564285"/>
            <a:ext cx="83236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Speculation:</a:t>
            </a:r>
            <a:r>
              <a:rPr lang="en-US" sz="2800" dirty="0" smtClean="0"/>
              <a:t> If Check(C)/Propose(C, </a:t>
            </a:r>
            <a:r>
              <a:rPr lang="en-US" sz="2800" dirty="0"/>
              <a:t>P) </a:t>
            </a:r>
            <a:r>
              <a:rPr lang="en-US" sz="2800" dirty="0" smtClean="0">
                <a:sym typeface="Wingdings" panose="05000000000000000000" pitchFamily="2" charset="2"/>
              </a:rPr>
              <a:t>returns </a:t>
            </a:r>
            <a:r>
              <a:rPr lang="en-US" sz="2800" dirty="0" smtClean="0"/>
              <a:t>&lt;D, S&gt;</a:t>
            </a:r>
          </a:p>
          <a:p>
            <a:r>
              <a:rPr lang="en-US" sz="2800" dirty="0" smtClean="0"/>
              <a:t>then </a:t>
            </a:r>
            <a:r>
              <a:rPr lang="en-US" sz="2800" dirty="0"/>
              <a:t>S includes </a:t>
            </a:r>
            <a:r>
              <a:rPr lang="en-US" sz="2800" dirty="0" smtClean="0"/>
              <a:t>all nominated configurations C’ </a:t>
            </a:r>
            <a:r>
              <a:rPr lang="en-US" sz="2800" dirty="0" err="1" smtClean="0"/>
              <a:t>s.t.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|C| ≤ |C’|≤|D|</a:t>
            </a:r>
          </a:p>
        </p:txBody>
      </p:sp>
    </p:spTree>
    <p:extLst>
      <p:ext uri="{BB962C8B-B14F-4D97-AF65-F5344CB8AC3E}">
        <p14:creationId xmlns:p14="http://schemas.microsoft.com/office/powerpoint/2010/main" val="171034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844965"/>
            <a:ext cx="2127349" cy="1462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Dynamic Atomic </a:t>
            </a:r>
            <a:r>
              <a:rPr lang="en-US" dirty="0"/>
              <a:t>R</a:t>
            </a:r>
            <a:r>
              <a:rPr lang="en-US" dirty="0" smtClean="0"/>
              <a:t>egister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Supports: Read, Write, and </a:t>
            </a:r>
            <a:r>
              <a:rPr lang="en-US" dirty="0" err="1" smtClean="0"/>
              <a:t>ChangeConfig</a:t>
            </a:r>
            <a:endParaRPr lang="en-US" dirty="0" smtClean="0"/>
          </a:p>
          <a:p>
            <a:r>
              <a:rPr lang="en-US" dirty="0" smtClean="0"/>
              <a:t>Per-configuration registers store versions of the value associated with monotonically increasing timestamps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29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751216" y="4430260"/>
            <a:ext cx="2854263" cy="1517470"/>
            <a:chOff x="280008" y="1181615"/>
            <a:chExt cx="2903836" cy="168431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08" y="1181615"/>
              <a:ext cx="2808424" cy="162322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21020516">
              <a:off x="718988" y="1806918"/>
              <a:ext cx="2464856" cy="105900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800" dirty="0" smtClean="0"/>
                <a:t>reconfiguration</a:t>
              </a:r>
            </a:p>
            <a:p>
              <a:endParaRPr lang="he-IL" sz="2800" dirty="0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992" y="5076422"/>
            <a:ext cx="2127349" cy="14624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503769"/>
            <a:ext cx="2127349" cy="146243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026732" y="5294348"/>
            <a:ext cx="2164296" cy="1462433"/>
            <a:chOff x="280008" y="1181615"/>
            <a:chExt cx="2201885" cy="162322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08" y="1181615"/>
              <a:ext cx="2164296" cy="162322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 rot="20634786">
              <a:off x="1057657" y="1735721"/>
              <a:ext cx="1424236" cy="95410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800" dirty="0" smtClean="0"/>
                <a:t>registers</a:t>
              </a:r>
            </a:p>
            <a:p>
              <a:endParaRPr lang="he-IL" sz="2800" dirty="0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34" y="4759167"/>
            <a:ext cx="2127349" cy="14624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718" y="4154008"/>
            <a:ext cx="2127349" cy="146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8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Byzantine Committees</a:t>
            </a:r>
            <a:endParaRPr lang="he-IL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324744"/>
          </a:xfrm>
        </p:spPr>
        <p:txBody>
          <a:bodyPr>
            <a:normAutofit/>
          </a:bodyPr>
          <a:lstStyle/>
          <a:p>
            <a:r>
              <a:rPr lang="en-US" dirty="0" smtClean="0"/>
              <a:t>Increase Bitcoin throughput </a:t>
            </a:r>
          </a:p>
          <a:p>
            <a:pPr lvl="1"/>
            <a:r>
              <a:rPr lang="en-US" dirty="0" err="1" smtClean="0"/>
              <a:t>ByzCoin</a:t>
            </a:r>
            <a:r>
              <a:rPr lang="en-US" dirty="0"/>
              <a:t>, </a:t>
            </a:r>
            <a:r>
              <a:rPr lang="en-US" dirty="0" err="1"/>
              <a:t>HoneyBadger</a:t>
            </a:r>
            <a:r>
              <a:rPr lang="en-US" dirty="0"/>
              <a:t>, </a:t>
            </a:r>
            <a:r>
              <a:rPr lang="en-US" dirty="0" err="1"/>
              <a:t>HybridConsensus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38"/>
          <p:cNvSpPr txBox="1"/>
          <p:nvPr/>
        </p:nvSpPr>
        <p:spPr>
          <a:xfrm>
            <a:off x="2927237" y="5784031"/>
            <a:ext cx="1450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/>
              <a:t>L</a:t>
            </a:r>
            <a:r>
              <a:rPr lang="en-US" sz="2800" dirty="0" smtClean="0"/>
              <a:t>edger</a:t>
            </a:r>
            <a:endParaRPr lang="en-US" sz="2000" dirty="0"/>
          </a:p>
        </p:txBody>
      </p:sp>
      <p:sp>
        <p:nvSpPr>
          <p:cNvPr id="6" name="Right Brace 5"/>
          <p:cNvSpPr/>
          <p:nvPr/>
        </p:nvSpPr>
        <p:spPr>
          <a:xfrm rot="16200000">
            <a:off x="4586029" y="3227738"/>
            <a:ext cx="583661" cy="3328771"/>
          </a:xfrm>
          <a:prstGeom prst="rightBrace">
            <a:avLst>
              <a:gd name="adj1" fmla="val 144236"/>
              <a:gd name="adj2" fmla="val 5265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40"/>
          <p:cNvSpPr txBox="1"/>
          <p:nvPr/>
        </p:nvSpPr>
        <p:spPr>
          <a:xfrm>
            <a:off x="3356379" y="4077072"/>
            <a:ext cx="3220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/>
              <a:t>Current committee</a:t>
            </a:r>
            <a:endParaRPr lang="en-US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818934"/>
              </p:ext>
            </p:extLst>
          </p:nvPr>
        </p:nvGraphicFramePr>
        <p:xfrm>
          <a:off x="683568" y="5176480"/>
          <a:ext cx="6096000" cy="73449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734491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chemeClr val="bg1"/>
                          </a:solidFill>
                        </a:rPr>
                        <a:t>PoW</a:t>
                      </a:r>
                      <a:r>
                        <a:rPr lang="en-US" sz="2800" baseline="-25000" dirty="0" err="1" smtClean="0">
                          <a:solidFill>
                            <a:schemeClr val="bg1"/>
                          </a:solidFill>
                        </a:rPr>
                        <a:t>i+n</a:t>
                      </a:r>
                      <a:endParaRPr lang="en-US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…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 err="1" smtClean="0">
                          <a:solidFill>
                            <a:schemeClr val="bg1"/>
                          </a:solidFill>
                        </a:rPr>
                        <a:t>PoW</a:t>
                      </a:r>
                      <a:r>
                        <a:rPr lang="en-US" sz="2800" baseline="-25000" dirty="0" err="1" smtClean="0">
                          <a:solidFill>
                            <a:schemeClr val="bg1"/>
                          </a:solidFill>
                        </a:rPr>
                        <a:t>i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…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 err="1" smtClean="0">
                          <a:solidFill>
                            <a:schemeClr val="bg1"/>
                          </a:solidFill>
                        </a:rPr>
                        <a:t>PoW</a:t>
                      </a:r>
                      <a:r>
                        <a:rPr lang="en-US" sz="2800" baseline="-25000" dirty="0" err="1" smtClean="0">
                          <a:solidFill>
                            <a:schemeClr val="bg1"/>
                          </a:solidFill>
                        </a:rPr>
                        <a:t>j</a:t>
                      </a:r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ounded Rectangular Callout 10"/>
          <p:cNvSpPr/>
          <p:nvPr/>
        </p:nvSpPr>
        <p:spPr>
          <a:xfrm>
            <a:off x="424710" y="3167706"/>
            <a:ext cx="2635122" cy="1845470"/>
          </a:xfrm>
          <a:prstGeom prst="wedgeRoundRectCallout">
            <a:avLst>
              <a:gd name="adj1" fmla="val 64795"/>
              <a:gd name="adj2" fmla="val 1563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commit transactions via Byzantine </a:t>
            </a:r>
            <a:r>
              <a:rPr lang="en-US" sz="2800" dirty="0">
                <a:solidFill>
                  <a:schemeClr val="tx1"/>
                </a:solidFill>
              </a:rPr>
              <a:t>Agreement </a:t>
            </a:r>
            <a:endParaRPr lang="he-IL" sz="2800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948264" y="4522489"/>
            <a:ext cx="1944216" cy="1125390"/>
          </a:xfrm>
          <a:prstGeom prst="wedgeRoundRectCallout">
            <a:avLst>
              <a:gd name="adj1" fmla="val -55312"/>
              <a:gd name="adj2" fmla="val 4330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Defines next puzzle</a:t>
            </a:r>
            <a:endParaRPr lang="he-IL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8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Dynamic Atomic Register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Common structure for all operations: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prstClr val="black"/>
                </a:solidFill>
              </a:rPr>
              <a:t>Transfer </a:t>
            </a:r>
            <a:r>
              <a:rPr lang="en-US" dirty="0">
                <a:solidFill>
                  <a:prstClr val="black"/>
                </a:solidFill>
              </a:rPr>
              <a:t>state (latest value) from all speculated configurations to new nominated one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Check </a:t>
            </a:r>
            <a:r>
              <a:rPr lang="en-US" dirty="0">
                <a:solidFill>
                  <a:prstClr val="black"/>
                </a:solidFill>
              </a:rPr>
              <a:t>if others have continued to new configurations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30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82015" y="1952741"/>
            <a:ext cx="8352928" cy="2246769"/>
            <a:chOff x="429240" y="2665935"/>
            <a:chExt cx="8352928" cy="1815882"/>
          </a:xfrm>
        </p:grpSpPr>
        <p:sp>
          <p:nvSpPr>
            <p:cNvPr id="6" name="Rectangle 5"/>
            <p:cNvSpPr/>
            <p:nvPr/>
          </p:nvSpPr>
          <p:spPr>
            <a:xfrm>
              <a:off x="429240" y="2708920"/>
              <a:ext cx="8352928" cy="174387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1540" y="2665935"/>
              <a:ext cx="828092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lvl="1" indent="-514350">
                <a:buFont typeface="+mj-lt"/>
                <a:buAutoNum type="arabicPeriod"/>
              </a:pPr>
              <a:r>
                <a:rPr lang="en-US" sz="2800" dirty="0" smtClean="0"/>
                <a:t>check, returns &lt;D,S&gt;</a:t>
              </a:r>
            </a:p>
            <a:p>
              <a:pPr marL="514350" lvl="1" indent="-514350">
                <a:buFont typeface="+mj-lt"/>
                <a:buAutoNum type="arabicPeriod"/>
              </a:pPr>
              <a:r>
                <a:rPr lang="en-US" sz="2800" dirty="0" smtClean="0"/>
                <a:t>read highest </a:t>
              </a:r>
              <a:r>
                <a:rPr lang="en-US" sz="2800" dirty="0"/>
                <a:t>version from all </a:t>
              </a:r>
              <a:r>
                <a:rPr lang="en-US" sz="2800" dirty="0" smtClean="0"/>
                <a:t>configurations in S</a:t>
              </a:r>
            </a:p>
            <a:p>
              <a:pPr marL="514350" lvl="1" indent="-514350">
                <a:buFont typeface="+mj-lt"/>
                <a:buAutoNum type="arabicPeriod"/>
              </a:pPr>
              <a:r>
                <a:rPr lang="en-US" sz="2800" dirty="0"/>
                <a:t>w</a:t>
              </a:r>
              <a:r>
                <a:rPr lang="en-US" sz="2800" dirty="0" smtClean="0"/>
                <a:t>rite highest </a:t>
              </a:r>
              <a:r>
                <a:rPr lang="en-US" sz="2800" dirty="0"/>
                <a:t>version to </a:t>
              </a:r>
              <a:r>
                <a:rPr lang="en-US" sz="2800" dirty="0" smtClean="0"/>
                <a:t>D</a:t>
              </a:r>
            </a:p>
            <a:p>
              <a:pPr marL="514350" lvl="1" indent="-514350">
                <a:buFont typeface="+mj-lt"/>
                <a:buAutoNum type="arabicPeriod"/>
              </a:pPr>
              <a:r>
                <a:rPr lang="en-US" sz="2800" dirty="0" smtClean="0"/>
                <a:t>repeat until check doesn't </a:t>
              </a:r>
              <a:r>
                <a:rPr lang="en-US" sz="2800" dirty="0"/>
                <a:t>nominate a new </a:t>
              </a:r>
              <a:r>
                <a:rPr lang="en-US" sz="2800" dirty="0" smtClean="0"/>
                <a:t>configuration</a:t>
              </a:r>
              <a:endParaRPr lang="en-US" sz="2800" dirty="0"/>
            </a:p>
          </p:txBody>
        </p:sp>
      </p:grpSp>
      <p:sp>
        <p:nvSpPr>
          <p:cNvPr id="8" name="Rounded Rectangular Callout 7"/>
          <p:cNvSpPr/>
          <p:nvPr/>
        </p:nvSpPr>
        <p:spPr>
          <a:xfrm>
            <a:off x="4139952" y="5229200"/>
            <a:ext cx="4248472" cy="1270045"/>
          </a:xfrm>
          <a:prstGeom prst="wedgeRoundRectCallout">
            <a:avLst>
              <a:gd name="adj1" fmla="val -74650"/>
              <a:gd name="adj2" fmla="val -1667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/>
              <a:t>Note that the returned configuration is activated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52349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Atomic Register Algorithm</a:t>
            </a:r>
            <a:br>
              <a:rPr lang="en-US" dirty="0" smtClean="0"/>
            </a:br>
            <a:r>
              <a:rPr lang="en-US" dirty="0" smtClean="0"/>
              <a:t>Read/Write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/>
              <a:t>Read(): </a:t>
            </a:r>
            <a:r>
              <a:rPr lang="en-US" dirty="0"/>
              <a:t>returns </a:t>
            </a:r>
            <a:r>
              <a:rPr lang="en-US" dirty="0" smtClean="0"/>
              <a:t>highest </a:t>
            </a:r>
            <a:r>
              <a:rPr lang="en-US" dirty="0"/>
              <a:t>version </a:t>
            </a:r>
            <a:r>
              <a:rPr lang="en-US" dirty="0" smtClean="0"/>
              <a:t>read in </a:t>
            </a:r>
            <a:r>
              <a:rPr lang="en-US" i="1" dirty="0" smtClean="0"/>
              <a:t>last iteration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Write(v): </a:t>
            </a:r>
            <a:r>
              <a:rPr lang="en-US" dirty="0"/>
              <a:t>writes </a:t>
            </a:r>
            <a:r>
              <a:rPr lang="en-US" i="1" dirty="0"/>
              <a:t>v</a:t>
            </a:r>
            <a:r>
              <a:rPr lang="en-US" dirty="0"/>
              <a:t> in step 3 of </a:t>
            </a:r>
            <a:r>
              <a:rPr lang="en-US" i="1" dirty="0" smtClean="0"/>
              <a:t>1</a:t>
            </a:r>
            <a:r>
              <a:rPr lang="en-US" i="1" baseline="30000" dirty="0" smtClean="0"/>
              <a:t>st</a:t>
            </a:r>
            <a:r>
              <a:rPr lang="en-US" i="1" dirty="0" smtClean="0"/>
              <a:t> </a:t>
            </a:r>
            <a:r>
              <a:rPr lang="en-US" i="1" dirty="0"/>
              <a:t>iteration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31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82015" y="1952741"/>
            <a:ext cx="8352928" cy="2246769"/>
            <a:chOff x="429240" y="2665935"/>
            <a:chExt cx="8352928" cy="1815882"/>
          </a:xfrm>
        </p:grpSpPr>
        <p:sp>
          <p:nvSpPr>
            <p:cNvPr id="6" name="Rectangle 5"/>
            <p:cNvSpPr/>
            <p:nvPr/>
          </p:nvSpPr>
          <p:spPr>
            <a:xfrm>
              <a:off x="429240" y="2708920"/>
              <a:ext cx="8352928" cy="174387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1540" y="2665935"/>
              <a:ext cx="828092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lvl="1" indent="-514350">
                <a:buFont typeface="+mj-lt"/>
                <a:buAutoNum type="arabicPeriod"/>
              </a:pPr>
              <a:r>
                <a:rPr lang="en-US" sz="2800" dirty="0" smtClean="0"/>
                <a:t>check, returns &lt;D,S&gt;</a:t>
              </a:r>
            </a:p>
            <a:p>
              <a:pPr marL="514350" lvl="1" indent="-514350">
                <a:buFont typeface="+mj-lt"/>
                <a:buAutoNum type="arabicPeriod"/>
              </a:pPr>
              <a:r>
                <a:rPr lang="en-US" sz="2800" b="1" dirty="0" smtClean="0"/>
                <a:t>read</a:t>
              </a:r>
              <a:r>
                <a:rPr lang="en-US" sz="2800" dirty="0" smtClean="0"/>
                <a:t> highest </a:t>
              </a:r>
              <a:r>
                <a:rPr lang="en-US" sz="2800" dirty="0"/>
                <a:t>version from all </a:t>
              </a:r>
              <a:r>
                <a:rPr lang="en-US" sz="2800" dirty="0" smtClean="0"/>
                <a:t>configurations in S</a:t>
              </a:r>
            </a:p>
            <a:p>
              <a:pPr marL="514350" lvl="1" indent="-514350">
                <a:buFont typeface="+mj-lt"/>
                <a:buAutoNum type="arabicPeriod"/>
              </a:pPr>
              <a:r>
                <a:rPr lang="en-US" sz="2800" b="1" dirty="0"/>
                <a:t>w</a:t>
              </a:r>
              <a:r>
                <a:rPr lang="en-US" sz="2800" b="1" dirty="0" smtClean="0"/>
                <a:t>rite</a:t>
              </a:r>
              <a:r>
                <a:rPr lang="en-US" sz="2800" dirty="0" smtClean="0"/>
                <a:t> highest </a:t>
              </a:r>
              <a:r>
                <a:rPr lang="en-US" sz="2800" dirty="0"/>
                <a:t>version to </a:t>
              </a:r>
              <a:r>
                <a:rPr lang="en-US" sz="2800" dirty="0" smtClean="0"/>
                <a:t>D</a:t>
              </a:r>
            </a:p>
            <a:p>
              <a:pPr marL="514350" lvl="1" indent="-514350">
                <a:buFont typeface="+mj-lt"/>
                <a:buAutoNum type="arabicPeriod"/>
              </a:pPr>
              <a:r>
                <a:rPr lang="en-US" sz="2800" dirty="0" smtClean="0"/>
                <a:t>repeat until check doesn't </a:t>
              </a:r>
              <a:r>
                <a:rPr lang="en-US" sz="2800" dirty="0"/>
                <a:t>nominate a new </a:t>
              </a:r>
              <a:r>
                <a:rPr lang="en-US" sz="2800" dirty="0" smtClean="0"/>
                <a:t>configuration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8254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Atomic Register Algorithm</a:t>
            </a:r>
            <a:br>
              <a:rPr lang="en-US" dirty="0" smtClean="0"/>
            </a:br>
            <a:r>
              <a:rPr lang="en-US" dirty="0" err="1" smtClean="0"/>
              <a:t>ChangeConfig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err="1"/>
              <a:t>ChangeConfig</a:t>
            </a:r>
            <a:r>
              <a:rPr lang="en-US" b="1" dirty="0"/>
              <a:t>(P): </a:t>
            </a:r>
            <a:r>
              <a:rPr lang="en-US" dirty="0"/>
              <a:t>calls </a:t>
            </a:r>
            <a:r>
              <a:rPr lang="en-US" b="1" dirty="0" smtClean="0"/>
              <a:t>propose</a:t>
            </a:r>
            <a:r>
              <a:rPr lang="en-US" dirty="0" smtClean="0"/>
              <a:t> instead </a:t>
            </a:r>
            <a:r>
              <a:rPr lang="en-US" dirty="0"/>
              <a:t>of </a:t>
            </a:r>
            <a:r>
              <a:rPr lang="en-US" b="1" dirty="0" smtClean="0"/>
              <a:t>check</a:t>
            </a:r>
            <a:r>
              <a:rPr lang="en-US" dirty="0" smtClean="0"/>
              <a:t> </a:t>
            </a:r>
            <a:r>
              <a:rPr lang="en-US" dirty="0"/>
              <a:t>in step 1 of </a:t>
            </a:r>
            <a:r>
              <a:rPr lang="en-US" i="1" dirty="0" smtClean="0"/>
              <a:t>1</a:t>
            </a:r>
            <a:r>
              <a:rPr lang="en-US" i="1" baseline="30000" dirty="0" smtClean="0"/>
              <a:t>st</a:t>
            </a:r>
            <a:r>
              <a:rPr lang="en-US" i="1" dirty="0" smtClean="0"/>
              <a:t> iteration</a:t>
            </a:r>
            <a:br>
              <a:rPr lang="en-US" i="1" dirty="0" smtClean="0"/>
            </a:br>
            <a:r>
              <a:rPr lang="en-US" dirty="0" smtClean="0"/>
              <a:t>returns D returned by last check</a:t>
            </a:r>
            <a:endParaRPr lang="en-US" i="1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32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82015" y="1952741"/>
            <a:ext cx="8352928" cy="2246769"/>
            <a:chOff x="429240" y="2665935"/>
            <a:chExt cx="8352928" cy="1815882"/>
          </a:xfrm>
        </p:grpSpPr>
        <p:sp>
          <p:nvSpPr>
            <p:cNvPr id="6" name="Rectangle 5"/>
            <p:cNvSpPr/>
            <p:nvPr/>
          </p:nvSpPr>
          <p:spPr>
            <a:xfrm>
              <a:off x="429240" y="2708920"/>
              <a:ext cx="8352928" cy="174387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1540" y="2665935"/>
              <a:ext cx="828092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lvl="1" indent="-514350">
                <a:buFont typeface="+mj-lt"/>
                <a:buAutoNum type="arabicPeriod"/>
              </a:pPr>
              <a:r>
                <a:rPr lang="en-US" sz="2800" b="1" dirty="0" smtClean="0"/>
                <a:t>check, returns &lt;D,S&gt;</a:t>
              </a:r>
            </a:p>
            <a:p>
              <a:pPr marL="514350" lvl="1" indent="-514350">
                <a:buFont typeface="+mj-lt"/>
                <a:buAutoNum type="arabicPeriod"/>
              </a:pPr>
              <a:r>
                <a:rPr lang="en-US" sz="2800" dirty="0" smtClean="0"/>
                <a:t>read highest </a:t>
              </a:r>
              <a:r>
                <a:rPr lang="en-US" sz="2800" dirty="0"/>
                <a:t>version from all </a:t>
              </a:r>
              <a:r>
                <a:rPr lang="en-US" sz="2800" dirty="0" smtClean="0"/>
                <a:t>configurations in S</a:t>
              </a:r>
            </a:p>
            <a:p>
              <a:pPr marL="514350" lvl="1" indent="-514350">
                <a:buFont typeface="+mj-lt"/>
                <a:buAutoNum type="arabicPeriod"/>
              </a:pPr>
              <a:r>
                <a:rPr lang="en-US" sz="2800" dirty="0"/>
                <a:t>w</a:t>
              </a:r>
              <a:r>
                <a:rPr lang="en-US" sz="2800" dirty="0" smtClean="0"/>
                <a:t>rite highest </a:t>
              </a:r>
              <a:r>
                <a:rPr lang="en-US" sz="2800" dirty="0"/>
                <a:t>version to </a:t>
              </a:r>
              <a:r>
                <a:rPr lang="en-US" sz="2800" dirty="0" smtClean="0"/>
                <a:t>D</a:t>
              </a:r>
            </a:p>
            <a:p>
              <a:pPr marL="514350" lvl="1" indent="-514350">
                <a:buFont typeface="+mj-lt"/>
                <a:buAutoNum type="arabicPeriod"/>
              </a:pPr>
              <a:r>
                <a:rPr lang="en-US" sz="2800" dirty="0" smtClean="0"/>
                <a:t>repeat until check doesn't </a:t>
              </a:r>
              <a:r>
                <a:rPr lang="en-US" sz="2800" dirty="0"/>
                <a:t>nominate a new </a:t>
              </a:r>
              <a:r>
                <a:rPr lang="en-US" sz="2800" dirty="0" smtClean="0"/>
                <a:t>configuration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5254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Correctness: Read and Write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Configuration becomes </a:t>
            </a:r>
            <a:r>
              <a:rPr lang="en-US" i="1" dirty="0" smtClean="0"/>
              <a:t>stable</a:t>
            </a:r>
            <a:r>
              <a:rPr lang="en-US" dirty="0" smtClean="0"/>
              <a:t> at the end of the loop where it is returned</a:t>
            </a:r>
          </a:p>
          <a:p>
            <a:r>
              <a:rPr lang="en-US" u="sng" dirty="0" smtClean="0"/>
              <a:t>Invariant :</a:t>
            </a:r>
            <a:r>
              <a:rPr lang="en-US" dirty="0" smtClean="0"/>
              <a:t> </a:t>
            </a:r>
            <a:r>
              <a:rPr lang="en-US" dirty="0"/>
              <a:t>A stable </a:t>
            </a:r>
            <a:r>
              <a:rPr lang="en-US" dirty="0" smtClean="0"/>
              <a:t>configuration holds </a:t>
            </a:r>
            <a:r>
              <a:rPr lang="en-US" dirty="0"/>
              <a:t>the highest version </a:t>
            </a:r>
            <a:r>
              <a:rPr lang="en-US" dirty="0" smtClean="0"/>
              <a:t>stored </a:t>
            </a:r>
            <a:r>
              <a:rPr lang="en-US" dirty="0"/>
              <a:t>in </a:t>
            </a:r>
            <a:r>
              <a:rPr lang="en-US" dirty="0" smtClean="0"/>
              <a:t>activated </a:t>
            </a:r>
            <a:r>
              <a:rPr lang="en-US" dirty="0" smtClean="0"/>
              <a:t>configurations </a:t>
            </a:r>
            <a:r>
              <a:rPr lang="en-US" dirty="0" smtClean="0"/>
              <a:t>of smaller or equal  size</a:t>
            </a:r>
          </a:p>
          <a:p>
            <a:r>
              <a:rPr lang="en-US" dirty="0" smtClean="0"/>
              <a:t>Follows from </a:t>
            </a:r>
          </a:p>
          <a:p>
            <a:pPr lvl="1"/>
            <a:r>
              <a:rPr lang="en-US" dirty="0" smtClean="0"/>
              <a:t>reconfiguration speculation and real time properties, </a:t>
            </a:r>
          </a:p>
          <a:p>
            <a:pPr lvl="1"/>
            <a:r>
              <a:rPr lang="en-US" dirty="0" smtClean="0"/>
              <a:t>step 2 reading the </a:t>
            </a:r>
            <a:r>
              <a:rPr lang="en-US" dirty="0"/>
              <a:t>latest version read from </a:t>
            </a:r>
            <a:r>
              <a:rPr lang="en-US" dirty="0" smtClean="0"/>
              <a:t>the entire speculation set, and </a:t>
            </a:r>
          </a:p>
          <a:p>
            <a:pPr lvl="1"/>
            <a:r>
              <a:rPr lang="en-US" dirty="0" smtClean="0"/>
              <a:t>step 3 writing it back to the new configuration </a:t>
            </a:r>
            <a:endParaRPr lang="en-US" dirty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6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Correctness: </a:t>
            </a:r>
            <a:r>
              <a:rPr lang="en-US" dirty="0" err="1" smtClean="0"/>
              <a:t>ChangeConfig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ChangeConfig</a:t>
            </a:r>
            <a:r>
              <a:rPr lang="en-US" dirty="0" smtClean="0"/>
              <a:t>(P)  returns D</a:t>
            </a:r>
            <a:endParaRPr lang="en-US" dirty="0"/>
          </a:p>
          <a:p>
            <a:pPr lvl="1"/>
            <a:r>
              <a:rPr lang="en-US" dirty="0" smtClean="0"/>
              <a:t>At the end of the loop, D is unchanged, meaning that D is activated (by check of reconfiguration task)</a:t>
            </a:r>
            <a:endParaRPr lang="en-US" dirty="0"/>
          </a:p>
          <a:p>
            <a:pPr lvl="1"/>
            <a:r>
              <a:rPr lang="en-US" dirty="0" smtClean="0"/>
              <a:t>D </a:t>
            </a:r>
            <a:r>
              <a:rPr lang="en-US" dirty="0"/>
              <a:t>contains </a:t>
            </a:r>
            <a:r>
              <a:rPr lang="en-US" dirty="0" smtClean="0"/>
              <a:t>P, and is valid (by reconfiguration task validity)</a:t>
            </a: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3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dirty="0"/>
              <a:t>Today: Abstractions and </a:t>
            </a:r>
            <a:r>
              <a:rPr lang="en-US" dirty="0" smtClean="0"/>
              <a:t>Complexity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35</a:t>
            </a:fld>
            <a:endParaRPr lang="en-US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04590"/>
            <a:ext cx="1512168" cy="348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771800" y="5140349"/>
            <a:ext cx="3456385" cy="787497"/>
            <a:chOff x="2548273" y="4581128"/>
            <a:chExt cx="3096345" cy="980076"/>
          </a:xfrm>
        </p:grpSpPr>
        <p:sp>
          <p:nvSpPr>
            <p:cNvPr id="12" name="Rectangle 11"/>
            <p:cNvSpPr/>
            <p:nvPr/>
          </p:nvSpPr>
          <p:spPr>
            <a:xfrm>
              <a:off x="2699792" y="4581128"/>
              <a:ext cx="2880320" cy="98007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48273" y="4581128"/>
              <a:ext cx="309634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Clean failure model</a:t>
              </a:r>
            </a:p>
            <a:p>
              <a:pPr algn="ctr"/>
              <a:endParaRPr lang="en-US" sz="2800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323528" y="1633735"/>
            <a:ext cx="3168352" cy="265936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u="sng" dirty="0">
                <a:solidFill>
                  <a:prstClr val="black"/>
                </a:solidFill>
              </a:rPr>
              <a:t>Multi </a:t>
            </a:r>
            <a:r>
              <a:rPr lang="en-US" sz="2800" b="1" u="sng" dirty="0" smtClean="0">
                <a:solidFill>
                  <a:prstClr val="black"/>
                </a:solidFill>
              </a:rPr>
              <a:t>writer</a:t>
            </a:r>
            <a:endParaRPr lang="en-US" sz="2800" b="1" u="sng" dirty="0">
              <a:solidFill>
                <a:prstClr val="black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Reconfiguration abstraction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Optimal storage solution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7765075">
            <a:off x="1777854" y="4292575"/>
            <a:ext cx="720080" cy="142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280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352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Speculating </a:t>
            </a:r>
            <a:r>
              <a:rPr lang="en-US" dirty="0"/>
              <a:t>Snapshot (</a:t>
            </a:r>
            <a:r>
              <a:rPr lang="en-US" dirty="0" err="1"/>
              <a:t>SpSn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178" y="1412776"/>
            <a:ext cx="8229600" cy="4525963"/>
          </a:xfrm>
        </p:spPr>
        <p:txBody>
          <a:bodyPr/>
          <a:lstStyle/>
          <a:p>
            <a:r>
              <a:rPr lang="en-US" dirty="0" smtClean="0"/>
              <a:t>Static task (solved per configuration)</a:t>
            </a:r>
          </a:p>
          <a:p>
            <a:r>
              <a:rPr lang="en-US" u="sng" dirty="0" smtClean="0"/>
              <a:t>Input</a:t>
            </a:r>
            <a:r>
              <a:rPr lang="en-US" dirty="0" smtClean="0"/>
              <a:t>: a configuration</a:t>
            </a:r>
          </a:p>
          <a:p>
            <a:r>
              <a:rPr lang="en-US" u="sng" dirty="0" smtClean="0"/>
              <a:t>Output</a:t>
            </a:r>
            <a:r>
              <a:rPr lang="en-US" dirty="0" smtClean="0"/>
              <a:t>: a set of configurations</a:t>
            </a:r>
          </a:p>
          <a:p>
            <a:r>
              <a:rPr lang="en-US" dirty="0" smtClean="0"/>
              <a:t>Main property: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36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9552" y="4149080"/>
            <a:ext cx="7704856" cy="118637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9552" y="4149080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There is a common configuration in all non-empty outputs</a:t>
            </a:r>
            <a:endParaRPr lang="en-US" sz="3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588224" y="2038575"/>
            <a:ext cx="2127349" cy="1462433"/>
            <a:chOff x="280008" y="1316743"/>
            <a:chExt cx="2164296" cy="162322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08" y="1316743"/>
              <a:ext cx="2164296" cy="162322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 rot="20634786">
              <a:off x="1315424" y="1922401"/>
              <a:ext cx="908706" cy="58074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800" dirty="0" err="1" smtClean="0"/>
                <a:t>SpSn</a:t>
              </a:r>
              <a:endParaRPr lang="he-IL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877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7237" y="1575007"/>
            <a:ext cx="8363272" cy="4061047"/>
          </a:xfrm>
        </p:spPr>
        <p:txBody>
          <a:bodyPr>
            <a:normAutofit/>
          </a:bodyPr>
          <a:lstStyle/>
          <a:p>
            <a:r>
              <a:rPr lang="en-US" dirty="0" smtClean="0"/>
              <a:t>Array of registers – one per client</a:t>
            </a:r>
          </a:p>
          <a:p>
            <a:r>
              <a:rPr lang="en-US" dirty="0" err="1" smtClean="0"/>
              <a:t>C.SpSn</a:t>
            </a:r>
            <a:r>
              <a:rPr lang="en-US" dirty="0" smtClean="0"/>
              <a:t>(P)</a:t>
            </a:r>
          </a:p>
          <a:p>
            <a:pPr lvl="1"/>
            <a:r>
              <a:rPr lang="en-US" dirty="0" smtClean="0"/>
              <a:t>If C does not contain P, write to my cell in </a:t>
            </a:r>
            <a:r>
              <a:rPr lang="en-US" dirty="0" err="1" smtClean="0"/>
              <a:t>C.array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C.collect</a:t>
            </a:r>
            <a:r>
              <a:rPr lang="en-US" dirty="0" smtClean="0"/>
              <a:t>(array) is {}, return {}</a:t>
            </a:r>
            <a:endParaRPr lang="en-US" dirty="0"/>
          </a:p>
          <a:p>
            <a:pPr lvl="1"/>
            <a:r>
              <a:rPr lang="en-US" dirty="0" smtClean="0"/>
              <a:t>Return </a:t>
            </a:r>
            <a:r>
              <a:rPr lang="en-US" dirty="0" err="1" smtClean="0"/>
              <a:t>C.collect</a:t>
            </a:r>
            <a:r>
              <a:rPr lang="en-US" dirty="0" smtClean="0"/>
              <a:t>(array)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SpSn</a:t>
            </a:r>
            <a:r>
              <a:rPr lang="en-US" dirty="0" smtClean="0"/>
              <a:t> Implementation Take I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DynaStore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901830" y="4653136"/>
            <a:ext cx="7342578" cy="133254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black"/>
                </a:solidFill>
              </a:rPr>
              <a:t>All non-empty return values include </a:t>
            </a:r>
            <a:r>
              <a:rPr lang="en-US" sz="3200" dirty="0" smtClean="0">
                <a:solidFill>
                  <a:prstClr val="black"/>
                </a:solidFill>
              </a:rPr>
              <a:t>1</a:t>
            </a:r>
            <a:r>
              <a:rPr lang="en-US" sz="3200" baseline="30000" dirty="0" smtClean="0">
                <a:solidFill>
                  <a:prstClr val="black"/>
                </a:solidFill>
              </a:rPr>
              <a:t>st</a:t>
            </a:r>
            <a:r>
              <a:rPr lang="en-US" sz="3200" dirty="0" smtClean="0">
                <a:solidFill>
                  <a:prstClr val="black"/>
                </a:solidFill>
              </a:rPr>
              <a:t> written </a:t>
            </a:r>
            <a:r>
              <a:rPr lang="en-US" sz="3200" dirty="0">
                <a:solidFill>
                  <a:prstClr val="black"/>
                </a:solidFill>
              </a:rPr>
              <a:t>proposal </a:t>
            </a:r>
          </a:p>
        </p:txBody>
      </p:sp>
    </p:spTree>
    <p:extLst>
      <p:ext uri="{BB962C8B-B14F-4D97-AF65-F5344CB8AC3E}">
        <p14:creationId xmlns:p14="http://schemas.microsoft.com/office/powerpoint/2010/main" val="41003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Reconfiguration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SpSns</a:t>
            </a:r>
            <a:r>
              <a:rPr lang="en-US" dirty="0" smtClean="0"/>
              <a:t> track speculations in each configuration </a:t>
            </a:r>
            <a:endParaRPr lang="he-IL" dirty="0"/>
          </a:p>
        </p:txBody>
      </p:sp>
      <p:sp>
        <p:nvSpPr>
          <p:cNvPr id="24" name="Content Placeholder 2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reconfig</a:t>
            </a:r>
            <a:r>
              <a:rPr lang="en-US" dirty="0" smtClean="0"/>
              <a:t>(C,P) function implements Check(C) and Propose(C,P)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181480"/>
            <a:ext cx="2127349" cy="1462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992" y="4412937"/>
            <a:ext cx="2127349" cy="14624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840284"/>
            <a:ext cx="2127349" cy="146243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026732" y="4630863"/>
            <a:ext cx="2127349" cy="1462433"/>
            <a:chOff x="280008" y="1181615"/>
            <a:chExt cx="2164296" cy="162322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08" y="1181615"/>
              <a:ext cx="2164296" cy="162322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 rot="20634786">
              <a:off x="1315421" y="1800235"/>
              <a:ext cx="908706" cy="58074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800" dirty="0" err="1" smtClean="0"/>
                <a:t>SpSn</a:t>
              </a:r>
              <a:endParaRPr lang="he-IL" sz="2800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34" y="4095682"/>
            <a:ext cx="2127349" cy="14624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718" y="3490523"/>
            <a:ext cx="2127349" cy="146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2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Propose(C,P)</a:t>
            </a:r>
          </a:p>
          <a:p>
            <a:r>
              <a:rPr lang="en-US" dirty="0"/>
              <a:t>r</a:t>
            </a:r>
            <a:r>
              <a:rPr lang="en-US" dirty="0" smtClean="0"/>
              <a:t>eturn </a:t>
            </a:r>
            <a:r>
              <a:rPr lang="en-US" i="1" dirty="0" smtClean="0"/>
              <a:t>reconfig(C,P)</a:t>
            </a:r>
          </a:p>
          <a:p>
            <a:endParaRPr lang="en-US" i="1" dirty="0"/>
          </a:p>
          <a:p>
            <a:pPr marL="0" indent="0">
              <a:buNone/>
            </a:pPr>
            <a:r>
              <a:rPr lang="en-US" dirty="0" smtClean="0"/>
              <a:t>Check(C)</a:t>
            </a:r>
          </a:p>
          <a:p>
            <a:r>
              <a:rPr lang="en-US" dirty="0" smtClean="0"/>
              <a:t>ret </a:t>
            </a:r>
            <a:r>
              <a:rPr lang="en-US" dirty="0" smtClean="0">
                <a:sym typeface="Wingdings" panose="05000000000000000000" pitchFamily="2" charset="2"/>
              </a:rPr>
              <a:t> </a:t>
            </a:r>
            <a:r>
              <a:rPr lang="en-US" i="1" dirty="0" err="1"/>
              <a:t>reconfig</a:t>
            </a:r>
            <a:r>
              <a:rPr lang="en-US" i="1" dirty="0"/>
              <a:t>(C</a:t>
            </a:r>
            <a:r>
              <a:rPr lang="en-US" i="1" dirty="0" smtClean="0"/>
              <a:t>,{})</a:t>
            </a:r>
            <a:endParaRPr lang="en-US" i="1" dirty="0" smtClean="0"/>
          </a:p>
          <a:p>
            <a:r>
              <a:rPr lang="en-US" dirty="0"/>
              <a:t>i</a:t>
            </a:r>
            <a:r>
              <a:rPr lang="en-US" dirty="0" smtClean="0"/>
              <a:t>f ret == &lt;C</a:t>
            </a:r>
            <a:r>
              <a:rPr lang="en-US" dirty="0" smtClean="0"/>
              <a:t>,*&gt;, </a:t>
            </a:r>
            <a:r>
              <a:rPr lang="en-US" dirty="0" smtClean="0"/>
              <a:t>then </a:t>
            </a:r>
            <a:r>
              <a:rPr lang="en-US" i="1" dirty="0">
                <a:solidFill>
                  <a:srgbClr val="0070C0"/>
                </a:solidFill>
              </a:rPr>
              <a:t>activate(C</a:t>
            </a:r>
            <a:r>
              <a:rPr lang="en-US" i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US" i="1" dirty="0"/>
              <a:t>r</a:t>
            </a:r>
            <a:r>
              <a:rPr lang="en-US" i="1" dirty="0" smtClean="0"/>
              <a:t>eturn ret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3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Byzantine Committees</a:t>
            </a:r>
            <a:endParaRPr lang="he-IL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324744"/>
          </a:xfrm>
        </p:spPr>
        <p:txBody>
          <a:bodyPr>
            <a:normAutofit/>
          </a:bodyPr>
          <a:lstStyle/>
          <a:p>
            <a:r>
              <a:rPr lang="en-US" dirty="0" smtClean="0"/>
              <a:t>Increase Bitcoin throughput </a:t>
            </a:r>
          </a:p>
          <a:p>
            <a:pPr lvl="1"/>
            <a:r>
              <a:rPr lang="en-US" dirty="0" err="1" smtClean="0"/>
              <a:t>ByzCoin</a:t>
            </a:r>
            <a:r>
              <a:rPr lang="en-US" dirty="0"/>
              <a:t>, </a:t>
            </a:r>
            <a:r>
              <a:rPr lang="en-US" dirty="0" err="1"/>
              <a:t>HoneyBadger</a:t>
            </a:r>
            <a:r>
              <a:rPr lang="en-US" dirty="0"/>
              <a:t>, </a:t>
            </a:r>
            <a:r>
              <a:rPr lang="en-US" dirty="0" err="1"/>
              <a:t>HybridConsensus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38"/>
          <p:cNvSpPr txBox="1"/>
          <p:nvPr/>
        </p:nvSpPr>
        <p:spPr>
          <a:xfrm>
            <a:off x="2927237" y="5784031"/>
            <a:ext cx="1450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/>
              <a:t>L</a:t>
            </a:r>
            <a:r>
              <a:rPr lang="en-US" sz="2800" dirty="0" smtClean="0"/>
              <a:t>edger</a:t>
            </a:r>
            <a:endParaRPr lang="en-US" sz="2000" dirty="0"/>
          </a:p>
        </p:txBody>
      </p:sp>
      <p:sp>
        <p:nvSpPr>
          <p:cNvPr id="6" name="Right Brace 5"/>
          <p:cNvSpPr/>
          <p:nvPr/>
        </p:nvSpPr>
        <p:spPr>
          <a:xfrm rot="16200000">
            <a:off x="4586029" y="3227738"/>
            <a:ext cx="583661" cy="3328771"/>
          </a:xfrm>
          <a:prstGeom prst="rightBrace">
            <a:avLst>
              <a:gd name="adj1" fmla="val 144236"/>
              <a:gd name="adj2" fmla="val 5265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40"/>
          <p:cNvSpPr txBox="1"/>
          <p:nvPr/>
        </p:nvSpPr>
        <p:spPr>
          <a:xfrm>
            <a:off x="3356379" y="4077072"/>
            <a:ext cx="3220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/>
              <a:t>Current committee</a:t>
            </a:r>
            <a:endParaRPr lang="en-US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12929"/>
              </p:ext>
            </p:extLst>
          </p:nvPr>
        </p:nvGraphicFramePr>
        <p:xfrm>
          <a:off x="683568" y="5176480"/>
          <a:ext cx="6096000" cy="73449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734491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chemeClr val="bg1"/>
                          </a:solidFill>
                        </a:rPr>
                        <a:t>PoW</a:t>
                      </a:r>
                      <a:r>
                        <a:rPr lang="en-US" sz="2800" baseline="-25000" dirty="0" err="1" smtClean="0">
                          <a:solidFill>
                            <a:schemeClr val="bg1"/>
                          </a:solidFill>
                        </a:rPr>
                        <a:t>i+n</a:t>
                      </a:r>
                      <a:endParaRPr lang="en-US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…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 err="1" smtClean="0">
                          <a:solidFill>
                            <a:schemeClr val="bg1"/>
                          </a:solidFill>
                        </a:rPr>
                        <a:t>PoW</a:t>
                      </a:r>
                      <a:r>
                        <a:rPr lang="en-US" sz="2800" baseline="-25000" dirty="0" err="1" smtClean="0">
                          <a:solidFill>
                            <a:schemeClr val="bg1"/>
                          </a:solidFill>
                        </a:rPr>
                        <a:t>i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…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 err="1" smtClean="0">
                          <a:solidFill>
                            <a:schemeClr val="bg1"/>
                          </a:solidFill>
                        </a:rPr>
                        <a:t>PoW</a:t>
                      </a:r>
                      <a:r>
                        <a:rPr lang="en-US" sz="2800" baseline="-25000" dirty="0" err="1" smtClean="0">
                          <a:solidFill>
                            <a:schemeClr val="bg1"/>
                          </a:solidFill>
                        </a:rPr>
                        <a:t>j</a:t>
                      </a:r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ound Single Corner Rectangle 12"/>
          <p:cNvSpPr/>
          <p:nvPr/>
        </p:nvSpPr>
        <p:spPr>
          <a:xfrm>
            <a:off x="7020272" y="3861048"/>
            <a:ext cx="1656184" cy="864096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PoW</a:t>
            </a:r>
            <a:r>
              <a:rPr lang="en-US" sz="2800" baseline="-25000" dirty="0" smtClean="0">
                <a:solidFill>
                  <a:schemeClr val="bg1"/>
                </a:solidFill>
              </a:rPr>
              <a:t>i+n+1</a:t>
            </a:r>
            <a:endParaRPr lang="he-IL" sz="2800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6006882" y="1196752"/>
            <a:ext cx="2635122" cy="2088232"/>
          </a:xfrm>
          <a:prstGeom prst="wedgeRoundRectCallout">
            <a:avLst>
              <a:gd name="adj1" fmla="val 1059"/>
              <a:gd name="adj2" fmla="val 7428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Lucky solver invited to replace a committee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member</a:t>
            </a:r>
            <a:endParaRPr lang="he-IL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8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reconfig</a:t>
            </a:r>
            <a:r>
              <a:rPr lang="en-US" dirty="0" smtClean="0"/>
              <a:t>(</a:t>
            </a:r>
            <a:r>
              <a:rPr lang="en-US" dirty="0" err="1" smtClean="0"/>
              <a:t>C,Proposal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err="1" smtClean="0"/>
              <a:t>ToTrack</a:t>
            </a:r>
            <a:r>
              <a:rPr lang="en-US" i="1" dirty="0" smtClean="0"/>
              <a:t> </a:t>
            </a:r>
            <a:r>
              <a:rPr lang="en-US" dirty="0" smtClean="0"/>
              <a:t>={C};</a:t>
            </a:r>
            <a:r>
              <a:rPr lang="en-US" i="1" dirty="0" smtClean="0"/>
              <a:t> Speculation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/>
              <a:t>= </a:t>
            </a:r>
            <a:r>
              <a:rPr lang="en-US" dirty="0" smtClean="0"/>
              <a:t>{}; </a:t>
            </a:r>
            <a:r>
              <a:rPr lang="en-US" dirty="0"/>
              <a:t>P= </a:t>
            </a:r>
            <a:r>
              <a:rPr lang="en-US" i="1" dirty="0" smtClean="0"/>
              <a:t>proposal</a:t>
            </a:r>
            <a:r>
              <a:rPr lang="en-US" dirty="0" smtClean="0"/>
              <a:t> </a:t>
            </a:r>
            <a:r>
              <a:rPr lang="en-US" dirty="0" smtClean="0">
                <a:sym typeface="Mathematica1"/>
              </a:rPr>
              <a:t>+ C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Loop: </a:t>
            </a:r>
            <a:r>
              <a:rPr lang="en-US" i="1" dirty="0" smtClean="0"/>
              <a:t>track</a:t>
            </a:r>
            <a:r>
              <a:rPr lang="en-US" dirty="0" smtClean="0"/>
              <a:t> </a:t>
            </a:r>
            <a:r>
              <a:rPr lang="en-US" dirty="0"/>
              <a:t>every configuration </a:t>
            </a:r>
            <a:r>
              <a:rPr lang="en-US" dirty="0" smtClean="0"/>
              <a:t>C’ </a:t>
            </a:r>
            <a:r>
              <a:rPr lang="en-US" dirty="0"/>
              <a:t>in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ToTrack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Introduce(C’)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Add C’ to </a:t>
            </a:r>
            <a:r>
              <a:rPr lang="en-US" i="1" dirty="0" smtClean="0"/>
              <a:t>Speculation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en-US" dirty="0"/>
          </a:p>
          <a:p>
            <a:pPr lvl="1"/>
            <a:r>
              <a:rPr lang="en-US" dirty="0" smtClean="0"/>
              <a:t>ret </a:t>
            </a:r>
            <a:r>
              <a:rPr lang="en-US" dirty="0" smtClean="0">
                <a:sym typeface="Wingdings" panose="05000000000000000000" pitchFamily="2" charset="2"/>
              </a:rPr>
              <a:t> </a:t>
            </a:r>
            <a:r>
              <a:rPr lang="en-US" b="1" dirty="0"/>
              <a:t>C’.SpSn(P</a:t>
            </a:r>
            <a:r>
              <a:rPr lang="en-US" b="1" dirty="0" smtClean="0"/>
              <a:t>)</a:t>
            </a:r>
          </a:p>
          <a:p>
            <a:pPr lvl="1"/>
            <a:r>
              <a:rPr lang="en-US" dirty="0"/>
              <a:t>Add </a:t>
            </a:r>
            <a:r>
              <a:rPr lang="en-US" dirty="0" smtClean="0"/>
              <a:t>ret to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ToTrack 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>
                <a:sym typeface="Wingdings" panose="05000000000000000000" pitchFamily="2" charset="2"/>
              </a:rPr>
              <a:t></a:t>
            </a:r>
            <a:r>
              <a:rPr lang="en-US" dirty="0"/>
              <a:t> </a:t>
            </a:r>
            <a:r>
              <a:rPr lang="en-US" dirty="0" smtClean="0"/>
              <a:t>union of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ToTrack 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/>
              <a:t>Return &lt;</a:t>
            </a:r>
            <a:r>
              <a:rPr lang="en-US" i="1" dirty="0" smtClean="0"/>
              <a:t>P</a:t>
            </a:r>
            <a:r>
              <a:rPr lang="en-US" dirty="0" smtClean="0"/>
              <a:t>, </a:t>
            </a:r>
            <a:r>
              <a:rPr lang="en-US" i="1" dirty="0" smtClean="0"/>
              <a:t>Speculation</a:t>
            </a:r>
            <a:r>
              <a:rPr lang="en-US" dirty="0" smtClean="0">
                <a:solidFill>
                  <a:srgbClr val="7030A0"/>
                </a:solidFill>
              </a:rPr>
              <a:t> &gt;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9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reconfig</a:t>
            </a:r>
            <a:r>
              <a:rPr lang="en-US" dirty="0" smtClean="0"/>
              <a:t>(</a:t>
            </a:r>
            <a:r>
              <a:rPr lang="en-US" dirty="0" err="1" smtClean="0"/>
              <a:t>C,Proposal</a:t>
            </a:r>
            <a:r>
              <a:rPr lang="en-US" dirty="0" smtClean="0"/>
              <a:t>) Liveness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err="1" smtClean="0"/>
              <a:t>ToTrack</a:t>
            </a:r>
            <a:r>
              <a:rPr lang="en-US" i="1" dirty="0" smtClean="0"/>
              <a:t> </a:t>
            </a:r>
            <a:r>
              <a:rPr lang="en-US" dirty="0" smtClean="0"/>
              <a:t>={C};</a:t>
            </a:r>
            <a:r>
              <a:rPr lang="en-US" i="1" dirty="0" smtClean="0"/>
              <a:t> Speculation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/>
              <a:t>= </a:t>
            </a:r>
            <a:r>
              <a:rPr lang="en-US" dirty="0" smtClean="0"/>
              <a:t>{}; </a:t>
            </a:r>
            <a:r>
              <a:rPr lang="en-US" dirty="0"/>
              <a:t>P= </a:t>
            </a:r>
            <a:r>
              <a:rPr lang="en-US" i="1" dirty="0" smtClean="0"/>
              <a:t>proposal</a:t>
            </a:r>
            <a:r>
              <a:rPr lang="en-US" dirty="0" smtClean="0"/>
              <a:t> </a:t>
            </a:r>
            <a:r>
              <a:rPr lang="en-US" dirty="0" smtClean="0">
                <a:sym typeface="Mathematica1"/>
              </a:rPr>
              <a:t>+ C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Loop: </a:t>
            </a:r>
            <a:r>
              <a:rPr lang="en-US" i="1" dirty="0" smtClean="0"/>
              <a:t>track</a:t>
            </a:r>
            <a:r>
              <a:rPr lang="en-US" dirty="0" smtClean="0"/>
              <a:t> </a:t>
            </a:r>
            <a:r>
              <a:rPr lang="en-US" dirty="0"/>
              <a:t>every configuration </a:t>
            </a:r>
            <a:r>
              <a:rPr lang="en-US" dirty="0" smtClean="0"/>
              <a:t>C’ </a:t>
            </a:r>
            <a:r>
              <a:rPr lang="en-US" dirty="0"/>
              <a:t>in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ToTrack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Introduce(C’)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Add C’ to </a:t>
            </a:r>
            <a:r>
              <a:rPr lang="en-US" i="1" dirty="0" smtClean="0"/>
              <a:t>Speculation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en-US" dirty="0"/>
          </a:p>
          <a:p>
            <a:pPr lvl="1"/>
            <a:r>
              <a:rPr lang="en-US" dirty="0" smtClean="0"/>
              <a:t>ret </a:t>
            </a:r>
            <a:r>
              <a:rPr lang="en-US" dirty="0" smtClean="0">
                <a:sym typeface="Wingdings" panose="05000000000000000000" pitchFamily="2" charset="2"/>
              </a:rPr>
              <a:t> </a:t>
            </a:r>
            <a:r>
              <a:rPr lang="en-US" b="1" dirty="0"/>
              <a:t>C’.SpSn(P</a:t>
            </a:r>
            <a:r>
              <a:rPr lang="en-US" b="1" dirty="0" smtClean="0"/>
              <a:t>)</a:t>
            </a:r>
          </a:p>
          <a:p>
            <a:pPr lvl="1"/>
            <a:r>
              <a:rPr lang="en-US" dirty="0"/>
              <a:t>Add </a:t>
            </a:r>
            <a:r>
              <a:rPr lang="en-US" dirty="0" smtClean="0"/>
              <a:t>ret to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ToTrack 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>
                <a:sym typeface="Wingdings" panose="05000000000000000000" pitchFamily="2" charset="2"/>
              </a:rPr>
              <a:t></a:t>
            </a:r>
            <a:r>
              <a:rPr lang="en-US" dirty="0"/>
              <a:t> </a:t>
            </a:r>
            <a:r>
              <a:rPr lang="en-US" dirty="0" smtClean="0"/>
              <a:t>union of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ToTrack 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/>
              <a:t>Return &lt;</a:t>
            </a:r>
            <a:r>
              <a:rPr lang="en-US" i="1" dirty="0" smtClean="0"/>
              <a:t>P</a:t>
            </a:r>
            <a:r>
              <a:rPr lang="en-US" dirty="0" smtClean="0"/>
              <a:t>, </a:t>
            </a:r>
            <a:r>
              <a:rPr lang="en-US" i="1" dirty="0" smtClean="0"/>
              <a:t>Speculation</a:t>
            </a:r>
            <a:r>
              <a:rPr lang="en-US" dirty="0" smtClean="0">
                <a:solidFill>
                  <a:srgbClr val="7030A0"/>
                </a:solidFill>
              </a:rPr>
              <a:t> &gt;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41</a:t>
            </a:fld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5292080" y="2852936"/>
            <a:ext cx="3024336" cy="1296144"/>
          </a:xfrm>
          <a:prstGeom prst="wedgeRoundRectCallout">
            <a:avLst>
              <a:gd name="adj1" fmla="val -109686"/>
              <a:gd name="adj2" fmla="val -3854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Must remain available until it expires </a:t>
            </a:r>
            <a:endParaRPr lang="he-IL" sz="2800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818855" y="4365104"/>
            <a:ext cx="3024336" cy="1296144"/>
          </a:xfrm>
          <a:prstGeom prst="wedgeRoundRectCallout">
            <a:avLst>
              <a:gd name="adj1" fmla="val -116474"/>
              <a:gd name="adj2" fmla="val -7741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Upon exception with D, call </a:t>
            </a:r>
            <a:r>
              <a:rPr lang="en-US" sz="2800" dirty="0" err="1" smtClean="0">
                <a:solidFill>
                  <a:schemeClr val="tx1"/>
                </a:solidFill>
              </a:rPr>
              <a:t>reconfig</a:t>
            </a:r>
            <a:r>
              <a:rPr lang="en-US" sz="2800" dirty="0" smtClean="0">
                <a:solidFill>
                  <a:schemeClr val="tx1"/>
                </a:solidFill>
              </a:rPr>
              <a:t>(D, P)</a:t>
            </a:r>
          </a:p>
        </p:txBody>
      </p:sp>
    </p:spTree>
    <p:extLst>
      <p:ext uri="{BB962C8B-B14F-4D97-AF65-F5344CB8AC3E}">
        <p14:creationId xmlns:p14="http://schemas.microsoft.com/office/powerpoint/2010/main" val="335419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DynaStore</a:t>
            </a:r>
            <a:r>
              <a:rPr lang="en-US" dirty="0" smtClean="0"/>
              <a:t> Complexity 1/2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en-US" i="1" dirty="0" smtClean="0"/>
              <a:t> </a:t>
            </a:r>
            <a:r>
              <a:rPr lang="en-US" dirty="0"/>
              <a:t>Count operations on registers</a:t>
            </a:r>
          </a:p>
          <a:p>
            <a:pPr lvl="1"/>
            <a:r>
              <a:rPr lang="en-US" dirty="0" err="1"/>
              <a:t>C.write</a:t>
            </a:r>
            <a:r>
              <a:rPr lang="en-US" dirty="0"/>
              <a:t>, </a:t>
            </a:r>
            <a:r>
              <a:rPr lang="en-US" dirty="0" err="1"/>
              <a:t>C.read</a:t>
            </a:r>
            <a:r>
              <a:rPr lang="en-US" dirty="0"/>
              <a:t>, </a:t>
            </a:r>
            <a:r>
              <a:rPr lang="en-US" dirty="0" err="1"/>
              <a:t>C.collect</a:t>
            </a:r>
            <a:endParaRPr lang="en-US" dirty="0"/>
          </a:p>
          <a:p>
            <a:r>
              <a:rPr lang="en-US" i="1" dirty="0" smtClean="0"/>
              <a:t>m</a:t>
            </a:r>
            <a:r>
              <a:rPr lang="en-US" dirty="0" smtClean="0"/>
              <a:t> clients</a:t>
            </a:r>
            <a:r>
              <a:rPr lang="en-US" dirty="0"/>
              <a:t>, </a:t>
            </a:r>
            <a:r>
              <a:rPr lang="en-US" i="1" dirty="0"/>
              <a:t>n</a:t>
            </a:r>
            <a:r>
              <a:rPr lang="en-US" dirty="0"/>
              <a:t> of </a:t>
            </a:r>
            <a:r>
              <a:rPr lang="en-US" dirty="0" smtClean="0"/>
              <a:t>which perform </a:t>
            </a:r>
            <a:r>
              <a:rPr lang="en-US" dirty="0" err="1" smtClean="0"/>
              <a:t>reconfig</a:t>
            </a:r>
            <a:endParaRPr lang="en-US" dirty="0" smtClean="0"/>
          </a:p>
          <a:p>
            <a:pPr lvl="1"/>
            <a:r>
              <a:rPr lang="en-US" dirty="0" smtClean="0"/>
              <a:t>The n invoke Propose, others invoke Check</a:t>
            </a:r>
          </a:p>
          <a:p>
            <a:pPr lvl="1"/>
            <a:r>
              <a:rPr lang="en-US" dirty="0" smtClean="0"/>
              <a:t>In first </a:t>
            </a:r>
            <a:r>
              <a:rPr lang="en-US" dirty="0" err="1" smtClean="0"/>
              <a:t>SpSn</a:t>
            </a:r>
            <a:r>
              <a:rPr lang="en-US" dirty="0" smtClean="0"/>
              <a:t>, the </a:t>
            </a:r>
            <a:r>
              <a:rPr lang="en-US" i="1" dirty="0" smtClean="0"/>
              <a:t>n </a:t>
            </a:r>
            <a:r>
              <a:rPr lang="en-US" dirty="0" smtClean="0"/>
              <a:t>write proposals, others only collect </a:t>
            </a:r>
            <a:endParaRPr lang="en-US" dirty="0"/>
          </a:p>
          <a:p>
            <a:r>
              <a:rPr lang="en-US" dirty="0" smtClean="0"/>
              <a:t>After that,  all proposals are unions of the first </a:t>
            </a:r>
            <a:r>
              <a:rPr lang="en-US" i="1" dirty="0" smtClean="0"/>
              <a:t>n</a:t>
            </a:r>
            <a:r>
              <a:rPr lang="en-US" dirty="0" smtClean="0"/>
              <a:t> proposals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0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DynaStore</a:t>
            </a:r>
            <a:r>
              <a:rPr lang="en-US" dirty="0"/>
              <a:t> Complexity </a:t>
            </a:r>
            <a:r>
              <a:rPr lang="en-US" dirty="0" smtClean="0"/>
              <a:t>2/2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Since all </a:t>
            </a:r>
            <a:r>
              <a:rPr lang="en-US" dirty="0"/>
              <a:t>proposals are unions of the first </a:t>
            </a:r>
            <a:r>
              <a:rPr lang="en-US" i="1" dirty="0" smtClean="0"/>
              <a:t>n</a:t>
            </a:r>
            <a:endParaRPr lang="en-US" dirty="0"/>
          </a:p>
          <a:p>
            <a:pPr lvl="1"/>
            <a:r>
              <a:rPr lang="en-US" i="1" dirty="0" smtClean="0"/>
              <a:t>2</a:t>
            </a:r>
            <a:r>
              <a:rPr lang="en-US" i="1" baseline="30000" dirty="0" smtClean="0"/>
              <a:t>n</a:t>
            </a:r>
            <a:r>
              <a:rPr lang="en-US" dirty="0" smtClean="0"/>
              <a:t> </a:t>
            </a:r>
            <a:r>
              <a:rPr lang="en-US" dirty="0"/>
              <a:t>possible </a:t>
            </a:r>
            <a:r>
              <a:rPr lang="en-US" dirty="0" smtClean="0"/>
              <a:t>configurations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each </a:t>
            </a:r>
            <a:r>
              <a:rPr lang="en-US" dirty="0" smtClean="0"/>
              <a:t>of </a:t>
            </a:r>
            <a:r>
              <a:rPr lang="en-US" i="1" dirty="0" smtClean="0"/>
              <a:t>m</a:t>
            </a:r>
            <a:r>
              <a:rPr lang="en-US" dirty="0" smtClean="0"/>
              <a:t> clients </a:t>
            </a:r>
            <a:r>
              <a:rPr lang="en-US" dirty="0"/>
              <a:t>introduces at most </a:t>
            </a:r>
            <a:r>
              <a:rPr lang="en-US" i="1" dirty="0"/>
              <a:t>n</a:t>
            </a:r>
            <a:r>
              <a:rPr lang="en-US" dirty="0"/>
              <a:t> </a:t>
            </a:r>
          </a:p>
          <a:p>
            <a:endParaRPr lang="en-US" dirty="0" smtClean="0"/>
          </a:p>
          <a:p>
            <a:r>
              <a:rPr lang="en-US" dirty="0" smtClean="0"/>
              <a:t>O(1) operations per </a:t>
            </a:r>
            <a:r>
              <a:rPr lang="en-US" dirty="0" err="1" smtClean="0"/>
              <a:t>SpSn</a:t>
            </a:r>
            <a:r>
              <a:rPr lang="en-US" dirty="0" smtClean="0"/>
              <a:t> (1 write, 2 collects)</a:t>
            </a:r>
          </a:p>
          <a:p>
            <a:pPr lvl="1"/>
            <a:r>
              <a:rPr lang="en-US" dirty="0" smtClean="0"/>
              <a:t>One </a:t>
            </a:r>
            <a:r>
              <a:rPr lang="en-US" dirty="0" err="1" smtClean="0"/>
              <a:t>SpSn</a:t>
            </a:r>
            <a:r>
              <a:rPr lang="en-US" dirty="0" smtClean="0"/>
              <a:t> per introduced configuration</a:t>
            </a:r>
          </a:p>
          <a:p>
            <a:endParaRPr lang="en-US" dirty="0" smtClean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r>
              <a:rPr lang="en-US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Total: O(</a:t>
            </a:r>
            <a:r>
              <a:rPr lang="en-US" dirty="0" smtClean="0">
                <a:solidFill>
                  <a:schemeClr val="accent1"/>
                </a:solidFill>
              </a:rPr>
              <a:t>min(mn,2</a:t>
            </a:r>
            <a:r>
              <a:rPr lang="en-US" baseline="30000" dirty="0" smtClean="0">
                <a:solidFill>
                  <a:schemeClr val="accent1"/>
                </a:solidFill>
              </a:rPr>
              <a:t>n</a:t>
            </a:r>
            <a:r>
              <a:rPr lang="en-US" dirty="0" smtClean="0">
                <a:solidFill>
                  <a:schemeClr val="accent1"/>
                </a:solidFill>
              </a:rPr>
              <a:t>)) operations per client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7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r>
              <a:rPr lang="en-US" sz="3500" dirty="0" smtClean="0"/>
              <a:t>We’ll reduce the number of introduced configurations to n</a:t>
            </a:r>
          </a:p>
          <a:p>
            <a:r>
              <a:rPr lang="en-US" sz="3500" dirty="0" err="1" smtClean="0"/>
              <a:t>SpSn</a:t>
            </a:r>
            <a:r>
              <a:rPr lang="en-US" sz="3500" dirty="0" smtClean="0"/>
              <a:t> might become more costly, but the n </a:t>
            </a:r>
            <a:r>
              <a:rPr lang="en-US" sz="3500" dirty="0" err="1" smtClean="0"/>
              <a:t>SpSns</a:t>
            </a:r>
            <a:r>
              <a:rPr lang="en-US" sz="3500" dirty="0" smtClean="0"/>
              <a:t> will have an </a:t>
            </a:r>
            <a:r>
              <a:rPr lang="en-US" sz="3500" i="1" dirty="0" smtClean="0">
                <a:solidFill>
                  <a:schemeClr val="accent1"/>
                </a:solidFill>
              </a:rPr>
              <a:t>amortized</a:t>
            </a:r>
            <a:r>
              <a:rPr lang="en-US" sz="3500" i="1" dirty="0" smtClean="0"/>
              <a:t> </a:t>
            </a:r>
            <a:r>
              <a:rPr lang="en-US" sz="3500" dirty="0" smtClean="0"/>
              <a:t>cost</a:t>
            </a:r>
            <a:r>
              <a:rPr lang="en-US" sz="3500" i="1" dirty="0" smtClean="0"/>
              <a:t> </a:t>
            </a:r>
            <a:r>
              <a:rPr lang="en-US" sz="3500" dirty="0" smtClean="0"/>
              <a:t>of </a:t>
            </a:r>
            <a:r>
              <a:rPr lang="en-US" dirty="0" smtClean="0">
                <a:solidFill>
                  <a:srgbClr val="4F81BD"/>
                </a:solidFill>
                <a:sym typeface="Wingdings" panose="05000000000000000000" pitchFamily="2" charset="2"/>
              </a:rPr>
              <a:t>O(</a:t>
            </a:r>
            <a:r>
              <a:rPr lang="en-US" dirty="0" smtClean="0">
                <a:solidFill>
                  <a:srgbClr val="4F81BD"/>
                </a:solidFill>
              </a:rPr>
              <a:t>n) </a:t>
            </a:r>
            <a:endParaRPr lang="en-US" dirty="0">
              <a:solidFill>
                <a:srgbClr val="4F81BD"/>
              </a:solidFill>
            </a:endParaRPr>
          </a:p>
          <a:p>
            <a:endParaRPr lang="en-US" sz="3500" dirty="0" smtClean="0"/>
          </a:p>
          <a:p>
            <a:pPr marL="0" indent="0">
              <a:buNone/>
            </a:pPr>
            <a:endParaRPr lang="en-US" sz="2800" i="1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3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Idea – Use </a:t>
            </a:r>
            <a:r>
              <a:rPr lang="en-US" dirty="0"/>
              <a:t>Containment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147248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Assume the n initial proposals are related by containment</a:t>
                </a:r>
              </a:p>
              <a:p>
                <a:r>
                  <a:rPr lang="en-US" dirty="0" smtClean="0"/>
                  <a:t>Then every union of initial proposals is an initial proposal</a:t>
                </a:r>
              </a:p>
              <a:p>
                <a:r>
                  <a:rPr lang="en-US" dirty="0" smtClean="0"/>
                  <a:t>And so  </a:t>
                </a:r>
                <a:r>
                  <a:rPr lang="en-US" dirty="0" smtClean="0">
                    <a:sym typeface="Mathematica1"/>
                  </a:rPr>
                  <a:t>the number of </a:t>
                </a:r>
                <a:r>
                  <a:rPr lang="en-US" dirty="0" smtClean="0"/>
                  <a:t>introduced configurations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i="1" dirty="0" smtClean="0"/>
                  <a:t>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147248" cy="4525963"/>
              </a:xfrm>
              <a:blipFill rotWithShape="1">
                <a:blip r:embed="rId2"/>
                <a:stretch>
                  <a:fillRect l="-1647" t="-17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2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Man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external atomic snapshot object </a:t>
            </a:r>
            <a:r>
              <a:rPr lang="en-US" i="1" dirty="0" smtClean="0"/>
              <a:t>snap</a:t>
            </a:r>
            <a:endParaRPr lang="en-US" dirty="0" smtClean="0"/>
          </a:p>
          <a:p>
            <a:r>
              <a:rPr lang="en-US" dirty="0" smtClean="0"/>
              <a:t>Before invoking propose(C,P) </a:t>
            </a:r>
          </a:p>
          <a:p>
            <a:pPr lvl="1"/>
            <a:r>
              <a:rPr lang="en-US" dirty="0" smtClean="0"/>
              <a:t>Write proposal to </a:t>
            </a:r>
            <a:r>
              <a:rPr lang="en-US" i="1" dirty="0" smtClean="0"/>
              <a:t>snap</a:t>
            </a:r>
          </a:p>
          <a:p>
            <a:pPr lvl="1"/>
            <a:r>
              <a:rPr lang="en-US" dirty="0" smtClean="0"/>
              <a:t>Scan </a:t>
            </a:r>
            <a:r>
              <a:rPr lang="en-US" i="1" dirty="0" smtClean="0"/>
              <a:t>snap</a:t>
            </a:r>
          </a:p>
          <a:p>
            <a:pPr lvl="1"/>
            <a:r>
              <a:rPr lang="en-US" dirty="0" smtClean="0"/>
              <a:t>Propose the union of returned proposals</a:t>
            </a:r>
          </a:p>
          <a:p>
            <a:endParaRPr lang="en-US" i="1" dirty="0"/>
          </a:p>
          <a:p>
            <a:r>
              <a:rPr lang="en-US" b="1" dirty="0" smtClean="0">
                <a:solidFill>
                  <a:srgbClr val="C00000"/>
                </a:solidFill>
              </a:rPr>
              <a:t>Problem: </a:t>
            </a:r>
            <a:r>
              <a:rPr lang="en-US" dirty="0" smtClean="0">
                <a:solidFill>
                  <a:srgbClr val="C00000"/>
                </a:solidFill>
              </a:rPr>
              <a:t>snap is not dynamic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1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Reconfiguration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39341"/>
            <a:ext cx="8568952" cy="4597971"/>
          </a:xfrm>
        </p:spPr>
        <p:txBody>
          <a:bodyPr>
            <a:normAutofit/>
          </a:bodyPr>
          <a:lstStyle/>
          <a:p>
            <a:r>
              <a:rPr lang="en-US" dirty="0" smtClean="0"/>
              <a:t>Idea: put snap </a:t>
            </a:r>
            <a:r>
              <a:rPr lang="en-US" i="1" dirty="0" smtClean="0"/>
              <a:t>inside </a:t>
            </a:r>
            <a:r>
              <a:rPr lang="en-US" dirty="0" smtClean="0"/>
              <a:t>the first </a:t>
            </a:r>
            <a:r>
              <a:rPr lang="en-US" dirty="0" err="1" smtClean="0"/>
              <a:t>SpSn</a:t>
            </a:r>
            <a:endParaRPr lang="en-US" dirty="0" smtClean="0"/>
          </a:p>
          <a:p>
            <a:pPr lvl="1"/>
            <a:r>
              <a:rPr lang="en-US" dirty="0" smtClean="0"/>
              <a:t>Atomic snapshot has O(n) complexity</a:t>
            </a:r>
          </a:p>
          <a:p>
            <a:r>
              <a:rPr lang="en-US" dirty="0" smtClean="0"/>
              <a:t>But only in first </a:t>
            </a:r>
            <a:r>
              <a:rPr lang="en-US" dirty="0" err="1" smtClean="0"/>
              <a:t>SpSn</a:t>
            </a:r>
            <a:endParaRPr lang="en-US" dirty="0" smtClean="0"/>
          </a:p>
          <a:p>
            <a:pPr lvl="1"/>
            <a:r>
              <a:rPr lang="en-US" dirty="0" smtClean="0"/>
              <a:t>To keep complexity linear</a:t>
            </a:r>
          </a:p>
          <a:p>
            <a:pPr lvl="1"/>
            <a:endParaRPr lang="en-US" dirty="0"/>
          </a:p>
          <a:p>
            <a:r>
              <a:rPr lang="en-US" dirty="0" smtClean="0"/>
              <a:t>But, there are some issues ….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2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Optimal Reconfiguration – Problem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39341"/>
            <a:ext cx="8363272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Clients that start in </a:t>
            </a:r>
            <a:r>
              <a:rPr lang="en-US" dirty="0"/>
              <a:t>different </a:t>
            </a:r>
            <a:r>
              <a:rPr lang="en-US" dirty="0" smtClean="0"/>
              <a:t>configurations</a:t>
            </a:r>
            <a:br>
              <a:rPr lang="en-US" dirty="0" smtClean="0"/>
            </a:br>
            <a:r>
              <a:rPr lang="en-US" dirty="0" smtClean="0"/>
              <a:t>run separate atomic snapshots – no containment</a:t>
            </a:r>
          </a:p>
          <a:p>
            <a:r>
              <a:rPr lang="en-US" b="1" dirty="0" smtClean="0"/>
              <a:t>Solution 1:</a:t>
            </a:r>
            <a:br>
              <a:rPr lang="en-US" b="1" dirty="0" smtClean="0"/>
            </a:br>
            <a:r>
              <a:rPr lang="en-US" dirty="0" smtClean="0"/>
              <a:t>If a client c starts in C, it raises a flag, </a:t>
            </a:r>
            <a:br>
              <a:rPr lang="en-US" dirty="0" smtClean="0"/>
            </a:br>
            <a:r>
              <a:rPr lang="en-US" dirty="0" smtClean="0"/>
              <a:t>and those that see it</a:t>
            </a:r>
          </a:p>
          <a:p>
            <a:pPr lvl="1"/>
            <a:r>
              <a:rPr lang="en-US" dirty="0" smtClean="0"/>
              <a:t>run atomic snapshot in </a:t>
            </a:r>
            <a:r>
              <a:rPr lang="en-US" dirty="0" err="1" smtClean="0"/>
              <a:t>C.SpSn</a:t>
            </a:r>
            <a:endParaRPr lang="en-US" dirty="0" smtClean="0"/>
          </a:p>
          <a:p>
            <a:pPr lvl="1"/>
            <a:r>
              <a:rPr lang="en-US" dirty="0" smtClean="0"/>
              <a:t>empty their </a:t>
            </a:r>
            <a:r>
              <a:rPr lang="en-US" dirty="0" err="1" smtClean="0"/>
              <a:t>ToTrack</a:t>
            </a:r>
            <a:r>
              <a:rPr lang="en-US" dirty="0" smtClean="0"/>
              <a:t> sets</a:t>
            </a:r>
          </a:p>
          <a:p>
            <a:pPr marL="57150" indent="0">
              <a:buNone/>
            </a:pPr>
            <a:r>
              <a:rPr lang="en-US" dirty="0" smtClean="0"/>
              <a:t>   those that don’t see the flag are seen by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6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Optimal Reconfiguration – Problem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39341"/>
            <a:ext cx="8363272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Problem 2</a:t>
            </a:r>
            <a:r>
              <a:rPr lang="en-US" dirty="0" smtClean="0"/>
              <a:t>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Given solution 1, we can run </a:t>
            </a:r>
            <a:r>
              <a:rPr lang="en-US" i="1" dirty="0" smtClean="0"/>
              <a:t>n</a:t>
            </a:r>
            <a:r>
              <a:rPr lang="en-US" dirty="0" smtClean="0"/>
              <a:t> atomic snapshots, each with linear </a:t>
            </a:r>
            <a:r>
              <a:rPr lang="en-US" dirty="0"/>
              <a:t>complexity</a:t>
            </a:r>
          </a:p>
          <a:p>
            <a:r>
              <a:rPr lang="en-US" b="1" dirty="0" smtClean="0"/>
              <a:t>Solution 2:</a:t>
            </a:r>
            <a:br>
              <a:rPr lang="en-US" b="1" dirty="0" smtClean="0"/>
            </a:br>
            <a:r>
              <a:rPr lang="en-US" dirty="0" smtClean="0"/>
              <a:t>Change </a:t>
            </a:r>
            <a:r>
              <a:rPr lang="en-US" dirty="0"/>
              <a:t>the </a:t>
            </a:r>
            <a:r>
              <a:rPr lang="en-US" i="1" dirty="0"/>
              <a:t>successful double collect </a:t>
            </a:r>
            <a:r>
              <a:rPr lang="en-US" dirty="0" smtClean="0"/>
              <a:t>condition: check the </a:t>
            </a:r>
            <a:r>
              <a:rPr lang="en-US" b="1" dirty="0" smtClean="0"/>
              <a:t>unions </a:t>
            </a:r>
            <a:r>
              <a:rPr lang="en-US" dirty="0"/>
              <a:t>of </a:t>
            </a:r>
            <a:r>
              <a:rPr lang="en-US" dirty="0" smtClean="0"/>
              <a:t>collects </a:t>
            </a:r>
            <a:endParaRPr lang="en-US" dirty="0"/>
          </a:p>
          <a:p>
            <a:r>
              <a:rPr lang="en-US" dirty="0" smtClean="0"/>
              <a:t>Every </a:t>
            </a:r>
            <a:r>
              <a:rPr lang="en-US" dirty="0"/>
              <a:t>propose p</a:t>
            </a:r>
            <a:r>
              <a:rPr lang="en-US" baseline="-25000" dirty="0"/>
              <a:t>i</a:t>
            </a:r>
            <a:r>
              <a:rPr lang="en-US" dirty="0"/>
              <a:t> can cause </a:t>
            </a:r>
            <a:r>
              <a:rPr lang="en-US" dirty="0" smtClean="0"/>
              <a:t>at </a:t>
            </a:r>
            <a:r>
              <a:rPr lang="en-US" dirty="0"/>
              <a:t>most one </a:t>
            </a:r>
            <a:r>
              <a:rPr lang="en-US" dirty="0" smtClean="0"/>
              <a:t>additional collect in all</a:t>
            </a:r>
            <a:r>
              <a:rPr lang="en-US" i="1" dirty="0" smtClean="0"/>
              <a:t> </a:t>
            </a:r>
            <a:r>
              <a:rPr lang="en-US" dirty="0" err="1" smtClean="0"/>
              <a:t>SpSns</a:t>
            </a:r>
            <a:r>
              <a:rPr lang="en-US" dirty="0" smtClean="0"/>
              <a:t> together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Byzantine Committees</a:t>
            </a:r>
            <a:endParaRPr lang="he-IL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324744"/>
          </a:xfrm>
        </p:spPr>
        <p:txBody>
          <a:bodyPr>
            <a:normAutofit/>
          </a:bodyPr>
          <a:lstStyle/>
          <a:p>
            <a:r>
              <a:rPr lang="en-US" dirty="0" smtClean="0"/>
              <a:t>Increase Bitcoin throughput </a:t>
            </a:r>
          </a:p>
          <a:p>
            <a:pPr lvl="1"/>
            <a:r>
              <a:rPr lang="en-US" dirty="0" err="1" smtClean="0"/>
              <a:t>ByzCoin</a:t>
            </a:r>
            <a:r>
              <a:rPr lang="en-US" dirty="0"/>
              <a:t>, </a:t>
            </a:r>
            <a:r>
              <a:rPr lang="en-US" dirty="0" err="1"/>
              <a:t>HoneyBadger</a:t>
            </a:r>
            <a:r>
              <a:rPr lang="en-US" dirty="0"/>
              <a:t>, </a:t>
            </a:r>
            <a:r>
              <a:rPr lang="en-US" dirty="0" err="1"/>
              <a:t>HybridConsensus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38"/>
          <p:cNvSpPr txBox="1"/>
          <p:nvPr/>
        </p:nvSpPr>
        <p:spPr>
          <a:xfrm>
            <a:off x="2927237" y="5784031"/>
            <a:ext cx="1450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/>
              <a:t>L</a:t>
            </a:r>
            <a:r>
              <a:rPr lang="en-US" sz="2800" dirty="0" smtClean="0"/>
              <a:t>edger</a:t>
            </a:r>
            <a:endParaRPr lang="en-US" sz="2000" dirty="0"/>
          </a:p>
        </p:txBody>
      </p:sp>
      <p:sp>
        <p:nvSpPr>
          <p:cNvPr id="6" name="Right Brace 5"/>
          <p:cNvSpPr/>
          <p:nvPr/>
        </p:nvSpPr>
        <p:spPr>
          <a:xfrm rot="16200000">
            <a:off x="4586029" y="3227738"/>
            <a:ext cx="583661" cy="3328771"/>
          </a:xfrm>
          <a:prstGeom prst="rightBrace">
            <a:avLst>
              <a:gd name="adj1" fmla="val 144236"/>
              <a:gd name="adj2" fmla="val 5265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40"/>
          <p:cNvSpPr txBox="1"/>
          <p:nvPr/>
        </p:nvSpPr>
        <p:spPr>
          <a:xfrm>
            <a:off x="3356379" y="4077072"/>
            <a:ext cx="3220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/>
              <a:t>Current committee</a:t>
            </a:r>
            <a:endParaRPr lang="en-US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914758"/>
              </p:ext>
            </p:extLst>
          </p:nvPr>
        </p:nvGraphicFramePr>
        <p:xfrm>
          <a:off x="683568" y="5176480"/>
          <a:ext cx="6096000" cy="73449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734491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chemeClr val="bg1"/>
                          </a:solidFill>
                        </a:rPr>
                        <a:t>PoW</a:t>
                      </a:r>
                      <a:r>
                        <a:rPr lang="en-US" sz="2800" baseline="-25000" dirty="0" err="1" smtClean="0">
                          <a:solidFill>
                            <a:schemeClr val="bg1"/>
                          </a:solidFill>
                        </a:rPr>
                        <a:t>i+n</a:t>
                      </a:r>
                      <a:endParaRPr lang="en-US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…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 err="1" smtClean="0">
                          <a:solidFill>
                            <a:schemeClr val="bg1"/>
                          </a:solidFill>
                        </a:rPr>
                        <a:t>PoW</a:t>
                      </a:r>
                      <a:r>
                        <a:rPr lang="en-US" sz="2800" baseline="-25000" dirty="0" err="1" smtClean="0">
                          <a:solidFill>
                            <a:schemeClr val="bg1"/>
                          </a:solidFill>
                        </a:rPr>
                        <a:t>i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…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 err="1" smtClean="0">
                          <a:solidFill>
                            <a:schemeClr val="bg1"/>
                          </a:solidFill>
                        </a:rPr>
                        <a:t>PoW</a:t>
                      </a:r>
                      <a:r>
                        <a:rPr lang="en-US" sz="2800" baseline="-25000" dirty="0" err="1" smtClean="0">
                          <a:solidFill>
                            <a:schemeClr val="bg1"/>
                          </a:solidFill>
                        </a:rPr>
                        <a:t>j</a:t>
                      </a:r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ound Single Corner Rectangle 12"/>
          <p:cNvSpPr/>
          <p:nvPr/>
        </p:nvSpPr>
        <p:spPr>
          <a:xfrm>
            <a:off x="7020272" y="3861048"/>
            <a:ext cx="1656184" cy="864096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PoW</a:t>
            </a:r>
            <a:r>
              <a:rPr lang="en-US" sz="2800" baseline="-25000" dirty="0" smtClean="0">
                <a:solidFill>
                  <a:schemeClr val="bg1"/>
                </a:solidFill>
              </a:rPr>
              <a:t>i+n+1</a:t>
            </a:r>
            <a:endParaRPr lang="he-IL" sz="2800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6006882" y="1196752"/>
            <a:ext cx="2635122" cy="2088232"/>
          </a:xfrm>
          <a:prstGeom prst="wedgeRoundRectCallout">
            <a:avLst>
              <a:gd name="adj1" fmla="val 1059"/>
              <a:gd name="adj2" fmla="val 7428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Lucky solver invited to replace a committee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member</a:t>
            </a:r>
            <a:endParaRPr lang="he-IL" sz="28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3356992"/>
            <a:ext cx="643182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1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Dynamic storage reconfiguration</a:t>
            </a:r>
            <a:endParaRPr lang="he-IL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65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50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83568" y="3717032"/>
            <a:ext cx="720080" cy="792088"/>
            <a:chOff x="2123728" y="1916832"/>
            <a:chExt cx="720080" cy="792088"/>
          </a:xfrm>
        </p:grpSpPr>
        <p:sp>
          <p:nvSpPr>
            <p:cNvPr id="5" name="Rectangle 4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7544" y="2186861"/>
            <a:ext cx="2160240" cy="1098123"/>
            <a:chOff x="611560" y="1322765"/>
            <a:chExt cx="2160240" cy="1098123"/>
          </a:xfrm>
        </p:grpSpPr>
        <p:sp>
          <p:nvSpPr>
            <p:cNvPr id="10" name="Oval Callout 9"/>
            <p:cNvSpPr/>
            <p:nvPr/>
          </p:nvSpPr>
          <p:spPr>
            <a:xfrm>
              <a:off x="611560" y="1340768"/>
              <a:ext cx="2160240" cy="1080120"/>
            </a:xfrm>
            <a:prstGeom prst="wedgeEllipseCallout">
              <a:avLst>
                <a:gd name="adj1" fmla="val -27705"/>
                <a:gd name="adj2" fmla="val 881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1560" y="1322765"/>
              <a:ext cx="21602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Initial configuration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94648" y="1436440"/>
            <a:ext cx="1833736" cy="1119801"/>
            <a:chOff x="4538464" y="1436440"/>
            <a:chExt cx="1833736" cy="1119801"/>
          </a:xfrm>
        </p:grpSpPr>
        <p:pic>
          <p:nvPicPr>
            <p:cNvPr id="2050" name="Picture 2" descr="Image result for client icon vector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464" y="1436441"/>
              <a:ext cx="537592" cy="537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Image result for client icon vector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4608" y="1436440"/>
              <a:ext cx="537592" cy="537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Oval 18"/>
            <p:cNvSpPr/>
            <p:nvPr/>
          </p:nvSpPr>
          <p:spPr>
            <a:xfrm>
              <a:off x="4584855" y="2106495"/>
              <a:ext cx="444810" cy="44974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880999" y="2106495"/>
              <a:ext cx="444810" cy="44974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851920" y="3720984"/>
            <a:ext cx="4326862" cy="2300304"/>
            <a:chOff x="-1070240" y="1340767"/>
            <a:chExt cx="3704406" cy="1580223"/>
          </a:xfrm>
        </p:grpSpPr>
        <p:sp>
          <p:nvSpPr>
            <p:cNvPr id="24" name="Oval Callout 23"/>
            <p:cNvSpPr/>
            <p:nvPr/>
          </p:nvSpPr>
          <p:spPr>
            <a:xfrm>
              <a:off x="-1070240" y="1340767"/>
              <a:ext cx="3704406" cy="1580223"/>
            </a:xfrm>
            <a:prstGeom prst="wedgeEllipseCallout">
              <a:avLst>
                <a:gd name="adj1" fmla="val 24952"/>
                <a:gd name="adj2" fmla="val -9732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-705122" y="1646666"/>
              <a:ext cx="2782695" cy="951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Two clients      propose sets of changes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6759793" y="5143704"/>
            <a:ext cx="288032" cy="30152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156462" y="5128642"/>
            <a:ext cx="334330" cy="30152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209" y="4243021"/>
            <a:ext cx="365111" cy="3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176" y="4239549"/>
            <a:ext cx="365111" cy="3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1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Illustration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51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156720" y="4725144"/>
            <a:ext cx="720080" cy="792088"/>
            <a:chOff x="2123728" y="1916832"/>
            <a:chExt cx="720080" cy="792088"/>
          </a:xfrm>
        </p:grpSpPr>
        <p:sp>
          <p:nvSpPr>
            <p:cNvPr id="5" name="Rectangle 4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696890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072482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3995936" y="1610075"/>
            <a:ext cx="4608512" cy="148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022576" y="2234483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022576" y="976810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745546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09542" y="54868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Proposal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940152" y="54868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ToTrack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940152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20272" y="5486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Speculation</a:t>
            </a:r>
            <a:endParaRPr lang="en-US" sz="2400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7020272" y="650306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6103404" y="1097142"/>
            <a:ext cx="432048" cy="423199"/>
            <a:chOff x="2123728" y="1916832"/>
            <a:chExt cx="720080" cy="792088"/>
          </a:xfrm>
        </p:grpSpPr>
        <p:sp>
          <p:nvSpPr>
            <p:cNvPr id="49" name="Rectangle 48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AutoShape 2" descr="Image result for fla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4" descr="Image result for fla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AutoShape 6" descr="Image result for fla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4880992" y="1097142"/>
            <a:ext cx="825624" cy="432048"/>
            <a:chOff x="3955926" y="2996952"/>
            <a:chExt cx="825624" cy="432048"/>
          </a:xfrm>
        </p:grpSpPr>
        <p:sp>
          <p:nvSpPr>
            <p:cNvPr id="52" name="Rectangle 51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895478" y="1730029"/>
            <a:ext cx="825624" cy="432048"/>
            <a:chOff x="3923928" y="3573016"/>
            <a:chExt cx="825624" cy="432048"/>
          </a:xfrm>
        </p:grpSpPr>
        <p:sp>
          <p:nvSpPr>
            <p:cNvPr id="62" name="Rectangle 61"/>
            <p:cNvSpPr/>
            <p:nvPr/>
          </p:nvSpPr>
          <p:spPr>
            <a:xfrm>
              <a:off x="3923928" y="3573016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002680" y="3649961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4395986" y="3645024"/>
              <a:ext cx="266886" cy="24029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103404" y="1754086"/>
            <a:ext cx="432048" cy="423199"/>
            <a:chOff x="2123728" y="1916832"/>
            <a:chExt cx="720080" cy="792088"/>
          </a:xfrm>
        </p:grpSpPr>
        <p:sp>
          <p:nvSpPr>
            <p:cNvPr id="66" name="Rectangle 65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43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Illustration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52</a:t>
            </a:fld>
            <a:endParaRPr lang="en-US"/>
          </a:p>
        </p:txBody>
      </p:sp>
      <p:pic>
        <p:nvPicPr>
          <p:cNvPr id="2050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696890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072482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3995936" y="1610075"/>
            <a:ext cx="4608512" cy="148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022576" y="2234483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022576" y="976810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745546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09542" y="54868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Proposal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940152" y="54868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ToTrack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940152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20272" y="5486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Speculation</a:t>
            </a:r>
            <a:endParaRPr lang="en-US" sz="2400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7020272" y="650306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6103404" y="1097142"/>
            <a:ext cx="432048" cy="423199"/>
            <a:chOff x="2123728" y="1916832"/>
            <a:chExt cx="720080" cy="792088"/>
          </a:xfrm>
        </p:grpSpPr>
        <p:sp>
          <p:nvSpPr>
            <p:cNvPr id="49" name="Rectangle 48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03404" y="1754086"/>
            <a:ext cx="432048" cy="423199"/>
            <a:chOff x="2123728" y="1916832"/>
            <a:chExt cx="720080" cy="792088"/>
          </a:xfrm>
        </p:grpSpPr>
        <p:sp>
          <p:nvSpPr>
            <p:cNvPr id="52" name="Rectangle 51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AutoShape 2" descr="Image result for fla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4" descr="Image result for fla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AutoShape 6" descr="Image result for fla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636" y="2845781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336" y="2845781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 rot="3690742">
            <a:off x="3337923" y="4049966"/>
            <a:ext cx="2256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SpSn(    )</a:t>
            </a:r>
            <a:endParaRPr lang="en-US" sz="24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4156720" y="4725144"/>
            <a:ext cx="720080" cy="792088"/>
            <a:chOff x="2123728" y="1916832"/>
            <a:chExt cx="720080" cy="792088"/>
          </a:xfrm>
        </p:grpSpPr>
        <p:sp>
          <p:nvSpPr>
            <p:cNvPr id="38" name="Rectangle 37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Arrow Connector 6"/>
          <p:cNvCxnSpPr/>
          <p:nvPr/>
        </p:nvCxnSpPr>
        <p:spPr>
          <a:xfrm>
            <a:off x="3707904" y="3383374"/>
            <a:ext cx="580070" cy="119775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4243833" y="3982251"/>
            <a:ext cx="222405" cy="22487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 rot="7655643">
            <a:off x="4026897" y="4251552"/>
            <a:ext cx="2256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SpSn(    )</a:t>
            </a:r>
            <a:endParaRPr lang="en-US" sz="2400" dirty="0"/>
          </a:p>
        </p:txBody>
      </p:sp>
      <p:sp>
        <p:nvSpPr>
          <p:cNvPr id="44" name="Oval 43"/>
          <p:cNvSpPr/>
          <p:nvPr/>
        </p:nvSpPr>
        <p:spPr>
          <a:xfrm rot="14501205">
            <a:off x="5171345" y="4178023"/>
            <a:ext cx="222405" cy="2248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>
            <a:stCxn id="29" idx="2"/>
          </p:cNvCxnSpPr>
          <p:nvPr/>
        </p:nvCxnSpPr>
        <p:spPr>
          <a:xfrm flipH="1">
            <a:off x="4788024" y="3383374"/>
            <a:ext cx="911408" cy="12026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4880992" y="1097142"/>
            <a:ext cx="825624" cy="432048"/>
            <a:chOff x="3955926" y="2996952"/>
            <a:chExt cx="825624" cy="432048"/>
          </a:xfrm>
        </p:grpSpPr>
        <p:sp>
          <p:nvSpPr>
            <p:cNvPr id="57" name="Rectangle 56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895478" y="1730029"/>
            <a:ext cx="825624" cy="432048"/>
            <a:chOff x="3923928" y="3573016"/>
            <a:chExt cx="825624" cy="432048"/>
          </a:xfrm>
        </p:grpSpPr>
        <p:sp>
          <p:nvSpPr>
            <p:cNvPr id="61" name="Rectangle 60"/>
            <p:cNvSpPr/>
            <p:nvPr/>
          </p:nvSpPr>
          <p:spPr>
            <a:xfrm>
              <a:off x="3923928" y="3573016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002680" y="3649961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395986" y="3645024"/>
              <a:ext cx="266886" cy="24029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39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Illustration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53</a:t>
            </a:fld>
            <a:endParaRPr lang="en-US"/>
          </a:p>
        </p:txBody>
      </p:sp>
      <p:pic>
        <p:nvPicPr>
          <p:cNvPr id="2050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696890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072482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3995936" y="1610075"/>
            <a:ext cx="4608512" cy="148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022576" y="2234483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022576" y="976810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745546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09542" y="54868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Proposal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940152" y="54868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ToTrack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940152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20272" y="5486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Speculation</a:t>
            </a:r>
            <a:endParaRPr lang="en-US" sz="2400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7020272" y="650306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2" descr="Image result for fla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4" descr="Image result for fla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AutoShape 6" descr="Image result for fla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79425" y="4077072"/>
            <a:ext cx="720080" cy="792088"/>
            <a:chOff x="2123728" y="1916832"/>
            <a:chExt cx="720080" cy="792088"/>
          </a:xfrm>
        </p:grpSpPr>
        <p:sp>
          <p:nvSpPr>
            <p:cNvPr id="38" name="Rectangle 37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Connector 4"/>
          <p:cNvCxnSpPr/>
          <p:nvPr/>
        </p:nvCxnSpPr>
        <p:spPr>
          <a:xfrm flipV="1">
            <a:off x="1259632" y="3573016"/>
            <a:ext cx="2136279" cy="50405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259632" y="4869160"/>
            <a:ext cx="2136279" cy="64807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563888" y="2924944"/>
            <a:ext cx="4320480" cy="3312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4880992" y="1097142"/>
            <a:ext cx="825624" cy="432048"/>
            <a:chOff x="3955926" y="2996952"/>
            <a:chExt cx="825624" cy="432048"/>
          </a:xfrm>
        </p:grpSpPr>
        <p:sp>
          <p:nvSpPr>
            <p:cNvPr id="56" name="Rectangle 55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895478" y="1730029"/>
            <a:ext cx="825624" cy="432048"/>
            <a:chOff x="3923928" y="3573016"/>
            <a:chExt cx="825624" cy="432048"/>
          </a:xfrm>
        </p:grpSpPr>
        <p:sp>
          <p:nvSpPr>
            <p:cNvPr id="60" name="Rectangle 59"/>
            <p:cNvSpPr/>
            <p:nvPr/>
          </p:nvSpPr>
          <p:spPr>
            <a:xfrm>
              <a:off x="3923928" y="3573016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002680" y="3649961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395986" y="3645024"/>
              <a:ext cx="266886" cy="24029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66759" y="2910758"/>
            <a:ext cx="1146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SpSn</a:t>
            </a:r>
            <a:endParaRPr lang="en-US" dirty="0"/>
          </a:p>
        </p:txBody>
      </p:sp>
      <p:pic>
        <p:nvPicPr>
          <p:cNvPr id="89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296" y="3031086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31087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stCxn id="89" idx="2"/>
            <a:endCxn id="72" idx="0"/>
          </p:cNvCxnSpPr>
          <p:nvPr/>
        </p:nvCxnSpPr>
        <p:spPr>
          <a:xfrm>
            <a:off x="5400092" y="3568679"/>
            <a:ext cx="0" cy="50839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076056" y="4077072"/>
            <a:ext cx="1447782" cy="432048"/>
            <a:chOff x="5076056" y="4077072"/>
            <a:chExt cx="1447782" cy="432048"/>
          </a:xfrm>
        </p:grpSpPr>
        <p:sp>
          <p:nvSpPr>
            <p:cNvPr id="74" name="Rectangle 73"/>
            <p:cNvSpPr/>
            <p:nvPr/>
          </p:nvSpPr>
          <p:spPr>
            <a:xfrm>
              <a:off x="5076056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79666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205763" y="4149080"/>
            <a:ext cx="446357" cy="287396"/>
            <a:chOff x="3955926" y="2996952"/>
            <a:chExt cx="825624" cy="432048"/>
          </a:xfrm>
        </p:grpSpPr>
        <p:sp>
          <p:nvSpPr>
            <p:cNvPr id="93" name="Rectangle 92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5076056" y="5537178"/>
            <a:ext cx="1447782" cy="432048"/>
            <a:chOff x="5076056" y="4077072"/>
            <a:chExt cx="1447782" cy="432048"/>
          </a:xfrm>
        </p:grpSpPr>
        <p:sp>
          <p:nvSpPr>
            <p:cNvPr id="97" name="Rectangle 96"/>
            <p:cNvSpPr/>
            <p:nvPr/>
          </p:nvSpPr>
          <p:spPr>
            <a:xfrm>
              <a:off x="5076056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79666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94498" y="3573016"/>
            <a:ext cx="713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grpSp>
        <p:nvGrpSpPr>
          <p:cNvPr id="100" name="Group 99"/>
          <p:cNvGrpSpPr/>
          <p:nvPr/>
        </p:nvGrpSpPr>
        <p:grpSpPr>
          <a:xfrm>
            <a:off x="7092280" y="1097142"/>
            <a:ext cx="432048" cy="423199"/>
            <a:chOff x="2123728" y="1916832"/>
            <a:chExt cx="720080" cy="792088"/>
          </a:xfrm>
        </p:grpSpPr>
        <p:sp>
          <p:nvSpPr>
            <p:cNvPr id="101" name="Rectangle 100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7092280" y="1754086"/>
            <a:ext cx="432048" cy="423199"/>
            <a:chOff x="2123728" y="1916832"/>
            <a:chExt cx="720080" cy="792088"/>
          </a:xfrm>
        </p:grpSpPr>
        <p:sp>
          <p:nvSpPr>
            <p:cNvPr id="104" name="Rectangle 103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403648" y="1489030"/>
            <a:ext cx="2160240" cy="1098123"/>
            <a:chOff x="611560" y="1322765"/>
            <a:chExt cx="2160240" cy="1098123"/>
          </a:xfrm>
        </p:grpSpPr>
        <p:sp>
          <p:nvSpPr>
            <p:cNvPr id="107" name="Oval Callout 106"/>
            <p:cNvSpPr/>
            <p:nvPr/>
          </p:nvSpPr>
          <p:spPr>
            <a:xfrm>
              <a:off x="611560" y="1340768"/>
              <a:ext cx="2160240" cy="1080120"/>
            </a:xfrm>
            <a:prstGeom prst="wedgeEllipseCallout">
              <a:avLst>
                <a:gd name="adj1" fmla="val 59598"/>
                <a:gd name="adj2" fmla="val -2735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11560" y="1322765"/>
              <a:ext cx="21602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Update </a:t>
              </a:r>
              <a:r>
                <a:rPr lang="en-US" sz="2800" dirty="0">
                  <a:solidFill>
                    <a:schemeClr val="bg1"/>
                  </a:solidFill>
                </a:rPr>
                <a:t>Speculation</a:t>
              </a:r>
            </a:p>
          </p:txBody>
        </p:sp>
      </p:grpSp>
      <p:pic>
        <p:nvPicPr>
          <p:cNvPr id="109" name="Picture 4" descr="Image result for fla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10" y="3715591"/>
            <a:ext cx="360040" cy="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54" y="3177998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3" y="3208013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62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Illustration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54</a:t>
            </a:fld>
            <a:endParaRPr lang="en-US"/>
          </a:p>
        </p:txBody>
      </p:sp>
      <p:pic>
        <p:nvPicPr>
          <p:cNvPr id="2050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696890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072482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3995936" y="1610075"/>
            <a:ext cx="4608512" cy="148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022576" y="2234483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022576" y="976810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745546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09542" y="54868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Proposal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940152" y="54868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ToTrack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940152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20272" y="5486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Speculation</a:t>
            </a:r>
            <a:endParaRPr lang="en-US" sz="2400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7020272" y="650306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2" descr="Image result for fla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4" descr="Image result for fla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AutoShape 6" descr="Image result for fla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79425" y="4077072"/>
            <a:ext cx="720080" cy="792088"/>
            <a:chOff x="2123728" y="1916832"/>
            <a:chExt cx="720080" cy="792088"/>
          </a:xfrm>
        </p:grpSpPr>
        <p:sp>
          <p:nvSpPr>
            <p:cNvPr id="38" name="Rectangle 37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Connector 4"/>
          <p:cNvCxnSpPr/>
          <p:nvPr/>
        </p:nvCxnSpPr>
        <p:spPr>
          <a:xfrm flipV="1">
            <a:off x="1259632" y="3573016"/>
            <a:ext cx="2136279" cy="50405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259632" y="4869160"/>
            <a:ext cx="2136279" cy="64807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563888" y="2924944"/>
            <a:ext cx="4320480" cy="3312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4880992" y="1097142"/>
            <a:ext cx="825624" cy="432048"/>
            <a:chOff x="3955926" y="2996952"/>
            <a:chExt cx="825624" cy="432048"/>
          </a:xfrm>
        </p:grpSpPr>
        <p:sp>
          <p:nvSpPr>
            <p:cNvPr id="56" name="Rectangle 55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895478" y="1730029"/>
            <a:ext cx="825624" cy="432048"/>
            <a:chOff x="3923928" y="3573016"/>
            <a:chExt cx="825624" cy="432048"/>
          </a:xfrm>
        </p:grpSpPr>
        <p:sp>
          <p:nvSpPr>
            <p:cNvPr id="60" name="Rectangle 59"/>
            <p:cNvSpPr/>
            <p:nvPr/>
          </p:nvSpPr>
          <p:spPr>
            <a:xfrm>
              <a:off x="3923928" y="3573016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002680" y="3649961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395986" y="3645024"/>
              <a:ext cx="266886" cy="24029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66759" y="2910758"/>
            <a:ext cx="1146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SpSn</a:t>
            </a:r>
            <a:endParaRPr lang="en-US" dirty="0"/>
          </a:p>
        </p:txBody>
      </p:sp>
      <p:pic>
        <p:nvPicPr>
          <p:cNvPr id="89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296" y="3031086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31087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5076056" y="4077072"/>
            <a:ext cx="1447782" cy="432048"/>
            <a:chOff x="5076056" y="4077072"/>
            <a:chExt cx="1447782" cy="432048"/>
          </a:xfrm>
        </p:grpSpPr>
        <p:sp>
          <p:nvSpPr>
            <p:cNvPr id="74" name="Rectangle 73"/>
            <p:cNvSpPr/>
            <p:nvPr/>
          </p:nvSpPr>
          <p:spPr>
            <a:xfrm>
              <a:off x="5076056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79666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205763" y="4149080"/>
            <a:ext cx="446357" cy="287396"/>
            <a:chOff x="3955926" y="2996952"/>
            <a:chExt cx="825624" cy="432048"/>
          </a:xfrm>
        </p:grpSpPr>
        <p:sp>
          <p:nvSpPr>
            <p:cNvPr id="93" name="Rectangle 92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5076056" y="5537178"/>
            <a:ext cx="1447782" cy="432048"/>
            <a:chOff x="5076056" y="4077072"/>
            <a:chExt cx="1447782" cy="432048"/>
          </a:xfrm>
        </p:grpSpPr>
        <p:sp>
          <p:nvSpPr>
            <p:cNvPr id="97" name="Rectangle 96"/>
            <p:cNvSpPr/>
            <p:nvPr/>
          </p:nvSpPr>
          <p:spPr>
            <a:xfrm>
              <a:off x="5076056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79666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3" name="Straight Arrow Connector 62"/>
          <p:cNvCxnSpPr/>
          <p:nvPr/>
        </p:nvCxnSpPr>
        <p:spPr>
          <a:xfrm>
            <a:off x="5400092" y="3568679"/>
            <a:ext cx="0" cy="50839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211960" y="35730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smtClean="0"/>
              <a:t>ead </a:t>
            </a:r>
            <a:r>
              <a:rPr lang="en-US" dirty="0" smtClean="0"/>
              <a:t>twice</a:t>
            </a:r>
            <a:endParaRPr lang="en-US" dirty="0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5400092" y="3568679"/>
            <a:ext cx="760161" cy="50839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7092280" y="1097142"/>
            <a:ext cx="432048" cy="423199"/>
            <a:chOff x="2123728" y="1916832"/>
            <a:chExt cx="720080" cy="792088"/>
          </a:xfrm>
        </p:grpSpPr>
        <p:sp>
          <p:nvSpPr>
            <p:cNvPr id="68" name="Rectangle 67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092280" y="1754086"/>
            <a:ext cx="432048" cy="423199"/>
            <a:chOff x="2123728" y="1916832"/>
            <a:chExt cx="720080" cy="792088"/>
          </a:xfrm>
        </p:grpSpPr>
        <p:sp>
          <p:nvSpPr>
            <p:cNvPr id="71" name="Rectangle 70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3" name="Picture 4" descr="Image result for fla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10" y="3715591"/>
            <a:ext cx="360040" cy="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54" y="3177998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3" y="3208013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82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Illustration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55</a:t>
            </a:fld>
            <a:endParaRPr lang="en-US"/>
          </a:p>
        </p:txBody>
      </p:sp>
      <p:pic>
        <p:nvPicPr>
          <p:cNvPr id="2050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696890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072482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3995936" y="1610075"/>
            <a:ext cx="4608512" cy="148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022576" y="2234483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022576" y="976810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745546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09542" y="54868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Proposal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940152" y="54868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ToTrack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940152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20272" y="5486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Speculation</a:t>
            </a:r>
            <a:endParaRPr lang="en-US" sz="2400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7020272" y="650306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2" descr="Image result for fla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4" descr="Image result for fla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AutoShape 6" descr="Image result for fla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79425" y="4077072"/>
            <a:ext cx="720080" cy="792088"/>
            <a:chOff x="2123728" y="1916832"/>
            <a:chExt cx="720080" cy="792088"/>
          </a:xfrm>
        </p:grpSpPr>
        <p:sp>
          <p:nvSpPr>
            <p:cNvPr id="38" name="Rectangle 37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Connector 4"/>
          <p:cNvCxnSpPr/>
          <p:nvPr/>
        </p:nvCxnSpPr>
        <p:spPr>
          <a:xfrm flipV="1">
            <a:off x="1259632" y="3573016"/>
            <a:ext cx="2136279" cy="50405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259632" y="4869160"/>
            <a:ext cx="2136279" cy="64807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563888" y="2924944"/>
            <a:ext cx="4320480" cy="3312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4880992" y="1097142"/>
            <a:ext cx="825624" cy="432048"/>
            <a:chOff x="3955926" y="2996952"/>
            <a:chExt cx="825624" cy="432048"/>
          </a:xfrm>
        </p:grpSpPr>
        <p:sp>
          <p:nvSpPr>
            <p:cNvPr id="56" name="Rectangle 55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895478" y="1730029"/>
            <a:ext cx="825624" cy="432048"/>
            <a:chOff x="3923928" y="3573016"/>
            <a:chExt cx="825624" cy="432048"/>
          </a:xfrm>
        </p:grpSpPr>
        <p:sp>
          <p:nvSpPr>
            <p:cNvPr id="60" name="Rectangle 59"/>
            <p:cNvSpPr/>
            <p:nvPr/>
          </p:nvSpPr>
          <p:spPr>
            <a:xfrm>
              <a:off x="3923928" y="3573016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002680" y="3649961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395986" y="3645024"/>
              <a:ext cx="266886" cy="24029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66759" y="2910758"/>
            <a:ext cx="1146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SpSn</a:t>
            </a:r>
            <a:endParaRPr lang="en-US" dirty="0"/>
          </a:p>
        </p:txBody>
      </p:sp>
      <p:pic>
        <p:nvPicPr>
          <p:cNvPr id="89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296" y="3031086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31087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5076056" y="4077072"/>
            <a:ext cx="1447782" cy="432048"/>
            <a:chOff x="5076056" y="4077072"/>
            <a:chExt cx="1447782" cy="432048"/>
          </a:xfrm>
        </p:grpSpPr>
        <p:sp>
          <p:nvSpPr>
            <p:cNvPr id="74" name="Rectangle 73"/>
            <p:cNvSpPr/>
            <p:nvPr/>
          </p:nvSpPr>
          <p:spPr>
            <a:xfrm>
              <a:off x="5076056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79666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205763" y="4149080"/>
            <a:ext cx="446357" cy="287396"/>
            <a:chOff x="3955926" y="2996952"/>
            <a:chExt cx="825624" cy="432048"/>
          </a:xfrm>
        </p:grpSpPr>
        <p:sp>
          <p:nvSpPr>
            <p:cNvPr id="93" name="Rectangle 92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5076056" y="5537178"/>
            <a:ext cx="1447782" cy="432048"/>
            <a:chOff x="5076056" y="4077072"/>
            <a:chExt cx="1447782" cy="432048"/>
          </a:xfrm>
        </p:grpSpPr>
        <p:sp>
          <p:nvSpPr>
            <p:cNvPr id="97" name="Rectangle 96"/>
            <p:cNvSpPr/>
            <p:nvPr/>
          </p:nvSpPr>
          <p:spPr>
            <a:xfrm>
              <a:off x="5076056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79666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6" name="Straight Arrow Connector 65"/>
          <p:cNvCxnSpPr/>
          <p:nvPr/>
        </p:nvCxnSpPr>
        <p:spPr>
          <a:xfrm>
            <a:off x="6185706" y="3568679"/>
            <a:ext cx="0" cy="50839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991377" y="4149080"/>
            <a:ext cx="446357" cy="287396"/>
            <a:chOff x="5991377" y="4149080"/>
            <a:chExt cx="446357" cy="287396"/>
          </a:xfrm>
        </p:grpSpPr>
        <p:sp>
          <p:nvSpPr>
            <p:cNvPr id="68" name="Rectangle 67"/>
            <p:cNvSpPr/>
            <p:nvPr/>
          </p:nvSpPr>
          <p:spPr>
            <a:xfrm>
              <a:off x="5991377" y="4149080"/>
              <a:ext cx="446357" cy="2873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033953" y="4200263"/>
              <a:ext cx="144287" cy="15984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6246586" y="4196979"/>
              <a:ext cx="144287" cy="159841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6280629" y="3573016"/>
            <a:ext cx="713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7092280" y="1097142"/>
            <a:ext cx="432048" cy="423199"/>
            <a:chOff x="2123728" y="1916832"/>
            <a:chExt cx="720080" cy="792088"/>
          </a:xfrm>
        </p:grpSpPr>
        <p:sp>
          <p:nvSpPr>
            <p:cNvPr id="75" name="Rectangle 74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092280" y="1754086"/>
            <a:ext cx="432048" cy="423199"/>
            <a:chOff x="2123728" y="1916832"/>
            <a:chExt cx="720080" cy="792088"/>
          </a:xfrm>
        </p:grpSpPr>
        <p:sp>
          <p:nvSpPr>
            <p:cNvPr id="78" name="Rectangle 77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0" name="Picture 4" descr="Image result for fla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10" y="3715591"/>
            <a:ext cx="360040" cy="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54" y="3177998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3" y="3208013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46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Illustration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56</a:t>
            </a:fld>
            <a:endParaRPr lang="en-US"/>
          </a:p>
        </p:txBody>
      </p:sp>
      <p:pic>
        <p:nvPicPr>
          <p:cNvPr id="2050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696890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072482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3995936" y="1610075"/>
            <a:ext cx="4608512" cy="148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022576" y="2234483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022576" y="976810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745546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09542" y="54868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Proposal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940152" y="54868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ToTrack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940152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20272" y="5486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Speculation</a:t>
            </a:r>
            <a:endParaRPr lang="en-US" sz="2400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7020272" y="650306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2" descr="Image result for fla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4" descr="Image result for fla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AutoShape 6" descr="Image result for fla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79425" y="4077072"/>
            <a:ext cx="720080" cy="792088"/>
            <a:chOff x="2123728" y="1916832"/>
            <a:chExt cx="720080" cy="792088"/>
          </a:xfrm>
        </p:grpSpPr>
        <p:sp>
          <p:nvSpPr>
            <p:cNvPr id="38" name="Rectangle 37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Connector 4"/>
          <p:cNvCxnSpPr/>
          <p:nvPr/>
        </p:nvCxnSpPr>
        <p:spPr>
          <a:xfrm flipV="1">
            <a:off x="1259632" y="3573016"/>
            <a:ext cx="2136279" cy="50405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259632" y="4869160"/>
            <a:ext cx="2136279" cy="64807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563888" y="2924944"/>
            <a:ext cx="4320480" cy="3312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4880992" y="1097142"/>
            <a:ext cx="825624" cy="432048"/>
            <a:chOff x="3955926" y="2996952"/>
            <a:chExt cx="825624" cy="432048"/>
          </a:xfrm>
        </p:grpSpPr>
        <p:sp>
          <p:nvSpPr>
            <p:cNvPr id="56" name="Rectangle 55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895478" y="1730029"/>
            <a:ext cx="825624" cy="432048"/>
            <a:chOff x="3923928" y="3573016"/>
            <a:chExt cx="825624" cy="432048"/>
          </a:xfrm>
        </p:grpSpPr>
        <p:sp>
          <p:nvSpPr>
            <p:cNvPr id="60" name="Rectangle 59"/>
            <p:cNvSpPr/>
            <p:nvPr/>
          </p:nvSpPr>
          <p:spPr>
            <a:xfrm>
              <a:off x="3923928" y="3573016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002680" y="3649961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395986" y="3645024"/>
              <a:ext cx="266886" cy="24029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66759" y="2910758"/>
            <a:ext cx="1146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SpSn</a:t>
            </a:r>
            <a:endParaRPr lang="en-US" dirty="0"/>
          </a:p>
        </p:txBody>
      </p:sp>
      <p:pic>
        <p:nvPicPr>
          <p:cNvPr id="89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296" y="3031086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31087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5076056" y="4077072"/>
            <a:ext cx="1447782" cy="432048"/>
            <a:chOff x="5076056" y="4077072"/>
            <a:chExt cx="1447782" cy="432048"/>
          </a:xfrm>
        </p:grpSpPr>
        <p:sp>
          <p:nvSpPr>
            <p:cNvPr id="74" name="Rectangle 73"/>
            <p:cNvSpPr/>
            <p:nvPr/>
          </p:nvSpPr>
          <p:spPr>
            <a:xfrm>
              <a:off x="5076056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79666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205763" y="4149080"/>
            <a:ext cx="446357" cy="287396"/>
            <a:chOff x="3955926" y="2996952"/>
            <a:chExt cx="825624" cy="432048"/>
          </a:xfrm>
        </p:grpSpPr>
        <p:sp>
          <p:nvSpPr>
            <p:cNvPr id="93" name="Rectangle 92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5076056" y="5537178"/>
            <a:ext cx="1447782" cy="432048"/>
            <a:chOff x="5076056" y="4077072"/>
            <a:chExt cx="1447782" cy="432048"/>
          </a:xfrm>
        </p:grpSpPr>
        <p:sp>
          <p:nvSpPr>
            <p:cNvPr id="97" name="Rectangle 96"/>
            <p:cNvSpPr/>
            <p:nvPr/>
          </p:nvSpPr>
          <p:spPr>
            <a:xfrm>
              <a:off x="5076056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79666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6" name="Straight Arrow Connector 65"/>
          <p:cNvCxnSpPr/>
          <p:nvPr/>
        </p:nvCxnSpPr>
        <p:spPr>
          <a:xfrm>
            <a:off x="6185706" y="3568679"/>
            <a:ext cx="0" cy="50839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991377" y="4149080"/>
            <a:ext cx="446357" cy="287396"/>
            <a:chOff x="5991377" y="4149080"/>
            <a:chExt cx="446357" cy="287396"/>
          </a:xfrm>
        </p:grpSpPr>
        <p:sp>
          <p:nvSpPr>
            <p:cNvPr id="68" name="Rectangle 67"/>
            <p:cNvSpPr/>
            <p:nvPr/>
          </p:nvSpPr>
          <p:spPr>
            <a:xfrm>
              <a:off x="5991377" y="4149080"/>
              <a:ext cx="446357" cy="2873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033953" y="4200263"/>
              <a:ext cx="144287" cy="15984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6246586" y="4196979"/>
              <a:ext cx="144287" cy="159841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6280628" y="3573016"/>
            <a:ext cx="145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 twice</a:t>
            </a:r>
            <a:endParaRPr lang="en-US" dirty="0"/>
          </a:p>
        </p:txBody>
      </p:sp>
      <p:cxnSp>
        <p:nvCxnSpPr>
          <p:cNvPr id="63" name="Straight Arrow Connector 62"/>
          <p:cNvCxnSpPr>
            <a:stCxn id="90" idx="2"/>
          </p:cNvCxnSpPr>
          <p:nvPr/>
        </p:nvCxnSpPr>
        <p:spPr>
          <a:xfrm flipH="1">
            <a:off x="5480949" y="3568680"/>
            <a:ext cx="727999" cy="50839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7092280" y="1097142"/>
            <a:ext cx="432048" cy="423199"/>
            <a:chOff x="2123728" y="1916832"/>
            <a:chExt cx="720080" cy="792088"/>
          </a:xfrm>
        </p:grpSpPr>
        <p:sp>
          <p:nvSpPr>
            <p:cNvPr id="67" name="Rectangle 66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092280" y="1754086"/>
            <a:ext cx="432048" cy="423199"/>
            <a:chOff x="2123728" y="1916832"/>
            <a:chExt cx="720080" cy="792088"/>
          </a:xfrm>
        </p:grpSpPr>
        <p:sp>
          <p:nvSpPr>
            <p:cNvPr id="75" name="Rectangle 74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7" name="Picture 4" descr="Image result for fla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10" y="3715591"/>
            <a:ext cx="360040" cy="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54" y="3177998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3" y="3208013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29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Illustration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57</a:t>
            </a:fld>
            <a:endParaRPr lang="en-US"/>
          </a:p>
        </p:txBody>
      </p:sp>
      <p:pic>
        <p:nvPicPr>
          <p:cNvPr id="2050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696890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072482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3995936" y="1610075"/>
            <a:ext cx="4608512" cy="148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022576" y="2234483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022576" y="976810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745546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09542" y="54868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Proposal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940152" y="54868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ToTrack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940152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20272" y="5486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Speculation</a:t>
            </a:r>
            <a:endParaRPr lang="en-US" sz="2400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7020272" y="650306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2" descr="Image result for fla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4" descr="Image result for fla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AutoShape 6" descr="Image result for fla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79425" y="4077072"/>
            <a:ext cx="720080" cy="792088"/>
            <a:chOff x="2123728" y="1916832"/>
            <a:chExt cx="720080" cy="792088"/>
          </a:xfrm>
        </p:grpSpPr>
        <p:sp>
          <p:nvSpPr>
            <p:cNvPr id="38" name="Rectangle 37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Connector 4"/>
          <p:cNvCxnSpPr/>
          <p:nvPr/>
        </p:nvCxnSpPr>
        <p:spPr>
          <a:xfrm flipV="1">
            <a:off x="1259632" y="3573016"/>
            <a:ext cx="2136279" cy="50405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259632" y="4869160"/>
            <a:ext cx="2136279" cy="64807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563888" y="2924944"/>
            <a:ext cx="4320480" cy="3312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4880992" y="1097142"/>
            <a:ext cx="825624" cy="432048"/>
            <a:chOff x="3955926" y="2996952"/>
            <a:chExt cx="825624" cy="432048"/>
          </a:xfrm>
        </p:grpSpPr>
        <p:sp>
          <p:nvSpPr>
            <p:cNvPr id="56" name="Rectangle 55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66759" y="2910758"/>
            <a:ext cx="1146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SpSn</a:t>
            </a:r>
            <a:endParaRPr lang="en-US" dirty="0"/>
          </a:p>
        </p:txBody>
      </p:sp>
      <p:pic>
        <p:nvPicPr>
          <p:cNvPr id="89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296" y="3031086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31087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5076056" y="4077072"/>
            <a:ext cx="1447782" cy="432048"/>
            <a:chOff x="5076056" y="4077072"/>
            <a:chExt cx="1447782" cy="432048"/>
          </a:xfrm>
        </p:grpSpPr>
        <p:sp>
          <p:nvSpPr>
            <p:cNvPr id="74" name="Rectangle 73"/>
            <p:cNvSpPr/>
            <p:nvPr/>
          </p:nvSpPr>
          <p:spPr>
            <a:xfrm>
              <a:off x="5076056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79666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205763" y="4149080"/>
            <a:ext cx="446357" cy="287396"/>
            <a:chOff x="3955926" y="2996952"/>
            <a:chExt cx="825624" cy="432048"/>
          </a:xfrm>
        </p:grpSpPr>
        <p:sp>
          <p:nvSpPr>
            <p:cNvPr id="93" name="Rectangle 92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5076056" y="5537178"/>
            <a:ext cx="1447782" cy="432048"/>
            <a:chOff x="5076056" y="4077072"/>
            <a:chExt cx="1447782" cy="432048"/>
          </a:xfrm>
        </p:grpSpPr>
        <p:sp>
          <p:nvSpPr>
            <p:cNvPr id="97" name="Rectangle 96"/>
            <p:cNvSpPr/>
            <p:nvPr/>
          </p:nvSpPr>
          <p:spPr>
            <a:xfrm>
              <a:off x="5076056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79666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6" name="Straight Arrow Connector 65"/>
          <p:cNvCxnSpPr/>
          <p:nvPr/>
        </p:nvCxnSpPr>
        <p:spPr>
          <a:xfrm>
            <a:off x="6185706" y="3568679"/>
            <a:ext cx="0" cy="50839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991377" y="4149080"/>
            <a:ext cx="446357" cy="287396"/>
            <a:chOff x="5991377" y="4149080"/>
            <a:chExt cx="446357" cy="287396"/>
          </a:xfrm>
        </p:grpSpPr>
        <p:sp>
          <p:nvSpPr>
            <p:cNvPr id="68" name="Rectangle 67"/>
            <p:cNvSpPr/>
            <p:nvPr/>
          </p:nvSpPr>
          <p:spPr>
            <a:xfrm>
              <a:off x="5991377" y="4149080"/>
              <a:ext cx="446357" cy="2873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033953" y="4200263"/>
              <a:ext cx="144287" cy="15984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6246586" y="4196979"/>
              <a:ext cx="144287" cy="159841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6280629" y="3573016"/>
            <a:ext cx="713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cxnSp>
        <p:nvCxnSpPr>
          <p:cNvPr id="63" name="Straight Arrow Connector 62"/>
          <p:cNvCxnSpPr>
            <a:stCxn id="90" idx="2"/>
          </p:cNvCxnSpPr>
          <p:nvPr/>
        </p:nvCxnSpPr>
        <p:spPr>
          <a:xfrm flipH="1">
            <a:off x="5480949" y="3568680"/>
            <a:ext cx="727999" cy="50839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827421" y="1725792"/>
            <a:ext cx="1063405" cy="432048"/>
            <a:chOff x="1132330" y="1831031"/>
            <a:chExt cx="1063405" cy="432048"/>
          </a:xfrm>
        </p:grpSpPr>
        <p:sp>
          <p:nvSpPr>
            <p:cNvPr id="60" name="Rectangle 59"/>
            <p:cNvSpPr/>
            <p:nvPr/>
          </p:nvSpPr>
          <p:spPr>
            <a:xfrm>
              <a:off x="1132330" y="1831031"/>
              <a:ext cx="1063405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211083" y="1907976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547664" y="1907977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892421" y="1916832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403648" y="1489030"/>
            <a:ext cx="2160240" cy="1098123"/>
            <a:chOff x="611560" y="1322765"/>
            <a:chExt cx="2160240" cy="1098123"/>
          </a:xfrm>
        </p:grpSpPr>
        <p:sp>
          <p:nvSpPr>
            <p:cNvPr id="72" name="Oval Callout 71"/>
            <p:cNvSpPr/>
            <p:nvPr/>
          </p:nvSpPr>
          <p:spPr>
            <a:xfrm>
              <a:off x="611560" y="1340768"/>
              <a:ext cx="2160240" cy="1080120"/>
            </a:xfrm>
            <a:prstGeom prst="wedgeEllipseCallout">
              <a:avLst>
                <a:gd name="adj1" fmla="val 77235"/>
                <a:gd name="adj2" fmla="val -795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11560" y="1322765"/>
              <a:ext cx="21602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Update proposal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092280" y="1097142"/>
            <a:ext cx="432048" cy="423199"/>
            <a:chOff x="2123728" y="1916832"/>
            <a:chExt cx="720080" cy="792088"/>
          </a:xfrm>
        </p:grpSpPr>
        <p:sp>
          <p:nvSpPr>
            <p:cNvPr id="76" name="Rectangle 75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092280" y="1754086"/>
            <a:ext cx="432048" cy="423199"/>
            <a:chOff x="2123728" y="1916832"/>
            <a:chExt cx="720080" cy="792088"/>
          </a:xfrm>
        </p:grpSpPr>
        <p:sp>
          <p:nvSpPr>
            <p:cNvPr id="79" name="Rectangle 78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1" name="Picture 4" descr="Image result for fla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10" y="3715591"/>
            <a:ext cx="360040" cy="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54" y="3177998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3" y="3208013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29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Illustration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58</a:t>
            </a:fld>
            <a:endParaRPr lang="en-US"/>
          </a:p>
        </p:txBody>
      </p:sp>
      <p:pic>
        <p:nvPicPr>
          <p:cNvPr id="2050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696890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072482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3995936" y="1610075"/>
            <a:ext cx="4608512" cy="148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022576" y="2234483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022576" y="976810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745546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09542" y="54868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Proposal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940152" y="54868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ToTrack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940152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20272" y="5486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Speculation</a:t>
            </a:r>
            <a:endParaRPr lang="en-US" sz="2400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7020272" y="650306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2" descr="Image result for fla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4" descr="Image result for fla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AutoShape 6" descr="Image result for fla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79425" y="4077072"/>
            <a:ext cx="720080" cy="792088"/>
            <a:chOff x="2123728" y="1916832"/>
            <a:chExt cx="720080" cy="792088"/>
          </a:xfrm>
        </p:grpSpPr>
        <p:sp>
          <p:nvSpPr>
            <p:cNvPr id="38" name="Rectangle 37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Connector 4"/>
          <p:cNvCxnSpPr/>
          <p:nvPr/>
        </p:nvCxnSpPr>
        <p:spPr>
          <a:xfrm flipV="1">
            <a:off x="1259632" y="3573016"/>
            <a:ext cx="2136279" cy="50405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259632" y="4869160"/>
            <a:ext cx="2136279" cy="64807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563888" y="2924944"/>
            <a:ext cx="4320480" cy="3312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4880992" y="1097142"/>
            <a:ext cx="825624" cy="432048"/>
            <a:chOff x="3955926" y="2996952"/>
            <a:chExt cx="825624" cy="432048"/>
          </a:xfrm>
        </p:grpSpPr>
        <p:sp>
          <p:nvSpPr>
            <p:cNvPr id="56" name="Rectangle 55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66759" y="2910758"/>
            <a:ext cx="1146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SpSn</a:t>
            </a:r>
            <a:endParaRPr lang="en-US" dirty="0"/>
          </a:p>
        </p:txBody>
      </p:sp>
      <p:pic>
        <p:nvPicPr>
          <p:cNvPr id="89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296" y="4539649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31087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5076056" y="4077072"/>
            <a:ext cx="1447782" cy="432048"/>
            <a:chOff x="5076056" y="4077072"/>
            <a:chExt cx="1447782" cy="432048"/>
          </a:xfrm>
        </p:grpSpPr>
        <p:sp>
          <p:nvSpPr>
            <p:cNvPr id="74" name="Rectangle 73"/>
            <p:cNvSpPr/>
            <p:nvPr/>
          </p:nvSpPr>
          <p:spPr>
            <a:xfrm>
              <a:off x="5076056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79666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205763" y="4149080"/>
            <a:ext cx="446357" cy="287396"/>
            <a:chOff x="3955926" y="2996952"/>
            <a:chExt cx="825624" cy="432048"/>
          </a:xfrm>
        </p:grpSpPr>
        <p:sp>
          <p:nvSpPr>
            <p:cNvPr id="93" name="Rectangle 92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5076056" y="5537178"/>
            <a:ext cx="1447782" cy="432048"/>
            <a:chOff x="5076056" y="4077072"/>
            <a:chExt cx="1447782" cy="432048"/>
          </a:xfrm>
        </p:grpSpPr>
        <p:sp>
          <p:nvSpPr>
            <p:cNvPr id="97" name="Rectangle 96"/>
            <p:cNvSpPr/>
            <p:nvPr/>
          </p:nvSpPr>
          <p:spPr>
            <a:xfrm>
              <a:off x="5076056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79666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991377" y="4149080"/>
            <a:ext cx="446357" cy="287396"/>
            <a:chOff x="5991377" y="4149080"/>
            <a:chExt cx="446357" cy="287396"/>
          </a:xfrm>
        </p:grpSpPr>
        <p:sp>
          <p:nvSpPr>
            <p:cNvPr id="68" name="Rectangle 67"/>
            <p:cNvSpPr/>
            <p:nvPr/>
          </p:nvSpPr>
          <p:spPr>
            <a:xfrm>
              <a:off x="5991377" y="4149080"/>
              <a:ext cx="446357" cy="2873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033953" y="4200263"/>
              <a:ext cx="144287" cy="15984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6246586" y="4196979"/>
              <a:ext cx="144287" cy="159841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27421" y="1725792"/>
            <a:ext cx="1063405" cy="432048"/>
            <a:chOff x="1132330" y="1831031"/>
            <a:chExt cx="1063405" cy="432048"/>
          </a:xfrm>
        </p:grpSpPr>
        <p:sp>
          <p:nvSpPr>
            <p:cNvPr id="60" name="Rectangle 59"/>
            <p:cNvSpPr/>
            <p:nvPr/>
          </p:nvSpPr>
          <p:spPr>
            <a:xfrm>
              <a:off x="1132330" y="1831031"/>
              <a:ext cx="1063405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211083" y="1907976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547664" y="1907977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892421" y="1916832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5" name="Straight Arrow Connector 64"/>
          <p:cNvCxnSpPr/>
          <p:nvPr/>
        </p:nvCxnSpPr>
        <p:spPr>
          <a:xfrm>
            <a:off x="5392626" y="5028785"/>
            <a:ext cx="0" cy="50839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5205763" y="5609504"/>
            <a:ext cx="446357" cy="287396"/>
            <a:chOff x="3955926" y="2996952"/>
            <a:chExt cx="825624" cy="432048"/>
          </a:xfrm>
        </p:grpSpPr>
        <p:sp>
          <p:nvSpPr>
            <p:cNvPr id="72" name="Rectangle 71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794498" y="5048525"/>
            <a:ext cx="713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7092280" y="1097142"/>
            <a:ext cx="432048" cy="423199"/>
            <a:chOff x="2123728" y="1916832"/>
            <a:chExt cx="720080" cy="792088"/>
          </a:xfrm>
        </p:grpSpPr>
        <p:sp>
          <p:nvSpPr>
            <p:cNvPr id="79" name="Rectangle 78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092280" y="1754086"/>
            <a:ext cx="432048" cy="423199"/>
            <a:chOff x="2123728" y="1916832"/>
            <a:chExt cx="720080" cy="792088"/>
          </a:xfrm>
        </p:grpSpPr>
        <p:sp>
          <p:nvSpPr>
            <p:cNvPr id="82" name="Rectangle 81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4" name="Picture 4" descr="Image result for fla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10" y="3715591"/>
            <a:ext cx="360040" cy="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54" y="3177998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3" y="3208013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13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Illustration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59</a:t>
            </a:fld>
            <a:endParaRPr lang="en-US"/>
          </a:p>
        </p:txBody>
      </p:sp>
      <p:pic>
        <p:nvPicPr>
          <p:cNvPr id="2050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696890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072482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3995936" y="1610075"/>
            <a:ext cx="4608512" cy="148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022576" y="2234483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022576" y="976810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745546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09542" y="54868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Proposal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940152" y="54868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ToTrack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940152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20272" y="5486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Speculation</a:t>
            </a:r>
            <a:endParaRPr lang="en-US" sz="2400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7020272" y="650306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2" descr="Image result for fla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4" descr="Image result for fla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AutoShape 6" descr="Image result for fla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79425" y="4077072"/>
            <a:ext cx="720080" cy="792088"/>
            <a:chOff x="2123728" y="1916832"/>
            <a:chExt cx="720080" cy="792088"/>
          </a:xfrm>
        </p:grpSpPr>
        <p:sp>
          <p:nvSpPr>
            <p:cNvPr id="38" name="Rectangle 37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Connector 4"/>
          <p:cNvCxnSpPr/>
          <p:nvPr/>
        </p:nvCxnSpPr>
        <p:spPr>
          <a:xfrm flipV="1">
            <a:off x="1259632" y="3573016"/>
            <a:ext cx="2136279" cy="50405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259632" y="4869160"/>
            <a:ext cx="2136279" cy="64807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563888" y="2924944"/>
            <a:ext cx="4320480" cy="3312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4880992" y="1097142"/>
            <a:ext cx="825624" cy="432048"/>
            <a:chOff x="3955926" y="2996952"/>
            <a:chExt cx="825624" cy="432048"/>
          </a:xfrm>
        </p:grpSpPr>
        <p:sp>
          <p:nvSpPr>
            <p:cNvPr id="56" name="Rectangle 55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66759" y="2910758"/>
            <a:ext cx="1146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SpSn</a:t>
            </a:r>
            <a:endParaRPr lang="en-US" dirty="0"/>
          </a:p>
        </p:txBody>
      </p:sp>
      <p:pic>
        <p:nvPicPr>
          <p:cNvPr id="89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296" y="4539649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31087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5076056" y="4077072"/>
            <a:ext cx="1447782" cy="432048"/>
            <a:chOff x="5076056" y="4077072"/>
            <a:chExt cx="1447782" cy="432048"/>
          </a:xfrm>
        </p:grpSpPr>
        <p:sp>
          <p:nvSpPr>
            <p:cNvPr id="74" name="Rectangle 73"/>
            <p:cNvSpPr/>
            <p:nvPr/>
          </p:nvSpPr>
          <p:spPr>
            <a:xfrm>
              <a:off x="5076056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79666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205763" y="4149080"/>
            <a:ext cx="446357" cy="287396"/>
            <a:chOff x="3955926" y="2996952"/>
            <a:chExt cx="825624" cy="432048"/>
          </a:xfrm>
        </p:grpSpPr>
        <p:sp>
          <p:nvSpPr>
            <p:cNvPr id="93" name="Rectangle 92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5076056" y="5537178"/>
            <a:ext cx="1447782" cy="432048"/>
            <a:chOff x="5076056" y="4077072"/>
            <a:chExt cx="1447782" cy="432048"/>
          </a:xfrm>
        </p:grpSpPr>
        <p:sp>
          <p:nvSpPr>
            <p:cNvPr id="97" name="Rectangle 96"/>
            <p:cNvSpPr/>
            <p:nvPr/>
          </p:nvSpPr>
          <p:spPr>
            <a:xfrm>
              <a:off x="5076056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79666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991377" y="4149080"/>
            <a:ext cx="446357" cy="287396"/>
            <a:chOff x="5991377" y="4149080"/>
            <a:chExt cx="446357" cy="287396"/>
          </a:xfrm>
        </p:grpSpPr>
        <p:sp>
          <p:nvSpPr>
            <p:cNvPr id="68" name="Rectangle 67"/>
            <p:cNvSpPr/>
            <p:nvPr/>
          </p:nvSpPr>
          <p:spPr>
            <a:xfrm>
              <a:off x="5991377" y="4149080"/>
              <a:ext cx="446357" cy="2873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033953" y="4200263"/>
              <a:ext cx="144287" cy="15984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6246586" y="4196979"/>
              <a:ext cx="144287" cy="159841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27421" y="1725792"/>
            <a:ext cx="1063405" cy="432048"/>
            <a:chOff x="1132330" y="1831031"/>
            <a:chExt cx="1063405" cy="432048"/>
          </a:xfrm>
        </p:grpSpPr>
        <p:sp>
          <p:nvSpPr>
            <p:cNvPr id="60" name="Rectangle 59"/>
            <p:cNvSpPr/>
            <p:nvPr/>
          </p:nvSpPr>
          <p:spPr>
            <a:xfrm>
              <a:off x="1132330" y="1831031"/>
              <a:ext cx="1063405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211083" y="1907976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547664" y="1907977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892421" y="1916832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5" name="Straight Arrow Connector 64"/>
          <p:cNvCxnSpPr/>
          <p:nvPr/>
        </p:nvCxnSpPr>
        <p:spPr>
          <a:xfrm>
            <a:off x="5392626" y="5028785"/>
            <a:ext cx="0" cy="50839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5205763" y="5609504"/>
            <a:ext cx="446357" cy="287396"/>
            <a:chOff x="3955926" y="2996952"/>
            <a:chExt cx="825624" cy="432048"/>
          </a:xfrm>
        </p:grpSpPr>
        <p:sp>
          <p:nvSpPr>
            <p:cNvPr id="72" name="Rectangle 71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794498" y="5048525"/>
            <a:ext cx="713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5428941" y="5028579"/>
            <a:ext cx="562436" cy="48865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6064932" y="1124744"/>
            <a:ext cx="825624" cy="432048"/>
            <a:chOff x="3955926" y="2996952"/>
            <a:chExt cx="825624" cy="432048"/>
          </a:xfrm>
        </p:grpSpPr>
        <p:sp>
          <p:nvSpPr>
            <p:cNvPr id="77" name="Rectangle 76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055489" y="1441981"/>
            <a:ext cx="2160240" cy="1098123"/>
            <a:chOff x="611560" y="1322765"/>
            <a:chExt cx="2160240" cy="1098123"/>
          </a:xfrm>
        </p:grpSpPr>
        <p:sp>
          <p:nvSpPr>
            <p:cNvPr id="82" name="Oval Callout 81"/>
            <p:cNvSpPr/>
            <p:nvPr/>
          </p:nvSpPr>
          <p:spPr>
            <a:xfrm>
              <a:off x="611560" y="1340768"/>
              <a:ext cx="2160240" cy="1080120"/>
            </a:xfrm>
            <a:prstGeom prst="wedgeEllipseCallout">
              <a:avLst>
                <a:gd name="adj1" fmla="val 92226"/>
                <a:gd name="adj2" fmla="val -5292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11560" y="1322765"/>
              <a:ext cx="21602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Update ToTrack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092280" y="1097142"/>
            <a:ext cx="432048" cy="423199"/>
            <a:chOff x="2123728" y="1916832"/>
            <a:chExt cx="720080" cy="792088"/>
          </a:xfrm>
        </p:grpSpPr>
        <p:sp>
          <p:nvSpPr>
            <p:cNvPr id="85" name="Rectangle 84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092280" y="1754086"/>
            <a:ext cx="432048" cy="423199"/>
            <a:chOff x="2123728" y="1916832"/>
            <a:chExt cx="720080" cy="792088"/>
          </a:xfrm>
        </p:grpSpPr>
        <p:sp>
          <p:nvSpPr>
            <p:cNvPr id="88" name="Rectangle 87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0" name="Picture 4" descr="Image result for fla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10" y="3715591"/>
            <a:ext cx="360040" cy="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54" y="3177998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3" y="3208013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99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81" y="2320745"/>
            <a:ext cx="144016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986836"/>
            <a:ext cx="2133600" cy="365125"/>
          </a:xfrm>
        </p:spPr>
        <p:txBody>
          <a:bodyPr/>
          <a:lstStyle/>
          <a:p>
            <a:fld id="{8D5999AF-9DFA-48AA-BD73-D430974321C6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4860032" y="1268760"/>
            <a:ext cx="2448272" cy="4032448"/>
            <a:chOff x="5511959" y="1638274"/>
            <a:chExt cx="2448272" cy="4032448"/>
          </a:xfrm>
        </p:grpSpPr>
        <p:sp>
          <p:nvSpPr>
            <p:cNvPr id="21" name="Rectangle 20"/>
            <p:cNvSpPr/>
            <p:nvPr/>
          </p:nvSpPr>
          <p:spPr>
            <a:xfrm>
              <a:off x="5511959" y="4156842"/>
              <a:ext cx="2448272" cy="151388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2800" dirty="0" smtClean="0">
                  <a:solidFill>
                    <a:prstClr val="black"/>
                  </a:solidFill>
                </a:rPr>
                <a:t>Shared memory, readability</a:t>
              </a:r>
              <a:endParaRPr lang="en-US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4007" y="1638274"/>
              <a:ext cx="1201291" cy="2510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339406"/>
            <a:ext cx="144016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3367" y="3787328"/>
            <a:ext cx="1962126" cy="90477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US" sz="2800" dirty="0" smtClean="0"/>
              <a:t>Algorithms, safety</a:t>
            </a:r>
            <a:endParaRPr lang="en-US" sz="2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294321" y="2055131"/>
            <a:ext cx="2352323" cy="3537760"/>
            <a:chOff x="2990460" y="2431794"/>
            <a:chExt cx="2352323" cy="353776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817" y="2431794"/>
              <a:ext cx="1224136" cy="1724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990460" y="4153672"/>
              <a:ext cx="2352323" cy="1815882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2800" dirty="0" smtClean="0">
                  <a:solidFill>
                    <a:prstClr val="black"/>
                  </a:solidFill>
                </a:rPr>
                <a:t>Liveness</a:t>
              </a:r>
              <a:br>
                <a:rPr lang="en-US" sz="2800" dirty="0" smtClean="0">
                  <a:solidFill>
                    <a:prstClr val="black"/>
                  </a:solidFill>
                </a:rPr>
              </a:br>
              <a:r>
                <a:rPr lang="en-US" sz="2800" dirty="0" smtClean="0">
                  <a:solidFill>
                    <a:prstClr val="black"/>
                  </a:solidFill>
                </a:rPr>
                <a:t>definition</a:t>
              </a:r>
              <a:r>
                <a:rPr lang="en-US" sz="2800" dirty="0">
                  <a:solidFill>
                    <a:prstClr val="black"/>
                  </a:solidFill>
                </a:rPr>
                <a:t>, asynchronous </a:t>
              </a:r>
              <a:r>
                <a:rPr lang="en-US" sz="2800" dirty="0" smtClean="0">
                  <a:solidFill>
                    <a:prstClr val="black"/>
                  </a:solidFill>
                </a:rPr>
                <a:t>computability</a:t>
              </a:r>
              <a:endParaRPr lang="en-US" dirty="0"/>
            </a:p>
          </p:txBody>
        </p:sp>
      </p:grpSp>
      <p:sp>
        <p:nvSpPr>
          <p:cNvPr id="3" name="Round Single Corner Rectangle 2"/>
          <p:cNvSpPr/>
          <p:nvPr/>
        </p:nvSpPr>
        <p:spPr>
          <a:xfrm>
            <a:off x="7776864" y="1872672"/>
            <a:ext cx="864096" cy="84279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he-IL" sz="7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4680036"/>
            <a:ext cx="1893973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Rambo I-II, RDS</a:t>
            </a:r>
            <a:b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Gilbert+</a:t>
            </a:r>
            <a:endParaRPr lang="he-IL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94321" y="5592891"/>
            <a:ext cx="235232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DynaStore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Shraer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+ </a:t>
            </a:r>
            <a:endParaRPr lang="he-IL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11965" y="5301208"/>
            <a:ext cx="296489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SmartMerge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Jehl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+</a:t>
            </a:r>
          </a:p>
          <a:p>
            <a:pPr algn="ctr"/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Parsimonous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,  </a:t>
            </a:r>
            <a:b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Gafni-Malkhi</a:t>
            </a:r>
            <a:endParaRPr lang="he-IL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Evolution of Dynamic </a:t>
            </a:r>
            <a:r>
              <a:rPr lang="en-US" dirty="0" smtClean="0"/>
              <a:t>Memory </a:t>
            </a:r>
            <a:br>
              <a:rPr lang="en-US" dirty="0" smtClean="0"/>
            </a:br>
            <a:r>
              <a:rPr lang="en-US" dirty="0" smtClean="0"/>
              <a:t>Theoretical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8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/>
      <p:bldP spid="2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Illustration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60</a:t>
            </a:fld>
            <a:endParaRPr lang="en-US"/>
          </a:p>
        </p:txBody>
      </p:sp>
      <p:pic>
        <p:nvPicPr>
          <p:cNvPr id="2050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696890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072482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3995936" y="1610075"/>
            <a:ext cx="4608512" cy="148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022576" y="2234483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022576" y="976810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745546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09542" y="54868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Proposal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940152" y="54868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ToTrack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940152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20272" y="5486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Speculation</a:t>
            </a:r>
            <a:endParaRPr lang="en-US" sz="2400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7020272" y="650306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2" descr="Image result for fla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4" descr="Image result for fla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AutoShape 6" descr="Image result for fla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79425" y="4077072"/>
            <a:ext cx="720080" cy="792088"/>
            <a:chOff x="2123728" y="1916832"/>
            <a:chExt cx="720080" cy="792088"/>
          </a:xfrm>
        </p:grpSpPr>
        <p:sp>
          <p:nvSpPr>
            <p:cNvPr id="38" name="Rectangle 37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Connector 4"/>
          <p:cNvCxnSpPr/>
          <p:nvPr/>
        </p:nvCxnSpPr>
        <p:spPr>
          <a:xfrm flipV="1">
            <a:off x="1259632" y="3573016"/>
            <a:ext cx="2136279" cy="50405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259632" y="4869160"/>
            <a:ext cx="2136279" cy="64807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563888" y="2924944"/>
            <a:ext cx="4320480" cy="3312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4880992" y="1097142"/>
            <a:ext cx="825624" cy="432048"/>
            <a:chOff x="3955926" y="2996952"/>
            <a:chExt cx="825624" cy="432048"/>
          </a:xfrm>
        </p:grpSpPr>
        <p:sp>
          <p:nvSpPr>
            <p:cNvPr id="56" name="Rectangle 55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66759" y="2910758"/>
            <a:ext cx="1146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SpSn</a:t>
            </a:r>
            <a:endParaRPr lang="en-US" dirty="0"/>
          </a:p>
        </p:txBody>
      </p:sp>
      <p:pic>
        <p:nvPicPr>
          <p:cNvPr id="90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134" y="4547591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5076056" y="4077072"/>
            <a:ext cx="1447782" cy="432048"/>
            <a:chOff x="5076056" y="4077072"/>
            <a:chExt cx="1447782" cy="432048"/>
          </a:xfrm>
        </p:grpSpPr>
        <p:sp>
          <p:nvSpPr>
            <p:cNvPr id="74" name="Rectangle 73"/>
            <p:cNvSpPr/>
            <p:nvPr/>
          </p:nvSpPr>
          <p:spPr>
            <a:xfrm>
              <a:off x="5076056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79666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205763" y="4149080"/>
            <a:ext cx="446357" cy="287396"/>
            <a:chOff x="3955926" y="2996952"/>
            <a:chExt cx="825624" cy="432048"/>
          </a:xfrm>
        </p:grpSpPr>
        <p:sp>
          <p:nvSpPr>
            <p:cNvPr id="93" name="Rectangle 92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932040" y="5537178"/>
            <a:ext cx="1814500" cy="432048"/>
            <a:chOff x="5076056" y="4077072"/>
            <a:chExt cx="1447782" cy="432048"/>
          </a:xfrm>
        </p:grpSpPr>
        <p:sp>
          <p:nvSpPr>
            <p:cNvPr id="97" name="Rectangle 96"/>
            <p:cNvSpPr/>
            <p:nvPr/>
          </p:nvSpPr>
          <p:spPr>
            <a:xfrm>
              <a:off x="5076056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79666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991377" y="4149080"/>
            <a:ext cx="446357" cy="287396"/>
            <a:chOff x="5991377" y="4149080"/>
            <a:chExt cx="446357" cy="287396"/>
          </a:xfrm>
        </p:grpSpPr>
        <p:sp>
          <p:nvSpPr>
            <p:cNvPr id="68" name="Rectangle 67"/>
            <p:cNvSpPr/>
            <p:nvPr/>
          </p:nvSpPr>
          <p:spPr>
            <a:xfrm>
              <a:off x="5991377" y="4149080"/>
              <a:ext cx="446357" cy="2873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033953" y="4200263"/>
              <a:ext cx="144287" cy="15984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6246586" y="4196979"/>
              <a:ext cx="144287" cy="159841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27421" y="1725792"/>
            <a:ext cx="1063405" cy="432048"/>
            <a:chOff x="1132330" y="1831031"/>
            <a:chExt cx="1063405" cy="432048"/>
          </a:xfrm>
        </p:grpSpPr>
        <p:sp>
          <p:nvSpPr>
            <p:cNvPr id="60" name="Rectangle 59"/>
            <p:cNvSpPr/>
            <p:nvPr/>
          </p:nvSpPr>
          <p:spPr>
            <a:xfrm>
              <a:off x="1132330" y="1831031"/>
              <a:ext cx="1063405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211083" y="1907976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547664" y="1907977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892421" y="1916832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205763" y="5609504"/>
            <a:ext cx="446357" cy="287396"/>
            <a:chOff x="3955926" y="2996952"/>
            <a:chExt cx="825624" cy="432048"/>
          </a:xfrm>
        </p:grpSpPr>
        <p:sp>
          <p:nvSpPr>
            <p:cNvPr id="72" name="Rectangle 71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064932" y="1124744"/>
            <a:ext cx="825624" cy="432048"/>
            <a:chOff x="3955926" y="2996952"/>
            <a:chExt cx="825624" cy="432048"/>
          </a:xfrm>
        </p:grpSpPr>
        <p:sp>
          <p:nvSpPr>
            <p:cNvPr id="77" name="Rectangle 76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6" name="Straight Arrow Connector 65"/>
          <p:cNvCxnSpPr/>
          <p:nvPr/>
        </p:nvCxnSpPr>
        <p:spPr>
          <a:xfrm>
            <a:off x="6184714" y="5028785"/>
            <a:ext cx="0" cy="50839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586586" y="5048525"/>
            <a:ext cx="713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5920662" y="5608263"/>
            <a:ext cx="651847" cy="269009"/>
            <a:chOff x="1132330" y="1831031"/>
            <a:chExt cx="1063405" cy="432048"/>
          </a:xfrm>
        </p:grpSpPr>
        <p:sp>
          <p:nvSpPr>
            <p:cNvPr id="82" name="Rectangle 81"/>
            <p:cNvSpPr/>
            <p:nvPr/>
          </p:nvSpPr>
          <p:spPr>
            <a:xfrm>
              <a:off x="1132330" y="1831031"/>
              <a:ext cx="1063405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1211083" y="1907976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1547664" y="1907977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1892421" y="1916832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7092280" y="1097142"/>
            <a:ext cx="432048" cy="423199"/>
            <a:chOff x="2123728" y="1916832"/>
            <a:chExt cx="720080" cy="792088"/>
          </a:xfrm>
        </p:grpSpPr>
        <p:sp>
          <p:nvSpPr>
            <p:cNvPr id="99" name="Rectangle 98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7092280" y="1754086"/>
            <a:ext cx="432048" cy="423199"/>
            <a:chOff x="2123728" y="1916832"/>
            <a:chExt cx="720080" cy="792088"/>
          </a:xfrm>
        </p:grpSpPr>
        <p:sp>
          <p:nvSpPr>
            <p:cNvPr id="102" name="Rectangle 101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0" name="Picture 4" descr="Image result for fla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10" y="3715591"/>
            <a:ext cx="360040" cy="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54" y="3177998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3" y="3208013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65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Illustration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61</a:t>
            </a:fld>
            <a:endParaRPr lang="en-US"/>
          </a:p>
        </p:txBody>
      </p:sp>
      <p:pic>
        <p:nvPicPr>
          <p:cNvPr id="2050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696890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072482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3995936" y="1610075"/>
            <a:ext cx="4608512" cy="148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022576" y="2234483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022576" y="976810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745546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09542" y="54868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Proposal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940152" y="54868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ToTrack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940152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20272" y="5486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Speculation</a:t>
            </a:r>
            <a:endParaRPr lang="en-US" sz="2400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7020272" y="650306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2" descr="Image result for fla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4" descr="Image result for fla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AutoShape 6" descr="Image result for fla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79425" y="4077072"/>
            <a:ext cx="720080" cy="792088"/>
            <a:chOff x="2123728" y="1916832"/>
            <a:chExt cx="720080" cy="792088"/>
          </a:xfrm>
        </p:grpSpPr>
        <p:sp>
          <p:nvSpPr>
            <p:cNvPr id="38" name="Rectangle 37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Connector 4"/>
          <p:cNvCxnSpPr/>
          <p:nvPr/>
        </p:nvCxnSpPr>
        <p:spPr>
          <a:xfrm flipV="1">
            <a:off x="1259632" y="3573016"/>
            <a:ext cx="2136279" cy="50405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259632" y="4869160"/>
            <a:ext cx="2136279" cy="64807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563888" y="2924944"/>
            <a:ext cx="4320480" cy="3312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4880992" y="1097142"/>
            <a:ext cx="825624" cy="432048"/>
            <a:chOff x="3955926" y="2996952"/>
            <a:chExt cx="825624" cy="432048"/>
          </a:xfrm>
        </p:grpSpPr>
        <p:sp>
          <p:nvSpPr>
            <p:cNvPr id="56" name="Rectangle 55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66759" y="2910758"/>
            <a:ext cx="1146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SpSn</a:t>
            </a:r>
            <a:endParaRPr lang="en-US" dirty="0"/>
          </a:p>
        </p:txBody>
      </p:sp>
      <p:pic>
        <p:nvPicPr>
          <p:cNvPr id="90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134" y="4547591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5076056" y="4077072"/>
            <a:ext cx="1447782" cy="432048"/>
            <a:chOff x="5076056" y="4077072"/>
            <a:chExt cx="1447782" cy="432048"/>
          </a:xfrm>
        </p:grpSpPr>
        <p:sp>
          <p:nvSpPr>
            <p:cNvPr id="74" name="Rectangle 73"/>
            <p:cNvSpPr/>
            <p:nvPr/>
          </p:nvSpPr>
          <p:spPr>
            <a:xfrm>
              <a:off x="5076056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79666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205763" y="4149080"/>
            <a:ext cx="446357" cy="287396"/>
            <a:chOff x="3955926" y="2996952"/>
            <a:chExt cx="825624" cy="432048"/>
          </a:xfrm>
        </p:grpSpPr>
        <p:sp>
          <p:nvSpPr>
            <p:cNvPr id="93" name="Rectangle 92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932040" y="5537178"/>
            <a:ext cx="1814500" cy="432048"/>
            <a:chOff x="5076056" y="4077072"/>
            <a:chExt cx="1447782" cy="432048"/>
          </a:xfrm>
        </p:grpSpPr>
        <p:sp>
          <p:nvSpPr>
            <p:cNvPr id="97" name="Rectangle 96"/>
            <p:cNvSpPr/>
            <p:nvPr/>
          </p:nvSpPr>
          <p:spPr>
            <a:xfrm>
              <a:off x="5076056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79666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991377" y="4149080"/>
            <a:ext cx="446357" cy="287396"/>
            <a:chOff x="5991377" y="4149080"/>
            <a:chExt cx="446357" cy="287396"/>
          </a:xfrm>
        </p:grpSpPr>
        <p:sp>
          <p:nvSpPr>
            <p:cNvPr id="68" name="Rectangle 67"/>
            <p:cNvSpPr/>
            <p:nvPr/>
          </p:nvSpPr>
          <p:spPr>
            <a:xfrm>
              <a:off x="5991377" y="4149080"/>
              <a:ext cx="446357" cy="2873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033953" y="4200263"/>
              <a:ext cx="144287" cy="15984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6246586" y="4196979"/>
              <a:ext cx="144287" cy="159841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27421" y="1725792"/>
            <a:ext cx="1063405" cy="432048"/>
            <a:chOff x="1132330" y="1831031"/>
            <a:chExt cx="1063405" cy="432048"/>
          </a:xfrm>
        </p:grpSpPr>
        <p:sp>
          <p:nvSpPr>
            <p:cNvPr id="60" name="Rectangle 59"/>
            <p:cNvSpPr/>
            <p:nvPr/>
          </p:nvSpPr>
          <p:spPr>
            <a:xfrm>
              <a:off x="1132330" y="1831031"/>
              <a:ext cx="1063405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211083" y="1907976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547664" y="1907977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892421" y="1916832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205763" y="5609504"/>
            <a:ext cx="446357" cy="287396"/>
            <a:chOff x="3955926" y="2996952"/>
            <a:chExt cx="825624" cy="432048"/>
          </a:xfrm>
        </p:grpSpPr>
        <p:sp>
          <p:nvSpPr>
            <p:cNvPr id="72" name="Rectangle 71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064932" y="1124744"/>
            <a:ext cx="825624" cy="432048"/>
            <a:chOff x="3955926" y="2996952"/>
            <a:chExt cx="825624" cy="432048"/>
          </a:xfrm>
        </p:grpSpPr>
        <p:sp>
          <p:nvSpPr>
            <p:cNvPr id="77" name="Rectangle 76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920662" y="5608263"/>
            <a:ext cx="651847" cy="269009"/>
            <a:chOff x="1132330" y="1831031"/>
            <a:chExt cx="1063405" cy="432048"/>
          </a:xfrm>
        </p:grpSpPr>
        <p:sp>
          <p:nvSpPr>
            <p:cNvPr id="82" name="Rectangle 81"/>
            <p:cNvSpPr/>
            <p:nvPr/>
          </p:nvSpPr>
          <p:spPr>
            <a:xfrm>
              <a:off x="1132330" y="1831031"/>
              <a:ext cx="1063405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1211083" y="1907976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1547664" y="1907977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1892421" y="1916832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5" name="Straight Arrow Connector 64"/>
          <p:cNvCxnSpPr/>
          <p:nvPr/>
        </p:nvCxnSpPr>
        <p:spPr>
          <a:xfrm>
            <a:off x="6178240" y="5028785"/>
            <a:ext cx="0" cy="50839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156176" y="5048525"/>
            <a:ext cx="713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cxnSp>
        <p:nvCxnSpPr>
          <p:cNvPr id="86" name="Straight Arrow Connector 85"/>
          <p:cNvCxnSpPr/>
          <p:nvPr/>
        </p:nvCxnSpPr>
        <p:spPr>
          <a:xfrm flipH="1">
            <a:off x="5678756" y="5048525"/>
            <a:ext cx="477420" cy="46870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>
            <a:off x="6300192" y="1700808"/>
            <a:ext cx="357554" cy="191040"/>
            <a:chOff x="3955926" y="2996952"/>
            <a:chExt cx="825624" cy="432048"/>
          </a:xfrm>
        </p:grpSpPr>
        <p:sp>
          <p:nvSpPr>
            <p:cNvPr id="88" name="Rectangle 87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6183143" y="1988840"/>
            <a:ext cx="549097" cy="192154"/>
            <a:chOff x="1132330" y="1831031"/>
            <a:chExt cx="1063405" cy="432048"/>
          </a:xfrm>
        </p:grpSpPr>
        <p:sp>
          <p:nvSpPr>
            <p:cNvPr id="101" name="Rectangle 100"/>
            <p:cNvSpPr/>
            <p:nvPr/>
          </p:nvSpPr>
          <p:spPr>
            <a:xfrm>
              <a:off x="1132330" y="1831031"/>
              <a:ext cx="1063405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1211083" y="1907976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1547664" y="1907977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1892421" y="1916832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055489" y="1441981"/>
            <a:ext cx="2160240" cy="1098123"/>
            <a:chOff x="611560" y="1322765"/>
            <a:chExt cx="2160240" cy="1098123"/>
          </a:xfrm>
        </p:grpSpPr>
        <p:sp>
          <p:nvSpPr>
            <p:cNvPr id="107" name="Oval Callout 106"/>
            <p:cNvSpPr/>
            <p:nvPr/>
          </p:nvSpPr>
          <p:spPr>
            <a:xfrm>
              <a:off x="611560" y="1340768"/>
              <a:ext cx="2160240" cy="1080120"/>
            </a:xfrm>
            <a:prstGeom prst="wedgeEllipseCallout">
              <a:avLst>
                <a:gd name="adj1" fmla="val 90021"/>
                <a:gd name="adj2" fmla="val -795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11560" y="1322765"/>
              <a:ext cx="21602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Update ToTrack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7092280" y="1097142"/>
            <a:ext cx="432048" cy="423199"/>
            <a:chOff x="2123728" y="1916832"/>
            <a:chExt cx="720080" cy="792088"/>
          </a:xfrm>
        </p:grpSpPr>
        <p:sp>
          <p:nvSpPr>
            <p:cNvPr id="110" name="Rectangle 109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092280" y="1754086"/>
            <a:ext cx="432048" cy="423199"/>
            <a:chOff x="2123728" y="1916832"/>
            <a:chExt cx="720080" cy="792088"/>
          </a:xfrm>
        </p:grpSpPr>
        <p:sp>
          <p:nvSpPr>
            <p:cNvPr id="113" name="Rectangle 112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5" name="Picture 4" descr="Image result for fla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10" y="3715591"/>
            <a:ext cx="360040" cy="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54" y="3177998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3" y="3208013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22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Illustration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62</a:t>
            </a:fld>
            <a:endParaRPr lang="en-US"/>
          </a:p>
        </p:txBody>
      </p:sp>
      <p:pic>
        <p:nvPicPr>
          <p:cNvPr id="2050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696890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072482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3995936" y="1610075"/>
            <a:ext cx="4608512" cy="148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022576" y="2234483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022576" y="976810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745546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09542" y="54868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Proposal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940152" y="54868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ToTrack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940152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20272" y="5486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Speculation</a:t>
            </a:r>
            <a:endParaRPr lang="en-US" sz="2400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7020272" y="650306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2" descr="Image result for fla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4" descr="Image result for fla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AutoShape 6" descr="Image result for fla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79425" y="4077072"/>
            <a:ext cx="720080" cy="792088"/>
            <a:chOff x="2123728" y="1916832"/>
            <a:chExt cx="720080" cy="792088"/>
          </a:xfrm>
        </p:grpSpPr>
        <p:sp>
          <p:nvSpPr>
            <p:cNvPr id="38" name="Rectangle 37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880992" y="1097142"/>
            <a:ext cx="825624" cy="432048"/>
            <a:chOff x="3955926" y="2996952"/>
            <a:chExt cx="825624" cy="432048"/>
          </a:xfrm>
        </p:grpSpPr>
        <p:sp>
          <p:nvSpPr>
            <p:cNvPr id="56" name="Rectangle 55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27421" y="1725792"/>
            <a:ext cx="1063405" cy="432048"/>
            <a:chOff x="1132330" y="1831031"/>
            <a:chExt cx="1063405" cy="432048"/>
          </a:xfrm>
        </p:grpSpPr>
        <p:sp>
          <p:nvSpPr>
            <p:cNvPr id="60" name="Rectangle 59"/>
            <p:cNvSpPr/>
            <p:nvPr/>
          </p:nvSpPr>
          <p:spPr>
            <a:xfrm>
              <a:off x="1132330" y="1831031"/>
              <a:ext cx="1063405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211083" y="1907976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547664" y="1907977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892421" y="1916832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064932" y="1124744"/>
            <a:ext cx="825624" cy="432048"/>
            <a:chOff x="3955926" y="2996952"/>
            <a:chExt cx="825624" cy="432048"/>
          </a:xfrm>
        </p:grpSpPr>
        <p:sp>
          <p:nvSpPr>
            <p:cNvPr id="77" name="Rectangle 76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300192" y="1700808"/>
            <a:ext cx="357554" cy="191040"/>
            <a:chOff x="3955926" y="2996952"/>
            <a:chExt cx="825624" cy="432048"/>
          </a:xfrm>
        </p:grpSpPr>
        <p:sp>
          <p:nvSpPr>
            <p:cNvPr id="88" name="Rectangle 87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6183143" y="1988840"/>
            <a:ext cx="549097" cy="192154"/>
            <a:chOff x="1132330" y="1831031"/>
            <a:chExt cx="1063405" cy="432048"/>
          </a:xfrm>
        </p:grpSpPr>
        <p:sp>
          <p:nvSpPr>
            <p:cNvPr id="101" name="Rectangle 100"/>
            <p:cNvSpPr/>
            <p:nvPr/>
          </p:nvSpPr>
          <p:spPr>
            <a:xfrm>
              <a:off x="1132330" y="1831031"/>
              <a:ext cx="1063405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1211083" y="1907976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1547664" y="1907977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1892421" y="1916832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7092280" y="1097142"/>
            <a:ext cx="432048" cy="423199"/>
            <a:chOff x="2123728" y="1916832"/>
            <a:chExt cx="720080" cy="792088"/>
          </a:xfrm>
        </p:grpSpPr>
        <p:sp>
          <p:nvSpPr>
            <p:cNvPr id="110" name="Rectangle 109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092280" y="1754086"/>
            <a:ext cx="432048" cy="423199"/>
            <a:chOff x="2123728" y="1916832"/>
            <a:chExt cx="720080" cy="792088"/>
          </a:xfrm>
        </p:grpSpPr>
        <p:sp>
          <p:nvSpPr>
            <p:cNvPr id="113" name="Rectangle 112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5" name="Picture 4" descr="Image result for fla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10" y="3715591"/>
            <a:ext cx="360040" cy="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54" y="3177998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3" y="3208013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26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Illustration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63</a:t>
            </a:fld>
            <a:endParaRPr lang="en-US"/>
          </a:p>
        </p:txBody>
      </p:sp>
      <p:pic>
        <p:nvPicPr>
          <p:cNvPr id="2050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696890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072482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3995936" y="1610075"/>
            <a:ext cx="4608512" cy="148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022576" y="2234483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022576" y="976810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745546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09542" y="54868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Proposal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940152" y="54868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ToTrack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940152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20272" y="5486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Speculation</a:t>
            </a:r>
            <a:endParaRPr lang="en-US" sz="2400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7020272" y="650306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2" descr="Image result for fla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4" descr="Image result for fla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AutoShape 6" descr="Image result for fla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79425" y="4077072"/>
            <a:ext cx="720080" cy="792088"/>
            <a:chOff x="2123728" y="1916832"/>
            <a:chExt cx="720080" cy="792088"/>
          </a:xfrm>
        </p:grpSpPr>
        <p:sp>
          <p:nvSpPr>
            <p:cNvPr id="38" name="Rectangle 37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880992" y="1097142"/>
            <a:ext cx="825624" cy="432048"/>
            <a:chOff x="3955926" y="2996952"/>
            <a:chExt cx="825624" cy="432048"/>
          </a:xfrm>
        </p:grpSpPr>
        <p:sp>
          <p:nvSpPr>
            <p:cNvPr id="56" name="Rectangle 55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27421" y="1725792"/>
            <a:ext cx="1063405" cy="432048"/>
            <a:chOff x="1132330" y="1831031"/>
            <a:chExt cx="1063405" cy="432048"/>
          </a:xfrm>
        </p:grpSpPr>
        <p:sp>
          <p:nvSpPr>
            <p:cNvPr id="60" name="Rectangle 59"/>
            <p:cNvSpPr/>
            <p:nvPr/>
          </p:nvSpPr>
          <p:spPr>
            <a:xfrm>
              <a:off x="1132330" y="1831031"/>
              <a:ext cx="1063405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211083" y="1907976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547664" y="1907977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892421" y="1916832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300192" y="1700808"/>
            <a:ext cx="357554" cy="191040"/>
            <a:chOff x="3955926" y="2996952"/>
            <a:chExt cx="825624" cy="432048"/>
          </a:xfrm>
        </p:grpSpPr>
        <p:sp>
          <p:nvSpPr>
            <p:cNvPr id="88" name="Rectangle 87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6183143" y="1988840"/>
            <a:ext cx="549097" cy="192154"/>
            <a:chOff x="1132330" y="1831031"/>
            <a:chExt cx="1063405" cy="432048"/>
          </a:xfrm>
        </p:grpSpPr>
        <p:sp>
          <p:nvSpPr>
            <p:cNvPr id="101" name="Rectangle 100"/>
            <p:cNvSpPr/>
            <p:nvPr/>
          </p:nvSpPr>
          <p:spPr>
            <a:xfrm>
              <a:off x="1132330" y="1831031"/>
              <a:ext cx="1063405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1211083" y="1907976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1547664" y="1907977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1892421" y="1916832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7092280" y="1097142"/>
            <a:ext cx="432048" cy="423199"/>
            <a:chOff x="2123728" y="1916832"/>
            <a:chExt cx="720080" cy="792088"/>
          </a:xfrm>
        </p:grpSpPr>
        <p:sp>
          <p:nvSpPr>
            <p:cNvPr id="110" name="Rectangle 109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092280" y="1754086"/>
            <a:ext cx="432048" cy="423199"/>
            <a:chOff x="2123728" y="1916832"/>
            <a:chExt cx="720080" cy="792088"/>
          </a:xfrm>
        </p:grpSpPr>
        <p:sp>
          <p:nvSpPr>
            <p:cNvPr id="113" name="Rectangle 112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5" name="Picture 4" descr="Image result for fla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10" y="3715591"/>
            <a:ext cx="360040" cy="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76809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3" y="3208013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1763688" y="4077072"/>
            <a:ext cx="825624" cy="792088"/>
            <a:chOff x="3955926" y="2996952"/>
            <a:chExt cx="825624" cy="432048"/>
          </a:xfrm>
        </p:grpSpPr>
        <p:sp>
          <p:nvSpPr>
            <p:cNvPr id="67" name="Rectangle 66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034678" y="3132813"/>
              <a:ext cx="266886" cy="13907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427984" y="3127875"/>
              <a:ext cx="266886" cy="14401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Arrow Connector 4"/>
          <p:cNvCxnSpPr>
            <a:stCxn id="38" idx="3"/>
            <a:endCxn id="67" idx="1"/>
          </p:cNvCxnSpPr>
          <p:nvPr/>
        </p:nvCxnSpPr>
        <p:spPr>
          <a:xfrm>
            <a:off x="1199505" y="4473116"/>
            <a:ext cx="56418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589312" y="2910758"/>
            <a:ext cx="5295056" cy="3326554"/>
            <a:chOff x="2589312" y="2910758"/>
            <a:chExt cx="5295056" cy="3326554"/>
          </a:xfrm>
        </p:grpSpPr>
        <p:cxnSp>
          <p:nvCxnSpPr>
            <p:cNvPr id="70" name="Straight Connector 69"/>
            <p:cNvCxnSpPr/>
            <p:nvPr/>
          </p:nvCxnSpPr>
          <p:spPr>
            <a:xfrm flipV="1">
              <a:off x="2589312" y="3573016"/>
              <a:ext cx="806599" cy="441386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589312" y="4941168"/>
              <a:ext cx="806599" cy="576064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3563888" y="2924944"/>
              <a:ext cx="4320480" cy="33123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566759" y="2910758"/>
              <a:ext cx="11466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SpSn</a:t>
              </a:r>
              <a:endParaRPr lang="en-US" dirty="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5076056" y="4077072"/>
              <a:ext cx="1447782" cy="432048"/>
              <a:chOff x="5076056" y="4077072"/>
              <a:chExt cx="1447782" cy="432048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5076056" y="4077072"/>
                <a:ext cx="727170" cy="43204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796668" y="4077072"/>
                <a:ext cx="727170" cy="43204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5076056" y="5537178"/>
              <a:ext cx="1447782" cy="432048"/>
              <a:chOff x="5076056" y="4077072"/>
              <a:chExt cx="1447782" cy="432048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5076056" y="4077072"/>
                <a:ext cx="727170" cy="43204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5796668" y="4077072"/>
                <a:ext cx="727170" cy="43204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7634808" y="1052736"/>
            <a:ext cx="825624" cy="432048"/>
            <a:chOff x="3955926" y="2996952"/>
            <a:chExt cx="825624" cy="432048"/>
          </a:xfrm>
        </p:grpSpPr>
        <p:sp>
          <p:nvSpPr>
            <p:cNvPr id="92" name="Rectangle 91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8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296" y="3068960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7" name="Straight Arrow Connector 116"/>
          <p:cNvCxnSpPr/>
          <p:nvPr/>
        </p:nvCxnSpPr>
        <p:spPr>
          <a:xfrm>
            <a:off x="5392626" y="3558096"/>
            <a:ext cx="0" cy="50839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4794498" y="3577836"/>
            <a:ext cx="713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grpSp>
        <p:nvGrpSpPr>
          <p:cNvPr id="119" name="Group 118"/>
          <p:cNvGrpSpPr/>
          <p:nvPr/>
        </p:nvGrpSpPr>
        <p:grpSpPr>
          <a:xfrm>
            <a:off x="5205763" y="4149080"/>
            <a:ext cx="446357" cy="287396"/>
            <a:chOff x="3955926" y="2996952"/>
            <a:chExt cx="825624" cy="432048"/>
          </a:xfrm>
        </p:grpSpPr>
        <p:sp>
          <p:nvSpPr>
            <p:cNvPr id="120" name="Rectangle 119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940152" y="2392611"/>
            <a:ext cx="3024336" cy="1145064"/>
            <a:chOff x="611560" y="1340768"/>
            <a:chExt cx="2160241" cy="1080120"/>
          </a:xfrm>
        </p:grpSpPr>
        <p:sp>
          <p:nvSpPr>
            <p:cNvPr id="124" name="Oval Callout 123"/>
            <p:cNvSpPr/>
            <p:nvPr/>
          </p:nvSpPr>
          <p:spPr>
            <a:xfrm>
              <a:off x="611560" y="1340768"/>
              <a:ext cx="2160240" cy="1080120"/>
            </a:xfrm>
            <a:prstGeom prst="wedgeEllipseCallout">
              <a:avLst>
                <a:gd name="adj1" fmla="val -60049"/>
                <a:gd name="adj2" fmla="val 677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11561" y="1417201"/>
              <a:ext cx="2160240" cy="899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No flag: no need for snapshot here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083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Illustration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64</a:t>
            </a:fld>
            <a:endParaRPr lang="en-US"/>
          </a:p>
        </p:txBody>
      </p:sp>
      <p:pic>
        <p:nvPicPr>
          <p:cNvPr id="2050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696890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072482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3995936" y="1610075"/>
            <a:ext cx="4608512" cy="148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022576" y="2234483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022576" y="976810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745546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09542" y="54868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Proposal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940152" y="54868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ToTrack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940152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20272" y="5486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Speculation</a:t>
            </a:r>
            <a:endParaRPr lang="en-US" sz="2400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7020272" y="650306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2" descr="Image result for fla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4" descr="Image result for fla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AutoShape 6" descr="Image result for fla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79425" y="4077072"/>
            <a:ext cx="720080" cy="792088"/>
            <a:chOff x="2123728" y="1916832"/>
            <a:chExt cx="720080" cy="792088"/>
          </a:xfrm>
        </p:grpSpPr>
        <p:sp>
          <p:nvSpPr>
            <p:cNvPr id="38" name="Rectangle 37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880992" y="1097142"/>
            <a:ext cx="825624" cy="432048"/>
            <a:chOff x="3955926" y="2996952"/>
            <a:chExt cx="825624" cy="432048"/>
          </a:xfrm>
        </p:grpSpPr>
        <p:sp>
          <p:nvSpPr>
            <p:cNvPr id="56" name="Rectangle 55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27421" y="1725792"/>
            <a:ext cx="1063405" cy="432048"/>
            <a:chOff x="1132330" y="1831031"/>
            <a:chExt cx="1063405" cy="432048"/>
          </a:xfrm>
        </p:grpSpPr>
        <p:sp>
          <p:nvSpPr>
            <p:cNvPr id="60" name="Rectangle 59"/>
            <p:cNvSpPr/>
            <p:nvPr/>
          </p:nvSpPr>
          <p:spPr>
            <a:xfrm>
              <a:off x="1132330" y="1831031"/>
              <a:ext cx="1063405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211083" y="1907976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547664" y="1907977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892421" y="1916832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300192" y="1700808"/>
            <a:ext cx="357554" cy="191040"/>
            <a:chOff x="3955926" y="2996952"/>
            <a:chExt cx="825624" cy="432048"/>
          </a:xfrm>
        </p:grpSpPr>
        <p:sp>
          <p:nvSpPr>
            <p:cNvPr id="88" name="Rectangle 87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6183143" y="1988840"/>
            <a:ext cx="549097" cy="192154"/>
            <a:chOff x="1132330" y="1831031"/>
            <a:chExt cx="1063405" cy="432048"/>
          </a:xfrm>
        </p:grpSpPr>
        <p:sp>
          <p:nvSpPr>
            <p:cNvPr id="101" name="Rectangle 100"/>
            <p:cNvSpPr/>
            <p:nvPr/>
          </p:nvSpPr>
          <p:spPr>
            <a:xfrm>
              <a:off x="1132330" y="1831031"/>
              <a:ext cx="1063405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1211083" y="1907976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1547664" y="1907977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1892421" y="1916832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7092280" y="1097142"/>
            <a:ext cx="432048" cy="423199"/>
            <a:chOff x="2123728" y="1916832"/>
            <a:chExt cx="720080" cy="792088"/>
          </a:xfrm>
        </p:grpSpPr>
        <p:sp>
          <p:nvSpPr>
            <p:cNvPr id="110" name="Rectangle 109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092280" y="1754086"/>
            <a:ext cx="432048" cy="423199"/>
            <a:chOff x="2123728" y="1916832"/>
            <a:chExt cx="720080" cy="792088"/>
          </a:xfrm>
        </p:grpSpPr>
        <p:sp>
          <p:nvSpPr>
            <p:cNvPr id="113" name="Rectangle 112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5" name="Picture 4" descr="Image result for fla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10" y="3715591"/>
            <a:ext cx="360040" cy="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76809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3" y="3208013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1763688" y="4077072"/>
            <a:ext cx="825624" cy="792088"/>
            <a:chOff x="3955926" y="2996952"/>
            <a:chExt cx="825624" cy="432048"/>
          </a:xfrm>
        </p:grpSpPr>
        <p:sp>
          <p:nvSpPr>
            <p:cNvPr id="67" name="Rectangle 66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034678" y="3132813"/>
              <a:ext cx="266886" cy="13907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427984" y="3127875"/>
              <a:ext cx="266886" cy="14401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Arrow Connector 4"/>
          <p:cNvCxnSpPr>
            <a:stCxn id="38" idx="3"/>
            <a:endCxn id="67" idx="1"/>
          </p:cNvCxnSpPr>
          <p:nvPr/>
        </p:nvCxnSpPr>
        <p:spPr>
          <a:xfrm>
            <a:off x="1199505" y="4473116"/>
            <a:ext cx="56418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2589312" y="3573016"/>
            <a:ext cx="806599" cy="44138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589312" y="4941168"/>
            <a:ext cx="806599" cy="57606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3563888" y="2924944"/>
            <a:ext cx="4320480" cy="3312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3566759" y="2910758"/>
            <a:ext cx="1146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SpSn</a:t>
            </a:r>
            <a:endParaRPr lang="en-US" dirty="0"/>
          </a:p>
        </p:txBody>
      </p:sp>
      <p:grpSp>
        <p:nvGrpSpPr>
          <p:cNvPr id="76" name="Group 75"/>
          <p:cNvGrpSpPr/>
          <p:nvPr/>
        </p:nvGrpSpPr>
        <p:grpSpPr>
          <a:xfrm>
            <a:off x="5076056" y="4077072"/>
            <a:ext cx="1447782" cy="432048"/>
            <a:chOff x="5076056" y="4077072"/>
            <a:chExt cx="1447782" cy="432048"/>
          </a:xfrm>
        </p:grpSpPr>
        <p:sp>
          <p:nvSpPr>
            <p:cNvPr id="80" name="Rectangle 79"/>
            <p:cNvSpPr/>
            <p:nvPr/>
          </p:nvSpPr>
          <p:spPr>
            <a:xfrm>
              <a:off x="5076056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79666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076056" y="5537178"/>
            <a:ext cx="1447782" cy="432048"/>
            <a:chOff x="5076056" y="4077072"/>
            <a:chExt cx="1447782" cy="432048"/>
          </a:xfrm>
        </p:grpSpPr>
        <p:sp>
          <p:nvSpPr>
            <p:cNvPr id="83" name="Rectangle 82"/>
            <p:cNvSpPr/>
            <p:nvPr/>
          </p:nvSpPr>
          <p:spPr>
            <a:xfrm>
              <a:off x="5076056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79666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1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296" y="4539649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Straight Arrow Connector 84"/>
          <p:cNvCxnSpPr/>
          <p:nvPr/>
        </p:nvCxnSpPr>
        <p:spPr>
          <a:xfrm>
            <a:off x="5392626" y="5028785"/>
            <a:ext cx="0" cy="50839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5205763" y="5609504"/>
            <a:ext cx="446357" cy="287396"/>
            <a:chOff x="3955926" y="2996952"/>
            <a:chExt cx="825624" cy="432048"/>
          </a:xfrm>
        </p:grpSpPr>
        <p:sp>
          <p:nvSpPr>
            <p:cNvPr id="90" name="Rectangle 89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4794498" y="5048525"/>
            <a:ext cx="713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grpSp>
        <p:nvGrpSpPr>
          <p:cNvPr id="95" name="Group 94"/>
          <p:cNvGrpSpPr/>
          <p:nvPr/>
        </p:nvGrpSpPr>
        <p:grpSpPr>
          <a:xfrm>
            <a:off x="7634808" y="1052736"/>
            <a:ext cx="825624" cy="432048"/>
            <a:chOff x="3955926" y="2996952"/>
            <a:chExt cx="825624" cy="432048"/>
          </a:xfrm>
        </p:grpSpPr>
        <p:sp>
          <p:nvSpPr>
            <p:cNvPr id="96" name="Rectangle 95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5205763" y="4149080"/>
            <a:ext cx="446357" cy="287396"/>
            <a:chOff x="3955926" y="2996952"/>
            <a:chExt cx="825624" cy="432048"/>
          </a:xfrm>
        </p:grpSpPr>
        <p:sp>
          <p:nvSpPr>
            <p:cNvPr id="107" name="Rectangle 106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380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Illustration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65</a:t>
            </a:fld>
            <a:endParaRPr lang="en-US"/>
          </a:p>
        </p:txBody>
      </p:sp>
      <p:pic>
        <p:nvPicPr>
          <p:cNvPr id="2050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696890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072482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3995936" y="1610075"/>
            <a:ext cx="4608512" cy="148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022576" y="2234483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022576" y="976810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745546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09542" y="54868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Proposal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940152" y="54868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ToTrack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940152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20272" y="5486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Speculation</a:t>
            </a:r>
            <a:endParaRPr lang="en-US" sz="2400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7020272" y="650306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2" descr="Image result for fla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4" descr="Image result for fla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AutoShape 6" descr="Image result for fla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79425" y="4077072"/>
            <a:ext cx="720080" cy="792088"/>
            <a:chOff x="2123728" y="1916832"/>
            <a:chExt cx="720080" cy="792088"/>
          </a:xfrm>
        </p:grpSpPr>
        <p:sp>
          <p:nvSpPr>
            <p:cNvPr id="38" name="Rectangle 37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880992" y="1097142"/>
            <a:ext cx="825624" cy="432048"/>
            <a:chOff x="3955926" y="2996952"/>
            <a:chExt cx="825624" cy="432048"/>
          </a:xfrm>
        </p:grpSpPr>
        <p:sp>
          <p:nvSpPr>
            <p:cNvPr id="56" name="Rectangle 55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27421" y="1725792"/>
            <a:ext cx="1063405" cy="432048"/>
            <a:chOff x="1132330" y="1831031"/>
            <a:chExt cx="1063405" cy="432048"/>
          </a:xfrm>
        </p:grpSpPr>
        <p:sp>
          <p:nvSpPr>
            <p:cNvPr id="60" name="Rectangle 59"/>
            <p:cNvSpPr/>
            <p:nvPr/>
          </p:nvSpPr>
          <p:spPr>
            <a:xfrm>
              <a:off x="1132330" y="1831031"/>
              <a:ext cx="1063405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211083" y="1907976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547664" y="1907977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892421" y="1916832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300192" y="1700808"/>
            <a:ext cx="357554" cy="191040"/>
            <a:chOff x="3955926" y="2996952"/>
            <a:chExt cx="825624" cy="432048"/>
          </a:xfrm>
        </p:grpSpPr>
        <p:sp>
          <p:nvSpPr>
            <p:cNvPr id="88" name="Rectangle 87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6183143" y="1988840"/>
            <a:ext cx="549097" cy="192154"/>
            <a:chOff x="1132330" y="1831031"/>
            <a:chExt cx="1063405" cy="432048"/>
          </a:xfrm>
        </p:grpSpPr>
        <p:sp>
          <p:nvSpPr>
            <p:cNvPr id="101" name="Rectangle 100"/>
            <p:cNvSpPr/>
            <p:nvPr/>
          </p:nvSpPr>
          <p:spPr>
            <a:xfrm>
              <a:off x="1132330" y="1831031"/>
              <a:ext cx="1063405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1211083" y="1907976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1547664" y="1907977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1892421" y="1916832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7092280" y="1097142"/>
            <a:ext cx="432048" cy="423199"/>
            <a:chOff x="2123728" y="1916832"/>
            <a:chExt cx="720080" cy="792088"/>
          </a:xfrm>
        </p:grpSpPr>
        <p:sp>
          <p:nvSpPr>
            <p:cNvPr id="110" name="Rectangle 109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092280" y="1754086"/>
            <a:ext cx="432048" cy="423199"/>
            <a:chOff x="2123728" y="1916832"/>
            <a:chExt cx="720080" cy="792088"/>
          </a:xfrm>
        </p:grpSpPr>
        <p:sp>
          <p:nvSpPr>
            <p:cNvPr id="113" name="Rectangle 112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5" name="Picture 4" descr="Image result for fla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10" y="3715591"/>
            <a:ext cx="360040" cy="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76809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3" y="3208013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1763688" y="4077072"/>
            <a:ext cx="825624" cy="792088"/>
            <a:chOff x="3955926" y="2996952"/>
            <a:chExt cx="825624" cy="432048"/>
          </a:xfrm>
        </p:grpSpPr>
        <p:sp>
          <p:nvSpPr>
            <p:cNvPr id="67" name="Rectangle 66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034678" y="3132813"/>
              <a:ext cx="266886" cy="13907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427984" y="3127875"/>
              <a:ext cx="266886" cy="14401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Arrow Connector 4"/>
          <p:cNvCxnSpPr>
            <a:stCxn id="38" idx="3"/>
            <a:endCxn id="67" idx="1"/>
          </p:cNvCxnSpPr>
          <p:nvPr/>
        </p:nvCxnSpPr>
        <p:spPr>
          <a:xfrm>
            <a:off x="1199505" y="4473116"/>
            <a:ext cx="56418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2589312" y="3573016"/>
            <a:ext cx="806599" cy="44138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589312" y="4941168"/>
            <a:ext cx="806599" cy="57606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3563888" y="2924944"/>
            <a:ext cx="4320480" cy="3312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3566759" y="2910758"/>
            <a:ext cx="1146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SpSn</a:t>
            </a:r>
            <a:endParaRPr lang="en-US" dirty="0"/>
          </a:p>
        </p:txBody>
      </p:sp>
      <p:grpSp>
        <p:nvGrpSpPr>
          <p:cNvPr id="76" name="Group 75"/>
          <p:cNvGrpSpPr/>
          <p:nvPr/>
        </p:nvGrpSpPr>
        <p:grpSpPr>
          <a:xfrm>
            <a:off x="5076056" y="4077072"/>
            <a:ext cx="1447782" cy="432048"/>
            <a:chOff x="5076056" y="4077072"/>
            <a:chExt cx="1447782" cy="432048"/>
          </a:xfrm>
        </p:grpSpPr>
        <p:sp>
          <p:nvSpPr>
            <p:cNvPr id="80" name="Rectangle 79"/>
            <p:cNvSpPr/>
            <p:nvPr/>
          </p:nvSpPr>
          <p:spPr>
            <a:xfrm>
              <a:off x="5076056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79666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076056" y="5537178"/>
            <a:ext cx="1447782" cy="432048"/>
            <a:chOff x="5076056" y="4077072"/>
            <a:chExt cx="1447782" cy="432048"/>
          </a:xfrm>
        </p:grpSpPr>
        <p:sp>
          <p:nvSpPr>
            <p:cNvPr id="83" name="Rectangle 82"/>
            <p:cNvSpPr/>
            <p:nvPr/>
          </p:nvSpPr>
          <p:spPr>
            <a:xfrm>
              <a:off x="5076056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79666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1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296" y="4539649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Straight Arrow Connector 84"/>
          <p:cNvCxnSpPr/>
          <p:nvPr/>
        </p:nvCxnSpPr>
        <p:spPr>
          <a:xfrm>
            <a:off x="5392626" y="5028785"/>
            <a:ext cx="0" cy="50839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5205763" y="5609504"/>
            <a:ext cx="446357" cy="287396"/>
            <a:chOff x="3955926" y="2996952"/>
            <a:chExt cx="825624" cy="432048"/>
          </a:xfrm>
        </p:grpSpPr>
        <p:sp>
          <p:nvSpPr>
            <p:cNvPr id="90" name="Rectangle 89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4794498" y="5048525"/>
            <a:ext cx="713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5448256" y="5028785"/>
            <a:ext cx="590870" cy="50839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/>
        </p:nvGrpSpPr>
        <p:grpSpPr>
          <a:xfrm>
            <a:off x="7634808" y="1052736"/>
            <a:ext cx="825624" cy="432048"/>
            <a:chOff x="3955926" y="2996952"/>
            <a:chExt cx="825624" cy="432048"/>
          </a:xfrm>
        </p:grpSpPr>
        <p:sp>
          <p:nvSpPr>
            <p:cNvPr id="96" name="Rectangle 95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5205763" y="4149080"/>
            <a:ext cx="446357" cy="287396"/>
            <a:chOff x="3955926" y="2996952"/>
            <a:chExt cx="825624" cy="432048"/>
          </a:xfrm>
        </p:grpSpPr>
        <p:sp>
          <p:nvSpPr>
            <p:cNvPr id="107" name="Rectangle 106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926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Illustration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66</a:t>
            </a:fld>
            <a:endParaRPr lang="en-US"/>
          </a:p>
        </p:txBody>
      </p:sp>
      <p:pic>
        <p:nvPicPr>
          <p:cNvPr id="2050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696890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072482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3995936" y="1610075"/>
            <a:ext cx="4608512" cy="148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022576" y="2234483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022576" y="976810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745546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09542" y="54868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Proposal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940152" y="54868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ToTrack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940152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20272" y="5486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Speculation</a:t>
            </a:r>
            <a:endParaRPr lang="en-US" sz="2400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7020272" y="650306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2" descr="Image result for fla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4" descr="Image result for fla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AutoShape 6" descr="Image result for fla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79425" y="4077072"/>
            <a:ext cx="720080" cy="792088"/>
            <a:chOff x="2123728" y="1916832"/>
            <a:chExt cx="720080" cy="792088"/>
          </a:xfrm>
        </p:grpSpPr>
        <p:sp>
          <p:nvSpPr>
            <p:cNvPr id="38" name="Rectangle 37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880992" y="1097142"/>
            <a:ext cx="825624" cy="432048"/>
            <a:chOff x="3955926" y="2996952"/>
            <a:chExt cx="825624" cy="432048"/>
          </a:xfrm>
        </p:grpSpPr>
        <p:sp>
          <p:nvSpPr>
            <p:cNvPr id="56" name="Rectangle 55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27421" y="1725792"/>
            <a:ext cx="1063405" cy="432048"/>
            <a:chOff x="1132330" y="1831031"/>
            <a:chExt cx="1063405" cy="432048"/>
          </a:xfrm>
        </p:grpSpPr>
        <p:sp>
          <p:nvSpPr>
            <p:cNvPr id="60" name="Rectangle 59"/>
            <p:cNvSpPr/>
            <p:nvPr/>
          </p:nvSpPr>
          <p:spPr>
            <a:xfrm>
              <a:off x="1132330" y="1831031"/>
              <a:ext cx="1063405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211083" y="1907976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547664" y="1907977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892421" y="1916832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300192" y="1700808"/>
            <a:ext cx="357554" cy="191040"/>
            <a:chOff x="3955926" y="2996952"/>
            <a:chExt cx="825624" cy="432048"/>
          </a:xfrm>
        </p:grpSpPr>
        <p:sp>
          <p:nvSpPr>
            <p:cNvPr id="88" name="Rectangle 87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6183143" y="1988840"/>
            <a:ext cx="549097" cy="192154"/>
            <a:chOff x="1132330" y="1831031"/>
            <a:chExt cx="1063405" cy="432048"/>
          </a:xfrm>
        </p:grpSpPr>
        <p:sp>
          <p:nvSpPr>
            <p:cNvPr id="101" name="Rectangle 100"/>
            <p:cNvSpPr/>
            <p:nvPr/>
          </p:nvSpPr>
          <p:spPr>
            <a:xfrm>
              <a:off x="1132330" y="1831031"/>
              <a:ext cx="1063405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1211083" y="1907976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1547664" y="1907977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1892421" y="1916832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7092280" y="1097142"/>
            <a:ext cx="432048" cy="423199"/>
            <a:chOff x="2123728" y="1916832"/>
            <a:chExt cx="720080" cy="792088"/>
          </a:xfrm>
        </p:grpSpPr>
        <p:sp>
          <p:nvSpPr>
            <p:cNvPr id="110" name="Rectangle 109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092280" y="1754086"/>
            <a:ext cx="432048" cy="423199"/>
            <a:chOff x="2123728" y="1916832"/>
            <a:chExt cx="720080" cy="792088"/>
          </a:xfrm>
        </p:grpSpPr>
        <p:sp>
          <p:nvSpPr>
            <p:cNvPr id="113" name="Rectangle 112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5" name="Picture 4" descr="Image result for fla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10" y="3715591"/>
            <a:ext cx="360040" cy="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76809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3" y="3208013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1763688" y="4077072"/>
            <a:ext cx="825624" cy="792088"/>
            <a:chOff x="3955926" y="2996952"/>
            <a:chExt cx="825624" cy="432048"/>
          </a:xfrm>
        </p:grpSpPr>
        <p:sp>
          <p:nvSpPr>
            <p:cNvPr id="67" name="Rectangle 66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034678" y="3132813"/>
              <a:ext cx="266886" cy="13907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427984" y="3127875"/>
              <a:ext cx="266886" cy="14401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Arrow Connector 4"/>
          <p:cNvCxnSpPr>
            <a:stCxn id="38" idx="3"/>
            <a:endCxn id="67" idx="1"/>
          </p:cNvCxnSpPr>
          <p:nvPr/>
        </p:nvCxnSpPr>
        <p:spPr>
          <a:xfrm>
            <a:off x="1199505" y="4473116"/>
            <a:ext cx="56418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/>
        </p:nvGrpSpPr>
        <p:grpSpPr>
          <a:xfrm>
            <a:off x="7634808" y="1052736"/>
            <a:ext cx="825624" cy="432048"/>
            <a:chOff x="3955926" y="2996952"/>
            <a:chExt cx="825624" cy="432048"/>
          </a:xfrm>
        </p:grpSpPr>
        <p:sp>
          <p:nvSpPr>
            <p:cNvPr id="96" name="Rectangle 95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Oval Callout 77"/>
          <p:cNvSpPr/>
          <p:nvPr/>
        </p:nvSpPr>
        <p:spPr>
          <a:xfrm>
            <a:off x="3203849" y="2826106"/>
            <a:ext cx="5169904" cy="1405559"/>
          </a:xfrm>
          <a:prstGeom prst="wedgeEllipseCallout">
            <a:avLst>
              <a:gd name="adj1" fmla="val -64236"/>
              <a:gd name="adj2" fmla="val 187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3203848" y="2924944"/>
            <a:ext cx="5049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Nothing else to track.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Return &lt;</a:t>
            </a:r>
            <a:r>
              <a:rPr lang="en-US" sz="2800" dirty="0"/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Proposal, </a:t>
            </a:r>
            <a:r>
              <a:rPr lang="en-US" sz="2800" dirty="0">
                <a:solidFill>
                  <a:schemeClr val="bg1"/>
                </a:solidFill>
              </a:rPr>
              <a:t>Speculation</a:t>
            </a:r>
            <a:r>
              <a:rPr lang="en-US" sz="2800" dirty="0"/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&gt;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8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Illustration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67</a:t>
            </a:fld>
            <a:endParaRPr lang="en-US"/>
          </a:p>
        </p:txBody>
      </p:sp>
      <p:pic>
        <p:nvPicPr>
          <p:cNvPr id="2050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696890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3995936" y="1610075"/>
            <a:ext cx="4608512" cy="148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022576" y="2234483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022576" y="976810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745546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09542" y="54868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Proposal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940152" y="54868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ToTrack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940152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20272" y="5486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Speculation</a:t>
            </a:r>
            <a:endParaRPr lang="en-US" sz="2400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7020272" y="650306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2" descr="Image result for fla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4" descr="Image result for fla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AutoShape 6" descr="Image result for fla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79425" y="4077072"/>
            <a:ext cx="720080" cy="792088"/>
            <a:chOff x="2123728" y="1916832"/>
            <a:chExt cx="720080" cy="792088"/>
          </a:xfrm>
        </p:grpSpPr>
        <p:sp>
          <p:nvSpPr>
            <p:cNvPr id="38" name="Rectangle 37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27421" y="1725792"/>
            <a:ext cx="1063405" cy="432048"/>
            <a:chOff x="1132330" y="1831031"/>
            <a:chExt cx="1063405" cy="432048"/>
          </a:xfrm>
        </p:grpSpPr>
        <p:sp>
          <p:nvSpPr>
            <p:cNvPr id="60" name="Rectangle 59"/>
            <p:cNvSpPr/>
            <p:nvPr/>
          </p:nvSpPr>
          <p:spPr>
            <a:xfrm>
              <a:off x="1132330" y="1831031"/>
              <a:ext cx="1063405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211083" y="1907976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547664" y="1907977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892421" y="1916832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300192" y="1700808"/>
            <a:ext cx="357554" cy="191040"/>
            <a:chOff x="3955926" y="2996952"/>
            <a:chExt cx="825624" cy="432048"/>
          </a:xfrm>
        </p:grpSpPr>
        <p:sp>
          <p:nvSpPr>
            <p:cNvPr id="88" name="Rectangle 87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6183143" y="1988840"/>
            <a:ext cx="549097" cy="192154"/>
            <a:chOff x="1132330" y="1831031"/>
            <a:chExt cx="1063405" cy="432048"/>
          </a:xfrm>
        </p:grpSpPr>
        <p:sp>
          <p:nvSpPr>
            <p:cNvPr id="101" name="Rectangle 100"/>
            <p:cNvSpPr/>
            <p:nvPr/>
          </p:nvSpPr>
          <p:spPr>
            <a:xfrm>
              <a:off x="1132330" y="1831031"/>
              <a:ext cx="1063405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1211083" y="1907976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1547664" y="1907977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1892421" y="1916832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092280" y="1754086"/>
            <a:ext cx="432048" cy="423199"/>
            <a:chOff x="2123728" y="1916832"/>
            <a:chExt cx="720080" cy="792088"/>
          </a:xfrm>
        </p:grpSpPr>
        <p:sp>
          <p:nvSpPr>
            <p:cNvPr id="113" name="Rectangle 112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5" name="Picture 4" descr="Image result for fla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10" y="3715591"/>
            <a:ext cx="360040" cy="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3" y="3208013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1763688" y="4077072"/>
            <a:ext cx="825624" cy="792088"/>
            <a:chOff x="3955926" y="2996952"/>
            <a:chExt cx="825624" cy="432048"/>
          </a:xfrm>
        </p:grpSpPr>
        <p:sp>
          <p:nvSpPr>
            <p:cNvPr id="67" name="Rectangle 66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034678" y="3132813"/>
              <a:ext cx="266886" cy="13907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427984" y="3127875"/>
              <a:ext cx="266886" cy="14401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Arrow Connector 4"/>
          <p:cNvCxnSpPr>
            <a:stCxn id="38" idx="3"/>
            <a:endCxn id="67" idx="1"/>
          </p:cNvCxnSpPr>
          <p:nvPr/>
        </p:nvCxnSpPr>
        <p:spPr>
          <a:xfrm>
            <a:off x="1199505" y="4473116"/>
            <a:ext cx="56418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203848" y="2924944"/>
            <a:ext cx="5049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Nothing else to track.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Return &lt;</a:t>
            </a:r>
            <a:r>
              <a:rPr lang="en-US" sz="2800" dirty="0"/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Proposal, </a:t>
            </a:r>
            <a:r>
              <a:rPr lang="en-US" sz="2800" dirty="0">
                <a:solidFill>
                  <a:schemeClr val="bg1"/>
                </a:solidFill>
              </a:rPr>
              <a:t>Speculation</a:t>
            </a:r>
            <a:r>
              <a:rPr lang="en-US" sz="2800" dirty="0"/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&gt;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03848" y="2924944"/>
            <a:ext cx="5049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No assume: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645588" y="2511209"/>
            <a:ext cx="7362646" cy="1106725"/>
            <a:chOff x="4482207" y="4523636"/>
            <a:chExt cx="4194249" cy="1687254"/>
          </a:xfrm>
        </p:grpSpPr>
        <p:sp>
          <p:nvSpPr>
            <p:cNvPr id="70" name="Rectangle 69"/>
            <p:cNvSpPr/>
            <p:nvPr/>
          </p:nvSpPr>
          <p:spPr>
            <a:xfrm>
              <a:off x="4482207" y="4529424"/>
              <a:ext cx="4122241" cy="168146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482207" y="4523636"/>
              <a:ext cx="4194249" cy="1642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      invokes</a:t>
              </a:r>
            </a:p>
            <a:p>
              <a:pPr algn="ctr"/>
              <a:r>
                <a:rPr lang="en-US" sz="3200" dirty="0" smtClean="0"/>
                <a:t>Check(          ) that returns &lt;          , {}&gt;</a:t>
              </a:r>
              <a:endParaRPr lang="en-US" sz="3200" dirty="0"/>
            </a:p>
          </p:txBody>
        </p:sp>
      </p:grpSp>
      <p:pic>
        <p:nvPicPr>
          <p:cNvPr id="72" name="Picture 2" descr="Image result for client icon vector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740" y="2571109"/>
            <a:ext cx="432047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/>
          <p:cNvGrpSpPr/>
          <p:nvPr/>
        </p:nvGrpSpPr>
        <p:grpSpPr>
          <a:xfrm>
            <a:off x="3419872" y="3140968"/>
            <a:ext cx="828759" cy="410339"/>
            <a:chOff x="3955926" y="2996952"/>
            <a:chExt cx="825624" cy="432048"/>
          </a:xfrm>
        </p:grpSpPr>
        <p:sp>
          <p:nvSpPr>
            <p:cNvPr id="74" name="Rectangle 73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839585" y="3090669"/>
            <a:ext cx="828759" cy="410339"/>
            <a:chOff x="3955926" y="2996952"/>
            <a:chExt cx="825624" cy="432048"/>
          </a:xfrm>
        </p:grpSpPr>
        <p:sp>
          <p:nvSpPr>
            <p:cNvPr id="80" name="Rectangle 79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Oval Callout 83"/>
          <p:cNvSpPr/>
          <p:nvPr/>
        </p:nvSpPr>
        <p:spPr>
          <a:xfrm>
            <a:off x="3356249" y="4399705"/>
            <a:ext cx="2350367" cy="1045519"/>
          </a:xfrm>
          <a:prstGeom prst="wedgeEllipseCallout">
            <a:avLst>
              <a:gd name="adj1" fmla="val -82762"/>
              <a:gd name="adj2" fmla="val -280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3430514" y="4607550"/>
            <a:ext cx="2228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Activated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9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Illustration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68</a:t>
            </a:fld>
            <a:endParaRPr lang="en-US"/>
          </a:p>
        </p:txBody>
      </p:sp>
      <p:pic>
        <p:nvPicPr>
          <p:cNvPr id="2050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696890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3995936" y="1610075"/>
            <a:ext cx="4608512" cy="148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022576" y="2234483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022576" y="976810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745546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09542" y="54868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Proposal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940152" y="54868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ToTrack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940152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20272" y="5486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Speculation</a:t>
            </a:r>
            <a:endParaRPr lang="en-US" sz="2400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7020272" y="650306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2" descr="Image result for fla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4" descr="Image result for fla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AutoShape 6" descr="Image result for fla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79425" y="4077072"/>
            <a:ext cx="720080" cy="792088"/>
            <a:chOff x="2123728" y="1916832"/>
            <a:chExt cx="720080" cy="792088"/>
          </a:xfrm>
        </p:grpSpPr>
        <p:sp>
          <p:nvSpPr>
            <p:cNvPr id="38" name="Rectangle 37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27421" y="1725792"/>
            <a:ext cx="1063405" cy="432048"/>
            <a:chOff x="1132330" y="1831031"/>
            <a:chExt cx="1063405" cy="432048"/>
          </a:xfrm>
        </p:grpSpPr>
        <p:sp>
          <p:nvSpPr>
            <p:cNvPr id="60" name="Rectangle 59"/>
            <p:cNvSpPr/>
            <p:nvPr/>
          </p:nvSpPr>
          <p:spPr>
            <a:xfrm>
              <a:off x="1132330" y="1831031"/>
              <a:ext cx="1063405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211083" y="1907976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547664" y="1907977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892421" y="1916832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300192" y="1700808"/>
            <a:ext cx="357554" cy="191040"/>
            <a:chOff x="3955926" y="2996952"/>
            <a:chExt cx="825624" cy="432048"/>
          </a:xfrm>
        </p:grpSpPr>
        <p:sp>
          <p:nvSpPr>
            <p:cNvPr id="88" name="Rectangle 87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6183143" y="1988840"/>
            <a:ext cx="549097" cy="192154"/>
            <a:chOff x="1132330" y="1831031"/>
            <a:chExt cx="1063405" cy="432048"/>
          </a:xfrm>
        </p:grpSpPr>
        <p:sp>
          <p:nvSpPr>
            <p:cNvPr id="101" name="Rectangle 100"/>
            <p:cNvSpPr/>
            <p:nvPr/>
          </p:nvSpPr>
          <p:spPr>
            <a:xfrm>
              <a:off x="1132330" y="1831031"/>
              <a:ext cx="1063405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1211083" y="1907976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1547664" y="1907977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1892421" y="1916832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092280" y="1754086"/>
            <a:ext cx="432048" cy="423199"/>
            <a:chOff x="2123728" y="1916832"/>
            <a:chExt cx="720080" cy="792088"/>
          </a:xfrm>
        </p:grpSpPr>
        <p:sp>
          <p:nvSpPr>
            <p:cNvPr id="113" name="Rectangle 112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5" name="Picture 4" descr="Image result for fla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10" y="3715591"/>
            <a:ext cx="360040" cy="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3" y="3208013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1763688" y="4077072"/>
            <a:ext cx="825624" cy="792088"/>
            <a:chOff x="3955926" y="2996952"/>
            <a:chExt cx="825624" cy="432048"/>
          </a:xfrm>
        </p:grpSpPr>
        <p:sp>
          <p:nvSpPr>
            <p:cNvPr id="67" name="Rectangle 66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034678" y="3132813"/>
              <a:ext cx="266886" cy="13907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427984" y="3127875"/>
              <a:ext cx="266886" cy="14401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Arrow Connector 4"/>
          <p:cNvCxnSpPr>
            <a:stCxn id="38" idx="3"/>
            <a:endCxn id="67" idx="1"/>
          </p:cNvCxnSpPr>
          <p:nvPr/>
        </p:nvCxnSpPr>
        <p:spPr>
          <a:xfrm>
            <a:off x="1199505" y="4473116"/>
            <a:ext cx="56418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430514" y="4607550"/>
            <a:ext cx="2228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Activated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8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23" y="1018755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828084" y="1057974"/>
            <a:ext cx="990735" cy="498374"/>
            <a:chOff x="4828084" y="3217217"/>
            <a:chExt cx="990735" cy="498374"/>
          </a:xfrm>
        </p:grpSpPr>
        <p:sp>
          <p:nvSpPr>
            <p:cNvPr id="86" name="Rectangle 85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4889700" y="3305974"/>
              <a:ext cx="208814" cy="277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197427" y="3300279"/>
              <a:ext cx="208814" cy="27718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507357" y="3305974"/>
              <a:ext cx="208814" cy="2771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37066" y="1052736"/>
            <a:ext cx="825624" cy="504057"/>
            <a:chOff x="2305641" y="2924943"/>
            <a:chExt cx="825624" cy="504057"/>
          </a:xfrm>
        </p:grpSpPr>
        <p:sp>
          <p:nvSpPr>
            <p:cNvPr id="95" name="Rectangle 94"/>
            <p:cNvSpPr/>
            <p:nvPr/>
          </p:nvSpPr>
          <p:spPr>
            <a:xfrm>
              <a:off x="2305641" y="2924943"/>
              <a:ext cx="825624" cy="5040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2384393" y="3061047"/>
              <a:ext cx="266886" cy="25497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2777699" y="3051994"/>
              <a:ext cx="266886" cy="26403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Oval Callout 92"/>
          <p:cNvSpPr/>
          <p:nvPr/>
        </p:nvSpPr>
        <p:spPr>
          <a:xfrm>
            <a:off x="3083014" y="3968340"/>
            <a:ext cx="5881474" cy="1548892"/>
          </a:xfrm>
          <a:prstGeom prst="wedgeEllipseCallout">
            <a:avLst>
              <a:gd name="adj1" fmla="val -25357"/>
              <a:gd name="adj2" fmla="val -209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65725" y="4193780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New client arrives: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roposes      and starts from      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5265711" y="4730569"/>
            <a:ext cx="281059" cy="2771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/>
          <p:cNvGrpSpPr/>
          <p:nvPr/>
        </p:nvGrpSpPr>
        <p:grpSpPr>
          <a:xfrm>
            <a:off x="7950797" y="4738591"/>
            <a:ext cx="605501" cy="377006"/>
            <a:chOff x="2305641" y="2924943"/>
            <a:chExt cx="825624" cy="504057"/>
          </a:xfrm>
        </p:grpSpPr>
        <p:sp>
          <p:nvSpPr>
            <p:cNvPr id="106" name="Rectangle 105"/>
            <p:cNvSpPr/>
            <p:nvPr/>
          </p:nvSpPr>
          <p:spPr>
            <a:xfrm>
              <a:off x="2305641" y="2924943"/>
              <a:ext cx="825624" cy="5040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2384393" y="3061047"/>
              <a:ext cx="266886" cy="25497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2777699" y="3051994"/>
              <a:ext cx="266886" cy="26403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9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19996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Image result for fla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292" y="3704840"/>
            <a:ext cx="360040" cy="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316107" y="4107590"/>
            <a:ext cx="3337651" cy="1270392"/>
            <a:chOff x="1300250" y="5491481"/>
            <a:chExt cx="3337651" cy="1270392"/>
          </a:xfrm>
        </p:grpSpPr>
        <p:sp>
          <p:nvSpPr>
            <p:cNvPr id="111" name="Oval Callout 110"/>
            <p:cNvSpPr/>
            <p:nvPr/>
          </p:nvSpPr>
          <p:spPr>
            <a:xfrm>
              <a:off x="1300250" y="5491481"/>
              <a:ext cx="3337651" cy="1270392"/>
            </a:xfrm>
            <a:prstGeom prst="wedgeEllipseCallout">
              <a:avLst>
                <a:gd name="adj1" fmla="val -70694"/>
                <a:gd name="adj2" fmla="val -6662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331640" y="5589240"/>
              <a:ext cx="30825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Flags that it </a:t>
              </a:r>
              <a:br>
                <a:rPr lang="en-US" sz="2800" dirty="0" smtClean="0">
                  <a:solidFill>
                    <a:schemeClr val="bg1"/>
                  </a:solidFill>
                </a:rPr>
              </a:br>
              <a:r>
                <a:rPr lang="en-US" sz="2800" dirty="0" smtClean="0">
                  <a:solidFill>
                    <a:schemeClr val="bg1"/>
                  </a:solidFill>
                </a:rPr>
                <a:t>started here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105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" grpId="0"/>
      <p:bldP spid="9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Illustration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69</a:t>
            </a:fld>
            <a:endParaRPr lang="en-US"/>
          </a:p>
        </p:txBody>
      </p:sp>
      <p:pic>
        <p:nvPicPr>
          <p:cNvPr id="2050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696890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3995936" y="1610075"/>
            <a:ext cx="4608512" cy="148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022576" y="2234483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022576" y="976810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745546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09542" y="54868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Proposal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940152" y="54868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ToTrack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940152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20272" y="5486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Speculation</a:t>
            </a:r>
            <a:endParaRPr lang="en-US" sz="2400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7020272" y="650306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2" descr="Image result for fla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4" descr="Image result for fla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AutoShape 6" descr="Image result for fla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79425" y="4077072"/>
            <a:ext cx="720080" cy="792088"/>
            <a:chOff x="2123728" y="1916832"/>
            <a:chExt cx="720080" cy="792088"/>
          </a:xfrm>
        </p:grpSpPr>
        <p:sp>
          <p:nvSpPr>
            <p:cNvPr id="38" name="Rectangle 37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27421" y="1725792"/>
            <a:ext cx="1063405" cy="432048"/>
            <a:chOff x="1132330" y="1831031"/>
            <a:chExt cx="1063405" cy="432048"/>
          </a:xfrm>
        </p:grpSpPr>
        <p:sp>
          <p:nvSpPr>
            <p:cNvPr id="60" name="Rectangle 59"/>
            <p:cNvSpPr/>
            <p:nvPr/>
          </p:nvSpPr>
          <p:spPr>
            <a:xfrm>
              <a:off x="1132330" y="1831031"/>
              <a:ext cx="1063405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211083" y="1907976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547664" y="1907977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892421" y="1916832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300192" y="1700808"/>
            <a:ext cx="357554" cy="191040"/>
            <a:chOff x="3955926" y="2996952"/>
            <a:chExt cx="825624" cy="432048"/>
          </a:xfrm>
        </p:grpSpPr>
        <p:sp>
          <p:nvSpPr>
            <p:cNvPr id="88" name="Rectangle 87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6183143" y="1988840"/>
            <a:ext cx="549097" cy="192154"/>
            <a:chOff x="1132330" y="1831031"/>
            <a:chExt cx="1063405" cy="432048"/>
          </a:xfrm>
        </p:grpSpPr>
        <p:sp>
          <p:nvSpPr>
            <p:cNvPr id="101" name="Rectangle 100"/>
            <p:cNvSpPr/>
            <p:nvPr/>
          </p:nvSpPr>
          <p:spPr>
            <a:xfrm>
              <a:off x="1132330" y="1831031"/>
              <a:ext cx="1063405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1211083" y="1907976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1547664" y="1907977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1892421" y="1916832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092280" y="1754086"/>
            <a:ext cx="432048" cy="423199"/>
            <a:chOff x="2123728" y="1916832"/>
            <a:chExt cx="720080" cy="792088"/>
          </a:xfrm>
        </p:grpSpPr>
        <p:sp>
          <p:nvSpPr>
            <p:cNvPr id="113" name="Rectangle 112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5" name="Picture 4" descr="Image result for fla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10" y="3715591"/>
            <a:ext cx="360040" cy="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3" y="3208013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1763688" y="4077072"/>
            <a:ext cx="825624" cy="792088"/>
            <a:chOff x="3955926" y="2996952"/>
            <a:chExt cx="825624" cy="432048"/>
          </a:xfrm>
        </p:grpSpPr>
        <p:sp>
          <p:nvSpPr>
            <p:cNvPr id="67" name="Rectangle 66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034678" y="3132813"/>
              <a:ext cx="266886" cy="13907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427984" y="3127875"/>
              <a:ext cx="266886" cy="14401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Arrow Connector 4"/>
          <p:cNvCxnSpPr>
            <a:stCxn id="38" idx="3"/>
            <a:endCxn id="67" idx="1"/>
          </p:cNvCxnSpPr>
          <p:nvPr/>
        </p:nvCxnSpPr>
        <p:spPr>
          <a:xfrm>
            <a:off x="1199505" y="4473116"/>
            <a:ext cx="56418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23" y="1018755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828084" y="1057974"/>
            <a:ext cx="990735" cy="498374"/>
            <a:chOff x="4828084" y="3217217"/>
            <a:chExt cx="990735" cy="498374"/>
          </a:xfrm>
        </p:grpSpPr>
        <p:sp>
          <p:nvSpPr>
            <p:cNvPr id="86" name="Rectangle 85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4889700" y="3305974"/>
              <a:ext cx="208814" cy="277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197427" y="3300279"/>
              <a:ext cx="208814" cy="27718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507357" y="3305974"/>
              <a:ext cx="208814" cy="2771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149853" y="1052736"/>
            <a:ext cx="825624" cy="504057"/>
            <a:chOff x="2305641" y="2924943"/>
            <a:chExt cx="825624" cy="504057"/>
          </a:xfrm>
        </p:grpSpPr>
        <p:sp>
          <p:nvSpPr>
            <p:cNvPr id="95" name="Rectangle 94"/>
            <p:cNvSpPr/>
            <p:nvPr/>
          </p:nvSpPr>
          <p:spPr>
            <a:xfrm>
              <a:off x="2305641" y="2924943"/>
              <a:ext cx="825624" cy="5040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2384393" y="3061047"/>
              <a:ext cx="266886" cy="25497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2777699" y="3051994"/>
              <a:ext cx="266886" cy="26403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9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19996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Image result for fla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292" y="3704840"/>
            <a:ext cx="360040" cy="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/>
          <p:cNvSpPr/>
          <p:nvPr/>
        </p:nvSpPr>
        <p:spPr>
          <a:xfrm>
            <a:off x="3563888" y="2924944"/>
            <a:ext cx="4320480" cy="3312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3566759" y="2910758"/>
            <a:ext cx="1146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SpSn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4499992" y="5589876"/>
            <a:ext cx="518936" cy="287396"/>
            <a:chOff x="3955926" y="2996952"/>
            <a:chExt cx="825624" cy="432048"/>
          </a:xfrm>
        </p:grpSpPr>
        <p:sp>
          <p:nvSpPr>
            <p:cNvPr id="80" name="Rectangle 79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3" name="Straight Connector 82"/>
          <p:cNvCxnSpPr/>
          <p:nvPr/>
        </p:nvCxnSpPr>
        <p:spPr>
          <a:xfrm>
            <a:off x="2589312" y="4941168"/>
            <a:ext cx="806599" cy="57606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2589312" y="3573016"/>
            <a:ext cx="806599" cy="44138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56" y="3068960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355976" y="4077072"/>
            <a:ext cx="2527370" cy="432048"/>
            <a:chOff x="4709458" y="4077072"/>
            <a:chExt cx="2173888" cy="432048"/>
          </a:xfrm>
        </p:grpSpPr>
        <p:sp>
          <p:nvSpPr>
            <p:cNvPr id="73" name="Rectangle 72"/>
            <p:cNvSpPr/>
            <p:nvPr/>
          </p:nvSpPr>
          <p:spPr>
            <a:xfrm>
              <a:off x="470945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43662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156176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355976" y="5497016"/>
            <a:ext cx="2527370" cy="432048"/>
            <a:chOff x="4709458" y="4077072"/>
            <a:chExt cx="2173888" cy="432048"/>
          </a:xfrm>
        </p:grpSpPr>
        <p:sp>
          <p:nvSpPr>
            <p:cNvPr id="120" name="Rectangle 119"/>
            <p:cNvSpPr/>
            <p:nvPr/>
          </p:nvSpPr>
          <p:spPr>
            <a:xfrm>
              <a:off x="470945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43662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156176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3" name="Straight Arrow Connector 122"/>
          <p:cNvCxnSpPr/>
          <p:nvPr/>
        </p:nvCxnSpPr>
        <p:spPr>
          <a:xfrm>
            <a:off x="6544754" y="3573016"/>
            <a:ext cx="0" cy="50839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5946626" y="3592756"/>
            <a:ext cx="713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grpSp>
        <p:nvGrpSpPr>
          <p:cNvPr id="125" name="Group 124"/>
          <p:cNvGrpSpPr/>
          <p:nvPr/>
        </p:nvGrpSpPr>
        <p:grpSpPr>
          <a:xfrm>
            <a:off x="6092702" y="4154735"/>
            <a:ext cx="744546" cy="276722"/>
            <a:chOff x="4828084" y="3217217"/>
            <a:chExt cx="990735" cy="498374"/>
          </a:xfrm>
        </p:grpSpPr>
        <p:sp>
          <p:nvSpPr>
            <p:cNvPr id="126" name="Rectangle 125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4889700" y="3305974"/>
              <a:ext cx="208814" cy="277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5197427" y="3300279"/>
              <a:ext cx="208814" cy="27718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5507357" y="3305974"/>
              <a:ext cx="208814" cy="2771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857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dirty="0"/>
              <a:t>Today: Abstractions and </a:t>
            </a:r>
            <a:r>
              <a:rPr lang="en-US" dirty="0" smtClean="0"/>
              <a:t>Complexity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7</a:t>
            </a:fld>
            <a:endParaRPr lang="en-US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04590"/>
            <a:ext cx="1512168" cy="348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771800" y="5140349"/>
            <a:ext cx="3456385" cy="787497"/>
            <a:chOff x="2548273" y="4581128"/>
            <a:chExt cx="3096345" cy="980076"/>
          </a:xfrm>
        </p:grpSpPr>
        <p:sp>
          <p:nvSpPr>
            <p:cNvPr id="12" name="Rectangle 11"/>
            <p:cNvSpPr/>
            <p:nvPr/>
          </p:nvSpPr>
          <p:spPr>
            <a:xfrm>
              <a:off x="2699792" y="4581128"/>
              <a:ext cx="2880320" cy="98007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48273" y="4581128"/>
              <a:ext cx="309634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Clean failure model</a:t>
              </a:r>
            </a:p>
            <a:p>
              <a:pPr algn="ctr"/>
              <a:endParaRPr lang="en-US" sz="2800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323528" y="1633735"/>
            <a:ext cx="3168352" cy="265936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u="sng" dirty="0">
                <a:solidFill>
                  <a:prstClr val="black"/>
                </a:solidFill>
              </a:rPr>
              <a:t>Multi </a:t>
            </a:r>
            <a:r>
              <a:rPr lang="en-US" sz="2800" b="1" u="sng" dirty="0" smtClean="0">
                <a:solidFill>
                  <a:prstClr val="black"/>
                </a:solidFill>
              </a:rPr>
              <a:t>writer</a:t>
            </a:r>
            <a:endParaRPr lang="en-US" sz="2800" b="1" u="sng" dirty="0">
              <a:solidFill>
                <a:prstClr val="black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Reconfiguration abstraction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Optimal storage solution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64088" y="1633734"/>
            <a:ext cx="3528392" cy="265936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u="sng" dirty="0">
                <a:solidFill>
                  <a:prstClr val="black"/>
                </a:solidFill>
              </a:rPr>
              <a:t>Single </a:t>
            </a:r>
            <a:r>
              <a:rPr lang="en-US" sz="2800" b="1" u="sng" dirty="0" smtClean="0">
                <a:solidFill>
                  <a:prstClr val="black"/>
                </a:solidFill>
              </a:rPr>
              <a:t>writer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Dynamic atomic </a:t>
            </a:r>
            <a:r>
              <a:rPr lang="en-US" sz="2800" dirty="0" smtClean="0"/>
              <a:t>snapshots [</a:t>
            </a:r>
            <a:r>
              <a:rPr lang="en-US" sz="2800" dirty="0" err="1" smtClean="0"/>
              <a:t>opodis</a:t>
            </a:r>
            <a:r>
              <a:rPr lang="en-US" sz="2800" dirty="0" smtClean="0"/>
              <a:t>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Quadratic cost; can we do better?</a:t>
            </a:r>
            <a:endParaRPr lang="en-US" sz="2000" b="1" u="sng" dirty="0">
              <a:solidFill>
                <a:prstClr val="black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7765075">
            <a:off x="1777854" y="4292575"/>
            <a:ext cx="720080" cy="142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Down Arrow 23"/>
          <p:cNvSpPr/>
          <p:nvPr/>
        </p:nvSpPr>
        <p:spPr>
          <a:xfrm rot="13421618">
            <a:off x="6569444" y="4326120"/>
            <a:ext cx="720080" cy="12767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125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7" grpId="0" animBg="1"/>
      <p:bldP spid="2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Illustration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70</a:t>
            </a:fld>
            <a:endParaRPr lang="en-US"/>
          </a:p>
        </p:txBody>
      </p:sp>
      <p:pic>
        <p:nvPicPr>
          <p:cNvPr id="2050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696890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3995936" y="1610075"/>
            <a:ext cx="4608512" cy="148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022576" y="2234483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022576" y="976810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745546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09542" y="54868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Proposal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940152" y="54868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ToTrack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940152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20272" y="5486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Speculation</a:t>
            </a:r>
            <a:endParaRPr lang="en-US" sz="2400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7020272" y="650306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2" descr="Image result for fla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4" descr="Image result for fla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AutoShape 6" descr="Image result for fla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79425" y="4077072"/>
            <a:ext cx="720080" cy="792088"/>
            <a:chOff x="2123728" y="1916832"/>
            <a:chExt cx="720080" cy="792088"/>
          </a:xfrm>
        </p:grpSpPr>
        <p:sp>
          <p:nvSpPr>
            <p:cNvPr id="38" name="Rectangle 37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27421" y="1725792"/>
            <a:ext cx="1063405" cy="432048"/>
            <a:chOff x="1132330" y="1831031"/>
            <a:chExt cx="1063405" cy="432048"/>
          </a:xfrm>
        </p:grpSpPr>
        <p:sp>
          <p:nvSpPr>
            <p:cNvPr id="60" name="Rectangle 59"/>
            <p:cNvSpPr/>
            <p:nvPr/>
          </p:nvSpPr>
          <p:spPr>
            <a:xfrm>
              <a:off x="1132330" y="1831031"/>
              <a:ext cx="1063405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211083" y="1907976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547664" y="1907977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892421" y="1916832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300192" y="1700808"/>
            <a:ext cx="357554" cy="191040"/>
            <a:chOff x="3955926" y="2996952"/>
            <a:chExt cx="825624" cy="432048"/>
          </a:xfrm>
        </p:grpSpPr>
        <p:sp>
          <p:nvSpPr>
            <p:cNvPr id="88" name="Rectangle 87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6183143" y="1988840"/>
            <a:ext cx="549097" cy="192154"/>
            <a:chOff x="1132330" y="1831031"/>
            <a:chExt cx="1063405" cy="432048"/>
          </a:xfrm>
        </p:grpSpPr>
        <p:sp>
          <p:nvSpPr>
            <p:cNvPr id="101" name="Rectangle 100"/>
            <p:cNvSpPr/>
            <p:nvPr/>
          </p:nvSpPr>
          <p:spPr>
            <a:xfrm>
              <a:off x="1132330" y="1831031"/>
              <a:ext cx="1063405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1211083" y="1907976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1547664" y="1907977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1892421" y="1916832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092280" y="1754086"/>
            <a:ext cx="432048" cy="423199"/>
            <a:chOff x="2123728" y="1916832"/>
            <a:chExt cx="720080" cy="792088"/>
          </a:xfrm>
        </p:grpSpPr>
        <p:sp>
          <p:nvSpPr>
            <p:cNvPr id="113" name="Rectangle 112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5" name="Picture 4" descr="Image result for fla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10" y="3715591"/>
            <a:ext cx="360040" cy="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3" y="3208013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1763688" y="4077072"/>
            <a:ext cx="825624" cy="792088"/>
            <a:chOff x="3955926" y="2996952"/>
            <a:chExt cx="825624" cy="432048"/>
          </a:xfrm>
        </p:grpSpPr>
        <p:sp>
          <p:nvSpPr>
            <p:cNvPr id="67" name="Rectangle 66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034678" y="3132813"/>
              <a:ext cx="266886" cy="13907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427984" y="3127875"/>
              <a:ext cx="266886" cy="14401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Arrow Connector 4"/>
          <p:cNvCxnSpPr>
            <a:stCxn id="38" idx="3"/>
            <a:endCxn id="67" idx="1"/>
          </p:cNvCxnSpPr>
          <p:nvPr/>
        </p:nvCxnSpPr>
        <p:spPr>
          <a:xfrm>
            <a:off x="1199505" y="4473116"/>
            <a:ext cx="56418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23" y="1018755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828084" y="1057974"/>
            <a:ext cx="990735" cy="498374"/>
            <a:chOff x="4828084" y="3217217"/>
            <a:chExt cx="990735" cy="498374"/>
          </a:xfrm>
        </p:grpSpPr>
        <p:sp>
          <p:nvSpPr>
            <p:cNvPr id="86" name="Rectangle 85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4889700" y="3305974"/>
              <a:ext cx="208814" cy="277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197427" y="3300279"/>
              <a:ext cx="208814" cy="27718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507357" y="3305974"/>
              <a:ext cx="208814" cy="2771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149853" y="1052736"/>
            <a:ext cx="825624" cy="504057"/>
            <a:chOff x="2305641" y="2924943"/>
            <a:chExt cx="825624" cy="504057"/>
          </a:xfrm>
        </p:grpSpPr>
        <p:sp>
          <p:nvSpPr>
            <p:cNvPr id="95" name="Rectangle 94"/>
            <p:cNvSpPr/>
            <p:nvPr/>
          </p:nvSpPr>
          <p:spPr>
            <a:xfrm>
              <a:off x="2305641" y="2924943"/>
              <a:ext cx="825624" cy="5040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2384393" y="3061047"/>
              <a:ext cx="266886" cy="25497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2777699" y="3051994"/>
              <a:ext cx="266886" cy="26403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9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19996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Image result for fla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292" y="3704840"/>
            <a:ext cx="360040" cy="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/>
          <p:cNvSpPr/>
          <p:nvPr/>
        </p:nvSpPr>
        <p:spPr>
          <a:xfrm>
            <a:off x="3563888" y="2924944"/>
            <a:ext cx="4320480" cy="3312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3566759" y="2910758"/>
            <a:ext cx="1146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SpSn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4499992" y="5589876"/>
            <a:ext cx="518936" cy="287396"/>
            <a:chOff x="3955926" y="2996952"/>
            <a:chExt cx="825624" cy="432048"/>
          </a:xfrm>
        </p:grpSpPr>
        <p:sp>
          <p:nvSpPr>
            <p:cNvPr id="80" name="Rectangle 79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3" name="Straight Connector 82"/>
          <p:cNvCxnSpPr/>
          <p:nvPr/>
        </p:nvCxnSpPr>
        <p:spPr>
          <a:xfrm>
            <a:off x="2589312" y="4941168"/>
            <a:ext cx="806599" cy="57606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2589312" y="3573016"/>
            <a:ext cx="806599" cy="44138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56" y="3068960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355976" y="4077072"/>
            <a:ext cx="2527370" cy="432048"/>
            <a:chOff x="4709458" y="4077072"/>
            <a:chExt cx="2173888" cy="432048"/>
          </a:xfrm>
        </p:grpSpPr>
        <p:sp>
          <p:nvSpPr>
            <p:cNvPr id="73" name="Rectangle 72"/>
            <p:cNvSpPr/>
            <p:nvPr/>
          </p:nvSpPr>
          <p:spPr>
            <a:xfrm>
              <a:off x="470945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43662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156176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355976" y="5497016"/>
            <a:ext cx="2527370" cy="432048"/>
            <a:chOff x="4709458" y="4077072"/>
            <a:chExt cx="2173888" cy="432048"/>
          </a:xfrm>
        </p:grpSpPr>
        <p:sp>
          <p:nvSpPr>
            <p:cNvPr id="120" name="Rectangle 119"/>
            <p:cNvSpPr/>
            <p:nvPr/>
          </p:nvSpPr>
          <p:spPr>
            <a:xfrm>
              <a:off x="470945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43662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156176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3" name="Straight Arrow Connector 122"/>
          <p:cNvCxnSpPr/>
          <p:nvPr/>
        </p:nvCxnSpPr>
        <p:spPr>
          <a:xfrm>
            <a:off x="6544754" y="3573016"/>
            <a:ext cx="0" cy="50839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6516216" y="3573016"/>
            <a:ext cx="123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ead twice</a:t>
            </a:r>
            <a:endParaRPr lang="en-US" dirty="0"/>
          </a:p>
        </p:txBody>
      </p:sp>
      <p:grpSp>
        <p:nvGrpSpPr>
          <p:cNvPr id="125" name="Group 124"/>
          <p:cNvGrpSpPr/>
          <p:nvPr/>
        </p:nvGrpSpPr>
        <p:grpSpPr>
          <a:xfrm>
            <a:off x="6092702" y="4154735"/>
            <a:ext cx="744546" cy="276722"/>
            <a:chOff x="4828084" y="3217217"/>
            <a:chExt cx="990735" cy="498374"/>
          </a:xfrm>
        </p:grpSpPr>
        <p:sp>
          <p:nvSpPr>
            <p:cNvPr id="126" name="Rectangle 125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4889700" y="3305974"/>
              <a:ext cx="208814" cy="277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5197427" y="3300279"/>
              <a:ext cx="208814" cy="27718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5507357" y="3305974"/>
              <a:ext cx="208814" cy="2771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5" name="Straight Arrow Connector 84"/>
          <p:cNvCxnSpPr/>
          <p:nvPr/>
        </p:nvCxnSpPr>
        <p:spPr>
          <a:xfrm flipH="1">
            <a:off x="5818820" y="3606553"/>
            <a:ext cx="578784" cy="47485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H="1">
            <a:off x="4904612" y="3573016"/>
            <a:ext cx="1457005" cy="47073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31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Illustration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71</a:t>
            </a:fld>
            <a:endParaRPr lang="en-US"/>
          </a:p>
        </p:txBody>
      </p:sp>
      <p:pic>
        <p:nvPicPr>
          <p:cNvPr id="2050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696890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3995936" y="1610075"/>
            <a:ext cx="4608512" cy="148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022576" y="2234483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022576" y="976810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745546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09542" y="54868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Proposal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940152" y="54868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ToTrack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940152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20272" y="5486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Speculation</a:t>
            </a:r>
            <a:endParaRPr lang="en-US" sz="2400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7020272" y="650306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2" descr="Image result for fla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4" descr="Image result for fla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AutoShape 6" descr="Image result for fla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79425" y="4077072"/>
            <a:ext cx="720080" cy="792088"/>
            <a:chOff x="2123728" y="1916832"/>
            <a:chExt cx="720080" cy="792088"/>
          </a:xfrm>
        </p:grpSpPr>
        <p:sp>
          <p:nvSpPr>
            <p:cNvPr id="38" name="Rectangle 37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27421" y="1725792"/>
            <a:ext cx="1063405" cy="432048"/>
            <a:chOff x="1132330" y="1831031"/>
            <a:chExt cx="1063405" cy="432048"/>
          </a:xfrm>
        </p:grpSpPr>
        <p:sp>
          <p:nvSpPr>
            <p:cNvPr id="60" name="Rectangle 59"/>
            <p:cNvSpPr/>
            <p:nvPr/>
          </p:nvSpPr>
          <p:spPr>
            <a:xfrm>
              <a:off x="1132330" y="1831031"/>
              <a:ext cx="1063405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211083" y="1907976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547664" y="1907977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892421" y="1916832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300192" y="1700808"/>
            <a:ext cx="357554" cy="191040"/>
            <a:chOff x="3955926" y="2996952"/>
            <a:chExt cx="825624" cy="432048"/>
          </a:xfrm>
        </p:grpSpPr>
        <p:sp>
          <p:nvSpPr>
            <p:cNvPr id="88" name="Rectangle 87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6183143" y="1988840"/>
            <a:ext cx="549097" cy="192154"/>
            <a:chOff x="1132330" y="1831031"/>
            <a:chExt cx="1063405" cy="432048"/>
          </a:xfrm>
        </p:grpSpPr>
        <p:sp>
          <p:nvSpPr>
            <p:cNvPr id="101" name="Rectangle 100"/>
            <p:cNvSpPr/>
            <p:nvPr/>
          </p:nvSpPr>
          <p:spPr>
            <a:xfrm>
              <a:off x="1132330" y="1831031"/>
              <a:ext cx="1063405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1211083" y="1907976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1547664" y="1907977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1892421" y="1916832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092280" y="1754086"/>
            <a:ext cx="432048" cy="423199"/>
            <a:chOff x="2123728" y="1916832"/>
            <a:chExt cx="720080" cy="792088"/>
          </a:xfrm>
        </p:grpSpPr>
        <p:sp>
          <p:nvSpPr>
            <p:cNvPr id="113" name="Rectangle 112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5" name="Picture 4" descr="Image result for fla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10" y="3715591"/>
            <a:ext cx="360040" cy="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3" y="3208013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1763688" y="4077072"/>
            <a:ext cx="825624" cy="792088"/>
            <a:chOff x="3955926" y="2996952"/>
            <a:chExt cx="825624" cy="432048"/>
          </a:xfrm>
        </p:grpSpPr>
        <p:sp>
          <p:nvSpPr>
            <p:cNvPr id="67" name="Rectangle 66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034678" y="3132813"/>
              <a:ext cx="266886" cy="13907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427984" y="3127875"/>
              <a:ext cx="266886" cy="14401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Arrow Connector 4"/>
          <p:cNvCxnSpPr>
            <a:stCxn id="38" idx="3"/>
            <a:endCxn id="67" idx="1"/>
          </p:cNvCxnSpPr>
          <p:nvPr/>
        </p:nvCxnSpPr>
        <p:spPr>
          <a:xfrm>
            <a:off x="1199505" y="4473116"/>
            <a:ext cx="56418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23" y="1018755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828084" y="1057974"/>
            <a:ext cx="990735" cy="498374"/>
            <a:chOff x="4828084" y="3217217"/>
            <a:chExt cx="990735" cy="498374"/>
          </a:xfrm>
        </p:grpSpPr>
        <p:sp>
          <p:nvSpPr>
            <p:cNvPr id="86" name="Rectangle 85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4889700" y="3305974"/>
              <a:ext cx="208814" cy="277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197427" y="3300279"/>
              <a:ext cx="208814" cy="27718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507357" y="3305974"/>
              <a:ext cx="208814" cy="2771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149853" y="1052736"/>
            <a:ext cx="825624" cy="504057"/>
            <a:chOff x="2305641" y="2924943"/>
            <a:chExt cx="825624" cy="504057"/>
          </a:xfrm>
        </p:grpSpPr>
        <p:sp>
          <p:nvSpPr>
            <p:cNvPr id="95" name="Rectangle 94"/>
            <p:cNvSpPr/>
            <p:nvPr/>
          </p:nvSpPr>
          <p:spPr>
            <a:xfrm>
              <a:off x="2305641" y="2924943"/>
              <a:ext cx="825624" cy="5040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2384393" y="3061047"/>
              <a:ext cx="266886" cy="25497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2777699" y="3051994"/>
              <a:ext cx="266886" cy="26403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9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19996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Image result for fla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292" y="3704840"/>
            <a:ext cx="360040" cy="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/>
          <p:cNvSpPr/>
          <p:nvPr/>
        </p:nvSpPr>
        <p:spPr>
          <a:xfrm>
            <a:off x="3563888" y="2924944"/>
            <a:ext cx="4320480" cy="3312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3566759" y="2910758"/>
            <a:ext cx="1146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SpSn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4499992" y="5589876"/>
            <a:ext cx="518936" cy="287396"/>
            <a:chOff x="3955926" y="2996952"/>
            <a:chExt cx="825624" cy="432048"/>
          </a:xfrm>
        </p:grpSpPr>
        <p:sp>
          <p:nvSpPr>
            <p:cNvPr id="80" name="Rectangle 79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3" name="Straight Connector 82"/>
          <p:cNvCxnSpPr/>
          <p:nvPr/>
        </p:nvCxnSpPr>
        <p:spPr>
          <a:xfrm>
            <a:off x="2589312" y="4941168"/>
            <a:ext cx="806599" cy="57606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2589312" y="3573016"/>
            <a:ext cx="806599" cy="44138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56" y="4504783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355976" y="4077072"/>
            <a:ext cx="2527370" cy="432048"/>
            <a:chOff x="4709458" y="4077072"/>
            <a:chExt cx="2173888" cy="432048"/>
          </a:xfrm>
        </p:grpSpPr>
        <p:sp>
          <p:nvSpPr>
            <p:cNvPr id="73" name="Rectangle 72"/>
            <p:cNvSpPr/>
            <p:nvPr/>
          </p:nvSpPr>
          <p:spPr>
            <a:xfrm>
              <a:off x="470945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43662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156176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355976" y="5497016"/>
            <a:ext cx="2527370" cy="432048"/>
            <a:chOff x="4709458" y="4077072"/>
            <a:chExt cx="2173888" cy="432048"/>
          </a:xfrm>
        </p:grpSpPr>
        <p:sp>
          <p:nvSpPr>
            <p:cNvPr id="120" name="Rectangle 119"/>
            <p:cNvSpPr/>
            <p:nvPr/>
          </p:nvSpPr>
          <p:spPr>
            <a:xfrm>
              <a:off x="470945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43662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156176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3" name="Straight Arrow Connector 122"/>
          <p:cNvCxnSpPr/>
          <p:nvPr/>
        </p:nvCxnSpPr>
        <p:spPr>
          <a:xfrm>
            <a:off x="6544754" y="5008839"/>
            <a:ext cx="0" cy="50839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6516216" y="5008839"/>
            <a:ext cx="713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grpSp>
        <p:nvGrpSpPr>
          <p:cNvPr id="125" name="Group 124"/>
          <p:cNvGrpSpPr/>
          <p:nvPr/>
        </p:nvGrpSpPr>
        <p:grpSpPr>
          <a:xfrm>
            <a:off x="6092702" y="4154735"/>
            <a:ext cx="744546" cy="276722"/>
            <a:chOff x="4828084" y="3217217"/>
            <a:chExt cx="990735" cy="498374"/>
          </a:xfrm>
        </p:grpSpPr>
        <p:sp>
          <p:nvSpPr>
            <p:cNvPr id="126" name="Rectangle 125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4889700" y="3305974"/>
              <a:ext cx="208814" cy="277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5197427" y="3300279"/>
              <a:ext cx="208814" cy="27718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5507357" y="3305974"/>
              <a:ext cx="208814" cy="2771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084594" y="5600550"/>
            <a:ext cx="744546" cy="276722"/>
            <a:chOff x="4828084" y="3217217"/>
            <a:chExt cx="990735" cy="498374"/>
          </a:xfrm>
        </p:grpSpPr>
        <p:sp>
          <p:nvSpPr>
            <p:cNvPr id="105" name="Rectangle 104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4889700" y="3305974"/>
              <a:ext cx="208814" cy="277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5197427" y="3300279"/>
              <a:ext cx="208814" cy="27718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5507357" y="3305974"/>
              <a:ext cx="208814" cy="2771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24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Illustration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72</a:t>
            </a:fld>
            <a:endParaRPr lang="en-US"/>
          </a:p>
        </p:txBody>
      </p:sp>
      <p:pic>
        <p:nvPicPr>
          <p:cNvPr id="2050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696890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3995936" y="1610075"/>
            <a:ext cx="4608512" cy="148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022576" y="2234483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022576" y="976810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745546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09542" y="54868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Proposal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940152" y="54868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ToTrack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940152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20272" y="5486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Speculation</a:t>
            </a:r>
            <a:endParaRPr lang="en-US" sz="2400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7020272" y="650306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2" descr="Image result for fla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4" descr="Image result for fla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AutoShape 6" descr="Image result for fla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79425" y="4077072"/>
            <a:ext cx="720080" cy="792088"/>
            <a:chOff x="2123728" y="1916832"/>
            <a:chExt cx="720080" cy="792088"/>
          </a:xfrm>
        </p:grpSpPr>
        <p:sp>
          <p:nvSpPr>
            <p:cNvPr id="38" name="Rectangle 37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27421" y="1725792"/>
            <a:ext cx="1063405" cy="432048"/>
            <a:chOff x="1132330" y="1831031"/>
            <a:chExt cx="1063405" cy="432048"/>
          </a:xfrm>
        </p:grpSpPr>
        <p:sp>
          <p:nvSpPr>
            <p:cNvPr id="60" name="Rectangle 59"/>
            <p:cNvSpPr/>
            <p:nvPr/>
          </p:nvSpPr>
          <p:spPr>
            <a:xfrm>
              <a:off x="1132330" y="1831031"/>
              <a:ext cx="1063405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211083" y="1907976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547664" y="1907977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892421" y="1916832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300192" y="1700808"/>
            <a:ext cx="357554" cy="191040"/>
            <a:chOff x="3955926" y="2996952"/>
            <a:chExt cx="825624" cy="432048"/>
          </a:xfrm>
        </p:grpSpPr>
        <p:sp>
          <p:nvSpPr>
            <p:cNvPr id="88" name="Rectangle 87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6183143" y="1988840"/>
            <a:ext cx="549097" cy="192154"/>
            <a:chOff x="1132330" y="1831031"/>
            <a:chExt cx="1063405" cy="432048"/>
          </a:xfrm>
        </p:grpSpPr>
        <p:sp>
          <p:nvSpPr>
            <p:cNvPr id="101" name="Rectangle 100"/>
            <p:cNvSpPr/>
            <p:nvPr/>
          </p:nvSpPr>
          <p:spPr>
            <a:xfrm>
              <a:off x="1132330" y="1831031"/>
              <a:ext cx="1063405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1211083" y="1907976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1547664" y="1907977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1892421" y="1916832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092280" y="1754086"/>
            <a:ext cx="432048" cy="423199"/>
            <a:chOff x="2123728" y="1916832"/>
            <a:chExt cx="720080" cy="792088"/>
          </a:xfrm>
        </p:grpSpPr>
        <p:sp>
          <p:nvSpPr>
            <p:cNvPr id="113" name="Rectangle 112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5" name="Picture 4" descr="Image result for fla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10" y="3715591"/>
            <a:ext cx="360040" cy="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3" y="3208013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1763688" y="4077072"/>
            <a:ext cx="825624" cy="792088"/>
            <a:chOff x="3955926" y="2996952"/>
            <a:chExt cx="825624" cy="432048"/>
          </a:xfrm>
        </p:grpSpPr>
        <p:sp>
          <p:nvSpPr>
            <p:cNvPr id="67" name="Rectangle 66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034678" y="3132813"/>
              <a:ext cx="266886" cy="13907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427984" y="3127875"/>
              <a:ext cx="266886" cy="14401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Arrow Connector 4"/>
          <p:cNvCxnSpPr>
            <a:stCxn id="38" idx="3"/>
            <a:endCxn id="67" idx="1"/>
          </p:cNvCxnSpPr>
          <p:nvPr/>
        </p:nvCxnSpPr>
        <p:spPr>
          <a:xfrm>
            <a:off x="1199505" y="4473116"/>
            <a:ext cx="56418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23" y="1018755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828084" y="1057974"/>
            <a:ext cx="990735" cy="498374"/>
            <a:chOff x="4828084" y="3217217"/>
            <a:chExt cx="990735" cy="498374"/>
          </a:xfrm>
        </p:grpSpPr>
        <p:sp>
          <p:nvSpPr>
            <p:cNvPr id="86" name="Rectangle 85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4889700" y="3305974"/>
              <a:ext cx="208814" cy="277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197427" y="3300279"/>
              <a:ext cx="208814" cy="27718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507357" y="3305974"/>
              <a:ext cx="208814" cy="2771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149853" y="1052736"/>
            <a:ext cx="825624" cy="504057"/>
            <a:chOff x="2305641" y="2924943"/>
            <a:chExt cx="825624" cy="504057"/>
          </a:xfrm>
        </p:grpSpPr>
        <p:sp>
          <p:nvSpPr>
            <p:cNvPr id="95" name="Rectangle 94"/>
            <p:cNvSpPr/>
            <p:nvPr/>
          </p:nvSpPr>
          <p:spPr>
            <a:xfrm>
              <a:off x="2305641" y="2924943"/>
              <a:ext cx="825624" cy="5040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2384393" y="3061047"/>
              <a:ext cx="266886" cy="25497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2777699" y="3051994"/>
              <a:ext cx="266886" cy="26403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9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19996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Image result for fla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292" y="3704840"/>
            <a:ext cx="360040" cy="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/>
          <p:cNvSpPr/>
          <p:nvPr/>
        </p:nvSpPr>
        <p:spPr>
          <a:xfrm>
            <a:off x="3563888" y="2924944"/>
            <a:ext cx="4320480" cy="3312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3566759" y="2910758"/>
            <a:ext cx="1146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SpSn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4499992" y="5589876"/>
            <a:ext cx="518936" cy="287396"/>
            <a:chOff x="3955926" y="2996952"/>
            <a:chExt cx="825624" cy="432048"/>
          </a:xfrm>
        </p:grpSpPr>
        <p:sp>
          <p:nvSpPr>
            <p:cNvPr id="80" name="Rectangle 79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3" name="Straight Connector 82"/>
          <p:cNvCxnSpPr/>
          <p:nvPr/>
        </p:nvCxnSpPr>
        <p:spPr>
          <a:xfrm>
            <a:off x="2589312" y="4941168"/>
            <a:ext cx="806599" cy="57606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2589312" y="3573016"/>
            <a:ext cx="806599" cy="44138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56" y="4504783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355976" y="4077072"/>
            <a:ext cx="2527370" cy="432048"/>
            <a:chOff x="4709458" y="4077072"/>
            <a:chExt cx="2173888" cy="432048"/>
          </a:xfrm>
        </p:grpSpPr>
        <p:sp>
          <p:nvSpPr>
            <p:cNvPr id="73" name="Rectangle 72"/>
            <p:cNvSpPr/>
            <p:nvPr/>
          </p:nvSpPr>
          <p:spPr>
            <a:xfrm>
              <a:off x="470945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43662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156176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355976" y="5497016"/>
            <a:ext cx="2527370" cy="432048"/>
            <a:chOff x="4709458" y="4077072"/>
            <a:chExt cx="2173888" cy="432048"/>
          </a:xfrm>
        </p:grpSpPr>
        <p:sp>
          <p:nvSpPr>
            <p:cNvPr id="120" name="Rectangle 119"/>
            <p:cNvSpPr/>
            <p:nvPr/>
          </p:nvSpPr>
          <p:spPr>
            <a:xfrm>
              <a:off x="470945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43662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156176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3" name="Straight Arrow Connector 122"/>
          <p:cNvCxnSpPr/>
          <p:nvPr/>
        </p:nvCxnSpPr>
        <p:spPr>
          <a:xfrm>
            <a:off x="6544754" y="5008839"/>
            <a:ext cx="0" cy="50839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6516216" y="5008839"/>
            <a:ext cx="713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grpSp>
        <p:nvGrpSpPr>
          <p:cNvPr id="125" name="Group 124"/>
          <p:cNvGrpSpPr/>
          <p:nvPr/>
        </p:nvGrpSpPr>
        <p:grpSpPr>
          <a:xfrm>
            <a:off x="6092702" y="4154735"/>
            <a:ext cx="744546" cy="276722"/>
            <a:chOff x="4828084" y="3217217"/>
            <a:chExt cx="990735" cy="498374"/>
          </a:xfrm>
        </p:grpSpPr>
        <p:sp>
          <p:nvSpPr>
            <p:cNvPr id="126" name="Rectangle 125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4889700" y="3305974"/>
              <a:ext cx="208814" cy="277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5197427" y="3300279"/>
              <a:ext cx="208814" cy="27718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5507357" y="3305974"/>
              <a:ext cx="208814" cy="2771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084594" y="5600550"/>
            <a:ext cx="744546" cy="276722"/>
            <a:chOff x="4828084" y="3217217"/>
            <a:chExt cx="990735" cy="498374"/>
          </a:xfrm>
        </p:grpSpPr>
        <p:sp>
          <p:nvSpPr>
            <p:cNvPr id="105" name="Rectangle 104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4889700" y="3305974"/>
              <a:ext cx="208814" cy="277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5197427" y="3300279"/>
              <a:ext cx="208814" cy="27718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5507357" y="3305974"/>
              <a:ext cx="208814" cy="2771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5" name="Straight Arrow Connector 84"/>
          <p:cNvCxnSpPr/>
          <p:nvPr/>
        </p:nvCxnSpPr>
        <p:spPr>
          <a:xfrm flipH="1">
            <a:off x="5818820" y="5042376"/>
            <a:ext cx="578784" cy="47485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H="1">
            <a:off x="4904612" y="5008839"/>
            <a:ext cx="1457005" cy="47073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/>
          <p:cNvGrpSpPr/>
          <p:nvPr/>
        </p:nvGrpSpPr>
        <p:grpSpPr>
          <a:xfrm>
            <a:off x="6061507" y="1124744"/>
            <a:ext cx="742741" cy="415312"/>
            <a:chOff x="4828084" y="3217217"/>
            <a:chExt cx="990735" cy="498374"/>
          </a:xfrm>
        </p:grpSpPr>
        <p:sp>
          <p:nvSpPr>
            <p:cNvPr id="117" name="Rectangle 116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4889700" y="3305974"/>
              <a:ext cx="208814" cy="277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5197427" y="3300279"/>
              <a:ext cx="208814" cy="27718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5507357" y="3305974"/>
              <a:ext cx="208814" cy="2771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744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Illustration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73</a:t>
            </a:fld>
            <a:endParaRPr lang="en-US"/>
          </a:p>
        </p:txBody>
      </p:sp>
      <p:pic>
        <p:nvPicPr>
          <p:cNvPr id="2050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696890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3995936" y="1610075"/>
            <a:ext cx="4608512" cy="148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022576" y="2234483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022576" y="976810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745546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09542" y="54868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Proposal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940152" y="54868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ToTrack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940152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20272" y="5486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Speculation</a:t>
            </a:r>
            <a:endParaRPr lang="en-US" sz="2400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7020272" y="650306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2" descr="Image result for fla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4" descr="Image result for fla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AutoShape 6" descr="Image result for fla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79425" y="4077072"/>
            <a:ext cx="720080" cy="792088"/>
            <a:chOff x="2123728" y="1916832"/>
            <a:chExt cx="720080" cy="792088"/>
          </a:xfrm>
        </p:grpSpPr>
        <p:sp>
          <p:nvSpPr>
            <p:cNvPr id="38" name="Rectangle 37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27421" y="1725792"/>
            <a:ext cx="1063405" cy="432048"/>
            <a:chOff x="1132330" y="1831031"/>
            <a:chExt cx="1063405" cy="432048"/>
          </a:xfrm>
        </p:grpSpPr>
        <p:sp>
          <p:nvSpPr>
            <p:cNvPr id="60" name="Rectangle 59"/>
            <p:cNvSpPr/>
            <p:nvPr/>
          </p:nvSpPr>
          <p:spPr>
            <a:xfrm>
              <a:off x="1132330" y="1831031"/>
              <a:ext cx="1063405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211083" y="1907976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547664" y="1907977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892421" y="1916832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5" name="Picture 4" descr="Image result for fla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10" y="3715591"/>
            <a:ext cx="360040" cy="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3171135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1763688" y="4077072"/>
            <a:ext cx="825624" cy="792088"/>
            <a:chOff x="3955926" y="2996952"/>
            <a:chExt cx="825624" cy="432048"/>
          </a:xfrm>
        </p:grpSpPr>
        <p:sp>
          <p:nvSpPr>
            <p:cNvPr id="67" name="Rectangle 66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034678" y="3132813"/>
              <a:ext cx="266886" cy="13907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427984" y="3127875"/>
              <a:ext cx="266886" cy="14401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Arrow Connector 4"/>
          <p:cNvCxnSpPr>
            <a:stCxn id="38" idx="3"/>
            <a:endCxn id="67" idx="1"/>
          </p:cNvCxnSpPr>
          <p:nvPr/>
        </p:nvCxnSpPr>
        <p:spPr>
          <a:xfrm>
            <a:off x="1199505" y="4473116"/>
            <a:ext cx="56418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23" y="1018755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828084" y="1057974"/>
            <a:ext cx="990735" cy="498374"/>
            <a:chOff x="4828084" y="3217217"/>
            <a:chExt cx="990735" cy="498374"/>
          </a:xfrm>
        </p:grpSpPr>
        <p:sp>
          <p:nvSpPr>
            <p:cNvPr id="86" name="Rectangle 85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4889700" y="3305974"/>
              <a:ext cx="208814" cy="277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197427" y="3300279"/>
              <a:ext cx="208814" cy="27718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507357" y="3305974"/>
              <a:ext cx="208814" cy="2771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149853" y="1052736"/>
            <a:ext cx="825624" cy="504057"/>
            <a:chOff x="2305641" y="2924943"/>
            <a:chExt cx="825624" cy="504057"/>
          </a:xfrm>
        </p:grpSpPr>
        <p:sp>
          <p:nvSpPr>
            <p:cNvPr id="95" name="Rectangle 94"/>
            <p:cNvSpPr/>
            <p:nvPr/>
          </p:nvSpPr>
          <p:spPr>
            <a:xfrm>
              <a:off x="2305641" y="2924943"/>
              <a:ext cx="825624" cy="5040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2384393" y="3061047"/>
              <a:ext cx="266886" cy="25497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2777699" y="3051994"/>
              <a:ext cx="266886" cy="26403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0" name="Picture 4" descr="Image result for fla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292" y="3704840"/>
            <a:ext cx="360040" cy="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1" name="Group 110"/>
          <p:cNvGrpSpPr/>
          <p:nvPr/>
        </p:nvGrpSpPr>
        <p:grpSpPr>
          <a:xfrm>
            <a:off x="6061507" y="1124744"/>
            <a:ext cx="742741" cy="415312"/>
            <a:chOff x="4828084" y="3217217"/>
            <a:chExt cx="990735" cy="498374"/>
          </a:xfrm>
        </p:grpSpPr>
        <p:sp>
          <p:nvSpPr>
            <p:cNvPr id="117" name="Rectangle 116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4889700" y="3305974"/>
              <a:ext cx="208814" cy="277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5197427" y="3300279"/>
              <a:ext cx="208814" cy="27718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5507357" y="3305974"/>
              <a:ext cx="208814" cy="2771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3316107" y="4755662"/>
            <a:ext cx="3337651" cy="905586"/>
            <a:chOff x="1300250" y="5491481"/>
            <a:chExt cx="3337651" cy="1270392"/>
          </a:xfrm>
        </p:grpSpPr>
        <p:sp>
          <p:nvSpPr>
            <p:cNvPr id="134" name="Oval Callout 133"/>
            <p:cNvSpPr/>
            <p:nvPr/>
          </p:nvSpPr>
          <p:spPr>
            <a:xfrm>
              <a:off x="1300250" y="5491481"/>
              <a:ext cx="3337651" cy="1270392"/>
            </a:xfrm>
            <a:prstGeom prst="wedgeEllipseCallout">
              <a:avLst>
                <a:gd name="adj1" fmla="val -67269"/>
                <a:gd name="adj2" fmla="val -18735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521831" y="5649623"/>
              <a:ext cx="3082520" cy="733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Wakes up</a:t>
              </a:r>
              <a:r>
                <a:rPr lang="en-US" sz="2800" dirty="0" smtClean="0">
                  <a:solidFill>
                    <a:schemeClr val="bg1"/>
                  </a:solidFill>
                  <a:sym typeface="Wingdings" panose="05000000000000000000" pitchFamily="2" charset="2"/>
                </a:rPr>
                <a:t>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2851795" y="2852937"/>
            <a:ext cx="6032698" cy="1152127"/>
            <a:chOff x="403494" y="5491480"/>
            <a:chExt cx="6032698" cy="1616249"/>
          </a:xfrm>
        </p:grpSpPr>
        <p:sp>
          <p:nvSpPr>
            <p:cNvPr id="141" name="Oval Callout 140"/>
            <p:cNvSpPr/>
            <p:nvPr/>
          </p:nvSpPr>
          <p:spPr>
            <a:xfrm>
              <a:off x="403494" y="5491480"/>
              <a:ext cx="6032698" cy="1616249"/>
            </a:xfrm>
            <a:prstGeom prst="wedgeEllipseCallout">
              <a:avLst>
                <a:gd name="adj1" fmla="val 10613"/>
                <a:gd name="adj2" fmla="val -85697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963583" y="5668255"/>
              <a:ext cx="5202392" cy="133845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u="sng" dirty="0" smtClean="0">
                  <a:solidFill>
                    <a:schemeClr val="bg1"/>
                  </a:solidFill>
                </a:rPr>
                <a:t>Careful:</a:t>
              </a:r>
              <a:r>
                <a:rPr lang="en-US" sz="2800" dirty="0" smtClean="0"/>
                <a:t> </a:t>
              </a:r>
              <a:r>
                <a:rPr lang="en-US" sz="2800" dirty="0">
                  <a:solidFill>
                    <a:schemeClr val="bg1"/>
                  </a:solidFill>
                </a:rPr>
                <a:t>t</a:t>
              </a:r>
              <a:r>
                <a:rPr lang="en-US" sz="2800" dirty="0" smtClean="0">
                  <a:solidFill>
                    <a:schemeClr val="bg1"/>
                  </a:solidFill>
                </a:rPr>
                <a:t>wo different configuration of the same size 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7638600" y="1811593"/>
            <a:ext cx="533800" cy="346247"/>
            <a:chOff x="3955926" y="2996952"/>
            <a:chExt cx="825624" cy="432048"/>
          </a:xfrm>
        </p:grpSpPr>
        <p:sp>
          <p:nvSpPr>
            <p:cNvPr id="144" name="Rectangle 143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037937" y="1754086"/>
            <a:ext cx="845410" cy="426908"/>
            <a:chOff x="1132330" y="1831031"/>
            <a:chExt cx="1063405" cy="432048"/>
          </a:xfrm>
        </p:grpSpPr>
        <p:sp>
          <p:nvSpPr>
            <p:cNvPr id="148" name="Rectangle 147"/>
            <p:cNvSpPr/>
            <p:nvPr/>
          </p:nvSpPr>
          <p:spPr>
            <a:xfrm>
              <a:off x="1132330" y="1831031"/>
              <a:ext cx="1063405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1211083" y="1907976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1547664" y="1907977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1892421" y="1916832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7092280" y="1754086"/>
            <a:ext cx="432048" cy="423199"/>
            <a:chOff x="2123728" y="1916832"/>
            <a:chExt cx="720080" cy="792088"/>
          </a:xfrm>
        </p:grpSpPr>
        <p:sp>
          <p:nvSpPr>
            <p:cNvPr id="153" name="Rectangle 152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6" name="Oval 135"/>
          <p:cNvSpPr/>
          <p:nvPr/>
        </p:nvSpPr>
        <p:spPr>
          <a:xfrm>
            <a:off x="5724128" y="976810"/>
            <a:ext cx="1436330" cy="137207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7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Illustration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74</a:t>
            </a:fld>
            <a:endParaRPr lang="en-US"/>
          </a:p>
        </p:txBody>
      </p:sp>
      <p:pic>
        <p:nvPicPr>
          <p:cNvPr id="2050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696890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3995936" y="1610075"/>
            <a:ext cx="4608512" cy="148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022576" y="2234483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022576" y="976810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745546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09542" y="54868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Proposal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940152" y="54868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ToTrack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940152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20272" y="5486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Speculation</a:t>
            </a:r>
            <a:endParaRPr lang="en-US" sz="2400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7020272" y="650306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2" descr="Image result for fla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4" descr="Image result for fla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AutoShape 6" descr="Image result for fla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79425" y="4077072"/>
            <a:ext cx="720080" cy="792088"/>
            <a:chOff x="2123728" y="1916832"/>
            <a:chExt cx="720080" cy="792088"/>
          </a:xfrm>
        </p:grpSpPr>
        <p:sp>
          <p:nvSpPr>
            <p:cNvPr id="38" name="Rectangle 37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27421" y="1725792"/>
            <a:ext cx="1063405" cy="432048"/>
            <a:chOff x="1132330" y="1831031"/>
            <a:chExt cx="1063405" cy="432048"/>
          </a:xfrm>
        </p:grpSpPr>
        <p:sp>
          <p:nvSpPr>
            <p:cNvPr id="60" name="Rectangle 59"/>
            <p:cNvSpPr/>
            <p:nvPr/>
          </p:nvSpPr>
          <p:spPr>
            <a:xfrm>
              <a:off x="1132330" y="1831031"/>
              <a:ext cx="1063405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211083" y="1907976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547664" y="1907977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892421" y="1916832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638600" y="1811593"/>
            <a:ext cx="533800" cy="346247"/>
            <a:chOff x="3955926" y="2996952"/>
            <a:chExt cx="825624" cy="432048"/>
          </a:xfrm>
        </p:grpSpPr>
        <p:sp>
          <p:nvSpPr>
            <p:cNvPr id="88" name="Rectangle 87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6037937" y="1754086"/>
            <a:ext cx="845410" cy="426908"/>
            <a:chOff x="1132330" y="1831031"/>
            <a:chExt cx="1063405" cy="432048"/>
          </a:xfrm>
        </p:grpSpPr>
        <p:sp>
          <p:nvSpPr>
            <p:cNvPr id="101" name="Rectangle 100"/>
            <p:cNvSpPr/>
            <p:nvPr/>
          </p:nvSpPr>
          <p:spPr>
            <a:xfrm>
              <a:off x="1132330" y="1831031"/>
              <a:ext cx="1063405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1211083" y="1907976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1547664" y="1907977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1892421" y="1916832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092280" y="1754086"/>
            <a:ext cx="432048" cy="423199"/>
            <a:chOff x="2123728" y="1916832"/>
            <a:chExt cx="720080" cy="792088"/>
          </a:xfrm>
        </p:grpSpPr>
        <p:sp>
          <p:nvSpPr>
            <p:cNvPr id="113" name="Rectangle 112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5" name="Picture 4" descr="Image result for fla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10" y="3715591"/>
            <a:ext cx="360040" cy="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3171135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1763688" y="4077072"/>
            <a:ext cx="825624" cy="792088"/>
            <a:chOff x="3955926" y="2996952"/>
            <a:chExt cx="825624" cy="432048"/>
          </a:xfrm>
        </p:grpSpPr>
        <p:sp>
          <p:nvSpPr>
            <p:cNvPr id="67" name="Rectangle 66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034678" y="3132813"/>
              <a:ext cx="266886" cy="13907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427984" y="3127875"/>
              <a:ext cx="266886" cy="14401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Arrow Connector 4"/>
          <p:cNvCxnSpPr>
            <a:stCxn id="38" idx="3"/>
            <a:endCxn id="67" idx="1"/>
          </p:cNvCxnSpPr>
          <p:nvPr/>
        </p:nvCxnSpPr>
        <p:spPr>
          <a:xfrm>
            <a:off x="1199505" y="4473116"/>
            <a:ext cx="56418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23" y="1018755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828084" y="1057974"/>
            <a:ext cx="990735" cy="498374"/>
            <a:chOff x="4828084" y="3217217"/>
            <a:chExt cx="990735" cy="498374"/>
          </a:xfrm>
        </p:grpSpPr>
        <p:sp>
          <p:nvSpPr>
            <p:cNvPr id="86" name="Rectangle 85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4889700" y="3305974"/>
              <a:ext cx="208814" cy="277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197427" y="3300279"/>
              <a:ext cx="208814" cy="27718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507357" y="3305974"/>
              <a:ext cx="208814" cy="2771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149853" y="1052736"/>
            <a:ext cx="825624" cy="504057"/>
            <a:chOff x="2305641" y="2924943"/>
            <a:chExt cx="825624" cy="504057"/>
          </a:xfrm>
        </p:grpSpPr>
        <p:sp>
          <p:nvSpPr>
            <p:cNvPr id="95" name="Rectangle 94"/>
            <p:cNvSpPr/>
            <p:nvPr/>
          </p:nvSpPr>
          <p:spPr>
            <a:xfrm>
              <a:off x="2305641" y="2924943"/>
              <a:ext cx="825624" cy="5040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2384393" y="3061047"/>
              <a:ext cx="266886" cy="25497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2777699" y="3051994"/>
              <a:ext cx="266886" cy="26403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0" name="Picture 4" descr="Image result for fla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292" y="3704840"/>
            <a:ext cx="360040" cy="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1" name="Group 110"/>
          <p:cNvGrpSpPr/>
          <p:nvPr/>
        </p:nvGrpSpPr>
        <p:grpSpPr>
          <a:xfrm>
            <a:off x="6061507" y="1124744"/>
            <a:ext cx="742741" cy="415312"/>
            <a:chOff x="4828084" y="3217217"/>
            <a:chExt cx="990735" cy="498374"/>
          </a:xfrm>
        </p:grpSpPr>
        <p:sp>
          <p:nvSpPr>
            <p:cNvPr id="117" name="Rectangle 116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4889700" y="3305974"/>
              <a:ext cx="208814" cy="277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5197427" y="3300279"/>
              <a:ext cx="208814" cy="27718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5507357" y="3305974"/>
              <a:ext cx="208814" cy="2771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3563888" y="2924944"/>
            <a:ext cx="4320480" cy="3312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566759" y="2910758"/>
            <a:ext cx="1146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SpSn</a:t>
            </a:r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4499992" y="5589876"/>
            <a:ext cx="518936" cy="287396"/>
            <a:chOff x="3955926" y="2996952"/>
            <a:chExt cx="825624" cy="432048"/>
          </a:xfrm>
        </p:grpSpPr>
        <p:sp>
          <p:nvSpPr>
            <p:cNvPr id="71" name="Rectangle 70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4" name="Straight Connector 73"/>
          <p:cNvCxnSpPr/>
          <p:nvPr/>
        </p:nvCxnSpPr>
        <p:spPr>
          <a:xfrm>
            <a:off x="2589312" y="4941168"/>
            <a:ext cx="806599" cy="57606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2589312" y="3573016"/>
            <a:ext cx="806599" cy="44138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/>
          <p:cNvGrpSpPr/>
          <p:nvPr/>
        </p:nvGrpSpPr>
        <p:grpSpPr>
          <a:xfrm>
            <a:off x="4355976" y="4077072"/>
            <a:ext cx="2527370" cy="432048"/>
            <a:chOff x="4709458" y="4077072"/>
            <a:chExt cx="2173888" cy="432048"/>
          </a:xfrm>
        </p:grpSpPr>
        <p:sp>
          <p:nvSpPr>
            <p:cNvPr id="79" name="Rectangle 78"/>
            <p:cNvSpPr/>
            <p:nvPr/>
          </p:nvSpPr>
          <p:spPr>
            <a:xfrm>
              <a:off x="470945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43662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56176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355976" y="5497016"/>
            <a:ext cx="2527370" cy="432048"/>
            <a:chOff x="4709458" y="4077072"/>
            <a:chExt cx="2173888" cy="432048"/>
          </a:xfrm>
        </p:grpSpPr>
        <p:sp>
          <p:nvSpPr>
            <p:cNvPr id="83" name="Rectangle 82"/>
            <p:cNvSpPr/>
            <p:nvPr/>
          </p:nvSpPr>
          <p:spPr>
            <a:xfrm>
              <a:off x="470945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43662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156176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092702" y="4154735"/>
            <a:ext cx="744546" cy="276722"/>
            <a:chOff x="4828084" y="3217217"/>
            <a:chExt cx="990735" cy="498374"/>
          </a:xfrm>
        </p:grpSpPr>
        <p:sp>
          <p:nvSpPr>
            <p:cNvPr id="105" name="Rectangle 104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4889700" y="3305974"/>
              <a:ext cx="208814" cy="277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5197427" y="3300279"/>
              <a:ext cx="208814" cy="27718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5507357" y="3305974"/>
              <a:ext cx="208814" cy="2771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6084594" y="5600550"/>
            <a:ext cx="744546" cy="276722"/>
            <a:chOff x="4828084" y="3217217"/>
            <a:chExt cx="990735" cy="498374"/>
          </a:xfrm>
        </p:grpSpPr>
        <p:sp>
          <p:nvSpPr>
            <p:cNvPr id="118" name="Rectangle 117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4889700" y="3305974"/>
              <a:ext cx="208814" cy="277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5197427" y="3300279"/>
              <a:ext cx="208814" cy="27718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5507357" y="3305974"/>
              <a:ext cx="208814" cy="2771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4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295" y="2959346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250023" y="1582255"/>
            <a:ext cx="3963434" cy="1547907"/>
            <a:chOff x="-1917906" y="2473341"/>
            <a:chExt cx="3479567" cy="1438845"/>
          </a:xfrm>
        </p:grpSpPr>
        <p:sp>
          <p:nvSpPr>
            <p:cNvPr id="126" name="Oval Callout 125"/>
            <p:cNvSpPr/>
            <p:nvPr/>
          </p:nvSpPr>
          <p:spPr>
            <a:xfrm>
              <a:off x="-1815820" y="2499896"/>
              <a:ext cx="3337651" cy="1412290"/>
            </a:xfrm>
            <a:prstGeom prst="wedgeEllipseCallout">
              <a:avLst>
                <a:gd name="adj1" fmla="val 78933"/>
                <a:gd name="adj2" fmla="val 5019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-1917906" y="2473341"/>
              <a:ext cx="3479567" cy="886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u="sng" dirty="0" smtClean="0">
                  <a:solidFill>
                    <a:schemeClr val="bg1"/>
                  </a:solidFill>
                </a:rPr>
                <a:t>Flag is up: </a:t>
              </a:r>
            </a:p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28" name="Straight Arrow Connector 127"/>
          <p:cNvCxnSpPr/>
          <p:nvPr/>
        </p:nvCxnSpPr>
        <p:spPr>
          <a:xfrm>
            <a:off x="5615124" y="3501008"/>
            <a:ext cx="0" cy="50839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5586586" y="3501008"/>
            <a:ext cx="713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grpSp>
        <p:nvGrpSpPr>
          <p:cNvPr id="136" name="Group 135"/>
          <p:cNvGrpSpPr/>
          <p:nvPr/>
        </p:nvGrpSpPr>
        <p:grpSpPr>
          <a:xfrm>
            <a:off x="5259451" y="4180336"/>
            <a:ext cx="729280" cy="237425"/>
            <a:chOff x="1132330" y="1831031"/>
            <a:chExt cx="1063405" cy="432048"/>
          </a:xfrm>
        </p:grpSpPr>
        <p:sp>
          <p:nvSpPr>
            <p:cNvPr id="137" name="Rectangle 136"/>
            <p:cNvSpPr/>
            <p:nvPr/>
          </p:nvSpPr>
          <p:spPr>
            <a:xfrm>
              <a:off x="1132330" y="1831031"/>
              <a:ext cx="1063405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1211083" y="1907976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1547664" y="1907977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1892421" y="1916832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499992" y="4149080"/>
            <a:ext cx="518936" cy="287396"/>
            <a:chOff x="3955926" y="2996952"/>
            <a:chExt cx="825624" cy="432048"/>
          </a:xfrm>
        </p:grpSpPr>
        <p:sp>
          <p:nvSpPr>
            <p:cNvPr id="144" name="Rectangle 143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83568" y="1971997"/>
            <a:ext cx="2953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scan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empty sets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110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Illustration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75</a:t>
            </a:fld>
            <a:endParaRPr lang="en-US"/>
          </a:p>
        </p:txBody>
      </p:sp>
      <p:pic>
        <p:nvPicPr>
          <p:cNvPr id="2050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696890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3995936" y="1610075"/>
            <a:ext cx="4608512" cy="148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022576" y="2234483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022576" y="976810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745546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09542" y="54868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Proposal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940152" y="54868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ToTrack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940152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20272" y="5486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Speculation</a:t>
            </a:r>
            <a:endParaRPr lang="en-US" sz="2400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7020272" y="650306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2" descr="Image result for fla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4" descr="Image result for fla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AutoShape 6" descr="Image result for fla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79425" y="4077072"/>
            <a:ext cx="720080" cy="792088"/>
            <a:chOff x="2123728" y="1916832"/>
            <a:chExt cx="720080" cy="792088"/>
          </a:xfrm>
        </p:grpSpPr>
        <p:sp>
          <p:nvSpPr>
            <p:cNvPr id="38" name="Rectangle 37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27421" y="1725792"/>
            <a:ext cx="1063405" cy="432048"/>
            <a:chOff x="1132330" y="1831031"/>
            <a:chExt cx="1063405" cy="432048"/>
          </a:xfrm>
        </p:grpSpPr>
        <p:sp>
          <p:nvSpPr>
            <p:cNvPr id="60" name="Rectangle 59"/>
            <p:cNvSpPr/>
            <p:nvPr/>
          </p:nvSpPr>
          <p:spPr>
            <a:xfrm>
              <a:off x="1132330" y="1831031"/>
              <a:ext cx="1063405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211083" y="1907976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547664" y="1907977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892421" y="1916832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5" name="Picture 4" descr="Image result for fla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10" y="3715591"/>
            <a:ext cx="360040" cy="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3171135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1763688" y="4077072"/>
            <a:ext cx="825624" cy="792088"/>
            <a:chOff x="3955926" y="2996952"/>
            <a:chExt cx="825624" cy="432048"/>
          </a:xfrm>
        </p:grpSpPr>
        <p:sp>
          <p:nvSpPr>
            <p:cNvPr id="67" name="Rectangle 66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034678" y="3132813"/>
              <a:ext cx="266886" cy="13907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427984" y="3127875"/>
              <a:ext cx="266886" cy="14401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Arrow Connector 4"/>
          <p:cNvCxnSpPr>
            <a:stCxn id="38" idx="3"/>
            <a:endCxn id="67" idx="1"/>
          </p:cNvCxnSpPr>
          <p:nvPr/>
        </p:nvCxnSpPr>
        <p:spPr>
          <a:xfrm>
            <a:off x="1199505" y="4473116"/>
            <a:ext cx="56418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23" y="1018755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828084" y="1057974"/>
            <a:ext cx="990735" cy="498374"/>
            <a:chOff x="4828084" y="3217217"/>
            <a:chExt cx="990735" cy="498374"/>
          </a:xfrm>
        </p:grpSpPr>
        <p:sp>
          <p:nvSpPr>
            <p:cNvPr id="86" name="Rectangle 85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4889700" y="3305974"/>
              <a:ext cx="208814" cy="277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197427" y="3300279"/>
              <a:ext cx="208814" cy="27718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507357" y="3305974"/>
              <a:ext cx="208814" cy="2771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0" name="Picture 4" descr="Image result for fla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292" y="3704840"/>
            <a:ext cx="360040" cy="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/>
          <p:cNvSpPr/>
          <p:nvPr/>
        </p:nvSpPr>
        <p:spPr>
          <a:xfrm>
            <a:off x="3563888" y="2924944"/>
            <a:ext cx="4320480" cy="3312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566759" y="2910758"/>
            <a:ext cx="1146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SpSn</a:t>
            </a:r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4499992" y="5589876"/>
            <a:ext cx="518936" cy="287396"/>
            <a:chOff x="3955926" y="2996952"/>
            <a:chExt cx="825624" cy="432048"/>
          </a:xfrm>
        </p:grpSpPr>
        <p:sp>
          <p:nvSpPr>
            <p:cNvPr id="71" name="Rectangle 70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4" name="Straight Connector 73"/>
          <p:cNvCxnSpPr/>
          <p:nvPr/>
        </p:nvCxnSpPr>
        <p:spPr>
          <a:xfrm>
            <a:off x="2589312" y="4941168"/>
            <a:ext cx="806599" cy="57606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2589312" y="3573016"/>
            <a:ext cx="806599" cy="44138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/>
          <p:cNvGrpSpPr/>
          <p:nvPr/>
        </p:nvGrpSpPr>
        <p:grpSpPr>
          <a:xfrm>
            <a:off x="4355976" y="4077072"/>
            <a:ext cx="2527370" cy="432048"/>
            <a:chOff x="4709458" y="4077072"/>
            <a:chExt cx="2173888" cy="432048"/>
          </a:xfrm>
        </p:grpSpPr>
        <p:sp>
          <p:nvSpPr>
            <p:cNvPr id="79" name="Rectangle 78"/>
            <p:cNvSpPr/>
            <p:nvPr/>
          </p:nvSpPr>
          <p:spPr>
            <a:xfrm>
              <a:off x="470945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43662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56176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355976" y="5497016"/>
            <a:ext cx="2527370" cy="432048"/>
            <a:chOff x="4709458" y="4077072"/>
            <a:chExt cx="2173888" cy="432048"/>
          </a:xfrm>
        </p:grpSpPr>
        <p:sp>
          <p:nvSpPr>
            <p:cNvPr id="83" name="Rectangle 82"/>
            <p:cNvSpPr/>
            <p:nvPr/>
          </p:nvSpPr>
          <p:spPr>
            <a:xfrm>
              <a:off x="470945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43662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156176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092702" y="4154735"/>
            <a:ext cx="744546" cy="276722"/>
            <a:chOff x="4828084" y="3217217"/>
            <a:chExt cx="990735" cy="498374"/>
          </a:xfrm>
        </p:grpSpPr>
        <p:sp>
          <p:nvSpPr>
            <p:cNvPr id="105" name="Rectangle 104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4889700" y="3305974"/>
              <a:ext cx="208814" cy="277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5197427" y="3300279"/>
              <a:ext cx="208814" cy="27718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5507357" y="3305974"/>
              <a:ext cx="208814" cy="2771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6084594" y="5600550"/>
            <a:ext cx="744546" cy="276722"/>
            <a:chOff x="4828084" y="3217217"/>
            <a:chExt cx="990735" cy="498374"/>
          </a:xfrm>
        </p:grpSpPr>
        <p:sp>
          <p:nvSpPr>
            <p:cNvPr id="118" name="Rectangle 117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4889700" y="3305974"/>
              <a:ext cx="208814" cy="277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5197427" y="3300279"/>
              <a:ext cx="208814" cy="27718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5507357" y="3305974"/>
              <a:ext cx="208814" cy="2771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4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295" y="2959346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8" name="Straight Arrow Connector 127"/>
          <p:cNvCxnSpPr/>
          <p:nvPr/>
        </p:nvCxnSpPr>
        <p:spPr>
          <a:xfrm>
            <a:off x="5615124" y="3501008"/>
            <a:ext cx="0" cy="50839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6061507" y="3429000"/>
            <a:ext cx="143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ead twice</a:t>
            </a:r>
            <a:endParaRPr lang="en-US" dirty="0"/>
          </a:p>
        </p:txBody>
      </p:sp>
      <p:grpSp>
        <p:nvGrpSpPr>
          <p:cNvPr id="136" name="Group 135"/>
          <p:cNvGrpSpPr/>
          <p:nvPr/>
        </p:nvGrpSpPr>
        <p:grpSpPr>
          <a:xfrm>
            <a:off x="5259451" y="4180336"/>
            <a:ext cx="729280" cy="237425"/>
            <a:chOff x="1132330" y="1831031"/>
            <a:chExt cx="1063405" cy="432048"/>
          </a:xfrm>
        </p:grpSpPr>
        <p:sp>
          <p:nvSpPr>
            <p:cNvPr id="137" name="Rectangle 136"/>
            <p:cNvSpPr/>
            <p:nvPr/>
          </p:nvSpPr>
          <p:spPr>
            <a:xfrm>
              <a:off x="1132330" y="1831031"/>
              <a:ext cx="1063405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1211083" y="1907976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1547664" y="1907977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1892421" y="1916832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1" name="Straight Arrow Connector 140"/>
          <p:cNvCxnSpPr/>
          <p:nvPr/>
        </p:nvCxnSpPr>
        <p:spPr>
          <a:xfrm flipH="1">
            <a:off x="4970431" y="3501008"/>
            <a:ext cx="526059" cy="50839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5818819" y="3495533"/>
            <a:ext cx="481373" cy="51386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4499992" y="4149080"/>
            <a:ext cx="518936" cy="287396"/>
            <a:chOff x="3955926" y="2996952"/>
            <a:chExt cx="825624" cy="432048"/>
          </a:xfrm>
        </p:grpSpPr>
        <p:sp>
          <p:nvSpPr>
            <p:cNvPr id="123" name="Rectangle 122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7149853" y="1052736"/>
            <a:ext cx="825624" cy="504057"/>
            <a:chOff x="2305641" y="2924943"/>
            <a:chExt cx="825624" cy="504057"/>
          </a:xfrm>
        </p:grpSpPr>
        <p:sp>
          <p:nvSpPr>
            <p:cNvPr id="143" name="Rectangle 142"/>
            <p:cNvSpPr/>
            <p:nvPr/>
          </p:nvSpPr>
          <p:spPr>
            <a:xfrm>
              <a:off x="2305641" y="2924943"/>
              <a:ext cx="825624" cy="5040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2384393" y="3061047"/>
              <a:ext cx="266886" cy="25497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2777699" y="3051994"/>
              <a:ext cx="266886" cy="26403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6061507" y="1124744"/>
            <a:ext cx="742741" cy="415312"/>
            <a:chOff x="4828084" y="3217217"/>
            <a:chExt cx="990735" cy="498374"/>
          </a:xfrm>
        </p:grpSpPr>
        <p:sp>
          <p:nvSpPr>
            <p:cNvPr id="147" name="Rectangle 146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4889700" y="3305974"/>
              <a:ext cx="208814" cy="277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5197427" y="3300279"/>
              <a:ext cx="208814" cy="27718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5507357" y="3305974"/>
              <a:ext cx="208814" cy="2771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56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Illustration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76</a:t>
            </a:fld>
            <a:endParaRPr lang="en-US"/>
          </a:p>
        </p:txBody>
      </p:sp>
      <p:pic>
        <p:nvPicPr>
          <p:cNvPr id="2050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696890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3995936" y="1610075"/>
            <a:ext cx="4608512" cy="148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022576" y="2234483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022576" y="976810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745546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09542" y="54868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Proposal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940152" y="54868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ToTrack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940152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20272" y="5486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Speculation</a:t>
            </a:r>
            <a:endParaRPr lang="en-US" sz="2400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7020272" y="650306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2" descr="Image result for fla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4" descr="Image result for fla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AutoShape 6" descr="Image result for fla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79425" y="4077072"/>
            <a:ext cx="720080" cy="792088"/>
            <a:chOff x="2123728" y="1916832"/>
            <a:chExt cx="720080" cy="792088"/>
          </a:xfrm>
        </p:grpSpPr>
        <p:sp>
          <p:nvSpPr>
            <p:cNvPr id="38" name="Rectangle 37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5" name="Picture 4" descr="Image result for fla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10" y="3715591"/>
            <a:ext cx="360040" cy="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3171135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1763688" y="4077072"/>
            <a:ext cx="825624" cy="792088"/>
            <a:chOff x="3955926" y="2996952"/>
            <a:chExt cx="825624" cy="432048"/>
          </a:xfrm>
        </p:grpSpPr>
        <p:sp>
          <p:nvSpPr>
            <p:cNvPr id="67" name="Rectangle 66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034678" y="3132813"/>
              <a:ext cx="266886" cy="13907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427984" y="3127875"/>
              <a:ext cx="266886" cy="14401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Arrow Connector 4"/>
          <p:cNvCxnSpPr>
            <a:stCxn id="38" idx="3"/>
            <a:endCxn id="67" idx="1"/>
          </p:cNvCxnSpPr>
          <p:nvPr/>
        </p:nvCxnSpPr>
        <p:spPr>
          <a:xfrm>
            <a:off x="1199505" y="4473116"/>
            <a:ext cx="56418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23" y="1018755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828084" y="1057974"/>
            <a:ext cx="990735" cy="498374"/>
            <a:chOff x="4828084" y="3217217"/>
            <a:chExt cx="990735" cy="498374"/>
          </a:xfrm>
        </p:grpSpPr>
        <p:sp>
          <p:nvSpPr>
            <p:cNvPr id="86" name="Rectangle 85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4889700" y="3305974"/>
              <a:ext cx="208814" cy="277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197427" y="3300279"/>
              <a:ext cx="208814" cy="27718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507357" y="3305974"/>
              <a:ext cx="208814" cy="2771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0" name="Picture 4" descr="Image result for fla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292" y="3704840"/>
            <a:ext cx="360040" cy="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/>
          <p:cNvSpPr/>
          <p:nvPr/>
        </p:nvSpPr>
        <p:spPr>
          <a:xfrm>
            <a:off x="3563888" y="2924944"/>
            <a:ext cx="4320480" cy="3312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566759" y="2910758"/>
            <a:ext cx="1146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SpSn</a:t>
            </a:r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4499992" y="5589876"/>
            <a:ext cx="518936" cy="287396"/>
            <a:chOff x="3955926" y="2996952"/>
            <a:chExt cx="825624" cy="432048"/>
          </a:xfrm>
        </p:grpSpPr>
        <p:sp>
          <p:nvSpPr>
            <p:cNvPr id="71" name="Rectangle 70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4" name="Straight Connector 73"/>
          <p:cNvCxnSpPr/>
          <p:nvPr/>
        </p:nvCxnSpPr>
        <p:spPr>
          <a:xfrm>
            <a:off x="2589312" y="4941168"/>
            <a:ext cx="806599" cy="57606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2589312" y="3573016"/>
            <a:ext cx="806599" cy="44138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/>
          <p:cNvGrpSpPr/>
          <p:nvPr/>
        </p:nvGrpSpPr>
        <p:grpSpPr>
          <a:xfrm>
            <a:off x="4355976" y="4077072"/>
            <a:ext cx="2527370" cy="432048"/>
            <a:chOff x="4709458" y="4077072"/>
            <a:chExt cx="2173888" cy="432048"/>
          </a:xfrm>
        </p:grpSpPr>
        <p:sp>
          <p:nvSpPr>
            <p:cNvPr id="79" name="Rectangle 78"/>
            <p:cNvSpPr/>
            <p:nvPr/>
          </p:nvSpPr>
          <p:spPr>
            <a:xfrm>
              <a:off x="470945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43662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56176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355976" y="5497016"/>
            <a:ext cx="2527370" cy="432048"/>
            <a:chOff x="4709458" y="4077072"/>
            <a:chExt cx="2173888" cy="432048"/>
          </a:xfrm>
        </p:grpSpPr>
        <p:sp>
          <p:nvSpPr>
            <p:cNvPr id="83" name="Rectangle 82"/>
            <p:cNvSpPr/>
            <p:nvPr/>
          </p:nvSpPr>
          <p:spPr>
            <a:xfrm>
              <a:off x="470945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43662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156176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092702" y="4154735"/>
            <a:ext cx="744546" cy="276722"/>
            <a:chOff x="4828084" y="3217217"/>
            <a:chExt cx="990735" cy="498374"/>
          </a:xfrm>
        </p:grpSpPr>
        <p:sp>
          <p:nvSpPr>
            <p:cNvPr id="105" name="Rectangle 104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4889700" y="3305974"/>
              <a:ext cx="208814" cy="277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5197427" y="3300279"/>
              <a:ext cx="208814" cy="27718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5507357" y="3305974"/>
              <a:ext cx="208814" cy="2771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6084594" y="5600550"/>
            <a:ext cx="744546" cy="276722"/>
            <a:chOff x="4828084" y="3217217"/>
            <a:chExt cx="990735" cy="498374"/>
          </a:xfrm>
        </p:grpSpPr>
        <p:sp>
          <p:nvSpPr>
            <p:cNvPr id="118" name="Rectangle 117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4889700" y="3305974"/>
              <a:ext cx="208814" cy="277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5197427" y="3300279"/>
              <a:ext cx="208814" cy="27718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5507357" y="3305974"/>
              <a:ext cx="208814" cy="2771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4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295" y="2959346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6" name="Group 135"/>
          <p:cNvGrpSpPr/>
          <p:nvPr/>
        </p:nvGrpSpPr>
        <p:grpSpPr>
          <a:xfrm>
            <a:off x="5259451" y="4180336"/>
            <a:ext cx="729280" cy="237425"/>
            <a:chOff x="1132330" y="1831031"/>
            <a:chExt cx="1063405" cy="432048"/>
          </a:xfrm>
        </p:grpSpPr>
        <p:sp>
          <p:nvSpPr>
            <p:cNvPr id="137" name="Rectangle 136"/>
            <p:cNvSpPr/>
            <p:nvPr/>
          </p:nvSpPr>
          <p:spPr>
            <a:xfrm>
              <a:off x="1132330" y="1831031"/>
              <a:ext cx="1063405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1211083" y="1907976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1547664" y="1907977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1892421" y="1916832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65175" y="1945950"/>
            <a:ext cx="2772513" cy="954107"/>
            <a:chOff x="-1815820" y="2453992"/>
            <a:chExt cx="3337651" cy="1504097"/>
          </a:xfrm>
        </p:grpSpPr>
        <p:sp>
          <p:nvSpPr>
            <p:cNvPr id="123" name="Oval Callout 122"/>
            <p:cNvSpPr/>
            <p:nvPr/>
          </p:nvSpPr>
          <p:spPr>
            <a:xfrm>
              <a:off x="-1815820" y="2499896"/>
              <a:ext cx="3337651" cy="1412290"/>
            </a:xfrm>
            <a:prstGeom prst="wedgeEllipseCallout">
              <a:avLst>
                <a:gd name="adj1" fmla="val 75788"/>
                <a:gd name="adj2" fmla="val -4852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-1731365" y="2453992"/>
              <a:ext cx="3082520" cy="1504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Update proposal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22350" y="1754086"/>
            <a:ext cx="1051404" cy="355103"/>
            <a:chOff x="4729315" y="2423003"/>
            <a:chExt cx="1210837" cy="432048"/>
          </a:xfrm>
        </p:grpSpPr>
        <p:sp>
          <p:nvSpPr>
            <p:cNvPr id="60" name="Rectangle 59"/>
            <p:cNvSpPr/>
            <p:nvPr/>
          </p:nvSpPr>
          <p:spPr>
            <a:xfrm>
              <a:off x="4729315" y="2423003"/>
              <a:ext cx="1210837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788024" y="2499948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103944" y="2504886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380488" y="2519213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5661693" y="2515215"/>
              <a:ext cx="231307" cy="23535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4499992" y="4149080"/>
            <a:ext cx="518936" cy="287396"/>
            <a:chOff x="3955926" y="2996952"/>
            <a:chExt cx="825624" cy="432048"/>
          </a:xfrm>
        </p:grpSpPr>
        <p:sp>
          <p:nvSpPr>
            <p:cNvPr id="145" name="Rectangle 144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7149853" y="1052736"/>
            <a:ext cx="825624" cy="504057"/>
            <a:chOff x="2305641" y="2924943"/>
            <a:chExt cx="825624" cy="504057"/>
          </a:xfrm>
        </p:grpSpPr>
        <p:sp>
          <p:nvSpPr>
            <p:cNvPr id="149" name="Rectangle 148"/>
            <p:cNvSpPr/>
            <p:nvPr/>
          </p:nvSpPr>
          <p:spPr>
            <a:xfrm>
              <a:off x="2305641" y="2924943"/>
              <a:ext cx="825624" cy="5040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2384393" y="3061047"/>
              <a:ext cx="266886" cy="25497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2777699" y="3051994"/>
              <a:ext cx="266886" cy="26403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6061507" y="1124744"/>
            <a:ext cx="742741" cy="415312"/>
            <a:chOff x="4828084" y="3217217"/>
            <a:chExt cx="990735" cy="498374"/>
          </a:xfrm>
        </p:grpSpPr>
        <p:sp>
          <p:nvSpPr>
            <p:cNvPr id="153" name="Rectangle 152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4889700" y="3305974"/>
              <a:ext cx="208814" cy="277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5197427" y="3300279"/>
              <a:ext cx="208814" cy="27718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5507357" y="3305974"/>
              <a:ext cx="208814" cy="2771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862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Illustration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77</a:t>
            </a:fld>
            <a:endParaRPr lang="en-US"/>
          </a:p>
        </p:txBody>
      </p:sp>
      <p:pic>
        <p:nvPicPr>
          <p:cNvPr id="2050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696890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3995936" y="1610075"/>
            <a:ext cx="4608512" cy="148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022576" y="2234483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022576" y="976810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745546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09542" y="54868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Proposal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940152" y="54868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ToTrack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940152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20272" y="5486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Speculation</a:t>
            </a:r>
            <a:endParaRPr lang="en-US" sz="2400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7020272" y="650306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2" descr="Image result for fla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4" descr="Image result for fla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AutoShape 6" descr="Image result for fla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79425" y="4077072"/>
            <a:ext cx="720080" cy="792088"/>
            <a:chOff x="2123728" y="1916832"/>
            <a:chExt cx="720080" cy="792088"/>
          </a:xfrm>
        </p:grpSpPr>
        <p:sp>
          <p:nvSpPr>
            <p:cNvPr id="38" name="Rectangle 37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5" name="Picture 4" descr="Image result for fla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10" y="3715591"/>
            <a:ext cx="360040" cy="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3171135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1763688" y="4077072"/>
            <a:ext cx="825624" cy="792088"/>
            <a:chOff x="3955926" y="2996952"/>
            <a:chExt cx="825624" cy="432048"/>
          </a:xfrm>
        </p:grpSpPr>
        <p:sp>
          <p:nvSpPr>
            <p:cNvPr id="67" name="Rectangle 66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034678" y="3132813"/>
              <a:ext cx="266886" cy="13907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427984" y="3127875"/>
              <a:ext cx="266886" cy="14401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Arrow Connector 4"/>
          <p:cNvCxnSpPr>
            <a:stCxn id="38" idx="3"/>
            <a:endCxn id="67" idx="1"/>
          </p:cNvCxnSpPr>
          <p:nvPr/>
        </p:nvCxnSpPr>
        <p:spPr>
          <a:xfrm>
            <a:off x="1199505" y="4473116"/>
            <a:ext cx="56418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23" y="1018755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828084" y="1057974"/>
            <a:ext cx="990735" cy="498374"/>
            <a:chOff x="4828084" y="3217217"/>
            <a:chExt cx="990735" cy="498374"/>
          </a:xfrm>
        </p:grpSpPr>
        <p:sp>
          <p:nvSpPr>
            <p:cNvPr id="86" name="Rectangle 85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4889700" y="3305974"/>
              <a:ext cx="208814" cy="277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197427" y="3300279"/>
              <a:ext cx="208814" cy="27718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507357" y="3305974"/>
              <a:ext cx="208814" cy="2771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0" name="Picture 4" descr="Image result for fla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292" y="3704840"/>
            <a:ext cx="360040" cy="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/>
          <p:cNvSpPr/>
          <p:nvPr/>
        </p:nvSpPr>
        <p:spPr>
          <a:xfrm>
            <a:off x="3563888" y="2924944"/>
            <a:ext cx="4320480" cy="3312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566759" y="2910758"/>
            <a:ext cx="1146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SpSn</a:t>
            </a:r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4499992" y="5589876"/>
            <a:ext cx="518936" cy="287396"/>
            <a:chOff x="3955926" y="2996952"/>
            <a:chExt cx="825624" cy="432048"/>
          </a:xfrm>
        </p:grpSpPr>
        <p:sp>
          <p:nvSpPr>
            <p:cNvPr id="71" name="Rectangle 70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4" name="Straight Connector 73"/>
          <p:cNvCxnSpPr/>
          <p:nvPr/>
        </p:nvCxnSpPr>
        <p:spPr>
          <a:xfrm>
            <a:off x="2589312" y="4941168"/>
            <a:ext cx="806599" cy="57606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2589312" y="3573016"/>
            <a:ext cx="806599" cy="44138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/>
          <p:cNvGrpSpPr/>
          <p:nvPr/>
        </p:nvGrpSpPr>
        <p:grpSpPr>
          <a:xfrm>
            <a:off x="4355976" y="4077072"/>
            <a:ext cx="2527370" cy="432048"/>
            <a:chOff x="4709458" y="4077072"/>
            <a:chExt cx="2173888" cy="432048"/>
          </a:xfrm>
        </p:grpSpPr>
        <p:sp>
          <p:nvSpPr>
            <p:cNvPr id="79" name="Rectangle 78"/>
            <p:cNvSpPr/>
            <p:nvPr/>
          </p:nvSpPr>
          <p:spPr>
            <a:xfrm>
              <a:off x="470945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43662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56176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355976" y="5497016"/>
            <a:ext cx="2527370" cy="432048"/>
            <a:chOff x="4709458" y="4077072"/>
            <a:chExt cx="2173888" cy="432048"/>
          </a:xfrm>
        </p:grpSpPr>
        <p:sp>
          <p:nvSpPr>
            <p:cNvPr id="83" name="Rectangle 82"/>
            <p:cNvSpPr/>
            <p:nvPr/>
          </p:nvSpPr>
          <p:spPr>
            <a:xfrm>
              <a:off x="470945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43662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156176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092702" y="4154735"/>
            <a:ext cx="744546" cy="276722"/>
            <a:chOff x="4828084" y="3217217"/>
            <a:chExt cx="990735" cy="498374"/>
          </a:xfrm>
        </p:grpSpPr>
        <p:sp>
          <p:nvSpPr>
            <p:cNvPr id="105" name="Rectangle 104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4889700" y="3305974"/>
              <a:ext cx="208814" cy="277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5197427" y="3300279"/>
              <a:ext cx="208814" cy="27718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5507357" y="3305974"/>
              <a:ext cx="208814" cy="2771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6084594" y="5600550"/>
            <a:ext cx="744546" cy="276722"/>
            <a:chOff x="4828084" y="3217217"/>
            <a:chExt cx="990735" cy="498374"/>
          </a:xfrm>
        </p:grpSpPr>
        <p:sp>
          <p:nvSpPr>
            <p:cNvPr id="118" name="Rectangle 117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4889700" y="3305974"/>
              <a:ext cx="208814" cy="277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5197427" y="3300279"/>
              <a:ext cx="208814" cy="27718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5507357" y="3305974"/>
              <a:ext cx="208814" cy="2771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259451" y="4180336"/>
            <a:ext cx="729280" cy="237425"/>
            <a:chOff x="1132330" y="1831031"/>
            <a:chExt cx="1063405" cy="432048"/>
          </a:xfrm>
        </p:grpSpPr>
        <p:sp>
          <p:nvSpPr>
            <p:cNvPr id="137" name="Rectangle 136"/>
            <p:cNvSpPr/>
            <p:nvPr/>
          </p:nvSpPr>
          <p:spPr>
            <a:xfrm>
              <a:off x="1132330" y="1831031"/>
              <a:ext cx="1063405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1211083" y="1907976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1547664" y="1907977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1892421" y="1916832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22350" y="1754086"/>
            <a:ext cx="1051404" cy="355103"/>
            <a:chOff x="4729315" y="2423003"/>
            <a:chExt cx="1210837" cy="432048"/>
          </a:xfrm>
        </p:grpSpPr>
        <p:sp>
          <p:nvSpPr>
            <p:cNvPr id="60" name="Rectangle 59"/>
            <p:cNvSpPr/>
            <p:nvPr/>
          </p:nvSpPr>
          <p:spPr>
            <a:xfrm>
              <a:off x="4729315" y="2423003"/>
              <a:ext cx="1210837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788024" y="2499948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103944" y="2504886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380488" y="2519213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5661693" y="2515215"/>
              <a:ext cx="231307" cy="23535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499992" y="4149080"/>
            <a:ext cx="518936" cy="287396"/>
            <a:chOff x="3955926" y="2996952"/>
            <a:chExt cx="825624" cy="432048"/>
          </a:xfrm>
        </p:grpSpPr>
        <p:sp>
          <p:nvSpPr>
            <p:cNvPr id="101" name="Rectangle 100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4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805" y="4581128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8" name="Straight Arrow Connector 127"/>
          <p:cNvCxnSpPr>
            <a:stCxn id="104" idx="2"/>
            <a:endCxn id="84" idx="0"/>
          </p:cNvCxnSpPr>
          <p:nvPr/>
        </p:nvCxnSpPr>
        <p:spPr>
          <a:xfrm>
            <a:off x="5623601" y="5118721"/>
            <a:ext cx="490" cy="37829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5586586" y="5013176"/>
            <a:ext cx="713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grpSp>
        <p:nvGrpSpPr>
          <p:cNvPr id="147" name="Group 146"/>
          <p:cNvGrpSpPr/>
          <p:nvPr/>
        </p:nvGrpSpPr>
        <p:grpSpPr>
          <a:xfrm>
            <a:off x="5308891" y="5585608"/>
            <a:ext cx="646138" cy="276027"/>
            <a:chOff x="4729315" y="2423003"/>
            <a:chExt cx="1210837" cy="432048"/>
          </a:xfrm>
        </p:grpSpPr>
        <p:sp>
          <p:nvSpPr>
            <p:cNvPr id="148" name="Rectangle 147"/>
            <p:cNvSpPr/>
            <p:nvPr/>
          </p:nvSpPr>
          <p:spPr>
            <a:xfrm>
              <a:off x="4729315" y="2423003"/>
              <a:ext cx="1210837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4788024" y="2499948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5103944" y="2504886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5380488" y="2519213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5661693" y="2515215"/>
              <a:ext cx="231307" cy="23535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7149853" y="1052736"/>
            <a:ext cx="825624" cy="504057"/>
            <a:chOff x="2305641" y="2924943"/>
            <a:chExt cx="825624" cy="504057"/>
          </a:xfrm>
        </p:grpSpPr>
        <p:sp>
          <p:nvSpPr>
            <p:cNvPr id="154" name="Rectangle 153"/>
            <p:cNvSpPr/>
            <p:nvPr/>
          </p:nvSpPr>
          <p:spPr>
            <a:xfrm>
              <a:off x="2305641" y="2924943"/>
              <a:ext cx="825624" cy="5040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2384393" y="3061047"/>
              <a:ext cx="266886" cy="25497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2777699" y="3051994"/>
              <a:ext cx="266886" cy="26403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6061507" y="1124744"/>
            <a:ext cx="742741" cy="415312"/>
            <a:chOff x="4828084" y="3217217"/>
            <a:chExt cx="990735" cy="498374"/>
          </a:xfrm>
        </p:grpSpPr>
        <p:sp>
          <p:nvSpPr>
            <p:cNvPr id="158" name="Rectangle 157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4889700" y="3305974"/>
              <a:ext cx="208814" cy="277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5197427" y="3300279"/>
              <a:ext cx="208814" cy="27718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5507357" y="3305974"/>
              <a:ext cx="208814" cy="2771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064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Illustration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78</a:t>
            </a:fld>
            <a:endParaRPr lang="en-US"/>
          </a:p>
        </p:txBody>
      </p:sp>
      <p:pic>
        <p:nvPicPr>
          <p:cNvPr id="2050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696890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3995936" y="1610075"/>
            <a:ext cx="4608512" cy="148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022576" y="2234483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022576" y="976810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745546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09542" y="54868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Proposal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940152" y="54868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ToTrack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940152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20272" y="5486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Speculation</a:t>
            </a:r>
            <a:endParaRPr lang="en-US" sz="2400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7020272" y="650306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2" descr="Image result for fla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4" descr="Image result for fla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AutoShape 6" descr="Image result for fla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79425" y="4077072"/>
            <a:ext cx="720080" cy="792088"/>
            <a:chOff x="2123728" y="1916832"/>
            <a:chExt cx="720080" cy="792088"/>
          </a:xfrm>
        </p:grpSpPr>
        <p:sp>
          <p:nvSpPr>
            <p:cNvPr id="38" name="Rectangle 37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5" name="Picture 4" descr="Image result for fla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10" y="3715591"/>
            <a:ext cx="360040" cy="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3171135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1763688" y="4077072"/>
            <a:ext cx="825624" cy="792088"/>
            <a:chOff x="3955926" y="2996952"/>
            <a:chExt cx="825624" cy="432048"/>
          </a:xfrm>
        </p:grpSpPr>
        <p:sp>
          <p:nvSpPr>
            <p:cNvPr id="67" name="Rectangle 66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034678" y="3132813"/>
              <a:ext cx="266886" cy="13907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427984" y="3127875"/>
              <a:ext cx="266886" cy="14401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Arrow Connector 4"/>
          <p:cNvCxnSpPr>
            <a:stCxn id="38" idx="3"/>
            <a:endCxn id="67" idx="1"/>
          </p:cNvCxnSpPr>
          <p:nvPr/>
        </p:nvCxnSpPr>
        <p:spPr>
          <a:xfrm>
            <a:off x="1199505" y="4473116"/>
            <a:ext cx="56418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23" y="1018755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828084" y="1057974"/>
            <a:ext cx="990735" cy="498374"/>
            <a:chOff x="4828084" y="3217217"/>
            <a:chExt cx="990735" cy="498374"/>
          </a:xfrm>
        </p:grpSpPr>
        <p:sp>
          <p:nvSpPr>
            <p:cNvPr id="86" name="Rectangle 85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4889700" y="3305974"/>
              <a:ext cx="208814" cy="277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197427" y="3300279"/>
              <a:ext cx="208814" cy="27718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507357" y="3305974"/>
              <a:ext cx="208814" cy="2771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0" name="Picture 4" descr="Image result for fla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292" y="3704840"/>
            <a:ext cx="360040" cy="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/>
          <p:cNvSpPr/>
          <p:nvPr/>
        </p:nvSpPr>
        <p:spPr>
          <a:xfrm>
            <a:off x="3563888" y="2924944"/>
            <a:ext cx="4320480" cy="3312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566759" y="2910758"/>
            <a:ext cx="1146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SpSn</a:t>
            </a:r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4499992" y="5589876"/>
            <a:ext cx="518936" cy="287396"/>
            <a:chOff x="3955926" y="2996952"/>
            <a:chExt cx="825624" cy="432048"/>
          </a:xfrm>
        </p:grpSpPr>
        <p:sp>
          <p:nvSpPr>
            <p:cNvPr id="71" name="Rectangle 70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4" name="Straight Connector 73"/>
          <p:cNvCxnSpPr/>
          <p:nvPr/>
        </p:nvCxnSpPr>
        <p:spPr>
          <a:xfrm>
            <a:off x="2589312" y="4941168"/>
            <a:ext cx="806599" cy="57606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2589312" y="3573016"/>
            <a:ext cx="806599" cy="44138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/>
          <p:cNvGrpSpPr/>
          <p:nvPr/>
        </p:nvGrpSpPr>
        <p:grpSpPr>
          <a:xfrm>
            <a:off x="4355976" y="4077072"/>
            <a:ext cx="2527370" cy="432048"/>
            <a:chOff x="4709458" y="4077072"/>
            <a:chExt cx="2173888" cy="432048"/>
          </a:xfrm>
        </p:grpSpPr>
        <p:sp>
          <p:nvSpPr>
            <p:cNvPr id="79" name="Rectangle 78"/>
            <p:cNvSpPr/>
            <p:nvPr/>
          </p:nvSpPr>
          <p:spPr>
            <a:xfrm>
              <a:off x="470945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43662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56176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355976" y="5497016"/>
            <a:ext cx="2527370" cy="432048"/>
            <a:chOff x="4709458" y="4077072"/>
            <a:chExt cx="2173888" cy="432048"/>
          </a:xfrm>
        </p:grpSpPr>
        <p:sp>
          <p:nvSpPr>
            <p:cNvPr id="83" name="Rectangle 82"/>
            <p:cNvSpPr/>
            <p:nvPr/>
          </p:nvSpPr>
          <p:spPr>
            <a:xfrm>
              <a:off x="470945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436628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156176" y="4077072"/>
              <a:ext cx="72717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092702" y="4154735"/>
            <a:ext cx="744546" cy="276722"/>
            <a:chOff x="4828084" y="3217217"/>
            <a:chExt cx="990735" cy="498374"/>
          </a:xfrm>
        </p:grpSpPr>
        <p:sp>
          <p:nvSpPr>
            <p:cNvPr id="105" name="Rectangle 104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4889700" y="3305974"/>
              <a:ext cx="208814" cy="277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5197427" y="3300279"/>
              <a:ext cx="208814" cy="27718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5507357" y="3305974"/>
              <a:ext cx="208814" cy="2771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6084594" y="5600550"/>
            <a:ext cx="744546" cy="276722"/>
            <a:chOff x="4828084" y="3217217"/>
            <a:chExt cx="990735" cy="498374"/>
          </a:xfrm>
        </p:grpSpPr>
        <p:sp>
          <p:nvSpPr>
            <p:cNvPr id="118" name="Rectangle 117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4889700" y="3305974"/>
              <a:ext cx="208814" cy="277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5197427" y="3300279"/>
              <a:ext cx="208814" cy="27718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5507357" y="3305974"/>
              <a:ext cx="208814" cy="2771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259451" y="4180336"/>
            <a:ext cx="729280" cy="237425"/>
            <a:chOff x="1132330" y="1831031"/>
            <a:chExt cx="1063405" cy="432048"/>
          </a:xfrm>
        </p:grpSpPr>
        <p:sp>
          <p:nvSpPr>
            <p:cNvPr id="137" name="Rectangle 136"/>
            <p:cNvSpPr/>
            <p:nvPr/>
          </p:nvSpPr>
          <p:spPr>
            <a:xfrm>
              <a:off x="1132330" y="1831031"/>
              <a:ext cx="1063405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1211083" y="1907976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1547664" y="1907977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1892421" y="1916832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22350" y="1754086"/>
            <a:ext cx="1051404" cy="355103"/>
            <a:chOff x="4729315" y="2423003"/>
            <a:chExt cx="1210837" cy="432048"/>
          </a:xfrm>
        </p:grpSpPr>
        <p:sp>
          <p:nvSpPr>
            <p:cNvPr id="60" name="Rectangle 59"/>
            <p:cNvSpPr/>
            <p:nvPr/>
          </p:nvSpPr>
          <p:spPr>
            <a:xfrm>
              <a:off x="4729315" y="2423003"/>
              <a:ext cx="1210837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788024" y="2499948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103944" y="2504886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380488" y="2519213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5661693" y="2515215"/>
              <a:ext cx="231307" cy="23535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499992" y="4149080"/>
            <a:ext cx="518936" cy="287396"/>
            <a:chOff x="3955926" y="2996952"/>
            <a:chExt cx="825624" cy="432048"/>
          </a:xfrm>
        </p:grpSpPr>
        <p:sp>
          <p:nvSpPr>
            <p:cNvPr id="101" name="Rectangle 100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4" name="Picture 2" descr="Image result for client icon vecto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805" y="4581128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8" name="Straight Arrow Connector 127"/>
          <p:cNvCxnSpPr>
            <a:stCxn id="104" idx="2"/>
            <a:endCxn id="84" idx="0"/>
          </p:cNvCxnSpPr>
          <p:nvPr/>
        </p:nvCxnSpPr>
        <p:spPr>
          <a:xfrm>
            <a:off x="5623601" y="5118721"/>
            <a:ext cx="490" cy="37829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5946626" y="5003884"/>
            <a:ext cx="713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grpSp>
        <p:nvGrpSpPr>
          <p:cNvPr id="147" name="Group 146"/>
          <p:cNvGrpSpPr/>
          <p:nvPr/>
        </p:nvGrpSpPr>
        <p:grpSpPr>
          <a:xfrm>
            <a:off x="5308891" y="5585608"/>
            <a:ext cx="646138" cy="276027"/>
            <a:chOff x="4729315" y="2423003"/>
            <a:chExt cx="1210837" cy="432048"/>
          </a:xfrm>
        </p:grpSpPr>
        <p:sp>
          <p:nvSpPr>
            <p:cNvPr id="148" name="Rectangle 147"/>
            <p:cNvSpPr/>
            <p:nvPr/>
          </p:nvSpPr>
          <p:spPr>
            <a:xfrm>
              <a:off x="4729315" y="2423003"/>
              <a:ext cx="1210837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4788024" y="2499948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5103944" y="2504886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5380488" y="2519213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5661693" y="2515215"/>
              <a:ext cx="231307" cy="23535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2" name="Straight Arrow Connector 121"/>
          <p:cNvCxnSpPr/>
          <p:nvPr/>
        </p:nvCxnSpPr>
        <p:spPr>
          <a:xfrm>
            <a:off x="5732385" y="5118721"/>
            <a:ext cx="406622" cy="32650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H="1">
            <a:off x="5018928" y="5118721"/>
            <a:ext cx="469279" cy="32650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/>
        </p:nvGrpSpPr>
        <p:grpSpPr>
          <a:xfrm>
            <a:off x="765175" y="1975068"/>
            <a:ext cx="2772513" cy="895870"/>
            <a:chOff x="-1815820" y="2499896"/>
            <a:chExt cx="3337651" cy="1412290"/>
          </a:xfrm>
        </p:grpSpPr>
        <p:sp>
          <p:nvSpPr>
            <p:cNvPr id="125" name="Oval Callout 124"/>
            <p:cNvSpPr/>
            <p:nvPr/>
          </p:nvSpPr>
          <p:spPr>
            <a:xfrm>
              <a:off x="-1815820" y="2499896"/>
              <a:ext cx="3337651" cy="1412290"/>
            </a:xfrm>
            <a:prstGeom prst="wedgeEllipseCallout">
              <a:avLst>
                <a:gd name="adj1" fmla="val 75788"/>
                <a:gd name="adj2" fmla="val -4852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-1688256" y="2711329"/>
              <a:ext cx="3082520" cy="824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Update sets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6046797" y="1681479"/>
            <a:ext cx="730016" cy="230602"/>
            <a:chOff x="4828084" y="3217217"/>
            <a:chExt cx="990735" cy="498374"/>
          </a:xfrm>
        </p:grpSpPr>
        <p:sp>
          <p:nvSpPr>
            <p:cNvPr id="144" name="Rectangle 143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4889700" y="3305974"/>
              <a:ext cx="208814" cy="277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5197427" y="3300279"/>
              <a:ext cx="208814" cy="27718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5507357" y="3305974"/>
              <a:ext cx="208814" cy="2771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6055658" y="1962845"/>
            <a:ext cx="721156" cy="211830"/>
            <a:chOff x="4729315" y="2423003"/>
            <a:chExt cx="1210837" cy="432048"/>
          </a:xfrm>
        </p:grpSpPr>
        <p:sp>
          <p:nvSpPr>
            <p:cNvPr id="155" name="Rectangle 154"/>
            <p:cNvSpPr/>
            <p:nvPr/>
          </p:nvSpPr>
          <p:spPr>
            <a:xfrm>
              <a:off x="4729315" y="2423003"/>
              <a:ext cx="1210837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4788024" y="2499948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5103944" y="2504886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5380488" y="2519213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5661692" y="2515214"/>
              <a:ext cx="231307" cy="23535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7161806" y="1766591"/>
            <a:ext cx="533800" cy="346247"/>
            <a:chOff x="3955926" y="2996952"/>
            <a:chExt cx="825624" cy="432048"/>
          </a:xfrm>
        </p:grpSpPr>
        <p:sp>
          <p:nvSpPr>
            <p:cNvPr id="161" name="Rectangle 160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7149853" y="1052736"/>
            <a:ext cx="825624" cy="504057"/>
            <a:chOff x="2305641" y="2924943"/>
            <a:chExt cx="825624" cy="504057"/>
          </a:xfrm>
        </p:grpSpPr>
        <p:sp>
          <p:nvSpPr>
            <p:cNvPr id="165" name="Rectangle 164"/>
            <p:cNvSpPr/>
            <p:nvPr/>
          </p:nvSpPr>
          <p:spPr>
            <a:xfrm>
              <a:off x="2305641" y="2924943"/>
              <a:ext cx="825624" cy="5040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2384393" y="3061047"/>
              <a:ext cx="266886" cy="25497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2777699" y="3051994"/>
              <a:ext cx="266886" cy="26403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6061507" y="1124744"/>
            <a:ext cx="742741" cy="415312"/>
            <a:chOff x="4828084" y="3217217"/>
            <a:chExt cx="990735" cy="498374"/>
          </a:xfrm>
        </p:grpSpPr>
        <p:sp>
          <p:nvSpPr>
            <p:cNvPr id="169" name="Rectangle 168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4889700" y="3305974"/>
              <a:ext cx="208814" cy="277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5197427" y="3300279"/>
              <a:ext cx="208814" cy="27718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5507357" y="3305974"/>
              <a:ext cx="208814" cy="2771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846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Illustration</a:t>
            </a:r>
            <a:endParaRPr lang="en-US" sz="5400" dirty="0"/>
          </a:p>
        </p:txBody>
      </p:sp>
      <p:pic>
        <p:nvPicPr>
          <p:cNvPr id="2050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696890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3995936" y="1610075"/>
            <a:ext cx="4608512" cy="148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022576" y="2234483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022576" y="976810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745546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09542" y="54868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Proposal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940152" y="54868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ToTrack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940152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20272" y="5486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Speculation</a:t>
            </a:r>
            <a:endParaRPr lang="en-US" sz="2400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7020272" y="650306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2" descr="Image result for fla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4" descr="Image result for fla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AutoShape 6" descr="Image result for fla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79425" y="4077072"/>
            <a:ext cx="720080" cy="792088"/>
            <a:chOff x="2123728" y="1916832"/>
            <a:chExt cx="720080" cy="792088"/>
          </a:xfrm>
        </p:grpSpPr>
        <p:sp>
          <p:nvSpPr>
            <p:cNvPr id="38" name="Rectangle 37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5" name="Picture 4" descr="Image result for fla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10" y="3715591"/>
            <a:ext cx="360040" cy="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3171135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1763688" y="4077072"/>
            <a:ext cx="825624" cy="792088"/>
            <a:chOff x="3955926" y="2996952"/>
            <a:chExt cx="825624" cy="432048"/>
          </a:xfrm>
        </p:grpSpPr>
        <p:sp>
          <p:nvSpPr>
            <p:cNvPr id="67" name="Rectangle 66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034678" y="3132813"/>
              <a:ext cx="266886" cy="13907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427984" y="3127875"/>
              <a:ext cx="266886" cy="14401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Arrow Connector 4"/>
          <p:cNvCxnSpPr>
            <a:stCxn id="38" idx="3"/>
            <a:endCxn id="67" idx="1"/>
          </p:cNvCxnSpPr>
          <p:nvPr/>
        </p:nvCxnSpPr>
        <p:spPr>
          <a:xfrm>
            <a:off x="1199505" y="4473116"/>
            <a:ext cx="56418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23" y="1018755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828084" y="1057974"/>
            <a:ext cx="990735" cy="498374"/>
            <a:chOff x="4828084" y="3217217"/>
            <a:chExt cx="990735" cy="498374"/>
          </a:xfrm>
        </p:grpSpPr>
        <p:sp>
          <p:nvSpPr>
            <p:cNvPr id="86" name="Rectangle 85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4889700" y="3305974"/>
              <a:ext cx="208814" cy="277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197427" y="3300279"/>
              <a:ext cx="208814" cy="27718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507357" y="3305974"/>
              <a:ext cx="208814" cy="2771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0" name="Picture 4" descr="Image result for fla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292" y="3704840"/>
            <a:ext cx="360040" cy="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822350" y="1754086"/>
            <a:ext cx="1051404" cy="355103"/>
            <a:chOff x="4729315" y="2423003"/>
            <a:chExt cx="1210837" cy="432048"/>
          </a:xfrm>
        </p:grpSpPr>
        <p:sp>
          <p:nvSpPr>
            <p:cNvPr id="60" name="Rectangle 59"/>
            <p:cNvSpPr/>
            <p:nvPr/>
          </p:nvSpPr>
          <p:spPr>
            <a:xfrm>
              <a:off x="4729315" y="2423003"/>
              <a:ext cx="1210837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788024" y="2499948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103944" y="2504886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380488" y="2519213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5661693" y="2515215"/>
              <a:ext cx="231307" cy="23535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6046797" y="1681479"/>
            <a:ext cx="730016" cy="230602"/>
            <a:chOff x="4828084" y="3217217"/>
            <a:chExt cx="990735" cy="498374"/>
          </a:xfrm>
        </p:grpSpPr>
        <p:sp>
          <p:nvSpPr>
            <p:cNvPr id="144" name="Rectangle 143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4889700" y="3305974"/>
              <a:ext cx="208814" cy="277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5197427" y="3300279"/>
              <a:ext cx="208814" cy="27718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5507357" y="3305974"/>
              <a:ext cx="208814" cy="2771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6055658" y="1962845"/>
            <a:ext cx="721156" cy="211830"/>
            <a:chOff x="4729315" y="2423003"/>
            <a:chExt cx="1210837" cy="432048"/>
          </a:xfrm>
        </p:grpSpPr>
        <p:sp>
          <p:nvSpPr>
            <p:cNvPr id="155" name="Rectangle 154"/>
            <p:cNvSpPr/>
            <p:nvPr/>
          </p:nvSpPr>
          <p:spPr>
            <a:xfrm>
              <a:off x="4729315" y="2423003"/>
              <a:ext cx="1210837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4788024" y="2499948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5103944" y="2504886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5380488" y="2519213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5661692" y="2515214"/>
              <a:ext cx="231307" cy="23535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7161806" y="1766591"/>
            <a:ext cx="533800" cy="346247"/>
            <a:chOff x="3955926" y="2996952"/>
            <a:chExt cx="825624" cy="432048"/>
          </a:xfrm>
        </p:grpSpPr>
        <p:sp>
          <p:nvSpPr>
            <p:cNvPr id="161" name="Rectangle 160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7149853" y="1052736"/>
            <a:ext cx="825624" cy="504057"/>
            <a:chOff x="2305641" y="2924943"/>
            <a:chExt cx="825624" cy="504057"/>
          </a:xfrm>
        </p:grpSpPr>
        <p:sp>
          <p:nvSpPr>
            <p:cNvPr id="165" name="Rectangle 164"/>
            <p:cNvSpPr/>
            <p:nvPr/>
          </p:nvSpPr>
          <p:spPr>
            <a:xfrm>
              <a:off x="2305641" y="2924943"/>
              <a:ext cx="825624" cy="5040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2384393" y="3061047"/>
              <a:ext cx="266886" cy="25497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2777699" y="3051994"/>
              <a:ext cx="266886" cy="26403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8100392" y="1124744"/>
            <a:ext cx="742741" cy="415312"/>
            <a:chOff x="4828084" y="3217217"/>
            <a:chExt cx="990735" cy="498374"/>
          </a:xfrm>
        </p:grpSpPr>
        <p:sp>
          <p:nvSpPr>
            <p:cNvPr id="169" name="Rectangle 168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4889700" y="3305974"/>
              <a:ext cx="208814" cy="277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5197427" y="3300279"/>
              <a:ext cx="208814" cy="27718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5507357" y="3305974"/>
              <a:ext cx="208814" cy="2771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131840" y="4076278"/>
            <a:ext cx="962744" cy="817899"/>
            <a:chOff x="4828084" y="3217217"/>
            <a:chExt cx="990735" cy="498374"/>
          </a:xfrm>
        </p:grpSpPr>
        <p:sp>
          <p:nvSpPr>
            <p:cNvPr id="65" name="Rectangle 64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4889700" y="3371789"/>
              <a:ext cx="208814" cy="16829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5197427" y="3366095"/>
              <a:ext cx="208814" cy="16829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5507357" y="3371789"/>
              <a:ext cx="208814" cy="16829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3" name="Straight Arrow Connector 72"/>
          <p:cNvCxnSpPr>
            <a:stCxn id="67" idx="3"/>
            <a:endCxn id="65" idx="1"/>
          </p:cNvCxnSpPr>
          <p:nvPr/>
        </p:nvCxnSpPr>
        <p:spPr>
          <a:xfrm>
            <a:off x="2589312" y="4473116"/>
            <a:ext cx="542528" cy="12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583" y="3419995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855718" y="2964372"/>
            <a:ext cx="3842189" cy="1872208"/>
            <a:chOff x="3203849" y="2826106"/>
            <a:chExt cx="5194106" cy="1405559"/>
          </a:xfrm>
        </p:grpSpPr>
        <p:sp>
          <p:nvSpPr>
            <p:cNvPr id="80" name="Oval Callout 79"/>
            <p:cNvSpPr/>
            <p:nvPr/>
          </p:nvSpPr>
          <p:spPr>
            <a:xfrm>
              <a:off x="3203849" y="2826106"/>
              <a:ext cx="5169904" cy="1405559"/>
            </a:xfrm>
            <a:prstGeom prst="wedgeEllipseCallout">
              <a:avLst>
                <a:gd name="adj1" fmla="val -68790"/>
                <a:gd name="adj2" fmla="val -1203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348226" y="3051832"/>
              <a:ext cx="50497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Nothing else to track.</a:t>
              </a:r>
            </a:p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Return &lt;</a:t>
              </a:r>
              <a:r>
                <a:rPr lang="en-US" sz="2800" dirty="0"/>
                <a:t> </a:t>
              </a:r>
              <a:r>
                <a:rPr lang="en-US" sz="2800" dirty="0" smtClean="0">
                  <a:solidFill>
                    <a:schemeClr val="bg1"/>
                  </a:solidFill>
                </a:rPr>
                <a:t>Proposal, </a:t>
              </a:r>
              <a:r>
                <a:rPr lang="en-US" sz="2800" dirty="0">
                  <a:solidFill>
                    <a:schemeClr val="bg1"/>
                  </a:solidFill>
                </a:rPr>
                <a:t>Speculation</a:t>
              </a:r>
              <a:r>
                <a:rPr lang="en-US" sz="2800" dirty="0"/>
                <a:t> </a:t>
              </a:r>
              <a:r>
                <a:rPr lang="en-US" sz="2800" dirty="0" smtClean="0">
                  <a:solidFill>
                    <a:schemeClr val="bg1"/>
                  </a:solidFill>
                </a:rPr>
                <a:t>&gt;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061507" y="1124744"/>
            <a:ext cx="742741" cy="415312"/>
            <a:chOff x="4828084" y="3217217"/>
            <a:chExt cx="990735" cy="498374"/>
          </a:xfrm>
        </p:grpSpPr>
        <p:sp>
          <p:nvSpPr>
            <p:cNvPr id="89" name="Rectangle 88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4889700" y="3305974"/>
              <a:ext cx="208814" cy="277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197427" y="3300279"/>
              <a:ext cx="208814" cy="27718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5507357" y="3305974"/>
              <a:ext cx="208814" cy="2771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786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dirty="0"/>
              <a:t>Today: Abstractions and </a:t>
            </a:r>
            <a:r>
              <a:rPr lang="en-US" dirty="0" smtClean="0"/>
              <a:t>Complexity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8</a:t>
            </a:fld>
            <a:endParaRPr lang="en-US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04590"/>
            <a:ext cx="1512168" cy="348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771800" y="5140349"/>
            <a:ext cx="3456385" cy="787497"/>
            <a:chOff x="2548273" y="4581128"/>
            <a:chExt cx="3096345" cy="980076"/>
          </a:xfrm>
        </p:grpSpPr>
        <p:sp>
          <p:nvSpPr>
            <p:cNvPr id="12" name="Rectangle 11"/>
            <p:cNvSpPr/>
            <p:nvPr/>
          </p:nvSpPr>
          <p:spPr>
            <a:xfrm>
              <a:off x="2699792" y="4581128"/>
              <a:ext cx="2880320" cy="98007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48273" y="4581129"/>
              <a:ext cx="3096345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Clean failure model</a:t>
              </a:r>
            </a:p>
            <a:p>
              <a:pPr algn="ctr"/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86408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Illustration</a:t>
            </a:r>
            <a:endParaRPr lang="en-US" sz="5400" dirty="0"/>
          </a:p>
        </p:txBody>
      </p:sp>
      <p:pic>
        <p:nvPicPr>
          <p:cNvPr id="2050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696890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3995936" y="1610075"/>
            <a:ext cx="4608512" cy="148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022576" y="2234483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022576" y="976810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745546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09542" y="54868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Proposal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940152" y="54868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ToTrack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940152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20272" y="5486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Speculation</a:t>
            </a:r>
            <a:endParaRPr lang="en-US" sz="2400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7020272" y="650306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2" descr="Image result for fla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4" descr="Image result for fla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AutoShape 6" descr="Image result for fla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79425" y="4077072"/>
            <a:ext cx="720080" cy="792088"/>
            <a:chOff x="2123728" y="1916832"/>
            <a:chExt cx="720080" cy="792088"/>
          </a:xfrm>
        </p:grpSpPr>
        <p:sp>
          <p:nvSpPr>
            <p:cNvPr id="38" name="Rectangle 37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5" name="Picture 4" descr="Image result for fla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10" y="3715591"/>
            <a:ext cx="360040" cy="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1763688" y="4077072"/>
            <a:ext cx="825624" cy="792088"/>
            <a:chOff x="3955926" y="2996952"/>
            <a:chExt cx="825624" cy="432048"/>
          </a:xfrm>
        </p:grpSpPr>
        <p:sp>
          <p:nvSpPr>
            <p:cNvPr id="67" name="Rectangle 66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034678" y="3132813"/>
              <a:ext cx="266886" cy="13907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427984" y="3127875"/>
              <a:ext cx="266886" cy="14401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Arrow Connector 4"/>
          <p:cNvCxnSpPr>
            <a:stCxn id="38" idx="3"/>
            <a:endCxn id="67" idx="1"/>
          </p:cNvCxnSpPr>
          <p:nvPr/>
        </p:nvCxnSpPr>
        <p:spPr>
          <a:xfrm>
            <a:off x="1199505" y="4473116"/>
            <a:ext cx="56418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4" descr="Image result for fla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292" y="3704840"/>
            <a:ext cx="360040" cy="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822350" y="1754086"/>
            <a:ext cx="1051404" cy="355103"/>
            <a:chOff x="4729315" y="2423003"/>
            <a:chExt cx="1210837" cy="432048"/>
          </a:xfrm>
        </p:grpSpPr>
        <p:sp>
          <p:nvSpPr>
            <p:cNvPr id="60" name="Rectangle 59"/>
            <p:cNvSpPr/>
            <p:nvPr/>
          </p:nvSpPr>
          <p:spPr>
            <a:xfrm>
              <a:off x="4729315" y="2423003"/>
              <a:ext cx="1210837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788024" y="2499948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103944" y="2504886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380488" y="2519213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5661693" y="2515215"/>
              <a:ext cx="231307" cy="23535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6046797" y="1681479"/>
            <a:ext cx="730016" cy="230602"/>
            <a:chOff x="4828084" y="3217217"/>
            <a:chExt cx="990735" cy="498374"/>
          </a:xfrm>
        </p:grpSpPr>
        <p:sp>
          <p:nvSpPr>
            <p:cNvPr id="144" name="Rectangle 143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4889700" y="3305974"/>
              <a:ext cx="208814" cy="277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5197427" y="3300279"/>
              <a:ext cx="208814" cy="27718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5507357" y="3305974"/>
              <a:ext cx="208814" cy="2771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6055658" y="1962845"/>
            <a:ext cx="721156" cy="211830"/>
            <a:chOff x="4729315" y="2423003"/>
            <a:chExt cx="1210837" cy="432048"/>
          </a:xfrm>
        </p:grpSpPr>
        <p:sp>
          <p:nvSpPr>
            <p:cNvPr id="155" name="Rectangle 154"/>
            <p:cNvSpPr/>
            <p:nvPr/>
          </p:nvSpPr>
          <p:spPr>
            <a:xfrm>
              <a:off x="4729315" y="2423003"/>
              <a:ext cx="1210837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4788024" y="2499948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5103944" y="2504886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5380488" y="2519213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5661692" y="2515214"/>
              <a:ext cx="231307" cy="23535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7161806" y="1766591"/>
            <a:ext cx="533800" cy="346247"/>
            <a:chOff x="3955926" y="2996952"/>
            <a:chExt cx="825624" cy="432048"/>
          </a:xfrm>
        </p:grpSpPr>
        <p:sp>
          <p:nvSpPr>
            <p:cNvPr id="161" name="Rectangle 160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131840" y="4076278"/>
            <a:ext cx="962744" cy="817899"/>
            <a:chOff x="4828084" y="3217217"/>
            <a:chExt cx="990735" cy="498374"/>
          </a:xfrm>
        </p:grpSpPr>
        <p:sp>
          <p:nvSpPr>
            <p:cNvPr id="65" name="Rectangle 64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4889700" y="3371789"/>
              <a:ext cx="208814" cy="16829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5197427" y="3366095"/>
              <a:ext cx="208814" cy="16829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5507357" y="3371789"/>
              <a:ext cx="208814" cy="16829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3" name="Straight Arrow Connector 72"/>
          <p:cNvCxnSpPr>
            <a:stCxn id="67" idx="3"/>
            <a:endCxn id="65" idx="1"/>
          </p:cNvCxnSpPr>
          <p:nvPr/>
        </p:nvCxnSpPr>
        <p:spPr>
          <a:xfrm>
            <a:off x="2589312" y="4473116"/>
            <a:ext cx="542528" cy="12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748" y="3389083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7852861" y="1702027"/>
            <a:ext cx="730016" cy="230602"/>
            <a:chOff x="4828084" y="3217217"/>
            <a:chExt cx="990735" cy="498374"/>
          </a:xfrm>
        </p:grpSpPr>
        <p:sp>
          <p:nvSpPr>
            <p:cNvPr id="77" name="Rectangle 76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889700" y="3305974"/>
              <a:ext cx="208814" cy="277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5197427" y="3300279"/>
              <a:ext cx="208814" cy="27718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5507357" y="3305974"/>
              <a:ext cx="208814" cy="2771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4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3171135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80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Illustration</a:t>
            </a:r>
            <a:endParaRPr lang="en-US" sz="5400" dirty="0"/>
          </a:p>
        </p:txBody>
      </p:sp>
      <p:pic>
        <p:nvPicPr>
          <p:cNvPr id="2050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696890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3995936" y="1610075"/>
            <a:ext cx="4608512" cy="148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022576" y="2234483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022576" y="976810"/>
            <a:ext cx="4581872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745546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09542" y="54868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Proposal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940152" y="54868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ToTrack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940152" y="650308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20272" y="5486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Speculation</a:t>
            </a:r>
            <a:endParaRPr lang="en-US" sz="2400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7020272" y="650306"/>
            <a:ext cx="0" cy="18002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2" descr="Image result for fla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4" descr="Image result for fla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AutoShape 6" descr="Image result for fla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479425" y="4077072"/>
            <a:ext cx="720080" cy="792088"/>
            <a:chOff x="2123728" y="1916832"/>
            <a:chExt cx="720080" cy="792088"/>
          </a:xfrm>
        </p:grpSpPr>
        <p:sp>
          <p:nvSpPr>
            <p:cNvPr id="38" name="Rectangle 37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5" name="Picture 4" descr="Image result for fla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10" y="3715591"/>
            <a:ext cx="360040" cy="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1763688" y="4077072"/>
            <a:ext cx="825624" cy="792088"/>
            <a:chOff x="3955926" y="2996952"/>
            <a:chExt cx="825624" cy="432048"/>
          </a:xfrm>
        </p:grpSpPr>
        <p:sp>
          <p:nvSpPr>
            <p:cNvPr id="67" name="Rectangle 66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034678" y="3132813"/>
              <a:ext cx="266886" cy="13907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427984" y="3127875"/>
              <a:ext cx="266886" cy="14401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Arrow Connector 4"/>
          <p:cNvCxnSpPr>
            <a:stCxn id="38" idx="3"/>
            <a:endCxn id="67" idx="1"/>
          </p:cNvCxnSpPr>
          <p:nvPr/>
        </p:nvCxnSpPr>
        <p:spPr>
          <a:xfrm>
            <a:off x="1199505" y="4473116"/>
            <a:ext cx="56418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4" descr="Image result for fla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292" y="3704840"/>
            <a:ext cx="360040" cy="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822350" y="1754086"/>
            <a:ext cx="1051404" cy="355103"/>
            <a:chOff x="4729315" y="2423003"/>
            <a:chExt cx="1210837" cy="432048"/>
          </a:xfrm>
        </p:grpSpPr>
        <p:sp>
          <p:nvSpPr>
            <p:cNvPr id="60" name="Rectangle 59"/>
            <p:cNvSpPr/>
            <p:nvPr/>
          </p:nvSpPr>
          <p:spPr>
            <a:xfrm>
              <a:off x="4729315" y="2423003"/>
              <a:ext cx="1210837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788024" y="2499948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103944" y="2504886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380488" y="2519213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5661693" y="2515215"/>
              <a:ext cx="231307" cy="23535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7812360" y="1966160"/>
            <a:ext cx="721156" cy="211830"/>
            <a:chOff x="4729315" y="2423003"/>
            <a:chExt cx="1210837" cy="432048"/>
          </a:xfrm>
        </p:grpSpPr>
        <p:sp>
          <p:nvSpPr>
            <p:cNvPr id="155" name="Rectangle 154"/>
            <p:cNvSpPr/>
            <p:nvPr/>
          </p:nvSpPr>
          <p:spPr>
            <a:xfrm>
              <a:off x="4729315" y="2423003"/>
              <a:ext cx="1210837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4788024" y="2499948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5103944" y="2504886"/>
              <a:ext cx="231307" cy="235354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5380488" y="2519213"/>
              <a:ext cx="231307" cy="23535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5661692" y="2515214"/>
              <a:ext cx="231307" cy="23535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7161806" y="1766591"/>
            <a:ext cx="533800" cy="346247"/>
            <a:chOff x="3955926" y="2996952"/>
            <a:chExt cx="825624" cy="432048"/>
          </a:xfrm>
        </p:grpSpPr>
        <p:sp>
          <p:nvSpPr>
            <p:cNvPr id="161" name="Rectangle 160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4034678" y="3073897"/>
              <a:ext cx="266886" cy="2402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4427984" y="3068960"/>
              <a:ext cx="266886" cy="2402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131840" y="4076278"/>
            <a:ext cx="962744" cy="817899"/>
            <a:chOff x="4828084" y="3217217"/>
            <a:chExt cx="990735" cy="498374"/>
          </a:xfrm>
        </p:grpSpPr>
        <p:sp>
          <p:nvSpPr>
            <p:cNvPr id="65" name="Rectangle 64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4889700" y="3371789"/>
              <a:ext cx="208814" cy="16829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5197427" y="3366095"/>
              <a:ext cx="208814" cy="16829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5507357" y="3371789"/>
              <a:ext cx="208814" cy="16829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3" name="Straight Arrow Connector 72"/>
          <p:cNvCxnSpPr>
            <a:stCxn id="67" idx="3"/>
            <a:endCxn id="65" idx="1"/>
          </p:cNvCxnSpPr>
          <p:nvPr/>
        </p:nvCxnSpPr>
        <p:spPr>
          <a:xfrm>
            <a:off x="2589312" y="4473116"/>
            <a:ext cx="542528" cy="12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687" y="3430746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Arrow Connector 80"/>
          <p:cNvCxnSpPr>
            <a:stCxn id="65" idx="3"/>
            <a:endCxn id="89" idx="1"/>
          </p:cNvCxnSpPr>
          <p:nvPr/>
        </p:nvCxnSpPr>
        <p:spPr>
          <a:xfrm flipV="1">
            <a:off x="4094584" y="4472185"/>
            <a:ext cx="549424" cy="1304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4644008" y="4050193"/>
            <a:ext cx="1037642" cy="843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822350" y="4509120"/>
            <a:ext cx="308219" cy="30695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267377" y="4520508"/>
            <a:ext cx="321255" cy="30065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862763" y="4144397"/>
            <a:ext cx="284888" cy="30065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5267377" y="4127004"/>
            <a:ext cx="321255" cy="3006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96"/>
          <p:cNvGrpSpPr/>
          <p:nvPr/>
        </p:nvGrpSpPr>
        <p:grpSpPr>
          <a:xfrm>
            <a:off x="7852861" y="1702027"/>
            <a:ext cx="730016" cy="230602"/>
            <a:chOff x="4828084" y="3217217"/>
            <a:chExt cx="990735" cy="498374"/>
          </a:xfrm>
        </p:grpSpPr>
        <p:sp>
          <p:nvSpPr>
            <p:cNvPr id="98" name="Rectangle 97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4889700" y="3305974"/>
              <a:ext cx="208814" cy="27718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5197427" y="3300279"/>
              <a:ext cx="208814" cy="27718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5507357" y="3305974"/>
              <a:ext cx="208814" cy="2771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668217" y="1696890"/>
            <a:ext cx="3842189" cy="1872208"/>
            <a:chOff x="3203849" y="2826106"/>
            <a:chExt cx="5194106" cy="1405559"/>
          </a:xfrm>
        </p:grpSpPr>
        <p:sp>
          <p:nvSpPr>
            <p:cNvPr id="103" name="Oval Callout 102"/>
            <p:cNvSpPr/>
            <p:nvPr/>
          </p:nvSpPr>
          <p:spPr>
            <a:xfrm>
              <a:off x="3203849" y="2826106"/>
              <a:ext cx="5169904" cy="1405559"/>
            </a:xfrm>
            <a:prstGeom prst="wedgeEllipseCallout">
              <a:avLst>
                <a:gd name="adj1" fmla="val 66417"/>
                <a:gd name="adj2" fmla="val 478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348226" y="3051832"/>
              <a:ext cx="50497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Nothing else to track.</a:t>
              </a:r>
            </a:p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Return &lt;</a:t>
              </a:r>
              <a:r>
                <a:rPr lang="en-US" sz="2800" dirty="0"/>
                <a:t> </a:t>
              </a:r>
              <a:r>
                <a:rPr lang="en-US" sz="2800" dirty="0" smtClean="0">
                  <a:solidFill>
                    <a:schemeClr val="bg1"/>
                  </a:solidFill>
                </a:rPr>
                <a:t>Proposal, </a:t>
              </a:r>
              <a:r>
                <a:rPr lang="en-US" sz="2800" dirty="0">
                  <a:solidFill>
                    <a:schemeClr val="bg1"/>
                  </a:solidFill>
                </a:rPr>
                <a:t>Speculation</a:t>
              </a:r>
              <a:r>
                <a:rPr lang="en-US" sz="2800" dirty="0"/>
                <a:t> </a:t>
              </a:r>
              <a:r>
                <a:rPr lang="en-US" sz="2800" dirty="0" smtClean="0">
                  <a:solidFill>
                    <a:schemeClr val="bg1"/>
                  </a:solidFill>
                </a:rPr>
                <a:t>&gt;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623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Illustration</a:t>
            </a:r>
            <a:endParaRPr lang="en-US" sz="5400" dirty="0"/>
          </a:p>
        </p:txBody>
      </p:sp>
      <p:sp>
        <p:nvSpPr>
          <p:cNvPr id="47" name="AutoShape 2" descr="Image result for flag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4" descr="Image result for flag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AutoShape 6" descr="Image result for flag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1769374" y="2637706"/>
            <a:ext cx="720080" cy="792088"/>
            <a:chOff x="2123728" y="1916832"/>
            <a:chExt cx="720080" cy="792088"/>
          </a:xfrm>
        </p:grpSpPr>
        <p:sp>
          <p:nvSpPr>
            <p:cNvPr id="38" name="Rectangle 37"/>
            <p:cNvSpPr/>
            <p:nvPr/>
          </p:nvSpPr>
          <p:spPr>
            <a:xfrm>
              <a:off x="2123728" y="1916832"/>
              <a:ext cx="72008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254982" y="2060848"/>
              <a:ext cx="444810" cy="44974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5" name="Picture 4" descr="Image result for fla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159" y="2276225"/>
            <a:ext cx="360040" cy="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3053637" y="2637706"/>
            <a:ext cx="825624" cy="792088"/>
            <a:chOff x="3955926" y="2996952"/>
            <a:chExt cx="825624" cy="432048"/>
          </a:xfrm>
        </p:grpSpPr>
        <p:sp>
          <p:nvSpPr>
            <p:cNvPr id="67" name="Rectangle 66"/>
            <p:cNvSpPr/>
            <p:nvPr/>
          </p:nvSpPr>
          <p:spPr>
            <a:xfrm>
              <a:off x="3955926" y="2996952"/>
              <a:ext cx="8256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4034678" y="3132813"/>
              <a:ext cx="266886" cy="13907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427984" y="3127875"/>
              <a:ext cx="266886" cy="14401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Arrow Connector 4"/>
          <p:cNvCxnSpPr>
            <a:stCxn id="38" idx="3"/>
            <a:endCxn id="67" idx="1"/>
          </p:cNvCxnSpPr>
          <p:nvPr/>
        </p:nvCxnSpPr>
        <p:spPr>
          <a:xfrm>
            <a:off x="2489454" y="3033750"/>
            <a:ext cx="56418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4" descr="Image result for fla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241" y="2265474"/>
            <a:ext cx="360040" cy="50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62"/>
          <p:cNvGrpSpPr/>
          <p:nvPr/>
        </p:nvGrpSpPr>
        <p:grpSpPr>
          <a:xfrm>
            <a:off x="4421789" y="2636912"/>
            <a:ext cx="962744" cy="817899"/>
            <a:chOff x="4828084" y="3217217"/>
            <a:chExt cx="990735" cy="498374"/>
          </a:xfrm>
        </p:grpSpPr>
        <p:sp>
          <p:nvSpPr>
            <p:cNvPr id="65" name="Rectangle 64"/>
            <p:cNvSpPr/>
            <p:nvPr/>
          </p:nvSpPr>
          <p:spPr>
            <a:xfrm>
              <a:off x="4828084" y="3217217"/>
              <a:ext cx="990735" cy="4983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4889700" y="3371789"/>
              <a:ext cx="208814" cy="16829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5197427" y="3366095"/>
              <a:ext cx="208814" cy="16829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5507357" y="3371789"/>
              <a:ext cx="208814" cy="16829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3" name="Straight Arrow Connector 72"/>
          <p:cNvCxnSpPr>
            <a:stCxn id="67" idx="3"/>
            <a:endCxn id="65" idx="1"/>
          </p:cNvCxnSpPr>
          <p:nvPr/>
        </p:nvCxnSpPr>
        <p:spPr>
          <a:xfrm>
            <a:off x="3879261" y="3033750"/>
            <a:ext cx="542528" cy="12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65" idx="3"/>
            <a:endCxn id="89" idx="1"/>
          </p:cNvCxnSpPr>
          <p:nvPr/>
        </p:nvCxnSpPr>
        <p:spPr>
          <a:xfrm flipV="1">
            <a:off x="5384533" y="3032819"/>
            <a:ext cx="549424" cy="1304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5933957" y="2610827"/>
            <a:ext cx="1037642" cy="843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6112299" y="3069754"/>
            <a:ext cx="308219" cy="30695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6557326" y="3081142"/>
            <a:ext cx="321255" cy="30065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152712" y="2705031"/>
            <a:ext cx="284888" cy="30065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557326" y="2687638"/>
            <a:ext cx="321255" cy="3006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>
            <a:off x="755576" y="4221089"/>
            <a:ext cx="7535275" cy="1569660"/>
            <a:chOff x="4311858" y="4463676"/>
            <a:chExt cx="4292590" cy="2393019"/>
          </a:xfrm>
        </p:grpSpPr>
        <p:sp>
          <p:nvSpPr>
            <p:cNvPr id="77" name="Rectangle 76"/>
            <p:cNvSpPr/>
            <p:nvPr/>
          </p:nvSpPr>
          <p:spPr>
            <a:xfrm>
              <a:off x="4482207" y="4529424"/>
              <a:ext cx="4122241" cy="168146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311858" y="4463676"/>
              <a:ext cx="4194249" cy="2393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Linear number of  configurations!</a:t>
              </a:r>
            </a:p>
            <a:p>
              <a:pPr algn="ctr"/>
              <a:r>
                <a:rPr lang="en-US" sz="3200" dirty="0" smtClean="0"/>
                <a:t>Over all O(n) operations! </a:t>
              </a:r>
            </a:p>
            <a:p>
              <a:pPr algn="ctr"/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9483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713177"/>
              </p:ext>
            </p:extLst>
          </p:nvPr>
        </p:nvGraphicFramePr>
        <p:xfrm>
          <a:off x="457200" y="476673"/>
          <a:ext cx="8229600" cy="491201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92086"/>
                <a:gridCol w="1939956"/>
                <a:gridCol w="1940158"/>
                <a:gridCol w="2057400"/>
              </a:tblGrid>
              <a:tr h="1292081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Complexity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aseline="0" dirty="0" smtClean="0"/>
                        <a:t>Removed servers  can fail?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Uses consensus?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Algorithm</a:t>
                      </a:r>
                      <a:endParaRPr lang="he-IL" sz="2800" dirty="0"/>
                    </a:p>
                  </a:txBody>
                  <a:tcPr/>
                </a:tc>
              </a:tr>
              <a:tr h="648884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O(n)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at</a:t>
                      </a:r>
                      <a:r>
                        <a:rPr lang="en-US" sz="2800" baseline="0" dirty="0" smtClean="0"/>
                        <a:t> some later point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yes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Rambo I-II, RDS</a:t>
                      </a:r>
                      <a:endParaRPr lang="he-IL" sz="2800" dirty="0"/>
                    </a:p>
                  </a:txBody>
                  <a:tcPr/>
                </a:tc>
              </a:tr>
              <a:tr h="648884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O(min(mn,2</a:t>
                      </a:r>
                      <a:r>
                        <a:rPr lang="en-US" sz="2800" baseline="30000" dirty="0" smtClean="0"/>
                        <a:t>n</a:t>
                      </a:r>
                      <a:r>
                        <a:rPr lang="en-US" sz="2800" baseline="0" dirty="0" smtClean="0"/>
                        <a:t>))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yes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no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err="1" smtClean="0"/>
                        <a:t>DynaStore</a:t>
                      </a:r>
                      <a:endParaRPr lang="he-IL" sz="2800" dirty="0"/>
                    </a:p>
                  </a:txBody>
                  <a:tcPr/>
                </a:tc>
              </a:tr>
              <a:tr h="6488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O(n)</a:t>
                      </a:r>
                      <a:endParaRPr lang="he-IL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no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no</a:t>
                      </a:r>
                      <a:endParaRPr lang="he-IL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err="1" smtClean="0"/>
                        <a:t>SmartMerge</a:t>
                      </a:r>
                      <a:endParaRPr lang="he-IL" sz="2800" dirty="0"/>
                    </a:p>
                  </a:txBody>
                  <a:tcPr/>
                </a:tc>
              </a:tr>
              <a:tr h="6488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O(n</a:t>
                      </a:r>
                      <a:r>
                        <a:rPr lang="en-US" sz="2800" baseline="30000" dirty="0" smtClean="0"/>
                        <a:t>2</a:t>
                      </a:r>
                      <a:r>
                        <a:rPr lang="en-US" sz="2800" dirty="0" smtClean="0"/>
                        <a:t>)</a:t>
                      </a:r>
                      <a:endParaRPr lang="he-IL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probably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no</a:t>
                      </a:r>
                      <a:endParaRPr lang="he-IL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err="1" smtClean="0"/>
                        <a:t>Parsimonous</a:t>
                      </a:r>
                      <a:endParaRPr lang="he-IL" sz="2800" dirty="0"/>
                    </a:p>
                  </a:txBody>
                  <a:tcPr/>
                </a:tc>
              </a:tr>
              <a:tr h="6488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O(n)</a:t>
                      </a:r>
                      <a:endParaRPr lang="he-IL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1" dirty="0" smtClean="0"/>
                        <a:t>yes</a:t>
                      </a:r>
                      <a:endParaRPr lang="he-I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no</a:t>
                      </a:r>
                      <a:endParaRPr lang="he-IL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1" dirty="0" smtClean="0"/>
                        <a:t>This work</a:t>
                      </a:r>
                      <a:endParaRPr lang="he-IL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5536" y="5805264"/>
            <a:ext cx="837485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n = # configuration changes; m = #read/write operations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06050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dirty="0"/>
              <a:t>Today: Abstractions and </a:t>
            </a:r>
            <a:r>
              <a:rPr lang="en-US" dirty="0" smtClean="0"/>
              <a:t>Complexity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84</a:t>
            </a:fld>
            <a:endParaRPr lang="en-US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04590"/>
            <a:ext cx="1512168" cy="348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771800" y="5140349"/>
            <a:ext cx="3456385" cy="787497"/>
            <a:chOff x="2548273" y="4581128"/>
            <a:chExt cx="3096345" cy="980076"/>
          </a:xfrm>
        </p:grpSpPr>
        <p:sp>
          <p:nvSpPr>
            <p:cNvPr id="12" name="Rectangle 11"/>
            <p:cNvSpPr/>
            <p:nvPr/>
          </p:nvSpPr>
          <p:spPr>
            <a:xfrm>
              <a:off x="2699792" y="4581128"/>
              <a:ext cx="2880320" cy="98007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48273" y="4581128"/>
              <a:ext cx="309634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Clean failure model</a:t>
              </a:r>
            </a:p>
            <a:p>
              <a:pPr algn="ctr"/>
              <a:endParaRPr lang="en-US" sz="2800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5363075" y="1633734"/>
            <a:ext cx="3528392" cy="265936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u="sng" dirty="0">
                <a:solidFill>
                  <a:prstClr val="black"/>
                </a:solidFill>
              </a:rPr>
              <a:t>Single </a:t>
            </a:r>
            <a:r>
              <a:rPr lang="en-US" sz="2800" b="1" u="sng" dirty="0" smtClean="0">
                <a:solidFill>
                  <a:prstClr val="black"/>
                </a:solidFill>
              </a:rPr>
              <a:t>writer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Dynamic atomic </a:t>
            </a:r>
            <a:r>
              <a:rPr lang="en-US" sz="2800" dirty="0" smtClean="0">
                <a:solidFill>
                  <a:srgbClr val="FF0000"/>
                </a:solidFill>
              </a:rPr>
              <a:t>snapshots [</a:t>
            </a:r>
            <a:r>
              <a:rPr lang="en-US" sz="2800" dirty="0" err="1" smtClean="0">
                <a:solidFill>
                  <a:srgbClr val="FF0000"/>
                </a:solidFill>
              </a:rPr>
              <a:t>opodis</a:t>
            </a:r>
            <a:r>
              <a:rPr lang="en-US" sz="2800" dirty="0" smtClean="0"/>
              <a:t>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Quadratic cost; can we do better?</a:t>
            </a:r>
            <a:endParaRPr lang="en-US" sz="2000" b="1" u="sng" dirty="0">
              <a:solidFill>
                <a:prstClr val="black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 rot="13421618">
            <a:off x="6569444" y="4326120"/>
            <a:ext cx="720080" cy="12767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323528" y="1633735"/>
            <a:ext cx="3168352" cy="265936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u="sng" dirty="0">
                <a:solidFill>
                  <a:prstClr val="black"/>
                </a:solidFill>
              </a:rPr>
              <a:t>Multi </a:t>
            </a:r>
            <a:r>
              <a:rPr lang="en-US" sz="2800" b="1" u="sng" dirty="0" smtClean="0">
                <a:solidFill>
                  <a:prstClr val="black"/>
                </a:solidFill>
              </a:rPr>
              <a:t>writer</a:t>
            </a:r>
            <a:endParaRPr lang="en-US" sz="2800" b="1" u="sng" dirty="0">
              <a:solidFill>
                <a:prstClr val="black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Reconfiguration abstraction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Optimal storage solution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7765075">
            <a:off x="1777854" y="4292575"/>
            <a:ext cx="720080" cy="142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03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Single-Writer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 client </a:t>
            </a:r>
            <a:r>
              <a:rPr lang="en-US" dirty="0"/>
              <a:t>c</a:t>
            </a:r>
            <a:r>
              <a:rPr lang="en-US" baseline="-25000" dirty="0"/>
              <a:t>i</a:t>
            </a:r>
            <a:r>
              <a:rPr lang="en-US" dirty="0" smtClean="0"/>
              <a:t> has a unique memory node n</a:t>
            </a:r>
            <a:r>
              <a:rPr lang="en-US" baseline="-25000" dirty="0" smtClean="0"/>
              <a:t>i</a:t>
            </a:r>
            <a:endParaRPr lang="en-US" dirty="0" smtClean="0"/>
          </a:p>
          <a:p>
            <a:pPr lvl="1"/>
            <a:r>
              <a:rPr lang="en-US" dirty="0" smtClean="0"/>
              <a:t>Only it can write; everybody can read</a:t>
            </a:r>
          </a:p>
          <a:p>
            <a:pPr lvl="1"/>
            <a:r>
              <a:rPr lang="en-US" dirty="0" smtClean="0"/>
              <a:t>E.g., distributed (un-replicated state) of large-scale computation, </a:t>
            </a:r>
            <a:r>
              <a:rPr lang="en-US" dirty="0" err="1" smtClean="0"/>
              <a:t>blockchain</a:t>
            </a:r>
            <a:r>
              <a:rPr lang="en-US" dirty="0" smtClean="0"/>
              <a:t>, … </a:t>
            </a:r>
          </a:p>
          <a:p>
            <a:r>
              <a:rPr lang="en-US" dirty="0" smtClean="0"/>
              <a:t>A client whose node is added and not removed is </a:t>
            </a:r>
            <a:r>
              <a:rPr lang="en-US" i="1" dirty="0" smtClean="0"/>
              <a:t>active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4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emory </a:t>
            </a:r>
            <a:r>
              <a:rPr lang="en-US" dirty="0"/>
              <a:t>R</a:t>
            </a:r>
            <a:r>
              <a:rPr lang="en-US" dirty="0" smtClean="0"/>
              <a:t>esponsiveness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Persistent memory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nce a node is </a:t>
            </a:r>
            <a:r>
              <a:rPr lang="en-US" dirty="0"/>
              <a:t>added, </a:t>
            </a:r>
            <a:r>
              <a:rPr lang="en-US" dirty="0" smtClean="0"/>
              <a:t>it is </a:t>
            </a:r>
            <a:r>
              <a:rPr lang="en-US" dirty="0"/>
              <a:t>forever </a:t>
            </a:r>
            <a:r>
              <a:rPr lang="en-US" dirty="0" smtClean="0"/>
              <a:t>available</a:t>
            </a:r>
          </a:p>
          <a:p>
            <a:endParaRPr lang="en-US" dirty="0"/>
          </a:p>
          <a:p>
            <a:r>
              <a:rPr lang="en-US" dirty="0"/>
              <a:t>Ephemeral memory: </a:t>
            </a:r>
            <a:endParaRPr lang="en-US" dirty="0" smtClean="0"/>
          </a:p>
          <a:p>
            <a:pPr lvl="1"/>
            <a:r>
              <a:rPr lang="en-US" dirty="0" smtClean="0"/>
              <a:t>Nodes that are not removed </a:t>
            </a:r>
            <a:r>
              <a:rPr lang="en-US" dirty="0"/>
              <a:t>are forever </a:t>
            </a:r>
            <a:r>
              <a:rPr lang="en-US" dirty="0" smtClean="0"/>
              <a:t>available </a:t>
            </a:r>
          </a:p>
          <a:p>
            <a:pPr lvl="1"/>
            <a:r>
              <a:rPr lang="en-US" dirty="0" smtClean="0"/>
              <a:t>Once a node is </a:t>
            </a:r>
            <a:r>
              <a:rPr lang="en-US" dirty="0"/>
              <a:t>removed, </a:t>
            </a:r>
            <a:r>
              <a:rPr lang="en-US" dirty="0" smtClean="0"/>
              <a:t>it can become unavailable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8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Wait-free Atomic Dynamic Snapshots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API: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pdate(v), scan(), </a:t>
            </a:r>
            <a:endParaRPr lang="en-US" dirty="0"/>
          </a:p>
          <a:p>
            <a:pPr lvl="1"/>
            <a:r>
              <a:rPr lang="en-US" dirty="0" err="1" smtClean="0"/>
              <a:t>ChangeConfig</a:t>
            </a:r>
            <a:r>
              <a:rPr lang="en-US" dirty="0" smtClean="0"/>
              <a:t>(P) – for simplicity, assume single node add or remove</a:t>
            </a:r>
          </a:p>
          <a:p>
            <a:r>
              <a:rPr lang="en-US" dirty="0" smtClean="0"/>
              <a:t>Sequential specification:</a:t>
            </a:r>
          </a:p>
          <a:p>
            <a:pPr lvl="1"/>
            <a:r>
              <a:rPr lang="en-US" dirty="0" smtClean="0"/>
              <a:t> A scan() returns a snapshot of all added and not removed nodes</a:t>
            </a:r>
          </a:p>
          <a:p>
            <a:r>
              <a:rPr lang="en-US" dirty="0" smtClean="0"/>
              <a:t>Wait-freedom: Every </a:t>
            </a:r>
            <a:r>
              <a:rPr lang="en-US" dirty="0"/>
              <a:t>operation invoked by a correct </a:t>
            </a:r>
            <a:r>
              <a:rPr lang="en-US" dirty="0" smtClean="0"/>
              <a:t>and</a:t>
            </a:r>
            <a:r>
              <a:rPr lang="en-US" dirty="0"/>
              <a:t> </a:t>
            </a:r>
            <a:r>
              <a:rPr lang="en-US" dirty="0" smtClean="0"/>
              <a:t>active client eventually completes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4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Assumptions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Explicit </a:t>
            </a:r>
            <a:r>
              <a:rPr lang="en-US" dirty="0" smtClean="0"/>
              <a:t>add:</a:t>
            </a:r>
          </a:p>
          <a:p>
            <a:pPr marL="914400" lvl="1" indent="-514350"/>
            <a:r>
              <a:rPr lang="en-US" dirty="0" smtClean="0"/>
              <a:t>Only added clients can invoke operations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Oracle: </a:t>
            </a:r>
          </a:p>
          <a:p>
            <a:pPr marL="914400" lvl="1" indent="-514350"/>
            <a:r>
              <a:rPr lang="en-US" dirty="0" smtClean="0"/>
              <a:t>When </a:t>
            </a:r>
            <a:r>
              <a:rPr lang="en-US" dirty="0"/>
              <a:t>a </a:t>
            </a:r>
            <a:r>
              <a:rPr lang="en-US" dirty="0" smtClean="0"/>
              <a:t>client reads </a:t>
            </a:r>
            <a:r>
              <a:rPr lang="en-US" dirty="0"/>
              <a:t>from an unresponsive </a:t>
            </a:r>
            <a:r>
              <a:rPr lang="en-US" dirty="0" smtClean="0"/>
              <a:t>node, it gets exception with some responsive node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number of remove operations is </a:t>
            </a:r>
            <a:r>
              <a:rPr lang="en-US" dirty="0" smtClean="0"/>
              <a:t>finite</a:t>
            </a:r>
          </a:p>
          <a:p>
            <a:pPr marL="914400" lvl="1" indent="-514350"/>
            <a:r>
              <a:rPr lang="en-US" dirty="0" smtClean="0"/>
              <a:t>Otherwise, wait-fee operations are impossible</a:t>
            </a:r>
          </a:p>
          <a:p>
            <a:pPr marL="914400" lvl="1" indent="-514350"/>
            <a:endParaRPr lang="en-US" dirty="0" smtClean="0"/>
          </a:p>
          <a:p>
            <a:pPr marL="914400" lvl="1" indent="-51435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8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</a:t>
            </a:r>
            <a:r>
              <a:rPr lang="en-US" dirty="0" smtClean="0"/>
              <a:t>Assumptions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Explicit add:</a:t>
            </a:r>
          </a:p>
          <a:p>
            <a:pPr marL="914400" lvl="1" indent="-514350"/>
            <a:r>
              <a:rPr lang="en-US" dirty="0"/>
              <a:t>Only added clients can invoke operations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Oracle: </a:t>
            </a:r>
          </a:p>
          <a:p>
            <a:pPr marL="914400" lvl="1" indent="-514350"/>
            <a:r>
              <a:rPr lang="en-US" dirty="0"/>
              <a:t>When a client reads from an unresponsive node, it gets exception with some responsive node</a:t>
            </a:r>
          </a:p>
          <a:p>
            <a:pPr marL="914400" lvl="1" indent="-51435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Shared Memory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Image result for server compute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717" y="4050838"/>
            <a:ext cx="590330" cy="137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server compute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992" y="4068848"/>
            <a:ext cx="590330" cy="137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server compute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760" y="4068848"/>
            <a:ext cx="590330" cy="137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server compute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4" y="4122846"/>
            <a:ext cx="590330" cy="137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 flipH="1">
                <a:off x="1835696" y="5517232"/>
                <a:ext cx="56481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∞</m:t>
                    </m:r>
                  </m:oMath>
                </a14:m>
                <a:r>
                  <a:rPr lang="en-US" sz="2800" dirty="0"/>
                  <a:t> set of potential </a:t>
                </a:r>
                <a:r>
                  <a:rPr lang="en-US" sz="2800" dirty="0" smtClean="0"/>
                  <a:t>servers (nodes) </a:t>
                </a:r>
                <a:r>
                  <a:rPr lang="el-GR" sz="2800" dirty="0">
                    <a:latin typeface="BatangChe" panose="02030609000101010101" pitchFamily="49" charset="-127"/>
                    <a:ea typeface="BatangChe" panose="02030609000101010101" pitchFamily="49" charset="-127"/>
                  </a:rPr>
                  <a:t>Φ</a:t>
                </a:r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835696" y="5517232"/>
                <a:ext cx="5648173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6279" b="-3372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Brace 11"/>
          <p:cNvSpPr/>
          <p:nvPr/>
        </p:nvSpPr>
        <p:spPr>
          <a:xfrm rot="5400000">
            <a:off x="2255424" y="3408447"/>
            <a:ext cx="366681" cy="918102"/>
          </a:xfrm>
          <a:prstGeom prst="leftBrace">
            <a:avLst>
              <a:gd name="adj1" fmla="val 52666"/>
              <a:gd name="adj2" fmla="val 50000"/>
            </a:avLst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917123" y="4140320"/>
            <a:ext cx="980693" cy="14401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917123" y="4045181"/>
            <a:ext cx="1054793" cy="160730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flipH="1">
            <a:off x="953599" y="2610680"/>
            <a:ext cx="2523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dirty="0"/>
              <a:t>failures are restricted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701884" y="2338754"/>
            <a:ext cx="578296" cy="154142"/>
            <a:chOff x="1835696" y="2060848"/>
            <a:chExt cx="1181696" cy="288032"/>
          </a:xfrm>
        </p:grpSpPr>
        <p:sp>
          <p:nvSpPr>
            <p:cNvPr id="22" name="Oval 21"/>
            <p:cNvSpPr/>
            <p:nvPr/>
          </p:nvSpPr>
          <p:spPr>
            <a:xfrm>
              <a:off x="1835696" y="20608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281604" y="20608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729360" y="20608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85957" y="1465620"/>
                <a:ext cx="35304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</a:rPr>
                      <m:t>∞ </m:t>
                    </m:r>
                  </m:oMath>
                </a14:m>
                <a:r>
                  <a:rPr lang="en-US" sz="2800" dirty="0" smtClean="0"/>
                  <a:t>clients -</a:t>
                </a:r>
                <a:r>
                  <a:rPr lang="en-US" sz="2800" b="1" dirty="0" smtClean="0">
                    <a:latin typeface="+mj-lt"/>
                  </a:rPr>
                  <a:t> </a:t>
                </a:r>
                <a:r>
                  <a:rPr lang="en-US" sz="2800" dirty="0" smtClean="0"/>
                  <a:t>all </a:t>
                </a:r>
                <a:r>
                  <a:rPr lang="en-US" sz="2800" dirty="0"/>
                  <a:t>can </a:t>
                </a:r>
                <a:r>
                  <a:rPr lang="en-US" sz="2800" dirty="0" smtClean="0"/>
                  <a:t>fail</a:t>
                </a:r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957" y="1465620"/>
                <a:ext cx="3530459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>
            <a:off x="4563970" y="3101730"/>
            <a:ext cx="455800" cy="58054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847259" y="3136483"/>
            <a:ext cx="455800" cy="580549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374059" y="3132255"/>
            <a:ext cx="2654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asynchronous</a:t>
            </a:r>
            <a:endParaRPr lang="en-US" sz="28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5598115" y="4653136"/>
            <a:ext cx="578296" cy="154142"/>
            <a:chOff x="1835696" y="2060848"/>
            <a:chExt cx="1181696" cy="288032"/>
          </a:xfrm>
          <a:solidFill>
            <a:schemeClr val="tx1"/>
          </a:solidFill>
        </p:grpSpPr>
        <p:sp>
          <p:nvSpPr>
            <p:cNvPr id="31" name="Oval 30"/>
            <p:cNvSpPr/>
            <p:nvPr/>
          </p:nvSpPr>
          <p:spPr>
            <a:xfrm>
              <a:off x="1835696" y="2060848"/>
              <a:ext cx="288032" cy="28803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281604" y="2060848"/>
              <a:ext cx="288032" cy="28803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729360" y="2060848"/>
              <a:ext cx="288032" cy="288032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2" descr="Image result for client icon vector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221" y="2066619"/>
            <a:ext cx="519885" cy="69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Image result for client icon vector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454" y="2087747"/>
            <a:ext cx="519885" cy="69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Image result for client icon vector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180" y="2087747"/>
            <a:ext cx="519885" cy="69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Image result for client icon vector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73" y="2075889"/>
            <a:ext cx="519885" cy="69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96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Reminder: S</a:t>
            </a:r>
            <a:r>
              <a:rPr lang="en-US" dirty="0" smtClean="0"/>
              <a:t>tatic Snapshot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90</a:t>
            </a:fld>
            <a:endParaRPr lang="en-US"/>
          </a:p>
        </p:txBody>
      </p:sp>
      <p:pic>
        <p:nvPicPr>
          <p:cNvPr id="131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11703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728" y="1611705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Rectangle 139"/>
          <p:cNvSpPr/>
          <p:nvPr/>
        </p:nvSpPr>
        <p:spPr>
          <a:xfrm>
            <a:off x="683568" y="4346084"/>
            <a:ext cx="1872208" cy="18912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969890" y="427407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r>
              <a:rPr lang="en-US" sz="2800" baseline="-25000" dirty="0"/>
              <a:t>1</a:t>
            </a:r>
            <a:endParaRPr lang="en-US" sz="2800" dirty="0"/>
          </a:p>
        </p:txBody>
      </p:sp>
      <p:grpSp>
        <p:nvGrpSpPr>
          <p:cNvPr id="142" name="Group 141"/>
          <p:cNvGrpSpPr/>
          <p:nvPr/>
        </p:nvGrpSpPr>
        <p:grpSpPr>
          <a:xfrm>
            <a:off x="825874" y="4911623"/>
            <a:ext cx="1296144" cy="400110"/>
            <a:chOff x="755576" y="2354977"/>
            <a:chExt cx="1296144" cy="400110"/>
          </a:xfrm>
        </p:grpSpPr>
        <p:sp>
          <p:nvSpPr>
            <p:cNvPr id="143" name="TextBox 142"/>
            <p:cNvSpPr txBox="1"/>
            <p:nvPr/>
          </p:nvSpPr>
          <p:spPr>
            <a:xfrm>
              <a:off x="755576" y="2354977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v</a:t>
              </a:r>
              <a:r>
                <a:rPr lang="en-US" sz="2000" dirty="0" smtClean="0"/>
                <a:t>alue</a:t>
              </a:r>
              <a:endParaRPr lang="en-US" sz="2000" dirty="0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899592" y="2354977"/>
              <a:ext cx="1008112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Rectangle 144"/>
          <p:cNvSpPr/>
          <p:nvPr/>
        </p:nvSpPr>
        <p:spPr>
          <a:xfrm>
            <a:off x="863587" y="5614079"/>
            <a:ext cx="1476165" cy="4625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Connector 145"/>
          <p:cNvCxnSpPr/>
          <p:nvPr/>
        </p:nvCxnSpPr>
        <p:spPr>
          <a:xfrm>
            <a:off x="1367644" y="5603070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1871700" y="5619739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863588" y="558924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</a:t>
            </a:r>
            <a:r>
              <a:rPr lang="en-US" sz="2400" dirty="0" smtClean="0"/>
              <a:t>iew</a:t>
            </a:r>
            <a:endParaRPr lang="en-US" sz="2400" dirty="0"/>
          </a:p>
        </p:txBody>
      </p:sp>
      <p:sp>
        <p:nvSpPr>
          <p:cNvPr id="149" name="Rectangle 148"/>
          <p:cNvSpPr/>
          <p:nvPr/>
        </p:nvSpPr>
        <p:spPr>
          <a:xfrm>
            <a:off x="3419872" y="4346084"/>
            <a:ext cx="1872208" cy="18912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>
            <a:off x="3706194" y="427407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grpSp>
        <p:nvGrpSpPr>
          <p:cNvPr id="151" name="Group 150"/>
          <p:cNvGrpSpPr/>
          <p:nvPr/>
        </p:nvGrpSpPr>
        <p:grpSpPr>
          <a:xfrm>
            <a:off x="3562178" y="4911623"/>
            <a:ext cx="1296144" cy="400110"/>
            <a:chOff x="755576" y="2354977"/>
            <a:chExt cx="1296144" cy="400110"/>
          </a:xfrm>
        </p:grpSpPr>
        <p:sp>
          <p:nvSpPr>
            <p:cNvPr id="152" name="TextBox 151"/>
            <p:cNvSpPr txBox="1"/>
            <p:nvPr/>
          </p:nvSpPr>
          <p:spPr>
            <a:xfrm>
              <a:off x="755576" y="2354977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v</a:t>
              </a:r>
              <a:r>
                <a:rPr lang="en-US" sz="2000" dirty="0" smtClean="0"/>
                <a:t>alue</a:t>
              </a:r>
              <a:endParaRPr lang="en-US" sz="2000" dirty="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899592" y="2354977"/>
              <a:ext cx="1008112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Rectangle 153"/>
          <p:cNvSpPr/>
          <p:nvPr/>
        </p:nvSpPr>
        <p:spPr>
          <a:xfrm>
            <a:off x="3599891" y="5614079"/>
            <a:ext cx="1476165" cy="4625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/>
          <p:cNvCxnSpPr/>
          <p:nvPr/>
        </p:nvCxnSpPr>
        <p:spPr>
          <a:xfrm>
            <a:off x="4103948" y="5603070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4608004" y="5619739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3599892" y="558924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</a:t>
            </a:r>
            <a:r>
              <a:rPr lang="en-US" sz="2400" dirty="0" smtClean="0"/>
              <a:t>iew</a:t>
            </a:r>
            <a:endParaRPr lang="en-US" sz="2400" dirty="0"/>
          </a:p>
        </p:txBody>
      </p:sp>
      <p:sp>
        <p:nvSpPr>
          <p:cNvPr id="158" name="Rectangle 157"/>
          <p:cNvSpPr/>
          <p:nvPr/>
        </p:nvSpPr>
        <p:spPr>
          <a:xfrm>
            <a:off x="6156176" y="4346084"/>
            <a:ext cx="1872208" cy="18912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/>
          <p:cNvSpPr txBox="1"/>
          <p:nvPr/>
        </p:nvSpPr>
        <p:spPr>
          <a:xfrm>
            <a:off x="6442498" y="427407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r>
              <a:rPr lang="en-US" sz="2800" baseline="-25000" dirty="0" smtClean="0"/>
              <a:t>3</a:t>
            </a:r>
            <a:endParaRPr lang="en-US" sz="2800" dirty="0"/>
          </a:p>
        </p:txBody>
      </p:sp>
      <p:grpSp>
        <p:nvGrpSpPr>
          <p:cNvPr id="160" name="Group 159"/>
          <p:cNvGrpSpPr/>
          <p:nvPr/>
        </p:nvGrpSpPr>
        <p:grpSpPr>
          <a:xfrm>
            <a:off x="6298482" y="4911623"/>
            <a:ext cx="1296144" cy="400110"/>
            <a:chOff x="755576" y="2354977"/>
            <a:chExt cx="1296144" cy="400110"/>
          </a:xfrm>
        </p:grpSpPr>
        <p:sp>
          <p:nvSpPr>
            <p:cNvPr id="161" name="TextBox 160"/>
            <p:cNvSpPr txBox="1"/>
            <p:nvPr/>
          </p:nvSpPr>
          <p:spPr>
            <a:xfrm>
              <a:off x="755576" y="2354977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v</a:t>
              </a:r>
              <a:r>
                <a:rPr lang="en-US" sz="2000" dirty="0" smtClean="0"/>
                <a:t>alue</a:t>
              </a:r>
              <a:endParaRPr lang="en-US" sz="2000" dirty="0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899592" y="2354977"/>
              <a:ext cx="1008112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Rectangle 162"/>
          <p:cNvSpPr/>
          <p:nvPr/>
        </p:nvSpPr>
        <p:spPr>
          <a:xfrm>
            <a:off x="6336195" y="5614079"/>
            <a:ext cx="1476165" cy="4625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4" name="Straight Connector 163"/>
          <p:cNvCxnSpPr/>
          <p:nvPr/>
        </p:nvCxnSpPr>
        <p:spPr>
          <a:xfrm>
            <a:off x="6840252" y="5603070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7344308" y="5619739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6336196" y="558924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</a:t>
            </a:r>
            <a:r>
              <a:rPr lang="en-US" sz="2400" dirty="0" smtClean="0"/>
              <a:t>iew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341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Reminder: S</a:t>
            </a:r>
            <a:r>
              <a:rPr lang="en-US" dirty="0" smtClean="0"/>
              <a:t>tatic Snapshot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91</a:t>
            </a:fld>
            <a:endParaRPr lang="en-US"/>
          </a:p>
        </p:txBody>
      </p:sp>
      <p:pic>
        <p:nvPicPr>
          <p:cNvPr id="131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11703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728" y="1611705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Rectangle 139"/>
          <p:cNvSpPr/>
          <p:nvPr/>
        </p:nvSpPr>
        <p:spPr>
          <a:xfrm>
            <a:off x="683568" y="4346084"/>
            <a:ext cx="1872208" cy="18912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969890" y="427407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r>
              <a:rPr lang="en-US" sz="2800" baseline="-25000" dirty="0"/>
              <a:t>1</a:t>
            </a:r>
            <a:endParaRPr lang="en-US" sz="2800" dirty="0"/>
          </a:p>
        </p:txBody>
      </p:sp>
      <p:grpSp>
        <p:nvGrpSpPr>
          <p:cNvPr id="142" name="Group 141"/>
          <p:cNvGrpSpPr/>
          <p:nvPr/>
        </p:nvGrpSpPr>
        <p:grpSpPr>
          <a:xfrm>
            <a:off x="825874" y="4911623"/>
            <a:ext cx="1296144" cy="400110"/>
            <a:chOff x="755576" y="2354977"/>
            <a:chExt cx="1296144" cy="400110"/>
          </a:xfrm>
        </p:grpSpPr>
        <p:sp>
          <p:nvSpPr>
            <p:cNvPr id="143" name="TextBox 142"/>
            <p:cNvSpPr txBox="1"/>
            <p:nvPr/>
          </p:nvSpPr>
          <p:spPr>
            <a:xfrm>
              <a:off x="755576" y="2354977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v</a:t>
              </a:r>
              <a:r>
                <a:rPr lang="en-US" sz="2000" dirty="0" smtClean="0"/>
                <a:t>alue</a:t>
              </a:r>
              <a:endParaRPr lang="en-US" sz="2000" dirty="0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899592" y="2354977"/>
              <a:ext cx="1008112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Rectangle 144"/>
          <p:cNvSpPr/>
          <p:nvPr/>
        </p:nvSpPr>
        <p:spPr>
          <a:xfrm>
            <a:off x="863587" y="5614079"/>
            <a:ext cx="1476165" cy="4625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Connector 145"/>
          <p:cNvCxnSpPr/>
          <p:nvPr/>
        </p:nvCxnSpPr>
        <p:spPr>
          <a:xfrm>
            <a:off x="1367644" y="5603070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1871700" y="5619739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863588" y="558924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</a:t>
            </a:r>
            <a:r>
              <a:rPr lang="en-US" sz="2400" dirty="0" smtClean="0"/>
              <a:t>iew</a:t>
            </a:r>
            <a:endParaRPr lang="en-US" sz="2400" dirty="0"/>
          </a:p>
        </p:txBody>
      </p:sp>
      <p:sp>
        <p:nvSpPr>
          <p:cNvPr id="149" name="Rectangle 148"/>
          <p:cNvSpPr/>
          <p:nvPr/>
        </p:nvSpPr>
        <p:spPr>
          <a:xfrm>
            <a:off x="3419872" y="4346084"/>
            <a:ext cx="1872208" cy="18912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>
            <a:off x="3706194" y="427407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grpSp>
        <p:nvGrpSpPr>
          <p:cNvPr id="151" name="Group 150"/>
          <p:cNvGrpSpPr/>
          <p:nvPr/>
        </p:nvGrpSpPr>
        <p:grpSpPr>
          <a:xfrm>
            <a:off x="3562178" y="4911623"/>
            <a:ext cx="1296144" cy="400110"/>
            <a:chOff x="755576" y="2354977"/>
            <a:chExt cx="1296144" cy="400110"/>
          </a:xfrm>
        </p:grpSpPr>
        <p:sp>
          <p:nvSpPr>
            <p:cNvPr id="152" name="TextBox 151"/>
            <p:cNvSpPr txBox="1"/>
            <p:nvPr/>
          </p:nvSpPr>
          <p:spPr>
            <a:xfrm>
              <a:off x="755576" y="2354977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v</a:t>
              </a:r>
              <a:r>
                <a:rPr lang="en-US" sz="2000" dirty="0" smtClean="0"/>
                <a:t>alue</a:t>
              </a:r>
              <a:endParaRPr lang="en-US" sz="2000" dirty="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899592" y="2354977"/>
              <a:ext cx="1008112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Rectangle 153"/>
          <p:cNvSpPr/>
          <p:nvPr/>
        </p:nvSpPr>
        <p:spPr>
          <a:xfrm>
            <a:off x="3599891" y="5614079"/>
            <a:ext cx="1476165" cy="4625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/>
          <p:cNvCxnSpPr/>
          <p:nvPr/>
        </p:nvCxnSpPr>
        <p:spPr>
          <a:xfrm>
            <a:off x="4103948" y="5603070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4608004" y="5619739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3599892" y="558924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</a:t>
            </a:r>
            <a:r>
              <a:rPr lang="en-US" sz="2400" dirty="0" smtClean="0"/>
              <a:t>iew</a:t>
            </a:r>
            <a:endParaRPr lang="en-US" sz="2400" dirty="0"/>
          </a:p>
        </p:txBody>
      </p:sp>
      <p:sp>
        <p:nvSpPr>
          <p:cNvPr id="158" name="Rectangle 157"/>
          <p:cNvSpPr/>
          <p:nvPr/>
        </p:nvSpPr>
        <p:spPr>
          <a:xfrm>
            <a:off x="6156176" y="4346084"/>
            <a:ext cx="1872208" cy="18912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/>
          <p:cNvSpPr txBox="1"/>
          <p:nvPr/>
        </p:nvSpPr>
        <p:spPr>
          <a:xfrm>
            <a:off x="6442498" y="427407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r>
              <a:rPr lang="en-US" sz="2800" baseline="-25000" dirty="0" smtClean="0"/>
              <a:t>3</a:t>
            </a:r>
            <a:endParaRPr lang="en-US" sz="2800" dirty="0"/>
          </a:p>
        </p:txBody>
      </p:sp>
      <p:grpSp>
        <p:nvGrpSpPr>
          <p:cNvPr id="160" name="Group 159"/>
          <p:cNvGrpSpPr/>
          <p:nvPr/>
        </p:nvGrpSpPr>
        <p:grpSpPr>
          <a:xfrm>
            <a:off x="6298482" y="4911623"/>
            <a:ext cx="1296144" cy="400110"/>
            <a:chOff x="755576" y="2354977"/>
            <a:chExt cx="1296144" cy="400110"/>
          </a:xfrm>
        </p:grpSpPr>
        <p:sp>
          <p:nvSpPr>
            <p:cNvPr id="161" name="TextBox 160"/>
            <p:cNvSpPr txBox="1"/>
            <p:nvPr/>
          </p:nvSpPr>
          <p:spPr>
            <a:xfrm>
              <a:off x="755576" y="2354977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v</a:t>
              </a:r>
              <a:r>
                <a:rPr lang="en-US" sz="2000" dirty="0" smtClean="0"/>
                <a:t>alue</a:t>
              </a:r>
              <a:endParaRPr lang="en-US" sz="2000" dirty="0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899592" y="2354977"/>
              <a:ext cx="1008112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Rectangle 162"/>
          <p:cNvSpPr/>
          <p:nvPr/>
        </p:nvSpPr>
        <p:spPr>
          <a:xfrm>
            <a:off x="6336195" y="5614079"/>
            <a:ext cx="1476165" cy="4625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4" name="Straight Connector 163"/>
          <p:cNvCxnSpPr/>
          <p:nvPr/>
        </p:nvCxnSpPr>
        <p:spPr>
          <a:xfrm>
            <a:off x="6840252" y="5603070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7344308" y="5619739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6336196" y="558924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</a:t>
            </a:r>
            <a:r>
              <a:rPr lang="en-US" sz="2400" dirty="0" smtClean="0"/>
              <a:t>iew</a:t>
            </a:r>
            <a:endParaRPr lang="en-US" sz="24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1979712" y="2348880"/>
            <a:ext cx="5858766" cy="2554545"/>
            <a:chOff x="4437540" y="4463675"/>
            <a:chExt cx="4858014" cy="2989215"/>
          </a:xfrm>
        </p:grpSpPr>
        <p:sp>
          <p:nvSpPr>
            <p:cNvPr id="35" name="Rectangle 34"/>
            <p:cNvSpPr/>
            <p:nvPr/>
          </p:nvSpPr>
          <p:spPr>
            <a:xfrm>
              <a:off x="4482207" y="4529424"/>
              <a:ext cx="4122241" cy="168146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437540" y="4463675"/>
              <a:ext cx="4858014" cy="2989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Update(v)</a:t>
              </a:r>
            </a:p>
            <a:p>
              <a:r>
                <a:rPr lang="en-US" sz="3200" dirty="0"/>
                <a:t>	v</a:t>
              </a:r>
              <a:r>
                <a:rPr lang="en-US" sz="3200" dirty="0" smtClean="0"/>
                <a:t>iew</a:t>
              </a:r>
              <a:r>
                <a:rPr lang="en-US" sz="3200" dirty="0" smtClean="0">
                  <a:sym typeface="Wingdings" panose="05000000000000000000" pitchFamily="2" charset="2"/>
                </a:rPr>
                <a:t> embedded Scan</a:t>
              </a:r>
            </a:p>
            <a:p>
              <a:r>
                <a:rPr lang="en-US" sz="3200" dirty="0">
                  <a:sym typeface="Wingdings" panose="05000000000000000000" pitchFamily="2" charset="2"/>
                </a:rPr>
                <a:t>	v</a:t>
              </a:r>
              <a:r>
                <a:rPr lang="en-US" sz="3200" dirty="0" smtClean="0">
                  <a:sym typeface="Wingdings" panose="05000000000000000000" pitchFamily="2" charset="2"/>
                </a:rPr>
                <a:t>alue  v</a:t>
              </a:r>
              <a:endParaRPr lang="en-US" sz="3200" dirty="0" smtClean="0"/>
            </a:p>
            <a:p>
              <a:endParaRPr lang="en-US" sz="3200" dirty="0" smtClean="0"/>
            </a:p>
            <a:p>
              <a:pPr algn="ctr"/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7767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Reminder: S</a:t>
            </a:r>
            <a:r>
              <a:rPr lang="en-US" dirty="0" smtClean="0"/>
              <a:t>tatic Snapshot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92</a:t>
            </a:fld>
            <a:endParaRPr lang="en-US"/>
          </a:p>
        </p:txBody>
      </p:sp>
      <p:pic>
        <p:nvPicPr>
          <p:cNvPr id="131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11703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728" y="1611705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Rectangle 139"/>
          <p:cNvSpPr/>
          <p:nvPr/>
        </p:nvSpPr>
        <p:spPr>
          <a:xfrm>
            <a:off x="683568" y="4346084"/>
            <a:ext cx="1872208" cy="18912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969890" y="427407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r>
              <a:rPr lang="en-US" sz="2800" baseline="-25000" dirty="0"/>
              <a:t>1</a:t>
            </a:r>
            <a:endParaRPr lang="en-US" sz="2800" dirty="0"/>
          </a:p>
        </p:txBody>
      </p:sp>
      <p:grpSp>
        <p:nvGrpSpPr>
          <p:cNvPr id="142" name="Group 141"/>
          <p:cNvGrpSpPr/>
          <p:nvPr/>
        </p:nvGrpSpPr>
        <p:grpSpPr>
          <a:xfrm>
            <a:off x="825874" y="4911623"/>
            <a:ext cx="1296144" cy="400110"/>
            <a:chOff x="755576" y="2354977"/>
            <a:chExt cx="1296144" cy="400110"/>
          </a:xfrm>
        </p:grpSpPr>
        <p:sp>
          <p:nvSpPr>
            <p:cNvPr id="143" name="TextBox 142"/>
            <p:cNvSpPr txBox="1"/>
            <p:nvPr/>
          </p:nvSpPr>
          <p:spPr>
            <a:xfrm>
              <a:off x="755576" y="2354977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v</a:t>
              </a:r>
              <a:r>
                <a:rPr lang="en-US" sz="2000" dirty="0" smtClean="0"/>
                <a:t>alue</a:t>
              </a:r>
              <a:endParaRPr lang="en-US" sz="2000" dirty="0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899592" y="2354977"/>
              <a:ext cx="1008112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Rectangle 144"/>
          <p:cNvSpPr/>
          <p:nvPr/>
        </p:nvSpPr>
        <p:spPr>
          <a:xfrm>
            <a:off x="863587" y="5614079"/>
            <a:ext cx="1476165" cy="4625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Connector 145"/>
          <p:cNvCxnSpPr/>
          <p:nvPr/>
        </p:nvCxnSpPr>
        <p:spPr>
          <a:xfrm>
            <a:off x="1367644" y="5603070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1871700" y="5619739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863588" y="558924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</a:t>
            </a:r>
            <a:r>
              <a:rPr lang="en-US" sz="2400" dirty="0" smtClean="0"/>
              <a:t>iew</a:t>
            </a:r>
            <a:endParaRPr lang="en-US" sz="2400" dirty="0"/>
          </a:p>
        </p:txBody>
      </p:sp>
      <p:sp>
        <p:nvSpPr>
          <p:cNvPr id="149" name="Rectangle 148"/>
          <p:cNvSpPr/>
          <p:nvPr/>
        </p:nvSpPr>
        <p:spPr>
          <a:xfrm>
            <a:off x="3419872" y="4346084"/>
            <a:ext cx="1872208" cy="18912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>
            <a:off x="3706194" y="427407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grpSp>
        <p:nvGrpSpPr>
          <p:cNvPr id="151" name="Group 150"/>
          <p:cNvGrpSpPr/>
          <p:nvPr/>
        </p:nvGrpSpPr>
        <p:grpSpPr>
          <a:xfrm>
            <a:off x="3562178" y="4911623"/>
            <a:ext cx="1296144" cy="400110"/>
            <a:chOff x="755576" y="2354977"/>
            <a:chExt cx="1296144" cy="400110"/>
          </a:xfrm>
        </p:grpSpPr>
        <p:sp>
          <p:nvSpPr>
            <p:cNvPr id="152" name="TextBox 151"/>
            <p:cNvSpPr txBox="1"/>
            <p:nvPr/>
          </p:nvSpPr>
          <p:spPr>
            <a:xfrm>
              <a:off x="755576" y="2354977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v</a:t>
              </a:r>
              <a:r>
                <a:rPr lang="en-US" sz="2000" dirty="0" smtClean="0"/>
                <a:t>alue</a:t>
              </a:r>
              <a:endParaRPr lang="en-US" sz="2000" dirty="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899592" y="2354977"/>
              <a:ext cx="1008112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Rectangle 153"/>
          <p:cNvSpPr/>
          <p:nvPr/>
        </p:nvSpPr>
        <p:spPr>
          <a:xfrm>
            <a:off x="3599891" y="5614079"/>
            <a:ext cx="1476165" cy="4625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/>
          <p:cNvCxnSpPr/>
          <p:nvPr/>
        </p:nvCxnSpPr>
        <p:spPr>
          <a:xfrm>
            <a:off x="4103948" y="5603070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4608004" y="5619739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3599892" y="558924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</a:t>
            </a:r>
            <a:r>
              <a:rPr lang="en-US" sz="2400" dirty="0" smtClean="0"/>
              <a:t>iew</a:t>
            </a:r>
            <a:endParaRPr lang="en-US" sz="2400" dirty="0"/>
          </a:p>
        </p:txBody>
      </p:sp>
      <p:sp>
        <p:nvSpPr>
          <p:cNvPr id="158" name="Rectangle 157"/>
          <p:cNvSpPr/>
          <p:nvPr/>
        </p:nvSpPr>
        <p:spPr>
          <a:xfrm>
            <a:off x="6156176" y="4346084"/>
            <a:ext cx="1872208" cy="18912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/>
          <p:cNvSpPr txBox="1"/>
          <p:nvPr/>
        </p:nvSpPr>
        <p:spPr>
          <a:xfrm>
            <a:off x="6442498" y="427407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r>
              <a:rPr lang="en-US" sz="2800" baseline="-25000" dirty="0" smtClean="0"/>
              <a:t>3</a:t>
            </a:r>
            <a:endParaRPr lang="en-US" sz="2800" dirty="0"/>
          </a:p>
        </p:txBody>
      </p:sp>
      <p:grpSp>
        <p:nvGrpSpPr>
          <p:cNvPr id="160" name="Group 159"/>
          <p:cNvGrpSpPr/>
          <p:nvPr/>
        </p:nvGrpSpPr>
        <p:grpSpPr>
          <a:xfrm>
            <a:off x="6298482" y="4911623"/>
            <a:ext cx="1296144" cy="400110"/>
            <a:chOff x="755576" y="2354977"/>
            <a:chExt cx="1296144" cy="400110"/>
          </a:xfrm>
        </p:grpSpPr>
        <p:sp>
          <p:nvSpPr>
            <p:cNvPr id="161" name="TextBox 160"/>
            <p:cNvSpPr txBox="1"/>
            <p:nvPr/>
          </p:nvSpPr>
          <p:spPr>
            <a:xfrm>
              <a:off x="755576" y="2354977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v</a:t>
              </a:r>
              <a:r>
                <a:rPr lang="en-US" sz="2000" dirty="0" smtClean="0"/>
                <a:t>alue</a:t>
              </a:r>
              <a:endParaRPr lang="en-US" sz="2000" dirty="0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899592" y="2354977"/>
              <a:ext cx="1008112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Rectangle 162"/>
          <p:cNvSpPr/>
          <p:nvPr/>
        </p:nvSpPr>
        <p:spPr>
          <a:xfrm>
            <a:off x="6336195" y="5614079"/>
            <a:ext cx="1476165" cy="4625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4" name="Straight Connector 163"/>
          <p:cNvCxnSpPr/>
          <p:nvPr/>
        </p:nvCxnSpPr>
        <p:spPr>
          <a:xfrm>
            <a:off x="6840252" y="5603070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7344308" y="5619739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6336196" y="558924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</a:t>
            </a:r>
            <a:r>
              <a:rPr lang="en-US" sz="2400" dirty="0" smtClean="0"/>
              <a:t>iew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1979712" y="2348880"/>
            <a:ext cx="5384241" cy="1224136"/>
            <a:chOff x="1979712" y="2348880"/>
            <a:chExt cx="5384241" cy="1569660"/>
          </a:xfrm>
        </p:grpSpPr>
        <p:sp>
          <p:nvSpPr>
            <p:cNvPr id="35" name="Rectangle 34"/>
            <p:cNvSpPr/>
            <p:nvPr/>
          </p:nvSpPr>
          <p:spPr>
            <a:xfrm>
              <a:off x="2037428" y="2405068"/>
              <a:ext cx="5326525" cy="1436959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79712" y="2348880"/>
              <a:ext cx="538424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Scan(v)</a:t>
              </a:r>
            </a:p>
            <a:p>
              <a:r>
                <a:rPr lang="en-US" sz="3200" dirty="0"/>
                <a:t>	</a:t>
              </a:r>
              <a:r>
                <a:rPr lang="en-US" sz="3200" dirty="0" smtClean="0"/>
                <a:t>return</a:t>
              </a:r>
              <a:r>
                <a:rPr lang="en-US" sz="3200" dirty="0" smtClean="0">
                  <a:sym typeface="Wingdings" panose="05000000000000000000" pitchFamily="2" charset="2"/>
                </a:rPr>
                <a:t> embedded Scan</a:t>
              </a:r>
            </a:p>
            <a:p>
              <a:r>
                <a:rPr lang="en-US" sz="3200" dirty="0">
                  <a:sym typeface="Wingdings" panose="05000000000000000000" pitchFamily="2" charset="2"/>
                </a:rPr>
                <a:t>	</a:t>
              </a:r>
              <a:endParaRPr lang="en-US" sz="3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15799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223628" y="2269495"/>
            <a:ext cx="6768752" cy="194190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268433" y="2149298"/>
            <a:ext cx="68917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ym typeface="Wingdings" panose="05000000000000000000" pitchFamily="2" charset="2"/>
              </a:rPr>
              <a:t>embedded </a:t>
            </a:r>
            <a:r>
              <a:rPr lang="en-US" sz="3200" dirty="0" smtClean="0">
                <a:sym typeface="Wingdings" panose="05000000000000000000" pitchFamily="2" charset="2"/>
              </a:rPr>
              <a:t>Scan</a:t>
            </a:r>
            <a:r>
              <a:rPr lang="en-US" sz="3200" dirty="0" smtClean="0"/>
              <a:t>()</a:t>
            </a:r>
          </a:p>
          <a:p>
            <a:r>
              <a:rPr lang="en-US" sz="3200" dirty="0"/>
              <a:t>	c</a:t>
            </a:r>
            <a:r>
              <a:rPr lang="en-US" sz="3200" dirty="0" smtClean="0"/>
              <a:t>ollect until: </a:t>
            </a:r>
          </a:p>
          <a:p>
            <a:r>
              <a:rPr lang="en-US" sz="3200" i="1" dirty="0"/>
              <a:t>	</a:t>
            </a:r>
            <a:r>
              <a:rPr lang="en-US" sz="3200" i="1" dirty="0" smtClean="0"/>
              <a:t>	successful double collect; or</a:t>
            </a:r>
          </a:p>
          <a:p>
            <a:r>
              <a:rPr lang="en-US" sz="3200" dirty="0" smtClean="0"/>
              <a:t>	</a:t>
            </a:r>
            <a:r>
              <a:rPr lang="en-US" sz="3200" dirty="0"/>
              <a:t>	</a:t>
            </a:r>
            <a:r>
              <a:rPr lang="en-US" sz="3200" dirty="0" smtClean="0"/>
              <a:t>find </a:t>
            </a:r>
            <a:r>
              <a:rPr lang="en-US" sz="3200" i="1" dirty="0" smtClean="0"/>
              <a:t>fresh </a:t>
            </a:r>
            <a:r>
              <a:rPr lang="en-US" sz="3200" dirty="0" smtClean="0"/>
              <a:t>view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Reminder: S</a:t>
            </a:r>
            <a:r>
              <a:rPr lang="en-US" dirty="0" smtClean="0"/>
              <a:t>tatic Snapshot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93</a:t>
            </a:fld>
            <a:endParaRPr lang="en-US"/>
          </a:p>
        </p:txBody>
      </p:sp>
      <p:pic>
        <p:nvPicPr>
          <p:cNvPr id="131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11703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728" y="1611705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Rectangle 139"/>
          <p:cNvSpPr/>
          <p:nvPr/>
        </p:nvSpPr>
        <p:spPr>
          <a:xfrm>
            <a:off x="683568" y="4346084"/>
            <a:ext cx="1872208" cy="18912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969890" y="427407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r>
              <a:rPr lang="en-US" sz="2800" baseline="-25000" dirty="0"/>
              <a:t>1</a:t>
            </a:r>
            <a:endParaRPr lang="en-US" sz="2800" dirty="0"/>
          </a:p>
        </p:txBody>
      </p:sp>
      <p:grpSp>
        <p:nvGrpSpPr>
          <p:cNvPr id="142" name="Group 141"/>
          <p:cNvGrpSpPr/>
          <p:nvPr/>
        </p:nvGrpSpPr>
        <p:grpSpPr>
          <a:xfrm>
            <a:off x="825874" y="4911623"/>
            <a:ext cx="1296144" cy="400110"/>
            <a:chOff x="755576" y="2354977"/>
            <a:chExt cx="1296144" cy="400110"/>
          </a:xfrm>
        </p:grpSpPr>
        <p:sp>
          <p:nvSpPr>
            <p:cNvPr id="143" name="TextBox 142"/>
            <p:cNvSpPr txBox="1"/>
            <p:nvPr/>
          </p:nvSpPr>
          <p:spPr>
            <a:xfrm>
              <a:off x="755576" y="2354977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v</a:t>
              </a:r>
              <a:r>
                <a:rPr lang="en-US" sz="2000" dirty="0" smtClean="0"/>
                <a:t>alue</a:t>
              </a:r>
              <a:endParaRPr lang="en-US" sz="2000" dirty="0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899592" y="2354977"/>
              <a:ext cx="1008112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Rectangle 144"/>
          <p:cNvSpPr/>
          <p:nvPr/>
        </p:nvSpPr>
        <p:spPr>
          <a:xfrm>
            <a:off x="863587" y="5614079"/>
            <a:ext cx="1476165" cy="4625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Connector 145"/>
          <p:cNvCxnSpPr/>
          <p:nvPr/>
        </p:nvCxnSpPr>
        <p:spPr>
          <a:xfrm>
            <a:off x="1367644" y="5603070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1871700" y="5619739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863588" y="558924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</a:t>
            </a:r>
            <a:r>
              <a:rPr lang="en-US" sz="2400" dirty="0" smtClean="0"/>
              <a:t>iew</a:t>
            </a:r>
            <a:endParaRPr lang="en-US" sz="2400" dirty="0"/>
          </a:p>
        </p:txBody>
      </p:sp>
      <p:sp>
        <p:nvSpPr>
          <p:cNvPr id="149" name="Rectangle 148"/>
          <p:cNvSpPr/>
          <p:nvPr/>
        </p:nvSpPr>
        <p:spPr>
          <a:xfrm>
            <a:off x="3419872" y="4346084"/>
            <a:ext cx="1872208" cy="18912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>
            <a:off x="3706194" y="427407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grpSp>
        <p:nvGrpSpPr>
          <p:cNvPr id="151" name="Group 150"/>
          <p:cNvGrpSpPr/>
          <p:nvPr/>
        </p:nvGrpSpPr>
        <p:grpSpPr>
          <a:xfrm>
            <a:off x="3562178" y="4911623"/>
            <a:ext cx="1296144" cy="400110"/>
            <a:chOff x="755576" y="2354977"/>
            <a:chExt cx="1296144" cy="400110"/>
          </a:xfrm>
        </p:grpSpPr>
        <p:sp>
          <p:nvSpPr>
            <p:cNvPr id="152" name="TextBox 151"/>
            <p:cNvSpPr txBox="1"/>
            <p:nvPr/>
          </p:nvSpPr>
          <p:spPr>
            <a:xfrm>
              <a:off x="755576" y="2354977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v</a:t>
              </a:r>
              <a:r>
                <a:rPr lang="en-US" sz="2000" dirty="0" smtClean="0"/>
                <a:t>alue</a:t>
              </a:r>
              <a:endParaRPr lang="en-US" sz="2000" dirty="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899592" y="2354977"/>
              <a:ext cx="1008112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Rectangle 153"/>
          <p:cNvSpPr/>
          <p:nvPr/>
        </p:nvSpPr>
        <p:spPr>
          <a:xfrm>
            <a:off x="3599891" y="5614079"/>
            <a:ext cx="1476165" cy="4625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/>
          <p:cNvCxnSpPr/>
          <p:nvPr/>
        </p:nvCxnSpPr>
        <p:spPr>
          <a:xfrm>
            <a:off x="4103948" y="5603070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4608004" y="5619739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3599892" y="558924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</a:t>
            </a:r>
            <a:r>
              <a:rPr lang="en-US" sz="2400" dirty="0" smtClean="0"/>
              <a:t>iew</a:t>
            </a:r>
            <a:endParaRPr lang="en-US" sz="2400" dirty="0"/>
          </a:p>
        </p:txBody>
      </p:sp>
      <p:sp>
        <p:nvSpPr>
          <p:cNvPr id="158" name="Rectangle 157"/>
          <p:cNvSpPr/>
          <p:nvPr/>
        </p:nvSpPr>
        <p:spPr>
          <a:xfrm>
            <a:off x="6156176" y="4346084"/>
            <a:ext cx="1872208" cy="18912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/>
          <p:cNvSpPr txBox="1"/>
          <p:nvPr/>
        </p:nvSpPr>
        <p:spPr>
          <a:xfrm>
            <a:off x="6442498" y="427407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r>
              <a:rPr lang="en-US" sz="2800" baseline="-25000" dirty="0" smtClean="0"/>
              <a:t>3</a:t>
            </a:r>
            <a:endParaRPr lang="en-US" sz="2800" dirty="0"/>
          </a:p>
        </p:txBody>
      </p:sp>
      <p:grpSp>
        <p:nvGrpSpPr>
          <p:cNvPr id="160" name="Group 159"/>
          <p:cNvGrpSpPr/>
          <p:nvPr/>
        </p:nvGrpSpPr>
        <p:grpSpPr>
          <a:xfrm>
            <a:off x="6298482" y="4911623"/>
            <a:ext cx="1296144" cy="400110"/>
            <a:chOff x="755576" y="2354977"/>
            <a:chExt cx="1296144" cy="400110"/>
          </a:xfrm>
        </p:grpSpPr>
        <p:sp>
          <p:nvSpPr>
            <p:cNvPr id="161" name="TextBox 160"/>
            <p:cNvSpPr txBox="1"/>
            <p:nvPr/>
          </p:nvSpPr>
          <p:spPr>
            <a:xfrm>
              <a:off x="755576" y="2354977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v</a:t>
              </a:r>
              <a:r>
                <a:rPr lang="en-US" sz="2000" dirty="0" smtClean="0"/>
                <a:t>alue</a:t>
              </a:r>
              <a:endParaRPr lang="en-US" sz="2000" dirty="0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899592" y="2354977"/>
              <a:ext cx="1008112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Rectangle 162"/>
          <p:cNvSpPr/>
          <p:nvPr/>
        </p:nvSpPr>
        <p:spPr>
          <a:xfrm>
            <a:off x="6336195" y="5614079"/>
            <a:ext cx="1476165" cy="4625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4" name="Straight Connector 163"/>
          <p:cNvCxnSpPr/>
          <p:nvPr/>
        </p:nvCxnSpPr>
        <p:spPr>
          <a:xfrm>
            <a:off x="6840252" y="5603070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7344308" y="5619739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6336196" y="558924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</a:t>
            </a:r>
            <a:r>
              <a:rPr lang="en-US" sz="2400" dirty="0" smtClean="0"/>
              <a:t>iew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631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Reminder: S</a:t>
            </a:r>
            <a:r>
              <a:rPr lang="en-US" dirty="0" smtClean="0"/>
              <a:t>tatic Snapshot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94</a:t>
            </a:fld>
            <a:endParaRPr lang="en-US"/>
          </a:p>
        </p:txBody>
      </p:sp>
      <p:pic>
        <p:nvPicPr>
          <p:cNvPr id="131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11703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728" y="1611705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Rectangle 139"/>
          <p:cNvSpPr/>
          <p:nvPr/>
        </p:nvSpPr>
        <p:spPr>
          <a:xfrm>
            <a:off x="683568" y="4346084"/>
            <a:ext cx="1872208" cy="18912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969890" y="427407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r>
              <a:rPr lang="en-US" sz="2800" baseline="-25000" dirty="0"/>
              <a:t>1</a:t>
            </a:r>
            <a:endParaRPr lang="en-US" sz="2800" dirty="0"/>
          </a:p>
        </p:txBody>
      </p:sp>
      <p:grpSp>
        <p:nvGrpSpPr>
          <p:cNvPr id="142" name="Group 141"/>
          <p:cNvGrpSpPr/>
          <p:nvPr/>
        </p:nvGrpSpPr>
        <p:grpSpPr>
          <a:xfrm>
            <a:off x="825874" y="4797152"/>
            <a:ext cx="1296144" cy="523220"/>
            <a:chOff x="755576" y="2240578"/>
            <a:chExt cx="1296144" cy="523220"/>
          </a:xfrm>
        </p:grpSpPr>
        <p:sp>
          <p:nvSpPr>
            <p:cNvPr id="143" name="TextBox 142"/>
            <p:cNvSpPr txBox="1"/>
            <p:nvPr/>
          </p:nvSpPr>
          <p:spPr>
            <a:xfrm>
              <a:off x="755576" y="2240578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v</a:t>
              </a:r>
              <a:r>
                <a:rPr lang="en-US" sz="2800" baseline="-25000" dirty="0" smtClean="0"/>
                <a:t>1</a:t>
              </a:r>
              <a:endParaRPr lang="en-US" sz="2800" dirty="0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899592" y="2354977"/>
              <a:ext cx="1008112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45" name="Rectangle 144"/>
          <p:cNvSpPr/>
          <p:nvPr/>
        </p:nvSpPr>
        <p:spPr>
          <a:xfrm>
            <a:off x="863587" y="5614079"/>
            <a:ext cx="1476165" cy="4625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Connector 145"/>
          <p:cNvCxnSpPr/>
          <p:nvPr/>
        </p:nvCxnSpPr>
        <p:spPr>
          <a:xfrm>
            <a:off x="1367644" y="5603070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1871700" y="5619739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863588" y="558924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</a:t>
            </a:r>
            <a:r>
              <a:rPr lang="en-US" sz="2400" dirty="0" smtClean="0"/>
              <a:t>iew</a:t>
            </a:r>
            <a:endParaRPr lang="en-US" sz="2400" dirty="0"/>
          </a:p>
        </p:txBody>
      </p:sp>
      <p:sp>
        <p:nvSpPr>
          <p:cNvPr id="149" name="Rectangle 148"/>
          <p:cNvSpPr/>
          <p:nvPr/>
        </p:nvSpPr>
        <p:spPr>
          <a:xfrm>
            <a:off x="3419872" y="4346084"/>
            <a:ext cx="1872208" cy="18912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>
            <a:off x="3706194" y="427407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grpSp>
        <p:nvGrpSpPr>
          <p:cNvPr id="151" name="Group 150"/>
          <p:cNvGrpSpPr/>
          <p:nvPr/>
        </p:nvGrpSpPr>
        <p:grpSpPr>
          <a:xfrm>
            <a:off x="3562178" y="4797152"/>
            <a:ext cx="1296144" cy="523220"/>
            <a:chOff x="755576" y="2240578"/>
            <a:chExt cx="1296144" cy="523220"/>
          </a:xfrm>
        </p:grpSpPr>
        <p:sp>
          <p:nvSpPr>
            <p:cNvPr id="152" name="TextBox 151"/>
            <p:cNvSpPr txBox="1"/>
            <p:nvPr/>
          </p:nvSpPr>
          <p:spPr>
            <a:xfrm>
              <a:off x="755576" y="2240578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v</a:t>
              </a:r>
              <a:r>
                <a:rPr lang="en-US" sz="2800" baseline="-25000" dirty="0" smtClean="0"/>
                <a:t>1</a:t>
              </a:r>
              <a:endParaRPr lang="en-US" sz="2800" dirty="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899592" y="2354977"/>
              <a:ext cx="1008112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54" name="Rectangle 153"/>
          <p:cNvSpPr/>
          <p:nvPr/>
        </p:nvSpPr>
        <p:spPr>
          <a:xfrm>
            <a:off x="3599891" y="5614079"/>
            <a:ext cx="1476165" cy="4625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/>
          <p:cNvCxnSpPr/>
          <p:nvPr/>
        </p:nvCxnSpPr>
        <p:spPr>
          <a:xfrm>
            <a:off x="4103948" y="5603070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4608004" y="5619739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3599892" y="558924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</a:t>
            </a:r>
            <a:r>
              <a:rPr lang="en-US" sz="2400" dirty="0" smtClean="0"/>
              <a:t>iew</a:t>
            </a:r>
            <a:endParaRPr lang="en-US" sz="2400" dirty="0"/>
          </a:p>
        </p:txBody>
      </p:sp>
      <p:sp>
        <p:nvSpPr>
          <p:cNvPr id="158" name="Rectangle 157"/>
          <p:cNvSpPr/>
          <p:nvPr/>
        </p:nvSpPr>
        <p:spPr>
          <a:xfrm>
            <a:off x="6156176" y="4346084"/>
            <a:ext cx="1872208" cy="18912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/>
          <p:cNvSpPr txBox="1"/>
          <p:nvPr/>
        </p:nvSpPr>
        <p:spPr>
          <a:xfrm>
            <a:off x="6442498" y="427407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r>
              <a:rPr lang="en-US" sz="2800" baseline="-25000" dirty="0" smtClean="0"/>
              <a:t>3</a:t>
            </a:r>
            <a:endParaRPr lang="en-US" sz="2800" dirty="0"/>
          </a:p>
        </p:txBody>
      </p:sp>
      <p:grpSp>
        <p:nvGrpSpPr>
          <p:cNvPr id="160" name="Group 159"/>
          <p:cNvGrpSpPr/>
          <p:nvPr/>
        </p:nvGrpSpPr>
        <p:grpSpPr>
          <a:xfrm>
            <a:off x="6298482" y="4797152"/>
            <a:ext cx="1296144" cy="523220"/>
            <a:chOff x="755576" y="2240578"/>
            <a:chExt cx="1296144" cy="523220"/>
          </a:xfrm>
        </p:grpSpPr>
        <p:sp>
          <p:nvSpPr>
            <p:cNvPr id="161" name="TextBox 160"/>
            <p:cNvSpPr txBox="1"/>
            <p:nvPr/>
          </p:nvSpPr>
          <p:spPr>
            <a:xfrm>
              <a:off x="755576" y="2240578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v</a:t>
              </a:r>
              <a:r>
                <a:rPr lang="en-US" sz="2800" baseline="-25000" dirty="0" smtClean="0"/>
                <a:t>1</a:t>
              </a:r>
              <a:endParaRPr lang="en-US" sz="2800" dirty="0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899592" y="2354977"/>
              <a:ext cx="1008112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63" name="Rectangle 162"/>
          <p:cNvSpPr/>
          <p:nvPr/>
        </p:nvSpPr>
        <p:spPr>
          <a:xfrm>
            <a:off x="6336195" y="5614079"/>
            <a:ext cx="1476165" cy="4625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4" name="Straight Connector 163"/>
          <p:cNvCxnSpPr/>
          <p:nvPr/>
        </p:nvCxnSpPr>
        <p:spPr>
          <a:xfrm>
            <a:off x="6840252" y="5603070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7344308" y="5619739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6336196" y="558924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</a:t>
            </a:r>
            <a:r>
              <a:rPr lang="en-US" sz="2400" dirty="0" smtClean="0"/>
              <a:t>iew</a:t>
            </a:r>
            <a:endParaRPr lang="en-US" sz="2400" dirty="0"/>
          </a:p>
        </p:txBody>
      </p:sp>
      <p:cxnSp>
        <p:nvCxnSpPr>
          <p:cNvPr id="5" name="Straight Arrow Connector 4"/>
          <p:cNvCxnSpPr>
            <a:stCxn id="131" idx="2"/>
          </p:cNvCxnSpPr>
          <p:nvPr/>
        </p:nvCxnSpPr>
        <p:spPr>
          <a:xfrm flipH="1">
            <a:off x="1473946" y="2149296"/>
            <a:ext cx="2934802" cy="21967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98282" y="2745256"/>
            <a:ext cx="1476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read</a:t>
            </a:r>
            <a:endParaRPr lang="en-US" sz="3200" dirty="0"/>
          </a:p>
        </p:txBody>
      </p:sp>
      <p:cxnSp>
        <p:nvCxnSpPr>
          <p:cNvPr id="42" name="Straight Arrow Connector 41"/>
          <p:cNvCxnSpPr>
            <a:stCxn id="131" idx="2"/>
          </p:cNvCxnSpPr>
          <p:nvPr/>
        </p:nvCxnSpPr>
        <p:spPr>
          <a:xfrm>
            <a:off x="4408748" y="2149296"/>
            <a:ext cx="0" cy="21967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51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Reminder: S</a:t>
            </a:r>
            <a:r>
              <a:rPr lang="en-US" dirty="0" smtClean="0"/>
              <a:t>tatic Snapshot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95</a:t>
            </a:fld>
            <a:endParaRPr lang="en-US"/>
          </a:p>
        </p:txBody>
      </p:sp>
      <p:pic>
        <p:nvPicPr>
          <p:cNvPr id="131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11703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728" y="1611705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Rectangle 139"/>
          <p:cNvSpPr/>
          <p:nvPr/>
        </p:nvSpPr>
        <p:spPr>
          <a:xfrm>
            <a:off x="683568" y="4346084"/>
            <a:ext cx="1872208" cy="18912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969890" y="427407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r>
              <a:rPr lang="en-US" sz="2800" baseline="-25000" dirty="0"/>
              <a:t>1</a:t>
            </a:r>
            <a:endParaRPr lang="en-US" sz="2800" dirty="0"/>
          </a:p>
        </p:txBody>
      </p:sp>
      <p:grpSp>
        <p:nvGrpSpPr>
          <p:cNvPr id="142" name="Group 141"/>
          <p:cNvGrpSpPr/>
          <p:nvPr/>
        </p:nvGrpSpPr>
        <p:grpSpPr>
          <a:xfrm>
            <a:off x="825874" y="4797152"/>
            <a:ext cx="1296144" cy="523220"/>
            <a:chOff x="755576" y="2240578"/>
            <a:chExt cx="1296144" cy="523220"/>
          </a:xfrm>
        </p:grpSpPr>
        <p:sp>
          <p:nvSpPr>
            <p:cNvPr id="143" name="TextBox 142"/>
            <p:cNvSpPr txBox="1"/>
            <p:nvPr/>
          </p:nvSpPr>
          <p:spPr>
            <a:xfrm>
              <a:off x="755576" y="2240578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v</a:t>
              </a:r>
              <a:r>
                <a:rPr lang="en-US" sz="2800" baseline="-25000" dirty="0" smtClean="0"/>
                <a:t>1</a:t>
              </a:r>
              <a:endParaRPr lang="en-US" sz="2800" dirty="0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899592" y="2354977"/>
              <a:ext cx="1008112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45" name="Rectangle 144"/>
          <p:cNvSpPr/>
          <p:nvPr/>
        </p:nvSpPr>
        <p:spPr>
          <a:xfrm>
            <a:off x="863587" y="5614079"/>
            <a:ext cx="1476165" cy="4625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Connector 145"/>
          <p:cNvCxnSpPr/>
          <p:nvPr/>
        </p:nvCxnSpPr>
        <p:spPr>
          <a:xfrm>
            <a:off x="1367644" y="5603070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1871700" y="5619739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863588" y="558924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</a:t>
            </a:r>
            <a:r>
              <a:rPr lang="en-US" sz="2400" dirty="0" smtClean="0"/>
              <a:t>iew</a:t>
            </a:r>
            <a:endParaRPr lang="en-US" sz="2400" dirty="0"/>
          </a:p>
        </p:txBody>
      </p:sp>
      <p:sp>
        <p:nvSpPr>
          <p:cNvPr id="149" name="Rectangle 148"/>
          <p:cNvSpPr/>
          <p:nvPr/>
        </p:nvSpPr>
        <p:spPr>
          <a:xfrm>
            <a:off x="3419872" y="4346084"/>
            <a:ext cx="1872208" cy="18912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>
            <a:off x="3706194" y="427407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grpSp>
        <p:nvGrpSpPr>
          <p:cNvPr id="151" name="Group 150"/>
          <p:cNvGrpSpPr/>
          <p:nvPr/>
        </p:nvGrpSpPr>
        <p:grpSpPr>
          <a:xfrm>
            <a:off x="3562178" y="4797152"/>
            <a:ext cx="1296144" cy="523220"/>
            <a:chOff x="755576" y="2240578"/>
            <a:chExt cx="1296144" cy="523220"/>
          </a:xfrm>
        </p:grpSpPr>
        <p:sp>
          <p:nvSpPr>
            <p:cNvPr id="152" name="TextBox 151"/>
            <p:cNvSpPr txBox="1"/>
            <p:nvPr/>
          </p:nvSpPr>
          <p:spPr>
            <a:xfrm>
              <a:off x="755576" y="2240578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v</a:t>
              </a:r>
              <a:r>
                <a:rPr lang="en-US" sz="2800" baseline="-25000" dirty="0" smtClean="0"/>
                <a:t>1</a:t>
              </a:r>
              <a:endParaRPr lang="en-US" sz="2800" dirty="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899592" y="2354977"/>
              <a:ext cx="1008112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54" name="Rectangle 153"/>
          <p:cNvSpPr/>
          <p:nvPr/>
        </p:nvSpPr>
        <p:spPr>
          <a:xfrm>
            <a:off x="3599891" y="5614079"/>
            <a:ext cx="1476165" cy="4625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/>
          <p:cNvCxnSpPr/>
          <p:nvPr/>
        </p:nvCxnSpPr>
        <p:spPr>
          <a:xfrm>
            <a:off x="4103948" y="5603070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4608004" y="5619739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3599892" y="558924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</a:t>
            </a:r>
            <a:r>
              <a:rPr lang="en-US" sz="2400" dirty="0" smtClean="0"/>
              <a:t>iew</a:t>
            </a:r>
            <a:endParaRPr lang="en-US" sz="2400" dirty="0"/>
          </a:p>
        </p:txBody>
      </p:sp>
      <p:sp>
        <p:nvSpPr>
          <p:cNvPr id="158" name="Rectangle 157"/>
          <p:cNvSpPr/>
          <p:nvPr/>
        </p:nvSpPr>
        <p:spPr>
          <a:xfrm>
            <a:off x="6156176" y="4346084"/>
            <a:ext cx="1872208" cy="18912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/>
          <p:cNvSpPr txBox="1"/>
          <p:nvPr/>
        </p:nvSpPr>
        <p:spPr>
          <a:xfrm>
            <a:off x="6442498" y="427407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r>
              <a:rPr lang="en-US" sz="2800" baseline="-25000" dirty="0" smtClean="0"/>
              <a:t>3</a:t>
            </a:r>
            <a:endParaRPr lang="en-US" sz="2800" dirty="0"/>
          </a:p>
        </p:txBody>
      </p:sp>
      <p:grpSp>
        <p:nvGrpSpPr>
          <p:cNvPr id="160" name="Group 159"/>
          <p:cNvGrpSpPr/>
          <p:nvPr/>
        </p:nvGrpSpPr>
        <p:grpSpPr>
          <a:xfrm>
            <a:off x="6298482" y="4797152"/>
            <a:ext cx="1296144" cy="523220"/>
            <a:chOff x="755576" y="2240578"/>
            <a:chExt cx="1296144" cy="523220"/>
          </a:xfrm>
        </p:grpSpPr>
        <p:sp>
          <p:nvSpPr>
            <p:cNvPr id="161" name="TextBox 160"/>
            <p:cNvSpPr txBox="1"/>
            <p:nvPr/>
          </p:nvSpPr>
          <p:spPr>
            <a:xfrm>
              <a:off x="755576" y="2240578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v</a:t>
              </a:r>
              <a:r>
                <a:rPr lang="en-US" sz="2800" baseline="-25000" dirty="0" smtClean="0"/>
                <a:t>1</a:t>
              </a:r>
              <a:endParaRPr lang="en-US" sz="2800" dirty="0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899592" y="2354977"/>
              <a:ext cx="1008112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63" name="Rectangle 162"/>
          <p:cNvSpPr/>
          <p:nvPr/>
        </p:nvSpPr>
        <p:spPr>
          <a:xfrm>
            <a:off x="6336195" y="5614079"/>
            <a:ext cx="1476165" cy="4625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4" name="Straight Connector 163"/>
          <p:cNvCxnSpPr/>
          <p:nvPr/>
        </p:nvCxnSpPr>
        <p:spPr>
          <a:xfrm>
            <a:off x="6840252" y="5603070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7344308" y="5619739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6336196" y="558924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</a:t>
            </a:r>
            <a:r>
              <a:rPr lang="en-US" sz="2400" dirty="0" smtClean="0"/>
              <a:t>iew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98282" y="2745256"/>
            <a:ext cx="1476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read</a:t>
            </a:r>
            <a:endParaRPr lang="en-US" sz="3200" dirty="0"/>
          </a:p>
        </p:txBody>
      </p:sp>
      <p:cxnSp>
        <p:nvCxnSpPr>
          <p:cNvPr id="45" name="Straight Arrow Connector 44"/>
          <p:cNvCxnSpPr>
            <a:stCxn id="131" idx="2"/>
          </p:cNvCxnSpPr>
          <p:nvPr/>
        </p:nvCxnSpPr>
        <p:spPr>
          <a:xfrm>
            <a:off x="4408748" y="2149296"/>
            <a:ext cx="2665529" cy="21967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22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Reminder: S</a:t>
            </a:r>
            <a:r>
              <a:rPr lang="en-US" dirty="0" smtClean="0"/>
              <a:t>tatic Snapshot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96</a:t>
            </a:fld>
            <a:endParaRPr lang="en-US"/>
          </a:p>
        </p:txBody>
      </p:sp>
      <p:pic>
        <p:nvPicPr>
          <p:cNvPr id="131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11703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728" y="1611705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Rectangle 139"/>
          <p:cNvSpPr/>
          <p:nvPr/>
        </p:nvSpPr>
        <p:spPr>
          <a:xfrm>
            <a:off x="683568" y="4346084"/>
            <a:ext cx="1872208" cy="18912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969890" y="427407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r>
              <a:rPr lang="en-US" sz="2800" baseline="-25000" dirty="0"/>
              <a:t>1</a:t>
            </a:r>
            <a:endParaRPr lang="en-US" sz="2800" dirty="0"/>
          </a:p>
        </p:txBody>
      </p:sp>
      <p:grpSp>
        <p:nvGrpSpPr>
          <p:cNvPr id="142" name="Group 141"/>
          <p:cNvGrpSpPr/>
          <p:nvPr/>
        </p:nvGrpSpPr>
        <p:grpSpPr>
          <a:xfrm>
            <a:off x="825874" y="4797152"/>
            <a:ext cx="1296144" cy="523220"/>
            <a:chOff x="755576" y="2240578"/>
            <a:chExt cx="1296144" cy="523220"/>
          </a:xfrm>
        </p:grpSpPr>
        <p:sp>
          <p:nvSpPr>
            <p:cNvPr id="143" name="TextBox 142"/>
            <p:cNvSpPr txBox="1"/>
            <p:nvPr/>
          </p:nvSpPr>
          <p:spPr>
            <a:xfrm>
              <a:off x="755576" y="2240578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v</a:t>
              </a:r>
              <a:r>
                <a:rPr lang="en-US" sz="2800" b="1" baseline="-25000" dirty="0"/>
                <a:t>2</a:t>
              </a:r>
              <a:endParaRPr lang="en-US" sz="2800" b="1" dirty="0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899592" y="2354977"/>
              <a:ext cx="1008112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45" name="Rectangle 144"/>
          <p:cNvSpPr/>
          <p:nvPr/>
        </p:nvSpPr>
        <p:spPr>
          <a:xfrm>
            <a:off x="863587" y="5614079"/>
            <a:ext cx="1476165" cy="4625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Connector 145"/>
          <p:cNvCxnSpPr/>
          <p:nvPr/>
        </p:nvCxnSpPr>
        <p:spPr>
          <a:xfrm>
            <a:off x="1367644" y="5603070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1871700" y="5619739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863588" y="558924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v</a:t>
            </a:r>
            <a:r>
              <a:rPr lang="en-US" sz="2400" b="1" dirty="0" smtClean="0"/>
              <a:t>iew</a:t>
            </a:r>
            <a:endParaRPr lang="en-US" sz="2400" b="1" dirty="0"/>
          </a:p>
        </p:txBody>
      </p:sp>
      <p:sp>
        <p:nvSpPr>
          <p:cNvPr id="149" name="Rectangle 148"/>
          <p:cNvSpPr/>
          <p:nvPr/>
        </p:nvSpPr>
        <p:spPr>
          <a:xfrm>
            <a:off x="3419872" y="4346084"/>
            <a:ext cx="1872208" cy="18912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>
            <a:off x="3706194" y="427407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grpSp>
        <p:nvGrpSpPr>
          <p:cNvPr id="151" name="Group 150"/>
          <p:cNvGrpSpPr/>
          <p:nvPr/>
        </p:nvGrpSpPr>
        <p:grpSpPr>
          <a:xfrm>
            <a:off x="3562178" y="4797152"/>
            <a:ext cx="1296144" cy="523220"/>
            <a:chOff x="755576" y="2240578"/>
            <a:chExt cx="1296144" cy="523220"/>
          </a:xfrm>
        </p:grpSpPr>
        <p:sp>
          <p:nvSpPr>
            <p:cNvPr id="152" name="TextBox 151"/>
            <p:cNvSpPr txBox="1"/>
            <p:nvPr/>
          </p:nvSpPr>
          <p:spPr>
            <a:xfrm>
              <a:off x="755576" y="2240578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v</a:t>
              </a:r>
              <a:r>
                <a:rPr lang="en-US" sz="2800" baseline="-25000" dirty="0" smtClean="0"/>
                <a:t>1</a:t>
              </a:r>
              <a:endParaRPr lang="en-US" sz="2800" dirty="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899592" y="2354977"/>
              <a:ext cx="1008112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54" name="Rectangle 153"/>
          <p:cNvSpPr/>
          <p:nvPr/>
        </p:nvSpPr>
        <p:spPr>
          <a:xfrm>
            <a:off x="3599891" y="5614079"/>
            <a:ext cx="1476165" cy="4625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/>
          <p:cNvCxnSpPr/>
          <p:nvPr/>
        </p:nvCxnSpPr>
        <p:spPr>
          <a:xfrm>
            <a:off x="4103948" y="5603070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4608004" y="5619739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3599892" y="558924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</a:t>
            </a:r>
            <a:r>
              <a:rPr lang="en-US" sz="2400" dirty="0" smtClean="0"/>
              <a:t>iew</a:t>
            </a:r>
            <a:endParaRPr lang="en-US" sz="2400" dirty="0"/>
          </a:p>
        </p:txBody>
      </p:sp>
      <p:sp>
        <p:nvSpPr>
          <p:cNvPr id="158" name="Rectangle 157"/>
          <p:cNvSpPr/>
          <p:nvPr/>
        </p:nvSpPr>
        <p:spPr>
          <a:xfrm>
            <a:off x="6156176" y="4346084"/>
            <a:ext cx="1872208" cy="18912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/>
          <p:cNvSpPr txBox="1"/>
          <p:nvPr/>
        </p:nvSpPr>
        <p:spPr>
          <a:xfrm>
            <a:off x="6442498" y="427407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r>
              <a:rPr lang="en-US" sz="2800" baseline="-25000" dirty="0" smtClean="0"/>
              <a:t>3</a:t>
            </a:r>
            <a:endParaRPr lang="en-US" sz="2800" dirty="0"/>
          </a:p>
        </p:txBody>
      </p:sp>
      <p:grpSp>
        <p:nvGrpSpPr>
          <p:cNvPr id="160" name="Group 159"/>
          <p:cNvGrpSpPr/>
          <p:nvPr/>
        </p:nvGrpSpPr>
        <p:grpSpPr>
          <a:xfrm>
            <a:off x="6298482" y="4797152"/>
            <a:ext cx="1296144" cy="523220"/>
            <a:chOff x="755576" y="2240578"/>
            <a:chExt cx="1296144" cy="523220"/>
          </a:xfrm>
        </p:grpSpPr>
        <p:sp>
          <p:nvSpPr>
            <p:cNvPr id="161" name="TextBox 160"/>
            <p:cNvSpPr txBox="1"/>
            <p:nvPr/>
          </p:nvSpPr>
          <p:spPr>
            <a:xfrm>
              <a:off x="755576" y="2240578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v</a:t>
              </a:r>
              <a:r>
                <a:rPr lang="en-US" sz="2800" baseline="-25000" dirty="0" smtClean="0"/>
                <a:t>1</a:t>
              </a:r>
              <a:endParaRPr lang="en-US" sz="2800" dirty="0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899592" y="2354977"/>
              <a:ext cx="1008112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63" name="Rectangle 162"/>
          <p:cNvSpPr/>
          <p:nvPr/>
        </p:nvSpPr>
        <p:spPr>
          <a:xfrm>
            <a:off x="6336195" y="5614079"/>
            <a:ext cx="1476165" cy="4625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4" name="Straight Connector 163"/>
          <p:cNvCxnSpPr/>
          <p:nvPr/>
        </p:nvCxnSpPr>
        <p:spPr>
          <a:xfrm>
            <a:off x="6840252" y="5603070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7344308" y="5619739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6336196" y="558924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</a:t>
            </a:r>
            <a:r>
              <a:rPr lang="en-US" sz="2400" dirty="0" smtClean="0"/>
              <a:t>iew</a:t>
            </a:r>
            <a:endParaRPr lang="en-US" sz="2400" dirty="0"/>
          </a:p>
        </p:txBody>
      </p:sp>
      <p:cxnSp>
        <p:nvCxnSpPr>
          <p:cNvPr id="38" name="Straight Arrow Connector 37"/>
          <p:cNvCxnSpPr>
            <a:stCxn id="132" idx="2"/>
          </p:cNvCxnSpPr>
          <p:nvPr/>
        </p:nvCxnSpPr>
        <p:spPr>
          <a:xfrm>
            <a:off x="1672444" y="2094385"/>
            <a:ext cx="0" cy="22516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777670" y="2892608"/>
            <a:ext cx="1476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write</a:t>
            </a:r>
            <a:endParaRPr lang="en-US" sz="3200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1473946" y="2149296"/>
            <a:ext cx="2934802" cy="21967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498282" y="2745256"/>
            <a:ext cx="1476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read</a:t>
            </a:r>
            <a:endParaRPr lang="en-US" sz="3200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498282" y="2149298"/>
            <a:ext cx="0" cy="22516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608004" y="2149296"/>
            <a:ext cx="2736304" cy="21967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2957991" y="3330031"/>
            <a:ext cx="2845518" cy="657882"/>
            <a:chOff x="4437540" y="4463675"/>
            <a:chExt cx="4194249" cy="1747215"/>
          </a:xfrm>
        </p:grpSpPr>
        <p:sp>
          <p:nvSpPr>
            <p:cNvPr id="47" name="Rectangle 46"/>
            <p:cNvSpPr/>
            <p:nvPr/>
          </p:nvSpPr>
          <p:spPr>
            <a:xfrm>
              <a:off x="4482207" y="4529424"/>
              <a:ext cx="4122241" cy="168146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437540" y="4463675"/>
              <a:ext cx="4194249" cy="1474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c</a:t>
              </a:r>
              <a:r>
                <a:rPr lang="en-US" sz="3200" dirty="0" smtClean="0"/>
                <a:t>ollect again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4022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0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Reminder: S</a:t>
            </a:r>
            <a:r>
              <a:rPr lang="en-US" dirty="0" smtClean="0"/>
              <a:t>tatic Snapshot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97</a:t>
            </a:fld>
            <a:endParaRPr lang="en-US"/>
          </a:p>
        </p:txBody>
      </p:sp>
      <p:pic>
        <p:nvPicPr>
          <p:cNvPr id="131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11703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728" y="1611705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Rectangle 139"/>
          <p:cNvSpPr/>
          <p:nvPr/>
        </p:nvSpPr>
        <p:spPr>
          <a:xfrm>
            <a:off x="683568" y="4346084"/>
            <a:ext cx="1872208" cy="18912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969890" y="427407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r>
              <a:rPr lang="en-US" sz="2800" baseline="-25000" dirty="0"/>
              <a:t>1</a:t>
            </a:r>
            <a:endParaRPr lang="en-US" sz="2800" dirty="0"/>
          </a:p>
        </p:txBody>
      </p:sp>
      <p:grpSp>
        <p:nvGrpSpPr>
          <p:cNvPr id="142" name="Group 141"/>
          <p:cNvGrpSpPr/>
          <p:nvPr/>
        </p:nvGrpSpPr>
        <p:grpSpPr>
          <a:xfrm>
            <a:off x="825874" y="4797152"/>
            <a:ext cx="1296144" cy="523220"/>
            <a:chOff x="755576" y="2240578"/>
            <a:chExt cx="1296144" cy="523220"/>
          </a:xfrm>
        </p:grpSpPr>
        <p:sp>
          <p:nvSpPr>
            <p:cNvPr id="143" name="TextBox 142"/>
            <p:cNvSpPr txBox="1"/>
            <p:nvPr/>
          </p:nvSpPr>
          <p:spPr>
            <a:xfrm>
              <a:off x="755576" y="2240578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v</a:t>
              </a:r>
              <a:r>
                <a:rPr lang="en-US" sz="2800" baseline="-25000" dirty="0"/>
                <a:t>2</a:t>
              </a:r>
              <a:endParaRPr lang="en-US" sz="2800" dirty="0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899592" y="2354977"/>
              <a:ext cx="1008112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45" name="Rectangle 144"/>
          <p:cNvSpPr/>
          <p:nvPr/>
        </p:nvSpPr>
        <p:spPr>
          <a:xfrm>
            <a:off x="863587" y="5614079"/>
            <a:ext cx="1476165" cy="4625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Connector 145"/>
          <p:cNvCxnSpPr/>
          <p:nvPr/>
        </p:nvCxnSpPr>
        <p:spPr>
          <a:xfrm>
            <a:off x="1367644" y="5603070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1871700" y="5619739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863588" y="558924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</a:t>
            </a:r>
            <a:r>
              <a:rPr lang="en-US" sz="2400" dirty="0" smtClean="0"/>
              <a:t>iew</a:t>
            </a:r>
            <a:endParaRPr lang="en-US" sz="2400" dirty="0"/>
          </a:p>
        </p:txBody>
      </p:sp>
      <p:sp>
        <p:nvSpPr>
          <p:cNvPr id="149" name="Rectangle 148"/>
          <p:cNvSpPr/>
          <p:nvPr/>
        </p:nvSpPr>
        <p:spPr>
          <a:xfrm>
            <a:off x="3419872" y="4346084"/>
            <a:ext cx="1872208" cy="18912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>
            <a:off x="3706194" y="427407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grpSp>
        <p:nvGrpSpPr>
          <p:cNvPr id="151" name="Group 150"/>
          <p:cNvGrpSpPr/>
          <p:nvPr/>
        </p:nvGrpSpPr>
        <p:grpSpPr>
          <a:xfrm>
            <a:off x="3562178" y="4797152"/>
            <a:ext cx="1296144" cy="523220"/>
            <a:chOff x="755576" y="2240578"/>
            <a:chExt cx="1296144" cy="523220"/>
          </a:xfrm>
        </p:grpSpPr>
        <p:sp>
          <p:nvSpPr>
            <p:cNvPr id="152" name="TextBox 151"/>
            <p:cNvSpPr txBox="1"/>
            <p:nvPr/>
          </p:nvSpPr>
          <p:spPr>
            <a:xfrm>
              <a:off x="755576" y="2240578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v</a:t>
              </a:r>
              <a:r>
                <a:rPr lang="en-US" sz="2800" baseline="-25000" dirty="0" smtClean="0"/>
                <a:t>1</a:t>
              </a:r>
              <a:endParaRPr lang="en-US" sz="2800" dirty="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899592" y="2354977"/>
              <a:ext cx="1008112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54" name="Rectangle 153"/>
          <p:cNvSpPr/>
          <p:nvPr/>
        </p:nvSpPr>
        <p:spPr>
          <a:xfrm>
            <a:off x="3599891" y="5614079"/>
            <a:ext cx="1476165" cy="4625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/>
          <p:cNvCxnSpPr/>
          <p:nvPr/>
        </p:nvCxnSpPr>
        <p:spPr>
          <a:xfrm>
            <a:off x="4103948" y="5603070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4608004" y="5619739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3599892" y="558924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</a:t>
            </a:r>
            <a:r>
              <a:rPr lang="en-US" sz="2400" dirty="0" smtClean="0"/>
              <a:t>iew</a:t>
            </a:r>
            <a:endParaRPr lang="en-US" sz="2400" dirty="0"/>
          </a:p>
        </p:txBody>
      </p:sp>
      <p:sp>
        <p:nvSpPr>
          <p:cNvPr id="158" name="Rectangle 157"/>
          <p:cNvSpPr/>
          <p:nvPr/>
        </p:nvSpPr>
        <p:spPr>
          <a:xfrm>
            <a:off x="6156176" y="4346084"/>
            <a:ext cx="1872208" cy="18912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/>
          <p:cNvSpPr txBox="1"/>
          <p:nvPr/>
        </p:nvSpPr>
        <p:spPr>
          <a:xfrm>
            <a:off x="6442498" y="427407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r>
              <a:rPr lang="en-US" sz="2800" baseline="-25000" dirty="0" smtClean="0"/>
              <a:t>3</a:t>
            </a:r>
            <a:endParaRPr lang="en-US" sz="2800" dirty="0"/>
          </a:p>
        </p:txBody>
      </p:sp>
      <p:grpSp>
        <p:nvGrpSpPr>
          <p:cNvPr id="160" name="Group 159"/>
          <p:cNvGrpSpPr/>
          <p:nvPr/>
        </p:nvGrpSpPr>
        <p:grpSpPr>
          <a:xfrm>
            <a:off x="6298482" y="4797152"/>
            <a:ext cx="1296144" cy="523220"/>
            <a:chOff x="755576" y="2240578"/>
            <a:chExt cx="1296144" cy="523220"/>
          </a:xfrm>
        </p:grpSpPr>
        <p:sp>
          <p:nvSpPr>
            <p:cNvPr id="161" name="TextBox 160"/>
            <p:cNvSpPr txBox="1"/>
            <p:nvPr/>
          </p:nvSpPr>
          <p:spPr>
            <a:xfrm>
              <a:off x="755576" y="2240578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v</a:t>
              </a:r>
              <a:r>
                <a:rPr lang="en-US" sz="2800" b="1" baseline="-25000" dirty="0"/>
                <a:t>2</a:t>
              </a:r>
              <a:endParaRPr lang="en-US" sz="2800" b="1" dirty="0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899592" y="2354977"/>
              <a:ext cx="1008112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63" name="Rectangle 162"/>
          <p:cNvSpPr/>
          <p:nvPr/>
        </p:nvSpPr>
        <p:spPr>
          <a:xfrm>
            <a:off x="6336195" y="5614079"/>
            <a:ext cx="1476165" cy="4625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4" name="Straight Connector 163"/>
          <p:cNvCxnSpPr/>
          <p:nvPr/>
        </p:nvCxnSpPr>
        <p:spPr>
          <a:xfrm>
            <a:off x="6840252" y="5603070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7344308" y="5619739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6336196" y="558924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v</a:t>
            </a:r>
            <a:r>
              <a:rPr lang="en-US" sz="2400" b="1" dirty="0" smtClean="0"/>
              <a:t>iew</a:t>
            </a:r>
            <a:endParaRPr lang="en-US" sz="2400" b="1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185076" y="2129623"/>
            <a:ext cx="0" cy="22516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290302" y="2927846"/>
            <a:ext cx="1476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write</a:t>
            </a:r>
            <a:endParaRPr lang="en-US" sz="3200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1473946" y="2149296"/>
            <a:ext cx="2934802" cy="21967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498282" y="2745256"/>
            <a:ext cx="1476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read</a:t>
            </a:r>
            <a:endParaRPr lang="en-US" sz="3200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498282" y="2149298"/>
            <a:ext cx="0" cy="22516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608004" y="2149296"/>
            <a:ext cx="2736304" cy="21967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3075523" y="3331346"/>
            <a:ext cx="2845518" cy="657882"/>
            <a:chOff x="4437540" y="4463675"/>
            <a:chExt cx="4194249" cy="1747215"/>
          </a:xfrm>
        </p:grpSpPr>
        <p:sp>
          <p:nvSpPr>
            <p:cNvPr id="47" name="Rectangle 46"/>
            <p:cNvSpPr/>
            <p:nvPr/>
          </p:nvSpPr>
          <p:spPr>
            <a:xfrm>
              <a:off x="4482207" y="4529424"/>
              <a:ext cx="4122241" cy="168146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437540" y="4463675"/>
              <a:ext cx="4194249" cy="1474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c</a:t>
              </a:r>
              <a:r>
                <a:rPr lang="en-US" sz="3200" dirty="0" smtClean="0"/>
                <a:t>ollect again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4580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0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Reminder: S</a:t>
            </a:r>
            <a:r>
              <a:rPr lang="en-US" dirty="0" smtClean="0"/>
              <a:t>tatic Snapshot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98</a:t>
            </a:fld>
            <a:endParaRPr lang="en-US"/>
          </a:p>
        </p:txBody>
      </p:sp>
      <p:pic>
        <p:nvPicPr>
          <p:cNvPr id="131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11703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728" y="1611705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Rectangle 139"/>
          <p:cNvSpPr/>
          <p:nvPr/>
        </p:nvSpPr>
        <p:spPr>
          <a:xfrm>
            <a:off x="683568" y="4346084"/>
            <a:ext cx="1872208" cy="18912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969890" y="427407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r>
              <a:rPr lang="en-US" sz="2800" baseline="-25000" dirty="0"/>
              <a:t>1</a:t>
            </a:r>
            <a:endParaRPr lang="en-US" sz="2800" dirty="0"/>
          </a:p>
        </p:txBody>
      </p:sp>
      <p:grpSp>
        <p:nvGrpSpPr>
          <p:cNvPr id="142" name="Group 141"/>
          <p:cNvGrpSpPr/>
          <p:nvPr/>
        </p:nvGrpSpPr>
        <p:grpSpPr>
          <a:xfrm>
            <a:off x="825874" y="4797152"/>
            <a:ext cx="1296144" cy="523220"/>
            <a:chOff x="755576" y="2240578"/>
            <a:chExt cx="1296144" cy="523220"/>
          </a:xfrm>
        </p:grpSpPr>
        <p:sp>
          <p:nvSpPr>
            <p:cNvPr id="143" name="TextBox 142"/>
            <p:cNvSpPr txBox="1"/>
            <p:nvPr/>
          </p:nvSpPr>
          <p:spPr>
            <a:xfrm>
              <a:off x="755576" y="2240578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v</a:t>
              </a:r>
              <a:r>
                <a:rPr lang="en-US" sz="2800" b="1" baseline="-25000" dirty="0"/>
                <a:t>3</a:t>
              </a:r>
              <a:endParaRPr lang="en-US" sz="2800" b="1" dirty="0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899592" y="2354977"/>
              <a:ext cx="1008112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45" name="Rectangle 144"/>
          <p:cNvSpPr/>
          <p:nvPr/>
        </p:nvSpPr>
        <p:spPr>
          <a:xfrm>
            <a:off x="863587" y="5614079"/>
            <a:ext cx="1476165" cy="4625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Connector 145"/>
          <p:cNvCxnSpPr/>
          <p:nvPr/>
        </p:nvCxnSpPr>
        <p:spPr>
          <a:xfrm>
            <a:off x="1367644" y="5603070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1871700" y="5619739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863588" y="558924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v</a:t>
            </a:r>
            <a:r>
              <a:rPr lang="en-US" sz="2400" b="1" dirty="0" smtClean="0"/>
              <a:t>iew</a:t>
            </a:r>
            <a:endParaRPr lang="en-US" sz="2400" b="1" dirty="0"/>
          </a:p>
        </p:txBody>
      </p:sp>
      <p:sp>
        <p:nvSpPr>
          <p:cNvPr id="149" name="Rectangle 148"/>
          <p:cNvSpPr/>
          <p:nvPr/>
        </p:nvSpPr>
        <p:spPr>
          <a:xfrm>
            <a:off x="3419872" y="4346084"/>
            <a:ext cx="1872208" cy="18912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>
            <a:off x="3706194" y="427407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grpSp>
        <p:nvGrpSpPr>
          <p:cNvPr id="151" name="Group 150"/>
          <p:cNvGrpSpPr/>
          <p:nvPr/>
        </p:nvGrpSpPr>
        <p:grpSpPr>
          <a:xfrm>
            <a:off x="3562178" y="4797152"/>
            <a:ext cx="1296144" cy="523220"/>
            <a:chOff x="755576" y="2240578"/>
            <a:chExt cx="1296144" cy="523220"/>
          </a:xfrm>
        </p:grpSpPr>
        <p:sp>
          <p:nvSpPr>
            <p:cNvPr id="152" name="TextBox 151"/>
            <p:cNvSpPr txBox="1"/>
            <p:nvPr/>
          </p:nvSpPr>
          <p:spPr>
            <a:xfrm>
              <a:off x="755576" y="2240578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v</a:t>
              </a:r>
              <a:r>
                <a:rPr lang="en-US" sz="2800" baseline="-25000" dirty="0" smtClean="0"/>
                <a:t>1</a:t>
              </a:r>
              <a:endParaRPr lang="en-US" sz="2800" dirty="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899592" y="2354977"/>
              <a:ext cx="1008112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54" name="Rectangle 153"/>
          <p:cNvSpPr/>
          <p:nvPr/>
        </p:nvSpPr>
        <p:spPr>
          <a:xfrm>
            <a:off x="3599891" y="5614079"/>
            <a:ext cx="1476165" cy="4625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/>
          <p:cNvCxnSpPr/>
          <p:nvPr/>
        </p:nvCxnSpPr>
        <p:spPr>
          <a:xfrm>
            <a:off x="4103948" y="5603070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4608004" y="5619739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3599892" y="558924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</a:t>
            </a:r>
            <a:r>
              <a:rPr lang="en-US" sz="2400" dirty="0" smtClean="0"/>
              <a:t>iew</a:t>
            </a:r>
            <a:endParaRPr lang="en-US" sz="2400" dirty="0"/>
          </a:p>
        </p:txBody>
      </p:sp>
      <p:sp>
        <p:nvSpPr>
          <p:cNvPr id="158" name="Rectangle 157"/>
          <p:cNvSpPr/>
          <p:nvPr/>
        </p:nvSpPr>
        <p:spPr>
          <a:xfrm>
            <a:off x="6156176" y="4346084"/>
            <a:ext cx="1872208" cy="18912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/>
          <p:cNvSpPr txBox="1"/>
          <p:nvPr/>
        </p:nvSpPr>
        <p:spPr>
          <a:xfrm>
            <a:off x="6442498" y="427407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r>
              <a:rPr lang="en-US" sz="2800" baseline="-25000" dirty="0" smtClean="0"/>
              <a:t>3</a:t>
            </a:r>
            <a:endParaRPr lang="en-US" sz="2800" dirty="0"/>
          </a:p>
        </p:txBody>
      </p:sp>
      <p:grpSp>
        <p:nvGrpSpPr>
          <p:cNvPr id="160" name="Group 159"/>
          <p:cNvGrpSpPr/>
          <p:nvPr/>
        </p:nvGrpSpPr>
        <p:grpSpPr>
          <a:xfrm>
            <a:off x="6298482" y="4797152"/>
            <a:ext cx="1296144" cy="523220"/>
            <a:chOff x="755576" y="2240578"/>
            <a:chExt cx="1296144" cy="523220"/>
          </a:xfrm>
        </p:grpSpPr>
        <p:sp>
          <p:nvSpPr>
            <p:cNvPr id="161" name="TextBox 160"/>
            <p:cNvSpPr txBox="1"/>
            <p:nvPr/>
          </p:nvSpPr>
          <p:spPr>
            <a:xfrm>
              <a:off x="755576" y="2240578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v</a:t>
              </a:r>
              <a:r>
                <a:rPr lang="en-US" sz="2800" baseline="-25000" dirty="0"/>
                <a:t>2</a:t>
              </a:r>
              <a:endParaRPr lang="en-US" sz="2800" dirty="0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899592" y="2354977"/>
              <a:ext cx="1008112" cy="40011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63" name="Rectangle 162"/>
          <p:cNvSpPr/>
          <p:nvPr/>
        </p:nvSpPr>
        <p:spPr>
          <a:xfrm>
            <a:off x="6336195" y="5614079"/>
            <a:ext cx="1476165" cy="4625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4" name="Straight Connector 163"/>
          <p:cNvCxnSpPr/>
          <p:nvPr/>
        </p:nvCxnSpPr>
        <p:spPr>
          <a:xfrm>
            <a:off x="6840252" y="5603070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7344308" y="5619739"/>
            <a:ext cx="0" cy="473557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6336196" y="558924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</a:t>
            </a:r>
            <a:r>
              <a:rPr lang="en-US" sz="2400" dirty="0" smtClean="0"/>
              <a:t>iew</a:t>
            </a:r>
            <a:endParaRPr lang="en-US" sz="2400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672444" y="2069704"/>
            <a:ext cx="0" cy="22516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672444" y="2656159"/>
            <a:ext cx="1476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write</a:t>
            </a:r>
            <a:endParaRPr lang="en-US" sz="3200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1473946" y="2149296"/>
            <a:ext cx="2934802" cy="21967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498282" y="2745256"/>
            <a:ext cx="1476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read</a:t>
            </a:r>
            <a:endParaRPr lang="en-US" sz="3200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498282" y="2149298"/>
            <a:ext cx="0" cy="22516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608004" y="2149296"/>
            <a:ext cx="2736304" cy="21967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691680" y="2545201"/>
            <a:ext cx="5450837" cy="1569660"/>
            <a:chOff x="7050159" y="2410723"/>
            <a:chExt cx="4873063" cy="1569660"/>
          </a:xfrm>
        </p:grpSpPr>
        <p:sp>
          <p:nvSpPr>
            <p:cNvPr id="47" name="Rectangle 46"/>
            <p:cNvSpPr/>
            <p:nvPr/>
          </p:nvSpPr>
          <p:spPr>
            <a:xfrm>
              <a:off x="7531714" y="2492896"/>
              <a:ext cx="3968451" cy="104489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50159" y="2410723"/>
              <a:ext cx="487306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No need to collect again:</a:t>
              </a:r>
            </a:p>
            <a:p>
              <a:pPr algn="ctr"/>
              <a:r>
                <a:rPr lang="en-US" sz="3200" dirty="0" smtClean="0"/>
                <a:t>n</a:t>
              </a:r>
              <a:r>
                <a:rPr lang="en-US" sz="3200" baseline="-25000" dirty="0" smtClean="0"/>
                <a:t>1</a:t>
              </a:r>
              <a:r>
                <a:rPr lang="en-US" sz="3200" dirty="0" smtClean="0"/>
                <a:t>’s view is fresh</a:t>
              </a:r>
            </a:p>
            <a:p>
              <a:pPr algn="ctr"/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3863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0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Snapshots in </a:t>
            </a:r>
            <a:r>
              <a:rPr lang="en-US" dirty="0"/>
              <a:t>Persistent </a:t>
            </a:r>
            <a:r>
              <a:rPr lang="en-US" dirty="0" smtClean="0"/>
              <a:t>Memory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99AF-9DFA-48AA-BD73-D430974321C6}" type="slidenum">
              <a:rPr lang="en-US" smtClean="0"/>
              <a:t>99</a:t>
            </a:fld>
            <a:endParaRPr lang="en-US"/>
          </a:p>
        </p:txBody>
      </p:sp>
      <p:pic>
        <p:nvPicPr>
          <p:cNvPr id="131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99735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208" y="1899736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Image result for client icon vecto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704" y="1899737"/>
            <a:ext cx="537592" cy="53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Rectangle 133"/>
          <p:cNvSpPr/>
          <p:nvPr/>
        </p:nvSpPr>
        <p:spPr>
          <a:xfrm>
            <a:off x="1708448" y="2924944"/>
            <a:ext cx="1512168" cy="1296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3923928" y="2924944"/>
            <a:ext cx="1512168" cy="12961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6228184" y="2924944"/>
            <a:ext cx="1512168" cy="12961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/>
          <p:cNvGrpSpPr/>
          <p:nvPr/>
        </p:nvGrpSpPr>
        <p:grpSpPr>
          <a:xfrm>
            <a:off x="1907704" y="5004469"/>
            <a:ext cx="5523130" cy="647531"/>
            <a:chOff x="4437540" y="4463675"/>
            <a:chExt cx="4194249" cy="1747215"/>
          </a:xfrm>
        </p:grpSpPr>
        <p:sp>
          <p:nvSpPr>
            <p:cNvPr id="138" name="Rectangle 137"/>
            <p:cNvSpPr/>
            <p:nvPr/>
          </p:nvSpPr>
          <p:spPr>
            <a:xfrm>
              <a:off x="4482207" y="4529424"/>
              <a:ext cx="4122241" cy="168146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437540" y="4463675"/>
              <a:ext cx="4194249" cy="1642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Initial set of clients and nodes</a:t>
              </a:r>
            </a:p>
            <a:p>
              <a:pPr algn="ctr"/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3378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 animBg="1"/>
      <p:bldP spid="1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7352</TotalTime>
  <Words>5093</Words>
  <Application>Microsoft Office PowerPoint</Application>
  <PresentationFormat>On-screen Show (4:3)</PresentationFormat>
  <Paragraphs>1764</Paragraphs>
  <Slides>146</Slides>
  <Notes>77</Notes>
  <HiddenSlides>21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146</vt:i4>
      </vt:variant>
    </vt:vector>
  </HeadingPairs>
  <TitlesOfParts>
    <vt:vector size="147" baseType="lpstr">
      <vt:lpstr>Office Theme</vt:lpstr>
      <vt:lpstr>Dynamic Memory  Time to Talk About Complexity</vt:lpstr>
      <vt:lpstr>Dynamic (Reconfigurable) Memory </vt:lpstr>
      <vt:lpstr>Byzantine Committees</vt:lpstr>
      <vt:lpstr>Byzantine Committees</vt:lpstr>
      <vt:lpstr>Byzantine Committees</vt:lpstr>
      <vt:lpstr>Evolution of Dynamic Memory  Theoretical Research</vt:lpstr>
      <vt:lpstr>Today: Abstractions and Complexity </vt:lpstr>
      <vt:lpstr>Today: Abstractions and Complexity </vt:lpstr>
      <vt:lpstr>Dynamic Shared Memory Model</vt:lpstr>
      <vt:lpstr>Basic Notion: Configuration</vt:lpstr>
      <vt:lpstr>Configuration’s Membership</vt:lpstr>
      <vt:lpstr>Dynamism: Transferring Control</vt:lpstr>
      <vt:lpstr>Three Questions</vt:lpstr>
      <vt:lpstr>Dynamism: Transferring Control</vt:lpstr>
      <vt:lpstr>Configuration C’s Life-Cycle</vt:lpstr>
      <vt:lpstr>Timeline Example</vt:lpstr>
      <vt:lpstr>Dynamic Fault Model</vt:lpstr>
      <vt:lpstr>Fault Model Example</vt:lpstr>
      <vt:lpstr>Weak Oracle - Inherent</vt:lpstr>
      <vt:lpstr>Weak Oracle - Abstraction</vt:lpstr>
      <vt:lpstr>Dynamic Tasks</vt:lpstr>
      <vt:lpstr>Today: Abstractions and Complexity </vt:lpstr>
      <vt:lpstr>Three Questions Recalled</vt:lpstr>
      <vt:lpstr>PowerPoint Presentation</vt:lpstr>
      <vt:lpstr>Today: Abstractions and Complexity </vt:lpstr>
      <vt:lpstr>Building Block: Static Registers</vt:lpstr>
      <vt:lpstr>Reconfiguration Task</vt:lpstr>
      <vt:lpstr>Reconfiguration Task Spec</vt:lpstr>
      <vt:lpstr>Example: Dynamic Atomic Register</vt:lpstr>
      <vt:lpstr>Dynamic Atomic Register Algorithm</vt:lpstr>
      <vt:lpstr>Dynamic Atomic Register Algorithm Read/Write</vt:lpstr>
      <vt:lpstr>Dynamic Atomic Register Algorithm ChangeConfig</vt:lpstr>
      <vt:lpstr>Correctness: Read and Write</vt:lpstr>
      <vt:lpstr>Correctness: ChangeConfig</vt:lpstr>
      <vt:lpstr>Today: Abstractions and Complexity </vt:lpstr>
      <vt:lpstr>Speculating Snapshot (SpSn)</vt:lpstr>
      <vt:lpstr>SpSn Implementation Take I  (DynaStore)</vt:lpstr>
      <vt:lpstr>Reconfiguration</vt:lpstr>
      <vt:lpstr>Reconfiguration</vt:lpstr>
      <vt:lpstr>reconfig(C,Proposal)</vt:lpstr>
      <vt:lpstr>reconfig(C,Proposal) Liveness</vt:lpstr>
      <vt:lpstr>DynaStore Complexity 1/2</vt:lpstr>
      <vt:lpstr>DynaStore Complexity 2/2</vt:lpstr>
      <vt:lpstr>Reducing Complexity</vt:lpstr>
      <vt:lpstr>Basic Idea – Use Containment</vt:lpstr>
      <vt:lpstr>Straw Man Solution</vt:lpstr>
      <vt:lpstr>Optimal Reconfiguration</vt:lpstr>
      <vt:lpstr>Optimal Reconfiguration – Problem 1</vt:lpstr>
      <vt:lpstr>Optimal Reconfiguration – Problem 2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Illustration</vt:lpstr>
      <vt:lpstr>PowerPoint Presentation</vt:lpstr>
      <vt:lpstr>Today: Abstractions and Complexity </vt:lpstr>
      <vt:lpstr>Single-Writer Registers</vt:lpstr>
      <vt:lpstr>Memory Responsiveness</vt:lpstr>
      <vt:lpstr>Wait-free Atomic Dynamic Snapshots</vt:lpstr>
      <vt:lpstr>Essential Assumptions  </vt:lpstr>
      <vt:lpstr>Essential Assumptions  </vt:lpstr>
      <vt:lpstr>Reminder: Static Snapshot</vt:lpstr>
      <vt:lpstr>Reminder: Static Snapshot</vt:lpstr>
      <vt:lpstr>Reminder: Static Snapshot</vt:lpstr>
      <vt:lpstr>Reminder: Static Snapshot</vt:lpstr>
      <vt:lpstr>Reminder: Static Snapshot</vt:lpstr>
      <vt:lpstr>Reminder: Static Snapshot</vt:lpstr>
      <vt:lpstr>Reminder: Static Snapshot</vt:lpstr>
      <vt:lpstr>Reminder: Static Snapshot</vt:lpstr>
      <vt:lpstr>Reminder: Static Snapshot</vt:lpstr>
      <vt:lpstr>Snapshots in Persistent Memory </vt:lpstr>
      <vt:lpstr>Snapshots in Persistent Memory </vt:lpstr>
      <vt:lpstr>Snapshots in Persistent Memory </vt:lpstr>
      <vt:lpstr>Snapshots in Persistent Memory </vt:lpstr>
      <vt:lpstr>Snapshots in Persistent Memory </vt:lpstr>
      <vt:lpstr>Snapshots in Persistent Memory </vt:lpstr>
      <vt:lpstr>Snapshots in Persistent Memory </vt:lpstr>
      <vt:lpstr>Snapshots in Persistent Memory </vt:lpstr>
      <vt:lpstr>Snapshots in Persistent Memory </vt:lpstr>
      <vt:lpstr>Snapshots in Persistent Memory </vt:lpstr>
      <vt:lpstr>Snapshots in Persistent Memory </vt:lpstr>
      <vt:lpstr>Snapshots in Persistent Memory </vt:lpstr>
      <vt:lpstr>Snapshots in Persistent Memory </vt:lpstr>
      <vt:lpstr>Snapshots in Persistent Memory </vt:lpstr>
      <vt:lpstr>Snapshots in Persistent Memory </vt:lpstr>
      <vt:lpstr>Snapshots in Persistent Memory </vt:lpstr>
      <vt:lpstr>Snapshots in Persistent Memory </vt:lpstr>
      <vt:lpstr>Ephemeral Memory: Challenges 1-2</vt:lpstr>
      <vt:lpstr>Ephemeral Memory: Solutions 1-2</vt:lpstr>
      <vt:lpstr>Ephemeral Memory Challenge 3</vt:lpstr>
      <vt:lpstr>Ephemeral Memory Challenge 3</vt:lpstr>
      <vt:lpstr>Ephemeral Memory Challenge 3</vt:lpstr>
      <vt:lpstr>Ephemeral Memory Challenge 3</vt:lpstr>
      <vt:lpstr>Ephemeral Memory Challenge 3</vt:lpstr>
      <vt:lpstr>Ephemeral Memory Solution 3</vt:lpstr>
      <vt:lpstr>Key Property</vt:lpstr>
      <vt:lpstr>Ephemeral Memory Add</vt:lpstr>
      <vt:lpstr>Ephemeral Memory Remove</vt:lpstr>
      <vt:lpstr>Ephemeral memory</vt:lpstr>
      <vt:lpstr>Today: Abstractions and Complexity </vt:lpstr>
      <vt:lpstr>Complexity</vt:lpstr>
      <vt:lpstr>Complexity Argument</vt:lpstr>
      <vt:lpstr>Complexity Revisited</vt:lpstr>
      <vt:lpstr>Wrap Up: Dynamic Memory  Theoretical Research</vt:lpstr>
      <vt:lpstr>PowerPoint Presentation</vt:lpstr>
      <vt:lpstr>Conclusion</vt:lpstr>
      <vt:lpstr>Example: Register Emulation</vt:lpstr>
      <vt:lpstr>Example: Register Emulation</vt:lpstr>
      <vt:lpstr>Example: Register Emulation</vt:lpstr>
      <vt:lpstr>Example: Register Emulation</vt:lpstr>
      <vt:lpstr>Example: Register Emulation</vt:lpstr>
      <vt:lpstr>Evolution of Dynamic Memory</vt:lpstr>
      <vt:lpstr>Evolution of Dynamic Memory</vt:lpstr>
      <vt:lpstr>Evolution of Dynamic Memory</vt:lpstr>
      <vt:lpstr>Evolution of Dynamic Memory</vt:lpstr>
      <vt:lpstr>Evolution of Dynamic Memory</vt:lpstr>
      <vt:lpstr>Evolution of Dynamic Memory</vt:lpstr>
      <vt:lpstr>Fault Model Example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Memory  Time to Talk About Complexity</dc:title>
  <dc:creator>Alexander Spiegelman</dc:creator>
  <cp:lastModifiedBy>Idit Keidar</cp:lastModifiedBy>
  <cp:revision>624</cp:revision>
  <dcterms:created xsi:type="dcterms:W3CDTF">2016-11-20T08:35:27Z</dcterms:created>
  <dcterms:modified xsi:type="dcterms:W3CDTF">2016-11-30T13:44:03Z</dcterms:modified>
</cp:coreProperties>
</file>