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355" r:id="rId3"/>
    <p:sldId id="424" r:id="rId4"/>
    <p:sldId id="432" r:id="rId5"/>
    <p:sldId id="433" r:id="rId6"/>
    <p:sldId id="434" r:id="rId7"/>
    <p:sldId id="360" r:id="rId8"/>
    <p:sldId id="435" r:id="rId9"/>
    <p:sldId id="438" r:id="rId10"/>
    <p:sldId id="265" r:id="rId11"/>
    <p:sldId id="370" r:id="rId12"/>
    <p:sldId id="266" r:id="rId13"/>
    <p:sldId id="441" r:id="rId14"/>
    <p:sldId id="323" r:id="rId15"/>
    <p:sldId id="440" r:id="rId16"/>
    <p:sldId id="392" r:id="rId17"/>
    <p:sldId id="379" r:id="rId18"/>
    <p:sldId id="383" r:id="rId19"/>
    <p:sldId id="457" r:id="rId20"/>
    <p:sldId id="443" r:id="rId21"/>
    <p:sldId id="412" r:id="rId22"/>
    <p:sldId id="386" r:id="rId23"/>
    <p:sldId id="454" r:id="rId24"/>
    <p:sldId id="388" r:id="rId25"/>
    <p:sldId id="393" r:id="rId26"/>
    <p:sldId id="405" r:id="rId27"/>
    <p:sldId id="448" r:id="rId28"/>
    <p:sldId id="455" r:id="rId29"/>
    <p:sldId id="450" r:id="rId30"/>
    <p:sldId id="445" r:id="rId31"/>
    <p:sldId id="453" r:id="rId32"/>
    <p:sldId id="449" r:id="rId33"/>
    <p:sldId id="362" r:id="rId34"/>
    <p:sldId id="452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FB"/>
    <a:srgbClr val="F1E3C1"/>
    <a:srgbClr val="5AA157"/>
    <a:srgbClr val="940094"/>
    <a:srgbClr val="FFD8E4"/>
    <a:srgbClr val="FFD3E3"/>
    <a:srgbClr val="EEF1A4"/>
    <a:srgbClr val="0000B8"/>
    <a:srgbClr val="CCDE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0" autoAdjust="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6194-7310-2646-8320-8A9E7DE3AD20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BEA47-6647-664A-92E4-E6A039B72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7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748041-2AC0-184C-BCAD-F858A54BF9A2}" type="slidenum">
              <a:rPr lang="en-US"/>
              <a:pPr/>
              <a:t>2</a:t>
            </a:fld>
            <a:endParaRPr lang="en-US"/>
          </a:p>
        </p:txBody>
      </p:sp>
      <p:sp>
        <p:nvSpPr>
          <p:cNvPr id="3676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76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748041-2AC0-184C-BCAD-F858A54BF9A2}" type="slidenum">
              <a:rPr lang="en-US"/>
              <a:pPr/>
              <a:t>3</a:t>
            </a:fld>
            <a:endParaRPr lang="en-US"/>
          </a:p>
        </p:txBody>
      </p:sp>
      <p:sp>
        <p:nvSpPr>
          <p:cNvPr id="3676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76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FCC9F-4E97-7C45-A85F-7AE445C12444}" type="slidenum">
              <a:rPr lang="en-US"/>
              <a:pPr/>
              <a:t>7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FCC9F-4E97-7C45-A85F-7AE445C12444}" type="slidenum">
              <a:rPr lang="en-US"/>
              <a:pPr/>
              <a:t>8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FCC9F-4E97-7C45-A85F-7AE445C12444}" type="slidenum">
              <a:rPr lang="en-US"/>
              <a:pPr/>
              <a:t>9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BEA47-6647-664A-92E4-E6A039B724D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00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FCC9F-4E97-7C45-A85F-7AE445C12444}" type="slidenum">
              <a:rPr lang="en-US"/>
              <a:pPr/>
              <a:t>15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6FCC9F-4E97-7C45-A85F-7AE445C12444}" type="slidenum">
              <a:rPr lang="en-US"/>
              <a:pPr/>
              <a:t>31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46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8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7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88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91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8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9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8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1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15F12-2173-1F4B-A0C2-4D96A6D5ADFF}" type="datetimeFigureOut">
              <a:rPr lang="en-US" smtClean="0"/>
              <a:t>16-12-01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E8802-536C-D84A-AFC5-AF6023F90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0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452" y="847398"/>
            <a:ext cx="7218288" cy="2297378"/>
          </a:xfr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i="1" dirty="0" smtClean="0">
                <a:ln>
                  <a:solidFill>
                    <a:srgbClr val="000000"/>
                  </a:solidFill>
                </a:ln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Towards</a:t>
            </a:r>
            <a:r>
              <a:rPr lang="en-US" sz="3200" dirty="0" smtClean="0">
                <a:ln>
                  <a:solidFill>
                    <a:srgbClr val="000000"/>
                  </a:solidFill>
                </a:ln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Practical</a:t>
            </a:r>
            <a:r>
              <a:rPr lang="en-US" sz="3200" dirty="0" smtClean="0">
                <a:ln>
                  <a:solidFill>
                    <a:srgbClr val="000000"/>
                  </a:solidFill>
                </a:ln>
                <a:solidFill>
                  <a:srgbClr val="FF6600"/>
                </a:solidFill>
                <a:latin typeface="Arial"/>
                <a:cs typeface="Arial"/>
              </a:rPr>
              <a:t/>
            </a:r>
            <a:br>
              <a:rPr lang="en-US" sz="3200" dirty="0" smtClean="0">
                <a:ln>
                  <a:solidFill>
                    <a:srgbClr val="000000"/>
                  </a:solidFill>
                </a:ln>
                <a:solidFill>
                  <a:srgbClr val="FF6600"/>
                </a:solidFill>
                <a:latin typeface="Arial"/>
                <a:cs typeface="Arial"/>
              </a:rPr>
            </a:br>
            <a:r>
              <a:rPr lang="en-US" sz="3200" dirty="0" smtClean="0">
                <a:ln>
                  <a:solidFill>
                    <a:srgbClr val="000000"/>
                  </a:solidFill>
                </a:ln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en-US" b="1" spc="50" dirty="0" smtClean="0">
                <a:ln w="12700" cmpd="sng">
                  <a:solidFill>
                    <a:srgbClr val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/>
                <a:cs typeface="Arial"/>
              </a:rPr>
              <a:t>Byzantine</a:t>
            </a:r>
            <a:br>
              <a:rPr lang="en-US" b="1" spc="50" dirty="0" smtClean="0">
                <a:ln w="12700" cmpd="sng">
                  <a:solidFill>
                    <a:srgbClr val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/>
                <a:cs typeface="Arial"/>
              </a:rPr>
            </a:br>
            <a:r>
              <a:rPr lang="en-US" b="1" spc="50" dirty="0" smtClean="0">
                <a:ln w="12700" cmpd="sng">
                  <a:solidFill>
                    <a:srgbClr val="00000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/>
                <a:cs typeface="Arial"/>
              </a:rPr>
              <a:t> agreement  </a:t>
            </a:r>
            <a:endParaRPr lang="en-US" b="1" spc="50" dirty="0">
              <a:ln w="12700" cmpd="sng">
                <a:solidFill>
                  <a:srgbClr val="00000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5281" y="4361507"/>
            <a:ext cx="4795937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Valerie King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University of Victoria</a:t>
            </a:r>
          </a:p>
        </p:txBody>
      </p:sp>
      <p:pic>
        <p:nvPicPr>
          <p:cNvPr id="6" name="Picture 5" descr="flames-clipart-pi5GqqkiB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018" y="1475163"/>
            <a:ext cx="1127380" cy="155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928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398"/>
            <a:ext cx="8628467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1983 Ben-</a:t>
            </a:r>
            <a:r>
              <a:rPr lang="en-US" dirty="0" err="1" smtClean="0"/>
              <a:t>Or’s</a:t>
            </a:r>
            <a:r>
              <a:rPr lang="en-US" dirty="0" smtClean="0"/>
              <a:t> </a:t>
            </a:r>
            <a:r>
              <a:rPr lang="en-US" dirty="0" err="1" smtClean="0"/>
              <a:t>alg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 t</a:t>
            </a:r>
            <a:r>
              <a:rPr lang="en-US" dirty="0" smtClean="0"/>
              <a:t>&lt;n/5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0398"/>
            <a:ext cx="9144000" cy="53747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Arial"/>
                <a:cs typeface="Arial"/>
              </a:rPr>
              <a:t>v</a:t>
            </a:r>
            <a:r>
              <a:rPr lang="en-US" sz="2800" baseline="-25000" dirty="0" err="1" smtClean="0">
                <a:latin typeface="Arial"/>
                <a:cs typeface="Arial"/>
              </a:rPr>
              <a:t>p</a:t>
            </a:r>
            <a:r>
              <a:rPr lang="en-US" sz="2800" dirty="0" smtClean="0">
                <a:latin typeface="Arial"/>
                <a:cs typeface="Arial"/>
              </a:rPr>
              <a:t>=input bit of </a:t>
            </a:r>
            <a:r>
              <a:rPr lang="en-US" sz="2800" dirty="0" err="1" smtClean="0">
                <a:latin typeface="Arial"/>
                <a:cs typeface="Arial"/>
              </a:rPr>
              <a:t>proc</a:t>
            </a:r>
            <a:r>
              <a:rPr lang="en-US" sz="2800" dirty="0" smtClean="0">
                <a:latin typeface="Arial"/>
                <a:cs typeface="Arial"/>
              </a:rPr>
              <a:t> p</a:t>
            </a:r>
          </a:p>
          <a:p>
            <a:pPr marL="0" indent="0">
              <a:buNone/>
            </a:pPr>
            <a:r>
              <a:rPr lang="en-US" sz="2800" dirty="0" smtClean="0">
                <a:latin typeface="Arial"/>
                <a:cs typeface="Arial"/>
              </a:rPr>
              <a:t>While not decided </a:t>
            </a:r>
            <a:r>
              <a:rPr lang="en-US" sz="2800" dirty="0" err="1" smtClean="0">
                <a:solidFill>
                  <a:srgbClr val="0000FF"/>
                </a:solidFill>
                <a:latin typeface="Arial"/>
                <a:cs typeface="Arial"/>
              </a:rPr>
              <a:t>proc</a:t>
            </a:r>
            <a:r>
              <a:rPr lang="en-US" sz="2800" dirty="0" smtClean="0">
                <a:solidFill>
                  <a:srgbClr val="0000FF"/>
                </a:solidFill>
                <a:latin typeface="Arial"/>
                <a:cs typeface="Arial"/>
              </a:rPr>
              <a:t> p</a:t>
            </a:r>
            <a:r>
              <a:rPr lang="en-US" sz="2800" dirty="0" smtClean="0">
                <a:latin typeface="Arial"/>
                <a:cs typeface="Arial"/>
              </a:rPr>
              <a:t> does:</a:t>
            </a:r>
          </a:p>
          <a:p>
            <a:pPr marL="0" indent="0">
              <a:buNone/>
            </a:pPr>
            <a:endParaRPr lang="en-US" sz="2800" dirty="0" smtClean="0">
              <a:latin typeface="Arial"/>
              <a:cs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3366FF"/>
                </a:solidFill>
                <a:latin typeface="Arial"/>
                <a:cs typeface="Arial"/>
              </a:rPr>
              <a:t>B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roadcast 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err="1">
                <a:latin typeface="Arial"/>
                <a:cs typeface="Arial"/>
              </a:rPr>
              <a:t>v</a:t>
            </a:r>
            <a:r>
              <a:rPr lang="en-US" sz="2800" baseline="-25000" dirty="0" err="1">
                <a:latin typeface="Arial"/>
                <a:cs typeface="Arial"/>
              </a:rPr>
              <a:t>p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 , wait </a:t>
            </a:r>
            <a:r>
              <a:rPr lang="en-US" sz="2800" dirty="0" err="1" smtClean="0">
                <a:solidFill>
                  <a:srgbClr val="3366FF"/>
                </a:solidFill>
                <a:latin typeface="Arial"/>
                <a:cs typeface="Arial"/>
              </a:rPr>
              <a:t>til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 n-t </a:t>
            </a:r>
            <a:r>
              <a:rPr lang="en-US" sz="2800" dirty="0" err="1" smtClean="0">
                <a:solidFill>
                  <a:srgbClr val="3366FF"/>
                </a:solidFill>
                <a:latin typeface="Arial"/>
                <a:cs typeface="Arial"/>
              </a:rPr>
              <a:t>procs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 respond,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latin typeface="Wingdings"/>
                <a:ea typeface="Wingdings"/>
                <a:cs typeface="Wingdings"/>
                <a:sym typeface="Wingdings"/>
              </a:rPr>
              <a:t>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 majority bit if received 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from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&gt;(</a:t>
            </a:r>
            <a:r>
              <a:rPr lang="en-US" sz="2800" dirty="0" err="1" smtClean="0">
                <a:solidFill>
                  <a:srgbClr val="3366FF"/>
                </a:solidFill>
                <a:latin typeface="Arial"/>
                <a:cs typeface="Arial"/>
              </a:rPr>
              <a:t>n+t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)/2 </a:t>
            </a:r>
            <a:r>
              <a:rPr lang="en-US" sz="2800" dirty="0" err="1" smtClean="0">
                <a:solidFill>
                  <a:srgbClr val="3366FF"/>
                </a:solidFill>
                <a:latin typeface="Arial"/>
                <a:cs typeface="Arial"/>
              </a:rPr>
              <a:t>proc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 (else nil)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send out (echo,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v 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), wait </a:t>
            </a:r>
            <a:r>
              <a:rPr lang="en-US" sz="2800" dirty="0" err="1" smtClean="0">
                <a:solidFill>
                  <a:srgbClr val="3366FF"/>
                </a:solidFill>
                <a:latin typeface="Arial"/>
                <a:cs typeface="Arial"/>
              </a:rPr>
              <a:t>til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 n-t </a:t>
            </a:r>
            <a:r>
              <a:rPr lang="en-US" sz="2800" dirty="0" err="1" smtClean="0">
                <a:solidFill>
                  <a:srgbClr val="3366FF"/>
                </a:solidFill>
                <a:latin typeface="Arial"/>
                <a:cs typeface="Arial"/>
              </a:rPr>
              <a:t>procs</a:t>
            </a: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 respond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3366FF"/>
                </a:solidFill>
                <a:latin typeface="Arial"/>
                <a:cs typeface="Arial"/>
              </a:rPr>
              <a:t>Case analysis: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3366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1520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Every </a:t>
            </a:r>
            <a:r>
              <a:rPr lang="en-US" dirty="0" err="1" smtClean="0"/>
              <a:t>proc</a:t>
            </a:r>
            <a:r>
              <a:rPr lang="en-US" dirty="0" smtClean="0"/>
              <a:t> in Case A&amp;B</a:t>
            </a:r>
            <a:br>
              <a:rPr lang="en-US" dirty="0" smtClean="0"/>
            </a:br>
            <a:r>
              <a:rPr lang="en-US" dirty="0" smtClean="0"/>
              <a:t>or every </a:t>
            </a:r>
            <a:r>
              <a:rPr lang="en-US" dirty="0" err="1" smtClean="0"/>
              <a:t>proc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in Case B&amp;C</a:t>
            </a:r>
            <a:endParaRPr lang="en-US" dirty="0">
              <a:solidFill>
                <a:srgbClr val="5AA15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397"/>
            <a:ext cx="8686800" cy="5354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u="sng" dirty="0" smtClean="0"/>
              <a:t>CASE:  #(</a:t>
            </a:r>
            <a:r>
              <a:rPr lang="en-US" u="sng" dirty="0" err="1" smtClean="0"/>
              <a:t>echo,v</a:t>
            </a:r>
            <a:r>
              <a:rPr lang="en-US" u="sng" dirty="0" smtClean="0"/>
              <a:t>), v ≠nil</a:t>
            </a:r>
          </a:p>
          <a:p>
            <a:pPr marL="514350" indent="-514350" algn="just">
              <a:buAutoNum type="alphaUcParenR"/>
            </a:pPr>
            <a:r>
              <a:rPr lang="en-US" sz="2800" dirty="0" smtClean="0"/>
              <a:t>&gt; (n-</a:t>
            </a:r>
            <a:r>
              <a:rPr lang="en-US" sz="2800" dirty="0" smtClean="0">
                <a:solidFill>
                  <a:srgbClr val="FF0000"/>
                </a:solidFill>
              </a:rPr>
              <a:t>t)</a:t>
            </a:r>
            <a:r>
              <a:rPr lang="en-US" sz="2800" dirty="0" smtClean="0"/>
              <a:t>/2+</a:t>
            </a:r>
            <a:r>
              <a:rPr lang="en-US" sz="2800" dirty="0" smtClean="0">
                <a:solidFill>
                  <a:srgbClr val="FF0000"/>
                </a:solidFill>
              </a:rPr>
              <a:t>t </a:t>
            </a:r>
            <a:r>
              <a:rPr lang="en-US" sz="2800" dirty="0" smtClean="0"/>
              <a:t>decide v          </a:t>
            </a:r>
          </a:p>
          <a:p>
            <a:pPr marL="0" indent="0" algn="just">
              <a:buNone/>
            </a:pPr>
            <a:endParaRPr lang="en-US" sz="2800" i="1" dirty="0" smtClean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endParaRPr lang="en-US" sz="2800" i="1" dirty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r>
              <a:rPr lang="en-US" sz="2800" dirty="0" smtClean="0"/>
              <a:t>B) &gt; </a:t>
            </a:r>
            <a:r>
              <a:rPr lang="en-US" sz="2800" dirty="0" smtClean="0">
                <a:solidFill>
                  <a:srgbClr val="000000"/>
                </a:solidFill>
              </a:rPr>
              <a:t>t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then 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dirty="0" err="1" smtClean="0">
                <a:sym typeface="Wingdings"/>
              </a:rPr>
              <a:t>v</a:t>
            </a:r>
            <a:r>
              <a:rPr lang="en-US" sz="2800" baseline="-25000" dirty="0" err="1" smtClean="0">
                <a:sym typeface="Wingdings"/>
              </a:rPr>
              <a:t>p</a:t>
            </a:r>
            <a:r>
              <a:rPr lang="en-US" sz="2800" baseline="-25000" dirty="0" smtClean="0">
                <a:sym typeface="Wingdings"/>
              </a:rPr>
              <a:t>  </a:t>
            </a:r>
            <a:r>
              <a:rPr lang="en-US" sz="2800" dirty="0" smtClean="0">
                <a:sym typeface="Wingdings"/>
              </a:rPr>
              <a:t>v</a:t>
            </a:r>
            <a:r>
              <a:rPr lang="en-US" sz="2800" baseline="-25000" dirty="0" smtClean="0">
                <a:sym typeface="Wingdings"/>
              </a:rPr>
              <a:t> </a:t>
            </a:r>
            <a:endParaRPr lang="en-US" baseline="-25000" dirty="0" smtClean="0">
              <a:solidFill>
                <a:srgbClr val="0000FF"/>
              </a:solidFill>
              <a:sym typeface="Wingdings"/>
            </a:endParaRPr>
          </a:p>
          <a:p>
            <a:pPr marL="57150" indent="0">
              <a:buNone/>
            </a:pPr>
            <a:endParaRPr lang="en-US" sz="2800" dirty="0" smtClean="0">
              <a:sym typeface="Wingdings"/>
            </a:endParaRPr>
          </a:p>
          <a:p>
            <a:pPr marL="57150" indent="0">
              <a:buNone/>
            </a:pPr>
            <a:endParaRPr lang="en-US" sz="2800" dirty="0">
              <a:sym typeface="Wingdings"/>
            </a:endParaRPr>
          </a:p>
          <a:p>
            <a:pPr marL="57150" indent="0">
              <a:buNone/>
            </a:pPr>
            <a:r>
              <a:rPr lang="en-US" sz="2800" dirty="0" smtClean="0">
                <a:sym typeface="Wingdings"/>
              </a:rPr>
              <a:t>C)  else    </a:t>
            </a:r>
            <a:r>
              <a:rPr lang="en-US" sz="2800" dirty="0" err="1" smtClean="0">
                <a:sym typeface="Wingdings"/>
              </a:rPr>
              <a:t>v</a:t>
            </a:r>
            <a:r>
              <a:rPr lang="en-US" sz="2800" baseline="-25000" dirty="0" err="1" smtClean="0">
                <a:sym typeface="Wingdings"/>
              </a:rPr>
              <a:t>p</a:t>
            </a:r>
            <a:r>
              <a:rPr lang="en-US" sz="2800" dirty="0" smtClean="0">
                <a:sym typeface="Wingdings"/>
              </a:rPr>
              <a:t>  private </a:t>
            </a:r>
            <a:r>
              <a:rPr lang="en-US" sz="2800" dirty="0" err="1" smtClean="0">
                <a:sym typeface="Wingdings"/>
              </a:rPr>
              <a:t>coinflip</a:t>
            </a:r>
            <a:endParaRPr lang="en-US" sz="2800" dirty="0" smtClean="0">
              <a:sym typeface="Wingdings"/>
            </a:endParaRP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467048" y="2809499"/>
            <a:ext cx="3219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All decide by next round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1832" y="3725025"/>
            <a:ext cx="370846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</a:rPr>
              <a:t>All decide same value</a:t>
            </a:r>
          </a:p>
          <a:p>
            <a:r>
              <a:rPr lang="en-US" sz="2400" dirty="0" smtClean="0">
                <a:solidFill>
                  <a:srgbClr val="3366FF"/>
                </a:solidFill>
              </a:rPr>
              <a:t>by next round</a:t>
            </a:r>
          </a:p>
          <a:p>
            <a:r>
              <a:rPr lang="en-US" sz="2400" u="sng" dirty="0" smtClean="0">
                <a:solidFill>
                  <a:srgbClr val="3366FF"/>
                </a:solidFill>
              </a:rPr>
              <a:t>If all </a:t>
            </a:r>
            <a:r>
              <a:rPr lang="en-US" sz="2400" u="sng" dirty="0" err="1" smtClean="0">
                <a:solidFill>
                  <a:srgbClr val="3366FF"/>
                </a:solidFill>
              </a:rPr>
              <a:t>coinflips</a:t>
            </a:r>
            <a:r>
              <a:rPr lang="en-US" sz="2400" u="sng" dirty="0" smtClean="0">
                <a:solidFill>
                  <a:srgbClr val="3366FF"/>
                </a:solidFill>
              </a:rPr>
              <a:t> agree </a:t>
            </a:r>
          </a:p>
          <a:p>
            <a:r>
              <a:rPr lang="en-US" sz="2400" dirty="0" smtClean="0">
                <a:solidFill>
                  <a:srgbClr val="3366FF"/>
                </a:solidFill>
              </a:rPr>
              <a:t>and</a:t>
            </a:r>
          </a:p>
          <a:p>
            <a:r>
              <a:rPr lang="en-US" sz="2400" dirty="0" smtClean="0">
                <a:solidFill>
                  <a:srgbClr val="3366FF"/>
                </a:solidFill>
              </a:rPr>
              <a:t> they  agrees with v (“</a:t>
            </a:r>
            <a:r>
              <a:rPr lang="en-US" sz="2400" b="1" dirty="0" smtClean="0">
                <a:solidFill>
                  <a:srgbClr val="000090"/>
                </a:solidFill>
              </a:rPr>
              <a:t>good </a:t>
            </a:r>
          </a:p>
          <a:p>
            <a:r>
              <a:rPr lang="en-US" sz="2400" b="1" dirty="0">
                <a:solidFill>
                  <a:srgbClr val="000090"/>
                </a:solidFill>
              </a:rPr>
              <a:t> </a:t>
            </a:r>
            <a:r>
              <a:rPr lang="en-US" sz="2400" b="1" dirty="0" smtClean="0">
                <a:solidFill>
                  <a:srgbClr val="000090"/>
                </a:solidFill>
              </a:rPr>
              <a:t>                              direction</a:t>
            </a:r>
            <a:r>
              <a:rPr lang="en-US" sz="2400" dirty="0" smtClean="0">
                <a:solidFill>
                  <a:srgbClr val="0000FF"/>
                </a:solidFill>
              </a:rPr>
              <a:t>”)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941170" y="1785295"/>
            <a:ext cx="352220" cy="2762803"/>
          </a:xfrm>
          <a:prstGeom prst="rightBrace">
            <a:avLst>
              <a:gd name="adj1" fmla="val 8333"/>
              <a:gd name="adj2" fmla="val 4599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5064427" y="3533676"/>
            <a:ext cx="397405" cy="302172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1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745"/>
            <a:ext cx="8793904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Essentials of Ben-Or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697" y="978148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Repeat until decision</a:t>
            </a:r>
          </a:p>
          <a:p>
            <a:r>
              <a:rPr lang="en-US" sz="2400" dirty="0" smtClean="0"/>
              <a:t>Broadcast</a:t>
            </a:r>
          </a:p>
          <a:p>
            <a:endParaRPr lang="en-US" sz="2400" dirty="0" smtClean="0"/>
          </a:p>
          <a:p>
            <a:r>
              <a:rPr lang="en-US" sz="2400" dirty="0" smtClean="0"/>
              <a:t>CASE:  # (</a:t>
            </a:r>
            <a:r>
              <a:rPr lang="en-US" sz="2400" dirty="0" err="1" smtClean="0"/>
              <a:t>echo,v</a:t>
            </a:r>
            <a:r>
              <a:rPr lang="en-US" sz="2400" dirty="0" smtClean="0"/>
              <a:t>) messages: 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400" dirty="0" smtClean="0"/>
              <a:t>&gt; (</a:t>
            </a:r>
            <a:r>
              <a:rPr lang="en-US" sz="2400" dirty="0" err="1" smtClean="0"/>
              <a:t>n+t</a:t>
            </a:r>
            <a:r>
              <a:rPr lang="en-US" sz="2400" dirty="0" smtClean="0"/>
              <a:t>)/2 </a:t>
            </a:r>
            <a:r>
              <a:rPr lang="en-US" sz="2400" dirty="0" smtClean="0">
                <a:sym typeface="Wingdings"/>
              </a:rPr>
              <a:t>then</a:t>
            </a:r>
            <a:r>
              <a:rPr lang="en-US" sz="2400" dirty="0" smtClean="0"/>
              <a:t> decide v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              &gt;t then 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v</a:t>
            </a:r>
            <a:r>
              <a:rPr lang="en-US" sz="2400" baseline="-25000" dirty="0" err="1" smtClean="0">
                <a:sym typeface="Wingdings"/>
              </a:rPr>
              <a:t>p</a:t>
            </a:r>
            <a:r>
              <a:rPr lang="en-US" sz="2400" baseline="-25000" dirty="0" smtClean="0">
                <a:sym typeface="Wingdings"/>
              </a:rPr>
              <a:t>  </a:t>
            </a:r>
            <a:r>
              <a:rPr lang="en-US" sz="2400" dirty="0" smtClean="0">
                <a:sym typeface="Wingdings"/>
              </a:rPr>
              <a:t> v     </a:t>
            </a:r>
          </a:p>
          <a:p>
            <a:pPr marL="457200" lvl="1" indent="0">
              <a:buNone/>
            </a:pPr>
            <a:r>
              <a:rPr lang="en-US" sz="2400" dirty="0">
                <a:sym typeface="Wingdings"/>
              </a:rPr>
              <a:t>	</a:t>
            </a:r>
            <a:r>
              <a:rPr lang="en-US" sz="2400" dirty="0" smtClean="0">
                <a:sym typeface="Wingdings"/>
              </a:rPr>
              <a:t>					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sometimes produces a </a:t>
            </a:r>
            <a:r>
              <a:rPr lang="en-US" sz="2400" b="1" dirty="0" smtClean="0">
                <a:solidFill>
                  <a:srgbClr val="0000FF"/>
                </a:solidFill>
                <a:sym typeface="Wingdings"/>
              </a:rPr>
              <a:t>collective coin</a:t>
            </a:r>
            <a:endParaRPr lang="en-US" sz="2400" b="1" baseline="-25000" dirty="0" smtClean="0">
              <a:solidFill>
                <a:srgbClr val="0000FF"/>
              </a:solidFill>
              <a:sym typeface="Wingdings"/>
            </a:endParaRPr>
          </a:p>
          <a:p>
            <a:pPr lvl="1"/>
            <a:r>
              <a:rPr lang="en-US" sz="2400" baseline="-25000" dirty="0">
                <a:sym typeface="Wingdings"/>
              </a:rPr>
              <a:t> </a:t>
            </a:r>
            <a:r>
              <a:rPr lang="en-US" sz="2400" baseline="-25000" dirty="0" smtClean="0">
                <a:sym typeface="Wingdings"/>
              </a:rPr>
              <a:t>                            </a:t>
            </a:r>
            <a:r>
              <a:rPr lang="en-US" sz="2400" dirty="0" smtClean="0">
                <a:sym typeface="Wingdings"/>
              </a:rPr>
              <a:t>else    </a:t>
            </a:r>
            <a:r>
              <a:rPr lang="en-US" sz="2400" dirty="0" err="1" smtClean="0">
                <a:sym typeface="Wingdings"/>
              </a:rPr>
              <a:t>v</a:t>
            </a:r>
            <a:r>
              <a:rPr lang="en-US" sz="2400" baseline="-25000" dirty="0" err="1" smtClean="0">
                <a:sym typeface="Wingdings"/>
              </a:rPr>
              <a:t>p</a:t>
            </a:r>
            <a:r>
              <a:rPr lang="en-US" sz="2400" dirty="0">
                <a:sym typeface="Wingdings"/>
              </a:rPr>
              <a:t> </a:t>
            </a:r>
            <a:r>
              <a:rPr lang="en-US" sz="2400" dirty="0" smtClean="0">
                <a:sym typeface="Wingdings"/>
              </a:rPr>
              <a:t>private </a:t>
            </a:r>
            <a:r>
              <a:rPr lang="en-US" sz="2400" dirty="0" err="1" smtClean="0">
                <a:sym typeface="Wingdings"/>
              </a:rPr>
              <a:t>coinflip</a:t>
            </a:r>
            <a:endParaRPr lang="en-US" sz="2400" dirty="0" smtClean="0">
              <a:sym typeface="Wingdings"/>
            </a:endParaRP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667762" y="5676114"/>
            <a:ext cx="764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Decision  if  </a:t>
            </a:r>
            <a:r>
              <a:rPr lang="en-US" sz="2400" b="1" dirty="0" smtClean="0">
                <a:solidFill>
                  <a:srgbClr val="0000FF"/>
                </a:solidFill>
              </a:rPr>
              <a:t>collective coin </a:t>
            </a:r>
            <a:r>
              <a:rPr lang="en-US" sz="2400" dirty="0" smtClean="0">
                <a:solidFill>
                  <a:srgbClr val="0000FF"/>
                </a:solidFill>
              </a:rPr>
              <a:t>agrees with v</a:t>
            </a:r>
          </a:p>
        </p:txBody>
      </p:sp>
    </p:spTree>
    <p:extLst>
      <p:ext uri="{BB962C8B-B14F-4D97-AF65-F5344CB8AC3E}">
        <p14:creationId xmlns:p14="http://schemas.microsoft.com/office/powerpoint/2010/main" val="3216322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745"/>
            <a:ext cx="8793904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 can modify Ben-Or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697" y="978148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Repeat until decision</a:t>
            </a:r>
          </a:p>
          <a:p>
            <a:r>
              <a:rPr lang="en-US" sz="2400" dirty="0" smtClean="0"/>
              <a:t> Broadcast</a:t>
            </a:r>
          </a:p>
          <a:p>
            <a:endParaRPr lang="en-US" sz="2400" dirty="0" smtClean="0"/>
          </a:p>
          <a:p>
            <a:r>
              <a:rPr lang="en-US" sz="2400" dirty="0" smtClean="0"/>
              <a:t>CASE:  # (</a:t>
            </a:r>
            <a:r>
              <a:rPr lang="en-US" sz="2400" dirty="0" err="1" smtClean="0"/>
              <a:t>echo,v</a:t>
            </a:r>
            <a:r>
              <a:rPr lang="en-US" sz="2400" dirty="0" smtClean="0"/>
              <a:t>) messages: </a:t>
            </a:r>
          </a:p>
          <a:p>
            <a:pPr lvl="1"/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400" dirty="0" smtClean="0"/>
              <a:t>&gt; (</a:t>
            </a:r>
            <a:r>
              <a:rPr lang="en-US" sz="2400" dirty="0" err="1" smtClean="0"/>
              <a:t>n+t</a:t>
            </a:r>
            <a:r>
              <a:rPr lang="en-US" sz="2400" dirty="0" smtClean="0"/>
              <a:t>)/2 </a:t>
            </a:r>
            <a:r>
              <a:rPr lang="en-US" sz="2400" dirty="0" smtClean="0">
                <a:sym typeface="Wingdings"/>
              </a:rPr>
              <a:t>then</a:t>
            </a:r>
            <a:r>
              <a:rPr lang="en-US" sz="2400" dirty="0" smtClean="0"/>
              <a:t> decide v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              &gt;t then </a:t>
            </a:r>
            <a:r>
              <a:rPr lang="en-US" sz="2400" dirty="0" smtClean="0">
                <a:sym typeface="Wingdings"/>
              </a:rPr>
              <a:t> </a:t>
            </a:r>
            <a:r>
              <a:rPr lang="en-US" sz="2400" dirty="0" err="1" smtClean="0">
                <a:sym typeface="Wingdings"/>
              </a:rPr>
              <a:t>v</a:t>
            </a:r>
            <a:r>
              <a:rPr lang="en-US" sz="2400" baseline="-25000" dirty="0" err="1" smtClean="0">
                <a:sym typeface="Wingdings"/>
              </a:rPr>
              <a:t>p</a:t>
            </a:r>
            <a:r>
              <a:rPr lang="en-US" sz="2400" baseline="-25000" dirty="0" smtClean="0">
                <a:sym typeface="Wingdings"/>
              </a:rPr>
              <a:t>  </a:t>
            </a:r>
            <a:r>
              <a:rPr lang="en-US" sz="2400" dirty="0" smtClean="0">
                <a:sym typeface="Wingdings"/>
              </a:rPr>
              <a:t>v     </a:t>
            </a:r>
          </a:p>
          <a:p>
            <a:pPr marL="457200" lvl="1" indent="0">
              <a:buNone/>
            </a:pPr>
            <a:r>
              <a:rPr lang="en-US" sz="2400" dirty="0">
                <a:sym typeface="Wingdings"/>
              </a:rPr>
              <a:t>	</a:t>
            </a:r>
            <a:r>
              <a:rPr lang="en-US" sz="2400" dirty="0" smtClean="0">
                <a:sym typeface="Wingdings"/>
              </a:rPr>
              <a:t>					    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a (sometimes) </a:t>
            </a:r>
            <a:r>
              <a:rPr lang="en-US" sz="2400" b="1" dirty="0" smtClean="0">
                <a:solidFill>
                  <a:srgbClr val="0000FF"/>
                </a:solidFill>
                <a:sym typeface="Wingdings"/>
              </a:rPr>
              <a:t>collective coin alg.</a:t>
            </a:r>
            <a:endParaRPr lang="en-US" sz="2400" b="1" baseline="-25000" dirty="0" smtClean="0">
              <a:solidFill>
                <a:srgbClr val="0000FF"/>
              </a:solidFill>
              <a:sym typeface="Wingdings"/>
            </a:endParaRPr>
          </a:p>
          <a:p>
            <a:pPr lvl="1"/>
            <a:r>
              <a:rPr lang="en-US" sz="2400" baseline="-25000" dirty="0">
                <a:sym typeface="Wingdings"/>
              </a:rPr>
              <a:t> </a:t>
            </a:r>
            <a:r>
              <a:rPr lang="en-US" sz="2400" baseline="-25000" dirty="0" smtClean="0">
                <a:sym typeface="Wingdings"/>
              </a:rPr>
              <a:t>                            </a:t>
            </a:r>
            <a:r>
              <a:rPr lang="en-US" sz="2400" dirty="0" smtClean="0">
                <a:sym typeface="Wingdings"/>
              </a:rPr>
              <a:t>else    </a:t>
            </a:r>
            <a:r>
              <a:rPr lang="en-US" sz="2400" dirty="0" err="1" smtClean="0">
                <a:sym typeface="Wingdings"/>
              </a:rPr>
              <a:t>v</a:t>
            </a:r>
            <a:r>
              <a:rPr lang="en-US" sz="2400" baseline="-25000" dirty="0" err="1" smtClean="0">
                <a:sym typeface="Wingdings"/>
              </a:rPr>
              <a:t>p</a:t>
            </a:r>
            <a:r>
              <a:rPr lang="en-US" sz="2400" dirty="0" smtClean="0">
                <a:sym typeface="Wingdings"/>
              </a:rPr>
              <a:t>  private </a:t>
            </a:r>
            <a:r>
              <a:rPr lang="en-US" sz="2400" dirty="0" err="1" smtClean="0">
                <a:sym typeface="Wingdings"/>
              </a:rPr>
              <a:t>coinflip</a:t>
            </a:r>
            <a:endParaRPr lang="en-US" sz="2400" dirty="0" smtClean="0">
              <a:sym typeface="Wingdings"/>
            </a:endParaRPr>
          </a:p>
          <a:p>
            <a:endParaRPr lang="en-US" sz="2400" dirty="0"/>
          </a:p>
        </p:txBody>
      </p:sp>
      <p:sp>
        <p:nvSpPr>
          <p:cNvPr id="5" name="Freeform 4"/>
          <p:cNvSpPr/>
          <p:nvPr/>
        </p:nvSpPr>
        <p:spPr>
          <a:xfrm>
            <a:off x="3932245" y="4297346"/>
            <a:ext cx="1943171" cy="91797"/>
          </a:xfrm>
          <a:custGeom>
            <a:avLst/>
            <a:gdLst>
              <a:gd name="connsiteX0" fmla="*/ 0 w 1943171"/>
              <a:gd name="connsiteY0" fmla="*/ 45899 h 91797"/>
              <a:gd name="connsiteX1" fmla="*/ 260109 w 1943171"/>
              <a:gd name="connsiteY1" fmla="*/ 30599 h 91797"/>
              <a:gd name="connsiteX2" fmla="*/ 321312 w 1943171"/>
              <a:gd name="connsiteY2" fmla="*/ 0 h 91797"/>
              <a:gd name="connsiteX3" fmla="*/ 1101640 w 1943171"/>
              <a:gd name="connsiteY3" fmla="*/ 15300 h 91797"/>
              <a:gd name="connsiteX4" fmla="*/ 1162843 w 1943171"/>
              <a:gd name="connsiteY4" fmla="*/ 30599 h 91797"/>
              <a:gd name="connsiteX5" fmla="*/ 1346449 w 1943171"/>
              <a:gd name="connsiteY5" fmla="*/ 61198 h 91797"/>
              <a:gd name="connsiteX6" fmla="*/ 1438253 w 1943171"/>
              <a:gd name="connsiteY6" fmla="*/ 91797 h 91797"/>
              <a:gd name="connsiteX7" fmla="*/ 1790166 w 1943171"/>
              <a:gd name="connsiteY7" fmla="*/ 61198 h 91797"/>
              <a:gd name="connsiteX8" fmla="*/ 1836067 w 1943171"/>
              <a:gd name="connsiteY8" fmla="*/ 45899 h 91797"/>
              <a:gd name="connsiteX9" fmla="*/ 1897270 w 1943171"/>
              <a:gd name="connsiteY9" fmla="*/ 30599 h 91797"/>
              <a:gd name="connsiteX10" fmla="*/ 1943171 w 1943171"/>
              <a:gd name="connsiteY10" fmla="*/ 15300 h 91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43171" h="91797">
                <a:moveTo>
                  <a:pt x="0" y="45899"/>
                </a:moveTo>
                <a:cubicBezTo>
                  <a:pt x="86703" y="40799"/>
                  <a:pt x="174129" y="42881"/>
                  <a:pt x="260109" y="30599"/>
                </a:cubicBezTo>
                <a:cubicBezTo>
                  <a:pt x="282688" y="27374"/>
                  <a:pt x="298507" y="415"/>
                  <a:pt x="321312" y="0"/>
                </a:cubicBezTo>
                <a:lnTo>
                  <a:pt x="1101640" y="15300"/>
                </a:lnTo>
                <a:cubicBezTo>
                  <a:pt x="1122041" y="20400"/>
                  <a:pt x="1142100" y="27142"/>
                  <a:pt x="1162843" y="30599"/>
                </a:cubicBezTo>
                <a:cubicBezTo>
                  <a:pt x="1276745" y="49581"/>
                  <a:pt x="1260375" y="35378"/>
                  <a:pt x="1346449" y="61198"/>
                </a:cubicBezTo>
                <a:cubicBezTo>
                  <a:pt x="1377345" y="70466"/>
                  <a:pt x="1438253" y="91797"/>
                  <a:pt x="1438253" y="91797"/>
                </a:cubicBezTo>
                <a:cubicBezTo>
                  <a:pt x="1560415" y="84612"/>
                  <a:pt x="1673027" y="87227"/>
                  <a:pt x="1790166" y="61198"/>
                </a:cubicBezTo>
                <a:cubicBezTo>
                  <a:pt x="1805910" y="57700"/>
                  <a:pt x="1820560" y="50329"/>
                  <a:pt x="1836067" y="45899"/>
                </a:cubicBezTo>
                <a:cubicBezTo>
                  <a:pt x="1856287" y="40122"/>
                  <a:pt x="1877050" y="36376"/>
                  <a:pt x="1897270" y="30599"/>
                </a:cubicBezTo>
                <a:cubicBezTo>
                  <a:pt x="1912777" y="26169"/>
                  <a:pt x="1943171" y="15300"/>
                  <a:pt x="1943171" y="1530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8" name="Curved Connector 7"/>
          <p:cNvCxnSpPr/>
          <p:nvPr/>
        </p:nvCxnSpPr>
        <p:spPr>
          <a:xfrm rot="10800000" flipV="1">
            <a:off x="5879076" y="4121879"/>
            <a:ext cx="1071040" cy="214193"/>
          </a:xfrm>
          <a:prstGeom prst="curved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67762" y="5676114"/>
            <a:ext cx="764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Decision  if  </a:t>
            </a:r>
            <a:r>
              <a:rPr lang="en-US" sz="2400" b="1" dirty="0" smtClean="0">
                <a:solidFill>
                  <a:srgbClr val="0000FF"/>
                </a:solidFill>
              </a:rPr>
              <a:t>collective coin </a:t>
            </a:r>
            <a:r>
              <a:rPr lang="en-US" sz="2400" dirty="0" smtClean="0">
                <a:solidFill>
                  <a:srgbClr val="0000FF"/>
                </a:solidFill>
              </a:rPr>
              <a:t>agrees with v</a:t>
            </a:r>
          </a:p>
        </p:txBody>
      </p:sp>
    </p:spTree>
    <p:extLst>
      <p:ext uri="{BB962C8B-B14F-4D97-AF65-F5344CB8AC3E}">
        <p14:creationId xmlns:p14="http://schemas.microsoft.com/office/powerpoint/2010/main" val="2616559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8854" y="459228"/>
            <a:ext cx="884654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</a:rPr>
              <a:t>Observe 1</a:t>
            </a:r>
            <a:r>
              <a:rPr lang="en-US" sz="3200" dirty="0" smtClean="0">
                <a:solidFill>
                  <a:srgbClr val="0000FF"/>
                </a:solidFill>
              </a:rPr>
              <a:t>: </a:t>
            </a:r>
          </a:p>
          <a:p>
            <a:r>
              <a:rPr lang="en-US" sz="3200" dirty="0" smtClean="0">
                <a:solidFill>
                  <a:srgbClr val="0000FF"/>
                </a:solidFill>
              </a:rPr>
              <a:t>can </a:t>
            </a:r>
            <a:r>
              <a:rPr lang="en-US" sz="3200" dirty="0">
                <a:solidFill>
                  <a:srgbClr val="0000FF"/>
                </a:solidFill>
              </a:rPr>
              <a:t>be </a:t>
            </a:r>
            <a:r>
              <a:rPr lang="en-US" sz="3200" dirty="0" smtClean="0">
                <a:solidFill>
                  <a:srgbClr val="0000FF"/>
                </a:solidFill>
              </a:rPr>
              <a:t>iterated if collective coin is not </a:t>
            </a:r>
            <a:r>
              <a:rPr lang="en-US" sz="3200" dirty="0">
                <a:solidFill>
                  <a:srgbClr val="0000FF"/>
                </a:solidFill>
              </a:rPr>
              <a:t>agreed </a:t>
            </a:r>
            <a:r>
              <a:rPr lang="en-US" sz="3200" dirty="0" smtClean="0">
                <a:solidFill>
                  <a:srgbClr val="0000FF"/>
                </a:solidFill>
              </a:rPr>
              <a:t>on </a:t>
            </a:r>
            <a:r>
              <a:rPr lang="en-US" sz="3200" dirty="0">
                <a:solidFill>
                  <a:srgbClr val="0000FF"/>
                </a:solidFill>
              </a:rPr>
              <a:t>or not fair.</a:t>
            </a:r>
          </a:p>
          <a:p>
            <a:endParaRPr lang="en-US" sz="3200" dirty="0">
              <a:solidFill>
                <a:srgbClr val="0000FF"/>
              </a:solidFill>
            </a:endParaRPr>
          </a:p>
          <a:p>
            <a:r>
              <a:rPr lang="en-US" sz="3200" dirty="0" smtClean="0"/>
              <a:t>Observe 2: </a:t>
            </a:r>
            <a:endParaRPr lang="en-US" sz="3200" dirty="0"/>
          </a:p>
          <a:p>
            <a:r>
              <a:rPr lang="en-US" sz="3200" dirty="0" smtClean="0">
                <a:solidFill>
                  <a:srgbClr val="008000"/>
                </a:solidFill>
              </a:rPr>
              <a:t>Solves </a:t>
            </a:r>
            <a:r>
              <a:rPr lang="en-US" sz="3200" dirty="0">
                <a:solidFill>
                  <a:srgbClr val="FF0000"/>
                </a:solidFill>
              </a:rPr>
              <a:t>t</a:t>
            </a:r>
            <a:r>
              <a:rPr lang="en-US" sz="3200" dirty="0">
                <a:solidFill>
                  <a:srgbClr val="008000"/>
                </a:solidFill>
              </a:rPr>
              <a:t> ≤ </a:t>
            </a:r>
            <a:r>
              <a:rPr lang="en-US" sz="3200" dirty="0" smtClean="0">
                <a:solidFill>
                  <a:srgbClr val="008000"/>
                </a:solidFill>
              </a:rPr>
              <a:t>√n problem:</a:t>
            </a:r>
          </a:p>
          <a:p>
            <a:endParaRPr lang="en-US" sz="3200" dirty="0" smtClean="0">
              <a:solidFill>
                <a:srgbClr val="008000"/>
              </a:solidFill>
            </a:endParaRPr>
          </a:p>
          <a:p>
            <a:r>
              <a:rPr lang="en-US" sz="3200" dirty="0">
                <a:solidFill>
                  <a:srgbClr val="008000"/>
                </a:solidFill>
              </a:rPr>
              <a:t>W</a:t>
            </a:r>
            <a:r>
              <a:rPr lang="en-US" sz="3200" dirty="0" smtClean="0">
                <a:solidFill>
                  <a:srgbClr val="008000"/>
                </a:solidFill>
              </a:rPr>
              <a:t>/</a:t>
            </a:r>
            <a:r>
              <a:rPr lang="en-US" sz="3200" dirty="0" err="1">
                <a:solidFill>
                  <a:srgbClr val="008000"/>
                </a:solidFill>
              </a:rPr>
              <a:t>const</a:t>
            </a:r>
            <a:r>
              <a:rPr lang="en-US" sz="3200" dirty="0">
                <a:solidFill>
                  <a:srgbClr val="008000"/>
                </a:solidFill>
              </a:rPr>
              <a:t> </a:t>
            </a:r>
            <a:r>
              <a:rPr lang="en-US" sz="3200" dirty="0" err="1" smtClean="0">
                <a:solidFill>
                  <a:srgbClr val="008000"/>
                </a:solidFill>
              </a:rPr>
              <a:t>prob</a:t>
            </a:r>
            <a:r>
              <a:rPr lang="en-US" sz="3200" dirty="0" smtClean="0">
                <a:solidFill>
                  <a:srgbClr val="008000"/>
                </a:solidFill>
              </a:rPr>
              <a:t>, </a:t>
            </a:r>
            <a:r>
              <a:rPr lang="en-US" sz="3200" dirty="0" smtClean="0">
                <a:solidFill>
                  <a:srgbClr val="008000"/>
                </a:solidFill>
              </a:rPr>
              <a:t>variance </a:t>
            </a:r>
            <a:r>
              <a:rPr lang="en-US" sz="3200" dirty="0" smtClean="0">
                <a:solidFill>
                  <a:srgbClr val="008000"/>
                </a:solidFill>
              </a:rPr>
              <a:t>of </a:t>
            </a:r>
            <a:r>
              <a:rPr lang="en-US" sz="3200" dirty="0" err="1" smtClean="0">
                <a:solidFill>
                  <a:srgbClr val="008000"/>
                </a:solidFill>
              </a:rPr>
              <a:t>coinflips</a:t>
            </a:r>
            <a:r>
              <a:rPr lang="en-US" sz="3200" dirty="0" smtClean="0">
                <a:solidFill>
                  <a:srgbClr val="008000"/>
                </a:solidFill>
              </a:rPr>
              <a:t> &gt; </a:t>
            </a:r>
            <a:r>
              <a:rPr lang="en-US" sz="3200" dirty="0">
                <a:solidFill>
                  <a:srgbClr val="008000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</a:rPr>
              <a:t>t</a:t>
            </a:r>
            <a:endParaRPr lang="en-US" sz="3200" dirty="0">
              <a:solidFill>
                <a:srgbClr val="008000"/>
              </a:solidFill>
            </a:endParaRPr>
          </a:p>
          <a:p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 </a:t>
            </a:r>
            <a:r>
              <a:rPr lang="en-US" sz="3200" dirty="0" err="1">
                <a:solidFill>
                  <a:srgbClr val="008000"/>
                </a:solidFill>
                <a:sym typeface="Wingdings"/>
              </a:rPr>
              <a:t>Adv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 can’t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affect majority value 1/2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prob. of fair coin</a:t>
            </a:r>
            <a:endParaRPr lang="en-US" sz="3200" dirty="0">
              <a:solidFill>
                <a:srgbClr val="008000"/>
              </a:solidFill>
            </a:endParaRPr>
          </a:p>
          <a:p>
            <a:endParaRPr lang="en-US" sz="32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26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Study of coinflipping-1980</a:t>
            </a:r>
            <a:r>
              <a:rPr lang="en-US" dirty="0" smtClean="0">
                <a:latin typeface="Arial"/>
                <a:cs typeface="Arial"/>
              </a:rPr>
              <a:t>’s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3893" name="Text Box 5"/>
          <p:cNvSpPr txBox="1">
            <a:spLocks noChangeArrowheads="1"/>
          </p:cNvSpPr>
          <p:nvPr/>
        </p:nvSpPr>
        <p:spPr bwMode="auto">
          <a:xfrm>
            <a:off x="366338" y="1417638"/>
            <a:ext cx="292492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Byzantine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Agreemt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Asynchronous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</a:rPr>
              <a:t>Exp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time with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message passing</a:t>
            </a:r>
          </a:p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(Ben Or,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</a:rPr>
              <a:t>Bracha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293895" name="Text Box 7"/>
          <p:cNvSpPr txBox="1">
            <a:spLocks noChangeArrowheads="1"/>
          </p:cNvSpPr>
          <p:nvPr/>
        </p:nvSpPr>
        <p:spPr bwMode="auto">
          <a:xfrm>
            <a:off x="7086600" y="33528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3896" name="Text Box 8"/>
          <p:cNvSpPr txBox="1">
            <a:spLocks noChangeArrowheads="1"/>
          </p:cNvSpPr>
          <p:nvPr/>
        </p:nvSpPr>
        <p:spPr bwMode="auto">
          <a:xfrm>
            <a:off x="4110415" y="3074346"/>
            <a:ext cx="4966748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Collective </a:t>
            </a:r>
            <a:r>
              <a:rPr lang="en-US" sz="3200" b="1" dirty="0" err="1" smtClean="0">
                <a:solidFill>
                  <a:srgbClr val="0000FF"/>
                </a:solidFill>
              </a:rPr>
              <a:t>Coinflipping</a:t>
            </a:r>
            <a:r>
              <a:rPr lang="en-US" sz="3200" b="1" dirty="0" smtClean="0">
                <a:solidFill>
                  <a:srgbClr val="0000FF"/>
                </a:solidFill>
              </a:rPr>
              <a:t> Problem (idealized version)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</a:rPr>
              <a:t>One time atomic broadcast--</a:t>
            </a:r>
          </a:p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	(</a:t>
            </a:r>
            <a:r>
              <a:rPr lang="en-US" sz="2400" dirty="0" err="1">
                <a:solidFill>
                  <a:schemeClr val="accent3">
                    <a:lumMod val="75000"/>
                  </a:schemeClr>
                </a:solidFill>
              </a:rPr>
              <a:t>L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</a:rPr>
              <a:t>inial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</a:rPr>
              <a:t>Kalai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</a:rPr>
              <a:t>,Ben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-Or,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</a:rPr>
              <a:t>Alon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</a:rPr>
              <a:t>Dodis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, 	Zuckerman,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</a:rPr>
              <a:t>Feige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, Saks, …)</a:t>
            </a:r>
          </a:p>
          <a:p>
            <a:r>
              <a:rPr lang="en-US" sz="2800" dirty="0" smtClean="0">
                <a:solidFill>
                  <a:srgbClr val="3366FF"/>
                </a:solidFill>
              </a:rPr>
              <a:t>Toward multistage </a:t>
            </a:r>
            <a:r>
              <a:rPr lang="en-US" sz="2800" dirty="0" err="1" smtClean="0">
                <a:solidFill>
                  <a:srgbClr val="3366FF"/>
                </a:solidFill>
              </a:rPr>
              <a:t>asynch</a:t>
            </a: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version…. </a:t>
            </a:r>
            <a:endParaRPr lang="en-US" sz="2800" dirty="0">
              <a:solidFill>
                <a:srgbClr val="3366FF"/>
              </a:solidFill>
            </a:endParaRPr>
          </a:p>
        </p:txBody>
      </p:sp>
      <p:sp>
        <p:nvSpPr>
          <p:cNvPr id="21" name="Bent Arrow 20"/>
          <p:cNvSpPr/>
          <p:nvPr/>
        </p:nvSpPr>
        <p:spPr>
          <a:xfrm rot="5400000">
            <a:off x="4670315" y="-381380"/>
            <a:ext cx="376969" cy="4262868"/>
          </a:xfrm>
          <a:prstGeom prst="ben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58902" y="2070077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086600" y="2190143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769346" y="206473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79790" y="206473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990234" y="2070077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600678" y="2085805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231678" y="2085805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1" name="Picture 10" descr="coin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536" y="2085805"/>
            <a:ext cx="706810" cy="542838"/>
          </a:xfrm>
          <a:prstGeom prst="rect">
            <a:avLst/>
          </a:prstGeom>
        </p:spPr>
      </p:pic>
      <p:pic>
        <p:nvPicPr>
          <p:cNvPr id="38" name="Picture 37" descr="coin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346" y="2119186"/>
            <a:ext cx="706810" cy="542838"/>
          </a:xfrm>
          <a:prstGeom prst="rect">
            <a:avLst/>
          </a:prstGeom>
        </p:spPr>
      </p:pic>
      <p:pic>
        <p:nvPicPr>
          <p:cNvPr id="39" name="Picture 38" descr="coin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790" y="2190143"/>
            <a:ext cx="706810" cy="542838"/>
          </a:xfrm>
          <a:prstGeom prst="rect">
            <a:avLst/>
          </a:prstGeom>
        </p:spPr>
      </p:pic>
      <p:pic>
        <p:nvPicPr>
          <p:cNvPr id="40" name="Picture 39" descr="coin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234" y="2137975"/>
            <a:ext cx="706810" cy="542838"/>
          </a:xfrm>
          <a:prstGeom prst="rect">
            <a:avLst/>
          </a:prstGeom>
        </p:spPr>
      </p:pic>
      <p:pic>
        <p:nvPicPr>
          <p:cNvPr id="41" name="Picture 40" descr="coin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868" y="2119186"/>
            <a:ext cx="706810" cy="542838"/>
          </a:xfrm>
          <a:prstGeom prst="rect">
            <a:avLst/>
          </a:prstGeom>
        </p:spPr>
      </p:pic>
      <p:pic>
        <p:nvPicPr>
          <p:cNvPr id="42" name="Picture 41" descr="coin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503" y="2168878"/>
            <a:ext cx="706810" cy="54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176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1485"/>
            <a:ext cx="8670362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Multiround</a:t>
            </a:r>
            <a:r>
              <a:rPr lang="en-US" dirty="0" smtClean="0"/>
              <a:t> Collective Coin flipping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6080" y="2240683"/>
            <a:ext cx="3614878" cy="145774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	p</a:t>
            </a:r>
            <a:r>
              <a:rPr lang="en-US" baseline="-25000" dirty="0" smtClean="0"/>
              <a:t>1       </a:t>
            </a:r>
            <a:r>
              <a:rPr lang="en-US" dirty="0" smtClean="0"/>
              <a:t>p</a:t>
            </a:r>
            <a:r>
              <a:rPr lang="en-US" baseline="-25000" dirty="0" smtClean="0"/>
              <a:t>2   ….							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2524393" y="363053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52091" y="3750597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34837" y="3625193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45281" y="364286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55725" y="363053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66169" y="364625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97169" y="364625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1" name="Picture 1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27" y="3646259"/>
            <a:ext cx="706810" cy="542838"/>
          </a:xfrm>
          <a:prstGeom prst="rect">
            <a:avLst/>
          </a:prstGeom>
        </p:spPr>
      </p:pic>
      <p:pic>
        <p:nvPicPr>
          <p:cNvPr id="12" name="Picture 11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837" y="3679640"/>
            <a:ext cx="706810" cy="542838"/>
          </a:xfrm>
          <a:prstGeom prst="rect">
            <a:avLst/>
          </a:prstGeom>
        </p:spPr>
      </p:pic>
      <p:pic>
        <p:nvPicPr>
          <p:cNvPr id="13" name="Picture 1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281" y="3750597"/>
            <a:ext cx="706810" cy="542838"/>
          </a:xfrm>
          <a:prstGeom prst="rect">
            <a:avLst/>
          </a:prstGeom>
        </p:spPr>
      </p:pic>
      <p:pic>
        <p:nvPicPr>
          <p:cNvPr id="14" name="Picture 1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725" y="3698429"/>
            <a:ext cx="706810" cy="542838"/>
          </a:xfrm>
          <a:prstGeom prst="rect">
            <a:avLst/>
          </a:prstGeom>
        </p:spPr>
      </p:pic>
      <p:pic>
        <p:nvPicPr>
          <p:cNvPr id="15" name="Picture 1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359" y="3679640"/>
            <a:ext cx="706810" cy="542838"/>
          </a:xfrm>
          <a:prstGeom prst="rect">
            <a:avLst/>
          </a:prstGeom>
        </p:spPr>
      </p:pic>
      <p:pic>
        <p:nvPicPr>
          <p:cNvPr id="16" name="Picture 1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994" y="3729332"/>
            <a:ext cx="706810" cy="54283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13608" y="3718047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222803" y="3729332"/>
            <a:ext cx="98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/>
              </a:rPr>
              <a:t>     </a:t>
            </a:r>
            <a:r>
              <a:rPr lang="en-US" dirty="0" smtClean="0">
                <a:sym typeface="Wingdings"/>
              </a:rPr>
              <a:t>   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4325073" y="4336825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06080" y="502059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33778" y="5140665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516524" y="501526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126968" y="503293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737412" y="502059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347856" y="5036327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978856" y="5036327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8" name="Picture 2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" y="5036327"/>
            <a:ext cx="706810" cy="542838"/>
          </a:xfrm>
          <a:prstGeom prst="rect">
            <a:avLst/>
          </a:prstGeom>
        </p:spPr>
      </p:pic>
      <p:pic>
        <p:nvPicPr>
          <p:cNvPr id="29" name="Picture 28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524" y="5069708"/>
            <a:ext cx="706810" cy="542838"/>
          </a:xfrm>
          <a:prstGeom prst="rect">
            <a:avLst/>
          </a:prstGeom>
        </p:spPr>
      </p:pic>
      <p:pic>
        <p:nvPicPr>
          <p:cNvPr id="30" name="Picture 29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968" y="5140665"/>
            <a:ext cx="706810" cy="542838"/>
          </a:xfrm>
          <a:prstGeom prst="rect">
            <a:avLst/>
          </a:prstGeom>
        </p:spPr>
      </p:pic>
      <p:pic>
        <p:nvPicPr>
          <p:cNvPr id="31" name="Picture 3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412" y="5088497"/>
            <a:ext cx="706810" cy="542838"/>
          </a:xfrm>
          <a:prstGeom prst="rect">
            <a:avLst/>
          </a:prstGeom>
        </p:spPr>
      </p:pic>
      <p:pic>
        <p:nvPicPr>
          <p:cNvPr id="32" name="Picture 31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046" y="5069708"/>
            <a:ext cx="706810" cy="542838"/>
          </a:xfrm>
          <a:prstGeom prst="rect">
            <a:avLst/>
          </a:prstGeom>
        </p:spPr>
      </p:pic>
      <p:pic>
        <p:nvPicPr>
          <p:cNvPr id="33" name="Picture 3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681" y="5119400"/>
            <a:ext cx="706810" cy="542838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5030671" y="510809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958369" y="5228164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641115" y="5102760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251559" y="5120433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862003" y="510809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72447" y="512382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103447" y="512382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41" name="Picture 4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305" y="5123826"/>
            <a:ext cx="706810" cy="542838"/>
          </a:xfrm>
          <a:prstGeom prst="rect">
            <a:avLst/>
          </a:prstGeom>
        </p:spPr>
      </p:pic>
      <p:pic>
        <p:nvPicPr>
          <p:cNvPr id="42" name="Picture 41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115" y="5157207"/>
            <a:ext cx="706810" cy="542838"/>
          </a:xfrm>
          <a:prstGeom prst="rect">
            <a:avLst/>
          </a:prstGeom>
        </p:spPr>
      </p:pic>
      <p:pic>
        <p:nvPicPr>
          <p:cNvPr id="43" name="Picture 4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559" y="5228164"/>
            <a:ext cx="706810" cy="542838"/>
          </a:xfrm>
          <a:prstGeom prst="rect">
            <a:avLst/>
          </a:prstGeom>
        </p:spPr>
      </p:pic>
      <p:pic>
        <p:nvPicPr>
          <p:cNvPr id="44" name="Picture 4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003" y="5175996"/>
            <a:ext cx="706810" cy="542838"/>
          </a:xfrm>
          <a:prstGeom prst="rect">
            <a:avLst/>
          </a:prstGeom>
        </p:spPr>
      </p:pic>
      <p:pic>
        <p:nvPicPr>
          <p:cNvPr id="45" name="Picture 4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637" y="5157207"/>
            <a:ext cx="706810" cy="542838"/>
          </a:xfrm>
          <a:prstGeom prst="rect">
            <a:avLst/>
          </a:prstGeom>
        </p:spPr>
      </p:pic>
      <p:pic>
        <p:nvPicPr>
          <p:cNvPr id="46" name="Picture 4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272" y="5206899"/>
            <a:ext cx="706810" cy="542838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>
          <a:xfrm flipH="1" flipV="1">
            <a:off x="6537825" y="5817984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360921" y="4264801"/>
            <a:ext cx="1772844" cy="77944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338218" y="5817984"/>
            <a:ext cx="1009707" cy="6561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088" y="3793987"/>
            <a:ext cx="706810" cy="542838"/>
          </a:xfrm>
          <a:prstGeom prst="rect">
            <a:avLst/>
          </a:prstGeom>
        </p:spPr>
      </p:pic>
      <p:pic>
        <p:nvPicPr>
          <p:cNvPr id="56" name="Picture 5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90" y="5287901"/>
            <a:ext cx="706810" cy="542838"/>
          </a:xfrm>
          <a:prstGeom prst="rect">
            <a:avLst/>
          </a:prstGeom>
        </p:spPr>
      </p:pic>
      <p:pic>
        <p:nvPicPr>
          <p:cNvPr id="57" name="Picture 5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677" y="5827232"/>
            <a:ext cx="706810" cy="542838"/>
          </a:xfrm>
          <a:prstGeom prst="rect">
            <a:avLst/>
          </a:prstGeom>
        </p:spPr>
      </p:pic>
      <p:cxnSp>
        <p:nvCxnSpPr>
          <p:cNvPr id="58" name="Straight Connector 57"/>
          <p:cNvCxnSpPr>
            <a:endCxn id="30" idx="2"/>
          </p:cNvCxnSpPr>
          <p:nvPr/>
        </p:nvCxnSpPr>
        <p:spPr>
          <a:xfrm flipV="1">
            <a:off x="1418320" y="5683503"/>
            <a:ext cx="1062053" cy="8157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2641318" y="5706660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044107" y="4606079"/>
            <a:ext cx="0" cy="463629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884622" y="4606079"/>
            <a:ext cx="0" cy="4091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879246" y="3161564"/>
            <a:ext cx="0" cy="463629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444222" y="3161564"/>
            <a:ext cx="0" cy="463629"/>
          </a:xfrm>
          <a:prstGeom prst="line">
            <a:avLst/>
          </a:prstGeom>
          <a:ln>
            <a:tailEnd type="triangle" w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516524" y="1105025"/>
            <a:ext cx="4831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Collective coin problem</a:t>
            </a:r>
          </a:p>
          <a:p>
            <a:r>
              <a:rPr lang="en-US" sz="2800" dirty="0" smtClean="0"/>
              <a:t>Output F=f</a:t>
            </a:r>
            <a:r>
              <a:rPr lang="en-US" sz="2800" baseline="-25000" dirty="0" smtClean="0"/>
              <a:t>1,</a:t>
            </a:r>
            <a:r>
              <a:rPr lang="en-US" sz="2800" dirty="0" smtClean="0"/>
              <a:t> f</a:t>
            </a:r>
            <a:r>
              <a:rPr lang="en-US" sz="2800" baseline="-25000" dirty="0" smtClean="0"/>
              <a:t>2,</a:t>
            </a:r>
            <a:r>
              <a:rPr lang="en-US" sz="2800" dirty="0" smtClean="0"/>
              <a:t> …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7230083" y="3298756"/>
            <a:ext cx="415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f</a:t>
            </a:r>
            <a:r>
              <a:rPr lang="en-US" sz="2800" baseline="-25000" dirty="0"/>
              <a:t>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0461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</a:t>
            </a:r>
            <a:r>
              <a:rPr lang="en-US" dirty="0" err="1" smtClean="0"/>
              <a:t>asynchronicity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51" y="1600200"/>
            <a:ext cx="8888735" cy="45259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t each round, F must be  robust to  up to  </a:t>
            </a:r>
            <a:r>
              <a:rPr lang="en-US" dirty="0" smtClean="0">
                <a:solidFill>
                  <a:srgbClr val="FF0000"/>
                </a:solidFill>
              </a:rPr>
              <a:t>t </a:t>
            </a:r>
            <a:r>
              <a:rPr lang="en-US" dirty="0" smtClean="0"/>
              <a:t>(good) coins missing.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2524393" y="363053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52091" y="3750597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34837" y="3625193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45281" y="364286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55725" y="363053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966169" y="364625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97169" y="364625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1" name="Picture 1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27" y="3646259"/>
            <a:ext cx="706810" cy="542838"/>
          </a:xfrm>
          <a:prstGeom prst="rect">
            <a:avLst/>
          </a:prstGeom>
        </p:spPr>
      </p:pic>
      <p:pic>
        <p:nvPicPr>
          <p:cNvPr id="13" name="Picture 1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281" y="3750597"/>
            <a:ext cx="706810" cy="542838"/>
          </a:xfrm>
          <a:prstGeom prst="rect">
            <a:avLst/>
          </a:prstGeom>
        </p:spPr>
      </p:pic>
      <p:pic>
        <p:nvPicPr>
          <p:cNvPr id="15" name="Picture 1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359" y="3679640"/>
            <a:ext cx="706810" cy="542838"/>
          </a:xfrm>
          <a:prstGeom prst="rect">
            <a:avLst/>
          </a:prstGeom>
        </p:spPr>
      </p:pic>
      <p:pic>
        <p:nvPicPr>
          <p:cNvPr id="16" name="Picture 1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994" y="3729332"/>
            <a:ext cx="706810" cy="54283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13608" y="3718047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222803" y="3729332"/>
            <a:ext cx="98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/>
              </a:rPr>
              <a:t>     </a:t>
            </a:r>
            <a:r>
              <a:rPr lang="en-US" dirty="0" smtClean="0">
                <a:sym typeface="Wingdings"/>
              </a:rPr>
              <a:t>   </a:t>
            </a:r>
            <a:endParaRPr lang="en-US" dirty="0"/>
          </a:p>
        </p:txBody>
      </p:sp>
      <p:cxnSp>
        <p:nvCxnSpPr>
          <p:cNvPr id="20" name="Straight Connector 19"/>
          <p:cNvCxnSpPr>
            <a:endCxn id="7" idx="2"/>
          </p:cNvCxnSpPr>
          <p:nvPr/>
        </p:nvCxnSpPr>
        <p:spPr>
          <a:xfrm flipH="1" flipV="1">
            <a:off x="4050503" y="4289843"/>
            <a:ext cx="1526110" cy="7794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06080" y="502059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33778" y="5140665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516524" y="501526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126968" y="503293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737412" y="502059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347856" y="5036327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978856" y="5036327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8" name="Picture 2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" y="5036327"/>
            <a:ext cx="706810" cy="542838"/>
          </a:xfrm>
          <a:prstGeom prst="rect">
            <a:avLst/>
          </a:prstGeom>
        </p:spPr>
      </p:pic>
      <p:pic>
        <p:nvPicPr>
          <p:cNvPr id="30" name="Picture 29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968" y="5140665"/>
            <a:ext cx="706810" cy="542838"/>
          </a:xfrm>
          <a:prstGeom prst="rect">
            <a:avLst/>
          </a:prstGeom>
        </p:spPr>
      </p:pic>
      <p:pic>
        <p:nvPicPr>
          <p:cNvPr id="32" name="Picture 31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046" y="5069708"/>
            <a:ext cx="706810" cy="542838"/>
          </a:xfrm>
          <a:prstGeom prst="rect">
            <a:avLst/>
          </a:prstGeom>
        </p:spPr>
      </p:pic>
      <p:pic>
        <p:nvPicPr>
          <p:cNvPr id="33" name="Picture 3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681" y="5119400"/>
            <a:ext cx="706810" cy="542838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5030671" y="510809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958369" y="5228164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641115" y="5102760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251559" y="5120433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862003" y="510809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72447" y="512382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103447" y="512382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41" name="Picture 4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305" y="5123826"/>
            <a:ext cx="706810" cy="542838"/>
          </a:xfrm>
          <a:prstGeom prst="rect">
            <a:avLst/>
          </a:prstGeom>
        </p:spPr>
      </p:pic>
      <p:pic>
        <p:nvPicPr>
          <p:cNvPr id="42" name="Picture 41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115" y="5157207"/>
            <a:ext cx="706810" cy="542838"/>
          </a:xfrm>
          <a:prstGeom prst="rect">
            <a:avLst/>
          </a:prstGeom>
        </p:spPr>
      </p:pic>
      <p:pic>
        <p:nvPicPr>
          <p:cNvPr id="44" name="Picture 4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003" y="5175996"/>
            <a:ext cx="706810" cy="542838"/>
          </a:xfrm>
          <a:prstGeom prst="rect">
            <a:avLst/>
          </a:prstGeom>
        </p:spPr>
      </p:pic>
      <p:pic>
        <p:nvPicPr>
          <p:cNvPr id="46" name="Picture 4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272" y="5206899"/>
            <a:ext cx="706810" cy="542838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>
          <a:xfrm flipH="1" flipV="1">
            <a:off x="6537825" y="5817984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2360921" y="4336825"/>
            <a:ext cx="1772844" cy="70742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37" idx="2"/>
          </p:cNvCxnSpPr>
          <p:nvPr/>
        </p:nvCxnSpPr>
        <p:spPr>
          <a:xfrm flipV="1">
            <a:off x="5338218" y="5767410"/>
            <a:ext cx="1218563" cy="7067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088" y="3793987"/>
            <a:ext cx="706810" cy="542838"/>
          </a:xfrm>
          <a:prstGeom prst="rect">
            <a:avLst/>
          </a:prstGeom>
        </p:spPr>
      </p:pic>
      <p:pic>
        <p:nvPicPr>
          <p:cNvPr id="56" name="Picture 5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90" y="5287901"/>
            <a:ext cx="706810" cy="542838"/>
          </a:xfrm>
          <a:prstGeom prst="rect">
            <a:avLst/>
          </a:prstGeom>
        </p:spPr>
      </p:pic>
      <p:pic>
        <p:nvPicPr>
          <p:cNvPr id="57" name="Picture 5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677" y="5827232"/>
            <a:ext cx="706810" cy="542838"/>
          </a:xfrm>
          <a:prstGeom prst="rect">
            <a:avLst/>
          </a:prstGeom>
        </p:spPr>
      </p:pic>
      <p:cxnSp>
        <p:nvCxnSpPr>
          <p:cNvPr id="58" name="Straight Connector 57"/>
          <p:cNvCxnSpPr>
            <a:endCxn id="30" idx="2"/>
          </p:cNvCxnSpPr>
          <p:nvPr/>
        </p:nvCxnSpPr>
        <p:spPr>
          <a:xfrm flipV="1">
            <a:off x="1418320" y="5683503"/>
            <a:ext cx="1062053" cy="8157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2641318" y="5706660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124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471" y="29316"/>
            <a:ext cx="9143999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Generalize Ben-</a:t>
            </a:r>
            <a:r>
              <a:rPr lang="en-US" sz="3200" dirty="0" err="1" smtClean="0"/>
              <a:t>Or’s</a:t>
            </a:r>
            <a:r>
              <a:rPr lang="en-US" sz="3200" dirty="0" smtClean="0"/>
              <a:t> A –Cast (1-sync)  (in Maurice’s  talk):       </a:t>
            </a:r>
            <a:r>
              <a:rPr lang="en-US" sz="3200" b="1" dirty="0" smtClean="0"/>
              <a:t>m-sync: </a:t>
            </a:r>
            <a:endParaRPr lang="en-US" sz="3200" dirty="0"/>
          </a:p>
        </p:txBody>
      </p:sp>
      <p:sp>
        <p:nvSpPr>
          <p:cNvPr id="56" name="Rectangle 55"/>
          <p:cNvSpPr/>
          <p:nvPr/>
        </p:nvSpPr>
        <p:spPr>
          <a:xfrm>
            <a:off x="2570112" y="170149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497810" y="1821562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180556" y="169615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791000" y="171383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401444" y="170149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011888" y="171722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642888" y="171722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3" name="Picture 6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46" y="1717224"/>
            <a:ext cx="706810" cy="542838"/>
          </a:xfrm>
          <a:prstGeom prst="rect">
            <a:avLst/>
          </a:prstGeom>
        </p:spPr>
      </p:pic>
      <p:pic>
        <p:nvPicPr>
          <p:cNvPr id="64" name="Picture 6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56" y="1750605"/>
            <a:ext cx="706810" cy="542838"/>
          </a:xfrm>
          <a:prstGeom prst="rect">
            <a:avLst/>
          </a:prstGeom>
        </p:spPr>
      </p:pic>
      <p:pic>
        <p:nvPicPr>
          <p:cNvPr id="65" name="Picture 6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000" y="1821562"/>
            <a:ext cx="706810" cy="542838"/>
          </a:xfrm>
          <a:prstGeom prst="rect">
            <a:avLst/>
          </a:prstGeom>
        </p:spPr>
      </p:pic>
      <p:pic>
        <p:nvPicPr>
          <p:cNvPr id="66" name="Picture 6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44" y="1769394"/>
            <a:ext cx="706810" cy="542838"/>
          </a:xfrm>
          <a:prstGeom prst="rect">
            <a:avLst/>
          </a:prstGeom>
        </p:spPr>
      </p:pic>
      <p:pic>
        <p:nvPicPr>
          <p:cNvPr id="67" name="Picture 6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078" y="1750605"/>
            <a:ext cx="706810" cy="542838"/>
          </a:xfrm>
          <a:prstGeom prst="rect">
            <a:avLst/>
          </a:prstGeom>
        </p:spPr>
      </p:pic>
      <p:pic>
        <p:nvPicPr>
          <p:cNvPr id="68" name="Picture 6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713" y="1800297"/>
            <a:ext cx="706810" cy="542838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2570112" y="242028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497810" y="2540352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180556" y="241494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791000" y="243262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401444" y="242028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011888" y="243601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642888" y="243601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76" name="Picture 7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46" y="2436014"/>
            <a:ext cx="706810" cy="542838"/>
          </a:xfrm>
          <a:prstGeom prst="rect">
            <a:avLst/>
          </a:prstGeom>
        </p:spPr>
      </p:pic>
      <p:pic>
        <p:nvPicPr>
          <p:cNvPr id="77" name="Picture 7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56" y="2469395"/>
            <a:ext cx="706810" cy="542838"/>
          </a:xfrm>
          <a:prstGeom prst="rect">
            <a:avLst/>
          </a:prstGeom>
        </p:spPr>
      </p:pic>
      <p:pic>
        <p:nvPicPr>
          <p:cNvPr id="78" name="Picture 7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000" y="2540352"/>
            <a:ext cx="706810" cy="542838"/>
          </a:xfrm>
          <a:prstGeom prst="rect">
            <a:avLst/>
          </a:prstGeom>
        </p:spPr>
      </p:pic>
      <p:pic>
        <p:nvPicPr>
          <p:cNvPr id="79" name="Picture 78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44" y="2488184"/>
            <a:ext cx="706810" cy="542838"/>
          </a:xfrm>
          <a:prstGeom prst="rect">
            <a:avLst/>
          </a:prstGeom>
        </p:spPr>
      </p:pic>
      <p:pic>
        <p:nvPicPr>
          <p:cNvPr id="80" name="Picture 79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078" y="2469395"/>
            <a:ext cx="706810" cy="542838"/>
          </a:xfrm>
          <a:prstGeom prst="rect">
            <a:avLst/>
          </a:prstGeom>
        </p:spPr>
      </p:pic>
      <p:pic>
        <p:nvPicPr>
          <p:cNvPr id="81" name="Picture 8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713" y="2519087"/>
            <a:ext cx="706810" cy="542838"/>
          </a:xfrm>
          <a:prstGeom prst="rect">
            <a:avLst/>
          </a:prstGeom>
          <a:effectLst>
            <a:glow rad="101600">
              <a:srgbClr val="3366FF">
                <a:alpha val="75000"/>
              </a:srgbClr>
            </a:glow>
          </a:effectLst>
        </p:spPr>
      </p:pic>
      <p:sp>
        <p:nvSpPr>
          <p:cNvPr id="82" name="Rectangle 81"/>
          <p:cNvSpPr/>
          <p:nvPr/>
        </p:nvSpPr>
        <p:spPr>
          <a:xfrm>
            <a:off x="2615831" y="3188952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543529" y="3309018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226275" y="318361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3836719" y="3201287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447163" y="3188952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057607" y="3204680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688607" y="3204680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89" name="Picture 88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65" y="3204680"/>
            <a:ext cx="706810" cy="542838"/>
          </a:xfrm>
          <a:prstGeom prst="rect">
            <a:avLst/>
          </a:prstGeom>
        </p:spPr>
      </p:pic>
      <p:pic>
        <p:nvPicPr>
          <p:cNvPr id="90" name="Picture 89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275" y="3238061"/>
            <a:ext cx="706810" cy="542838"/>
          </a:xfrm>
          <a:prstGeom prst="rect">
            <a:avLst/>
          </a:prstGeom>
        </p:spPr>
      </p:pic>
      <p:pic>
        <p:nvPicPr>
          <p:cNvPr id="91" name="Picture 9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719" y="3309018"/>
            <a:ext cx="706810" cy="542838"/>
          </a:xfrm>
          <a:prstGeom prst="rect">
            <a:avLst/>
          </a:prstGeom>
        </p:spPr>
      </p:pic>
      <p:pic>
        <p:nvPicPr>
          <p:cNvPr id="92" name="Picture 91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163" y="3256850"/>
            <a:ext cx="706810" cy="542838"/>
          </a:xfrm>
          <a:prstGeom prst="rect">
            <a:avLst/>
          </a:prstGeom>
        </p:spPr>
      </p:pic>
      <p:sp>
        <p:nvSpPr>
          <p:cNvPr id="95" name="Rectangle 94"/>
          <p:cNvSpPr/>
          <p:nvPr/>
        </p:nvSpPr>
        <p:spPr>
          <a:xfrm>
            <a:off x="2623808" y="391407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4551506" y="4034140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3234252" y="390873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3844696" y="392640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4455140" y="3914074"/>
            <a:ext cx="610444" cy="646977"/>
          </a:xfrm>
          <a:prstGeom prst="rect">
            <a:avLst/>
          </a:prstGeom>
          <a:pattFill prst="pct20">
            <a:fgClr>
              <a:schemeClr val="bg1"/>
            </a:fgClr>
            <a:bgClr>
              <a:prstClr val="white"/>
            </a:bgClr>
          </a:pattFill>
          <a:ln/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5065584" y="398871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696584" y="3929802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03" name="Picture 10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252" y="3963183"/>
            <a:ext cx="706810" cy="542838"/>
          </a:xfrm>
          <a:prstGeom prst="rect">
            <a:avLst/>
          </a:prstGeom>
        </p:spPr>
      </p:pic>
      <p:pic>
        <p:nvPicPr>
          <p:cNvPr id="104" name="Picture 10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96" y="4034140"/>
            <a:ext cx="706810" cy="542838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211461" y="5308769"/>
            <a:ext cx="68013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n</a:t>
            </a:r>
            <a:r>
              <a:rPr lang="en-US" sz="2800" dirty="0" smtClean="0">
                <a:solidFill>
                  <a:srgbClr val="FF0000"/>
                </a:solidFill>
              </a:rPr>
              <a:t>-t</a:t>
            </a:r>
            <a:r>
              <a:rPr lang="en-US" sz="2800" dirty="0" smtClean="0"/>
              <a:t> columns complete, known to all </a:t>
            </a:r>
            <a:r>
              <a:rPr lang="en-US" sz="2800" dirty="0" err="1" smtClean="0"/>
              <a:t>procs</a:t>
            </a:r>
            <a:endParaRPr lang="en-US" sz="2800" dirty="0" smtClean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last coin in up to </a:t>
            </a:r>
            <a:r>
              <a:rPr lang="en-US" sz="2800" dirty="0" smtClean="0">
                <a:solidFill>
                  <a:srgbClr val="FF0000"/>
                </a:solidFill>
              </a:rPr>
              <a:t>t </a:t>
            </a:r>
            <a:r>
              <a:rPr lang="en-US" sz="2800" dirty="0" smtClean="0"/>
              <a:t>columns is </a:t>
            </a:r>
            <a:r>
              <a:rPr lang="en-US" sz="2800" dirty="0" smtClean="0">
                <a:solidFill>
                  <a:srgbClr val="3366FF"/>
                </a:solidFill>
              </a:rPr>
              <a:t>ambiguous</a:t>
            </a:r>
          </a:p>
          <a:p>
            <a:r>
              <a:rPr lang="en-US" sz="2800" dirty="0" smtClean="0"/>
              <a:t> </a:t>
            </a:r>
          </a:p>
        </p:txBody>
      </p:sp>
      <p:pic>
        <p:nvPicPr>
          <p:cNvPr id="55" name="Picture 5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330" y="4047355"/>
            <a:ext cx="706810" cy="542838"/>
          </a:xfrm>
          <a:prstGeom prst="rect">
            <a:avLst/>
          </a:prstGeom>
        </p:spPr>
      </p:pic>
      <p:pic>
        <p:nvPicPr>
          <p:cNvPr id="93" name="Picture 9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88" y="3311117"/>
            <a:ext cx="706810" cy="542838"/>
          </a:xfrm>
          <a:prstGeom prst="rect">
            <a:avLst/>
          </a:prstGeom>
        </p:spPr>
      </p:pic>
      <p:pic>
        <p:nvPicPr>
          <p:cNvPr id="94" name="Picture 9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88" y="4030548"/>
            <a:ext cx="706810" cy="542838"/>
          </a:xfrm>
          <a:prstGeom prst="rect">
            <a:avLst/>
          </a:prstGeom>
          <a:effectLst>
            <a:glow rad="101600">
              <a:srgbClr val="3366FF">
                <a:alpha val="75000"/>
              </a:srgbClr>
            </a:glow>
          </a:effectLst>
        </p:spPr>
      </p:pic>
      <p:sp>
        <p:nvSpPr>
          <p:cNvPr id="3" name="Rectangle 2"/>
          <p:cNvSpPr/>
          <p:nvPr/>
        </p:nvSpPr>
        <p:spPr>
          <a:xfrm>
            <a:off x="2615831" y="1174610"/>
            <a:ext cx="1373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p</a:t>
            </a:r>
            <a:r>
              <a:rPr lang="en-US" sz="2400" baseline="-25000" dirty="0"/>
              <a:t>1       </a:t>
            </a:r>
            <a:r>
              <a:rPr lang="en-US" sz="2400" dirty="0"/>
              <a:t>p</a:t>
            </a:r>
            <a:r>
              <a:rPr lang="en-US" sz="2400" baseline="-25000" dirty="0"/>
              <a:t>2   ….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38498" y="1750605"/>
            <a:ext cx="385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38498" y="254035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38498" y="4103265"/>
            <a:ext cx="36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51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471" y="29316"/>
            <a:ext cx="9143999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Generalize Ben-</a:t>
            </a:r>
            <a:r>
              <a:rPr lang="en-US" sz="3200" dirty="0" err="1" smtClean="0"/>
              <a:t>Or’s</a:t>
            </a:r>
            <a:r>
              <a:rPr lang="en-US" sz="3200" dirty="0" smtClean="0"/>
              <a:t> A –Cast (1-sync)  (in Maurice’s  talk):       </a:t>
            </a:r>
            <a:r>
              <a:rPr lang="en-US" sz="3200" b="1" dirty="0" smtClean="0"/>
              <a:t>m-sync: </a:t>
            </a:r>
            <a:endParaRPr lang="en-US" sz="3200" dirty="0"/>
          </a:p>
        </p:txBody>
      </p:sp>
      <p:sp>
        <p:nvSpPr>
          <p:cNvPr id="56" name="Rectangle 55"/>
          <p:cNvSpPr/>
          <p:nvPr/>
        </p:nvSpPr>
        <p:spPr>
          <a:xfrm>
            <a:off x="2570112" y="170149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497810" y="1821562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180556" y="169615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791000" y="171383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401444" y="170149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011888" y="171722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642888" y="171722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3" name="Picture 6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46" y="1717224"/>
            <a:ext cx="706810" cy="542838"/>
          </a:xfrm>
          <a:prstGeom prst="rect">
            <a:avLst/>
          </a:prstGeom>
        </p:spPr>
      </p:pic>
      <p:pic>
        <p:nvPicPr>
          <p:cNvPr id="64" name="Picture 6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56" y="1750605"/>
            <a:ext cx="706810" cy="542838"/>
          </a:xfrm>
          <a:prstGeom prst="rect">
            <a:avLst/>
          </a:prstGeom>
        </p:spPr>
      </p:pic>
      <p:pic>
        <p:nvPicPr>
          <p:cNvPr id="65" name="Picture 6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000" y="1821562"/>
            <a:ext cx="706810" cy="542838"/>
          </a:xfrm>
          <a:prstGeom prst="rect">
            <a:avLst/>
          </a:prstGeom>
        </p:spPr>
      </p:pic>
      <p:pic>
        <p:nvPicPr>
          <p:cNvPr id="66" name="Picture 6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44" y="1769394"/>
            <a:ext cx="706810" cy="542838"/>
          </a:xfrm>
          <a:prstGeom prst="rect">
            <a:avLst/>
          </a:prstGeom>
        </p:spPr>
      </p:pic>
      <p:pic>
        <p:nvPicPr>
          <p:cNvPr id="67" name="Picture 6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078" y="1750605"/>
            <a:ext cx="706810" cy="542838"/>
          </a:xfrm>
          <a:prstGeom prst="rect">
            <a:avLst/>
          </a:prstGeom>
        </p:spPr>
      </p:pic>
      <p:pic>
        <p:nvPicPr>
          <p:cNvPr id="68" name="Picture 6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713" y="1800297"/>
            <a:ext cx="706810" cy="542838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2570112" y="242028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497810" y="2540352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180556" y="241494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791000" y="243262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401444" y="242028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011888" y="243601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642888" y="243601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76" name="Picture 7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46" y="2436014"/>
            <a:ext cx="706810" cy="542838"/>
          </a:xfrm>
          <a:prstGeom prst="rect">
            <a:avLst/>
          </a:prstGeom>
        </p:spPr>
      </p:pic>
      <p:pic>
        <p:nvPicPr>
          <p:cNvPr id="77" name="Picture 7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56" y="2469395"/>
            <a:ext cx="706810" cy="542838"/>
          </a:xfrm>
          <a:prstGeom prst="rect">
            <a:avLst/>
          </a:prstGeom>
        </p:spPr>
      </p:pic>
      <p:pic>
        <p:nvPicPr>
          <p:cNvPr id="78" name="Picture 7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000" y="2540352"/>
            <a:ext cx="706810" cy="542838"/>
          </a:xfrm>
          <a:prstGeom prst="rect">
            <a:avLst/>
          </a:prstGeom>
        </p:spPr>
      </p:pic>
      <p:pic>
        <p:nvPicPr>
          <p:cNvPr id="79" name="Picture 78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44" y="2488184"/>
            <a:ext cx="706810" cy="542838"/>
          </a:xfrm>
          <a:prstGeom prst="rect">
            <a:avLst/>
          </a:prstGeom>
        </p:spPr>
      </p:pic>
      <p:pic>
        <p:nvPicPr>
          <p:cNvPr id="80" name="Picture 79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078" y="2469395"/>
            <a:ext cx="706810" cy="542838"/>
          </a:xfrm>
          <a:prstGeom prst="rect">
            <a:avLst/>
          </a:prstGeom>
        </p:spPr>
      </p:pic>
      <p:pic>
        <p:nvPicPr>
          <p:cNvPr id="81" name="Picture 8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713" y="2519087"/>
            <a:ext cx="706810" cy="542838"/>
          </a:xfrm>
          <a:prstGeom prst="rect">
            <a:avLst/>
          </a:prstGeom>
          <a:effectLst>
            <a:glow rad="101600">
              <a:srgbClr val="3366FF">
                <a:alpha val="75000"/>
              </a:srgbClr>
            </a:glow>
          </a:effectLst>
        </p:spPr>
      </p:pic>
      <p:sp>
        <p:nvSpPr>
          <p:cNvPr id="82" name="Rectangle 81"/>
          <p:cNvSpPr/>
          <p:nvPr/>
        </p:nvSpPr>
        <p:spPr>
          <a:xfrm>
            <a:off x="2615831" y="3188952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543529" y="3309018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226275" y="318361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3836719" y="3201287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447163" y="3188952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057607" y="3204680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688607" y="3204680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89" name="Picture 88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65" y="3204680"/>
            <a:ext cx="706810" cy="542838"/>
          </a:xfrm>
          <a:prstGeom prst="rect">
            <a:avLst/>
          </a:prstGeom>
        </p:spPr>
      </p:pic>
      <p:pic>
        <p:nvPicPr>
          <p:cNvPr id="90" name="Picture 89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275" y="3238061"/>
            <a:ext cx="706810" cy="542838"/>
          </a:xfrm>
          <a:prstGeom prst="rect">
            <a:avLst/>
          </a:prstGeom>
        </p:spPr>
      </p:pic>
      <p:pic>
        <p:nvPicPr>
          <p:cNvPr id="91" name="Picture 9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719" y="3309018"/>
            <a:ext cx="706810" cy="542838"/>
          </a:xfrm>
          <a:prstGeom prst="rect">
            <a:avLst/>
          </a:prstGeom>
        </p:spPr>
      </p:pic>
      <p:pic>
        <p:nvPicPr>
          <p:cNvPr id="92" name="Picture 91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163" y="3256850"/>
            <a:ext cx="706810" cy="542838"/>
          </a:xfrm>
          <a:prstGeom prst="rect">
            <a:avLst/>
          </a:prstGeom>
        </p:spPr>
      </p:pic>
      <p:sp>
        <p:nvSpPr>
          <p:cNvPr id="95" name="Rectangle 94"/>
          <p:cNvSpPr/>
          <p:nvPr/>
        </p:nvSpPr>
        <p:spPr>
          <a:xfrm>
            <a:off x="2623808" y="391407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4551506" y="4034140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3234252" y="390873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3844696" y="392640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4455140" y="3914074"/>
            <a:ext cx="610444" cy="646977"/>
          </a:xfrm>
          <a:prstGeom prst="rect">
            <a:avLst/>
          </a:prstGeom>
          <a:pattFill prst="pct20">
            <a:fgClr>
              <a:schemeClr val="bg1"/>
            </a:fgClr>
            <a:bgClr>
              <a:prstClr val="white"/>
            </a:bgClr>
          </a:pattFill>
          <a:ln/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5065584" y="398871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696584" y="3929802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03" name="Picture 10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252" y="3963183"/>
            <a:ext cx="706810" cy="542838"/>
          </a:xfrm>
          <a:prstGeom prst="rect">
            <a:avLst/>
          </a:prstGeom>
        </p:spPr>
      </p:pic>
      <p:pic>
        <p:nvPicPr>
          <p:cNvPr id="104" name="Picture 10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96" y="4034140"/>
            <a:ext cx="706810" cy="542838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211461" y="5308769"/>
            <a:ext cx="68013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n</a:t>
            </a:r>
            <a:r>
              <a:rPr lang="en-US" sz="2800" dirty="0" smtClean="0">
                <a:solidFill>
                  <a:srgbClr val="FF0000"/>
                </a:solidFill>
              </a:rPr>
              <a:t>-t</a:t>
            </a:r>
            <a:r>
              <a:rPr lang="en-US" sz="2800" dirty="0" smtClean="0"/>
              <a:t> columns complete, known to all </a:t>
            </a:r>
            <a:r>
              <a:rPr lang="en-US" sz="2800" dirty="0" err="1" smtClean="0"/>
              <a:t>procs</a:t>
            </a:r>
            <a:endParaRPr lang="en-US" sz="2800" dirty="0" smtClean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last coin in up to </a:t>
            </a:r>
            <a:r>
              <a:rPr lang="en-US" sz="2800" dirty="0" smtClean="0">
                <a:solidFill>
                  <a:srgbClr val="FF0000"/>
                </a:solidFill>
              </a:rPr>
              <a:t>t </a:t>
            </a:r>
            <a:r>
              <a:rPr lang="en-US" sz="2800" dirty="0" smtClean="0"/>
              <a:t>columns is </a:t>
            </a:r>
            <a:r>
              <a:rPr lang="en-US" sz="2800" dirty="0" smtClean="0">
                <a:solidFill>
                  <a:srgbClr val="3366FF"/>
                </a:solidFill>
              </a:rPr>
              <a:t>ambiguous</a:t>
            </a:r>
          </a:p>
          <a:p>
            <a:r>
              <a:rPr lang="en-US" sz="2800" dirty="0" smtClean="0"/>
              <a:t> </a:t>
            </a:r>
          </a:p>
        </p:txBody>
      </p:sp>
      <p:pic>
        <p:nvPicPr>
          <p:cNvPr id="55" name="Picture 5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330" y="4047355"/>
            <a:ext cx="706810" cy="542838"/>
          </a:xfrm>
          <a:prstGeom prst="rect">
            <a:avLst/>
          </a:prstGeom>
        </p:spPr>
      </p:pic>
      <p:pic>
        <p:nvPicPr>
          <p:cNvPr id="93" name="Picture 9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88" y="3311117"/>
            <a:ext cx="706810" cy="542838"/>
          </a:xfrm>
          <a:prstGeom prst="rect">
            <a:avLst/>
          </a:prstGeom>
        </p:spPr>
      </p:pic>
      <p:pic>
        <p:nvPicPr>
          <p:cNvPr id="94" name="Picture 9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88" y="4030548"/>
            <a:ext cx="706810" cy="542838"/>
          </a:xfrm>
          <a:prstGeom prst="rect">
            <a:avLst/>
          </a:prstGeom>
          <a:effectLst>
            <a:glow rad="101600">
              <a:srgbClr val="3366FF">
                <a:alpha val="75000"/>
              </a:srgbClr>
            </a:glow>
          </a:effectLst>
        </p:spPr>
      </p:pic>
      <p:sp>
        <p:nvSpPr>
          <p:cNvPr id="3" name="Rectangle 2"/>
          <p:cNvSpPr/>
          <p:nvPr/>
        </p:nvSpPr>
        <p:spPr>
          <a:xfrm>
            <a:off x="2615831" y="1174610"/>
            <a:ext cx="1373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p</a:t>
            </a:r>
            <a:r>
              <a:rPr lang="en-US" sz="2400" baseline="-25000" dirty="0"/>
              <a:t>1       </a:t>
            </a:r>
            <a:r>
              <a:rPr lang="en-US" sz="2400" dirty="0"/>
              <a:t>p</a:t>
            </a:r>
            <a:r>
              <a:rPr lang="en-US" sz="2400" baseline="-25000" dirty="0"/>
              <a:t>2   ….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38498" y="1750605"/>
            <a:ext cx="385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38498" y="254035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38498" y="4103265"/>
            <a:ext cx="36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96668" y="2307876"/>
            <a:ext cx="26188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f=</a:t>
            </a:r>
            <a:r>
              <a:rPr lang="en-US" sz="2800" dirty="0"/>
              <a:t>1 </a:t>
            </a:r>
            <a:r>
              <a:rPr lang="en-US" sz="2800" dirty="0" err="1"/>
              <a:t>iff</a:t>
            </a:r>
            <a:endParaRPr lang="en-US" sz="2800" dirty="0"/>
          </a:p>
          <a:p>
            <a:r>
              <a:rPr lang="en-US" sz="2800" dirty="0"/>
              <a:t> #head &gt;# tails</a:t>
            </a:r>
          </a:p>
        </p:txBody>
      </p:sp>
    </p:spTree>
    <p:extLst>
      <p:ext uri="{BB962C8B-B14F-4D97-AF65-F5344CB8AC3E}">
        <p14:creationId xmlns:p14="http://schemas.microsoft.com/office/powerpoint/2010/main" val="2838275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167090" y="5503228"/>
            <a:ext cx="9144000" cy="3276600"/>
          </a:xfrm>
        </p:spPr>
        <p:txBody>
          <a:bodyPr/>
          <a:lstStyle/>
          <a:p>
            <a:endParaRPr lang="en-US" sz="2500" dirty="0">
              <a:solidFill>
                <a:srgbClr val="FF0080"/>
              </a:solidFill>
            </a:endParaRPr>
          </a:p>
          <a:p>
            <a:endParaRPr lang="en-US" sz="2500" dirty="0">
              <a:solidFill>
                <a:srgbClr val="FF0080"/>
              </a:solidFill>
            </a:endParaRPr>
          </a:p>
          <a:p>
            <a:endParaRPr lang="en-US" sz="2500" dirty="0"/>
          </a:p>
          <a:p>
            <a:endParaRPr lang="en-US" sz="2500" dirty="0"/>
          </a:p>
        </p:txBody>
      </p:sp>
      <p:sp>
        <p:nvSpPr>
          <p:cNvPr id="366599" name="Rectangle 1031"/>
          <p:cNvSpPr>
            <a:spLocks noChangeArrowheads="1"/>
          </p:cNvSpPr>
          <p:nvPr/>
        </p:nvSpPr>
        <p:spPr bwMode="auto">
          <a:xfrm>
            <a:off x="348942" y="4730280"/>
            <a:ext cx="8393113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dirty="0" smtClean="0"/>
              <a:t>1978: BA  models  </a:t>
            </a:r>
            <a:r>
              <a:rPr lang="en-US" sz="3200" dirty="0" smtClean="0">
                <a:solidFill>
                  <a:srgbClr val="3366FF"/>
                </a:solidFill>
              </a:rPr>
              <a:t>worst case faults </a:t>
            </a:r>
            <a:r>
              <a:rPr lang="en-US" sz="3200" dirty="0" smtClean="0"/>
              <a:t>in </a:t>
            </a:r>
            <a:r>
              <a:rPr lang="en-US" sz="3200" dirty="0" err="1" smtClean="0"/>
              <a:t>procs</a:t>
            </a:r>
            <a:r>
              <a:rPr lang="en-US" sz="3200" dirty="0" smtClean="0"/>
              <a:t> </a:t>
            </a:r>
          </a:p>
          <a:p>
            <a:r>
              <a:rPr lang="en-US" sz="3200" dirty="0"/>
              <a:t>w</a:t>
            </a:r>
            <a:r>
              <a:rPr lang="en-US" sz="3200" dirty="0" smtClean="0"/>
              <a:t>hich communicate via </a:t>
            </a:r>
            <a:r>
              <a:rPr lang="en-US" sz="3200" dirty="0" smtClean="0">
                <a:solidFill>
                  <a:srgbClr val="3366FF"/>
                </a:solidFill>
              </a:rPr>
              <a:t>point-to-point links </a:t>
            </a:r>
            <a:r>
              <a:rPr lang="en-US" sz="3200" dirty="0" smtClean="0"/>
              <a:t>and</a:t>
            </a:r>
          </a:p>
          <a:p>
            <a:r>
              <a:rPr lang="en-US" sz="3200" dirty="0" smtClean="0">
                <a:solidFill>
                  <a:srgbClr val="3366FF"/>
                </a:solidFill>
              </a:rPr>
              <a:t>worst case delays </a:t>
            </a:r>
            <a:r>
              <a:rPr lang="en-US" sz="3200" dirty="0" smtClean="0"/>
              <a:t>in message delivery</a:t>
            </a:r>
          </a:p>
          <a:p>
            <a:r>
              <a:rPr lang="en-US" sz="3200" dirty="0" smtClean="0">
                <a:solidFill>
                  <a:srgbClr val="3366FF"/>
                </a:solidFill>
              </a:rPr>
              <a:t>ID of sender is known?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487" y="1222718"/>
            <a:ext cx="1627354" cy="14935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9052" y="857705"/>
            <a:ext cx="1220246" cy="11199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1982" y="2106137"/>
            <a:ext cx="1258245" cy="115482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0175" y="2371598"/>
            <a:ext cx="1258245" cy="11548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V="1">
            <a:off x="2116738" y="1801334"/>
            <a:ext cx="1392314" cy="15878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5" idx="0"/>
          </p:cNvCxnSpPr>
          <p:nvPr/>
        </p:nvCxnSpPr>
        <p:spPr>
          <a:xfrm>
            <a:off x="4729298" y="1539345"/>
            <a:ext cx="2611807" cy="56679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729298" y="1960118"/>
            <a:ext cx="424566" cy="411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2" idx="1"/>
          </p:cNvCxnSpPr>
          <p:nvPr/>
        </p:nvCxnSpPr>
        <p:spPr>
          <a:xfrm flipH="1" flipV="1">
            <a:off x="2104841" y="2106137"/>
            <a:ext cx="1995334" cy="842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2104842" y="2106137"/>
            <a:ext cx="4607140" cy="2654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2" idx="3"/>
          </p:cNvCxnSpPr>
          <p:nvPr/>
        </p:nvCxnSpPr>
        <p:spPr>
          <a:xfrm flipH="1">
            <a:off x="5358420" y="2377545"/>
            <a:ext cx="1353562" cy="5714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69884" y="626872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905688" y="145418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8012" y="3612822"/>
            <a:ext cx="43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4421170" y="3244334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41105" y="1354679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96691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471" y="29316"/>
            <a:ext cx="9143999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In </a:t>
            </a:r>
            <a:r>
              <a:rPr lang="en-US" sz="3200" dirty="0" err="1" smtClean="0"/>
              <a:t>asynch</a:t>
            </a:r>
            <a:r>
              <a:rPr lang="en-US" sz="3200" dirty="0" smtClean="0"/>
              <a:t> model with &lt;n/2 crash faults:</a:t>
            </a:r>
            <a:endParaRPr lang="en-US" sz="3200" dirty="0"/>
          </a:p>
        </p:txBody>
      </p:sp>
      <p:sp>
        <p:nvSpPr>
          <p:cNvPr id="56" name="Rectangle 55"/>
          <p:cNvSpPr/>
          <p:nvPr/>
        </p:nvSpPr>
        <p:spPr>
          <a:xfrm>
            <a:off x="2570112" y="170149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497810" y="1821562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3180556" y="169615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791000" y="171383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401444" y="170149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5011888" y="171722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5642888" y="171722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63" name="Picture 6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46" y="1717224"/>
            <a:ext cx="706810" cy="542838"/>
          </a:xfrm>
          <a:prstGeom prst="rect">
            <a:avLst/>
          </a:prstGeom>
        </p:spPr>
      </p:pic>
      <p:pic>
        <p:nvPicPr>
          <p:cNvPr id="64" name="Picture 6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56" y="1750605"/>
            <a:ext cx="706810" cy="542838"/>
          </a:xfrm>
          <a:prstGeom prst="rect">
            <a:avLst/>
          </a:prstGeom>
        </p:spPr>
      </p:pic>
      <p:pic>
        <p:nvPicPr>
          <p:cNvPr id="65" name="Picture 6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000" y="1821562"/>
            <a:ext cx="706810" cy="542838"/>
          </a:xfrm>
          <a:prstGeom prst="rect">
            <a:avLst/>
          </a:prstGeom>
        </p:spPr>
      </p:pic>
      <p:pic>
        <p:nvPicPr>
          <p:cNvPr id="66" name="Picture 6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44" y="1769394"/>
            <a:ext cx="706810" cy="542838"/>
          </a:xfrm>
          <a:prstGeom prst="rect">
            <a:avLst/>
          </a:prstGeom>
        </p:spPr>
      </p:pic>
      <p:pic>
        <p:nvPicPr>
          <p:cNvPr id="67" name="Picture 6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078" y="1750605"/>
            <a:ext cx="706810" cy="542838"/>
          </a:xfrm>
          <a:prstGeom prst="rect">
            <a:avLst/>
          </a:prstGeom>
        </p:spPr>
      </p:pic>
      <p:pic>
        <p:nvPicPr>
          <p:cNvPr id="68" name="Picture 6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713" y="1800297"/>
            <a:ext cx="706810" cy="542838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2570112" y="242028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497810" y="2540352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180556" y="241494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791000" y="2432621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401444" y="242028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011888" y="243601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642888" y="243601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76" name="Picture 75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46" y="2436014"/>
            <a:ext cx="706810" cy="542838"/>
          </a:xfrm>
          <a:prstGeom prst="rect">
            <a:avLst/>
          </a:prstGeom>
        </p:spPr>
      </p:pic>
      <p:pic>
        <p:nvPicPr>
          <p:cNvPr id="77" name="Picture 7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56" y="2469395"/>
            <a:ext cx="706810" cy="542838"/>
          </a:xfrm>
          <a:prstGeom prst="rect">
            <a:avLst/>
          </a:prstGeom>
        </p:spPr>
      </p:pic>
      <p:pic>
        <p:nvPicPr>
          <p:cNvPr id="78" name="Picture 7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000" y="2540352"/>
            <a:ext cx="706810" cy="542838"/>
          </a:xfrm>
          <a:prstGeom prst="rect">
            <a:avLst/>
          </a:prstGeom>
        </p:spPr>
      </p:pic>
      <p:pic>
        <p:nvPicPr>
          <p:cNvPr id="79" name="Picture 78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44" y="2488184"/>
            <a:ext cx="706810" cy="542838"/>
          </a:xfrm>
          <a:prstGeom prst="rect">
            <a:avLst/>
          </a:prstGeom>
        </p:spPr>
      </p:pic>
      <p:pic>
        <p:nvPicPr>
          <p:cNvPr id="80" name="Picture 79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078" y="2469395"/>
            <a:ext cx="706810" cy="542838"/>
          </a:xfrm>
          <a:prstGeom prst="rect">
            <a:avLst/>
          </a:prstGeom>
        </p:spPr>
      </p:pic>
      <p:pic>
        <p:nvPicPr>
          <p:cNvPr id="81" name="Picture 8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713" y="2519087"/>
            <a:ext cx="706810" cy="542838"/>
          </a:xfrm>
          <a:prstGeom prst="rect">
            <a:avLst/>
          </a:prstGeom>
          <a:effectLst>
            <a:glow rad="101600">
              <a:srgbClr val="3366FF">
                <a:alpha val="75000"/>
              </a:srgbClr>
            </a:glow>
          </a:effectLst>
        </p:spPr>
      </p:pic>
      <p:sp>
        <p:nvSpPr>
          <p:cNvPr id="82" name="Rectangle 81"/>
          <p:cNvSpPr/>
          <p:nvPr/>
        </p:nvSpPr>
        <p:spPr>
          <a:xfrm>
            <a:off x="2615831" y="3188952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543529" y="3309018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3226275" y="318361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3836719" y="3201287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447163" y="3188952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057607" y="3204680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688607" y="3204680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89" name="Picture 88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465" y="3204680"/>
            <a:ext cx="706810" cy="542838"/>
          </a:xfrm>
          <a:prstGeom prst="rect">
            <a:avLst/>
          </a:prstGeom>
        </p:spPr>
      </p:pic>
      <p:pic>
        <p:nvPicPr>
          <p:cNvPr id="90" name="Picture 89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275" y="3238061"/>
            <a:ext cx="706810" cy="542838"/>
          </a:xfrm>
          <a:prstGeom prst="rect">
            <a:avLst/>
          </a:prstGeom>
        </p:spPr>
      </p:pic>
      <p:pic>
        <p:nvPicPr>
          <p:cNvPr id="91" name="Picture 90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719" y="3309018"/>
            <a:ext cx="706810" cy="542838"/>
          </a:xfrm>
          <a:prstGeom prst="rect">
            <a:avLst/>
          </a:prstGeom>
        </p:spPr>
      </p:pic>
      <p:pic>
        <p:nvPicPr>
          <p:cNvPr id="92" name="Picture 91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163" y="3256850"/>
            <a:ext cx="706810" cy="542838"/>
          </a:xfrm>
          <a:prstGeom prst="rect">
            <a:avLst/>
          </a:prstGeom>
        </p:spPr>
      </p:pic>
      <p:sp>
        <p:nvSpPr>
          <p:cNvPr id="95" name="Rectangle 94"/>
          <p:cNvSpPr/>
          <p:nvPr/>
        </p:nvSpPr>
        <p:spPr>
          <a:xfrm>
            <a:off x="2623808" y="3914074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4551506" y="4034140"/>
            <a:ext cx="45719" cy="1472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/>
        </p:nvSpPr>
        <p:spPr>
          <a:xfrm>
            <a:off x="3234252" y="3908736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3844696" y="3926409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4455140" y="3914074"/>
            <a:ext cx="610444" cy="646977"/>
          </a:xfrm>
          <a:prstGeom prst="rect">
            <a:avLst/>
          </a:prstGeom>
          <a:pattFill prst="pct20">
            <a:fgClr>
              <a:schemeClr val="bg1"/>
            </a:fgClr>
            <a:bgClr>
              <a:prstClr val="white"/>
            </a:bgClr>
          </a:pattFill>
          <a:ln/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5065584" y="3988718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5696584" y="3929802"/>
            <a:ext cx="610444" cy="646977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03" name="Picture 10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252" y="3963183"/>
            <a:ext cx="706810" cy="542838"/>
          </a:xfrm>
          <a:prstGeom prst="rect">
            <a:avLst/>
          </a:prstGeom>
        </p:spPr>
      </p:pic>
      <p:pic>
        <p:nvPicPr>
          <p:cNvPr id="104" name="Picture 10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96" y="4034140"/>
            <a:ext cx="706810" cy="542838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145688" y="4646904"/>
            <a:ext cx="8840982" cy="3108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~n</a:t>
            </a:r>
            <a:r>
              <a:rPr lang="en-US" sz="2800" baseline="30000" dirty="0" smtClean="0"/>
              <a:t>2 </a:t>
            </a:r>
            <a:r>
              <a:rPr lang="en-US" sz="2800" dirty="0" err="1" smtClean="0"/>
              <a:t>coins</a:t>
            </a:r>
            <a:r>
              <a:rPr lang="en-US" sz="2800" dirty="0" err="1" smtClean="0">
                <a:sym typeface="Wingdings"/>
              </a:rPr>
              <a:t>variance</a:t>
            </a:r>
            <a:r>
              <a:rPr lang="en-US" sz="2800" dirty="0" smtClean="0">
                <a:sym typeface="Wingdings"/>
              </a:rPr>
              <a:t> ~n &gt; # ambiguous coins.</a:t>
            </a:r>
          </a:p>
          <a:p>
            <a:endParaRPr lang="en-US" sz="2800" dirty="0">
              <a:sym typeface="Wingdings"/>
            </a:endParaRPr>
          </a:p>
          <a:p>
            <a:r>
              <a:rPr lang="en-US" sz="2800" dirty="0" smtClean="0">
                <a:solidFill>
                  <a:srgbClr val="0000FF"/>
                </a:solidFill>
                <a:sym typeface="Wingdings"/>
              </a:rPr>
              <a:t>W/constant </a:t>
            </a:r>
            <a:r>
              <a:rPr lang="en-US" sz="2800" dirty="0" err="1" smtClean="0">
                <a:solidFill>
                  <a:srgbClr val="0000FF"/>
                </a:solidFill>
                <a:sym typeface="Wingdings"/>
              </a:rPr>
              <a:t>probAmbiguous</a:t>
            </a:r>
            <a:r>
              <a:rPr lang="en-US" sz="2800" dirty="0" smtClean="0">
                <a:solidFill>
                  <a:srgbClr val="0000FF"/>
                </a:solidFill>
                <a:sym typeface="Wingdings"/>
              </a:rPr>
              <a:t> coins don’t affect output.</a:t>
            </a:r>
          </a:p>
          <a:p>
            <a:endParaRPr lang="en-US" sz="2800" dirty="0" smtClean="0">
              <a:solidFill>
                <a:srgbClr val="0000FF"/>
              </a:solidFill>
              <a:sym typeface="Wingdings"/>
            </a:endParaRPr>
          </a:p>
          <a:p>
            <a:r>
              <a:rPr lang="en-US" sz="2800" dirty="0" smtClean="0">
                <a:solidFill>
                  <a:srgbClr val="0000FF"/>
                </a:solidFill>
                <a:sym typeface="Wingdings"/>
              </a:rPr>
              <a:t>consensus</a:t>
            </a:r>
            <a:r>
              <a:rPr lang="en-US" sz="2800" dirty="0">
                <a:solidFill>
                  <a:srgbClr val="0000FF"/>
                </a:solidFill>
                <a:sym typeface="Wingdings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sym typeface="Wingdings"/>
              </a:rPr>
              <a:t>in O(1) n-</a:t>
            </a:r>
            <a:r>
              <a:rPr lang="en-US" sz="2800" dirty="0" smtClean="0">
                <a:solidFill>
                  <a:srgbClr val="0000FF"/>
                </a:solidFill>
                <a:sym typeface="Wingdings"/>
              </a:rPr>
              <a:t>syncs= </a:t>
            </a:r>
            <a:r>
              <a:rPr lang="en-US" sz="2800" dirty="0" smtClean="0">
                <a:solidFill>
                  <a:srgbClr val="0000FF"/>
                </a:solidFill>
                <a:sym typeface="Wingdings"/>
              </a:rPr>
              <a:t>O(n) expected time (</a:t>
            </a:r>
            <a:r>
              <a:rPr lang="en-US" sz="2800" dirty="0" err="1" smtClean="0">
                <a:solidFill>
                  <a:srgbClr val="0000FF"/>
                </a:solidFill>
                <a:sym typeface="Wingdings"/>
              </a:rPr>
              <a:t>Aspnes</a:t>
            </a:r>
            <a:r>
              <a:rPr lang="en-US" sz="2800" dirty="0" smtClean="0">
                <a:solidFill>
                  <a:srgbClr val="0000FF"/>
                </a:solidFill>
                <a:sym typeface="Wingdings"/>
              </a:rPr>
              <a:t>)</a:t>
            </a:r>
            <a:endParaRPr lang="en-US" sz="2800" dirty="0">
              <a:solidFill>
                <a:srgbClr val="0000FF"/>
              </a:solidFill>
              <a:sym typeface="Wingdings"/>
            </a:endParaRPr>
          </a:p>
          <a:p>
            <a:endParaRPr lang="en-US" sz="2800" dirty="0" smtClean="0">
              <a:solidFill>
                <a:srgbClr val="0000FF"/>
              </a:solidFill>
              <a:sym typeface="Wingdings"/>
            </a:endParaRPr>
          </a:p>
          <a:p>
            <a:r>
              <a:rPr lang="en-US" sz="2800" u="sng" dirty="0" smtClean="0"/>
              <a:t> </a:t>
            </a:r>
          </a:p>
        </p:txBody>
      </p:sp>
      <p:pic>
        <p:nvPicPr>
          <p:cNvPr id="55" name="Picture 5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330" y="4047355"/>
            <a:ext cx="706810" cy="542838"/>
          </a:xfrm>
          <a:prstGeom prst="rect">
            <a:avLst/>
          </a:prstGeom>
        </p:spPr>
      </p:pic>
      <p:pic>
        <p:nvPicPr>
          <p:cNvPr id="93" name="Picture 92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88" y="3311117"/>
            <a:ext cx="706810" cy="542838"/>
          </a:xfrm>
          <a:prstGeom prst="rect">
            <a:avLst/>
          </a:prstGeom>
        </p:spPr>
      </p:pic>
      <p:pic>
        <p:nvPicPr>
          <p:cNvPr id="94" name="Picture 93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888" y="4030548"/>
            <a:ext cx="706810" cy="542838"/>
          </a:xfrm>
          <a:prstGeom prst="rect">
            <a:avLst/>
          </a:prstGeom>
          <a:effectLst>
            <a:glow rad="101600">
              <a:srgbClr val="3366FF">
                <a:alpha val="75000"/>
              </a:srgbClr>
            </a:glow>
          </a:effectLst>
        </p:spPr>
      </p:pic>
      <p:sp>
        <p:nvSpPr>
          <p:cNvPr id="3" name="Rectangle 2"/>
          <p:cNvSpPr/>
          <p:nvPr/>
        </p:nvSpPr>
        <p:spPr>
          <a:xfrm>
            <a:off x="2615831" y="1174610"/>
            <a:ext cx="1373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p</a:t>
            </a:r>
            <a:r>
              <a:rPr lang="en-US" sz="2400" baseline="-25000" dirty="0"/>
              <a:t>1       </a:t>
            </a:r>
            <a:r>
              <a:rPr lang="en-US" sz="2400" dirty="0"/>
              <a:t>p</a:t>
            </a:r>
            <a:r>
              <a:rPr lang="en-US" sz="2400" baseline="-25000" dirty="0"/>
              <a:t>2   ….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38498" y="1750605"/>
            <a:ext cx="385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38498" y="254035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38498" y="4103265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822751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1619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Byzantine version</a:t>
            </a:r>
            <a:endParaRPr lang="en-US" dirty="0"/>
          </a:p>
        </p:txBody>
      </p:sp>
      <p:pic>
        <p:nvPicPr>
          <p:cNvPr id="4" name="Content Placeholder 3" descr="hairycow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9"/>
          <a:stretch/>
        </p:blipFill>
        <p:spPr>
          <a:xfrm>
            <a:off x="457200" y="1717181"/>
            <a:ext cx="8229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613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77067" y="696743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13608" y="2733038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</p:txBody>
      </p:sp>
      <p:sp>
        <p:nvSpPr>
          <p:cNvPr id="66" name="TextBox 65"/>
          <p:cNvSpPr txBox="1"/>
          <p:nvPr/>
        </p:nvSpPr>
        <p:spPr>
          <a:xfrm>
            <a:off x="5393441" y="2744323"/>
            <a:ext cx="1817535" cy="47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/>
              </a:rPr>
              <a:t>     </a:t>
            </a:r>
            <a:r>
              <a:rPr lang="en-US" dirty="0" smtClean="0">
                <a:sym typeface="Wingdings"/>
              </a:rPr>
              <a:t>   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>
          <a:xfrm flipH="1" flipV="1">
            <a:off x="4325073" y="3351816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5" name="Picture 7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" y="4203792"/>
            <a:ext cx="706810" cy="542838"/>
          </a:xfrm>
          <a:prstGeom prst="rect">
            <a:avLst/>
          </a:prstGeom>
        </p:spPr>
      </p:pic>
      <p:cxnSp>
        <p:nvCxnSpPr>
          <p:cNvPr id="94" name="Straight Connector 93"/>
          <p:cNvCxnSpPr/>
          <p:nvPr/>
        </p:nvCxnSpPr>
        <p:spPr>
          <a:xfrm flipH="1" flipV="1">
            <a:off x="6537825" y="4832975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2360921" y="3279792"/>
            <a:ext cx="1772844" cy="77944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5338218" y="4832975"/>
            <a:ext cx="1009707" cy="6561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7" name="Picture 9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088" y="2808978"/>
            <a:ext cx="706810" cy="542838"/>
          </a:xfrm>
          <a:prstGeom prst="rect">
            <a:avLst/>
          </a:prstGeom>
        </p:spPr>
      </p:pic>
      <p:pic>
        <p:nvPicPr>
          <p:cNvPr id="98" name="Picture 9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960" y="4322737"/>
            <a:ext cx="706810" cy="542838"/>
          </a:xfrm>
          <a:prstGeom prst="rect">
            <a:avLst/>
          </a:prstGeom>
        </p:spPr>
      </p:pic>
      <p:cxnSp>
        <p:nvCxnSpPr>
          <p:cNvPr id="99" name="Straight Connector 98"/>
          <p:cNvCxnSpPr/>
          <p:nvPr/>
        </p:nvCxnSpPr>
        <p:spPr>
          <a:xfrm flipV="1">
            <a:off x="1418320" y="4698494"/>
            <a:ext cx="1062053" cy="8157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 flipV="1">
            <a:off x="2641318" y="4721651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3892858" y="2397498"/>
            <a:ext cx="822960" cy="82296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732548" y="3975853"/>
            <a:ext cx="822960" cy="82296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2068893" y="3898691"/>
            <a:ext cx="822960" cy="82296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317756" y="3898691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2729236" y="3923675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4545245" y="2374638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6456516" y="3964296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0" y="68901"/>
            <a:ext cx="9144000" cy="156966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u="sng" dirty="0" smtClean="0"/>
              <a:t>BYZANTINE </a:t>
            </a:r>
            <a:r>
              <a:rPr lang="en-US" sz="3200" u="sng" dirty="0" smtClean="0"/>
              <a:t>multistage </a:t>
            </a:r>
            <a:r>
              <a:rPr lang="en-US" sz="3200" u="sng" dirty="0" err="1"/>
              <a:t>a</a:t>
            </a:r>
            <a:r>
              <a:rPr lang="en-US" sz="3200" u="sng" dirty="0" err="1" smtClean="0"/>
              <a:t>synch</a:t>
            </a:r>
            <a:r>
              <a:rPr lang="en-US" sz="3200" u="sng" dirty="0" smtClean="0"/>
              <a:t> </a:t>
            </a:r>
            <a:r>
              <a:rPr lang="en-US" sz="3200" u="sng" dirty="0" smtClean="0"/>
              <a:t>Collective Coin </a:t>
            </a:r>
            <a:r>
              <a:rPr lang="en-US" sz="3200" u="sng" dirty="0" smtClean="0"/>
              <a:t>problem</a:t>
            </a:r>
          </a:p>
          <a:p>
            <a:r>
              <a:rPr lang="en-US" sz="3200" dirty="0" smtClean="0"/>
              <a:t>Design F:</a:t>
            </a:r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/>
              <a:cs typeface="Arial"/>
            </a:endParaRPr>
          </a:p>
          <a:p>
            <a:endParaRPr lang="en-US" sz="32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112" name="Straight Arrow Connector 111"/>
          <p:cNvCxnSpPr/>
          <p:nvPr/>
        </p:nvCxnSpPr>
        <p:spPr>
          <a:xfrm flipH="1">
            <a:off x="4715818" y="1987917"/>
            <a:ext cx="677623" cy="409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5494231" y="1618585"/>
            <a:ext cx="1441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Adversary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190625" y="5715000"/>
            <a:ext cx="62453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Basic step is </a:t>
            </a:r>
            <a:r>
              <a:rPr lang="en-US" sz="2400" dirty="0"/>
              <a:t>n-</a:t>
            </a:r>
            <a:r>
              <a:rPr lang="en-US" sz="2400" dirty="0" smtClean="0"/>
              <a:t>sync to determine coin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69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77067" y="696743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13608" y="2733038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</p:txBody>
      </p:sp>
      <p:sp>
        <p:nvSpPr>
          <p:cNvPr id="66" name="TextBox 65"/>
          <p:cNvSpPr txBox="1"/>
          <p:nvPr/>
        </p:nvSpPr>
        <p:spPr>
          <a:xfrm>
            <a:off x="5393441" y="2744323"/>
            <a:ext cx="1817535" cy="476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/>
              </a:rPr>
              <a:t>     </a:t>
            </a:r>
            <a:r>
              <a:rPr lang="en-US" dirty="0" smtClean="0">
                <a:sym typeface="Wingdings"/>
              </a:rPr>
              <a:t>   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>
          <a:xfrm flipH="1" flipV="1">
            <a:off x="4325073" y="3351816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5" name="Picture 7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" y="4203792"/>
            <a:ext cx="706810" cy="542838"/>
          </a:xfrm>
          <a:prstGeom prst="rect">
            <a:avLst/>
          </a:prstGeom>
        </p:spPr>
      </p:pic>
      <p:cxnSp>
        <p:nvCxnSpPr>
          <p:cNvPr id="94" name="Straight Connector 93"/>
          <p:cNvCxnSpPr/>
          <p:nvPr/>
        </p:nvCxnSpPr>
        <p:spPr>
          <a:xfrm flipH="1" flipV="1">
            <a:off x="6537825" y="4832975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2360921" y="3279792"/>
            <a:ext cx="1772844" cy="77944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5338218" y="4832975"/>
            <a:ext cx="1009707" cy="6561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7" name="Picture 9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088" y="2808978"/>
            <a:ext cx="706810" cy="542838"/>
          </a:xfrm>
          <a:prstGeom prst="rect">
            <a:avLst/>
          </a:prstGeom>
        </p:spPr>
      </p:pic>
      <p:pic>
        <p:nvPicPr>
          <p:cNvPr id="98" name="Picture 9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960" y="4322737"/>
            <a:ext cx="706810" cy="542838"/>
          </a:xfrm>
          <a:prstGeom prst="rect">
            <a:avLst/>
          </a:prstGeom>
        </p:spPr>
      </p:pic>
      <p:cxnSp>
        <p:nvCxnSpPr>
          <p:cNvPr id="99" name="Straight Connector 98"/>
          <p:cNvCxnSpPr/>
          <p:nvPr/>
        </p:nvCxnSpPr>
        <p:spPr>
          <a:xfrm flipV="1">
            <a:off x="1418320" y="4698494"/>
            <a:ext cx="1062053" cy="8157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 flipV="1">
            <a:off x="2641318" y="4721651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3892858" y="2397498"/>
            <a:ext cx="822960" cy="82296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732548" y="3975853"/>
            <a:ext cx="822960" cy="82296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2068893" y="3898691"/>
            <a:ext cx="822960" cy="82296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317756" y="3898691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2729236" y="3923675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4545245" y="2374638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6456516" y="3964296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0" y="68901"/>
            <a:ext cx="9144000" cy="107721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u="sng" dirty="0" smtClean="0"/>
              <a:t>BYZANTINE </a:t>
            </a:r>
            <a:r>
              <a:rPr lang="en-US" sz="3200" u="sng" dirty="0" smtClean="0"/>
              <a:t>multistage </a:t>
            </a:r>
            <a:r>
              <a:rPr lang="en-US" sz="3200" u="sng" dirty="0" err="1"/>
              <a:t>a</a:t>
            </a:r>
            <a:r>
              <a:rPr lang="en-US" sz="3200" u="sng" dirty="0" err="1" smtClean="0"/>
              <a:t>synch</a:t>
            </a:r>
            <a:r>
              <a:rPr lang="en-US" sz="3200" u="sng" dirty="0" smtClean="0"/>
              <a:t> </a:t>
            </a:r>
            <a:r>
              <a:rPr lang="en-US" sz="3200" u="sng" dirty="0" smtClean="0"/>
              <a:t>Collective Coin </a:t>
            </a:r>
            <a:r>
              <a:rPr lang="en-US" sz="3200" u="sng" dirty="0" smtClean="0"/>
              <a:t>problem</a:t>
            </a:r>
          </a:p>
          <a:p>
            <a:r>
              <a:rPr lang="en-US" sz="3200" dirty="0" smtClean="0"/>
              <a:t>Design F: Dynamic adversary can take over </a:t>
            </a:r>
            <a:r>
              <a:rPr lang="en-US" sz="3200" dirty="0" err="1" smtClean="0"/>
              <a:t>n</a:t>
            </a:r>
            <a:r>
              <a:rPr lang="en-US" sz="3200" dirty="0" err="1" smtClean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US" sz="32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&gt;&gt;</a:t>
            </a:r>
            <a:r>
              <a:rPr lang="en-US" sz="3200" dirty="0" err="1" smtClean="0">
                <a:solidFill>
                  <a:schemeClr val="tx1"/>
                </a:solidFill>
                <a:latin typeface="Arial"/>
                <a:cs typeface="Arial"/>
              </a:rPr>
              <a:t>var</a:t>
            </a:r>
            <a:endParaRPr lang="en-US" sz="32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112" name="Straight Arrow Connector 111"/>
          <p:cNvCxnSpPr/>
          <p:nvPr/>
        </p:nvCxnSpPr>
        <p:spPr>
          <a:xfrm flipH="1">
            <a:off x="4715818" y="1987917"/>
            <a:ext cx="677623" cy="409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5494231" y="1618585"/>
            <a:ext cx="1441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Adversary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190625" y="5715000"/>
            <a:ext cx="62453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Basic step is </a:t>
            </a:r>
            <a:r>
              <a:rPr lang="en-US" sz="2400" dirty="0"/>
              <a:t>n-</a:t>
            </a:r>
            <a:r>
              <a:rPr lang="en-US" sz="2400" dirty="0" smtClean="0"/>
              <a:t>sync to determine coin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459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77067" y="696743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13608" y="2733038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/>
          </a:p>
        </p:txBody>
      </p:sp>
      <p:sp>
        <p:nvSpPr>
          <p:cNvPr id="66" name="TextBox 65"/>
          <p:cNvSpPr txBox="1"/>
          <p:nvPr/>
        </p:nvSpPr>
        <p:spPr>
          <a:xfrm>
            <a:off x="6222803" y="2744323"/>
            <a:ext cx="98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/>
              </a:rPr>
              <a:t>     </a:t>
            </a:r>
            <a:r>
              <a:rPr lang="en-US" dirty="0" smtClean="0">
                <a:sym typeface="Wingdings"/>
              </a:rPr>
              <a:t>   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>
          <a:xfrm flipH="1" flipV="1">
            <a:off x="4325073" y="3351816"/>
            <a:ext cx="1251540" cy="546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5" name="Picture 74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" y="4203792"/>
            <a:ext cx="706810" cy="542838"/>
          </a:xfrm>
          <a:prstGeom prst="rect">
            <a:avLst/>
          </a:prstGeom>
        </p:spPr>
      </p:pic>
      <p:cxnSp>
        <p:nvCxnSpPr>
          <p:cNvPr id="94" name="Straight Connector 93"/>
          <p:cNvCxnSpPr/>
          <p:nvPr/>
        </p:nvCxnSpPr>
        <p:spPr>
          <a:xfrm flipH="1" flipV="1">
            <a:off x="5959436" y="4832975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2360921" y="3279792"/>
            <a:ext cx="1772844" cy="77944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4888587" y="4832975"/>
            <a:ext cx="1009707" cy="6561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7" name="Picture 96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088" y="2808978"/>
            <a:ext cx="706810" cy="542838"/>
          </a:xfrm>
          <a:prstGeom prst="rect">
            <a:avLst/>
          </a:prstGeom>
        </p:spPr>
      </p:pic>
      <p:pic>
        <p:nvPicPr>
          <p:cNvPr id="98" name="Picture 97" descr="coin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960" y="4322737"/>
            <a:ext cx="706810" cy="542838"/>
          </a:xfrm>
          <a:prstGeom prst="rect">
            <a:avLst/>
          </a:prstGeom>
        </p:spPr>
      </p:pic>
      <p:cxnSp>
        <p:nvCxnSpPr>
          <p:cNvPr id="99" name="Straight Connector 98"/>
          <p:cNvCxnSpPr/>
          <p:nvPr/>
        </p:nvCxnSpPr>
        <p:spPr>
          <a:xfrm flipV="1">
            <a:off x="1418320" y="4698494"/>
            <a:ext cx="1062053" cy="8157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 flipV="1">
            <a:off x="2641318" y="4721651"/>
            <a:ext cx="1251540" cy="732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3892858" y="2397498"/>
            <a:ext cx="822960" cy="82296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5524965" y="3932989"/>
            <a:ext cx="822960" cy="82296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2068893" y="3898691"/>
            <a:ext cx="822960" cy="82296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2317756" y="3898691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2729236" y="3923675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4545245" y="2374638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6141494" y="3923675"/>
            <a:ext cx="162617" cy="868679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1516524" y="68901"/>
            <a:ext cx="606367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How many rounds are needed until </a:t>
            </a:r>
          </a:p>
          <a:p>
            <a:r>
              <a:rPr lang="en-US" sz="3200" dirty="0" smtClean="0"/>
              <a:t>a fair coin is generated?</a:t>
            </a:r>
          </a:p>
          <a:p>
            <a:endParaRPr lang="en-US" sz="3200" dirty="0"/>
          </a:p>
          <a:p>
            <a:r>
              <a:rPr lang="en-US" sz="3200" dirty="0"/>
              <a:t>F=f</a:t>
            </a:r>
            <a:r>
              <a:rPr lang="en-US" sz="3200" baseline="-25000" dirty="0"/>
              <a:t>1,</a:t>
            </a:r>
            <a:r>
              <a:rPr lang="en-US" sz="3200" dirty="0"/>
              <a:t> f</a:t>
            </a:r>
            <a:r>
              <a:rPr lang="en-US" sz="3200" baseline="-25000" dirty="0"/>
              <a:t>2,</a:t>
            </a:r>
            <a:r>
              <a:rPr lang="en-US" sz="3200" dirty="0" smtClean="0"/>
              <a:t> …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 flipH="1">
            <a:off x="4715818" y="1987917"/>
            <a:ext cx="677623" cy="4095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5494231" y="1618585"/>
            <a:ext cx="1441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Adversary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068893" y="5227507"/>
            <a:ext cx="1146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</a:t>
            </a:r>
            <a:r>
              <a:rPr lang="en-US" sz="2800" dirty="0"/>
              <a:t>-</a:t>
            </a:r>
            <a:r>
              <a:rPr lang="en-US" sz="2800" dirty="0" smtClean="0"/>
              <a:t>sync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088975" y="2548372"/>
            <a:ext cx="415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</a:t>
            </a:r>
            <a:r>
              <a:rPr lang="en-US" sz="2800" baseline="-25000" dirty="0" smtClean="0"/>
              <a:t>1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16524" y="3850412"/>
            <a:ext cx="420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</a:t>
            </a:r>
            <a:r>
              <a:rPr lang="en-US" sz="2400" baseline="-25000" dirty="0"/>
              <a:t>2</a:t>
            </a:r>
            <a:r>
              <a:rPr lang="en-US" baseline="-25000" dirty="0"/>
              <a:t>,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10929" y="3972959"/>
            <a:ext cx="3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17756" y="4865575"/>
            <a:ext cx="162617" cy="588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76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77067" y="696743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1516524" y="68901"/>
            <a:ext cx="26168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We show: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54000" y="1638561"/>
            <a:ext cx="8890000" cy="3816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err="1" smtClean="0"/>
              <a:t>Õ</a:t>
            </a:r>
            <a:r>
              <a:rPr lang="en-US" sz="2800" dirty="0" smtClean="0"/>
              <a:t>(n</a:t>
            </a:r>
            <a:r>
              <a:rPr lang="en-US" sz="2800" baseline="30000" dirty="0" smtClean="0"/>
              <a:t>1.5</a:t>
            </a:r>
            <a:r>
              <a:rPr lang="en-US" sz="2800" dirty="0" smtClean="0"/>
              <a:t>) rounds of n-syncs suffice </a:t>
            </a:r>
            <a:r>
              <a:rPr lang="en-US" sz="2800" dirty="0" smtClean="0">
                <a:sym typeface="Wingdings"/>
              </a:rPr>
              <a:t> </a:t>
            </a:r>
            <a:r>
              <a:rPr lang="en-US" sz="2800" dirty="0" err="1" smtClean="0"/>
              <a:t>Õ</a:t>
            </a:r>
            <a:r>
              <a:rPr lang="en-US" sz="2800" dirty="0"/>
              <a:t>(</a:t>
            </a:r>
            <a:r>
              <a:rPr lang="en-US" sz="2800" dirty="0" smtClean="0"/>
              <a:t>n</a:t>
            </a:r>
            <a:r>
              <a:rPr lang="en-US" sz="2800" baseline="30000" dirty="0" smtClean="0"/>
              <a:t>2.5</a:t>
            </a:r>
            <a:r>
              <a:rPr lang="en-US" sz="2800" dirty="0" smtClean="0"/>
              <a:t>) expected time </a:t>
            </a:r>
            <a:r>
              <a:rPr lang="en-US" sz="2800" dirty="0"/>
              <a:t> </a:t>
            </a:r>
            <a:r>
              <a:rPr lang="en-US" sz="2800" dirty="0" smtClean="0"/>
              <a:t>But we do not know </a:t>
            </a:r>
            <a:r>
              <a:rPr lang="en-US" sz="2800" dirty="0" err="1" smtClean="0"/>
              <a:t>polytime</a:t>
            </a:r>
            <a:r>
              <a:rPr lang="en-US" sz="2800" dirty="0" smtClean="0"/>
              <a:t> </a:t>
            </a:r>
            <a:r>
              <a:rPr lang="en-US" sz="2800" dirty="0" smtClean="0"/>
              <a:t>computable </a:t>
            </a:r>
            <a:r>
              <a:rPr lang="en-US" sz="2800" dirty="0" smtClean="0"/>
              <a:t>F</a:t>
            </a:r>
          </a:p>
          <a:p>
            <a:r>
              <a:rPr lang="en-US" sz="2400" dirty="0" smtClean="0"/>
              <a:t> (STOC 2013 w Jared Saia)</a:t>
            </a:r>
            <a:endParaRPr lang="en-US" sz="2400" dirty="0" smtClean="0"/>
          </a:p>
          <a:p>
            <a:endParaRPr lang="en-US" sz="2800" dirty="0"/>
          </a:p>
          <a:p>
            <a:r>
              <a:rPr lang="en-US" sz="2800" dirty="0" smtClean="0"/>
              <a:t>O(n</a:t>
            </a:r>
            <a:r>
              <a:rPr lang="en-US" sz="2800" baseline="30000" dirty="0" smtClean="0"/>
              <a:t>2</a:t>
            </a:r>
            <a:r>
              <a:rPr lang="en-US" sz="2800" dirty="0"/>
              <a:t> </a:t>
            </a:r>
            <a:r>
              <a:rPr lang="en-US" sz="2800" dirty="0" smtClean="0"/>
              <a:t>) rounds where F is </a:t>
            </a:r>
            <a:r>
              <a:rPr lang="en-US" sz="2800" dirty="0" err="1" smtClean="0"/>
              <a:t>ptime</a:t>
            </a:r>
            <a:r>
              <a:rPr lang="en-US" sz="2800" dirty="0" smtClean="0"/>
              <a:t> computable</a:t>
            </a:r>
          </a:p>
          <a:p>
            <a:pPr marL="457200" indent="-457200">
              <a:buFont typeface="Wingdings" charset="0"/>
              <a:buChar char="à"/>
            </a:pPr>
            <a:r>
              <a:rPr lang="en-US" sz="2800" dirty="0" smtClean="0">
                <a:sym typeface="Wingdings"/>
              </a:rPr>
              <a:t>O</a:t>
            </a:r>
            <a:r>
              <a:rPr lang="en-US" sz="2800" dirty="0" smtClean="0">
                <a:sym typeface="Wingdings"/>
              </a:rPr>
              <a:t>(n</a:t>
            </a:r>
            <a:r>
              <a:rPr lang="en-US" sz="2800" baseline="30000" dirty="0" smtClean="0">
                <a:sym typeface="Wingdings"/>
              </a:rPr>
              <a:t>3 </a:t>
            </a:r>
            <a:r>
              <a:rPr lang="en-US" sz="2800" dirty="0" smtClean="0">
                <a:sym typeface="Wingdings"/>
              </a:rPr>
              <a:t>) expected time for Byzantine agreement</a:t>
            </a:r>
            <a:r>
              <a:rPr lang="en-US" sz="2800" dirty="0" smtClean="0">
                <a:sym typeface="Wingdings"/>
              </a:rPr>
              <a:t>. </a:t>
            </a:r>
          </a:p>
          <a:p>
            <a:r>
              <a:rPr lang="en-US" sz="2400" dirty="0" smtClean="0">
                <a:sym typeface="Wingdings"/>
              </a:rPr>
              <a:t>(SODA 2014 with Jared Saia)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330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2006-11-27_142614_cow_tool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23" y="365903"/>
            <a:ext cx="3810000" cy="4762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08375" y="1119234"/>
            <a:ext cx="3961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Constructing a polynomial time F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58606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design F?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310" y="1149793"/>
            <a:ext cx="9006690" cy="5708207"/>
          </a:xfrm>
          <a:ln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>
                <a:solidFill>
                  <a:srgbClr val="0000FF"/>
                </a:solidFill>
              </a:rPr>
              <a:t>Key Idea</a:t>
            </a:r>
            <a:r>
              <a:rPr lang="en-US" i="1" dirty="0" smtClean="0"/>
              <a:t>:</a:t>
            </a:r>
            <a:r>
              <a:rPr lang="en-US" dirty="0" smtClean="0"/>
              <a:t> Either </a:t>
            </a:r>
            <a:r>
              <a:rPr lang="en-US" dirty="0" smtClean="0"/>
              <a:t>majority yields a fair coin sometimes or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Bad </a:t>
            </a:r>
            <a:r>
              <a:rPr lang="en-US" dirty="0" err="1" smtClean="0"/>
              <a:t>procs</a:t>
            </a:r>
            <a:r>
              <a:rPr lang="en-US" dirty="0" smtClean="0"/>
              <a:t>  have a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suspicicous</a:t>
            </a:r>
            <a:r>
              <a:rPr lang="en-US" dirty="0" smtClean="0">
                <a:solidFill>
                  <a:srgbClr val="FF0000"/>
                </a:solidFill>
              </a:rPr>
              <a:t> pattern </a:t>
            </a:r>
            <a:r>
              <a:rPr lang="en-US" dirty="0" smtClean="0"/>
              <a:t>of </a:t>
            </a:r>
          </a:p>
          <a:p>
            <a:pPr marL="0" indent="0">
              <a:buNone/>
            </a:pPr>
            <a:r>
              <a:rPr lang="en-US" dirty="0" smtClean="0"/>
              <a:t>Biased </a:t>
            </a:r>
            <a:r>
              <a:rPr lang="en-US" dirty="0" err="1" smtClean="0"/>
              <a:t>coinflips</a:t>
            </a:r>
            <a:r>
              <a:rPr lang="en-US" dirty="0" smtClean="0"/>
              <a:t> over 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ime </a:t>
            </a:r>
            <a:r>
              <a:rPr lang="en-US" dirty="0" smtClean="0"/>
              <a:t>because</a:t>
            </a:r>
          </a:p>
          <a:p>
            <a:pPr marL="0" indent="0">
              <a:buNone/>
            </a:pPr>
            <a:r>
              <a:rPr lang="en-US" u="sng" dirty="0" smtClean="0"/>
              <a:t>fewer</a:t>
            </a:r>
            <a:r>
              <a:rPr lang="en-US" dirty="0" smtClean="0"/>
              <a:t> bad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procs</a:t>
            </a:r>
            <a:r>
              <a:rPr lang="en-US" dirty="0" smtClean="0"/>
              <a:t> must nearly match</a:t>
            </a:r>
          </a:p>
          <a:p>
            <a:pPr marL="0" indent="0">
              <a:buNone/>
            </a:pPr>
            <a:r>
              <a:rPr lang="en-US" dirty="0" smtClean="0"/>
              <a:t> the variance</a:t>
            </a:r>
          </a:p>
          <a:p>
            <a:pPr marL="0" indent="0">
              <a:buNone/>
            </a:pPr>
            <a:r>
              <a:rPr lang="en-US" dirty="0" smtClean="0"/>
              <a:t> in the “bad” direction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graphic_468x4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725" y="1926626"/>
            <a:ext cx="4483276" cy="423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741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F=(f</a:t>
            </a:r>
            <a:r>
              <a:rPr lang="en-US" baseline="-25000" dirty="0" smtClean="0"/>
              <a:t>1,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,…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29" y="160020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Each </a:t>
            </a:r>
            <a:r>
              <a:rPr lang="en-US" sz="2800" dirty="0" err="1" smtClean="0"/>
              <a:t>proc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 keeps badness </a:t>
            </a:r>
            <a:r>
              <a:rPr lang="en-US" sz="2800" dirty="0"/>
              <a:t>score </a:t>
            </a:r>
            <a:r>
              <a:rPr lang="en-US" sz="2800" dirty="0" err="1" smtClean="0">
                <a:solidFill>
                  <a:srgbClr val="940094"/>
                </a:solidFill>
              </a:rPr>
              <a:t>bad</a:t>
            </a:r>
            <a:r>
              <a:rPr lang="en-US" sz="2800" baseline="-25000" dirty="0" err="1" smtClean="0">
                <a:solidFill>
                  <a:srgbClr val="940094"/>
                </a:solidFill>
              </a:rPr>
              <a:t>p</a:t>
            </a:r>
            <a:r>
              <a:rPr lang="en-US" sz="2800" dirty="0" smtClean="0">
                <a:solidFill>
                  <a:srgbClr val="940094"/>
                </a:solidFill>
              </a:rPr>
              <a:t>(</a:t>
            </a:r>
            <a:r>
              <a:rPr lang="en-US" sz="2800" dirty="0" smtClean="0">
                <a:solidFill>
                  <a:srgbClr val="940094"/>
                </a:solidFill>
              </a:rPr>
              <a:t>j</a:t>
            </a:r>
            <a:r>
              <a:rPr lang="en-US" sz="2800" dirty="0">
                <a:solidFill>
                  <a:srgbClr val="940094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/>
              <a:t>for each </a:t>
            </a:r>
            <a:r>
              <a:rPr lang="en-US" sz="2800" dirty="0" err="1" smtClean="0"/>
              <a:t>proc</a:t>
            </a: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Let </a:t>
            </a:r>
            <a:r>
              <a:rPr lang="en-US" sz="2800" dirty="0" smtClean="0"/>
              <a:t>|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p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|=</a:t>
            </a:r>
            <a:r>
              <a:rPr lang="en-US" sz="2800" dirty="0"/>
              <a:t>|V|, </a:t>
            </a:r>
            <a:r>
              <a:rPr lang="en-US" sz="2800" dirty="0" smtClean="0"/>
              <a:t>initially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90"/>
                </a:solidFill>
              </a:rPr>
              <a:t>For round </a:t>
            </a:r>
            <a:r>
              <a:rPr lang="en-US" sz="2800" dirty="0" err="1" smtClean="0">
                <a:solidFill>
                  <a:srgbClr val="000090"/>
                </a:solidFill>
              </a:rPr>
              <a:t>i</a:t>
            </a:r>
            <a:r>
              <a:rPr lang="en-US" sz="2800" dirty="0" smtClean="0">
                <a:solidFill>
                  <a:srgbClr val="000090"/>
                </a:solidFill>
              </a:rPr>
              <a:t>, </a:t>
            </a:r>
          </a:p>
          <a:p>
            <a:endParaRPr lang="en-US" sz="2800" dirty="0" smtClean="0">
              <a:solidFill>
                <a:srgbClr val="0000B8"/>
              </a:solidFill>
              <a:sym typeface="Wingdings"/>
            </a:endParaRPr>
          </a:p>
          <a:p>
            <a:endParaRPr lang="en-US" sz="2800" dirty="0">
              <a:solidFill>
                <a:srgbClr val="0000B8"/>
              </a:solidFill>
              <a:sym typeface="Wingdings"/>
            </a:endParaRPr>
          </a:p>
          <a:p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If </a:t>
            </a:r>
            <a:r>
              <a:rPr lang="en-US" sz="2800" dirty="0">
                <a:solidFill>
                  <a:srgbClr val="940094"/>
                </a:solidFill>
                <a:sym typeface="Wingdings"/>
              </a:rPr>
              <a:t>bad(</a:t>
            </a:r>
            <a:r>
              <a:rPr lang="en-US" sz="2800" dirty="0" err="1" smtClean="0">
                <a:solidFill>
                  <a:srgbClr val="940094"/>
                </a:solidFill>
                <a:sym typeface="Wingdings"/>
              </a:rPr>
              <a:t>j,</a:t>
            </a:r>
            <a:r>
              <a:rPr lang="en-US" sz="2800" dirty="0" err="1" smtClean="0">
                <a:solidFill>
                  <a:srgbClr val="008000"/>
                </a:solidFill>
                <a:sym typeface="Wingdings"/>
              </a:rPr>
              <a:t>k</a:t>
            </a:r>
            <a:r>
              <a:rPr lang="en-US" sz="2800" dirty="0" smtClean="0">
                <a:solidFill>
                  <a:srgbClr val="940094"/>
                </a:solidFill>
                <a:sym typeface="Wingdings"/>
              </a:rPr>
              <a:t>)  </a:t>
            </a:r>
            <a:r>
              <a:rPr lang="en-US" sz="2800" dirty="0">
                <a:solidFill>
                  <a:srgbClr val="0000B8"/>
                </a:solidFill>
                <a:sym typeface="Wingdings"/>
              </a:rPr>
              <a:t>≥ </a:t>
            </a:r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T </a:t>
            </a:r>
            <a:r>
              <a:rPr lang="en-US" sz="2800" dirty="0">
                <a:solidFill>
                  <a:srgbClr val="0000B8"/>
                </a:solidFill>
                <a:sym typeface="Wingdings"/>
              </a:rPr>
              <a:t>remove </a:t>
            </a:r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j </a:t>
            </a:r>
            <a:r>
              <a:rPr lang="en-US" sz="2800" dirty="0">
                <a:solidFill>
                  <a:srgbClr val="0000B8"/>
                </a:solidFill>
                <a:sym typeface="Wingdings"/>
              </a:rPr>
              <a:t>from </a:t>
            </a:r>
            <a:r>
              <a:rPr lang="en-US" sz="2800" dirty="0" err="1" smtClean="0">
                <a:solidFill>
                  <a:srgbClr val="0000B8"/>
                </a:solidFill>
                <a:sym typeface="Wingdings"/>
              </a:rPr>
              <a:t>V</a:t>
            </a:r>
            <a:r>
              <a:rPr lang="en-US" sz="2800" baseline="-25000" dirty="0" err="1" smtClean="0">
                <a:solidFill>
                  <a:srgbClr val="0000B8"/>
                </a:solidFill>
                <a:sym typeface="Wingdings"/>
              </a:rPr>
              <a:t>p</a:t>
            </a:r>
            <a:endParaRPr lang="en-US" sz="2800" baseline="-25000" dirty="0" smtClean="0">
              <a:solidFill>
                <a:srgbClr val="0000B8"/>
              </a:solidFill>
              <a:sym typeface="Wingdings"/>
            </a:endParaRPr>
          </a:p>
          <a:p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f</a:t>
            </a:r>
            <a:r>
              <a:rPr lang="en-US" sz="2800" baseline="-25000" dirty="0" smtClean="0">
                <a:solidFill>
                  <a:srgbClr val="0000B8"/>
                </a:solidFill>
                <a:sym typeface="Wingdings"/>
              </a:rPr>
              <a:t>i</a:t>
            </a:r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=majority of coins in n-sync from </a:t>
            </a:r>
            <a:r>
              <a:rPr lang="en-US" sz="2800" dirty="0" err="1" smtClean="0">
                <a:solidFill>
                  <a:srgbClr val="0000B8"/>
                </a:solidFill>
                <a:sym typeface="Wingdings"/>
              </a:rPr>
              <a:t>procs</a:t>
            </a:r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 in  </a:t>
            </a:r>
            <a:r>
              <a:rPr lang="en-US" sz="2800" dirty="0" err="1" smtClean="0">
                <a:solidFill>
                  <a:srgbClr val="0000B8"/>
                </a:solidFill>
                <a:sym typeface="Wingdings"/>
              </a:rPr>
              <a:t>V</a:t>
            </a:r>
            <a:r>
              <a:rPr lang="en-US" sz="2800" baseline="-25000" dirty="0" err="1">
                <a:solidFill>
                  <a:srgbClr val="0000B8"/>
                </a:solidFill>
                <a:sym typeface="Wingdings"/>
              </a:rPr>
              <a:t>p</a:t>
            </a:r>
            <a:endParaRPr lang="en-US" sz="2800" dirty="0" smtClean="0">
              <a:solidFill>
                <a:srgbClr val="0000B8"/>
              </a:solidFill>
              <a:sym typeface="Wingdings"/>
            </a:endParaRPr>
          </a:p>
          <a:p>
            <a:endParaRPr lang="en-US" sz="2800" baseline="-25000" dirty="0">
              <a:solidFill>
                <a:srgbClr val="0000B8"/>
              </a:solidFill>
              <a:sym typeface="Wingdings"/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008000"/>
              </a:solidFill>
              <a:sym typeface="Wingdings"/>
            </a:endParaRPr>
          </a:p>
          <a:p>
            <a:endParaRPr lang="en-US" sz="2800" baseline="-25000" dirty="0" smtClean="0">
              <a:solidFill>
                <a:srgbClr val="0000B8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1727352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F=(f</a:t>
            </a:r>
            <a:r>
              <a:rPr lang="en-US" baseline="-25000" dirty="0" smtClean="0"/>
              <a:t>1,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,…)</a:t>
            </a:r>
            <a:r>
              <a:rPr lang="en-US" dirty="0" smtClean="0">
                <a:solidFill>
                  <a:srgbClr val="008000"/>
                </a:solidFill>
              </a:rPr>
              <a:t>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29" y="1600200"/>
            <a:ext cx="8686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Each </a:t>
            </a:r>
            <a:r>
              <a:rPr lang="en-US" sz="2800" dirty="0" err="1" smtClean="0"/>
              <a:t>proc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p</a:t>
            </a:r>
            <a:r>
              <a:rPr lang="en-US" sz="2800" dirty="0" smtClean="0"/>
              <a:t> keeps badness </a:t>
            </a:r>
            <a:r>
              <a:rPr lang="en-US" sz="2800" dirty="0"/>
              <a:t>score </a:t>
            </a:r>
            <a:r>
              <a:rPr lang="en-US" sz="2800" dirty="0" err="1" smtClean="0">
                <a:solidFill>
                  <a:srgbClr val="940094"/>
                </a:solidFill>
              </a:rPr>
              <a:t>bad</a:t>
            </a:r>
            <a:r>
              <a:rPr lang="en-US" sz="2800" baseline="-25000" dirty="0" err="1" smtClean="0">
                <a:solidFill>
                  <a:srgbClr val="940094"/>
                </a:solidFill>
              </a:rPr>
              <a:t>p</a:t>
            </a:r>
            <a:r>
              <a:rPr lang="en-US" sz="2800" dirty="0" smtClean="0">
                <a:solidFill>
                  <a:srgbClr val="940094"/>
                </a:solidFill>
              </a:rPr>
              <a:t>(</a:t>
            </a:r>
            <a:r>
              <a:rPr lang="en-US" sz="2800" dirty="0" err="1" smtClean="0">
                <a:solidFill>
                  <a:srgbClr val="940094"/>
                </a:solidFill>
              </a:rPr>
              <a:t>j,</a:t>
            </a:r>
            <a:r>
              <a:rPr lang="en-US" sz="2800" dirty="0" err="1" smtClean="0">
                <a:solidFill>
                  <a:srgbClr val="008000"/>
                </a:solidFill>
              </a:rPr>
              <a:t>k</a:t>
            </a:r>
            <a:r>
              <a:rPr lang="en-US" sz="2800" dirty="0" smtClean="0">
                <a:solidFill>
                  <a:srgbClr val="008000"/>
                </a:solidFill>
              </a:rPr>
              <a:t>)</a:t>
            </a:r>
            <a:r>
              <a:rPr lang="en-US" sz="2800" dirty="0" smtClean="0"/>
              <a:t> </a:t>
            </a:r>
            <a:r>
              <a:rPr lang="en-US" sz="2800" dirty="0"/>
              <a:t>for each </a:t>
            </a:r>
            <a:r>
              <a:rPr lang="en-US" sz="2800" dirty="0" err="1" smtClean="0"/>
              <a:t>proc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pair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measuring their cumulative covariance</a:t>
            </a:r>
            <a:r>
              <a:rPr lang="en-US" sz="2800" dirty="0" smtClean="0"/>
              <a:t>.  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Let |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p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|=</a:t>
            </a:r>
            <a:r>
              <a:rPr lang="en-US" sz="2800" dirty="0"/>
              <a:t>|V|, </a:t>
            </a:r>
            <a:r>
              <a:rPr lang="en-US" sz="2800" dirty="0" smtClean="0"/>
              <a:t>initially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0090"/>
                </a:solidFill>
              </a:rPr>
              <a:t>For round </a:t>
            </a:r>
            <a:r>
              <a:rPr lang="en-US" sz="2800" dirty="0" err="1" smtClean="0">
                <a:solidFill>
                  <a:srgbClr val="000090"/>
                </a:solidFill>
              </a:rPr>
              <a:t>i</a:t>
            </a:r>
            <a:r>
              <a:rPr lang="en-US" sz="2800" dirty="0" smtClean="0">
                <a:solidFill>
                  <a:srgbClr val="000090"/>
                </a:solidFill>
              </a:rPr>
              <a:t>, </a:t>
            </a:r>
          </a:p>
          <a:p>
            <a:r>
              <a:rPr lang="en-US" sz="2800" u="sng" dirty="0" smtClean="0">
                <a:solidFill>
                  <a:srgbClr val="008000"/>
                </a:solidFill>
              </a:rPr>
              <a:t>Correction step</a:t>
            </a:r>
            <a:r>
              <a:rPr lang="en-US" sz="2800" dirty="0" smtClean="0">
                <a:solidFill>
                  <a:srgbClr val="008000"/>
                </a:solidFill>
              </a:rPr>
              <a:t>: to </a:t>
            </a:r>
            <a:r>
              <a:rPr lang="en-US" sz="2800" dirty="0" smtClean="0">
                <a:solidFill>
                  <a:srgbClr val="008000"/>
                </a:solidFill>
              </a:rPr>
              <a:t>discover </a:t>
            </a:r>
            <a:r>
              <a:rPr lang="en-US" sz="2800" dirty="0" smtClean="0">
                <a:solidFill>
                  <a:srgbClr val="008000"/>
                </a:solidFill>
              </a:rPr>
              <a:t>ambiguous </a:t>
            </a:r>
            <a:r>
              <a:rPr lang="en-US" sz="2800" dirty="0" err="1" smtClean="0">
                <a:solidFill>
                  <a:srgbClr val="008000"/>
                </a:solidFill>
              </a:rPr>
              <a:t>coinflips</a:t>
            </a:r>
            <a:r>
              <a:rPr lang="en-US" sz="2800" dirty="0" smtClean="0">
                <a:solidFill>
                  <a:srgbClr val="008000"/>
                </a:solidFill>
              </a:rPr>
              <a:t>  from </a:t>
            </a:r>
            <a:r>
              <a:rPr lang="en-US" sz="2800" dirty="0" smtClean="0">
                <a:solidFill>
                  <a:srgbClr val="008000"/>
                </a:solidFill>
              </a:rPr>
              <a:t>previous </a:t>
            </a:r>
            <a:r>
              <a:rPr lang="en-US" sz="2800" dirty="0" smtClean="0">
                <a:solidFill>
                  <a:srgbClr val="008000"/>
                </a:solidFill>
              </a:rPr>
              <a:t>rounds</a:t>
            </a:r>
          </a:p>
          <a:p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If </a:t>
            </a:r>
            <a:r>
              <a:rPr lang="en-US" sz="2800" dirty="0">
                <a:solidFill>
                  <a:srgbClr val="940094"/>
                </a:solidFill>
                <a:sym typeface="Wingdings"/>
              </a:rPr>
              <a:t>bad(</a:t>
            </a:r>
            <a:r>
              <a:rPr lang="en-US" sz="2800" dirty="0" err="1" smtClean="0">
                <a:solidFill>
                  <a:srgbClr val="940094"/>
                </a:solidFill>
                <a:sym typeface="Wingdings"/>
              </a:rPr>
              <a:t>j,</a:t>
            </a:r>
            <a:r>
              <a:rPr lang="en-US" sz="2800" dirty="0" err="1" smtClean="0">
                <a:solidFill>
                  <a:srgbClr val="008000"/>
                </a:solidFill>
                <a:sym typeface="Wingdings"/>
              </a:rPr>
              <a:t>k</a:t>
            </a:r>
            <a:r>
              <a:rPr lang="en-US" sz="2800" dirty="0" smtClean="0">
                <a:solidFill>
                  <a:srgbClr val="940094"/>
                </a:solidFill>
                <a:sym typeface="Wingdings"/>
              </a:rPr>
              <a:t>)  </a:t>
            </a:r>
            <a:r>
              <a:rPr lang="en-US" sz="2800" dirty="0">
                <a:solidFill>
                  <a:srgbClr val="0000B8"/>
                </a:solidFill>
                <a:sym typeface="Wingdings"/>
              </a:rPr>
              <a:t>≥ </a:t>
            </a:r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T </a:t>
            </a:r>
            <a:r>
              <a:rPr lang="en-US" sz="2800" dirty="0">
                <a:solidFill>
                  <a:srgbClr val="0000B8"/>
                </a:solidFill>
                <a:sym typeface="Wingdings"/>
              </a:rPr>
              <a:t>remove </a:t>
            </a:r>
            <a:r>
              <a:rPr lang="en-US" sz="2800" dirty="0" err="1" smtClean="0">
                <a:solidFill>
                  <a:srgbClr val="0000B8"/>
                </a:solidFill>
                <a:sym typeface="Wingdings"/>
              </a:rPr>
              <a:t>j,</a:t>
            </a:r>
            <a:r>
              <a:rPr lang="en-US" sz="2800" dirty="0" err="1" smtClean="0">
                <a:solidFill>
                  <a:srgbClr val="008000"/>
                </a:solidFill>
                <a:sym typeface="Wingdings"/>
              </a:rPr>
              <a:t>k</a:t>
            </a:r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 </a:t>
            </a:r>
            <a:r>
              <a:rPr lang="en-US" sz="2800" dirty="0">
                <a:solidFill>
                  <a:srgbClr val="0000B8"/>
                </a:solidFill>
                <a:sym typeface="Wingdings"/>
              </a:rPr>
              <a:t>from </a:t>
            </a:r>
            <a:r>
              <a:rPr lang="en-US" sz="2800" dirty="0" err="1" smtClean="0">
                <a:solidFill>
                  <a:srgbClr val="0000B8"/>
                </a:solidFill>
                <a:sym typeface="Wingdings"/>
              </a:rPr>
              <a:t>V</a:t>
            </a:r>
            <a:r>
              <a:rPr lang="en-US" sz="2800" baseline="-25000" dirty="0" err="1" smtClean="0">
                <a:solidFill>
                  <a:srgbClr val="0000B8"/>
                </a:solidFill>
                <a:sym typeface="Wingdings"/>
              </a:rPr>
              <a:t>p</a:t>
            </a:r>
            <a:endParaRPr lang="en-US" sz="2800" baseline="-25000" dirty="0" smtClean="0">
              <a:solidFill>
                <a:srgbClr val="0000B8"/>
              </a:solidFill>
              <a:sym typeface="Wingdings"/>
            </a:endParaRPr>
          </a:p>
          <a:p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f</a:t>
            </a:r>
            <a:r>
              <a:rPr lang="en-US" sz="2800" baseline="-25000" dirty="0" smtClean="0">
                <a:solidFill>
                  <a:srgbClr val="0000B8"/>
                </a:solidFill>
                <a:sym typeface="Wingdings"/>
              </a:rPr>
              <a:t>i</a:t>
            </a:r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=majority of coins in n-sync from </a:t>
            </a:r>
            <a:r>
              <a:rPr lang="en-US" sz="2800" dirty="0" err="1" smtClean="0">
                <a:solidFill>
                  <a:srgbClr val="0000B8"/>
                </a:solidFill>
                <a:sym typeface="Wingdings"/>
              </a:rPr>
              <a:t>procs</a:t>
            </a:r>
            <a:r>
              <a:rPr lang="en-US" sz="2800" dirty="0" smtClean="0">
                <a:solidFill>
                  <a:srgbClr val="0000B8"/>
                </a:solidFill>
                <a:sym typeface="Wingdings"/>
              </a:rPr>
              <a:t> in  </a:t>
            </a:r>
            <a:r>
              <a:rPr lang="en-US" sz="2800" dirty="0" err="1" smtClean="0">
                <a:solidFill>
                  <a:srgbClr val="0000B8"/>
                </a:solidFill>
                <a:sym typeface="Wingdings"/>
              </a:rPr>
              <a:t>V</a:t>
            </a:r>
            <a:r>
              <a:rPr lang="en-US" sz="2800" baseline="-25000" dirty="0" err="1">
                <a:solidFill>
                  <a:srgbClr val="0000B8"/>
                </a:solidFill>
                <a:sym typeface="Wingdings"/>
              </a:rPr>
              <a:t>p</a:t>
            </a:r>
            <a:endParaRPr lang="en-US" sz="2800" dirty="0" smtClean="0">
              <a:solidFill>
                <a:srgbClr val="0000B8"/>
              </a:solidFill>
              <a:sym typeface="Wingdings"/>
            </a:endParaRPr>
          </a:p>
          <a:p>
            <a:endParaRPr lang="en-US" sz="2800" baseline="-25000" dirty="0">
              <a:solidFill>
                <a:srgbClr val="0000B8"/>
              </a:solidFill>
              <a:sym typeface="Wingdings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8000"/>
                </a:solidFill>
                <a:sym typeface="Wingdings"/>
              </a:rPr>
              <a:t>*New Version, work in progress by Nick Benson, </a:t>
            </a:r>
            <a:r>
              <a:rPr lang="en-US" sz="2800" dirty="0" err="1" smtClean="0">
                <a:solidFill>
                  <a:srgbClr val="008000"/>
                </a:solidFill>
                <a:sym typeface="Wingdings"/>
              </a:rPr>
              <a:t>UVic</a:t>
            </a:r>
            <a:r>
              <a:rPr lang="en-US" sz="2800" dirty="0" smtClean="0">
                <a:solidFill>
                  <a:srgbClr val="008000"/>
                </a:solidFill>
                <a:sym typeface="Wingdings"/>
              </a:rPr>
              <a:t> undergrad (Changes in GREEN)</a:t>
            </a:r>
          </a:p>
          <a:p>
            <a:endParaRPr lang="en-US" sz="2800" baseline="-25000" dirty="0" smtClean="0">
              <a:solidFill>
                <a:srgbClr val="0000B8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695773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193016" y="5137768"/>
            <a:ext cx="9144000" cy="3276600"/>
          </a:xfrm>
        </p:spPr>
        <p:txBody>
          <a:bodyPr/>
          <a:lstStyle/>
          <a:p>
            <a:endParaRPr lang="en-US" sz="2500" dirty="0">
              <a:solidFill>
                <a:srgbClr val="FF0080"/>
              </a:solidFill>
            </a:endParaRPr>
          </a:p>
          <a:p>
            <a:endParaRPr lang="en-US" sz="2500" dirty="0">
              <a:solidFill>
                <a:srgbClr val="FF0080"/>
              </a:solidFill>
            </a:endParaRPr>
          </a:p>
          <a:p>
            <a:endParaRPr lang="en-US" sz="2500" dirty="0"/>
          </a:p>
          <a:p>
            <a:endParaRPr lang="en-US" sz="2500" dirty="0"/>
          </a:p>
        </p:txBody>
      </p:sp>
      <p:sp>
        <p:nvSpPr>
          <p:cNvPr id="2" name="Rectangle 1"/>
          <p:cNvSpPr/>
          <p:nvPr/>
        </p:nvSpPr>
        <p:spPr>
          <a:xfrm>
            <a:off x="290197" y="4711816"/>
            <a:ext cx="81880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Today</a:t>
            </a:r>
            <a:r>
              <a:rPr lang="en-US" sz="3200" dirty="0" smtClean="0"/>
              <a:t>: untrusted players  possibly controlled by single adversary, </a:t>
            </a:r>
            <a:r>
              <a:rPr lang="en-US" sz="3200" smtClean="0"/>
              <a:t>need for </a:t>
            </a:r>
            <a:r>
              <a:rPr lang="en-US" sz="3200" dirty="0" smtClean="0"/>
              <a:t>public ledger, digital currency</a:t>
            </a:r>
          </a:p>
        </p:txBody>
      </p:sp>
      <p:pic>
        <p:nvPicPr>
          <p:cNvPr id="17" name="Picture 16" descr="money-banking-bitcoins-jack_and_the_beanstalk-bit_coin-magic_bean-digital_currency-tcrn1408_lo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753" y="383836"/>
            <a:ext cx="5540067" cy="409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77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Benson’s new </a:t>
            </a:r>
            <a:r>
              <a:rPr lang="en-US" dirty="0">
                <a:solidFill>
                  <a:srgbClr val="008000"/>
                </a:solidFill>
              </a:rPr>
              <a:t>r</a:t>
            </a:r>
            <a:r>
              <a:rPr lang="en-US" dirty="0" smtClean="0">
                <a:solidFill>
                  <a:srgbClr val="008000"/>
                </a:solidFill>
              </a:rPr>
              <a:t>esult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Computationally simpler</a:t>
            </a:r>
            <a:r>
              <a:rPr lang="en-US" dirty="0" smtClean="0">
                <a:solidFill>
                  <a:srgbClr val="008000"/>
                </a:solidFill>
              </a:rPr>
              <a:t>, replaces computation of 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sz="2400" dirty="0" err="1" smtClean="0">
                <a:solidFill>
                  <a:srgbClr val="008000"/>
                </a:solidFill>
              </a:rPr>
              <a:t>ingula</a:t>
            </a:r>
            <a:r>
              <a:rPr lang="en-US" dirty="0" err="1" smtClean="0">
                <a:solidFill>
                  <a:srgbClr val="008000"/>
                </a:solidFill>
              </a:rPr>
              <a:t>rV</a:t>
            </a:r>
            <a:r>
              <a:rPr lang="en-US" sz="2400" dirty="0" err="1" smtClean="0">
                <a:solidFill>
                  <a:srgbClr val="008000"/>
                </a:solidFill>
              </a:rPr>
              <a:t>alue</a:t>
            </a:r>
            <a:r>
              <a:rPr lang="en-US" dirty="0" err="1" smtClean="0">
                <a:solidFill>
                  <a:srgbClr val="008000"/>
                </a:solidFill>
              </a:rPr>
              <a:t>D</a:t>
            </a:r>
            <a:r>
              <a:rPr lang="en-US" sz="2400" dirty="0" err="1" smtClean="0">
                <a:solidFill>
                  <a:srgbClr val="008000"/>
                </a:solidFill>
              </a:rPr>
              <a:t>ecomposition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</a:rPr>
              <a:t>of an n x n matrix</a:t>
            </a:r>
            <a:endParaRPr lang="en-US" sz="2800" dirty="0" smtClean="0">
              <a:solidFill>
                <a:srgbClr val="008000"/>
              </a:solidFill>
            </a:endParaRPr>
          </a:p>
          <a:p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Constant overhead additional communication for correction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Brings </a:t>
            </a:r>
            <a:r>
              <a:rPr lang="en-US" dirty="0">
                <a:solidFill>
                  <a:srgbClr val="008000"/>
                </a:solidFill>
              </a:rPr>
              <a:t>resilience down to </a:t>
            </a:r>
            <a:r>
              <a:rPr lang="en-US" dirty="0" smtClean="0">
                <a:solidFill>
                  <a:srgbClr val="008000"/>
                </a:solidFill>
              </a:rPr>
              <a:t>~n</a:t>
            </a:r>
            <a:r>
              <a:rPr lang="en-US" dirty="0">
                <a:solidFill>
                  <a:srgbClr val="008000"/>
                </a:solidFill>
              </a:rPr>
              <a:t>/30 from </a:t>
            </a:r>
            <a:r>
              <a:rPr lang="en-US" dirty="0" smtClean="0">
                <a:solidFill>
                  <a:srgbClr val="008000"/>
                </a:solidFill>
              </a:rPr>
              <a:t>~n</a:t>
            </a:r>
            <a:r>
              <a:rPr lang="en-US" dirty="0">
                <a:solidFill>
                  <a:srgbClr val="008000"/>
                </a:solidFill>
              </a:rPr>
              <a:t>/(6 billion</a:t>
            </a:r>
            <a:r>
              <a:rPr lang="en-US" dirty="0" smtClean="0">
                <a:solidFill>
                  <a:srgbClr val="008000"/>
                </a:solidFill>
              </a:rPr>
              <a:t>) for the O(n</a:t>
            </a:r>
            <a:r>
              <a:rPr lang="en-US" baseline="30000" dirty="0" smtClean="0">
                <a:solidFill>
                  <a:srgbClr val="008000"/>
                </a:solidFill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 ) time algorithm. </a:t>
            </a:r>
            <a:endParaRPr lang="en-US" dirty="0">
              <a:solidFill>
                <a:srgbClr val="008000"/>
              </a:solidFill>
            </a:endParaRPr>
          </a:p>
          <a:p>
            <a:endParaRPr lang="en-US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1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5" name="Text Box 7"/>
          <p:cNvSpPr txBox="1">
            <a:spLocks noChangeArrowheads="1"/>
          </p:cNvSpPr>
          <p:nvPr/>
        </p:nvSpPr>
        <p:spPr bwMode="auto">
          <a:xfrm>
            <a:off x="5327137" y="1402162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3896" name="Text Box 8"/>
          <p:cNvSpPr txBox="1">
            <a:spLocks noChangeArrowheads="1"/>
          </p:cNvSpPr>
          <p:nvPr/>
        </p:nvSpPr>
        <p:spPr bwMode="auto">
          <a:xfrm>
            <a:off x="3279598" y="1067650"/>
            <a:ext cx="333236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/>
              <a:t>Full information</a:t>
            </a:r>
          </a:p>
          <a:p>
            <a:r>
              <a:rPr lang="en-US" sz="2800" dirty="0" smtClean="0"/>
              <a:t>  States of all </a:t>
            </a:r>
            <a:r>
              <a:rPr lang="en-US" sz="2800" dirty="0" err="1" smtClean="0"/>
              <a:t>procs</a:t>
            </a:r>
            <a:r>
              <a:rPr lang="en-US" sz="2800" dirty="0" smtClean="0"/>
              <a:t> known to adversary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 </a:t>
            </a:r>
          </a:p>
        </p:txBody>
      </p:sp>
      <p:sp>
        <p:nvSpPr>
          <p:cNvPr id="293898" name="Text Box 10"/>
          <p:cNvSpPr txBox="1">
            <a:spLocks noChangeArrowheads="1"/>
          </p:cNvSpPr>
          <p:nvPr/>
        </p:nvSpPr>
        <p:spPr bwMode="auto">
          <a:xfrm>
            <a:off x="4370790" y="374350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FF008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98423" y="1101182"/>
            <a:ext cx="3513536" cy="1471575"/>
          </a:xfrm>
          <a:prstGeom prst="rect">
            <a:avLst/>
          </a:prstGeom>
          <a:solidFill>
            <a:srgbClr val="0000FF">
              <a:alpha val="8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 flipH="1">
            <a:off x="3999432" y="4147366"/>
            <a:ext cx="194527" cy="13986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6568491" y="5162191"/>
            <a:ext cx="0" cy="4498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38418" y="5529289"/>
            <a:ext cx="33610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BAD </a:t>
            </a:r>
            <a:r>
              <a:rPr lang="en-US" sz="2800" dirty="0" err="1" smtClean="0"/>
              <a:t>Procs</a:t>
            </a:r>
            <a:r>
              <a:rPr lang="en-US" sz="2800" dirty="0" smtClean="0"/>
              <a:t> chosen at start (Static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876269" y="5612006"/>
            <a:ext cx="34299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Bad </a:t>
            </a:r>
            <a:r>
              <a:rPr lang="en-US" sz="2800" dirty="0" err="1" smtClean="0"/>
              <a:t>procs</a:t>
            </a:r>
            <a:r>
              <a:rPr lang="en-US" sz="2800" dirty="0" smtClean="0"/>
              <a:t> chosen dynamically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4534104" y="5612006"/>
            <a:ext cx="3388084" cy="1112148"/>
          </a:xfrm>
          <a:prstGeom prst="rect">
            <a:avLst/>
          </a:prstGeom>
          <a:solidFill>
            <a:srgbClr val="0000FF">
              <a:alpha val="8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5368" y="74099"/>
            <a:ext cx="8229600" cy="1143000"/>
          </a:xfrm>
        </p:spPr>
        <p:txBody>
          <a:bodyPr/>
          <a:lstStyle/>
          <a:p>
            <a:r>
              <a:rPr lang="en-US" dirty="0" smtClean="0"/>
              <a:t>Randomized lower bounds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824831" y="2919531"/>
            <a:ext cx="5345000" cy="1220852"/>
          </a:xfrm>
          <a:prstGeom prst="rect">
            <a:avLst/>
          </a:prstGeom>
          <a:solidFill>
            <a:srgbClr val="CCFFCC">
              <a:alpha val="8000"/>
            </a:srgbClr>
          </a:solidFill>
          <a:ln w="25400">
            <a:solidFill>
              <a:srgbClr val="94009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Symmetric Las Vegas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algs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with constant #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prob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choices require 2</a:t>
            </a:r>
            <a:r>
              <a:rPr lang="en-US" sz="2400" baseline="30000" dirty="0" smtClean="0">
                <a:solidFill>
                  <a:schemeClr val="tx1"/>
                </a:solidFill>
                <a:latin typeface="Arial"/>
                <a:cs typeface="Arial"/>
              </a:rPr>
              <a:t>Ω(n) 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A.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Lewko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(DISC 2011)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 flipH="1">
            <a:off x="5071909" y="2572757"/>
            <a:ext cx="0" cy="4094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34104" y="4461983"/>
            <a:ext cx="4054322" cy="700208"/>
          </a:xfrm>
          <a:prstGeom prst="rect">
            <a:avLst/>
          </a:prstGeom>
          <a:noFill/>
          <a:ln w="31750">
            <a:solidFill>
              <a:srgbClr val="94009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54939" y="4331194"/>
            <a:ext cx="4183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Consensus requires </a:t>
            </a:r>
            <a:r>
              <a:rPr lang="en-US" sz="2400" dirty="0" err="1" smtClean="0">
                <a:latin typeface="Arial"/>
                <a:cs typeface="Arial"/>
              </a:rPr>
              <a:t>Ω</a:t>
            </a:r>
            <a:r>
              <a:rPr lang="en-US" sz="2400" dirty="0" smtClean="0">
                <a:latin typeface="Arial"/>
                <a:cs typeface="Arial"/>
              </a:rPr>
              <a:t>(n) </a:t>
            </a:r>
          </a:p>
          <a:p>
            <a:r>
              <a:rPr lang="en-US" sz="2400" dirty="0" err="1" smtClean="0">
                <a:latin typeface="Arial"/>
                <a:cs typeface="Arial"/>
              </a:rPr>
              <a:t>Aspnes</a:t>
            </a:r>
            <a:r>
              <a:rPr lang="en-US" sz="2400" dirty="0" smtClean="0">
                <a:latin typeface="Arial"/>
                <a:cs typeface="Arial"/>
              </a:rPr>
              <a:t>, </a:t>
            </a:r>
            <a:r>
              <a:rPr lang="en-US" sz="2400" dirty="0" err="1" smtClean="0">
                <a:latin typeface="Arial"/>
                <a:cs typeface="Arial"/>
              </a:rPr>
              <a:t>Attiya</a:t>
            </a:r>
            <a:r>
              <a:rPr lang="en-US" sz="2400" dirty="0" smtClean="0">
                <a:latin typeface="Arial"/>
                <a:cs typeface="Arial"/>
              </a:rPr>
              <a:t>, Censor-Hillel   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5885440" y="4147366"/>
            <a:ext cx="230053" cy="31461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15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Further </a:t>
            </a:r>
            <a:r>
              <a:rPr lang="en-US" dirty="0" smtClean="0"/>
              <a:t>Discussion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Gap of n</a:t>
            </a:r>
            <a:r>
              <a:rPr lang="en-US" baseline="30000" dirty="0" smtClean="0"/>
              <a:t>2</a:t>
            </a:r>
            <a:r>
              <a:rPr lang="en-US" dirty="0" smtClean="0"/>
              <a:t> or n</a:t>
            </a:r>
            <a:r>
              <a:rPr lang="en-US" baseline="30000" dirty="0" smtClean="0"/>
              <a:t>1.5</a:t>
            </a:r>
            <a:r>
              <a:rPr lang="en-US" dirty="0" smtClean="0"/>
              <a:t> from consensus lower bound</a:t>
            </a:r>
            <a:endParaRPr lang="en-US" dirty="0"/>
          </a:p>
          <a:p>
            <a:r>
              <a:rPr lang="en-US" dirty="0" smtClean="0"/>
              <a:t>S</a:t>
            </a:r>
            <a:r>
              <a:rPr lang="en-US" dirty="0" smtClean="0"/>
              <a:t>equential </a:t>
            </a:r>
            <a:r>
              <a:rPr lang="en-US" dirty="0" smtClean="0"/>
              <a:t>computational problem in n</a:t>
            </a:r>
            <a:r>
              <a:rPr lang="en-US" baseline="30000" dirty="0" smtClean="0"/>
              <a:t>2.5 </a:t>
            </a:r>
            <a:r>
              <a:rPr lang="en-US" dirty="0" smtClean="0"/>
              <a:t> round </a:t>
            </a:r>
            <a:r>
              <a:rPr lang="en-US" dirty="0" err="1" smtClean="0"/>
              <a:t>alg</a:t>
            </a:r>
            <a:r>
              <a:rPr lang="en-US" dirty="0" smtClean="0"/>
              <a:t>  “ </a:t>
            </a:r>
            <a:r>
              <a:rPr lang="en-US" dirty="0" smtClean="0">
                <a:solidFill>
                  <a:srgbClr val="0000FF"/>
                </a:solidFill>
              </a:rPr>
              <a:t>dense </a:t>
            </a:r>
            <a:r>
              <a:rPr lang="en-US" dirty="0" smtClean="0">
                <a:solidFill>
                  <a:srgbClr val="0000FF"/>
                </a:solidFill>
              </a:rPr>
              <a:t>planted clique </a:t>
            </a:r>
            <a:r>
              <a:rPr lang="en-US" dirty="0" smtClean="0">
                <a:solidFill>
                  <a:srgbClr val="0000FF"/>
                </a:solidFill>
              </a:rPr>
              <a:t>problem”</a:t>
            </a:r>
            <a:endParaRPr lang="en-US" dirty="0"/>
          </a:p>
          <a:p>
            <a:r>
              <a:rPr lang="en-US" dirty="0" smtClean="0"/>
              <a:t>Amount </a:t>
            </a:r>
            <a:r>
              <a:rPr lang="en-US" dirty="0" smtClean="0"/>
              <a:t>of communication and </a:t>
            </a:r>
            <a:r>
              <a:rPr lang="en-US" dirty="0" smtClean="0"/>
              <a:t>space</a:t>
            </a:r>
            <a:endParaRPr lang="en-US" dirty="0" smtClean="0"/>
          </a:p>
          <a:p>
            <a:r>
              <a:rPr lang="en-US" dirty="0" smtClean="0"/>
              <a:t>Relevance to today’s problems?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017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4265" y="884930"/>
            <a:ext cx="6077515" cy="21150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3600" dirty="0" smtClean="0"/>
              <a:t>and thanks to </a:t>
            </a:r>
            <a:br>
              <a:rPr lang="en-US" sz="3600" dirty="0" smtClean="0"/>
            </a:br>
            <a:r>
              <a:rPr lang="en-US" sz="3600" dirty="0" smtClean="0"/>
              <a:t>Gary Larsen)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4" descr="cbfdf71e571fbe2c26bf947dd94a1a5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071" y="104252"/>
            <a:ext cx="4815361" cy="675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0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Sometimes-collective </a:t>
            </a:r>
            <a:r>
              <a:rPr lang="en-US" dirty="0" err="1" smtClean="0"/>
              <a:t>coinflipping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find “planted clique”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5221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Every </a:t>
            </a:r>
            <a:r>
              <a:rPr lang="en-US" sz="2400" dirty="0" smtClean="0">
                <a:solidFill>
                  <a:srgbClr val="0000FF"/>
                </a:solidFill>
              </a:rPr>
              <a:t>m  n-syncs</a:t>
            </a:r>
            <a:r>
              <a:rPr lang="en-US" sz="2400" dirty="0" smtClean="0">
                <a:solidFill>
                  <a:srgbClr val="000000"/>
                </a:solidFill>
              </a:rPr>
              <a:t> is an “epoch” </a:t>
            </a:r>
            <a:r>
              <a:rPr lang="en-US" sz="2400" dirty="0" smtClean="0">
                <a:solidFill>
                  <a:srgbClr val="0000FF"/>
                </a:solidFill>
              </a:rPr>
              <a:t>e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Find a set of ≤</a:t>
            </a:r>
            <a:r>
              <a:rPr lang="en-US" sz="2400" dirty="0" smtClean="0">
                <a:solidFill>
                  <a:srgbClr val="0000FF"/>
                </a:solidFill>
              </a:rPr>
              <a:t>t  </a:t>
            </a:r>
            <a:r>
              <a:rPr lang="en-US" sz="2400" dirty="0" smtClean="0"/>
              <a:t>suspect</a:t>
            </a:r>
            <a:r>
              <a:rPr lang="en-US" sz="2400" dirty="0" smtClean="0">
                <a:solidFill>
                  <a:srgbClr val="000000"/>
                </a:solidFill>
              </a:rPr>
              <a:t> columns  </a:t>
            </a:r>
            <a:r>
              <a:rPr lang="en-US" sz="2400" dirty="0">
                <a:solidFill>
                  <a:srgbClr val="0000FF"/>
                </a:solidFill>
              </a:rPr>
              <a:t>S</a:t>
            </a:r>
            <a:r>
              <a:rPr lang="en-US" sz="24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		</a:t>
            </a:r>
            <a:r>
              <a:rPr lang="en-US" dirty="0" err="1" smtClean="0">
                <a:solidFill>
                  <a:srgbClr val="0000FF"/>
                </a:solidFill>
              </a:rPr>
              <a:t>Proc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338382" y="3430149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338382" y="3872070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38382" y="4344097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38382" y="4740459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38382" y="5212215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338382" y="5760584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338382" y="6270236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37780" y="3462200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137780" y="3904121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37780" y="4376148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37780" y="4772510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37780" y="5244266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37780" y="5792635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37780" y="6302287"/>
            <a:ext cx="365579" cy="365579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20" name="Straight Connector 19"/>
          <p:cNvCxnSpPr>
            <a:stCxn id="13" idx="2"/>
            <a:endCxn id="13" idx="2"/>
          </p:cNvCxnSpPr>
          <p:nvPr/>
        </p:nvCxnSpPr>
        <p:spPr>
          <a:xfrm>
            <a:off x="5137780" y="3644990"/>
            <a:ext cx="0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5"/>
          </p:cNvCxnSpPr>
          <p:nvPr/>
        </p:nvCxnSpPr>
        <p:spPr>
          <a:xfrm>
            <a:off x="2650423" y="5524256"/>
            <a:ext cx="2502233" cy="4961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ight Brace 36"/>
          <p:cNvSpPr/>
          <p:nvPr/>
        </p:nvSpPr>
        <p:spPr>
          <a:xfrm>
            <a:off x="5830121" y="5577794"/>
            <a:ext cx="304800" cy="1167519"/>
          </a:xfrm>
          <a:prstGeom prst="righ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0" name="Left Brace 39"/>
          <p:cNvSpPr/>
          <p:nvPr/>
        </p:nvSpPr>
        <p:spPr>
          <a:xfrm>
            <a:off x="1897875" y="4772510"/>
            <a:ext cx="304800" cy="1216764"/>
          </a:xfrm>
          <a:prstGeom prst="lef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Left Brace 40"/>
          <p:cNvSpPr/>
          <p:nvPr/>
        </p:nvSpPr>
        <p:spPr>
          <a:xfrm>
            <a:off x="6671046" y="4926438"/>
            <a:ext cx="45719" cy="4571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34427" y="5106038"/>
            <a:ext cx="1163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|</a:t>
            </a:r>
            <a:r>
              <a:rPr lang="en-US" sz="2400" dirty="0">
                <a:solidFill>
                  <a:srgbClr val="0000FF"/>
                </a:solidFill>
              </a:rPr>
              <a:t>S</a:t>
            </a:r>
            <a:r>
              <a:rPr lang="en-US" sz="2400" dirty="0" smtClean="0">
                <a:solidFill>
                  <a:srgbClr val="0000FF"/>
                </a:solidFill>
              </a:rPr>
              <a:t>| </a:t>
            </a:r>
            <a:r>
              <a:rPr lang="en-US" sz="2400" dirty="0" smtClean="0"/>
              <a:t>≤</a:t>
            </a:r>
            <a:r>
              <a:rPr lang="en-US" sz="2400" dirty="0" smtClean="0">
                <a:solidFill>
                  <a:srgbClr val="FF0000"/>
                </a:solidFill>
              </a:rPr>
              <a:t>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83354" y="2334646"/>
            <a:ext cx="1189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Rounds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6" name="Parallelogram 45"/>
          <p:cNvSpPr/>
          <p:nvPr/>
        </p:nvSpPr>
        <p:spPr>
          <a:xfrm>
            <a:off x="6380335" y="4237649"/>
            <a:ext cx="45719" cy="45719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arallelogram 46"/>
          <p:cNvSpPr/>
          <p:nvPr/>
        </p:nvSpPr>
        <p:spPr>
          <a:xfrm rot="5400000">
            <a:off x="2905419" y="3967192"/>
            <a:ext cx="1927404" cy="3628838"/>
          </a:xfrm>
          <a:prstGeom prst="parallelogram">
            <a:avLst>
              <a:gd name="adj" fmla="val 26869"/>
            </a:avLst>
          </a:prstGeom>
          <a:solidFill>
            <a:srgbClr val="FFFF00">
              <a:alpha val="28000"/>
            </a:srgbClr>
          </a:solidFill>
          <a:ln>
            <a:solidFill>
              <a:srgbClr val="FFFF00">
                <a:alpha val="20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2703961" y="5827972"/>
            <a:ext cx="2487357" cy="1613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0" idx="6"/>
          </p:cNvCxnSpPr>
          <p:nvPr/>
        </p:nvCxnSpPr>
        <p:spPr>
          <a:xfrm>
            <a:off x="2703961" y="5943374"/>
            <a:ext cx="2433819" cy="4410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9" idx="5"/>
            <a:endCxn id="19" idx="1"/>
          </p:cNvCxnSpPr>
          <p:nvPr/>
        </p:nvCxnSpPr>
        <p:spPr>
          <a:xfrm>
            <a:off x="2650423" y="5524256"/>
            <a:ext cx="2540895" cy="8315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8" idx="5"/>
            <a:endCxn id="19" idx="1"/>
          </p:cNvCxnSpPr>
          <p:nvPr/>
        </p:nvCxnSpPr>
        <p:spPr>
          <a:xfrm>
            <a:off x="2650423" y="5052500"/>
            <a:ext cx="2540895" cy="13033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10" idx="7"/>
          </p:cNvCxnSpPr>
          <p:nvPr/>
        </p:nvCxnSpPr>
        <p:spPr>
          <a:xfrm flipV="1">
            <a:off x="2650423" y="5524256"/>
            <a:ext cx="2502233" cy="2898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9" idx="5"/>
            <a:endCxn id="17" idx="3"/>
          </p:cNvCxnSpPr>
          <p:nvPr/>
        </p:nvCxnSpPr>
        <p:spPr>
          <a:xfrm>
            <a:off x="2650423" y="5524256"/>
            <a:ext cx="2540895" cy="320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8" idx="5"/>
          </p:cNvCxnSpPr>
          <p:nvPr/>
        </p:nvCxnSpPr>
        <p:spPr>
          <a:xfrm>
            <a:off x="2650423" y="5052500"/>
            <a:ext cx="2487357" cy="4717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651399" y="4796716"/>
            <a:ext cx="4155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|heads-tails| for </a:t>
            </a:r>
            <a:r>
              <a:rPr lang="en-US" sz="2400" dirty="0" smtClean="0">
                <a:solidFill>
                  <a:srgbClr val="0000FF"/>
                </a:solidFill>
              </a:rPr>
              <a:t>x </a:t>
            </a:r>
            <a:r>
              <a:rPr lang="en-US" sz="2400" dirty="0" err="1" smtClean="0">
                <a:solidFill>
                  <a:srgbClr val="0000FF"/>
                </a:solidFill>
              </a:rPr>
              <a:t>εS</a:t>
            </a:r>
            <a:r>
              <a:rPr lang="en-US" sz="2400" dirty="0" smtClean="0">
                <a:solidFill>
                  <a:srgbClr val="0000FF"/>
                </a:solidFill>
              </a:rPr>
              <a:t> 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                         </a:t>
            </a:r>
            <a:r>
              <a:rPr lang="en-US" sz="2400" dirty="0" smtClean="0"/>
              <a:t> 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5477928" y="5244266"/>
            <a:ext cx="1361424" cy="1625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5477928" y="5244266"/>
            <a:ext cx="1361424" cy="6671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5503359" y="5212215"/>
            <a:ext cx="1335993" cy="12749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0" y="6903187"/>
            <a:ext cx="8307136" cy="3471566"/>
          </a:xfrm>
          <a:prstGeom prst="rect">
            <a:avLst/>
          </a:prstGeom>
          <a:solidFill>
            <a:srgbClr val="FFFF00">
              <a:alpha val="23000"/>
            </a:srgb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63050" y="4448577"/>
            <a:ext cx="3034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“BAD BIAS</a:t>
            </a:r>
            <a:r>
              <a:rPr lang="en-US" sz="2400" dirty="0" smtClean="0">
                <a:solidFill>
                  <a:srgbClr val="0000FF"/>
                </a:solidFill>
              </a:rPr>
              <a:t>” &gt; B in each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0750" y="8096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877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adversary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84" y="2630141"/>
            <a:ext cx="1627354" cy="149359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649" y="2265128"/>
            <a:ext cx="1220246" cy="1119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579" y="3513560"/>
            <a:ext cx="1258245" cy="11548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772" y="3779021"/>
            <a:ext cx="1258245" cy="1154827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2173335" y="3208757"/>
            <a:ext cx="1392314" cy="15878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1" idx="0"/>
          </p:cNvCxnSpPr>
          <p:nvPr/>
        </p:nvCxnSpPr>
        <p:spPr>
          <a:xfrm>
            <a:off x="4785895" y="2946768"/>
            <a:ext cx="2611807" cy="56679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85895" y="3367541"/>
            <a:ext cx="424566" cy="411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1"/>
          </p:cNvCxnSpPr>
          <p:nvPr/>
        </p:nvCxnSpPr>
        <p:spPr>
          <a:xfrm flipH="1" flipV="1">
            <a:off x="2161438" y="3513560"/>
            <a:ext cx="1995334" cy="842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2161439" y="3513560"/>
            <a:ext cx="4607140" cy="2654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2" idx="3"/>
          </p:cNvCxnSpPr>
          <p:nvPr/>
        </p:nvCxnSpPr>
        <p:spPr>
          <a:xfrm flipH="1">
            <a:off x="5415017" y="3784968"/>
            <a:ext cx="1353562" cy="5714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26481" y="2034295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62285" y="1552841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34609" y="5020245"/>
            <a:ext cx="43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77767" y="4651757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397702" y="2762102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614" y="5481910"/>
            <a:ext cx="1551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Sets inputs</a:t>
            </a:r>
          </a:p>
        </p:txBody>
      </p:sp>
    </p:spTree>
    <p:extLst>
      <p:ext uri="{BB962C8B-B14F-4D97-AF65-F5344CB8AC3E}">
        <p14:creationId xmlns:p14="http://schemas.microsoft.com/office/powerpoint/2010/main" val="2337041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adversary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84" y="2630141"/>
            <a:ext cx="1627354" cy="149359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649" y="2265128"/>
            <a:ext cx="1220246" cy="1119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579" y="3513560"/>
            <a:ext cx="1258245" cy="11548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772" y="3779021"/>
            <a:ext cx="1258245" cy="1154827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2173335" y="3208757"/>
            <a:ext cx="1392314" cy="15878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1" idx="0"/>
          </p:cNvCxnSpPr>
          <p:nvPr/>
        </p:nvCxnSpPr>
        <p:spPr>
          <a:xfrm>
            <a:off x="4785895" y="2946768"/>
            <a:ext cx="2611807" cy="56679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85895" y="3367541"/>
            <a:ext cx="424566" cy="411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1"/>
          </p:cNvCxnSpPr>
          <p:nvPr/>
        </p:nvCxnSpPr>
        <p:spPr>
          <a:xfrm flipH="1" flipV="1">
            <a:off x="2161438" y="3513560"/>
            <a:ext cx="1995334" cy="842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2161439" y="3513560"/>
            <a:ext cx="4607140" cy="2654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2" idx="3"/>
          </p:cNvCxnSpPr>
          <p:nvPr/>
        </p:nvCxnSpPr>
        <p:spPr>
          <a:xfrm flipH="1">
            <a:off x="5415017" y="3784968"/>
            <a:ext cx="1353562" cy="5714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26481" y="2034295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62285" y="1552841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34609" y="5020245"/>
            <a:ext cx="43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77767" y="4651757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397702" y="2762102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614" y="5481910"/>
            <a:ext cx="35853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Sets inputs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Arbitrarily delays messages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320090" y="2946768"/>
            <a:ext cx="1055128" cy="128156"/>
          </a:xfrm>
          <a:prstGeom prst="straightConnector1">
            <a:avLst/>
          </a:prstGeom>
          <a:ln w="53975" cap="flat">
            <a:solidFill>
              <a:srgbClr val="FF0000"/>
            </a:solidFill>
            <a:prstDash val="sysDash"/>
            <a:round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44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adversary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84" y="2630141"/>
            <a:ext cx="1627354" cy="149359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5649" y="2265128"/>
            <a:ext cx="1220246" cy="111995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579" y="3513560"/>
            <a:ext cx="1258245" cy="11548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772" y="3779021"/>
            <a:ext cx="1258245" cy="1154827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 flipV="1">
            <a:off x="2173335" y="3208757"/>
            <a:ext cx="1392314" cy="15878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21" idx="0"/>
          </p:cNvCxnSpPr>
          <p:nvPr/>
        </p:nvCxnSpPr>
        <p:spPr>
          <a:xfrm>
            <a:off x="4785895" y="2946768"/>
            <a:ext cx="2611807" cy="56679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85895" y="3367541"/>
            <a:ext cx="424566" cy="411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2" idx="1"/>
          </p:cNvCxnSpPr>
          <p:nvPr/>
        </p:nvCxnSpPr>
        <p:spPr>
          <a:xfrm flipH="1" flipV="1">
            <a:off x="2161438" y="3513560"/>
            <a:ext cx="1995334" cy="842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2161439" y="3513560"/>
            <a:ext cx="4607140" cy="2654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22" idx="3"/>
          </p:cNvCxnSpPr>
          <p:nvPr/>
        </p:nvCxnSpPr>
        <p:spPr>
          <a:xfrm flipH="1">
            <a:off x="5415017" y="3784968"/>
            <a:ext cx="1353562" cy="5714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326481" y="2034295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62285" y="1552841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34609" y="5020245"/>
            <a:ext cx="435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77767" y="4651757"/>
            <a:ext cx="301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397702" y="2762102"/>
            <a:ext cx="3666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614" y="5481910"/>
            <a:ext cx="358538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Sets inputs</a:t>
            </a:r>
          </a:p>
          <a:p>
            <a:r>
              <a:rPr lang="en-US" sz="2400" dirty="0" smtClean="0"/>
              <a:t>Arbitrarily delays messages</a:t>
            </a:r>
          </a:p>
          <a:p>
            <a:r>
              <a:rPr lang="en-US" sz="2400" dirty="0" smtClean="0"/>
              <a:t>Controls </a:t>
            </a:r>
            <a:r>
              <a:rPr lang="en-US" sz="2400" dirty="0">
                <a:solidFill>
                  <a:srgbClr val="FF0000"/>
                </a:solidFill>
              </a:rPr>
              <a:t>t</a:t>
            </a:r>
            <a:r>
              <a:rPr lang="en-US" sz="2400" dirty="0" smtClean="0"/>
              <a:t> bad </a:t>
            </a:r>
            <a:r>
              <a:rPr lang="en-US" sz="2400" dirty="0" err="1" smtClean="0"/>
              <a:t>procs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320090" y="2946768"/>
            <a:ext cx="1055128" cy="128156"/>
          </a:xfrm>
          <a:prstGeom prst="straightConnector1">
            <a:avLst/>
          </a:prstGeom>
          <a:ln w="53975" cap="flat">
            <a:solidFill>
              <a:srgbClr val="FF0000"/>
            </a:solidFill>
            <a:prstDash val="sysDash"/>
            <a:round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833118" y="6026941"/>
            <a:ext cx="3870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NO DETERMINISTIC ALG (FLP)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46304" y="6026941"/>
            <a:ext cx="431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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304493" y="2621468"/>
            <a:ext cx="2186418" cy="24611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692686" y="3179264"/>
            <a:ext cx="2186418" cy="24611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110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 Antiqua" charset="0"/>
              </a:rPr>
              <a:t/>
            </a:r>
            <a:br>
              <a:rPr lang="en-US" dirty="0" smtClean="0">
                <a:latin typeface="Book Antiqua" charset="0"/>
              </a:rPr>
            </a:br>
            <a:r>
              <a:rPr lang="en-US" dirty="0" smtClean="0">
                <a:latin typeface="Book Antiqua" charset="0"/>
              </a:rPr>
              <a:t>Randomized algorithms: </a:t>
            </a:r>
            <a:br>
              <a:rPr lang="en-US" dirty="0" smtClean="0">
                <a:latin typeface="Book Antiqua" charset="0"/>
              </a:rPr>
            </a:br>
            <a:endParaRPr lang="en-US" dirty="0">
              <a:latin typeface="Book Antiqua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1099" y="1557656"/>
            <a:ext cx="55163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Each </a:t>
            </a:r>
            <a:r>
              <a:rPr lang="en-US" sz="2800" dirty="0" err="1" smtClean="0"/>
              <a:t>proc</a:t>
            </a:r>
            <a:r>
              <a:rPr lang="en-US" sz="2800" dirty="0" smtClean="0"/>
              <a:t> can flip a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rivate coin</a:t>
            </a:r>
            <a:endParaRPr lang="en-US" sz="2800" dirty="0"/>
          </a:p>
        </p:txBody>
      </p:sp>
      <p:pic>
        <p:nvPicPr>
          <p:cNvPr id="13" name="Picture 12" descr="Gelt_Coin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47" y="4404242"/>
            <a:ext cx="455463" cy="8307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860" y="3478776"/>
            <a:ext cx="1627354" cy="14935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8425" y="3113763"/>
            <a:ext cx="1220246" cy="11199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1355" y="4362195"/>
            <a:ext cx="1258245" cy="115482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9548" y="4627656"/>
            <a:ext cx="1258245" cy="1154827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2376111" y="4057392"/>
            <a:ext cx="1392314" cy="158784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8" idx="0"/>
          </p:cNvCxnSpPr>
          <p:nvPr/>
        </p:nvCxnSpPr>
        <p:spPr>
          <a:xfrm>
            <a:off x="4988671" y="3795403"/>
            <a:ext cx="2611807" cy="566792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88671" y="4216176"/>
            <a:ext cx="424566" cy="41148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1"/>
          </p:cNvCxnSpPr>
          <p:nvPr/>
        </p:nvCxnSpPr>
        <p:spPr>
          <a:xfrm flipH="1" flipV="1">
            <a:off x="2364214" y="4362195"/>
            <a:ext cx="1995334" cy="842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2364215" y="4362195"/>
            <a:ext cx="4607140" cy="2654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9" idx="3"/>
          </p:cNvCxnSpPr>
          <p:nvPr/>
        </p:nvCxnSpPr>
        <p:spPr>
          <a:xfrm flipH="1">
            <a:off x="5617793" y="4633603"/>
            <a:ext cx="1353562" cy="5714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Gelt_Coin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793" y="4556642"/>
            <a:ext cx="455463" cy="830738"/>
          </a:xfrm>
          <a:prstGeom prst="rect">
            <a:avLst/>
          </a:prstGeom>
        </p:spPr>
      </p:pic>
      <p:pic>
        <p:nvPicPr>
          <p:cNvPr id="28" name="Picture 27" descr="Gelt_Coin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774" y="2698394"/>
            <a:ext cx="455463" cy="830738"/>
          </a:xfrm>
          <a:prstGeom prst="rect">
            <a:avLst/>
          </a:prstGeom>
        </p:spPr>
      </p:pic>
      <p:pic>
        <p:nvPicPr>
          <p:cNvPr id="30" name="Picture 29" descr="Gelt_Coin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214" y="3226654"/>
            <a:ext cx="455463" cy="83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55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381" y="13505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 Antiqua" charset="0"/>
              </a:rPr>
              <a:t/>
            </a:r>
            <a:br>
              <a:rPr lang="en-US" dirty="0" smtClean="0">
                <a:latin typeface="Book Antiqua" charset="0"/>
              </a:rPr>
            </a:br>
            <a:r>
              <a:rPr lang="en-US" dirty="0" smtClean="0">
                <a:latin typeface="Book Antiqua" charset="0"/>
              </a:rPr>
              <a:t>Randomized algorithms </a:t>
            </a:r>
            <a:br>
              <a:rPr lang="en-US" dirty="0" smtClean="0">
                <a:latin typeface="Book Antiqua" charset="0"/>
              </a:rPr>
            </a:br>
            <a:r>
              <a:rPr lang="en-US" dirty="0" smtClean="0">
                <a:latin typeface="Book Antiqua" charset="0"/>
                <a:sym typeface="Wingdings"/>
              </a:rPr>
              <a:t></a:t>
            </a:r>
            <a:r>
              <a:rPr lang="en-US" dirty="0" smtClean="0">
                <a:solidFill>
                  <a:srgbClr val="3366FF"/>
                </a:solidFill>
                <a:latin typeface="Book Antiqua" charset="0"/>
              </a:rPr>
              <a:t>more choices for model </a:t>
            </a:r>
            <a:r>
              <a:rPr lang="en-US" dirty="0" smtClean="0">
                <a:latin typeface="Book Antiqua" charset="0"/>
              </a:rPr>
              <a:t/>
            </a:r>
            <a:br>
              <a:rPr lang="en-US" dirty="0" smtClean="0">
                <a:latin typeface="Book Antiqua" charset="0"/>
              </a:rPr>
            </a:br>
            <a:endParaRPr lang="en-US" dirty="0">
              <a:latin typeface="Book Antiqua" charset="0"/>
            </a:endParaRPr>
          </a:p>
        </p:txBody>
      </p:sp>
      <p:sp>
        <p:nvSpPr>
          <p:cNvPr id="293892" name="Line 4"/>
          <p:cNvSpPr>
            <a:spLocks noChangeShapeType="1"/>
          </p:cNvSpPr>
          <p:nvPr/>
        </p:nvSpPr>
        <p:spPr bwMode="auto">
          <a:xfrm flipH="1">
            <a:off x="2411099" y="3280895"/>
            <a:ext cx="1600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3" name="Text Box 5"/>
          <p:cNvSpPr txBox="1">
            <a:spLocks noChangeArrowheads="1"/>
          </p:cNvSpPr>
          <p:nvPr/>
        </p:nvSpPr>
        <p:spPr bwMode="auto">
          <a:xfrm>
            <a:off x="456986" y="4314358"/>
            <a:ext cx="393529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2D9968"/>
                </a:solidFill>
              </a:rPr>
              <a:t>Private channels or</a:t>
            </a:r>
            <a:endParaRPr lang="en-US" sz="2800" dirty="0">
              <a:solidFill>
                <a:srgbClr val="2D9968"/>
              </a:solidFill>
            </a:endParaRPr>
          </a:p>
          <a:p>
            <a:r>
              <a:rPr lang="en-US" sz="2800" dirty="0" smtClean="0">
                <a:solidFill>
                  <a:srgbClr val="2D9968"/>
                </a:solidFill>
              </a:rPr>
              <a:t>crypto assumptions</a:t>
            </a:r>
            <a:endParaRPr lang="en-US" sz="2800" dirty="0">
              <a:solidFill>
                <a:srgbClr val="2D9968"/>
              </a:solidFill>
            </a:endParaRPr>
          </a:p>
          <a:p>
            <a:pPr marL="457200" indent="-457200">
              <a:buFont typeface="Wingdings" charset="0"/>
              <a:buChar char="à"/>
            </a:pPr>
            <a:r>
              <a:rPr lang="en-US" sz="2800" dirty="0" smtClean="0">
                <a:solidFill>
                  <a:srgbClr val="2D9968"/>
                </a:solidFill>
              </a:rPr>
              <a:t>O</a:t>
            </a:r>
            <a:r>
              <a:rPr lang="en-US" sz="2800" dirty="0">
                <a:solidFill>
                  <a:srgbClr val="2D9968"/>
                </a:solidFill>
              </a:rPr>
              <a:t>(1) expected </a:t>
            </a:r>
            <a:r>
              <a:rPr lang="en-US" sz="2800" dirty="0" smtClean="0">
                <a:solidFill>
                  <a:srgbClr val="2D9968"/>
                </a:solidFill>
              </a:rPr>
              <a:t>time</a:t>
            </a:r>
          </a:p>
          <a:p>
            <a:r>
              <a:rPr lang="en-US" sz="2800" dirty="0" smtClean="0">
                <a:solidFill>
                  <a:srgbClr val="2D9968"/>
                </a:solidFill>
              </a:rPr>
              <a:t>Feldman and </a:t>
            </a:r>
            <a:r>
              <a:rPr lang="en-US" sz="2800" dirty="0" err="1" smtClean="0">
                <a:solidFill>
                  <a:srgbClr val="2D9968"/>
                </a:solidFill>
              </a:rPr>
              <a:t>Micali</a:t>
            </a:r>
            <a:r>
              <a:rPr lang="en-US" sz="2800" dirty="0" smtClean="0">
                <a:solidFill>
                  <a:srgbClr val="2D9968"/>
                </a:solidFill>
              </a:rPr>
              <a:t> </a:t>
            </a:r>
            <a:r>
              <a:rPr lang="en-US" sz="2800" dirty="0" smtClean="0">
                <a:solidFill>
                  <a:srgbClr val="2D9968"/>
                </a:solidFill>
              </a:rPr>
              <a:t>1988</a:t>
            </a:r>
            <a:endParaRPr lang="en-US" sz="2800" dirty="0" smtClean="0">
              <a:solidFill>
                <a:srgbClr val="2D9968"/>
              </a:solidFill>
            </a:endParaRPr>
          </a:p>
          <a:p>
            <a:endParaRPr lang="en-US" sz="2800" dirty="0"/>
          </a:p>
        </p:txBody>
      </p:sp>
      <p:sp>
        <p:nvSpPr>
          <p:cNvPr id="293894" name="Line 6"/>
          <p:cNvSpPr>
            <a:spLocks noChangeShapeType="1"/>
          </p:cNvSpPr>
          <p:nvPr/>
        </p:nvSpPr>
        <p:spPr bwMode="auto">
          <a:xfrm>
            <a:off x="4693187" y="3280895"/>
            <a:ext cx="1854839" cy="11724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5" name="Text Box 7"/>
          <p:cNvSpPr txBox="1">
            <a:spLocks noChangeArrowheads="1"/>
          </p:cNvSpPr>
          <p:nvPr/>
        </p:nvSpPr>
        <p:spPr bwMode="auto">
          <a:xfrm>
            <a:off x="7283987" y="4842995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3896" name="Text Box 8"/>
          <p:cNvSpPr txBox="1">
            <a:spLocks noChangeArrowheads="1"/>
          </p:cNvSpPr>
          <p:nvPr/>
        </p:nvSpPr>
        <p:spPr bwMode="auto">
          <a:xfrm>
            <a:off x="5292538" y="4700962"/>
            <a:ext cx="322262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 smtClean="0"/>
              <a:t>Full information</a:t>
            </a:r>
          </a:p>
          <a:p>
            <a:r>
              <a:rPr lang="en-US" sz="2800" dirty="0" smtClean="0"/>
              <a:t>  States of all </a:t>
            </a:r>
            <a:r>
              <a:rPr lang="en-US" sz="2800" dirty="0" err="1" smtClean="0"/>
              <a:t>procs</a:t>
            </a:r>
            <a:r>
              <a:rPr lang="en-US" sz="2800" dirty="0" smtClean="0"/>
              <a:t> known to adversary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 </a:t>
            </a:r>
          </a:p>
        </p:txBody>
      </p:sp>
      <p:sp>
        <p:nvSpPr>
          <p:cNvPr id="293898" name="Text Box 10"/>
          <p:cNvSpPr txBox="1">
            <a:spLocks noChangeArrowheads="1"/>
          </p:cNvSpPr>
          <p:nvPr/>
        </p:nvSpPr>
        <p:spPr bwMode="auto">
          <a:xfrm>
            <a:off x="5943600" y="57150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FF008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4685" y="2719664"/>
            <a:ext cx="12105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1980’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055273" y="4486839"/>
            <a:ext cx="3663924" cy="1982078"/>
          </a:xfrm>
          <a:prstGeom prst="rect">
            <a:avLst/>
          </a:prstGeom>
          <a:solidFill>
            <a:srgbClr val="0000FF">
              <a:alpha val="8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99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4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 Antiqua" charset="0"/>
              </a:rPr>
              <a:t/>
            </a:r>
            <a:br>
              <a:rPr lang="en-US" dirty="0" smtClean="0">
                <a:latin typeface="Book Antiqua" charset="0"/>
              </a:rPr>
            </a:br>
            <a:r>
              <a:rPr lang="en-US" dirty="0" smtClean="0">
                <a:latin typeface="Book Antiqua" charset="0"/>
              </a:rPr>
              <a:t>Randomized </a:t>
            </a:r>
            <a:r>
              <a:rPr lang="en-US" dirty="0" smtClean="0">
                <a:latin typeface="Book Antiqua" charset="0"/>
              </a:rPr>
              <a:t>models</a:t>
            </a:r>
            <a:endParaRPr lang="en-US" dirty="0">
              <a:latin typeface="Book Antiqua" charset="0"/>
            </a:endParaRPr>
          </a:p>
        </p:txBody>
      </p:sp>
      <p:sp>
        <p:nvSpPr>
          <p:cNvPr id="293892" name="Line 4"/>
          <p:cNvSpPr>
            <a:spLocks noChangeShapeType="1"/>
          </p:cNvSpPr>
          <p:nvPr/>
        </p:nvSpPr>
        <p:spPr bwMode="auto">
          <a:xfrm flipH="1">
            <a:off x="2071890" y="2085357"/>
            <a:ext cx="1600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3" name="Text Box 5"/>
          <p:cNvSpPr txBox="1">
            <a:spLocks noChangeArrowheads="1"/>
          </p:cNvSpPr>
          <p:nvPr/>
        </p:nvSpPr>
        <p:spPr bwMode="auto">
          <a:xfrm>
            <a:off x="117777" y="3118820"/>
            <a:ext cx="296111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2D9968"/>
                </a:solidFill>
              </a:rPr>
              <a:t>Private channels or</a:t>
            </a:r>
            <a:endParaRPr lang="en-US" sz="2400" dirty="0">
              <a:solidFill>
                <a:srgbClr val="2D9968"/>
              </a:solidFill>
            </a:endParaRPr>
          </a:p>
          <a:p>
            <a:r>
              <a:rPr lang="en-US" sz="2400" dirty="0" smtClean="0">
                <a:solidFill>
                  <a:srgbClr val="2D9968"/>
                </a:solidFill>
              </a:rPr>
              <a:t>crypto assumptions</a:t>
            </a:r>
            <a:endParaRPr lang="en-US" sz="2400" dirty="0">
              <a:solidFill>
                <a:srgbClr val="2D9968"/>
              </a:solidFill>
            </a:endParaRPr>
          </a:p>
          <a:p>
            <a:r>
              <a:rPr lang="en-US" sz="2400" dirty="0" smtClean="0">
                <a:solidFill>
                  <a:srgbClr val="2D9968"/>
                </a:solidFill>
                <a:sym typeface="Wingdings"/>
              </a:rPr>
              <a:t> </a:t>
            </a:r>
            <a:r>
              <a:rPr lang="en-US" sz="2400" dirty="0" smtClean="0">
                <a:solidFill>
                  <a:srgbClr val="2D9968"/>
                </a:solidFill>
              </a:rPr>
              <a:t>O</a:t>
            </a:r>
            <a:r>
              <a:rPr lang="en-US" sz="2400" dirty="0">
                <a:solidFill>
                  <a:srgbClr val="2D9968"/>
                </a:solidFill>
              </a:rPr>
              <a:t>(1) expected </a:t>
            </a:r>
            <a:r>
              <a:rPr lang="en-US" sz="2400" dirty="0" smtClean="0">
                <a:solidFill>
                  <a:srgbClr val="2D9968"/>
                </a:solidFill>
              </a:rPr>
              <a:t>time</a:t>
            </a:r>
          </a:p>
          <a:p>
            <a:endParaRPr lang="en-US" sz="2400" dirty="0"/>
          </a:p>
        </p:txBody>
      </p:sp>
      <p:sp>
        <p:nvSpPr>
          <p:cNvPr id="293894" name="Line 6"/>
          <p:cNvSpPr>
            <a:spLocks noChangeShapeType="1"/>
          </p:cNvSpPr>
          <p:nvPr/>
        </p:nvSpPr>
        <p:spPr bwMode="auto">
          <a:xfrm>
            <a:off x="4353978" y="2085357"/>
            <a:ext cx="1854839" cy="11724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5" name="Text Box 7"/>
          <p:cNvSpPr txBox="1">
            <a:spLocks noChangeArrowheads="1"/>
          </p:cNvSpPr>
          <p:nvPr/>
        </p:nvSpPr>
        <p:spPr bwMode="auto">
          <a:xfrm>
            <a:off x="6944778" y="3647457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3896" name="Text Box 8"/>
          <p:cNvSpPr txBox="1">
            <a:spLocks noChangeArrowheads="1"/>
          </p:cNvSpPr>
          <p:nvPr/>
        </p:nvSpPr>
        <p:spPr bwMode="auto">
          <a:xfrm>
            <a:off x="4897239" y="3312945"/>
            <a:ext cx="3332361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smtClean="0"/>
              <a:t>Full information</a:t>
            </a:r>
          </a:p>
          <a:p>
            <a:r>
              <a:rPr lang="en-US" sz="2800" dirty="0" smtClean="0"/>
              <a:t>  States of all </a:t>
            </a:r>
            <a:r>
              <a:rPr lang="en-US" sz="2800" dirty="0" err="1" smtClean="0"/>
              <a:t>procs</a:t>
            </a:r>
            <a:r>
              <a:rPr lang="en-US" sz="2800" dirty="0" smtClean="0"/>
              <a:t> known to adversary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 </a:t>
            </a:r>
          </a:p>
        </p:txBody>
      </p:sp>
      <p:sp>
        <p:nvSpPr>
          <p:cNvPr id="293898" name="Text Box 10"/>
          <p:cNvSpPr txBox="1">
            <a:spLocks noChangeArrowheads="1"/>
          </p:cNvSpPr>
          <p:nvPr/>
        </p:nvSpPr>
        <p:spPr bwMode="auto">
          <a:xfrm>
            <a:off x="5604391" y="4519462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FF008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16064" y="3257792"/>
            <a:ext cx="3513536" cy="1471575"/>
          </a:xfrm>
          <a:prstGeom prst="rect">
            <a:avLst/>
          </a:prstGeom>
          <a:solidFill>
            <a:srgbClr val="0000FF">
              <a:alpha val="8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681" y="3232409"/>
            <a:ext cx="3483795" cy="106245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Line 4"/>
          <p:cNvSpPr>
            <a:spLocks noChangeShapeType="1"/>
          </p:cNvSpPr>
          <p:nvPr/>
        </p:nvSpPr>
        <p:spPr bwMode="auto">
          <a:xfrm flipH="1">
            <a:off x="4716064" y="4729367"/>
            <a:ext cx="1056940" cy="8188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6454893" y="4729367"/>
            <a:ext cx="830231" cy="8188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55050" y="5531523"/>
            <a:ext cx="33610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BAD </a:t>
            </a:r>
            <a:r>
              <a:rPr lang="en-US" sz="2800" dirty="0" err="1" smtClean="0"/>
              <a:t>Procs</a:t>
            </a:r>
            <a:r>
              <a:rPr lang="en-US" sz="2800" dirty="0" smtClean="0"/>
              <a:t> chosen at start (Static)*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592901" y="5614240"/>
            <a:ext cx="34299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Bad </a:t>
            </a:r>
            <a:r>
              <a:rPr lang="en-US" sz="2800" dirty="0" err="1" smtClean="0"/>
              <a:t>procs</a:t>
            </a:r>
            <a:r>
              <a:rPr lang="en-US" sz="2800" dirty="0" smtClean="0"/>
              <a:t> chosen </a:t>
            </a:r>
            <a:r>
              <a:rPr lang="en-US" sz="2800" dirty="0" smtClean="0"/>
              <a:t>dynamically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5313462" y="5614240"/>
            <a:ext cx="3388084" cy="1112148"/>
          </a:xfrm>
          <a:prstGeom prst="rect">
            <a:avLst/>
          </a:prstGeom>
          <a:solidFill>
            <a:srgbClr val="0000FF">
              <a:alpha val="8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681" y="6383680"/>
            <a:ext cx="5091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*Easier, elect leader or small group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3097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22614</TotalTime>
  <Words>1286</Words>
  <Application>Microsoft Macintosh PowerPoint</Application>
  <PresentationFormat>On-screen Show (4:3)</PresentationFormat>
  <Paragraphs>281</Paragraphs>
  <Slides>34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Towards Practical  Byzantine  agreement  </vt:lpstr>
      <vt:lpstr>PowerPoint Presentation</vt:lpstr>
      <vt:lpstr>PowerPoint Presentation</vt:lpstr>
      <vt:lpstr>Strong adversary</vt:lpstr>
      <vt:lpstr>Strong adversary</vt:lpstr>
      <vt:lpstr>Strong adversary</vt:lpstr>
      <vt:lpstr> Randomized algorithms:  </vt:lpstr>
      <vt:lpstr> Randomized algorithms  more choices for model  </vt:lpstr>
      <vt:lpstr> Randomized models</vt:lpstr>
      <vt:lpstr>1983 Ben-Or’s alg  t&lt;n/5</vt:lpstr>
      <vt:lpstr> Every proc in Case A&amp;B or every proc  in Case B&amp;C</vt:lpstr>
      <vt:lpstr>Essentials of Ben-Or</vt:lpstr>
      <vt:lpstr>We can modify Ben-Or:</vt:lpstr>
      <vt:lpstr>PowerPoint Presentation</vt:lpstr>
      <vt:lpstr>Study of coinflipping-1980’s</vt:lpstr>
      <vt:lpstr>Multiround Collective Coin flipping  </vt:lpstr>
      <vt:lpstr>Add asynchronicity</vt:lpstr>
      <vt:lpstr>Generalize Ben-Or’s A –Cast (1-sync)  (in Maurice’s  talk):       m-sync: </vt:lpstr>
      <vt:lpstr>Generalize Ben-Or’s A –Cast (1-sync)  (in Maurice’s  talk):       m-sync: </vt:lpstr>
      <vt:lpstr>In asynch model with &lt;n/2 crash faults:</vt:lpstr>
      <vt:lpstr>The Byzantine version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design F? </vt:lpstr>
      <vt:lpstr>F=(f1,f2,…)</vt:lpstr>
      <vt:lpstr>F=(f1,f2,…)*</vt:lpstr>
      <vt:lpstr>Benson’s new result</vt:lpstr>
      <vt:lpstr>Randomized lower bounds</vt:lpstr>
      <vt:lpstr>Further Discussion </vt:lpstr>
      <vt:lpstr>Thank you (and thanks to  Gary Larsen)  Questions?</vt:lpstr>
      <vt:lpstr>Sometimes-collective coinflipping find “planted clique”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Byzantine agreement in Polynomial Expected Time</dc:title>
  <dc:creator>Valerie King</dc:creator>
  <cp:lastModifiedBy>Valerie King</cp:lastModifiedBy>
  <cp:revision>491</cp:revision>
  <dcterms:created xsi:type="dcterms:W3CDTF">2013-04-08T11:40:03Z</dcterms:created>
  <dcterms:modified xsi:type="dcterms:W3CDTF">2016-12-01T20:40:26Z</dcterms:modified>
</cp:coreProperties>
</file>