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89" r:id="rId4"/>
    <p:sldId id="291" r:id="rId5"/>
    <p:sldId id="303" r:id="rId6"/>
    <p:sldId id="307" r:id="rId7"/>
    <p:sldId id="258" r:id="rId8"/>
    <p:sldId id="293" r:id="rId9"/>
    <p:sldId id="292" r:id="rId10"/>
    <p:sldId id="280" r:id="rId11"/>
    <p:sldId id="298" r:id="rId12"/>
    <p:sldId id="299" r:id="rId13"/>
    <p:sldId id="300" r:id="rId14"/>
    <p:sldId id="316" r:id="rId15"/>
    <p:sldId id="305" r:id="rId16"/>
    <p:sldId id="306" r:id="rId17"/>
    <p:sldId id="309" r:id="rId18"/>
    <p:sldId id="312" r:id="rId19"/>
    <p:sldId id="310" r:id="rId20"/>
    <p:sldId id="311" r:id="rId21"/>
    <p:sldId id="313" r:id="rId22"/>
    <p:sldId id="315" r:id="rId23"/>
    <p:sldId id="257" r:id="rId24"/>
    <p:sldId id="297" r:id="rId25"/>
    <p:sldId id="314" r:id="rId26"/>
    <p:sldId id="301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69" autoAdjust="0"/>
  </p:normalViewPr>
  <p:slideViewPr>
    <p:cSldViewPr snapToGrid="0" snapToObjects="1">
      <p:cViewPr>
        <p:scale>
          <a:sx n="90" d="100"/>
          <a:sy n="90" d="100"/>
        </p:scale>
        <p:origin x="-9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41F0E-7127-BA43-9413-F8CA3A1DBA79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50C0B-C0FA-5D4A-9FB7-561CBB5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A4CBC-B4A1-4930-A566-806D38142D6E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1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3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8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5FF5-09B0-9347-9D74-914696A259DF}" type="datetimeFigureOut">
              <a:rPr lang="en-US" smtClean="0"/>
              <a:t>01/11/17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0527-4496-CA4F-8080-5A1F5431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1.pn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jpeg"/><Relationship Id="rId21" Type="http://schemas.openxmlformats.org/officeDocument/2006/relationships/image" Target="../media/image36.jpeg"/><Relationship Id="rId22" Type="http://schemas.openxmlformats.org/officeDocument/2006/relationships/image" Target="../media/image37.jpeg"/><Relationship Id="rId23" Type="http://schemas.openxmlformats.org/officeDocument/2006/relationships/image" Target="../media/image70.png"/><Relationship Id="rId24" Type="http://schemas.openxmlformats.org/officeDocument/2006/relationships/image" Target="../media/image39.jpeg"/><Relationship Id="rId25" Type="http://schemas.openxmlformats.org/officeDocument/2006/relationships/image" Target="../media/image40.jpeg"/><Relationship Id="rId26" Type="http://schemas.openxmlformats.org/officeDocument/2006/relationships/image" Target="../media/image71.jpeg"/><Relationship Id="rId27" Type="http://schemas.openxmlformats.org/officeDocument/2006/relationships/image" Target="../media/image42.jpe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5" Type="http://schemas.openxmlformats.org/officeDocument/2006/relationships/image" Target="../media/image20.jpeg"/><Relationship Id="rId30" Type="http://schemas.openxmlformats.org/officeDocument/2006/relationships/image" Target="../media/image74.jpeg"/><Relationship Id="rId31" Type="http://schemas.openxmlformats.org/officeDocument/2006/relationships/image" Target="../media/image46.jpeg"/><Relationship Id="rId32" Type="http://schemas.openxmlformats.org/officeDocument/2006/relationships/image" Target="../media/image75.jpeg"/><Relationship Id="rId9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33" Type="http://schemas.openxmlformats.org/officeDocument/2006/relationships/image" Target="../media/image76.jpeg"/><Relationship Id="rId34" Type="http://schemas.openxmlformats.org/officeDocument/2006/relationships/image" Target="../media/image77.jpeg"/><Relationship Id="rId35" Type="http://schemas.openxmlformats.org/officeDocument/2006/relationships/image" Target="../media/image78.jpeg"/><Relationship Id="rId36" Type="http://schemas.openxmlformats.org/officeDocument/2006/relationships/image" Target="../media/image79.jpe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67.jpeg"/><Relationship Id="rId16" Type="http://schemas.openxmlformats.org/officeDocument/2006/relationships/image" Target="../media/image68.jpe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9" Type="http://schemas.openxmlformats.org/officeDocument/2006/relationships/image" Target="../media/image69.jpeg"/><Relationship Id="rId37" Type="http://schemas.openxmlformats.org/officeDocument/2006/relationships/image" Target="../media/image80.jpeg"/><Relationship Id="rId38" Type="http://schemas.openxmlformats.org/officeDocument/2006/relationships/image" Target="../media/image53.jpeg"/><Relationship Id="rId39" Type="http://schemas.openxmlformats.org/officeDocument/2006/relationships/image" Target="../media/image81.jpeg"/><Relationship Id="rId40" Type="http://schemas.openxmlformats.org/officeDocument/2006/relationships/image" Target="../media/image55.jpeg"/><Relationship Id="rId41" Type="http://schemas.openxmlformats.org/officeDocument/2006/relationships/image" Target="../media/image82.jpeg"/><Relationship Id="rId42" Type="http://schemas.openxmlformats.org/officeDocument/2006/relationships/image" Target="../media/image83.png"/><Relationship Id="rId43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jpeg"/><Relationship Id="rId21" Type="http://schemas.openxmlformats.org/officeDocument/2006/relationships/image" Target="../media/image36.jpeg"/><Relationship Id="rId22" Type="http://schemas.openxmlformats.org/officeDocument/2006/relationships/image" Target="../media/image37.jpeg"/><Relationship Id="rId23" Type="http://schemas.openxmlformats.org/officeDocument/2006/relationships/image" Target="../media/image70.png"/><Relationship Id="rId24" Type="http://schemas.openxmlformats.org/officeDocument/2006/relationships/image" Target="../media/image39.jpeg"/><Relationship Id="rId25" Type="http://schemas.openxmlformats.org/officeDocument/2006/relationships/image" Target="../media/image40.jpeg"/><Relationship Id="rId26" Type="http://schemas.openxmlformats.org/officeDocument/2006/relationships/image" Target="../media/image71.jpeg"/><Relationship Id="rId27" Type="http://schemas.openxmlformats.org/officeDocument/2006/relationships/image" Target="../media/image42.jpe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5" Type="http://schemas.openxmlformats.org/officeDocument/2006/relationships/image" Target="../media/image20.jpeg"/><Relationship Id="rId30" Type="http://schemas.openxmlformats.org/officeDocument/2006/relationships/image" Target="../media/image74.jpeg"/><Relationship Id="rId31" Type="http://schemas.openxmlformats.org/officeDocument/2006/relationships/image" Target="../media/image46.jpeg"/><Relationship Id="rId32" Type="http://schemas.openxmlformats.org/officeDocument/2006/relationships/image" Target="../media/image75.jpeg"/><Relationship Id="rId9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33" Type="http://schemas.openxmlformats.org/officeDocument/2006/relationships/image" Target="../media/image76.jpeg"/><Relationship Id="rId34" Type="http://schemas.openxmlformats.org/officeDocument/2006/relationships/image" Target="../media/image77.jpeg"/><Relationship Id="rId35" Type="http://schemas.openxmlformats.org/officeDocument/2006/relationships/image" Target="../media/image78.jpeg"/><Relationship Id="rId36" Type="http://schemas.openxmlformats.org/officeDocument/2006/relationships/image" Target="../media/image79.jpe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67.jpeg"/><Relationship Id="rId16" Type="http://schemas.openxmlformats.org/officeDocument/2006/relationships/image" Target="../media/image68.jpe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9" Type="http://schemas.openxmlformats.org/officeDocument/2006/relationships/image" Target="../media/image69.jpeg"/><Relationship Id="rId37" Type="http://schemas.openxmlformats.org/officeDocument/2006/relationships/image" Target="../media/image80.jpeg"/><Relationship Id="rId38" Type="http://schemas.openxmlformats.org/officeDocument/2006/relationships/image" Target="../media/image53.jpeg"/><Relationship Id="rId39" Type="http://schemas.openxmlformats.org/officeDocument/2006/relationships/image" Target="../media/image81.jpeg"/><Relationship Id="rId40" Type="http://schemas.openxmlformats.org/officeDocument/2006/relationships/image" Target="../media/image55.jpeg"/><Relationship Id="rId41" Type="http://schemas.openxmlformats.org/officeDocument/2006/relationships/image" Target="../media/image82.jpeg"/><Relationship Id="rId42" Type="http://schemas.openxmlformats.org/officeDocument/2006/relationships/image" Target="../media/image83.png"/><Relationship Id="rId43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jpeg"/><Relationship Id="rId21" Type="http://schemas.openxmlformats.org/officeDocument/2006/relationships/image" Target="../media/image36.jpeg"/><Relationship Id="rId22" Type="http://schemas.openxmlformats.org/officeDocument/2006/relationships/image" Target="../media/image37.jpeg"/><Relationship Id="rId23" Type="http://schemas.openxmlformats.org/officeDocument/2006/relationships/image" Target="../media/image70.png"/><Relationship Id="rId24" Type="http://schemas.openxmlformats.org/officeDocument/2006/relationships/image" Target="../media/image39.jpeg"/><Relationship Id="rId25" Type="http://schemas.openxmlformats.org/officeDocument/2006/relationships/image" Target="../media/image40.jpeg"/><Relationship Id="rId26" Type="http://schemas.openxmlformats.org/officeDocument/2006/relationships/image" Target="../media/image71.jpeg"/><Relationship Id="rId27" Type="http://schemas.openxmlformats.org/officeDocument/2006/relationships/image" Target="../media/image42.jpe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5" Type="http://schemas.openxmlformats.org/officeDocument/2006/relationships/image" Target="../media/image20.jpeg"/><Relationship Id="rId30" Type="http://schemas.openxmlformats.org/officeDocument/2006/relationships/image" Target="../media/image74.jpeg"/><Relationship Id="rId31" Type="http://schemas.openxmlformats.org/officeDocument/2006/relationships/image" Target="../media/image46.jpeg"/><Relationship Id="rId32" Type="http://schemas.openxmlformats.org/officeDocument/2006/relationships/image" Target="../media/image75.jpeg"/><Relationship Id="rId9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33" Type="http://schemas.openxmlformats.org/officeDocument/2006/relationships/image" Target="../media/image76.jpeg"/><Relationship Id="rId34" Type="http://schemas.openxmlformats.org/officeDocument/2006/relationships/image" Target="../media/image77.jpeg"/><Relationship Id="rId35" Type="http://schemas.openxmlformats.org/officeDocument/2006/relationships/image" Target="../media/image78.jpeg"/><Relationship Id="rId36" Type="http://schemas.openxmlformats.org/officeDocument/2006/relationships/image" Target="../media/image79.jpe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67.jpeg"/><Relationship Id="rId16" Type="http://schemas.openxmlformats.org/officeDocument/2006/relationships/image" Target="../media/image68.jpe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9" Type="http://schemas.openxmlformats.org/officeDocument/2006/relationships/image" Target="../media/image69.jpeg"/><Relationship Id="rId37" Type="http://schemas.openxmlformats.org/officeDocument/2006/relationships/image" Target="../media/image80.jpeg"/><Relationship Id="rId38" Type="http://schemas.openxmlformats.org/officeDocument/2006/relationships/image" Target="../media/image53.jpeg"/><Relationship Id="rId39" Type="http://schemas.openxmlformats.org/officeDocument/2006/relationships/image" Target="../media/image81.jpeg"/><Relationship Id="rId40" Type="http://schemas.openxmlformats.org/officeDocument/2006/relationships/image" Target="../media/image55.jpeg"/><Relationship Id="rId41" Type="http://schemas.openxmlformats.org/officeDocument/2006/relationships/image" Target="../media/image82.jpeg"/><Relationship Id="rId42" Type="http://schemas.openxmlformats.org/officeDocument/2006/relationships/image" Target="../media/image83.png"/><Relationship Id="rId43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jpeg"/><Relationship Id="rId21" Type="http://schemas.openxmlformats.org/officeDocument/2006/relationships/image" Target="../media/image36.jpeg"/><Relationship Id="rId22" Type="http://schemas.openxmlformats.org/officeDocument/2006/relationships/image" Target="../media/image37.jpeg"/><Relationship Id="rId23" Type="http://schemas.openxmlformats.org/officeDocument/2006/relationships/image" Target="../media/image38.png"/><Relationship Id="rId24" Type="http://schemas.openxmlformats.org/officeDocument/2006/relationships/image" Target="../media/image39.jpeg"/><Relationship Id="rId25" Type="http://schemas.openxmlformats.org/officeDocument/2006/relationships/image" Target="../media/image40.jpeg"/><Relationship Id="rId26" Type="http://schemas.openxmlformats.org/officeDocument/2006/relationships/image" Target="../media/image41.png"/><Relationship Id="rId27" Type="http://schemas.openxmlformats.org/officeDocument/2006/relationships/image" Target="../media/image42.jpeg"/><Relationship Id="rId28" Type="http://schemas.openxmlformats.org/officeDocument/2006/relationships/image" Target="../media/image43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30" Type="http://schemas.openxmlformats.org/officeDocument/2006/relationships/image" Target="../media/image45.png"/><Relationship Id="rId31" Type="http://schemas.openxmlformats.org/officeDocument/2006/relationships/image" Target="../media/image46.jpeg"/><Relationship Id="rId32" Type="http://schemas.openxmlformats.org/officeDocument/2006/relationships/image" Target="../media/image47.png"/><Relationship Id="rId9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33" Type="http://schemas.openxmlformats.org/officeDocument/2006/relationships/image" Target="../media/image48.png"/><Relationship Id="rId34" Type="http://schemas.openxmlformats.org/officeDocument/2006/relationships/image" Target="../media/image49.png"/><Relationship Id="rId35" Type="http://schemas.openxmlformats.org/officeDocument/2006/relationships/image" Target="../media/image50.png"/><Relationship Id="rId36" Type="http://schemas.openxmlformats.org/officeDocument/2006/relationships/image" Target="../media/image51.pn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9" Type="http://schemas.openxmlformats.org/officeDocument/2006/relationships/image" Target="../media/image34.png"/><Relationship Id="rId37" Type="http://schemas.openxmlformats.org/officeDocument/2006/relationships/image" Target="../media/image52.png"/><Relationship Id="rId38" Type="http://schemas.openxmlformats.org/officeDocument/2006/relationships/image" Target="../media/image53.jpeg"/><Relationship Id="rId39" Type="http://schemas.openxmlformats.org/officeDocument/2006/relationships/image" Target="../media/image54.png"/><Relationship Id="rId40" Type="http://schemas.openxmlformats.org/officeDocument/2006/relationships/image" Target="../media/image55.jpeg"/><Relationship Id="rId41" Type="http://schemas.openxmlformats.org/officeDocument/2006/relationships/image" Target="../media/image56.png"/><Relationship Id="rId42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75857" y="796517"/>
            <a:ext cx="4121468" cy="5038660"/>
            <a:chOff x="4675857" y="796517"/>
            <a:chExt cx="4121468" cy="5038660"/>
          </a:xfrm>
        </p:grpSpPr>
        <p:pic>
          <p:nvPicPr>
            <p:cNvPr id="17" name="6 Imagen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857" y="796517"/>
              <a:ext cx="4121468" cy="501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6 Grupo"/>
            <p:cNvGrpSpPr/>
            <p:nvPr/>
          </p:nvGrpSpPr>
          <p:grpSpPr>
            <a:xfrm>
              <a:off x="4675857" y="3171672"/>
              <a:ext cx="4121468" cy="2663505"/>
              <a:chOff x="30164" y="1052514"/>
              <a:chExt cx="8747125" cy="4943475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4" y="1052514"/>
                <a:ext cx="8747125" cy="494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5 Rectángulo"/>
              <p:cNvSpPr/>
              <p:nvPr/>
            </p:nvSpPr>
            <p:spPr>
              <a:xfrm>
                <a:off x="385702" y="5715567"/>
                <a:ext cx="143768" cy="1265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005" y="35087"/>
            <a:ext cx="3806825" cy="302895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8000"/>
                </a:solidFill>
              </a:rPr>
              <a:t>Genetic </a:t>
            </a:r>
            <a:r>
              <a:rPr lang="en-US" sz="3600" b="1" i="1" dirty="0">
                <a:solidFill>
                  <a:srgbClr val="008000"/>
                </a:solidFill>
              </a:rPr>
              <a:t>diversity in space and time, an insurance vs climate change 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3100503"/>
            <a:ext cx="4680520" cy="176782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Alicia Mastretta-Yanes</a:t>
            </a:r>
          </a:p>
          <a:p>
            <a:r>
              <a:rPr lang="en-US" sz="2000" dirty="0" smtClean="0"/>
              <a:t>@</a:t>
            </a:r>
            <a:r>
              <a:rPr lang="en-US" sz="2000" dirty="0" err="1" smtClean="0"/>
              <a:t>AliciaMstt</a:t>
            </a:r>
            <a:endParaRPr lang="en-US" sz="2000" dirty="0" smtClean="0"/>
          </a:p>
          <a:p>
            <a:r>
              <a:rPr lang="en-US" sz="2000" dirty="0" err="1" smtClean="0"/>
              <a:t>amastretta@conabio.gob.mx</a:t>
            </a:r>
            <a:endParaRPr lang="en-US" sz="2000" dirty="0" smtClean="0"/>
          </a:p>
          <a:p>
            <a:r>
              <a:rPr lang="en-US" sz="2000" dirty="0" smtClean="0"/>
              <a:t>01 November 2017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952" y="5150557"/>
            <a:ext cx="1438878" cy="1201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04" y="5150557"/>
            <a:ext cx="1328924" cy="1137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0444" y="1187996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Mauricio Bellon</a:t>
            </a:r>
          </a:p>
          <a:p>
            <a:endParaRPr lang="en-US" sz="2400" dirty="0" smtClean="0"/>
          </a:p>
          <a:p>
            <a:r>
              <a:rPr lang="en-US" sz="2400" dirty="0" smtClean="0"/>
              <a:t>Alejandro Ponce</a:t>
            </a:r>
          </a:p>
          <a:p>
            <a:endParaRPr lang="en-US" sz="2400" dirty="0" smtClean="0"/>
          </a:p>
          <a:p>
            <a:r>
              <a:rPr lang="en-US" sz="2400" dirty="0" smtClean="0"/>
              <a:t>Francisca </a:t>
            </a:r>
            <a:r>
              <a:rPr lang="en-US" sz="2400" dirty="0"/>
              <a:t>Acevedo</a:t>
            </a:r>
          </a:p>
          <a:p>
            <a:endParaRPr lang="en-US" sz="2400" dirty="0"/>
          </a:p>
          <a:p>
            <a:r>
              <a:rPr lang="en-US" sz="2400" dirty="0" smtClean="0"/>
              <a:t>Daniel </a:t>
            </a:r>
            <a:r>
              <a:rPr lang="en-US" sz="2400" dirty="0" err="1" smtClean="0"/>
              <a:t>Ortíz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Nancy </a:t>
            </a:r>
            <a:r>
              <a:rPr lang="en-US" sz="2400" dirty="0"/>
              <a:t>Arizpe</a:t>
            </a:r>
          </a:p>
          <a:p>
            <a:endParaRPr lang="en-US" sz="2400" dirty="0"/>
          </a:p>
          <a:p>
            <a:r>
              <a:rPr lang="en-US" sz="2400" dirty="0" smtClean="0"/>
              <a:t>José Sarukhán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141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143" y="3549153"/>
            <a:ext cx="3708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Extensive land owners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Buying seed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Wide adaptation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Selection in few sites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Inputs to make environment suitable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</a:t>
            </a:r>
            <a:r>
              <a:rPr lang="en-US" sz="2400" dirty="0" smtClean="0"/>
              <a:t>enetically homogenous fields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6058" y="-41447"/>
            <a:ext cx="7521329" cy="6764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Evolution continues</a:t>
            </a:r>
          </a:p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        intensive </a:t>
            </a:r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                         </a:t>
            </a:r>
            <a:r>
              <a:rPr lang="en-US" sz="2800" dirty="0" err="1" smtClean="0">
                <a:solidFill>
                  <a:srgbClr val="008000"/>
                </a:solidFill>
                <a:latin typeface="+mj-lt"/>
              </a:rPr>
              <a:t>campesino</a:t>
            </a:r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agriculture</a:t>
            </a:r>
            <a:endParaRPr lang="en-US" sz="2800" i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478598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i="1" dirty="0" err="1" smtClean="0">
                <a:solidFill>
                  <a:srgbClr val="800000"/>
                </a:solidFill>
              </a:rPr>
              <a:t>Campesino</a:t>
            </a:r>
            <a:r>
              <a:rPr lang="en-US" sz="2400" i="1" dirty="0" smtClean="0"/>
              <a:t> </a:t>
            </a:r>
            <a:r>
              <a:rPr lang="en-US" sz="2400" dirty="0" smtClean="0"/>
              <a:t>smallholders</a:t>
            </a:r>
            <a:endParaRPr lang="en-US" sz="2400" i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Producing seed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Local adaptation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Seleciton</a:t>
            </a:r>
            <a:r>
              <a:rPr lang="en-US" sz="2400" dirty="0" smtClean="0"/>
              <a:t> in Million of sites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Low inputs, marginal environments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Large genetic diversity within fields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59867"/>
            <a:ext cx="3757278" cy="23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protection.bulagro.com/thumbs/6/%D0%BF%D0%B8%D0%BE%D0%BD%D0%B5%D1%80-%D1%86%D0%B0%D1%80%D0%B5%D0%B2%D0%B8%D1%86%D0%B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718" y="959867"/>
            <a:ext cx="3121845" cy="23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607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2718" y="175860"/>
            <a:ext cx="798688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+mj-lt"/>
              </a:rPr>
              <a:t>II</a:t>
            </a:r>
            <a:r>
              <a:rPr lang="en-US" dirty="0">
                <a:solidFill>
                  <a:srgbClr val="800000"/>
                </a:solidFill>
                <a:latin typeface="+mj-lt"/>
              </a:rPr>
              <a:t>. Mapping the extent of </a:t>
            </a:r>
            <a:r>
              <a:rPr lang="en-US" dirty="0" err="1">
                <a:solidFill>
                  <a:srgbClr val="800000"/>
                </a:solidFill>
                <a:latin typeface="+mj-lt"/>
              </a:rPr>
              <a:t>Mx</a:t>
            </a:r>
            <a:r>
              <a:rPr lang="en-US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800000"/>
                </a:solidFill>
                <a:latin typeface="+mj-lt"/>
              </a:rPr>
              <a:t>campesino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 agriculture</a:t>
            </a:r>
            <a:endParaRPr lang="en-US" i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497" y="2143765"/>
            <a:ext cx="2026098" cy="126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08667" y="3891878"/>
            <a:ext cx="7187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Couple different National level data sets</a:t>
            </a:r>
          </a:p>
          <a:p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Average yield for </a:t>
            </a:r>
            <a:r>
              <a:rPr lang="en-US" sz="2000" dirty="0" err="1" smtClean="0"/>
              <a:t>rainfed</a:t>
            </a:r>
            <a:r>
              <a:rPr lang="en-US" sz="2000" dirty="0" smtClean="0"/>
              <a:t> maize by municipality (SIAP, </a:t>
            </a:r>
            <a:r>
              <a:rPr lang="en-US" dirty="0"/>
              <a:t>2003-</a:t>
            </a:r>
            <a:r>
              <a:rPr lang="en-US" dirty="0" smtClean="0"/>
              <a:t>2015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Planted area with subsidies (PROCAMPO, 2010)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Landraces sampling </a:t>
            </a:r>
            <a:r>
              <a:rPr lang="en-US" sz="2000" dirty="0" err="1" smtClean="0"/>
              <a:t>lat</a:t>
            </a:r>
            <a:r>
              <a:rPr lang="en-US" sz="2000" dirty="0" smtClean="0"/>
              <a:t>-long (CONABIO)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Agriculture land use </a:t>
            </a:r>
            <a:r>
              <a:rPr lang="en-US" sz="2000" b="1" dirty="0" smtClean="0"/>
              <a:t>map</a:t>
            </a:r>
            <a:r>
              <a:rPr lang="en-US" sz="2000" dirty="0" smtClean="0"/>
              <a:t> (INEGI, CONABIO*)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Temp, precipitation, slope, altitude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59" y="1833366"/>
            <a:ext cx="2625479" cy="18019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41337" y="2318862"/>
            <a:ext cx="63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</a:rPr>
              <a:t>?</a:t>
            </a:r>
            <a:endParaRPr lang="en-US" sz="4800" b="1" dirty="0">
              <a:solidFill>
                <a:srgbClr val="008000"/>
              </a:solidFill>
            </a:endParaRPr>
          </a:p>
        </p:txBody>
      </p:sp>
      <p:pic>
        <p:nvPicPr>
          <p:cNvPr id="15" name="Picture 4" descr="http://protection.bulagro.com/thumbs/6/%D0%BF%D0%B8%D0%BE%D0%BD%D0%B5%D1%80-%D1%86%D0%B0%D1%80%D0%B5%D0%B2%D0%B8%D1%86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928" y="2125014"/>
            <a:ext cx="2026098" cy="12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8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2718" y="175860"/>
            <a:ext cx="798688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+mj-lt"/>
              </a:rPr>
              <a:t>Maize </a:t>
            </a:r>
            <a:r>
              <a:rPr lang="en-US" i="1" dirty="0" err="1" smtClean="0">
                <a:solidFill>
                  <a:srgbClr val="008000"/>
                </a:solidFill>
                <a:latin typeface="+mj-lt"/>
              </a:rPr>
              <a:t>campesino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agriculture occurs in </a:t>
            </a:r>
          </a:p>
          <a:p>
            <a:r>
              <a:rPr lang="en-US" dirty="0" smtClean="0">
                <a:solidFill>
                  <a:srgbClr val="800000"/>
                </a:solidFill>
                <a:latin typeface="+mj-lt"/>
              </a:rPr>
              <a:t>4.68 million ha</a:t>
            </a:r>
            <a:endParaRPr lang="en-US" i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57" y="1445860"/>
            <a:ext cx="7277463" cy="4959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4889" y="6472262"/>
            <a:ext cx="310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Mastretta-Yanes et al. (under review)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837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85608" y="175860"/>
            <a:ext cx="754672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+mj-lt"/>
              </a:rPr>
              <a:t>and in a wide range of environmental conditions</a:t>
            </a:r>
            <a:endParaRPr lang="en-US" i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954889" y="6472262"/>
            <a:ext cx="310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Mastretta-Yanes et al. (under review) </a:t>
            </a:r>
            <a:endParaRPr lang="en-US" sz="1200" dirty="0"/>
          </a:p>
        </p:txBody>
      </p:sp>
      <p:pic>
        <p:nvPicPr>
          <p:cNvPr id="6" name="Imagen 9" descr="N:\MBellon\Debunking the myth of the smallholder maize farmer\Archivos Importantes\Dryadrepo_Debunking\EnvData\PCA_boxplots\Boxplot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12" y="1609354"/>
            <a:ext cx="6857998" cy="463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62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5805264"/>
            <a:ext cx="4824536" cy="50405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Aragon (2016) </a:t>
            </a:r>
            <a:r>
              <a:rPr lang="en-US" sz="1800" dirty="0" err="1" smtClean="0"/>
              <a:t>Reporte</a:t>
            </a:r>
            <a:r>
              <a:rPr lang="en-US" sz="1800" dirty="0" smtClean="0"/>
              <a:t> </a:t>
            </a:r>
            <a:r>
              <a:rPr lang="en-US" sz="1800" dirty="0" err="1" smtClean="0"/>
              <a:t>AccPROMAC</a:t>
            </a:r>
            <a:r>
              <a:rPr lang="en-US" sz="1800" dirty="0" smtClean="0"/>
              <a:t> CONABIO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500" y="1484784"/>
            <a:ext cx="7041249" cy="417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5616" y="274638"/>
            <a:ext cx="7128792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j-lt"/>
              </a:rPr>
              <a:t>Landraces perform better than hybrids in marginal environments </a:t>
            </a:r>
            <a:endParaRPr lang="en-US" sz="2400" b="1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932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85608" y="175860"/>
            <a:ext cx="754672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+mj-lt"/>
              </a:rPr>
              <a:t>III. Implications of the extent and scope of </a:t>
            </a:r>
            <a:r>
              <a:rPr lang="en-US" i="1" dirty="0" err="1" smtClean="0">
                <a:solidFill>
                  <a:srgbClr val="800000"/>
                </a:solidFill>
                <a:latin typeface="+mj-lt"/>
              </a:rPr>
              <a:t>campesino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 maize production</a:t>
            </a:r>
            <a:endParaRPr lang="en-US" i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954889" y="6472262"/>
            <a:ext cx="310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Mastretta-Yanes et al. (under review) 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385608" y="2297837"/>
            <a:ext cx="7165725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lphaLcParenR"/>
            </a:pPr>
            <a:r>
              <a:rPr lang="en-US" sz="2800" b="1" dirty="0" smtClean="0"/>
              <a:t> Evolutionary services</a:t>
            </a:r>
          </a:p>
          <a:p>
            <a:pPr marL="800100" lvl="1" indent="-342900">
              <a:buFont typeface="+mj-lt"/>
              <a:buAutoNum type="alphaLcParenR"/>
            </a:pPr>
            <a:endParaRPr lang="en-US" sz="2800" b="1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US" sz="2800" b="1" dirty="0" smtClean="0"/>
              <a:t> Population genetics </a:t>
            </a:r>
            <a:r>
              <a:rPr lang="en-US" sz="2800" b="1" dirty="0"/>
              <a:t>m</a:t>
            </a:r>
            <a:r>
              <a:rPr lang="en-US" sz="2800" b="1" dirty="0" smtClean="0"/>
              <a:t>odels to inform conservation genetics</a:t>
            </a:r>
          </a:p>
          <a:p>
            <a:pPr marL="800100" lvl="1" indent="-342900">
              <a:buFont typeface="+mj-lt"/>
              <a:buAutoNum type="alphaLcParenR"/>
            </a:pPr>
            <a:endParaRPr lang="en-US" sz="2800" b="1" dirty="0"/>
          </a:p>
          <a:p>
            <a:pPr marL="800100" lvl="1" indent="-342900">
              <a:buFont typeface="+mj-lt"/>
              <a:buAutoNum type="alphaLcParenR"/>
            </a:pPr>
            <a:r>
              <a:rPr lang="en-US" sz="2800" b="1" dirty="0" smtClean="0"/>
              <a:t> Predicting </a:t>
            </a:r>
            <a:r>
              <a:rPr lang="en-US" sz="2800" b="1" dirty="0"/>
              <a:t>where </a:t>
            </a:r>
            <a:r>
              <a:rPr lang="en-US" sz="2800" b="1" dirty="0" smtClean="0"/>
              <a:t>variation is, </a:t>
            </a:r>
            <a:r>
              <a:rPr lang="en-US" sz="2800" b="1" dirty="0"/>
              <a:t>would </a:t>
            </a:r>
            <a:r>
              <a:rPr lang="en-US" sz="2800" b="1" dirty="0" smtClean="0"/>
              <a:t>be, and where would it be </a:t>
            </a:r>
            <a:r>
              <a:rPr lang="en-US" sz="2800" b="1" dirty="0"/>
              <a:t>useful</a:t>
            </a:r>
          </a:p>
        </p:txBody>
      </p:sp>
    </p:spTree>
    <p:extLst>
      <p:ext uri="{BB962C8B-B14F-4D97-AF65-F5344CB8AC3E}">
        <p14:creationId xmlns:p14="http://schemas.microsoft.com/office/powerpoint/2010/main" val="166835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4" y="141111"/>
            <a:ext cx="7279592" cy="1143000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rgbClr val="800000"/>
                </a:solidFill>
              </a:rPr>
              <a:t>a)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Evolutionary</a:t>
            </a:r>
            <a:r>
              <a:rPr lang="es-ES_tradnl" sz="2800" b="1" dirty="0" smtClean="0">
                <a:solidFill>
                  <a:srgbClr val="8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services</a:t>
            </a:r>
            <a:r>
              <a:rPr lang="es-ES_tradnl" sz="2800" b="1" dirty="0" smtClean="0">
                <a:solidFill>
                  <a:srgbClr val="800000"/>
                </a:solidFill>
              </a:rPr>
              <a:t>: </a:t>
            </a:r>
            <a:br>
              <a:rPr lang="es-ES_tradnl" sz="2800" b="1" dirty="0" smtClean="0">
                <a:solidFill>
                  <a:srgbClr val="800000"/>
                </a:solidFill>
              </a:rPr>
            </a:br>
            <a:r>
              <a:rPr lang="es-ES_tradnl" sz="2800" b="1" dirty="0" err="1" smtClean="0">
                <a:solidFill>
                  <a:srgbClr val="008000"/>
                </a:solidFill>
              </a:rPr>
              <a:t>conservation</a:t>
            </a:r>
            <a:r>
              <a:rPr lang="es-ES_tradnl" sz="2800" b="1" dirty="0" smtClean="0">
                <a:solidFill>
                  <a:srgbClr val="008000"/>
                </a:solidFill>
              </a:rPr>
              <a:t> of </a:t>
            </a:r>
            <a:r>
              <a:rPr lang="es-ES_tradnl" sz="2800" b="1" dirty="0" err="1" smtClean="0">
                <a:solidFill>
                  <a:srgbClr val="008000"/>
                </a:solidFill>
              </a:rPr>
              <a:t>genetic</a:t>
            </a:r>
            <a:r>
              <a:rPr lang="es-ES_tradnl" sz="2800" b="1" dirty="0" smtClean="0">
                <a:solidFill>
                  <a:srgbClr val="008000"/>
                </a:solidFill>
              </a:rPr>
              <a:t> </a:t>
            </a:r>
            <a:r>
              <a:rPr lang="es-ES_tradnl" sz="2800" b="1" dirty="0" err="1" smtClean="0">
                <a:solidFill>
                  <a:srgbClr val="008000"/>
                </a:solidFill>
              </a:rPr>
              <a:t>diversity</a:t>
            </a:r>
            <a:endParaRPr lang="es-ES_tradnl" sz="28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598266"/>
            <a:ext cx="4245173" cy="2892845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49954" y="5533620"/>
            <a:ext cx="4158854" cy="610932"/>
            <a:chOff x="107504" y="4005064"/>
            <a:chExt cx="9145016" cy="2016224"/>
          </a:xfrm>
        </p:grpSpPr>
        <p:sp>
          <p:nvSpPr>
            <p:cNvPr id="62" name="Rectangle 61"/>
            <p:cNvSpPr/>
            <p:nvPr/>
          </p:nvSpPr>
          <p:spPr>
            <a:xfrm flipH="1">
              <a:off x="107504" y="4005064"/>
              <a:ext cx="9036496" cy="20162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63" name="70 Grupo"/>
            <p:cNvGrpSpPr>
              <a:grpSpLocks/>
            </p:cNvGrpSpPr>
            <p:nvPr/>
          </p:nvGrpSpPr>
          <p:grpSpPr bwMode="auto">
            <a:xfrm>
              <a:off x="179957" y="4077072"/>
              <a:ext cx="9072563" cy="1800225"/>
              <a:chOff x="107504" y="1124744"/>
              <a:chExt cx="9073008" cy="1800200"/>
            </a:xfrm>
          </p:grpSpPr>
          <p:grpSp>
            <p:nvGrpSpPr>
              <p:cNvPr id="64" name="43 Grupo"/>
              <p:cNvGrpSpPr>
                <a:grpSpLocks/>
              </p:cNvGrpSpPr>
              <p:nvPr/>
            </p:nvGrpSpPr>
            <p:grpSpPr bwMode="auto">
              <a:xfrm>
                <a:off x="107504" y="1124744"/>
                <a:ext cx="8712968" cy="1750344"/>
                <a:chOff x="107504" y="1700808"/>
                <a:chExt cx="8712968" cy="1750344"/>
              </a:xfrm>
            </p:grpSpPr>
            <p:sp>
              <p:nvSpPr>
                <p:cNvPr id="70" name="24 Rectángulo"/>
                <p:cNvSpPr/>
                <p:nvPr/>
              </p:nvSpPr>
              <p:spPr>
                <a:xfrm>
                  <a:off x="107504" y="1700808"/>
                  <a:ext cx="8712627" cy="17287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71" name="Picture 2" descr="http://www.biodiversidad.gob.mx/usos/maices/grupos/fotos/TropicalesPrecoces/Nal_tel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2924944"/>
                  <a:ext cx="152530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" name="Picture 18" descr="http://www.biodiversidad.gob.mx/usos/maices/grupos/fotos/DentadosTropicales/celaya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81311">
                  <a:off x="7652385" y="2282400"/>
                  <a:ext cx="273863" cy="1150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" name="Picture 20" descr="http://www.biodiversidad.gob.mx/usos/maices/grupos/fotos/HarinosoOcho/bolita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2731072"/>
                  <a:ext cx="264732" cy="697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" name="Picture 6" descr="http://www.biodiversidad.gob.mx/usos/maices/grupos/fotos/HarinosoOcho/ancho.pn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308" y="2636912"/>
                  <a:ext cx="233538" cy="795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Picture 22" descr="http://www.biodiversidad.gob.mx/usos/maices/grupos/fotos/conico/palomeroTol.jp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361" y="2852936"/>
                  <a:ext cx="171775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Picture 27" descr="http://www.biodiversidad.gob.mx/usos/maices/grupos/fotos/conico/dulce.jp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744" y="2708920"/>
                  <a:ext cx="19635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7" name="Picture 29" descr="http://www.biodiversidad.gob.mx/usos/maices/grupos/fotos/conico/chalqueno.jpg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92734">
                  <a:off x="7363909" y="2354888"/>
                  <a:ext cx="274749" cy="1067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" name="Picture 33" descr="http://www.biodiversidad.gob.mx/usos/maices/grupos/fotos/conico/cacahuacintle.jpg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975" y="2636912"/>
                  <a:ext cx="270961" cy="791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9" name="Picture 37" descr="http://www.biodiversidad.gob.mx/usos/maices/grupos/fotos/SChihuahua/gordo.jp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1478" y="2564904"/>
                  <a:ext cx="19792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0" name="Picture 39" descr="http://www.biodiversidad.gob.mx/usos/maices/grupos/fotos/SChihuahua/apachito.jpg"/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960" y="2636912"/>
                  <a:ext cx="154095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1" name="Picture 41" descr="http://www.biodiversidad.gob.mx/usos/maices/grupos/fotos/SChihuahua/Azul.jpg"/>
                <p:cNvPicPr>
                  <a:picLocks noChangeAspect="1" noChangeArrowheads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7" y="2492896"/>
                  <a:ext cx="197932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45" descr="http://www.biodiversidad.gob.mx/usos/maices/grupos/fotos/Chapalote/eloteroSinaloa.png"/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8289" y="2564904"/>
                  <a:ext cx="230020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49" descr="http://www.biodiversidad.gob.mx/usos/maices/grupos/fotos/TropicalesPrecoces/conejo.png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5656" y="2708920"/>
                  <a:ext cx="17472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51" descr="http://www.biodiversidad.gob.mx/usos/maices/grupos/fotos/TropicalesPrecoces/zapaloteCh.png"/>
                <p:cNvPicPr>
                  <a:picLocks noChangeAspect="1" noChangeArrowheads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34071">
                  <a:off x="635982" y="2906395"/>
                  <a:ext cx="210062" cy="51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" name="Picture 84" descr="http://www.biodiversidad.gob.mx/usos/maices/grupos/fotos/conico/arrocillo.jpg"/>
                <p:cNvPicPr>
                  <a:picLocks noChangeAspect="1" noChangeArrowheads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04" y="2996952"/>
                  <a:ext cx="194762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" name="Picture 4" descr="http://www.biodiversidad.gob.mx/usos/maices/grupos/fotos/HarinosoOcho/Jala.png"/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8163" y="1772816"/>
                  <a:ext cx="292309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7" name="Picture 86" descr="http://www.biodiversidad.gob.mx/usos/maices/grupos/fotos/conico/mushito_michoacan.jpg"/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75337">
                  <a:off x="7121886" y="2353240"/>
                  <a:ext cx="229952" cy="1096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Picture 30" descr="http://www.biodiversidad.gob.mx/usos/maices/grupos/fotos/HarinosoOcho/bofo.png"/>
                <p:cNvPicPr>
                  <a:picLocks noChangeAspect="1" noChangeArrowheads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0233" y="2420888"/>
                  <a:ext cx="231920" cy="1030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" name="Picture 88" descr="http://www.biodiversidad.gob.mx/usos/maices/grupos/fotos/HarinosoOcho/tabloncillo.png"/>
                <p:cNvPicPr>
                  <a:picLocks noChangeAspect="1" noChangeArrowheads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63537">
                  <a:off x="5551418" y="2568325"/>
                  <a:ext cx="222232" cy="862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" name="Picture 34" descr="http://www.biodiversidad.gob.mx/usos/maices/grupos/fotos/DentadosTropicales/tepecintle.png"/>
                <p:cNvPicPr>
                  <a:picLocks noChangeAspect="1" noChangeArrowheads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2492" y="2708920"/>
                  <a:ext cx="183204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1" name="Picture 36" descr="http://www.biodiversidad.gob.mx/usos/maices/grupos/fotos/DentadosTropicales/chiquito.png"/>
                <p:cNvPicPr>
                  <a:picLocks noChangeAspect="1" noChangeArrowheads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788" y="2780928"/>
                  <a:ext cx="179836" cy="6480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" name="Picture 38" descr="http://www.biodiversidad.gob.mx/usos/maices/grupos/fotos/DentadosTropicales/vandeno.png"/>
                <p:cNvPicPr>
                  <a:picLocks noChangeAspect="1" noChangeArrowheads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0564" y="2636912"/>
                  <a:ext cx="247340" cy="790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3" name="Picture 12" descr="http://www.biodiversidad.gob.mx/usos/maices/grupos/fotos/MaduracionTardia/comiteco.png"/>
                <p:cNvPicPr>
                  <a:picLocks noChangeAspect="1" noChangeArrowheads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8787">
                  <a:off x="8202515" y="2126894"/>
                  <a:ext cx="294922" cy="131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4" name="Picture 16" descr="http://www.biodiversidad.gob.mx/usos/maices/grupos/fotos/DentadosTropicales/Tuxpeno.png"/>
                <p:cNvPicPr>
                  <a:picLocks noChangeAspect="1" noChangeArrowheads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50079">
                  <a:off x="7930131" y="2209489"/>
                  <a:ext cx="287726" cy="122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5" name="Picture 40" descr="http://www.biodiversidad.gob.mx/usos/maices/grupos/fotos/MaduracionTardia/olotillo.png"/>
                <p:cNvPicPr>
                  <a:picLocks noChangeAspect="1" noChangeArrowheads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5" y="2564904"/>
                  <a:ext cx="16943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6" name="Picture 42" descr="http://www.biodiversidad.gob.mx/usos/maices/grupos/fotos/MaduracionTardia/oloton.png"/>
                <p:cNvPicPr>
                  <a:picLocks noChangeAspect="1" noChangeArrowheads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2564904"/>
                  <a:ext cx="240164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7" name="Picture 44" descr="http://www.biodiversidad.gob.mx/usos/maices/grupos/fotos/MaduracionTardia/SerranoMixe.png"/>
                <p:cNvPicPr>
                  <a:picLocks noChangeAspect="1" noChangeArrowheads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816" y="2924944"/>
                  <a:ext cx="192728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Picture 46" descr="http://www.biodiversidad.gob.mx/usos/maices/grupos/fotos/conico/conico.jpg"/>
                <p:cNvPicPr>
                  <a:picLocks noChangeAspect="1" noChangeArrowheads="1"/>
                </p:cNvPicPr>
                <p:nvPr/>
              </p:nvPicPr>
              <p:blipFill>
                <a:blip r:embed="rId3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2636912"/>
                  <a:ext cx="227857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Picture 48" descr="http://www.biodiversidad.gob.mx/usos/maices/grupos/fotos/HarinosoOcho/Blando.png"/>
                <p:cNvPicPr>
                  <a:picLocks noChangeAspect="1" noChangeArrowheads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016" y="2564904"/>
                  <a:ext cx="23826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0" name="Picture 50" descr="http://www.biodiversidad.gob.mx/usos/maices/grupos/fotos/HarinosoOcho/tablillaDeOcho.png"/>
                <p:cNvPicPr>
                  <a:picLocks noChangeAspect="1" noChangeArrowheads="1"/>
                </p:cNvPicPr>
                <p:nvPr/>
              </p:nvPicPr>
              <p:blipFill>
                <a:blip r:embed="rId3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7306" y="2636912"/>
                  <a:ext cx="18760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Picture 10" descr="http://www.biodiversidad.gob.mx/usos/maices/grupos/fotos/HarinosoOcho/zamoranoAmarillo.png"/>
                <p:cNvPicPr>
                  <a:picLocks noChangeAspect="1" noChangeArrowheads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4011" y="2492896"/>
                  <a:ext cx="256491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" name="Picture 8" descr="http://www.biodiversidad.gob.mx/usos/maices/grupos/fotos/HarinosoOcho/elotesOccidentales.png"/>
                <p:cNvPicPr>
                  <a:picLocks noChangeAspect="1" noChangeArrowheads="1"/>
                </p:cNvPicPr>
                <p:nvPr/>
              </p:nvPicPr>
              <p:blipFill>
                <a:blip r:embed="rId3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4276" y="2420888"/>
                  <a:ext cx="252260" cy="1008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" name="Picture 52" descr="http://www.biodiversidad.gob.mx/usos/maices/grupos/fotos/HarinosoOcho/HarinosoDeOcho.png"/>
                <p:cNvPicPr>
                  <a:picLocks noChangeAspect="1" noChangeArrowheads="1"/>
                </p:cNvPicPr>
                <p:nvPr/>
              </p:nvPicPr>
              <p:blipFill>
                <a:blip r:embed="rId3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696" y="2708920"/>
                  <a:ext cx="166172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4" name="Picture 54" descr="http://www.biodiversidad.gob.mx/usos/maices/grupos/fotos/HarinosoOcho/tabloncilloPerla.png"/>
                <p:cNvPicPr>
                  <a:picLocks noChangeAspect="1" noChangeArrowheads="1"/>
                </p:cNvPicPr>
                <p:nvPr/>
              </p:nvPicPr>
              <p:blipFill>
                <a:blip r:embed="rId3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165" y="2564904"/>
                  <a:ext cx="152489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" name="Picture 56" descr="http://www.biodiversidad.gob.mx/usos/maices/grupos/fotos/HarinosoOcho/onaveno.png"/>
                <p:cNvPicPr>
                  <a:picLocks noChangeAspect="1" noChangeArrowheads="1"/>
                </p:cNvPicPr>
                <p:nvPr/>
              </p:nvPicPr>
              <p:blipFill>
                <a:blip r:embed="rId3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1790" y="2564904"/>
                  <a:ext cx="250133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" name="Picture 58" descr="http://www.biodiversidad.gob.mx/usos/maices/grupos/fotos/Chapalote/dulcilloNoroeste.png"/>
                <p:cNvPicPr>
                  <a:picLocks noChangeAspect="1" noChangeArrowheads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2636912"/>
                  <a:ext cx="198022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" name="Picture 60" descr="http://www.biodiversidad.gob.mx/usos/maices/grupos/fotos/DentadosTropicales/pepitilla.png"/>
                <p:cNvPicPr>
                  <a:picLocks noChangeAspect="1" noChangeArrowheads="1"/>
                </p:cNvPicPr>
                <p:nvPr/>
              </p:nvPicPr>
              <p:blipFill>
                <a:blip r:embed="rId4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9426" y="2708920"/>
                  <a:ext cx="228318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47" descr="http://www.biodiversidad.gob.mx/usos/maices/grupos/fotos/Chapalote/reventador.png"/>
                <p:cNvPicPr>
                  <a:picLocks noChangeAspect="1" noChangeArrowheads="1"/>
                </p:cNvPicPr>
                <p:nvPr/>
              </p:nvPicPr>
              <p:blipFill>
                <a:blip r:embed="rId4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1" y="2608510"/>
                  <a:ext cx="144015" cy="820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Picture 43" descr="http://www.biodiversidad.gob.mx/usos/maices/grupos/fotos/Chapalote/chapalote.png"/>
                <p:cNvPicPr>
                  <a:picLocks noChangeAspect="1" noChangeArrowheads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984" y="2636912"/>
                  <a:ext cx="13187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65" name="45 Conector recto"/>
              <p:cNvCxnSpPr/>
              <p:nvPr/>
            </p:nvCxnSpPr>
            <p:spPr>
              <a:xfrm>
                <a:off x="8964601" y="1269204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46 Conector recto"/>
              <p:cNvCxnSpPr/>
              <p:nvPr/>
            </p:nvCxnSpPr>
            <p:spPr>
              <a:xfrm>
                <a:off x="8964601" y="2277253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48 Conector recto"/>
              <p:cNvCxnSpPr/>
              <p:nvPr/>
            </p:nvCxnSpPr>
            <p:spPr>
              <a:xfrm>
                <a:off x="8893160" y="126920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49 Conector recto"/>
              <p:cNvCxnSpPr/>
              <p:nvPr/>
            </p:nvCxnSpPr>
            <p:spPr>
              <a:xfrm>
                <a:off x="8893160" y="292494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50 CuadroTexto"/>
              <p:cNvSpPr txBox="1">
                <a:spLocks noChangeArrowheads="1"/>
              </p:cNvSpPr>
              <p:nvPr/>
            </p:nvSpPr>
            <p:spPr bwMode="auto">
              <a:xfrm>
                <a:off x="8784976" y="2035587"/>
                <a:ext cx="39553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500" b="1">
                    <a:solidFill>
                      <a:schemeClr val="bg1"/>
                    </a:solidFill>
                  </a:rPr>
                  <a:t>35 cm</a:t>
                </a:r>
                <a:endParaRPr lang="en-US" sz="5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492240" y="6528706"/>
            <a:ext cx="257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 et al. (under review) 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3291761" y="1957289"/>
            <a:ext cx="1285225" cy="393073"/>
          </a:xfrm>
          <a:prstGeom prst="rightArrow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09943" y="1950252"/>
            <a:ext cx="192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4.68 </a:t>
            </a:r>
            <a:r>
              <a:rPr lang="en-US" sz="2000" b="1" dirty="0" err="1" smtClean="0">
                <a:solidFill>
                  <a:srgbClr val="FF0000"/>
                </a:solidFill>
              </a:rPr>
              <a:t>Millones</a:t>
            </a:r>
            <a:r>
              <a:rPr lang="en-US" sz="2000" b="1" dirty="0" smtClean="0">
                <a:solidFill>
                  <a:srgbClr val="FF0000"/>
                </a:solidFill>
              </a:rPr>
              <a:t> ha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20310" y="1852289"/>
            <a:ext cx="257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30,000 </a:t>
            </a:r>
            <a:r>
              <a:rPr lang="es-MX" b="1" dirty="0" smtClean="0"/>
              <a:t>genetically different</a:t>
            </a:r>
            <a:r>
              <a:rPr lang="es-MX" dirty="0" smtClean="0"/>
              <a:t> plants per ha </a:t>
            </a:r>
            <a:endParaRPr lang="es-MX" dirty="0"/>
          </a:p>
        </p:txBody>
      </p:sp>
      <p:sp>
        <p:nvSpPr>
          <p:cNvPr id="111" name="TextBox 110"/>
          <p:cNvSpPr txBox="1"/>
          <p:nvPr/>
        </p:nvSpPr>
        <p:spPr>
          <a:xfrm>
            <a:off x="7476180" y="1852289"/>
            <a:ext cx="166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Ne </a:t>
            </a:r>
            <a:endParaRPr lang="es-MX" i="1" dirty="0"/>
          </a:p>
          <a:p>
            <a:pPr algn="ctr"/>
            <a:r>
              <a:rPr lang="es-MX" dirty="0" smtClean="0"/>
              <a:t>mother ears</a:t>
            </a:r>
            <a:endParaRPr lang="es-MX" dirty="0"/>
          </a:p>
        </p:txBody>
      </p:sp>
      <p:sp>
        <p:nvSpPr>
          <p:cNvPr id="112" name="Right Arrow 111"/>
          <p:cNvSpPr/>
          <p:nvPr/>
        </p:nvSpPr>
        <p:spPr>
          <a:xfrm>
            <a:off x="6999111" y="2011647"/>
            <a:ext cx="439854" cy="274242"/>
          </a:xfrm>
          <a:prstGeom prst="rightArrow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421165" y="3676383"/>
            <a:ext cx="3155891" cy="2246913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964419" y="2996636"/>
            <a:ext cx="22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8000"/>
                </a:solidFill>
              </a:rPr>
              <a:t>H</a:t>
            </a:r>
            <a:r>
              <a:rPr lang="en-US" sz="2000" b="1" baseline="-25000" dirty="0">
                <a:solidFill>
                  <a:srgbClr val="008000"/>
                </a:solidFill>
              </a:rPr>
              <a:t>n+1</a:t>
            </a:r>
            <a:r>
              <a:rPr lang="en-US" sz="2000" b="1" dirty="0">
                <a:solidFill>
                  <a:srgbClr val="008000"/>
                </a:solidFill>
              </a:rPr>
              <a:t>=(1-1/</a:t>
            </a:r>
            <a:r>
              <a:rPr lang="en-US" sz="2000" b="1" dirty="0" smtClean="0">
                <a:solidFill>
                  <a:srgbClr val="008000"/>
                </a:solidFill>
              </a:rPr>
              <a:t>2</a:t>
            </a:r>
            <a:r>
              <a:rPr lang="en-US" sz="2000" b="1" i="1" dirty="0" smtClean="0">
                <a:solidFill>
                  <a:srgbClr val="008000"/>
                </a:solidFill>
              </a:rPr>
              <a:t>N</a:t>
            </a:r>
            <a:r>
              <a:rPr lang="en-US" b="1" i="1" dirty="0">
                <a:solidFill>
                  <a:srgbClr val="008000"/>
                </a:solidFill>
              </a:rPr>
              <a:t>e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  <a:r>
              <a:rPr lang="en-US" sz="2000" b="1" i="1" dirty="0" err="1">
                <a:solidFill>
                  <a:srgbClr val="008000"/>
                </a:solidFill>
              </a:rPr>
              <a:t>H</a:t>
            </a:r>
            <a:r>
              <a:rPr lang="en-US" sz="2000" b="1" baseline="-25000" dirty="0" err="1">
                <a:solidFill>
                  <a:srgbClr val="008000"/>
                </a:solidFill>
              </a:rPr>
              <a:t>n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1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0" grpId="0"/>
      <p:bldP spid="111" grpId="0"/>
      <p:bldP spid="112" grpId="0" animBg="1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4" y="141111"/>
            <a:ext cx="7279592" cy="1143000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rgbClr val="800000"/>
                </a:solidFill>
              </a:rPr>
              <a:t>a)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Evolutionary</a:t>
            </a:r>
            <a:r>
              <a:rPr lang="es-ES_tradnl" sz="2800" b="1" dirty="0" smtClean="0">
                <a:solidFill>
                  <a:srgbClr val="8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services</a:t>
            </a:r>
            <a:r>
              <a:rPr lang="es-ES_tradnl" sz="2800" b="1" dirty="0" smtClean="0">
                <a:solidFill>
                  <a:srgbClr val="800000"/>
                </a:solidFill>
              </a:rPr>
              <a:t>: </a:t>
            </a:r>
            <a:br>
              <a:rPr lang="es-ES_tradnl" sz="2800" b="1" dirty="0" smtClean="0">
                <a:solidFill>
                  <a:srgbClr val="800000"/>
                </a:solidFill>
              </a:rPr>
            </a:br>
            <a:r>
              <a:rPr lang="es-ES_tradnl" sz="2800" b="1" i="1" dirty="0" err="1" smtClean="0">
                <a:solidFill>
                  <a:srgbClr val="008000"/>
                </a:solidFill>
              </a:rPr>
              <a:t>generation</a:t>
            </a:r>
            <a:r>
              <a:rPr lang="es-ES_tradnl" sz="2800" b="1" dirty="0" smtClean="0">
                <a:solidFill>
                  <a:srgbClr val="008000"/>
                </a:solidFill>
              </a:rPr>
              <a:t> of new </a:t>
            </a:r>
            <a:r>
              <a:rPr lang="es-ES_tradnl" sz="2800" b="1" dirty="0" err="1" smtClean="0">
                <a:solidFill>
                  <a:srgbClr val="008000"/>
                </a:solidFill>
              </a:rPr>
              <a:t>diversity</a:t>
            </a:r>
            <a:endParaRPr lang="es-ES_tradnl" sz="28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92240" y="6528706"/>
            <a:ext cx="257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 et al. (under review) 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3291761" y="1957289"/>
            <a:ext cx="1285225" cy="393073"/>
          </a:xfrm>
          <a:prstGeom prst="rightArrow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09943" y="1950252"/>
            <a:ext cx="192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4.68 </a:t>
            </a:r>
            <a:r>
              <a:rPr lang="en-US" sz="2000" b="1" dirty="0" err="1" smtClean="0">
                <a:solidFill>
                  <a:srgbClr val="FF0000"/>
                </a:solidFill>
              </a:rPr>
              <a:t>Millones</a:t>
            </a:r>
            <a:r>
              <a:rPr lang="en-US" sz="2000" b="1" dirty="0" smtClean="0">
                <a:solidFill>
                  <a:srgbClr val="FF0000"/>
                </a:solidFill>
              </a:rPr>
              <a:t> ha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20310" y="1852289"/>
            <a:ext cx="257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30,000 </a:t>
            </a:r>
            <a:r>
              <a:rPr lang="es-MX" b="1" dirty="0" smtClean="0"/>
              <a:t>genetically different</a:t>
            </a:r>
            <a:r>
              <a:rPr lang="es-MX" dirty="0" smtClean="0"/>
              <a:t> plants per ha </a:t>
            </a:r>
            <a:endParaRPr lang="es-MX" dirty="0"/>
          </a:p>
        </p:txBody>
      </p:sp>
      <p:sp>
        <p:nvSpPr>
          <p:cNvPr id="111" name="TextBox 110"/>
          <p:cNvSpPr txBox="1"/>
          <p:nvPr/>
        </p:nvSpPr>
        <p:spPr>
          <a:xfrm>
            <a:off x="7476180" y="1852289"/>
            <a:ext cx="166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Ne </a:t>
            </a:r>
            <a:endParaRPr lang="es-MX" i="1" dirty="0"/>
          </a:p>
          <a:p>
            <a:pPr algn="ctr"/>
            <a:r>
              <a:rPr lang="es-MX" dirty="0" smtClean="0"/>
              <a:t>mother ears</a:t>
            </a:r>
            <a:endParaRPr lang="es-MX" dirty="0"/>
          </a:p>
        </p:txBody>
      </p:sp>
      <p:sp>
        <p:nvSpPr>
          <p:cNvPr id="112" name="Right Arrow 111"/>
          <p:cNvSpPr/>
          <p:nvPr/>
        </p:nvSpPr>
        <p:spPr>
          <a:xfrm>
            <a:off x="6999111" y="2011647"/>
            <a:ext cx="439854" cy="274242"/>
          </a:xfrm>
          <a:prstGeom prst="rightArrow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576986" y="2706887"/>
            <a:ext cx="4694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New mutations= ų2Ne</a:t>
            </a:r>
            <a:endParaRPr lang="en-US" sz="900" dirty="0">
              <a:solidFill>
                <a:srgbClr val="008000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In coding regions = ų2Ne </a:t>
            </a:r>
            <a:r>
              <a:rPr lang="en-US" sz="2000" dirty="0">
                <a:solidFill>
                  <a:srgbClr val="008000"/>
                </a:solidFill>
              </a:rPr>
              <a:t>* 0.02 * 2700  Mb</a:t>
            </a:r>
          </a:p>
          <a:p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598266"/>
            <a:ext cx="4245173" cy="2892845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149954" y="5533620"/>
            <a:ext cx="4158854" cy="610932"/>
            <a:chOff x="107504" y="4005064"/>
            <a:chExt cx="9145016" cy="2016224"/>
          </a:xfrm>
        </p:grpSpPr>
        <p:sp>
          <p:nvSpPr>
            <p:cNvPr id="116" name="Rectangle 115"/>
            <p:cNvSpPr/>
            <p:nvPr/>
          </p:nvSpPr>
          <p:spPr>
            <a:xfrm flipH="1">
              <a:off x="107504" y="4005064"/>
              <a:ext cx="9036496" cy="20162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17" name="70 Grupo"/>
            <p:cNvGrpSpPr>
              <a:grpSpLocks/>
            </p:cNvGrpSpPr>
            <p:nvPr/>
          </p:nvGrpSpPr>
          <p:grpSpPr bwMode="auto">
            <a:xfrm>
              <a:off x="179957" y="4077072"/>
              <a:ext cx="9072563" cy="1800225"/>
              <a:chOff x="107504" y="1124744"/>
              <a:chExt cx="9073008" cy="1800200"/>
            </a:xfrm>
          </p:grpSpPr>
          <p:grpSp>
            <p:nvGrpSpPr>
              <p:cNvPr id="118" name="43 Grupo"/>
              <p:cNvGrpSpPr>
                <a:grpSpLocks/>
              </p:cNvGrpSpPr>
              <p:nvPr/>
            </p:nvGrpSpPr>
            <p:grpSpPr bwMode="auto">
              <a:xfrm>
                <a:off x="107504" y="1124744"/>
                <a:ext cx="8712968" cy="1750344"/>
                <a:chOff x="107504" y="1700808"/>
                <a:chExt cx="8712968" cy="1750344"/>
              </a:xfrm>
            </p:grpSpPr>
            <p:sp>
              <p:nvSpPr>
                <p:cNvPr id="124" name="24 Rectángulo"/>
                <p:cNvSpPr/>
                <p:nvPr/>
              </p:nvSpPr>
              <p:spPr>
                <a:xfrm>
                  <a:off x="107504" y="1700808"/>
                  <a:ext cx="8712627" cy="17287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25" name="Picture 2" descr="http://www.biodiversidad.gob.mx/usos/maices/grupos/fotos/TropicalesPrecoces/Nal_tel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2924944"/>
                  <a:ext cx="152530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6" name="Picture 18" descr="http://www.biodiversidad.gob.mx/usos/maices/grupos/fotos/DentadosTropicales/celaya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81311">
                  <a:off x="7652385" y="2282400"/>
                  <a:ext cx="273863" cy="1150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7" name="Picture 20" descr="http://www.biodiversidad.gob.mx/usos/maices/grupos/fotos/HarinosoOcho/bolita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2731072"/>
                  <a:ext cx="264732" cy="697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8" name="Picture 6" descr="http://www.biodiversidad.gob.mx/usos/maices/grupos/fotos/HarinosoOcho/ancho.pn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308" y="2636912"/>
                  <a:ext cx="233538" cy="795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9" name="Picture 22" descr="http://www.biodiversidad.gob.mx/usos/maices/grupos/fotos/conico/palomeroTol.jp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361" y="2852936"/>
                  <a:ext cx="171775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0" name="Picture 27" descr="http://www.biodiversidad.gob.mx/usos/maices/grupos/fotos/conico/dulce.jp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744" y="2708920"/>
                  <a:ext cx="19635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1" name="Picture 29" descr="http://www.biodiversidad.gob.mx/usos/maices/grupos/fotos/conico/chalqueno.jpg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92734">
                  <a:off x="7363909" y="2354888"/>
                  <a:ext cx="274749" cy="1067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2" name="Picture 33" descr="http://www.biodiversidad.gob.mx/usos/maices/grupos/fotos/conico/cacahuacintle.jpg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975" y="2636912"/>
                  <a:ext cx="270961" cy="791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" name="Picture 37" descr="http://www.biodiversidad.gob.mx/usos/maices/grupos/fotos/SChihuahua/gordo.jp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1478" y="2564904"/>
                  <a:ext cx="19792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4" name="Picture 39" descr="http://www.biodiversidad.gob.mx/usos/maices/grupos/fotos/SChihuahua/apachito.jpg"/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960" y="2636912"/>
                  <a:ext cx="154095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5" name="Picture 41" descr="http://www.biodiversidad.gob.mx/usos/maices/grupos/fotos/SChihuahua/Azul.jpg"/>
                <p:cNvPicPr>
                  <a:picLocks noChangeAspect="1" noChangeArrowheads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7" y="2492896"/>
                  <a:ext cx="197932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6" name="Picture 45" descr="http://www.biodiversidad.gob.mx/usos/maices/grupos/fotos/Chapalote/eloteroSinaloa.png"/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8289" y="2564904"/>
                  <a:ext cx="230020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7" name="Picture 49" descr="http://www.biodiversidad.gob.mx/usos/maices/grupos/fotos/TropicalesPrecoces/conejo.png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5656" y="2708920"/>
                  <a:ext cx="17472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8" name="Picture 51" descr="http://www.biodiversidad.gob.mx/usos/maices/grupos/fotos/TropicalesPrecoces/zapaloteCh.png"/>
                <p:cNvPicPr>
                  <a:picLocks noChangeAspect="1" noChangeArrowheads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34071">
                  <a:off x="635982" y="2906395"/>
                  <a:ext cx="210062" cy="51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9" name="Picture 138" descr="http://www.biodiversidad.gob.mx/usos/maices/grupos/fotos/conico/arrocillo.jpg"/>
                <p:cNvPicPr>
                  <a:picLocks noChangeAspect="1" noChangeArrowheads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04" y="2996952"/>
                  <a:ext cx="194762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0" name="Picture 4" descr="http://www.biodiversidad.gob.mx/usos/maices/grupos/fotos/HarinosoOcho/Jala.png"/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8163" y="1772816"/>
                  <a:ext cx="292309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1" name="Picture 140" descr="http://www.biodiversidad.gob.mx/usos/maices/grupos/fotos/conico/mushito_michoacan.jpg"/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75337">
                  <a:off x="7121886" y="2353240"/>
                  <a:ext cx="229952" cy="1096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2" name="Picture 30" descr="http://www.biodiversidad.gob.mx/usos/maices/grupos/fotos/HarinosoOcho/bofo.png"/>
                <p:cNvPicPr>
                  <a:picLocks noChangeAspect="1" noChangeArrowheads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0233" y="2420888"/>
                  <a:ext cx="231920" cy="1030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" name="Picture 142" descr="http://www.biodiversidad.gob.mx/usos/maices/grupos/fotos/HarinosoOcho/tabloncillo.png"/>
                <p:cNvPicPr>
                  <a:picLocks noChangeAspect="1" noChangeArrowheads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63537">
                  <a:off x="5551418" y="2568325"/>
                  <a:ext cx="222232" cy="862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" name="Picture 34" descr="http://www.biodiversidad.gob.mx/usos/maices/grupos/fotos/DentadosTropicales/tepecintle.png"/>
                <p:cNvPicPr>
                  <a:picLocks noChangeAspect="1" noChangeArrowheads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2492" y="2708920"/>
                  <a:ext cx="183204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" name="Picture 36" descr="http://www.biodiversidad.gob.mx/usos/maices/grupos/fotos/DentadosTropicales/chiquito.png"/>
                <p:cNvPicPr>
                  <a:picLocks noChangeAspect="1" noChangeArrowheads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788" y="2780928"/>
                  <a:ext cx="179836" cy="6480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" name="Picture 38" descr="http://www.biodiversidad.gob.mx/usos/maices/grupos/fotos/DentadosTropicales/vandeno.png"/>
                <p:cNvPicPr>
                  <a:picLocks noChangeAspect="1" noChangeArrowheads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0564" y="2636912"/>
                  <a:ext cx="247340" cy="790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7" name="Picture 12" descr="http://www.biodiversidad.gob.mx/usos/maices/grupos/fotos/MaduracionTardia/comiteco.png"/>
                <p:cNvPicPr>
                  <a:picLocks noChangeAspect="1" noChangeArrowheads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8787">
                  <a:off x="8202515" y="2126894"/>
                  <a:ext cx="294922" cy="131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8" name="Picture 16" descr="http://www.biodiversidad.gob.mx/usos/maices/grupos/fotos/DentadosTropicales/Tuxpeno.png"/>
                <p:cNvPicPr>
                  <a:picLocks noChangeAspect="1" noChangeArrowheads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50079">
                  <a:off x="7930131" y="2209489"/>
                  <a:ext cx="287726" cy="122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9" name="Picture 40" descr="http://www.biodiversidad.gob.mx/usos/maices/grupos/fotos/MaduracionTardia/olotillo.png"/>
                <p:cNvPicPr>
                  <a:picLocks noChangeAspect="1" noChangeArrowheads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5" y="2564904"/>
                  <a:ext cx="16943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0" name="Picture 42" descr="http://www.biodiversidad.gob.mx/usos/maices/grupos/fotos/MaduracionTardia/oloton.png"/>
                <p:cNvPicPr>
                  <a:picLocks noChangeAspect="1" noChangeArrowheads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2564904"/>
                  <a:ext cx="240164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1" name="Picture 44" descr="http://www.biodiversidad.gob.mx/usos/maices/grupos/fotos/MaduracionTardia/SerranoMixe.png"/>
                <p:cNvPicPr>
                  <a:picLocks noChangeAspect="1" noChangeArrowheads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816" y="2924944"/>
                  <a:ext cx="192728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" name="Picture 46" descr="http://www.biodiversidad.gob.mx/usos/maices/grupos/fotos/conico/conico.jpg"/>
                <p:cNvPicPr>
                  <a:picLocks noChangeAspect="1" noChangeArrowheads="1"/>
                </p:cNvPicPr>
                <p:nvPr/>
              </p:nvPicPr>
              <p:blipFill>
                <a:blip r:embed="rId3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2636912"/>
                  <a:ext cx="227857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" name="Picture 48" descr="http://www.biodiversidad.gob.mx/usos/maices/grupos/fotos/HarinosoOcho/Blando.png"/>
                <p:cNvPicPr>
                  <a:picLocks noChangeAspect="1" noChangeArrowheads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016" y="2564904"/>
                  <a:ext cx="23826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" name="Picture 50" descr="http://www.biodiversidad.gob.mx/usos/maices/grupos/fotos/HarinosoOcho/tablillaDeOcho.png"/>
                <p:cNvPicPr>
                  <a:picLocks noChangeAspect="1" noChangeArrowheads="1"/>
                </p:cNvPicPr>
                <p:nvPr/>
              </p:nvPicPr>
              <p:blipFill>
                <a:blip r:embed="rId3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7306" y="2636912"/>
                  <a:ext cx="18760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5" name="Picture 10" descr="http://www.biodiversidad.gob.mx/usos/maices/grupos/fotos/HarinosoOcho/zamoranoAmarillo.png"/>
                <p:cNvPicPr>
                  <a:picLocks noChangeAspect="1" noChangeArrowheads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4011" y="2492896"/>
                  <a:ext cx="256491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6" name="Picture 8" descr="http://www.biodiversidad.gob.mx/usos/maices/grupos/fotos/HarinosoOcho/elotesOccidentales.png"/>
                <p:cNvPicPr>
                  <a:picLocks noChangeAspect="1" noChangeArrowheads="1"/>
                </p:cNvPicPr>
                <p:nvPr/>
              </p:nvPicPr>
              <p:blipFill>
                <a:blip r:embed="rId3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4276" y="2420888"/>
                  <a:ext cx="252260" cy="1008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7" name="Picture 52" descr="http://www.biodiversidad.gob.mx/usos/maices/grupos/fotos/HarinosoOcho/HarinosoDeOcho.png"/>
                <p:cNvPicPr>
                  <a:picLocks noChangeAspect="1" noChangeArrowheads="1"/>
                </p:cNvPicPr>
                <p:nvPr/>
              </p:nvPicPr>
              <p:blipFill>
                <a:blip r:embed="rId3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696" y="2708920"/>
                  <a:ext cx="166172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8" name="Picture 54" descr="http://www.biodiversidad.gob.mx/usos/maices/grupos/fotos/HarinosoOcho/tabloncilloPerla.png"/>
                <p:cNvPicPr>
                  <a:picLocks noChangeAspect="1" noChangeArrowheads="1"/>
                </p:cNvPicPr>
                <p:nvPr/>
              </p:nvPicPr>
              <p:blipFill>
                <a:blip r:embed="rId3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165" y="2564904"/>
                  <a:ext cx="152489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9" name="Picture 56" descr="http://www.biodiversidad.gob.mx/usos/maices/grupos/fotos/HarinosoOcho/onaveno.png"/>
                <p:cNvPicPr>
                  <a:picLocks noChangeAspect="1" noChangeArrowheads="1"/>
                </p:cNvPicPr>
                <p:nvPr/>
              </p:nvPicPr>
              <p:blipFill>
                <a:blip r:embed="rId3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1790" y="2564904"/>
                  <a:ext cx="250133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0" name="Picture 58" descr="http://www.biodiversidad.gob.mx/usos/maices/grupos/fotos/Chapalote/dulcilloNoroeste.png"/>
                <p:cNvPicPr>
                  <a:picLocks noChangeAspect="1" noChangeArrowheads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2636912"/>
                  <a:ext cx="198022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1" name="Picture 60" descr="http://www.biodiversidad.gob.mx/usos/maices/grupos/fotos/DentadosTropicales/pepitilla.png"/>
                <p:cNvPicPr>
                  <a:picLocks noChangeAspect="1" noChangeArrowheads="1"/>
                </p:cNvPicPr>
                <p:nvPr/>
              </p:nvPicPr>
              <p:blipFill>
                <a:blip r:embed="rId4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9426" y="2708920"/>
                  <a:ext cx="228318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2" name="Picture 47" descr="http://www.biodiversidad.gob.mx/usos/maices/grupos/fotos/Chapalote/reventador.png"/>
                <p:cNvPicPr>
                  <a:picLocks noChangeAspect="1" noChangeArrowheads="1"/>
                </p:cNvPicPr>
                <p:nvPr/>
              </p:nvPicPr>
              <p:blipFill>
                <a:blip r:embed="rId4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1" y="2608510"/>
                  <a:ext cx="144015" cy="820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" name="Picture 43" descr="http://www.biodiversidad.gob.mx/usos/maices/grupos/fotos/Chapalote/chapalote.png"/>
                <p:cNvPicPr>
                  <a:picLocks noChangeAspect="1" noChangeArrowheads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984" y="2636912"/>
                  <a:ext cx="13187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19" name="45 Conector recto"/>
              <p:cNvCxnSpPr/>
              <p:nvPr/>
            </p:nvCxnSpPr>
            <p:spPr>
              <a:xfrm>
                <a:off x="8964601" y="1269204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46 Conector recto"/>
              <p:cNvCxnSpPr/>
              <p:nvPr/>
            </p:nvCxnSpPr>
            <p:spPr>
              <a:xfrm>
                <a:off x="8964601" y="2277253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48 Conector recto"/>
              <p:cNvCxnSpPr/>
              <p:nvPr/>
            </p:nvCxnSpPr>
            <p:spPr>
              <a:xfrm>
                <a:off x="8893160" y="126920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49 Conector recto"/>
              <p:cNvCxnSpPr/>
              <p:nvPr/>
            </p:nvCxnSpPr>
            <p:spPr>
              <a:xfrm>
                <a:off x="8893160" y="292494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50 CuadroTexto"/>
              <p:cNvSpPr txBox="1">
                <a:spLocks noChangeArrowheads="1"/>
              </p:cNvSpPr>
              <p:nvPr/>
            </p:nvSpPr>
            <p:spPr bwMode="auto">
              <a:xfrm>
                <a:off x="8784976" y="2035587"/>
                <a:ext cx="39553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500" b="1">
                    <a:solidFill>
                      <a:schemeClr val="bg1"/>
                    </a:solidFill>
                  </a:rPr>
                  <a:t>35 cm</a:t>
                </a:r>
                <a:endParaRPr lang="en-US" sz="5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132278" y="3556804"/>
            <a:ext cx="6930099" cy="2084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0906" y="588272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each cropping cycle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5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4" y="141111"/>
            <a:ext cx="7279592" cy="1143000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rgbClr val="800000"/>
                </a:solidFill>
              </a:rPr>
              <a:t>a)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Evolutionary</a:t>
            </a:r>
            <a:r>
              <a:rPr lang="es-ES_tradnl" sz="2800" b="1" dirty="0" smtClean="0">
                <a:solidFill>
                  <a:srgbClr val="8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services</a:t>
            </a:r>
            <a:r>
              <a:rPr lang="es-ES_tradnl" sz="2800" b="1" dirty="0" smtClean="0">
                <a:solidFill>
                  <a:srgbClr val="800000"/>
                </a:solidFill>
              </a:rPr>
              <a:t>: </a:t>
            </a:r>
            <a:br>
              <a:rPr lang="es-ES_tradnl" sz="2800" b="1" dirty="0" smtClean="0">
                <a:solidFill>
                  <a:srgbClr val="800000"/>
                </a:solidFill>
              </a:rPr>
            </a:br>
            <a:r>
              <a:rPr lang="es-ES_tradnl" sz="2800" b="1" i="1" dirty="0" err="1" smtClean="0">
                <a:solidFill>
                  <a:srgbClr val="008000"/>
                </a:solidFill>
              </a:rPr>
              <a:t>generation</a:t>
            </a:r>
            <a:r>
              <a:rPr lang="es-ES_tradnl" sz="2800" b="1" dirty="0" smtClean="0">
                <a:solidFill>
                  <a:srgbClr val="008000"/>
                </a:solidFill>
              </a:rPr>
              <a:t> of new </a:t>
            </a:r>
            <a:r>
              <a:rPr lang="es-ES_tradnl" sz="2800" b="1" dirty="0" err="1" smtClean="0">
                <a:solidFill>
                  <a:srgbClr val="008000"/>
                </a:solidFill>
              </a:rPr>
              <a:t>diversity</a:t>
            </a:r>
            <a:endParaRPr lang="es-ES_tradnl" sz="28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92240" y="6528706"/>
            <a:ext cx="257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 et al. (under review) 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3291761" y="1957289"/>
            <a:ext cx="1285225" cy="393073"/>
          </a:xfrm>
          <a:prstGeom prst="rightArrow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309943" y="1950252"/>
            <a:ext cx="192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4.68 </a:t>
            </a:r>
            <a:r>
              <a:rPr lang="en-US" sz="2000" b="1" dirty="0" err="1" smtClean="0">
                <a:solidFill>
                  <a:srgbClr val="FF0000"/>
                </a:solidFill>
              </a:rPr>
              <a:t>Millones</a:t>
            </a:r>
            <a:r>
              <a:rPr lang="en-US" sz="2000" b="1" dirty="0" smtClean="0">
                <a:solidFill>
                  <a:srgbClr val="FF0000"/>
                </a:solidFill>
              </a:rPr>
              <a:t> ha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20310" y="1852289"/>
            <a:ext cx="257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30,000 </a:t>
            </a:r>
            <a:r>
              <a:rPr lang="es-MX" b="1" dirty="0" smtClean="0"/>
              <a:t>genetically different</a:t>
            </a:r>
            <a:r>
              <a:rPr lang="es-MX" dirty="0" smtClean="0"/>
              <a:t> plants per ha </a:t>
            </a:r>
            <a:endParaRPr lang="es-MX" dirty="0"/>
          </a:p>
        </p:txBody>
      </p:sp>
      <p:sp>
        <p:nvSpPr>
          <p:cNvPr id="111" name="TextBox 110"/>
          <p:cNvSpPr txBox="1"/>
          <p:nvPr/>
        </p:nvSpPr>
        <p:spPr>
          <a:xfrm>
            <a:off x="7476180" y="1852289"/>
            <a:ext cx="166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Ne </a:t>
            </a:r>
            <a:endParaRPr lang="es-MX" i="1" dirty="0"/>
          </a:p>
          <a:p>
            <a:pPr algn="ctr"/>
            <a:r>
              <a:rPr lang="es-MX" dirty="0" smtClean="0"/>
              <a:t>mother ears</a:t>
            </a:r>
            <a:endParaRPr lang="es-MX" dirty="0"/>
          </a:p>
        </p:txBody>
      </p:sp>
      <p:sp>
        <p:nvSpPr>
          <p:cNvPr id="112" name="Right Arrow 111"/>
          <p:cNvSpPr/>
          <p:nvPr/>
        </p:nvSpPr>
        <p:spPr>
          <a:xfrm>
            <a:off x="6999111" y="2011647"/>
            <a:ext cx="439854" cy="274242"/>
          </a:xfrm>
          <a:prstGeom prst="rightArrow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576986" y="2706887"/>
            <a:ext cx="4694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New mutations= </a:t>
            </a:r>
            <a:r>
              <a:rPr lang="en-US" sz="2000" dirty="0">
                <a:solidFill>
                  <a:srgbClr val="008000"/>
                </a:solidFill>
              </a:rPr>
              <a:t>ų2N</a:t>
            </a:r>
            <a:endParaRPr lang="en-US" sz="900" dirty="0">
              <a:solidFill>
                <a:srgbClr val="008000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In coding regions = </a:t>
            </a:r>
            <a:r>
              <a:rPr lang="en-US" sz="2000" dirty="0">
                <a:solidFill>
                  <a:srgbClr val="008000"/>
                </a:solidFill>
              </a:rPr>
              <a:t>ų2N * 0.02 * 2700  Mb</a:t>
            </a:r>
          </a:p>
          <a:p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598266"/>
            <a:ext cx="4245173" cy="2892845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149954" y="5533620"/>
            <a:ext cx="4158854" cy="610932"/>
            <a:chOff x="107504" y="4005064"/>
            <a:chExt cx="9145016" cy="2016224"/>
          </a:xfrm>
        </p:grpSpPr>
        <p:sp>
          <p:nvSpPr>
            <p:cNvPr id="116" name="Rectangle 115"/>
            <p:cNvSpPr/>
            <p:nvPr/>
          </p:nvSpPr>
          <p:spPr>
            <a:xfrm flipH="1">
              <a:off x="107504" y="4005064"/>
              <a:ext cx="9036496" cy="20162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17" name="70 Grupo"/>
            <p:cNvGrpSpPr>
              <a:grpSpLocks/>
            </p:cNvGrpSpPr>
            <p:nvPr/>
          </p:nvGrpSpPr>
          <p:grpSpPr bwMode="auto">
            <a:xfrm>
              <a:off x="179957" y="4077072"/>
              <a:ext cx="9072563" cy="1800225"/>
              <a:chOff x="107504" y="1124744"/>
              <a:chExt cx="9073008" cy="1800200"/>
            </a:xfrm>
          </p:grpSpPr>
          <p:grpSp>
            <p:nvGrpSpPr>
              <p:cNvPr id="118" name="43 Grupo"/>
              <p:cNvGrpSpPr>
                <a:grpSpLocks/>
              </p:cNvGrpSpPr>
              <p:nvPr/>
            </p:nvGrpSpPr>
            <p:grpSpPr bwMode="auto">
              <a:xfrm>
                <a:off x="107504" y="1124744"/>
                <a:ext cx="8712968" cy="1750344"/>
                <a:chOff x="107504" y="1700808"/>
                <a:chExt cx="8712968" cy="1750344"/>
              </a:xfrm>
            </p:grpSpPr>
            <p:sp>
              <p:nvSpPr>
                <p:cNvPr id="124" name="24 Rectángulo"/>
                <p:cNvSpPr/>
                <p:nvPr/>
              </p:nvSpPr>
              <p:spPr>
                <a:xfrm>
                  <a:off x="107504" y="1700808"/>
                  <a:ext cx="8712627" cy="17287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25" name="Picture 2" descr="http://www.biodiversidad.gob.mx/usos/maices/grupos/fotos/TropicalesPrecoces/Nal_tel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2924944"/>
                  <a:ext cx="152530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6" name="Picture 18" descr="http://www.biodiversidad.gob.mx/usos/maices/grupos/fotos/DentadosTropicales/celaya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81311">
                  <a:off x="7652385" y="2282400"/>
                  <a:ext cx="273863" cy="1150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7" name="Picture 20" descr="http://www.biodiversidad.gob.mx/usos/maices/grupos/fotos/HarinosoOcho/bolita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2731072"/>
                  <a:ext cx="264732" cy="697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8" name="Picture 6" descr="http://www.biodiversidad.gob.mx/usos/maices/grupos/fotos/HarinosoOcho/ancho.pn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308" y="2636912"/>
                  <a:ext cx="233538" cy="795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9" name="Picture 22" descr="http://www.biodiversidad.gob.mx/usos/maices/grupos/fotos/conico/palomeroTol.jp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361" y="2852936"/>
                  <a:ext cx="171775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0" name="Picture 27" descr="http://www.biodiversidad.gob.mx/usos/maices/grupos/fotos/conico/dulce.jp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744" y="2708920"/>
                  <a:ext cx="19635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1" name="Picture 29" descr="http://www.biodiversidad.gob.mx/usos/maices/grupos/fotos/conico/chalqueno.jpg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92734">
                  <a:off x="7363909" y="2354888"/>
                  <a:ext cx="274749" cy="1067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2" name="Picture 33" descr="http://www.biodiversidad.gob.mx/usos/maices/grupos/fotos/conico/cacahuacintle.jpg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975" y="2636912"/>
                  <a:ext cx="270961" cy="791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" name="Picture 37" descr="http://www.biodiversidad.gob.mx/usos/maices/grupos/fotos/SChihuahua/gordo.jp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1478" y="2564904"/>
                  <a:ext cx="19792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4" name="Picture 39" descr="http://www.biodiversidad.gob.mx/usos/maices/grupos/fotos/SChihuahua/apachito.jpg"/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960" y="2636912"/>
                  <a:ext cx="154095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5" name="Picture 41" descr="http://www.biodiversidad.gob.mx/usos/maices/grupos/fotos/SChihuahua/Azul.jpg"/>
                <p:cNvPicPr>
                  <a:picLocks noChangeAspect="1" noChangeArrowheads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7" y="2492896"/>
                  <a:ext cx="197932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6" name="Picture 45" descr="http://www.biodiversidad.gob.mx/usos/maices/grupos/fotos/Chapalote/eloteroSinaloa.png"/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8289" y="2564904"/>
                  <a:ext cx="230020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7" name="Picture 49" descr="http://www.biodiversidad.gob.mx/usos/maices/grupos/fotos/TropicalesPrecoces/conejo.png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5656" y="2708920"/>
                  <a:ext cx="17472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8" name="Picture 51" descr="http://www.biodiversidad.gob.mx/usos/maices/grupos/fotos/TropicalesPrecoces/zapaloteCh.png"/>
                <p:cNvPicPr>
                  <a:picLocks noChangeAspect="1" noChangeArrowheads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34071">
                  <a:off x="635982" y="2906395"/>
                  <a:ext cx="210062" cy="51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9" name="Picture 138" descr="http://www.biodiversidad.gob.mx/usos/maices/grupos/fotos/conico/arrocillo.jpg"/>
                <p:cNvPicPr>
                  <a:picLocks noChangeAspect="1" noChangeArrowheads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04" y="2996952"/>
                  <a:ext cx="194762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0" name="Picture 4" descr="http://www.biodiversidad.gob.mx/usos/maices/grupos/fotos/HarinosoOcho/Jala.png"/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8163" y="1772816"/>
                  <a:ext cx="292309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1" name="Picture 140" descr="http://www.biodiversidad.gob.mx/usos/maices/grupos/fotos/conico/mushito_michoacan.jpg"/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75337">
                  <a:off x="7121886" y="2353240"/>
                  <a:ext cx="229952" cy="1096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2" name="Picture 30" descr="http://www.biodiversidad.gob.mx/usos/maices/grupos/fotos/HarinosoOcho/bofo.png"/>
                <p:cNvPicPr>
                  <a:picLocks noChangeAspect="1" noChangeArrowheads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0233" y="2420888"/>
                  <a:ext cx="231920" cy="1030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" name="Picture 142" descr="http://www.biodiversidad.gob.mx/usos/maices/grupos/fotos/HarinosoOcho/tabloncillo.png"/>
                <p:cNvPicPr>
                  <a:picLocks noChangeAspect="1" noChangeArrowheads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63537">
                  <a:off x="5551418" y="2568325"/>
                  <a:ext cx="222232" cy="862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" name="Picture 34" descr="http://www.biodiversidad.gob.mx/usos/maices/grupos/fotos/DentadosTropicales/tepecintle.png"/>
                <p:cNvPicPr>
                  <a:picLocks noChangeAspect="1" noChangeArrowheads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2492" y="2708920"/>
                  <a:ext cx="183204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" name="Picture 36" descr="http://www.biodiversidad.gob.mx/usos/maices/grupos/fotos/DentadosTropicales/chiquito.png"/>
                <p:cNvPicPr>
                  <a:picLocks noChangeAspect="1" noChangeArrowheads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788" y="2780928"/>
                  <a:ext cx="179836" cy="6480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" name="Picture 38" descr="http://www.biodiversidad.gob.mx/usos/maices/grupos/fotos/DentadosTropicales/vandeno.png"/>
                <p:cNvPicPr>
                  <a:picLocks noChangeAspect="1" noChangeArrowheads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0564" y="2636912"/>
                  <a:ext cx="247340" cy="790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7" name="Picture 12" descr="http://www.biodiversidad.gob.mx/usos/maices/grupos/fotos/MaduracionTardia/comiteco.png"/>
                <p:cNvPicPr>
                  <a:picLocks noChangeAspect="1" noChangeArrowheads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8787">
                  <a:off x="8202515" y="2126894"/>
                  <a:ext cx="294922" cy="131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8" name="Picture 16" descr="http://www.biodiversidad.gob.mx/usos/maices/grupos/fotos/DentadosTropicales/Tuxpeno.png"/>
                <p:cNvPicPr>
                  <a:picLocks noChangeAspect="1" noChangeArrowheads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50079">
                  <a:off x="7930131" y="2209489"/>
                  <a:ext cx="287726" cy="122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9" name="Picture 40" descr="http://www.biodiversidad.gob.mx/usos/maices/grupos/fotos/MaduracionTardia/olotillo.png"/>
                <p:cNvPicPr>
                  <a:picLocks noChangeAspect="1" noChangeArrowheads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5" y="2564904"/>
                  <a:ext cx="16943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0" name="Picture 42" descr="http://www.biodiversidad.gob.mx/usos/maices/grupos/fotos/MaduracionTardia/oloton.png"/>
                <p:cNvPicPr>
                  <a:picLocks noChangeAspect="1" noChangeArrowheads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2564904"/>
                  <a:ext cx="240164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1" name="Picture 44" descr="http://www.biodiversidad.gob.mx/usos/maices/grupos/fotos/MaduracionTardia/SerranoMixe.png"/>
                <p:cNvPicPr>
                  <a:picLocks noChangeAspect="1" noChangeArrowheads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816" y="2924944"/>
                  <a:ext cx="192728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" name="Picture 46" descr="http://www.biodiversidad.gob.mx/usos/maices/grupos/fotos/conico/conico.jpg"/>
                <p:cNvPicPr>
                  <a:picLocks noChangeAspect="1" noChangeArrowheads="1"/>
                </p:cNvPicPr>
                <p:nvPr/>
              </p:nvPicPr>
              <p:blipFill>
                <a:blip r:embed="rId3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2636912"/>
                  <a:ext cx="227857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" name="Picture 48" descr="http://www.biodiversidad.gob.mx/usos/maices/grupos/fotos/HarinosoOcho/Blando.png"/>
                <p:cNvPicPr>
                  <a:picLocks noChangeAspect="1" noChangeArrowheads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016" y="2564904"/>
                  <a:ext cx="23826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" name="Picture 50" descr="http://www.biodiversidad.gob.mx/usos/maices/grupos/fotos/HarinosoOcho/tablillaDeOcho.png"/>
                <p:cNvPicPr>
                  <a:picLocks noChangeAspect="1" noChangeArrowheads="1"/>
                </p:cNvPicPr>
                <p:nvPr/>
              </p:nvPicPr>
              <p:blipFill>
                <a:blip r:embed="rId3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7306" y="2636912"/>
                  <a:ext cx="18760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5" name="Picture 10" descr="http://www.biodiversidad.gob.mx/usos/maices/grupos/fotos/HarinosoOcho/zamoranoAmarillo.png"/>
                <p:cNvPicPr>
                  <a:picLocks noChangeAspect="1" noChangeArrowheads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4011" y="2492896"/>
                  <a:ext cx="256491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6" name="Picture 8" descr="http://www.biodiversidad.gob.mx/usos/maices/grupos/fotos/HarinosoOcho/elotesOccidentales.png"/>
                <p:cNvPicPr>
                  <a:picLocks noChangeAspect="1" noChangeArrowheads="1"/>
                </p:cNvPicPr>
                <p:nvPr/>
              </p:nvPicPr>
              <p:blipFill>
                <a:blip r:embed="rId3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4276" y="2420888"/>
                  <a:ext cx="252260" cy="1008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7" name="Picture 52" descr="http://www.biodiversidad.gob.mx/usos/maices/grupos/fotos/HarinosoOcho/HarinosoDeOcho.png"/>
                <p:cNvPicPr>
                  <a:picLocks noChangeAspect="1" noChangeArrowheads="1"/>
                </p:cNvPicPr>
                <p:nvPr/>
              </p:nvPicPr>
              <p:blipFill>
                <a:blip r:embed="rId3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696" y="2708920"/>
                  <a:ext cx="166172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8" name="Picture 54" descr="http://www.biodiversidad.gob.mx/usos/maices/grupos/fotos/HarinosoOcho/tabloncilloPerla.png"/>
                <p:cNvPicPr>
                  <a:picLocks noChangeAspect="1" noChangeArrowheads="1"/>
                </p:cNvPicPr>
                <p:nvPr/>
              </p:nvPicPr>
              <p:blipFill>
                <a:blip r:embed="rId3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165" y="2564904"/>
                  <a:ext cx="152489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9" name="Picture 56" descr="http://www.biodiversidad.gob.mx/usos/maices/grupos/fotos/HarinosoOcho/onaveno.png"/>
                <p:cNvPicPr>
                  <a:picLocks noChangeAspect="1" noChangeArrowheads="1"/>
                </p:cNvPicPr>
                <p:nvPr/>
              </p:nvPicPr>
              <p:blipFill>
                <a:blip r:embed="rId3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1790" y="2564904"/>
                  <a:ext cx="250133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0" name="Picture 58" descr="http://www.biodiversidad.gob.mx/usos/maices/grupos/fotos/Chapalote/dulcilloNoroeste.png"/>
                <p:cNvPicPr>
                  <a:picLocks noChangeAspect="1" noChangeArrowheads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2636912"/>
                  <a:ext cx="198022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1" name="Picture 60" descr="http://www.biodiversidad.gob.mx/usos/maices/grupos/fotos/DentadosTropicales/pepitilla.png"/>
                <p:cNvPicPr>
                  <a:picLocks noChangeAspect="1" noChangeArrowheads="1"/>
                </p:cNvPicPr>
                <p:nvPr/>
              </p:nvPicPr>
              <p:blipFill>
                <a:blip r:embed="rId4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9426" y="2708920"/>
                  <a:ext cx="228318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2" name="Picture 47" descr="http://www.biodiversidad.gob.mx/usos/maices/grupos/fotos/Chapalote/reventador.png"/>
                <p:cNvPicPr>
                  <a:picLocks noChangeAspect="1" noChangeArrowheads="1"/>
                </p:cNvPicPr>
                <p:nvPr/>
              </p:nvPicPr>
              <p:blipFill>
                <a:blip r:embed="rId4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1" y="2608510"/>
                  <a:ext cx="144015" cy="820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" name="Picture 43" descr="http://www.biodiversidad.gob.mx/usos/maices/grupos/fotos/Chapalote/chapalote.png"/>
                <p:cNvPicPr>
                  <a:picLocks noChangeAspect="1" noChangeArrowheads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984" y="2636912"/>
                  <a:ext cx="13187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19" name="45 Conector recto"/>
              <p:cNvCxnSpPr/>
              <p:nvPr/>
            </p:nvCxnSpPr>
            <p:spPr>
              <a:xfrm>
                <a:off x="8964601" y="1269204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46 Conector recto"/>
              <p:cNvCxnSpPr/>
              <p:nvPr/>
            </p:nvCxnSpPr>
            <p:spPr>
              <a:xfrm>
                <a:off x="8964601" y="2277253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48 Conector recto"/>
              <p:cNvCxnSpPr/>
              <p:nvPr/>
            </p:nvCxnSpPr>
            <p:spPr>
              <a:xfrm>
                <a:off x="8893160" y="126920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49 Conector recto"/>
              <p:cNvCxnSpPr/>
              <p:nvPr/>
            </p:nvCxnSpPr>
            <p:spPr>
              <a:xfrm>
                <a:off x="8893160" y="292494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50 CuadroTexto"/>
              <p:cNvSpPr txBox="1">
                <a:spLocks noChangeArrowheads="1"/>
              </p:cNvSpPr>
              <p:nvPr/>
            </p:nvSpPr>
            <p:spPr bwMode="auto">
              <a:xfrm>
                <a:off x="8784976" y="2035587"/>
                <a:ext cx="39553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500" b="1">
                    <a:solidFill>
                      <a:schemeClr val="bg1"/>
                    </a:solidFill>
                  </a:rPr>
                  <a:t>35 cm</a:t>
                </a:r>
                <a:endParaRPr lang="en-US" sz="5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3" name="CuadroTexto 4"/>
          <p:cNvSpPr txBox="1"/>
          <p:nvPr/>
        </p:nvSpPr>
        <p:spPr>
          <a:xfrm>
            <a:off x="6972675" y="5024663"/>
            <a:ext cx="194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Hufford</a:t>
            </a:r>
            <a:r>
              <a:rPr lang="es-ES" dirty="0" smtClean="0"/>
              <a:t> </a:t>
            </a:r>
            <a:r>
              <a:rPr lang="es-ES" i="1" dirty="0" smtClean="0"/>
              <a:t>et al. </a:t>
            </a:r>
            <a:r>
              <a:rPr lang="es-ES" dirty="0" smtClean="0"/>
              <a:t>2012</a:t>
            </a:r>
            <a:endParaRPr lang="es-ES" dirty="0"/>
          </a:p>
        </p:txBody>
      </p:sp>
      <p:pic>
        <p:nvPicPr>
          <p:cNvPr id="64" name="Imagen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6629" y="2809442"/>
            <a:ext cx="857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4" y="141111"/>
            <a:ext cx="7279592" cy="1143000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rgbClr val="800000"/>
                </a:solidFill>
              </a:rPr>
              <a:t>a)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Evolutionary</a:t>
            </a:r>
            <a:r>
              <a:rPr lang="es-ES_tradnl" sz="2800" b="1" dirty="0" smtClean="0">
                <a:solidFill>
                  <a:srgbClr val="8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services</a:t>
            </a:r>
            <a:r>
              <a:rPr lang="es-ES_tradnl" sz="2800" b="1" dirty="0" smtClean="0">
                <a:solidFill>
                  <a:srgbClr val="800000"/>
                </a:solidFill>
              </a:rPr>
              <a:t>: </a:t>
            </a:r>
            <a:br>
              <a:rPr lang="es-ES_tradnl" sz="2800" b="1" dirty="0" smtClean="0">
                <a:solidFill>
                  <a:srgbClr val="800000"/>
                </a:solidFill>
              </a:rPr>
            </a:br>
            <a:r>
              <a:rPr lang="es-ES_tradnl" sz="2800" b="1" dirty="0" err="1" smtClean="0">
                <a:solidFill>
                  <a:srgbClr val="008000"/>
                </a:solidFill>
              </a:rPr>
              <a:t>different</a:t>
            </a:r>
            <a:r>
              <a:rPr lang="es-ES_tradnl" sz="2800" b="1" dirty="0" smtClean="0">
                <a:solidFill>
                  <a:srgbClr val="008000"/>
                </a:solidFill>
              </a:rPr>
              <a:t> </a:t>
            </a:r>
            <a:r>
              <a:rPr lang="es-ES_tradnl" sz="2800" b="1" dirty="0" err="1" smtClean="0">
                <a:solidFill>
                  <a:srgbClr val="008000"/>
                </a:solidFill>
              </a:rPr>
              <a:t>enviroments</a:t>
            </a:r>
            <a:endParaRPr lang="es-ES_tradnl" sz="28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92240" y="6528706"/>
            <a:ext cx="257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 et al. (under review)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970498" y="1972375"/>
            <a:ext cx="377638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Differential selection pressures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Different alleles are favored in different environments and social preferences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Higher overall genetic variation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008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54389" y="1490046"/>
            <a:ext cx="4121468" cy="5038660"/>
            <a:chOff x="4675857" y="796517"/>
            <a:chExt cx="4121468" cy="5038660"/>
          </a:xfrm>
        </p:grpSpPr>
        <p:pic>
          <p:nvPicPr>
            <p:cNvPr id="67" name="6 Image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857" y="796517"/>
              <a:ext cx="4121468" cy="501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6 Grupo"/>
            <p:cNvGrpSpPr/>
            <p:nvPr/>
          </p:nvGrpSpPr>
          <p:grpSpPr>
            <a:xfrm>
              <a:off x="4675857" y="3171672"/>
              <a:ext cx="4121468" cy="2663505"/>
              <a:chOff x="30164" y="1052514"/>
              <a:chExt cx="8747125" cy="4943475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4" y="1052514"/>
                <a:ext cx="8747125" cy="494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5 Rectángulo"/>
              <p:cNvSpPr/>
              <p:nvPr/>
            </p:nvSpPr>
            <p:spPr>
              <a:xfrm>
                <a:off x="385702" y="5715567"/>
                <a:ext cx="143768" cy="1265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8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111" y="3000023"/>
            <a:ext cx="7388578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800000"/>
                </a:solidFill>
              </a:rPr>
              <a:t>You don’t look Mexican</a:t>
            </a:r>
            <a:endParaRPr lang="en-US" sz="4800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296624" y="677682"/>
            <a:ext cx="7263175" cy="5883985"/>
            <a:chOff x="1296624" y="677682"/>
            <a:chExt cx="7263175" cy="58839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624" y="838916"/>
              <a:ext cx="4697906" cy="31262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0059" y="677682"/>
              <a:ext cx="2179740" cy="32874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1620" y="4270023"/>
              <a:ext cx="4942762" cy="2291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21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4" y="141111"/>
            <a:ext cx="7279592" cy="1143000"/>
          </a:xfrm>
        </p:spPr>
        <p:txBody>
          <a:bodyPr>
            <a:noAutofit/>
          </a:bodyPr>
          <a:lstStyle/>
          <a:p>
            <a:r>
              <a:rPr lang="es-ES_tradnl" sz="2800" b="1" dirty="0" smtClean="0">
                <a:solidFill>
                  <a:srgbClr val="800000"/>
                </a:solidFill>
              </a:rPr>
              <a:t>a)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Evolutionary</a:t>
            </a:r>
            <a:r>
              <a:rPr lang="es-ES_tradnl" sz="2800" b="1" dirty="0" smtClean="0">
                <a:solidFill>
                  <a:srgbClr val="8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services</a:t>
            </a:r>
            <a:r>
              <a:rPr lang="es-ES_tradnl" sz="2800" b="1" dirty="0" smtClean="0">
                <a:solidFill>
                  <a:srgbClr val="800000"/>
                </a:solidFill>
              </a:rPr>
              <a:t>: </a:t>
            </a:r>
            <a:br>
              <a:rPr lang="es-ES_tradnl" sz="2800" b="1" dirty="0" smtClean="0">
                <a:solidFill>
                  <a:srgbClr val="800000"/>
                </a:solidFill>
              </a:rPr>
            </a:br>
            <a:endParaRPr lang="es-ES_tradnl" sz="28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92240" y="6528706"/>
            <a:ext cx="257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 et al. (under review)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970498" y="2157041"/>
            <a:ext cx="3776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Both preserve and generate diversity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THE source for </a:t>
            </a:r>
            <a:r>
              <a:rPr lang="en-US" sz="2400" b="1" dirty="0" smtClean="0">
                <a:solidFill>
                  <a:srgbClr val="008000"/>
                </a:solidFill>
              </a:rPr>
              <a:t>options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rgbClr val="008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 </a:t>
            </a:r>
            <a:r>
              <a:rPr lang="en-US" sz="2400" i="1" dirty="0" smtClean="0"/>
              <a:t>insurance </a:t>
            </a:r>
            <a:r>
              <a:rPr lang="en-US" sz="2400" dirty="0" smtClean="0"/>
              <a:t>for climate change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Public value  </a:t>
            </a:r>
            <a:endParaRPr lang="en-US" sz="2400" b="1" dirty="0">
              <a:solidFill>
                <a:srgbClr val="008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54389" y="1490046"/>
            <a:ext cx="4121468" cy="5038660"/>
            <a:chOff x="4675857" y="796517"/>
            <a:chExt cx="4121468" cy="5038660"/>
          </a:xfrm>
        </p:grpSpPr>
        <p:pic>
          <p:nvPicPr>
            <p:cNvPr id="67" name="6 Image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857" y="796517"/>
              <a:ext cx="4121468" cy="501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6 Grupo"/>
            <p:cNvGrpSpPr/>
            <p:nvPr/>
          </p:nvGrpSpPr>
          <p:grpSpPr>
            <a:xfrm>
              <a:off x="4675857" y="3171672"/>
              <a:ext cx="4121468" cy="2663505"/>
              <a:chOff x="30164" y="1052514"/>
              <a:chExt cx="8747125" cy="4943475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4" y="1052514"/>
                <a:ext cx="8747125" cy="494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5 Rectángulo"/>
              <p:cNvSpPr/>
              <p:nvPr/>
            </p:nvSpPr>
            <p:spPr>
              <a:xfrm>
                <a:off x="385702" y="5715567"/>
                <a:ext cx="143768" cy="1265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647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4" y="141111"/>
            <a:ext cx="7279592" cy="1143000"/>
          </a:xfrm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rgbClr val="800000"/>
                </a:solidFill>
              </a:rPr>
              <a:t>b</a:t>
            </a:r>
            <a:r>
              <a:rPr lang="es-ES_tradnl" sz="2800" b="1" dirty="0" smtClean="0">
                <a:solidFill>
                  <a:srgbClr val="800000"/>
                </a:solidFill>
              </a:rPr>
              <a:t>)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Model</a:t>
            </a:r>
            <a:r>
              <a:rPr lang="es-ES_tradnl" sz="2800" b="1" dirty="0" smtClean="0">
                <a:solidFill>
                  <a:srgbClr val="8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for</a:t>
            </a:r>
            <a:r>
              <a:rPr lang="es-ES_tradnl" sz="2800" b="1" dirty="0" smtClean="0">
                <a:solidFill>
                  <a:srgbClr val="800000"/>
                </a:solidFill>
              </a:rPr>
              <a:t> </a:t>
            </a:r>
            <a:r>
              <a:rPr lang="es-ES_tradnl" sz="2800" b="1" i="1" dirty="0" smtClean="0">
                <a:solidFill>
                  <a:srgbClr val="800000"/>
                </a:solidFill>
              </a:rPr>
              <a:t>in situ </a:t>
            </a:r>
            <a:r>
              <a:rPr lang="es-ES_tradnl" sz="2800" b="1" dirty="0" err="1" smtClean="0">
                <a:solidFill>
                  <a:srgbClr val="800000"/>
                </a:solidFill>
              </a:rPr>
              <a:t>conservation</a:t>
            </a:r>
            <a:endParaRPr lang="es-ES_tradnl" sz="28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92240" y="6528706"/>
            <a:ext cx="257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 et al. (under review)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178345" y="1518268"/>
            <a:ext cx="50023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Theory of Island </a:t>
            </a:r>
            <a:r>
              <a:rPr lang="en-US" sz="2000" dirty="0"/>
              <a:t>Biogeography </a:t>
            </a:r>
            <a:r>
              <a:rPr lang="en-US" sz="2000" dirty="0" smtClean="0"/>
              <a:t>R. MacArthur </a:t>
            </a:r>
            <a:r>
              <a:rPr lang="en-US" sz="2000" dirty="0"/>
              <a:t>and </a:t>
            </a:r>
            <a:r>
              <a:rPr lang="en-US" sz="2000" dirty="0" smtClean="0"/>
              <a:t>E. </a:t>
            </a:r>
            <a:r>
              <a:rPr lang="en-US" sz="2000" dirty="0"/>
              <a:t>O. Wilson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Predict </a:t>
            </a:r>
            <a:r>
              <a:rPr lang="en-US" sz="2000" dirty="0"/>
              <a:t>species richness based on island size (area) and isolation (distance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algn="ctr"/>
            <a:r>
              <a:rPr lang="en-US" sz="2000" dirty="0"/>
              <a:t>A patch of forest doesn’t conserve the </a:t>
            </a:r>
            <a:r>
              <a:rPr lang="en-US" sz="2000" dirty="0" smtClean="0"/>
              <a:t>forest species: Natural Protected Areas and corridors design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 equivalent for conservation genetics: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How many ha? What Ne?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How many farmers?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Which environments?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See beyond genes</a:t>
            </a:r>
            <a:endParaRPr lang="en-US" sz="2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6365073" y="2082713"/>
            <a:ext cx="2697647" cy="3279510"/>
            <a:chOff x="4675857" y="796517"/>
            <a:chExt cx="4121468" cy="5010438"/>
          </a:xfrm>
        </p:grpSpPr>
        <p:pic>
          <p:nvPicPr>
            <p:cNvPr id="67" name="6 Image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857" y="796517"/>
              <a:ext cx="4121468" cy="501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5 Rectángulo"/>
            <p:cNvSpPr/>
            <p:nvPr/>
          </p:nvSpPr>
          <p:spPr>
            <a:xfrm>
              <a:off x="4843380" y="5684082"/>
              <a:ext cx="67741" cy="681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59002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4" y="141111"/>
            <a:ext cx="7279592" cy="1143000"/>
          </a:xfrm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rgbClr val="800000"/>
                </a:solidFill>
              </a:rPr>
              <a:t>b</a:t>
            </a:r>
            <a:r>
              <a:rPr lang="es-ES_tradnl" sz="2800" b="1" dirty="0" smtClean="0">
                <a:solidFill>
                  <a:srgbClr val="800000"/>
                </a:solidFill>
              </a:rPr>
              <a:t>) </a:t>
            </a:r>
            <a:r>
              <a:rPr lang="en-US" sz="2800" b="1" dirty="0">
                <a:solidFill>
                  <a:srgbClr val="800000"/>
                </a:solidFill>
              </a:rPr>
              <a:t>Predicting where variation is, would be, and where would it be useful</a:t>
            </a:r>
            <a:endParaRPr lang="es-ES_tradnl" sz="2800" b="1" i="1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92240" y="6528706"/>
            <a:ext cx="257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Bellon, Mastretta et al. (under review) 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7" y="1445861"/>
            <a:ext cx="5175164" cy="4099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547" y="5176334"/>
            <a:ext cx="300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Romero-Navarro, et al 2017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310821" y="5647873"/>
            <a:ext cx="3980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Significance for flowering time, and overlap between </a:t>
            </a:r>
          </a:p>
          <a:p>
            <a:r>
              <a:rPr lang="en-US" dirty="0"/>
              <a:t>flowering time and latitude- and altitude-associated SNPs.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6777" y="1488194"/>
            <a:ext cx="33759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Genome wide association studies (GWAS) are a lot of trouble 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Sequencing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 smtClean="0"/>
              <a:t>Phenotyping</a:t>
            </a:r>
            <a:r>
              <a:rPr lang="en-US" sz="1600" dirty="0" smtClean="0"/>
              <a:t> under = conditions</a:t>
            </a:r>
            <a:endParaRPr lang="en-US" sz="1600" dirty="0" smtClean="0"/>
          </a:p>
          <a:p>
            <a:endParaRPr lang="en-US" sz="2000" dirty="0"/>
          </a:p>
          <a:p>
            <a:r>
              <a:rPr lang="en-US" sz="2000" dirty="0" smtClean="0"/>
              <a:t>Adaptive variation is related to </a:t>
            </a:r>
            <a:r>
              <a:rPr lang="en-US" sz="2000" b="1" dirty="0" smtClean="0"/>
              <a:t>several genes</a:t>
            </a:r>
          </a:p>
          <a:p>
            <a:endParaRPr lang="en-US" sz="2000" dirty="0"/>
          </a:p>
          <a:p>
            <a:r>
              <a:rPr lang="en-US" sz="2000" dirty="0" smtClean="0"/>
              <a:t>Keep doing that, but also:</a:t>
            </a:r>
          </a:p>
          <a:p>
            <a:r>
              <a:rPr lang="en-US" sz="2000" dirty="0" smtClean="0"/>
              <a:t>Couple </a:t>
            </a:r>
            <a:r>
              <a:rPr lang="en-US" sz="2000" dirty="0" smtClean="0"/>
              <a:t>genetic data with </a:t>
            </a:r>
            <a:r>
              <a:rPr lang="en-US" sz="2000" dirty="0" err="1" smtClean="0"/>
              <a:t>env</a:t>
            </a:r>
            <a:r>
              <a:rPr lang="en-US" sz="2000" dirty="0" smtClean="0"/>
              <a:t> (present and future) data to inform which genotypes </a:t>
            </a:r>
            <a:r>
              <a:rPr lang="en-US" sz="2000" b="1" i="1" dirty="0" smtClean="0"/>
              <a:t>farmers</a:t>
            </a:r>
            <a:r>
              <a:rPr lang="en-US" sz="2000" i="1" dirty="0" smtClean="0"/>
              <a:t> </a:t>
            </a:r>
            <a:r>
              <a:rPr lang="en-US" sz="2000" dirty="0" smtClean="0"/>
              <a:t>can test.</a:t>
            </a:r>
          </a:p>
        </p:txBody>
      </p:sp>
    </p:spTree>
    <p:extLst>
      <p:ext uri="{BB962C8B-B14F-4D97-AF65-F5344CB8AC3E}">
        <p14:creationId xmlns:p14="http://schemas.microsoft.com/office/powerpoint/2010/main" val="253363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5040052" y="1988840"/>
            <a:ext cx="3240360" cy="2088232"/>
          </a:xfrm>
        </p:spPr>
        <p:txBody>
          <a:bodyPr/>
          <a:lstStyle/>
          <a:p>
            <a:pPr>
              <a:buNone/>
            </a:pPr>
            <a:r>
              <a:rPr lang="es-MX" sz="3600" i="1" dirty="0" smtClean="0">
                <a:solidFill>
                  <a:srgbClr val="FFFFFF"/>
                </a:solidFill>
              </a:rPr>
              <a:t>Tlazocamati</a:t>
            </a:r>
          </a:p>
          <a:p>
            <a:pPr>
              <a:buNone/>
            </a:pPr>
            <a:r>
              <a:rPr lang="es-MX" sz="3600" i="1" dirty="0" smtClean="0">
                <a:solidFill>
                  <a:srgbClr val="FFFFFF"/>
                </a:solidFill>
              </a:rPr>
              <a:t>Gracias</a:t>
            </a:r>
          </a:p>
          <a:p>
            <a:pPr>
              <a:buNone/>
            </a:pPr>
            <a:r>
              <a:rPr lang="es-MX" sz="3600" i="1" dirty="0" smtClean="0">
                <a:solidFill>
                  <a:srgbClr val="FFFFFF"/>
                </a:solidFill>
              </a:rPr>
              <a:t>Thanks</a:t>
            </a:r>
            <a:endParaRPr lang="es-ES" sz="36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7" y="809978"/>
            <a:ext cx="3810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5805264"/>
            <a:ext cx="4824536" cy="50405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Aragon (2016) </a:t>
            </a:r>
            <a:r>
              <a:rPr lang="en-US" sz="1800" dirty="0" err="1" smtClean="0"/>
              <a:t>Reporte</a:t>
            </a:r>
            <a:r>
              <a:rPr lang="en-US" sz="1800" dirty="0" smtClean="0"/>
              <a:t> </a:t>
            </a:r>
            <a:r>
              <a:rPr lang="en-US" sz="1800" dirty="0" err="1" smtClean="0"/>
              <a:t>AccPROMAC</a:t>
            </a:r>
            <a:r>
              <a:rPr lang="en-US" sz="1800" dirty="0" smtClean="0"/>
              <a:t> CONABIO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43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5616" y="274638"/>
            <a:ext cx="7128792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j-lt"/>
              </a:rPr>
              <a:t>Landraces perform better than hybrids in marginal environments </a:t>
            </a:r>
            <a:endParaRPr 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3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5" y="1022667"/>
            <a:ext cx="4965700" cy="481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5883717" y="2210999"/>
            <a:ext cx="3117125" cy="21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2" y="1752791"/>
            <a:ext cx="5863709" cy="4144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7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275825" y="152440"/>
            <a:ext cx="7407799" cy="11629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solidFill>
                  <a:srgbClr val="800000"/>
                </a:solidFill>
              </a:rPr>
              <a:t>Therefore 1</a:t>
            </a:r>
            <a:r>
              <a:rPr lang="en-GB" i="1" dirty="0" smtClean="0">
                <a:solidFill>
                  <a:srgbClr val="008000"/>
                </a:solidFill>
              </a:rPr>
              <a:t>: no genomic clustering by landrace </a:t>
            </a:r>
            <a:endParaRPr lang="en-GB" i="1" dirty="0">
              <a:solidFill>
                <a:srgbClr val="008000"/>
              </a:solidFill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7187631" y="6457950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Arteaga </a:t>
            </a:r>
            <a:r>
              <a:rPr lang="es-ES" i="1" dirty="0" smtClean="0"/>
              <a:t>et al</a:t>
            </a:r>
            <a:r>
              <a:rPr lang="es-ES" dirty="0" smtClean="0"/>
              <a:t>. 2016</a:t>
            </a:r>
            <a:endParaRPr lang="es-ES" dirty="0"/>
          </a:p>
        </p:txBody>
      </p:sp>
      <p:pic>
        <p:nvPicPr>
          <p:cNvPr id="8" name="Picture 2" descr="C:\Users\amastretta\Copy\Science\CONABIO\Maices\Maices1raEtapa\TextsDataPaper\Figures\Figure_PeralesGol-Ecogroup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50"/>
          <a:stretch/>
        </p:blipFill>
        <p:spPr bwMode="auto">
          <a:xfrm>
            <a:off x="6208890" y="1752791"/>
            <a:ext cx="2935110" cy="414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4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47712" y="6191488"/>
            <a:ext cx="238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Caldú</a:t>
            </a:r>
            <a:r>
              <a:rPr lang="en-US" dirty="0" smtClean="0"/>
              <a:t>-Primo et al. 2017</a:t>
            </a:r>
            <a:endParaRPr lang="en-US" dirty="0"/>
          </a:p>
        </p:txBody>
      </p:sp>
      <p:sp>
        <p:nvSpPr>
          <p:cNvPr id="6" name="Rectángulo 2"/>
          <p:cNvSpPr>
            <a:spLocks noChangeArrowheads="1"/>
          </p:cNvSpPr>
          <p:nvPr/>
        </p:nvSpPr>
        <p:spPr bwMode="auto">
          <a:xfrm>
            <a:off x="1155514" y="146208"/>
            <a:ext cx="7988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800000"/>
                </a:solidFill>
              </a:rPr>
              <a:t>Therefore 2:</a:t>
            </a:r>
            <a:r>
              <a:rPr lang="en-GB" sz="2400" i="1" dirty="0" smtClean="0">
                <a:solidFill>
                  <a:srgbClr val="008000"/>
                </a:solidFill>
              </a:rPr>
              <a:t> Landraces can be identified by few SNPs, but the variation at the rest of the genome is high</a:t>
            </a:r>
          </a:p>
        </p:txBody>
      </p:sp>
      <p:pic>
        <p:nvPicPr>
          <p:cNvPr id="1026" name="Picture 2" descr="ttp://www.frontiersin.org/files/Articles/253677/fgene-08-00045-HTML/image_m/fgene-08-00045-g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02" y="2227743"/>
            <a:ext cx="3274632" cy="27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461" y="1568769"/>
            <a:ext cx="5421236" cy="44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11" y="1577189"/>
            <a:ext cx="7254989" cy="482276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9840" y="133528"/>
            <a:ext cx="742696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Mexico is one of the places that </a:t>
            </a:r>
            <a:r>
              <a:rPr lang="en-US" sz="3200" dirty="0" smtClean="0">
                <a:solidFill>
                  <a:srgbClr val="800000"/>
                </a:solidFill>
              </a:rPr>
              <a:t>invented</a:t>
            </a:r>
            <a:r>
              <a:rPr lang="en-US" sz="3200" dirty="0" smtClean="0">
                <a:solidFill>
                  <a:srgbClr val="008000"/>
                </a:solidFill>
              </a:rPr>
              <a:t> agriculture and (therefore) crops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61" descr="http://old.iita.org/cms/articlefiles/273-ma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169" y="2248131"/>
            <a:ext cx="1811181" cy="28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9" descr="Theobr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3104" y="3774804"/>
            <a:ext cx="1402141" cy="17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1" descr="Vain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0447" y="3774804"/>
            <a:ext cx="1344448" cy="16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0" descr="phaseo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0048" y="1718071"/>
            <a:ext cx="1346904" cy="19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0" descr="Opuntia"/>
          <p:cNvPicPr>
            <a:picLocks noChangeAspect="1" noChangeArrowheads="1"/>
          </p:cNvPicPr>
          <p:nvPr/>
        </p:nvPicPr>
        <p:blipFill>
          <a:blip r:embed="rId7" cstate="print"/>
          <a:srcRect b="7719"/>
          <a:stretch>
            <a:fillRect/>
          </a:stretch>
        </p:blipFill>
        <p:spPr bwMode="auto">
          <a:xfrm>
            <a:off x="3285567" y="1717489"/>
            <a:ext cx="1429944" cy="193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6 Imagen" descr="wand_28upland cott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30049" y="3774804"/>
            <a:ext cx="1245816" cy="1685671"/>
          </a:xfrm>
          <a:prstGeom prst="rect">
            <a:avLst/>
          </a:prstGeom>
        </p:spPr>
      </p:pic>
      <p:pic>
        <p:nvPicPr>
          <p:cNvPr id="13" name="Picture 11" descr="http://upload.wikimedia.org/wikipedia/commons/thumb/5/57/Illustration_Capsicum_annuum0.jpg/270px-Illustration_Capsicum_annuum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3104" y="1759197"/>
            <a:ext cx="1528580" cy="190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3 CuadroTexto"/>
          <p:cNvSpPr txBox="1">
            <a:spLocks noChangeArrowheads="1"/>
          </p:cNvSpPr>
          <p:nvPr/>
        </p:nvSpPr>
        <p:spPr bwMode="auto">
          <a:xfrm>
            <a:off x="2903655" y="5912405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Arial Narrow" pitchFamily="34" charset="0"/>
              </a:rPr>
              <a:t>Maize</a:t>
            </a:r>
            <a:r>
              <a:rPr lang="es-ES" dirty="0" smtClean="0">
                <a:latin typeface="Arial Narrow" pitchFamily="34" charset="0"/>
              </a:rPr>
              <a:t>, </a:t>
            </a:r>
            <a:r>
              <a:rPr lang="es-ES" dirty="0" err="1" smtClean="0">
                <a:latin typeface="Arial Narrow" pitchFamily="34" charset="0"/>
              </a:rPr>
              <a:t>bean</a:t>
            </a:r>
            <a:r>
              <a:rPr lang="es-ES" dirty="0" smtClean="0">
                <a:latin typeface="Arial Narrow" pitchFamily="34" charset="0"/>
              </a:rPr>
              <a:t>, </a:t>
            </a:r>
            <a:r>
              <a:rPr lang="es-ES" dirty="0" err="1" smtClean="0">
                <a:latin typeface="Arial Narrow" pitchFamily="34" charset="0"/>
              </a:rPr>
              <a:t>cotton</a:t>
            </a:r>
            <a:r>
              <a:rPr lang="es-ES" dirty="0" smtClean="0">
                <a:latin typeface="Arial Narrow" pitchFamily="34" charset="0"/>
              </a:rPr>
              <a:t>, </a:t>
            </a:r>
            <a:r>
              <a:rPr lang="es-ES" dirty="0" err="1" smtClean="0">
                <a:latin typeface="Arial Narrow" pitchFamily="34" charset="0"/>
              </a:rPr>
              <a:t>squashes</a:t>
            </a:r>
            <a:r>
              <a:rPr lang="es-ES" dirty="0" smtClean="0">
                <a:latin typeface="Arial Narrow" pitchFamily="34" charset="0"/>
              </a:rPr>
              <a:t>/</a:t>
            </a:r>
            <a:r>
              <a:rPr lang="es-ES" dirty="0" err="1" smtClean="0">
                <a:latin typeface="Arial Narrow" pitchFamily="34" charset="0"/>
              </a:rPr>
              <a:t>pumpkin</a:t>
            </a:r>
            <a:r>
              <a:rPr lang="es-ES" dirty="0" smtClean="0">
                <a:latin typeface="Arial Narrow" pitchFamily="34" charset="0"/>
              </a:rPr>
              <a:t>, chilis, vainilla, cacao, </a:t>
            </a:r>
            <a:r>
              <a:rPr lang="es-ES" i="1" dirty="0" smtClean="0">
                <a:latin typeface="Arial Narrow" pitchFamily="34" charset="0"/>
              </a:rPr>
              <a:t>nopales</a:t>
            </a:r>
            <a:r>
              <a:rPr lang="es-ES" dirty="0" smtClean="0">
                <a:latin typeface="Arial Narrow" pitchFamily="34" charset="0"/>
              </a:rPr>
              <a:t>, </a:t>
            </a:r>
            <a:r>
              <a:rPr lang="es-ES" i="1" dirty="0" smtClean="0">
                <a:latin typeface="Arial Narrow" pitchFamily="34" charset="0"/>
              </a:rPr>
              <a:t>chayote</a:t>
            </a:r>
            <a:r>
              <a:rPr lang="es-ES" dirty="0" smtClean="0">
                <a:latin typeface="Arial Narrow" pitchFamily="34" charset="0"/>
              </a:rPr>
              <a:t>, </a:t>
            </a:r>
            <a:r>
              <a:rPr lang="es-ES" dirty="0" err="1" smtClean="0">
                <a:latin typeface="Arial Narrow" pitchFamily="34" charset="0"/>
              </a:rPr>
              <a:t>green</a:t>
            </a:r>
            <a:r>
              <a:rPr lang="es-ES" dirty="0" smtClean="0">
                <a:latin typeface="Arial Narrow" pitchFamily="34" charset="0"/>
              </a:rPr>
              <a:t> </a:t>
            </a:r>
            <a:r>
              <a:rPr lang="es-ES" dirty="0" err="1" smtClean="0">
                <a:latin typeface="Arial Narrow" pitchFamily="34" charset="0"/>
              </a:rPr>
              <a:t>tomato</a:t>
            </a:r>
            <a:r>
              <a:rPr lang="es-ES" dirty="0" smtClean="0">
                <a:latin typeface="Arial Narrow" pitchFamily="34" charset="0"/>
              </a:rPr>
              <a:t>, agave, avocado, …</a:t>
            </a:r>
            <a:endParaRPr lang="es-ES" dirty="0">
              <a:latin typeface="Arial Narrow" pitchFamily="34" charset="0"/>
            </a:endParaRPr>
          </a:p>
        </p:txBody>
      </p:sp>
      <p:sp>
        <p:nvSpPr>
          <p:cNvPr id="16" name="18 CuadroTexto"/>
          <p:cNvSpPr txBox="1"/>
          <p:nvPr/>
        </p:nvSpPr>
        <p:spPr>
          <a:xfrm>
            <a:off x="1630048" y="278690"/>
            <a:ext cx="7076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 smtClean="0">
                <a:solidFill>
                  <a:srgbClr val="008000"/>
                </a:solidFill>
                <a:latin typeface="Arial Narrow" pitchFamily="34" charset="0"/>
              </a:rPr>
              <a:t>Mexico</a:t>
            </a:r>
            <a:r>
              <a:rPr lang="es-MX" sz="3200" dirty="0" smtClean="0">
                <a:solidFill>
                  <a:srgbClr val="008000"/>
                </a:solidFill>
                <a:latin typeface="Arial Narrow" pitchFamily="34" charset="0"/>
              </a:rPr>
              <a:t> </a:t>
            </a:r>
            <a:r>
              <a:rPr lang="es-MX" sz="3200" dirty="0" err="1" smtClean="0">
                <a:solidFill>
                  <a:srgbClr val="008000"/>
                </a:solidFill>
                <a:latin typeface="Arial Narrow" pitchFamily="34" charset="0"/>
              </a:rPr>
              <a:t>is</a:t>
            </a:r>
            <a:r>
              <a:rPr lang="es-MX" sz="3200" dirty="0" smtClean="0">
                <a:solidFill>
                  <a:srgbClr val="008000"/>
                </a:solidFill>
                <a:latin typeface="Arial Narrow" pitchFamily="34" charset="0"/>
              </a:rPr>
              <a:t> center of </a:t>
            </a:r>
            <a:r>
              <a:rPr lang="es-MX" sz="3200" dirty="0" err="1" smtClean="0">
                <a:solidFill>
                  <a:srgbClr val="008000"/>
                </a:solidFill>
                <a:latin typeface="Arial Narrow" pitchFamily="34" charset="0"/>
              </a:rPr>
              <a:t>origin</a:t>
            </a:r>
            <a:r>
              <a:rPr lang="es-MX" sz="3200" dirty="0" smtClean="0">
                <a:solidFill>
                  <a:srgbClr val="008000"/>
                </a:solidFill>
                <a:latin typeface="Arial Narrow" pitchFamily="34" charset="0"/>
              </a:rPr>
              <a:t> and </a:t>
            </a:r>
            <a:r>
              <a:rPr lang="es-MX" sz="3200" dirty="0" err="1" smtClean="0">
                <a:solidFill>
                  <a:srgbClr val="008000"/>
                </a:solidFill>
                <a:latin typeface="Arial Narrow" pitchFamily="34" charset="0"/>
              </a:rPr>
              <a:t>genetic</a:t>
            </a:r>
            <a:r>
              <a:rPr lang="es-MX" sz="3200" dirty="0" smtClean="0">
                <a:solidFill>
                  <a:srgbClr val="008000"/>
                </a:solidFill>
                <a:latin typeface="Arial Narrow" pitchFamily="34" charset="0"/>
              </a:rPr>
              <a:t> </a:t>
            </a:r>
            <a:r>
              <a:rPr lang="es-MX" sz="3200" dirty="0" err="1" smtClean="0">
                <a:solidFill>
                  <a:srgbClr val="008000"/>
                </a:solidFill>
                <a:latin typeface="Arial Narrow" pitchFamily="34" charset="0"/>
              </a:rPr>
              <a:t>diversity</a:t>
            </a:r>
            <a:r>
              <a:rPr lang="es-MX" sz="3200" dirty="0" smtClean="0">
                <a:solidFill>
                  <a:srgbClr val="008000"/>
                </a:solidFill>
                <a:latin typeface="Arial Narrow" pitchFamily="34" charset="0"/>
              </a:rPr>
              <a:t> of </a:t>
            </a:r>
            <a:r>
              <a:rPr lang="es-MX" sz="3200" dirty="0" err="1" smtClean="0">
                <a:solidFill>
                  <a:srgbClr val="008000"/>
                </a:solidFill>
                <a:latin typeface="Arial Narrow" pitchFamily="34" charset="0"/>
              </a:rPr>
              <a:t>many</a:t>
            </a:r>
            <a:r>
              <a:rPr lang="es-MX" sz="3200" dirty="0" smtClean="0">
                <a:solidFill>
                  <a:srgbClr val="008000"/>
                </a:solidFill>
                <a:latin typeface="Arial Narrow" pitchFamily="34" charset="0"/>
              </a:rPr>
              <a:t> </a:t>
            </a:r>
            <a:r>
              <a:rPr lang="es-MX" sz="3200" dirty="0" err="1" smtClean="0">
                <a:solidFill>
                  <a:srgbClr val="008000"/>
                </a:solidFill>
                <a:latin typeface="Arial Narrow" pitchFamily="34" charset="0"/>
              </a:rPr>
              <a:t>crops</a:t>
            </a:r>
            <a:endParaRPr lang="es-ES" sz="3200" dirty="0">
              <a:solidFill>
                <a:srgbClr val="008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1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14" y="274638"/>
            <a:ext cx="7531286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This talk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11111" y="1673579"/>
            <a:ext cx="7521222" cy="2065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Genetics of domesticated plants </a:t>
            </a:r>
          </a:p>
          <a:p>
            <a:r>
              <a:rPr lang="en-US" dirty="0" smtClean="0"/>
              <a:t>Genomic (Big) data</a:t>
            </a:r>
          </a:p>
          <a:p>
            <a:r>
              <a:rPr lang="en-US" dirty="0" smtClean="0"/>
              <a:t>Statistic and computational tools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3022" y="4097867"/>
            <a:ext cx="7083778" cy="2350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Tools that we (biologist) I use and you made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 So maybe something I know more about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7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14" y="274638"/>
            <a:ext cx="7531286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This talk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1597380"/>
            <a:ext cx="3245557" cy="6575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Food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11111" y="2407357"/>
            <a:ext cx="7521222" cy="4111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Crop genetic diversity as an outcome of domestication</a:t>
            </a:r>
          </a:p>
          <a:p>
            <a:r>
              <a:rPr lang="en-US" dirty="0" smtClean="0"/>
              <a:t>Mapping the extent of </a:t>
            </a:r>
            <a:r>
              <a:rPr lang="en-US" dirty="0" err="1" smtClean="0"/>
              <a:t>Mx</a:t>
            </a:r>
            <a:r>
              <a:rPr lang="en-US" dirty="0" smtClean="0"/>
              <a:t> </a:t>
            </a:r>
            <a:r>
              <a:rPr lang="en-US" i="1" dirty="0" err="1" smtClean="0"/>
              <a:t>campesino</a:t>
            </a:r>
            <a:r>
              <a:rPr lang="en-US" i="1" dirty="0" smtClean="0"/>
              <a:t> </a:t>
            </a:r>
            <a:r>
              <a:rPr lang="en-US" dirty="0" smtClean="0"/>
              <a:t>agriculture</a:t>
            </a:r>
            <a:endParaRPr lang="en-US" dirty="0" smtClean="0"/>
          </a:p>
          <a:p>
            <a:r>
              <a:rPr lang="en-US" dirty="0" smtClean="0"/>
              <a:t>Implications:</a:t>
            </a:r>
          </a:p>
          <a:p>
            <a:pPr lvl="1"/>
            <a:r>
              <a:rPr lang="en-US" dirty="0" smtClean="0"/>
              <a:t>Insurance like things and economics</a:t>
            </a:r>
          </a:p>
          <a:p>
            <a:pPr lvl="1"/>
            <a:r>
              <a:rPr lang="en-US" dirty="0" smtClean="0"/>
              <a:t>Conservation genetics and the math we need for that</a:t>
            </a:r>
          </a:p>
          <a:p>
            <a:pPr lvl="1"/>
            <a:r>
              <a:rPr lang="en-US" dirty="0" smtClean="0"/>
              <a:t>Creative ways to predict and use genetic div.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86861" y="1597380"/>
            <a:ext cx="3722508" cy="65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8000"/>
                </a:solidFill>
              </a:rPr>
              <a:t>for thought 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9921" y="2523499"/>
            <a:ext cx="31144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I. Crop </a:t>
            </a:r>
            <a:r>
              <a:rPr lang="en-US" sz="3200" dirty="0">
                <a:solidFill>
                  <a:srgbClr val="800000"/>
                </a:solidFill>
              </a:rPr>
              <a:t>genetic diversity as an outcome of domestication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21" y="881264"/>
            <a:ext cx="3195102" cy="500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173" y="881264"/>
            <a:ext cx="3114494" cy="5007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 rot="5400000">
            <a:off x="-2211650" y="2767508"/>
            <a:ext cx="6447412" cy="1421476"/>
            <a:chOff x="107504" y="4005064"/>
            <a:chExt cx="9145016" cy="2016224"/>
          </a:xfrm>
        </p:grpSpPr>
        <p:sp>
          <p:nvSpPr>
            <p:cNvPr id="7" name="Rectangle 6"/>
            <p:cNvSpPr/>
            <p:nvPr/>
          </p:nvSpPr>
          <p:spPr>
            <a:xfrm flipH="1">
              <a:off x="107504" y="4005064"/>
              <a:ext cx="9036496" cy="20162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70 Grupo"/>
            <p:cNvGrpSpPr>
              <a:grpSpLocks/>
            </p:cNvGrpSpPr>
            <p:nvPr/>
          </p:nvGrpSpPr>
          <p:grpSpPr bwMode="auto">
            <a:xfrm>
              <a:off x="179957" y="4077072"/>
              <a:ext cx="9072563" cy="1800225"/>
              <a:chOff x="107504" y="1124744"/>
              <a:chExt cx="9073008" cy="1800200"/>
            </a:xfrm>
          </p:grpSpPr>
          <p:grpSp>
            <p:nvGrpSpPr>
              <p:cNvPr id="9" name="43 Grupo"/>
              <p:cNvGrpSpPr>
                <a:grpSpLocks/>
              </p:cNvGrpSpPr>
              <p:nvPr/>
            </p:nvGrpSpPr>
            <p:grpSpPr bwMode="auto">
              <a:xfrm>
                <a:off x="107504" y="1124744"/>
                <a:ext cx="8712968" cy="1750344"/>
                <a:chOff x="107504" y="1700808"/>
                <a:chExt cx="8712968" cy="1750344"/>
              </a:xfrm>
            </p:grpSpPr>
            <p:sp>
              <p:nvSpPr>
                <p:cNvPr id="15" name="24 Rectángulo"/>
                <p:cNvSpPr/>
                <p:nvPr/>
              </p:nvSpPr>
              <p:spPr>
                <a:xfrm>
                  <a:off x="107504" y="1700808"/>
                  <a:ext cx="8712627" cy="17287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6" name="Picture 2" descr="http://www.biodiversidad.gob.mx/usos/maices/grupos/fotos/TropicalesPrecoces/Nal_tel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2924944"/>
                  <a:ext cx="152530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18" descr="http://www.biodiversidad.gob.mx/usos/maices/grupos/fotos/DentadosTropicales/celaya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81311">
                  <a:off x="7652385" y="2282400"/>
                  <a:ext cx="273863" cy="1150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0" descr="http://www.biodiversidad.gob.mx/usos/maices/grupos/fotos/HarinosoOcho/bolita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2731072"/>
                  <a:ext cx="264732" cy="697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6" descr="http://www.biodiversidad.gob.mx/usos/maices/grupos/fotos/HarinosoOcho/ancho.pn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308" y="2636912"/>
                  <a:ext cx="233538" cy="795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2" descr="http://www.biodiversidad.gob.mx/usos/maices/grupos/fotos/conico/palomeroTol.jp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361" y="2852936"/>
                  <a:ext cx="171775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27" descr="http://www.biodiversidad.gob.mx/usos/maices/grupos/fotos/conico/dulce.jp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744" y="2708920"/>
                  <a:ext cx="19635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9" descr="http://www.biodiversidad.gob.mx/usos/maices/grupos/fotos/conico/chalqueno.jpg"/>
                <p:cNvPicPr>
                  <a:picLocks noChangeAspect="1" noChangeArrowheads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92734">
                  <a:off x="7363909" y="2354888"/>
                  <a:ext cx="274749" cy="1067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33" descr="http://www.biodiversidad.gob.mx/usos/maices/grupos/fotos/conico/cacahuacintle.jpg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975" y="2636912"/>
                  <a:ext cx="270961" cy="791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37" descr="http://www.biodiversidad.gob.mx/usos/maices/grupos/fotos/SChihuahua/gordo.jp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1478" y="2564904"/>
                  <a:ext cx="19792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9" descr="http://www.biodiversidad.gob.mx/usos/maices/grupos/fotos/SChihuahua/apachito.jpg"/>
                <p:cNvPicPr>
                  <a:picLocks noChangeAspect="1" noChangeArrowheads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960" y="2636912"/>
                  <a:ext cx="154095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41" descr="http://www.biodiversidad.gob.mx/usos/maices/grupos/fotos/SChihuahua/Azul.jpg"/>
                <p:cNvPicPr>
                  <a:picLocks noChangeAspect="1" noChangeArrowheads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7" y="2492896"/>
                  <a:ext cx="197932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45" descr="http://www.biodiversidad.gob.mx/usos/maices/grupos/fotos/Chapalote/eloteroSinaloa.png"/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8289" y="2564904"/>
                  <a:ext cx="230020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49" descr="http://www.biodiversidad.gob.mx/usos/maices/grupos/fotos/TropicalesPrecoces/conejo.png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5656" y="2708920"/>
                  <a:ext cx="174725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51" descr="http://www.biodiversidad.gob.mx/usos/maices/grupos/fotos/TropicalesPrecoces/zapaloteCh.png"/>
                <p:cNvPicPr>
                  <a:picLocks noChangeAspect="1" noChangeArrowheads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34071">
                  <a:off x="635982" y="2906395"/>
                  <a:ext cx="210062" cy="51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29" descr="http://www.biodiversidad.gob.mx/usos/maices/grupos/fotos/conico/arrocillo.jpg"/>
                <p:cNvPicPr>
                  <a:picLocks noChangeAspect="1" noChangeArrowheads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04" y="2996952"/>
                  <a:ext cx="194762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4" descr="http://www.biodiversidad.gob.mx/usos/maices/grupos/fotos/HarinosoOcho/Jala.png"/>
                <p:cNvPicPr>
                  <a:picLocks noChangeAspect="1" noChangeArrowheads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8163" y="1772816"/>
                  <a:ext cx="292309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1" descr="http://www.biodiversidad.gob.mx/usos/maices/grupos/fotos/conico/mushito_michoacan.jpg"/>
                <p:cNvPicPr>
                  <a:picLocks noChangeAspect="1" noChangeArrowheads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75337">
                  <a:off x="7121886" y="2353240"/>
                  <a:ext cx="229952" cy="1096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0" descr="http://www.biodiversidad.gob.mx/usos/maices/grupos/fotos/HarinosoOcho/bofo.png"/>
                <p:cNvPicPr>
                  <a:picLocks noChangeAspect="1" noChangeArrowheads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0233" y="2420888"/>
                  <a:ext cx="231920" cy="1030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2" descr="http://www.biodiversidad.gob.mx/usos/maices/grupos/fotos/HarinosoOcho/tabloncillo.png"/>
                <p:cNvPicPr>
                  <a:picLocks noChangeAspect="1" noChangeArrowheads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63537">
                  <a:off x="5551418" y="2568325"/>
                  <a:ext cx="222232" cy="862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4" descr="http://www.biodiversidad.gob.mx/usos/maices/grupos/fotos/DentadosTropicales/tepecintle.png"/>
                <p:cNvPicPr>
                  <a:picLocks noChangeAspect="1" noChangeArrowheads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2492" y="2708920"/>
                  <a:ext cx="183204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36" descr="http://www.biodiversidad.gob.mx/usos/maices/grupos/fotos/DentadosTropicales/chiquito.png"/>
                <p:cNvPicPr>
                  <a:picLocks noChangeAspect="1" noChangeArrowheads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788" y="2780928"/>
                  <a:ext cx="179836" cy="6480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8" descr="http://www.biodiversidad.gob.mx/usos/maices/grupos/fotos/DentadosTropicales/vandeno.png"/>
                <p:cNvPicPr>
                  <a:picLocks noChangeAspect="1" noChangeArrowheads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0564" y="2636912"/>
                  <a:ext cx="247340" cy="790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12" descr="http://www.biodiversidad.gob.mx/usos/maices/grupos/fotos/MaduracionTardia/comiteco.png"/>
                <p:cNvPicPr>
                  <a:picLocks noChangeAspect="1" noChangeArrowheads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8787">
                  <a:off x="8202515" y="2126894"/>
                  <a:ext cx="294922" cy="131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16" descr="http://www.biodiversidad.gob.mx/usos/maices/grupos/fotos/DentadosTropicales/Tuxpeno.png"/>
                <p:cNvPicPr>
                  <a:picLocks noChangeAspect="1" noChangeArrowheads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150079">
                  <a:off x="7930131" y="2209489"/>
                  <a:ext cx="287726" cy="122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0" descr="http://www.biodiversidad.gob.mx/usos/maices/grupos/fotos/MaduracionTardia/olotillo.png"/>
                <p:cNvPicPr>
                  <a:picLocks noChangeAspect="1" noChangeArrowheads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5" y="2564904"/>
                  <a:ext cx="169432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42" descr="http://www.biodiversidad.gob.mx/usos/maices/grupos/fotos/MaduracionTardia/oloton.png"/>
                <p:cNvPicPr>
                  <a:picLocks noChangeAspect="1" noChangeArrowheads="1"/>
                </p:cNvPicPr>
                <p:nvPr/>
              </p:nvPicPr>
              <p:blipFill>
                <a:blip r:embed="rId2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2564904"/>
                  <a:ext cx="240164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44" descr="http://www.biodiversidad.gob.mx/usos/maices/grupos/fotos/MaduracionTardia/SerranoMixe.png"/>
                <p:cNvPicPr>
                  <a:picLocks noChangeAspect="1" noChangeArrowheads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816" y="2924944"/>
                  <a:ext cx="192728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46" descr="http://www.biodiversidad.gob.mx/usos/maices/grupos/fotos/conico/conico.jpg"/>
                <p:cNvPicPr>
                  <a:picLocks noChangeAspect="1" noChangeArrowheads="1"/>
                </p:cNvPicPr>
                <p:nvPr/>
              </p:nvPicPr>
              <p:blipFill>
                <a:blip r:embed="rId3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2636912"/>
                  <a:ext cx="227857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48" descr="http://www.biodiversidad.gob.mx/usos/maices/grupos/fotos/HarinosoOcho/Blando.png"/>
                <p:cNvPicPr>
                  <a:picLocks noChangeAspect="1" noChangeArrowheads="1"/>
                </p:cNvPicPr>
                <p:nvPr/>
              </p:nvPicPr>
              <p:blipFill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016" y="2564904"/>
                  <a:ext cx="238266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50" descr="http://www.biodiversidad.gob.mx/usos/maices/grupos/fotos/HarinosoOcho/tablillaDeOcho.png"/>
                <p:cNvPicPr>
                  <a:picLocks noChangeAspect="1" noChangeArrowheads="1"/>
                </p:cNvPicPr>
                <p:nvPr/>
              </p:nvPicPr>
              <p:blipFill>
                <a:blip r:embed="rId3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7306" y="2636912"/>
                  <a:ext cx="18760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0" descr="http://www.biodiversidad.gob.mx/usos/maices/grupos/fotos/HarinosoOcho/zamoranoAmarillo.png"/>
                <p:cNvPicPr>
                  <a:picLocks noChangeAspect="1" noChangeArrowheads="1"/>
                </p:cNvPicPr>
                <p:nvPr/>
              </p:nvPicPr>
              <p:blipFill>
                <a:blip r:embed="rId3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4011" y="2492896"/>
                  <a:ext cx="256491" cy="936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8" descr="http://www.biodiversidad.gob.mx/usos/maices/grupos/fotos/HarinosoOcho/elotesOccidentales.png"/>
                <p:cNvPicPr>
                  <a:picLocks noChangeAspect="1" noChangeArrowheads="1"/>
                </p:cNvPicPr>
                <p:nvPr/>
              </p:nvPicPr>
              <p:blipFill>
                <a:blip r:embed="rId3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4276" y="2420888"/>
                  <a:ext cx="252260" cy="1008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52" descr="http://www.biodiversidad.gob.mx/usos/maices/grupos/fotos/HarinosoOcho/HarinosoDeOcho.png"/>
                <p:cNvPicPr>
                  <a:picLocks noChangeAspect="1" noChangeArrowheads="1"/>
                </p:cNvPicPr>
                <p:nvPr/>
              </p:nvPicPr>
              <p:blipFill>
                <a:blip r:embed="rId3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696" y="2708920"/>
                  <a:ext cx="166172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54" descr="http://www.biodiversidad.gob.mx/usos/maices/grupos/fotos/HarinosoOcho/tabloncilloPerla.png"/>
                <p:cNvPicPr>
                  <a:picLocks noChangeAspect="1" noChangeArrowheads="1"/>
                </p:cNvPicPr>
                <p:nvPr/>
              </p:nvPicPr>
              <p:blipFill>
                <a:blip r:embed="rId3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165" y="2564904"/>
                  <a:ext cx="152489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56" descr="http://www.biodiversidad.gob.mx/usos/maices/grupos/fotos/HarinosoOcho/onaveno.png"/>
                <p:cNvPicPr>
                  <a:picLocks noChangeAspect="1" noChangeArrowheads="1"/>
                </p:cNvPicPr>
                <p:nvPr/>
              </p:nvPicPr>
              <p:blipFill>
                <a:blip r:embed="rId3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1790" y="2564904"/>
                  <a:ext cx="250133" cy="864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58" descr="http://www.biodiversidad.gob.mx/usos/maices/grupos/fotos/Chapalote/dulcilloNoroeste.png"/>
                <p:cNvPicPr>
                  <a:picLocks noChangeAspect="1" noChangeArrowheads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2636912"/>
                  <a:ext cx="198022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60" descr="http://www.biodiversidad.gob.mx/usos/maices/grupos/fotos/DentadosTropicales/pepitilla.png"/>
                <p:cNvPicPr>
                  <a:picLocks noChangeAspect="1" noChangeArrowheads="1"/>
                </p:cNvPicPr>
                <p:nvPr/>
              </p:nvPicPr>
              <p:blipFill>
                <a:blip r:embed="rId4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9426" y="2708920"/>
                  <a:ext cx="228318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47" descr="http://www.biodiversidad.gob.mx/usos/maices/grupos/fotos/Chapalote/reventador.png"/>
                <p:cNvPicPr>
                  <a:picLocks noChangeAspect="1" noChangeArrowheads="1"/>
                </p:cNvPicPr>
                <p:nvPr/>
              </p:nvPicPr>
              <p:blipFill>
                <a:blip r:embed="rId4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1" y="2608510"/>
                  <a:ext cx="144015" cy="820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43" descr="http://www.biodiversidad.gob.mx/usos/maices/grupos/fotos/Chapalote/chapalote.png"/>
                <p:cNvPicPr>
                  <a:picLocks noChangeAspect="1" noChangeArrowheads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984" y="2636912"/>
                  <a:ext cx="131870" cy="792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0" name="45 Conector recto"/>
              <p:cNvCxnSpPr/>
              <p:nvPr/>
            </p:nvCxnSpPr>
            <p:spPr>
              <a:xfrm>
                <a:off x="8964601" y="1269204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46 Conector recto"/>
              <p:cNvCxnSpPr/>
              <p:nvPr/>
            </p:nvCxnSpPr>
            <p:spPr>
              <a:xfrm>
                <a:off x="8964601" y="2277253"/>
                <a:ext cx="0" cy="647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48 Conector recto"/>
              <p:cNvCxnSpPr/>
              <p:nvPr/>
            </p:nvCxnSpPr>
            <p:spPr>
              <a:xfrm>
                <a:off x="8893160" y="126920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49 Conector recto"/>
              <p:cNvCxnSpPr/>
              <p:nvPr/>
            </p:nvCxnSpPr>
            <p:spPr>
              <a:xfrm>
                <a:off x="8893160" y="2924944"/>
                <a:ext cx="1428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50 CuadroTexto"/>
              <p:cNvSpPr txBox="1">
                <a:spLocks noChangeArrowheads="1"/>
              </p:cNvSpPr>
              <p:nvPr/>
            </p:nvSpPr>
            <p:spPr bwMode="auto">
              <a:xfrm>
                <a:off x="8784976" y="2035587"/>
                <a:ext cx="39553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500" b="1">
                    <a:solidFill>
                      <a:schemeClr val="bg1"/>
                    </a:solidFill>
                  </a:rPr>
                  <a:t>35 cm</a:t>
                </a:r>
                <a:endParaRPr lang="en-US" sz="5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50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14" y="945444"/>
            <a:ext cx="3374153" cy="462844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8000"/>
                </a:solidFill>
              </a:rPr>
              <a:t>But domestication also exposes crops to new environments where </a:t>
            </a:r>
            <a:br>
              <a:rPr lang="en-GB" sz="3200" dirty="0" smtClean="0">
                <a:solidFill>
                  <a:srgbClr val="008000"/>
                </a:solidFill>
              </a:rPr>
            </a:br>
            <a:r>
              <a:rPr lang="en-GB" sz="3200" dirty="0" smtClean="0">
                <a:solidFill>
                  <a:srgbClr val="800000"/>
                </a:solidFill>
              </a:rPr>
              <a:t>natural selection </a:t>
            </a:r>
            <a:r>
              <a:rPr lang="en-GB" sz="3200" dirty="0" smtClean="0">
                <a:solidFill>
                  <a:srgbClr val="008000"/>
                </a:solidFill>
              </a:rPr>
              <a:t>still occurs  </a:t>
            </a:r>
            <a:endParaRPr lang="en-GB" sz="32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6" name="6 Imag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765" y="1219850"/>
            <a:ext cx="4092257" cy="497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765" y="838850"/>
            <a:ext cx="4121468" cy="26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8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631" y="189131"/>
            <a:ext cx="695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8000"/>
                </a:solidFill>
              </a:rPr>
              <a:t>Domestication bottlenecks</a:t>
            </a:r>
            <a:endParaRPr lang="en-GB" sz="3600" b="1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90" y="1269907"/>
            <a:ext cx="7756883" cy="3621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54"/>
            <a:ext cx="1155514" cy="69119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93913" y="3020221"/>
            <a:ext cx="988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Artificial </a:t>
            </a:r>
          </a:p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selection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5177" y="6249150"/>
            <a:ext cx="321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Yamasaki et al (2005) </a:t>
            </a:r>
            <a:r>
              <a:rPr lang="en-US" sz="1400" i="1" dirty="0" smtClean="0"/>
              <a:t>Ann Bot</a:t>
            </a:r>
            <a:r>
              <a:rPr lang="en-US" sz="1400" dirty="0" smtClean="0"/>
              <a:t> 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36486" y="5051334"/>
            <a:ext cx="988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Genetic drift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715" y="5207737"/>
            <a:ext cx="21929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FF"/>
                </a:solidFill>
              </a:rPr>
              <a:t>Different</a:t>
            </a:r>
            <a:r>
              <a:rPr lang="en-US" sz="1600" b="1" dirty="0" smtClean="0">
                <a:solidFill>
                  <a:srgbClr val="0000FF"/>
                </a:solidFill>
              </a:rPr>
              <a:t> selected loci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973" y="5734192"/>
            <a:ext cx="22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8000"/>
                </a:solidFill>
              </a:rPr>
              <a:t>H</a:t>
            </a:r>
            <a:r>
              <a:rPr lang="en-US" sz="2000" b="1" baseline="-25000" dirty="0">
                <a:solidFill>
                  <a:srgbClr val="008000"/>
                </a:solidFill>
              </a:rPr>
              <a:t>n+1</a:t>
            </a:r>
            <a:r>
              <a:rPr lang="en-US" sz="2000" b="1" dirty="0">
                <a:solidFill>
                  <a:srgbClr val="008000"/>
                </a:solidFill>
              </a:rPr>
              <a:t>=(1-1/</a:t>
            </a:r>
            <a:r>
              <a:rPr lang="en-US" sz="2000" b="1" dirty="0" smtClean="0">
                <a:solidFill>
                  <a:srgbClr val="008000"/>
                </a:solidFill>
              </a:rPr>
              <a:t>2</a:t>
            </a:r>
            <a:r>
              <a:rPr lang="en-US" sz="2000" b="1" i="1" dirty="0" smtClean="0">
                <a:solidFill>
                  <a:srgbClr val="008000"/>
                </a:solidFill>
              </a:rPr>
              <a:t>N</a:t>
            </a:r>
            <a:r>
              <a:rPr lang="en-US" b="1" i="1" dirty="0">
                <a:solidFill>
                  <a:srgbClr val="008000"/>
                </a:solidFill>
              </a:rPr>
              <a:t>e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  <a:r>
              <a:rPr lang="en-US" sz="2000" b="1" i="1" dirty="0" err="1">
                <a:solidFill>
                  <a:srgbClr val="008000"/>
                </a:solidFill>
              </a:rPr>
              <a:t>H</a:t>
            </a:r>
            <a:r>
              <a:rPr lang="en-US" sz="2000" b="1" baseline="-25000" dirty="0" err="1">
                <a:solidFill>
                  <a:srgbClr val="008000"/>
                </a:solidFill>
              </a:rPr>
              <a:t>n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35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883</Words>
  <Application>Microsoft Macintosh PowerPoint</Application>
  <PresentationFormat>On-screen Show (4:3)</PresentationFormat>
  <Paragraphs>164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Genetic diversity in space and time, an insurance vs climate change </vt:lpstr>
      <vt:lpstr>You don’t look Mexican</vt:lpstr>
      <vt:lpstr>Mexico is one of the places that invented agriculture and (therefore) crops</vt:lpstr>
      <vt:lpstr>PowerPoint Presentation</vt:lpstr>
      <vt:lpstr>This talk</vt:lpstr>
      <vt:lpstr>This talk</vt:lpstr>
      <vt:lpstr>PowerPoint Presentation</vt:lpstr>
      <vt:lpstr>But domestication also exposes crops to new environments where  natural selection still occurs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Evolutionary services:  conservation of genetic diversity</vt:lpstr>
      <vt:lpstr>a) Evolutionary services:  generation of new diversity</vt:lpstr>
      <vt:lpstr>a) Evolutionary services:  generation of new diversity</vt:lpstr>
      <vt:lpstr>a) Evolutionary services:  different enviroments</vt:lpstr>
      <vt:lpstr>a) Evolutionary services:  </vt:lpstr>
      <vt:lpstr>b) Model for in situ conservation</vt:lpstr>
      <vt:lpstr>b) Predicting where variation is, would be, and where would it be useful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Domestication in Mesoamerica, past and present </dc:title>
  <dc:creator>Rev Mastretta</dc:creator>
  <cp:lastModifiedBy>Rev Mastretta</cp:lastModifiedBy>
  <cp:revision>75</cp:revision>
  <dcterms:created xsi:type="dcterms:W3CDTF">2017-06-21T11:40:35Z</dcterms:created>
  <dcterms:modified xsi:type="dcterms:W3CDTF">2017-11-01T14:55:36Z</dcterms:modified>
</cp:coreProperties>
</file>