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05" r:id="rId2"/>
  </p:sldMasterIdLst>
  <p:notesMasterIdLst>
    <p:notesMasterId r:id="rId72"/>
  </p:notesMasterIdLst>
  <p:handoutMasterIdLst>
    <p:handoutMasterId r:id="rId73"/>
  </p:handoutMasterIdLst>
  <p:sldIdLst>
    <p:sldId id="653" r:id="rId3"/>
    <p:sldId id="539" r:id="rId4"/>
    <p:sldId id="727" r:id="rId5"/>
    <p:sldId id="267" r:id="rId6"/>
    <p:sldId id="272" r:id="rId7"/>
    <p:sldId id="265" r:id="rId8"/>
    <p:sldId id="266" r:id="rId9"/>
    <p:sldId id="753" r:id="rId10"/>
    <p:sldId id="755" r:id="rId11"/>
    <p:sldId id="752" r:id="rId12"/>
    <p:sldId id="762" r:id="rId13"/>
    <p:sldId id="759" r:id="rId14"/>
    <p:sldId id="757" r:id="rId15"/>
    <p:sldId id="763" r:id="rId16"/>
    <p:sldId id="758" r:id="rId17"/>
    <p:sldId id="723" r:id="rId18"/>
    <p:sldId id="724" r:id="rId19"/>
    <p:sldId id="728" r:id="rId20"/>
    <p:sldId id="305" r:id="rId21"/>
    <p:sldId id="726" r:id="rId22"/>
    <p:sldId id="756" r:id="rId23"/>
    <p:sldId id="730" r:id="rId24"/>
    <p:sldId id="760" r:id="rId25"/>
    <p:sldId id="764" r:id="rId26"/>
    <p:sldId id="765" r:id="rId27"/>
    <p:sldId id="766" r:id="rId28"/>
    <p:sldId id="768" r:id="rId29"/>
    <p:sldId id="722" r:id="rId30"/>
    <p:sldId id="729" r:id="rId31"/>
    <p:sldId id="731" r:id="rId32"/>
    <p:sldId id="732" r:id="rId33"/>
    <p:sldId id="733" r:id="rId34"/>
    <p:sldId id="735" r:id="rId35"/>
    <p:sldId id="767" r:id="rId36"/>
    <p:sldId id="737" r:id="rId37"/>
    <p:sldId id="738" r:id="rId38"/>
    <p:sldId id="745" r:id="rId39"/>
    <p:sldId id="746" r:id="rId40"/>
    <p:sldId id="749" r:id="rId41"/>
    <p:sldId id="770" r:id="rId42"/>
    <p:sldId id="769" r:id="rId43"/>
    <p:sldId id="771" r:id="rId44"/>
    <p:sldId id="717" r:id="rId45"/>
    <p:sldId id="716" r:id="rId46"/>
    <p:sldId id="718" r:id="rId47"/>
    <p:sldId id="719" r:id="rId48"/>
    <p:sldId id="720" r:id="rId49"/>
    <p:sldId id="721" r:id="rId50"/>
    <p:sldId id="772" r:id="rId51"/>
    <p:sldId id="773" r:id="rId52"/>
    <p:sldId id="740" r:id="rId53"/>
    <p:sldId id="774" r:id="rId54"/>
    <p:sldId id="775" r:id="rId55"/>
    <p:sldId id="776" r:id="rId56"/>
    <p:sldId id="725" r:id="rId57"/>
    <p:sldId id="777" r:id="rId58"/>
    <p:sldId id="778" r:id="rId59"/>
    <p:sldId id="779" r:id="rId60"/>
    <p:sldId id="780" r:id="rId61"/>
    <p:sldId id="781" r:id="rId62"/>
    <p:sldId id="734" r:id="rId63"/>
    <p:sldId id="782" r:id="rId64"/>
    <p:sldId id="736" r:id="rId65"/>
    <p:sldId id="783" r:id="rId66"/>
    <p:sldId id="784" r:id="rId67"/>
    <p:sldId id="750" r:id="rId68"/>
    <p:sldId id="751" r:id="rId69"/>
    <p:sldId id="739" r:id="rId70"/>
    <p:sldId id="743" r:id="rId71"/>
  </p:sldIdLst>
  <p:sldSz cx="9144000" cy="6858000" type="screen4x3"/>
  <p:notesSz cx="6794500" cy="9906000"/>
  <p:defaultTextStyle>
    <a:defPPr>
      <a:defRPr lang="es-MX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339" userDrawn="1">
          <p15:clr>
            <a:srgbClr val="A4A3A4"/>
          </p15:clr>
        </p15:guide>
        <p15:guide id="2" pos="54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0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43E13B"/>
    <a:srgbClr val="FFBD0E"/>
    <a:srgbClr val="667F35"/>
    <a:srgbClr val="485925"/>
    <a:srgbClr val="FF832F"/>
    <a:srgbClr val="C48C00"/>
    <a:srgbClr val="F9AD6F"/>
    <a:srgbClr val="9848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2" autoAdjust="0"/>
    <p:restoredTop sz="93773" autoAdjust="0"/>
  </p:normalViewPr>
  <p:slideViewPr>
    <p:cSldViewPr showGuides="1">
      <p:cViewPr varScale="1">
        <p:scale>
          <a:sx n="64" d="100"/>
          <a:sy n="64" d="100"/>
        </p:scale>
        <p:origin x="930" y="102"/>
      </p:cViewPr>
      <p:guideLst>
        <p:guide orient="horz" pos="3339"/>
        <p:guide pos="5420"/>
      </p:guideLst>
    </p:cSldViewPr>
  </p:slideViewPr>
  <p:outlineViewPr>
    <p:cViewPr>
      <p:scale>
        <a:sx n="33" d="100"/>
        <a:sy n="33" d="100"/>
      </p:scale>
      <p:origin x="0" y="6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57" d="100"/>
          <a:sy n="57" d="100"/>
        </p:scale>
        <p:origin x="-2520" y="-90"/>
      </p:cViewPr>
      <p:guideLst>
        <p:guide orient="horz" pos="3120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Hoja1!$C$2</c:f>
              <c:strCache>
                <c:ptCount val="1"/>
                <c:pt idx="0">
                  <c:v>Num. of publications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ES" sz="1300" b="1"/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Hoja1!$B$35:$B$44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Hoja1!$C$35:$C$44</c:f>
              <c:numCache>
                <c:formatCode>General</c:formatCode>
                <c:ptCount val="10"/>
                <c:pt idx="0">
                  <c:v>105</c:v>
                </c:pt>
                <c:pt idx="1">
                  <c:v>102</c:v>
                </c:pt>
                <c:pt idx="2">
                  <c:v>108</c:v>
                </c:pt>
                <c:pt idx="3">
                  <c:v>110</c:v>
                </c:pt>
                <c:pt idx="4">
                  <c:v>134</c:v>
                </c:pt>
                <c:pt idx="5">
                  <c:v>140</c:v>
                </c:pt>
                <c:pt idx="6">
                  <c:v>156</c:v>
                </c:pt>
                <c:pt idx="7">
                  <c:v>120</c:v>
                </c:pt>
                <c:pt idx="8">
                  <c:v>51</c:v>
                </c:pt>
                <c:pt idx="9">
                  <c:v>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D0-4244-8C2F-B8BE36B7BD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83432480"/>
        <c:axId val="1477057280"/>
      </c:barChart>
      <c:catAx>
        <c:axId val="1283432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3900000"/>
          <a:lstStyle/>
          <a:p>
            <a:pPr>
              <a:defRPr lang="es-ES" sz="1300" b="1"/>
            </a:pPr>
            <a:endParaRPr lang="es-MX"/>
          </a:p>
        </c:txPr>
        <c:crossAx val="1477057280"/>
        <c:crosses val="autoZero"/>
        <c:auto val="1"/>
        <c:lblAlgn val="ctr"/>
        <c:lblOffset val="100"/>
        <c:noMultiLvlLbl val="0"/>
      </c:catAx>
      <c:valAx>
        <c:axId val="14770572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83432480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Hoja1!$C$2</c:f>
              <c:strCache>
                <c:ptCount val="1"/>
                <c:pt idx="0">
                  <c:v>Num. of publications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ES" sz="1000" b="1"/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Hoja1!$B$3:$B$31</c:f>
              <c:strCache>
                <c:ptCount val="29"/>
                <c:pt idx="0">
                  <c:v>USA</c:v>
                </c:pt>
                <c:pt idx="1">
                  <c:v>Netherlands</c:v>
                </c:pt>
                <c:pt idx="2">
                  <c:v>Canada</c:v>
                </c:pt>
                <c:pt idx="3">
                  <c:v>Germany</c:v>
                </c:pt>
                <c:pt idx="4">
                  <c:v>Singapore</c:v>
                </c:pt>
                <c:pt idx="5">
                  <c:v>France</c:v>
                </c:pt>
                <c:pt idx="6">
                  <c:v>Hong Kong</c:v>
                </c:pt>
                <c:pt idx="7">
                  <c:v>Australia</c:v>
                </c:pt>
                <c:pt idx="8">
                  <c:v>Israel</c:v>
                </c:pt>
                <c:pt idx="9">
                  <c:v>South Korea</c:v>
                </c:pt>
                <c:pt idx="10">
                  <c:v>Switzerland</c:v>
                </c:pt>
                <c:pt idx="11">
                  <c:v>UK</c:v>
                </c:pt>
                <c:pt idx="12">
                  <c:v>China</c:v>
                </c:pt>
                <c:pt idx="13">
                  <c:v>Belgium</c:v>
                </c:pt>
                <c:pt idx="14">
                  <c:v>Turkey</c:v>
                </c:pt>
                <c:pt idx="15">
                  <c:v>New Zealand</c:v>
                </c:pt>
                <c:pt idx="16">
                  <c:v>Italy</c:v>
                </c:pt>
                <c:pt idx="17">
                  <c:v>Spain</c:v>
                </c:pt>
                <c:pt idx="18">
                  <c:v>Austria</c:v>
                </c:pt>
                <c:pt idx="19">
                  <c:v>Denmark</c:v>
                </c:pt>
                <c:pt idx="20">
                  <c:v>India</c:v>
                </c:pt>
                <c:pt idx="21">
                  <c:v>Japan</c:v>
                </c:pt>
                <c:pt idx="22">
                  <c:v>Taiwan</c:v>
                </c:pt>
                <c:pt idx="23">
                  <c:v>Korea</c:v>
                </c:pt>
                <c:pt idx="24">
                  <c:v>Mexico</c:v>
                </c:pt>
                <c:pt idx="25">
                  <c:v>Norway</c:v>
                </c:pt>
                <c:pt idx="26">
                  <c:v>Portugal</c:v>
                </c:pt>
                <c:pt idx="27">
                  <c:v>Sweden</c:v>
                </c:pt>
                <c:pt idx="28">
                  <c:v>Tunisia</c:v>
                </c:pt>
              </c:strCache>
            </c:strRef>
          </c:cat>
          <c:val>
            <c:numRef>
              <c:f>Hoja1!$C$3:$C$31</c:f>
              <c:numCache>
                <c:formatCode>General</c:formatCode>
                <c:ptCount val="29"/>
                <c:pt idx="0">
                  <c:v>821</c:v>
                </c:pt>
                <c:pt idx="1">
                  <c:v>76</c:v>
                </c:pt>
                <c:pt idx="2">
                  <c:v>52</c:v>
                </c:pt>
                <c:pt idx="3">
                  <c:v>50</c:v>
                </c:pt>
                <c:pt idx="4">
                  <c:v>22</c:v>
                </c:pt>
                <c:pt idx="5">
                  <c:v>19</c:v>
                </c:pt>
                <c:pt idx="6">
                  <c:v>19</c:v>
                </c:pt>
                <c:pt idx="7">
                  <c:v>16</c:v>
                </c:pt>
                <c:pt idx="8">
                  <c:v>14</c:v>
                </c:pt>
                <c:pt idx="9">
                  <c:v>13</c:v>
                </c:pt>
                <c:pt idx="10">
                  <c:v>11</c:v>
                </c:pt>
                <c:pt idx="11">
                  <c:v>10</c:v>
                </c:pt>
                <c:pt idx="12">
                  <c:v>8</c:v>
                </c:pt>
                <c:pt idx="13">
                  <c:v>7</c:v>
                </c:pt>
                <c:pt idx="14">
                  <c:v>5</c:v>
                </c:pt>
                <c:pt idx="15">
                  <c:v>4</c:v>
                </c:pt>
                <c:pt idx="16">
                  <c:v>3</c:v>
                </c:pt>
                <c:pt idx="17">
                  <c:v>3</c:v>
                </c:pt>
                <c:pt idx="18">
                  <c:v>2</c:v>
                </c:pt>
                <c:pt idx="19">
                  <c:v>2</c:v>
                </c:pt>
                <c:pt idx="20">
                  <c:v>2</c:v>
                </c:pt>
                <c:pt idx="21">
                  <c:v>2</c:v>
                </c:pt>
                <c:pt idx="22">
                  <c:v>2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88-418F-BC4B-0B7EE8ADC8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77045856"/>
        <c:axId val="1477049664"/>
      </c:barChart>
      <c:catAx>
        <c:axId val="14770458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3900000"/>
          <a:lstStyle/>
          <a:p>
            <a:pPr>
              <a:defRPr lang="es-ES" sz="900"/>
            </a:pPr>
            <a:endParaRPr lang="es-MX"/>
          </a:p>
        </c:txPr>
        <c:crossAx val="1477049664"/>
        <c:crosses val="autoZero"/>
        <c:auto val="1"/>
        <c:lblAlgn val="ctr"/>
        <c:lblOffset val="100"/>
        <c:noMultiLvlLbl val="0"/>
      </c:catAx>
      <c:valAx>
        <c:axId val="14770496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77045856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>
            <a:extLst>
              <a:ext uri="{FF2B5EF4-FFF2-40B4-BE49-F238E27FC236}">
                <a16:creationId xmlns:a16="http://schemas.microsoft.com/office/drawing/2014/main" id="{03E3C6B3-88F4-4A34-9570-02EF77521FD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3" name="2 Marcador de fecha">
            <a:extLst>
              <a:ext uri="{FF2B5EF4-FFF2-40B4-BE49-F238E27FC236}">
                <a16:creationId xmlns:a16="http://schemas.microsoft.com/office/drawing/2014/main" id="{2407E029-79EE-4148-BE98-38A0F2F6BFC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F79E89B-207C-429B-8489-05059500AADB}" type="datetimeFigureOut">
              <a:rPr lang="es-MX"/>
              <a:pPr>
                <a:defRPr/>
              </a:pPr>
              <a:t>16/11/2018</a:t>
            </a:fld>
            <a:endParaRPr lang="es-MX"/>
          </a:p>
        </p:txBody>
      </p:sp>
      <p:sp>
        <p:nvSpPr>
          <p:cNvPr id="4" name="3 Marcador de pie de página">
            <a:extLst>
              <a:ext uri="{FF2B5EF4-FFF2-40B4-BE49-F238E27FC236}">
                <a16:creationId xmlns:a16="http://schemas.microsoft.com/office/drawing/2014/main" id="{A793890B-A018-4FA0-8F16-7793FDB2AE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4 Marcador de número de diapositiva">
            <a:extLst>
              <a:ext uri="{FF2B5EF4-FFF2-40B4-BE49-F238E27FC236}">
                <a16:creationId xmlns:a16="http://schemas.microsoft.com/office/drawing/2014/main" id="{AAB63C32-197E-40FA-8DE4-51ED7B756B4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8100" y="9409113"/>
            <a:ext cx="2944813" cy="4953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903195CA-ABB9-4962-A7ED-D033CEAA64B9}" type="slidenum">
              <a:rPr lang="es-MX" altLang="es-MX"/>
              <a:pPr/>
              <a:t>‹Nº›</a:t>
            </a:fld>
            <a:endParaRPr lang="es-MX" alt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>
            <a:extLst>
              <a:ext uri="{FF2B5EF4-FFF2-40B4-BE49-F238E27FC236}">
                <a16:creationId xmlns:a16="http://schemas.microsoft.com/office/drawing/2014/main" id="{165C0B85-5F51-4952-8784-1F9A0AB5F4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3" name="2 Marcador de fecha">
            <a:extLst>
              <a:ext uri="{FF2B5EF4-FFF2-40B4-BE49-F238E27FC236}">
                <a16:creationId xmlns:a16="http://schemas.microsoft.com/office/drawing/2014/main" id="{88DD0C50-2FDC-4E21-97D0-282A43B1079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51DE6A4-2305-4A53-B18B-0191BA5088CD}" type="datetimeFigureOut">
              <a:rPr lang="es-MX"/>
              <a:pPr>
                <a:defRPr/>
              </a:pPr>
              <a:t>16/11/2018</a:t>
            </a:fld>
            <a:endParaRPr lang="es-MX"/>
          </a:p>
        </p:txBody>
      </p:sp>
      <p:sp>
        <p:nvSpPr>
          <p:cNvPr id="4" name="3 Marcador de imagen de diapositiva">
            <a:extLst>
              <a:ext uri="{FF2B5EF4-FFF2-40B4-BE49-F238E27FC236}">
                <a16:creationId xmlns:a16="http://schemas.microsoft.com/office/drawing/2014/main" id="{6CC92243-BBD6-43C3-8750-829A88EC91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MX" noProof="0"/>
          </a:p>
        </p:txBody>
      </p:sp>
      <p:sp>
        <p:nvSpPr>
          <p:cNvPr id="5" name="4 Marcador de notas">
            <a:extLst>
              <a:ext uri="{FF2B5EF4-FFF2-40B4-BE49-F238E27FC236}">
                <a16:creationId xmlns:a16="http://schemas.microsoft.com/office/drawing/2014/main" id="{260500B5-608F-42F8-A253-638DFA8DC7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MX" noProof="0"/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id="{6670DEDA-DDE6-4409-B526-11EB8AFB6AD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id="{326A5DEB-6E79-4DAC-94D8-E985A9F71E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8100" y="9409113"/>
            <a:ext cx="2944813" cy="4953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9DE5629E-1F1F-4599-BCC8-1E4A7857CCEB}" type="slidenum">
              <a:rPr lang="es-MX" altLang="es-MX"/>
              <a:pPr/>
              <a:t>‹Nº›</a:t>
            </a:fld>
            <a:endParaRPr lang="es-MX" alt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Marcador de imagen de diapositiva">
            <a:extLst>
              <a:ext uri="{FF2B5EF4-FFF2-40B4-BE49-F238E27FC236}">
                <a16:creationId xmlns:a16="http://schemas.microsoft.com/office/drawing/2014/main" id="{9C16F412-8CD4-4518-819C-44A7E21077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2 Marcador de notas">
            <a:extLst>
              <a:ext uri="{FF2B5EF4-FFF2-40B4-BE49-F238E27FC236}">
                <a16:creationId xmlns:a16="http://schemas.microsoft.com/office/drawing/2014/main" id="{2E1B9B4F-7E76-47A8-B152-B950382695B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173060" name="3 Marcador de número de diapositiva">
            <a:extLst>
              <a:ext uri="{FF2B5EF4-FFF2-40B4-BE49-F238E27FC236}">
                <a16:creationId xmlns:a16="http://schemas.microsoft.com/office/drawing/2014/main" id="{611DC6F7-D189-41C2-8B51-CBC61E0685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8E393B6-141D-430B-AE67-1F902538B8F6}" type="slidenum">
              <a:rPr lang="es-MX" altLang="es-MX">
                <a:latin typeface="Calibri" panose="020F0502020204030204" pitchFamily="34" charset="0"/>
              </a:rPr>
              <a:pPr eaLnBrk="1" hangingPunct="1"/>
              <a:t>2</a:t>
            </a:fld>
            <a:endParaRPr lang="es-MX" altLang="es-MX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1 Marcador de imagen de diapositiva">
            <a:extLst>
              <a:ext uri="{FF2B5EF4-FFF2-40B4-BE49-F238E27FC236}">
                <a16:creationId xmlns:a16="http://schemas.microsoft.com/office/drawing/2014/main" id="{DD19448D-45C2-44B6-9592-A72ADB8F1DF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2 Marcador de notas">
            <a:extLst>
              <a:ext uri="{FF2B5EF4-FFF2-40B4-BE49-F238E27FC236}">
                <a16:creationId xmlns:a16="http://schemas.microsoft.com/office/drawing/2014/main" id="{91E91EFB-59D3-4A07-8DEE-0CAF092BB63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173060" name="3 Marcador de número de diapositiva">
            <a:extLst>
              <a:ext uri="{FF2B5EF4-FFF2-40B4-BE49-F238E27FC236}">
                <a16:creationId xmlns:a16="http://schemas.microsoft.com/office/drawing/2014/main" id="{6A1B9FB0-9E09-42B9-A95D-9CC43CB44D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D2EA43F-3E54-4B0F-B574-C65125A20E7B}" type="slidenum">
              <a:rPr lang="es-MX" altLang="es-MX">
                <a:latin typeface="Calibri" panose="020F0502020204030204" pitchFamily="34" charset="0"/>
              </a:rPr>
              <a:pPr eaLnBrk="1" hangingPunct="1"/>
              <a:t>50</a:t>
            </a:fld>
            <a:endParaRPr lang="es-MX" altLang="es-MX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6229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1 Marcador de imagen de diapositiva">
            <a:extLst>
              <a:ext uri="{FF2B5EF4-FFF2-40B4-BE49-F238E27FC236}">
                <a16:creationId xmlns:a16="http://schemas.microsoft.com/office/drawing/2014/main" id="{12C4BF45-6C31-4875-854D-38B0D52E04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2 Marcador de notas">
            <a:extLst>
              <a:ext uri="{FF2B5EF4-FFF2-40B4-BE49-F238E27FC236}">
                <a16:creationId xmlns:a16="http://schemas.microsoft.com/office/drawing/2014/main" id="{24AB9853-5390-43F0-8935-B8C4A1BECE5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173060" name="3 Marcador de número de diapositiva">
            <a:extLst>
              <a:ext uri="{FF2B5EF4-FFF2-40B4-BE49-F238E27FC236}">
                <a16:creationId xmlns:a16="http://schemas.microsoft.com/office/drawing/2014/main" id="{7451F136-245C-427D-A037-FA62E27BEE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FE0175A-445A-4929-AB4D-ECBEAEAA304D}" type="slidenum">
              <a:rPr lang="es-MX" altLang="es-MX">
                <a:latin typeface="Calibri" panose="020F0502020204030204" pitchFamily="34" charset="0"/>
              </a:rPr>
              <a:pPr eaLnBrk="1" hangingPunct="1"/>
              <a:t>53</a:t>
            </a:fld>
            <a:endParaRPr lang="es-MX" altLang="es-MX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473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1 Marcador de imagen de diapositiva">
            <a:extLst>
              <a:ext uri="{FF2B5EF4-FFF2-40B4-BE49-F238E27FC236}">
                <a16:creationId xmlns:a16="http://schemas.microsoft.com/office/drawing/2014/main" id="{AE4D004E-4B63-4945-85C7-1DB221F99A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2 Marcador de notas">
            <a:extLst>
              <a:ext uri="{FF2B5EF4-FFF2-40B4-BE49-F238E27FC236}">
                <a16:creationId xmlns:a16="http://schemas.microsoft.com/office/drawing/2014/main" id="{1032F0A4-4C4F-4528-B062-B8FA9B2F88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/>
          </a:p>
        </p:txBody>
      </p:sp>
      <p:sp>
        <p:nvSpPr>
          <p:cNvPr id="4" name="3 Marcador de número de diapositiva">
            <a:extLst>
              <a:ext uri="{FF2B5EF4-FFF2-40B4-BE49-F238E27FC236}">
                <a16:creationId xmlns:a16="http://schemas.microsoft.com/office/drawing/2014/main" id="{6954AD70-1D78-426D-AD92-ED5893DCC0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EF33465-6B7F-4450-A671-CDE177DC3ECE}" type="slidenum">
              <a:rPr lang="es-MX" altLang="es-MX">
                <a:latin typeface="Calibri" panose="020F0502020204030204" pitchFamily="34" charset="0"/>
              </a:rPr>
              <a:pPr eaLnBrk="1" hangingPunct="1"/>
              <a:t>69</a:t>
            </a:fld>
            <a:endParaRPr lang="es-MX" altLang="es-MX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212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1 Marcador de imagen de diapositiva">
            <a:extLst>
              <a:ext uri="{FF2B5EF4-FFF2-40B4-BE49-F238E27FC236}">
                <a16:creationId xmlns:a16="http://schemas.microsoft.com/office/drawing/2014/main" id="{FEC1A52C-C19B-4905-ADF7-E4233225EDF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2 Marcador de notas">
            <a:extLst>
              <a:ext uri="{FF2B5EF4-FFF2-40B4-BE49-F238E27FC236}">
                <a16:creationId xmlns:a16="http://schemas.microsoft.com/office/drawing/2014/main" id="{802FEDB7-0D65-47D8-BB9A-F902D9DEF04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173060" name="3 Marcador de número de diapositiva">
            <a:extLst>
              <a:ext uri="{FF2B5EF4-FFF2-40B4-BE49-F238E27FC236}">
                <a16:creationId xmlns:a16="http://schemas.microsoft.com/office/drawing/2014/main" id="{432897E0-A747-4EB9-AA73-87168E0AB8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C093FD5-6F2B-446C-8D61-E4D864D55CA5}" type="slidenum">
              <a:rPr lang="es-MX" altLang="es-MX">
                <a:latin typeface="Calibri" panose="020F0502020204030204" pitchFamily="34" charset="0"/>
              </a:rPr>
              <a:pPr eaLnBrk="1" hangingPunct="1"/>
              <a:t>3</a:t>
            </a:fld>
            <a:endParaRPr lang="es-MX" altLang="es-MX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C515CB-ABD9-4132-9A2C-0D2B4442314D}" type="slidenum">
              <a:rPr lang="es-MX" smtClean="0"/>
              <a:pPr>
                <a:defRPr/>
              </a:pPr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13179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Marcador de imagen de diapositiva">
            <a:extLst>
              <a:ext uri="{FF2B5EF4-FFF2-40B4-BE49-F238E27FC236}">
                <a16:creationId xmlns:a16="http://schemas.microsoft.com/office/drawing/2014/main" id="{9C16F412-8CD4-4518-819C-44A7E21077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2 Marcador de notas">
            <a:extLst>
              <a:ext uri="{FF2B5EF4-FFF2-40B4-BE49-F238E27FC236}">
                <a16:creationId xmlns:a16="http://schemas.microsoft.com/office/drawing/2014/main" id="{2E1B9B4F-7E76-47A8-B152-B950382695B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173060" name="3 Marcador de número de diapositiva">
            <a:extLst>
              <a:ext uri="{FF2B5EF4-FFF2-40B4-BE49-F238E27FC236}">
                <a16:creationId xmlns:a16="http://schemas.microsoft.com/office/drawing/2014/main" id="{611DC6F7-D189-41C2-8B51-CBC61E0685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8E393B6-141D-430B-AE67-1F902538B8F6}" type="slidenum">
              <a:rPr lang="es-MX" altLang="es-MX">
                <a:latin typeface="Calibri" panose="020F0502020204030204" pitchFamily="34" charset="0"/>
              </a:rPr>
              <a:pPr eaLnBrk="1" hangingPunct="1"/>
              <a:t>13</a:t>
            </a:fld>
            <a:endParaRPr lang="es-MX" altLang="es-MX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460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337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E0E650A-EB74-4087-969E-82B54AB6159A}" type="slidenum">
              <a:rPr lang="es-MX"/>
              <a:pPr>
                <a:spcBef>
                  <a:spcPct val="0"/>
                </a:spcBef>
              </a:pPr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65907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378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0CD81BF-0CA0-4BB6-A31C-EA47A480847B}" type="slidenum">
              <a:rPr lang="es-MX"/>
              <a:pPr>
                <a:spcBef>
                  <a:spcPct val="0"/>
                </a:spcBef>
              </a:pPr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87443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573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60A58FE-41F1-474D-A668-FC59C0C18A8F}" type="slidenum">
              <a:rPr lang="es-MX"/>
              <a:pPr>
                <a:spcBef>
                  <a:spcPct val="0"/>
                </a:spcBef>
              </a:pPr>
              <a:t>37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50553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Marcador de imagen de diapositiva">
            <a:extLst>
              <a:ext uri="{FF2B5EF4-FFF2-40B4-BE49-F238E27FC236}">
                <a16:creationId xmlns:a16="http://schemas.microsoft.com/office/drawing/2014/main" id="{841CCE0E-CFD8-41E0-AB4C-1483F6AE80D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2 Marcador de notas">
            <a:extLst>
              <a:ext uri="{FF2B5EF4-FFF2-40B4-BE49-F238E27FC236}">
                <a16:creationId xmlns:a16="http://schemas.microsoft.com/office/drawing/2014/main" id="{311B550F-67A4-4837-9AD3-775EA0DC7D6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173060" name="3 Marcador de número de diapositiva">
            <a:extLst>
              <a:ext uri="{FF2B5EF4-FFF2-40B4-BE49-F238E27FC236}">
                <a16:creationId xmlns:a16="http://schemas.microsoft.com/office/drawing/2014/main" id="{B6FDC8A7-CC4F-4AA2-B234-CCF02BE290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9456588-9843-45F1-A896-81EC89C7CEC0}" type="slidenum">
              <a:rPr lang="es-MX" altLang="es-MX">
                <a:latin typeface="Calibri" panose="020F0502020204030204" pitchFamily="34" charset="0"/>
              </a:rPr>
              <a:pPr eaLnBrk="1" hangingPunct="1"/>
              <a:t>42</a:t>
            </a:fld>
            <a:endParaRPr lang="es-MX" altLang="es-MX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641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1 Marcador de imagen de diapositiva">
            <a:extLst>
              <a:ext uri="{FF2B5EF4-FFF2-40B4-BE49-F238E27FC236}">
                <a16:creationId xmlns:a16="http://schemas.microsoft.com/office/drawing/2014/main" id="{94466B2A-BC53-4AE3-AC7E-EBB33E314B8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2 Marcador de notas">
            <a:extLst>
              <a:ext uri="{FF2B5EF4-FFF2-40B4-BE49-F238E27FC236}">
                <a16:creationId xmlns:a16="http://schemas.microsoft.com/office/drawing/2014/main" id="{B5FE6EC6-5334-425B-8B21-2CDFD76205C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173060" name="3 Marcador de número de diapositiva">
            <a:extLst>
              <a:ext uri="{FF2B5EF4-FFF2-40B4-BE49-F238E27FC236}">
                <a16:creationId xmlns:a16="http://schemas.microsoft.com/office/drawing/2014/main" id="{04EAD82C-73AB-42BE-A5A0-5AD030CD62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2862C3C-3827-4310-BC63-5F40230CAF93}" type="slidenum">
              <a:rPr lang="es-MX" altLang="es-MX">
                <a:latin typeface="Calibri" panose="020F0502020204030204" pitchFamily="34" charset="0"/>
              </a:rPr>
              <a:pPr eaLnBrk="1" hangingPunct="1"/>
              <a:t>45</a:t>
            </a:fld>
            <a:endParaRPr lang="es-MX" altLang="es-MX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046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B6D3FF5C-33E2-470D-B523-F6F93570B5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77F4330-50FD-47C2-B64C-6582BB563CDE}" type="datetime1">
              <a:rPr lang="es-MX"/>
              <a:pPr>
                <a:defRPr/>
              </a:pPr>
              <a:t>16/11/2018</a:t>
            </a:fld>
            <a:endParaRPr lang="es-MX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F72A5EB1-6B81-40E4-8E80-3ED24D893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ECF8C2FE-42BE-416D-85EE-67428CC36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4CE812-9402-4789-956B-B8924F1EE44C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500191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91B0C833-DCF3-4715-9720-9B374B1B8B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D4D6FAA-20EF-4856-B461-0BB2759D845B}" type="datetime1">
              <a:rPr lang="es-MX"/>
              <a:pPr>
                <a:defRPr/>
              </a:pPr>
              <a:t>16/11/2018</a:t>
            </a:fld>
            <a:endParaRPr lang="es-MX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71FC69E-3B33-4844-9860-4E904582B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187DC48D-4002-4ADE-8114-E8CD0C3DA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B33731-D77E-486B-83D3-E64C94EF5744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34162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336657A4-87F3-4CF1-BD92-A25343C55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DF0447B-7476-4709-8356-59A60D3BDED3}" type="datetime1">
              <a:rPr lang="es-MX"/>
              <a:pPr>
                <a:defRPr/>
              </a:pPr>
              <a:t>16/11/2018</a:t>
            </a:fld>
            <a:endParaRPr lang="es-MX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BD5EC1BB-C722-43EA-9C8B-6B31C65E7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017CC51E-4A8C-4F7C-810B-7C71194F8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6FB618-3C6C-4937-82FD-128DFA4CABAB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977829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3275A338-7FF0-4224-A497-B8FCA17BA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D0849-59EC-4430-9B9A-E5400C07E677}" type="datetime1">
              <a:rPr lang="es-MX"/>
              <a:pPr>
                <a:defRPr/>
              </a:pPr>
              <a:t>16/11/2018</a:t>
            </a:fld>
            <a:endParaRPr lang="es-MX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DFE6E176-7A5E-4513-8DCD-1084C63BB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A0449E43-F540-42D9-B89E-19C9A8C77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037FD6-E3BC-4251-A727-48551D0329F2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62857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33861E1C-A8DC-4048-94AD-96B578F3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E2B6B-84D1-4AB2-9B6A-9EE1265662B6}" type="datetime1">
              <a:rPr lang="es-MX"/>
              <a:pPr>
                <a:defRPr/>
              </a:pPr>
              <a:t>16/11/2018</a:t>
            </a:fld>
            <a:endParaRPr lang="es-MX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561DEC03-6DF3-415C-BD93-114DE2EDD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29411F33-A73F-4D63-A400-1C65F30FB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A7B6DC-D94E-4CBE-A771-51DE87DAB93B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048285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AD419D98-06FE-42B7-993E-2A111CAED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C72F1-0A71-47CB-A3AD-A004EACED7B1}" type="datetime1">
              <a:rPr lang="es-MX"/>
              <a:pPr>
                <a:defRPr/>
              </a:pPr>
              <a:t>16/11/2018</a:t>
            </a:fld>
            <a:endParaRPr lang="es-MX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C35FA792-C297-4935-8424-4B9DE9038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43996C79-0CEF-4C35-B137-1B9875381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207896-C802-4840-8706-A1886C7CC196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636943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5718E955-0C57-4FCB-93E4-2D9417032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8A621-D775-473F-BCFF-71CDB23D4D84}" type="datetime1">
              <a:rPr lang="es-MX"/>
              <a:pPr>
                <a:defRPr/>
              </a:pPr>
              <a:t>16/11/2018</a:t>
            </a:fld>
            <a:endParaRPr lang="es-MX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98BA4085-6CB2-415B-AB24-7201E7321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7D1784F8-7A13-4F65-BC0A-4BCB1CA58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583DF-A56C-4B2B-9605-405F971DA478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464184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id="{9C4A6583-7F67-4EC4-A234-4AB74A235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4697A-1C5C-4E9C-AD3F-85F21F6F03E6}" type="datetime1">
              <a:rPr lang="es-MX"/>
              <a:pPr>
                <a:defRPr/>
              </a:pPr>
              <a:t>16/11/2018</a:t>
            </a:fld>
            <a:endParaRPr lang="es-MX"/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id="{CB1B25E2-7316-4029-AB36-060F50932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CD1D2D6D-ADE1-4304-B4F9-47D2E4F22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705BFA-C4EA-47B0-8C3A-DE0DFADF0217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736415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3 Marcador de fecha">
            <a:extLst>
              <a:ext uri="{FF2B5EF4-FFF2-40B4-BE49-F238E27FC236}">
                <a16:creationId xmlns:a16="http://schemas.microsoft.com/office/drawing/2014/main" id="{E307F83B-A103-448E-AF8A-A57B3DD70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0F97B-A8B0-46AD-989D-1A8389381F66}" type="datetime1">
              <a:rPr lang="es-MX"/>
              <a:pPr>
                <a:defRPr/>
              </a:pPr>
              <a:t>16/11/2018</a:t>
            </a:fld>
            <a:endParaRPr lang="es-MX"/>
          </a:p>
        </p:txBody>
      </p:sp>
      <p:sp>
        <p:nvSpPr>
          <p:cNvPr id="4" name="4 Marcador de pie de página">
            <a:extLst>
              <a:ext uri="{FF2B5EF4-FFF2-40B4-BE49-F238E27FC236}">
                <a16:creationId xmlns:a16="http://schemas.microsoft.com/office/drawing/2014/main" id="{682AD1D5-3E4A-40F4-A84F-FD9AD86AB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id="{46F86886-3999-4D98-A507-7AF870145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FAD63A-CF05-4DC2-A3A7-3E93E4237675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2003359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2898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9C61E8E5-E614-4788-ADDA-1C3B00643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1C2BB-6F22-4634-9420-05C098D58072}" type="datetime1">
              <a:rPr lang="es-MX"/>
              <a:pPr>
                <a:defRPr/>
              </a:pPr>
              <a:t>16/11/2018</a:t>
            </a:fld>
            <a:endParaRPr lang="es-MX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C9CF653C-128B-4EAD-9DED-B95D0B3F9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414BCF55-8C47-4F87-AC7B-B756D589B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6518A8-3997-4466-957C-9C31E56F06E4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055907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52345C95-CBCC-4BD7-B894-C67B5FEEBA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4B73034-7D8A-429A-B59E-7749AFD9C7E8}" type="datetime1">
              <a:rPr lang="es-MX"/>
              <a:pPr>
                <a:defRPr/>
              </a:pPr>
              <a:t>16/11/2018</a:t>
            </a:fld>
            <a:endParaRPr lang="es-MX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41BB6664-A68A-4983-8640-951816F10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E053E31F-79AD-47E3-A74D-5D1156396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5ABCA9-6D8B-4B0C-8BCD-E06C14D02CDA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790606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53B4EEB2-E2CE-4272-9B5E-64CC26C1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1F10A-0FC5-41A1-B3DD-9C61C1548055}" type="datetime1">
              <a:rPr lang="es-MX"/>
              <a:pPr>
                <a:defRPr/>
              </a:pPr>
              <a:t>16/11/2018</a:t>
            </a:fld>
            <a:endParaRPr lang="es-MX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517C3413-4E47-4198-9918-5592F6A60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F440F5FB-5D6A-47AA-85D1-BC9631B4E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3DEF5C-ABCE-489E-8B57-A6BF5C6176D4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628386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1A0FDD34-2EC3-454B-A758-B7D02AE90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06C86-CCD4-45BE-862C-FEAFD86FEA98}" type="datetime1">
              <a:rPr lang="es-MX"/>
              <a:pPr>
                <a:defRPr/>
              </a:pPr>
              <a:t>16/11/2018</a:t>
            </a:fld>
            <a:endParaRPr lang="es-MX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2CDFE5AA-0AB2-47D9-A51E-81C01A5FA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DC39A82A-E750-4278-991D-88D2A8C30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7A0323-E320-4032-83FE-B62956118FCA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476014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B29B771E-B14B-484F-A448-3B738CFDE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E616A-44C3-466D-A6AA-BAD2294AD75C}" type="datetime1">
              <a:rPr lang="es-MX"/>
              <a:pPr>
                <a:defRPr/>
              </a:pPr>
              <a:t>16/11/2018</a:t>
            </a:fld>
            <a:endParaRPr lang="es-MX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3AF46A17-8C2B-4014-AC70-6DFBBBEDE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5BFFB3C2-1EF6-4A26-AF60-262E929D5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6A7A02-2B0D-480F-994C-2698BF657E6C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899732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DD423E7A-0DE9-4C07-B2B0-1F52DB5CA0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8A55800-1BD3-49DC-96AC-8E92E7E4CBC6}" type="datetime1">
              <a:rPr lang="es-MX"/>
              <a:pPr>
                <a:defRPr/>
              </a:pPr>
              <a:t>16/11/2018</a:t>
            </a:fld>
            <a:endParaRPr lang="es-MX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69982868-2CC2-4DE2-AD5E-9901EE382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4E3DB43D-4E12-4AB1-B2F5-77F28CDF1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D49486-4F67-4C41-A849-E47C89C1598B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817298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fecha">
            <a:extLst>
              <a:ext uri="{FF2B5EF4-FFF2-40B4-BE49-F238E27FC236}">
                <a16:creationId xmlns:a16="http://schemas.microsoft.com/office/drawing/2014/main" id="{2B4E7203-0609-4F56-BE3C-7DB687B870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CF5ADDF-B748-420C-96F1-60E9749F33B9}" type="datetime1">
              <a:rPr lang="es-MX"/>
              <a:pPr>
                <a:defRPr/>
              </a:pPr>
              <a:t>16/11/2018</a:t>
            </a:fld>
            <a:endParaRPr lang="es-MX"/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id="{C0252C38-2CC8-42DE-A30D-DDFCE044D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id="{4D509AA3-F83A-4E78-8819-6BDD702F1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5A018F-8BE3-4335-BEC3-0073E482DE29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903963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6 Marcador de fecha">
            <a:extLst>
              <a:ext uri="{FF2B5EF4-FFF2-40B4-BE49-F238E27FC236}">
                <a16:creationId xmlns:a16="http://schemas.microsoft.com/office/drawing/2014/main" id="{38F922CE-4CA3-4EEB-8956-509DAE1526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4232F8C-82F5-4382-A327-BEC42CDE467E}" type="datetime1">
              <a:rPr lang="es-MX"/>
              <a:pPr>
                <a:defRPr/>
              </a:pPr>
              <a:t>16/11/2018</a:t>
            </a:fld>
            <a:endParaRPr lang="es-MX"/>
          </a:p>
        </p:txBody>
      </p:sp>
      <p:sp>
        <p:nvSpPr>
          <p:cNvPr id="8" name="7 Marcador de pie de página">
            <a:extLst>
              <a:ext uri="{FF2B5EF4-FFF2-40B4-BE49-F238E27FC236}">
                <a16:creationId xmlns:a16="http://schemas.microsoft.com/office/drawing/2014/main" id="{9D35AA10-E5F2-42A3-9562-ABF8A1C65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9" name="8 Marcador de número de diapositiva">
            <a:extLst>
              <a:ext uri="{FF2B5EF4-FFF2-40B4-BE49-F238E27FC236}">
                <a16:creationId xmlns:a16="http://schemas.microsoft.com/office/drawing/2014/main" id="{C621EE16-921A-464D-AE8F-C8529671B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8A5D8D-0FB4-45C4-A73A-EAFEE2179E5A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382869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>
            <a:extLst>
              <a:ext uri="{FF2B5EF4-FFF2-40B4-BE49-F238E27FC236}">
                <a16:creationId xmlns:a16="http://schemas.microsoft.com/office/drawing/2014/main" id="{EB973829-043A-42E6-AB4E-736E5FDF22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C2F8539-63E2-486D-A472-571A8D9E228B}" type="datetime1">
              <a:rPr lang="es-MX"/>
              <a:pPr>
                <a:defRPr/>
              </a:pPr>
              <a:t>16/11/2018</a:t>
            </a:fld>
            <a:endParaRPr lang="es-MX"/>
          </a:p>
        </p:txBody>
      </p:sp>
      <p:sp>
        <p:nvSpPr>
          <p:cNvPr id="4" name="3 Marcador de pie de página">
            <a:extLst>
              <a:ext uri="{FF2B5EF4-FFF2-40B4-BE49-F238E27FC236}">
                <a16:creationId xmlns:a16="http://schemas.microsoft.com/office/drawing/2014/main" id="{1651D56A-F7FE-4E53-9CFA-7C6C5A702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4 Marcador de número de diapositiva">
            <a:extLst>
              <a:ext uri="{FF2B5EF4-FFF2-40B4-BE49-F238E27FC236}">
                <a16:creationId xmlns:a16="http://schemas.microsoft.com/office/drawing/2014/main" id="{8B6042AF-DE59-4D71-A498-C7E184A70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01E2E9-ECA2-4B2F-9E4E-D4BC9D11AE55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4266907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6 Conector recto">
            <a:extLst>
              <a:ext uri="{FF2B5EF4-FFF2-40B4-BE49-F238E27FC236}">
                <a16:creationId xmlns:a16="http://schemas.microsoft.com/office/drawing/2014/main" id="{4673EBE2-5D9E-4E59-ABA6-D8A2A5DE8EBC}"/>
              </a:ext>
            </a:extLst>
          </p:cNvPr>
          <p:cNvCxnSpPr/>
          <p:nvPr userDrawn="1"/>
        </p:nvCxnSpPr>
        <p:spPr>
          <a:xfrm>
            <a:off x="642938" y="927100"/>
            <a:ext cx="7929562" cy="1588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7 Conector recto">
            <a:extLst>
              <a:ext uri="{FF2B5EF4-FFF2-40B4-BE49-F238E27FC236}">
                <a16:creationId xmlns:a16="http://schemas.microsoft.com/office/drawing/2014/main" id="{6C5EA288-6E03-4F0F-B1B0-B0DCCA4ED496}"/>
              </a:ext>
            </a:extLst>
          </p:cNvPr>
          <p:cNvCxnSpPr/>
          <p:nvPr userDrawn="1"/>
        </p:nvCxnSpPr>
        <p:spPr>
          <a:xfrm>
            <a:off x="642938" y="6134100"/>
            <a:ext cx="7929562" cy="1588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3 Marcador de número de diapositiva">
            <a:extLst>
              <a:ext uri="{FF2B5EF4-FFF2-40B4-BE49-F238E27FC236}">
                <a16:creationId xmlns:a16="http://schemas.microsoft.com/office/drawing/2014/main" id="{792A367B-1379-4D4F-9C81-D06330CD62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ADBE0549-3D96-4D6B-8AB8-C9BB96293822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122430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>
            <a:extLst>
              <a:ext uri="{FF2B5EF4-FFF2-40B4-BE49-F238E27FC236}">
                <a16:creationId xmlns:a16="http://schemas.microsoft.com/office/drawing/2014/main" id="{56E49DF1-FDA4-4357-B1D5-8C7622FD72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EDA6816-8CC6-4D66-AA40-27DAB02A4D53}" type="datetime1">
              <a:rPr lang="es-MX"/>
              <a:pPr>
                <a:defRPr/>
              </a:pPr>
              <a:t>16/11/2018</a:t>
            </a:fld>
            <a:endParaRPr lang="es-MX"/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id="{7D6FED41-D7AC-4384-9692-A8F4F3D3E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id="{4E3BE671-C898-45C7-A305-268CBA312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96B91E-57C6-490D-81F4-A5B76197645B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115936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>
            <a:extLst>
              <a:ext uri="{FF2B5EF4-FFF2-40B4-BE49-F238E27FC236}">
                <a16:creationId xmlns:a16="http://schemas.microsoft.com/office/drawing/2014/main" id="{F34475B4-F492-4414-8418-6708F056F8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471F81E-6FC8-455A-8BAC-312550960870}" type="datetime1">
              <a:rPr lang="es-MX"/>
              <a:pPr>
                <a:defRPr/>
              </a:pPr>
              <a:t>16/11/2018</a:t>
            </a:fld>
            <a:endParaRPr lang="es-MX"/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id="{95E1892E-9014-43C9-B318-61B1468EC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id="{98FF6F72-F0E2-4E18-B493-3422A8CAF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5DA0B2-FDD6-481F-BE31-C9CA5FBC0D94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344366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Marcador de título">
            <a:extLst>
              <a:ext uri="{FF2B5EF4-FFF2-40B4-BE49-F238E27FC236}">
                <a16:creationId xmlns:a16="http://schemas.microsoft.com/office/drawing/2014/main" id="{66ACBDB0-51B3-4ACC-8070-F110ABBEEE3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  <a:endParaRPr lang="es-MX" altLang="es-ES"/>
          </a:p>
        </p:txBody>
      </p:sp>
      <p:sp>
        <p:nvSpPr>
          <p:cNvPr id="2051" name="2 Marcador de texto">
            <a:extLst>
              <a:ext uri="{FF2B5EF4-FFF2-40B4-BE49-F238E27FC236}">
                <a16:creationId xmlns:a16="http://schemas.microsoft.com/office/drawing/2014/main" id="{52DFF2B5-CA0B-4F21-84B5-953EAA5961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  <a:endParaRPr lang="es-MX" alt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AC446C75-DDD3-4B65-9AF3-E413DFA9A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13138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fld id="{0BE4FFDB-801B-441A-A7B5-0D8E8C332D85}" type="slidenum">
              <a:rPr lang="es-MX" altLang="es-MX"/>
              <a:pPr/>
              <a:t>‹Nº›</a:t>
            </a:fld>
            <a:endParaRPr lang="es-MX" altLang="es-MX"/>
          </a:p>
        </p:txBody>
      </p:sp>
      <p:pic>
        <p:nvPicPr>
          <p:cNvPr id="2053" name="Picture 2">
            <a:extLst>
              <a:ext uri="{FF2B5EF4-FFF2-40B4-BE49-F238E27FC236}">
                <a16:creationId xmlns:a16="http://schemas.microsoft.com/office/drawing/2014/main" id="{D631A23A-F7EC-4977-90F5-AEA4B0F40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26485" r="87984" b="58614"/>
          <a:stretch>
            <a:fillRect/>
          </a:stretch>
        </p:blipFill>
        <p:spPr bwMode="auto">
          <a:xfrm>
            <a:off x="8183563" y="6254750"/>
            <a:ext cx="477837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011" r:id="rId1"/>
    <p:sldLayoutId id="2147486012" r:id="rId2"/>
    <p:sldLayoutId id="2147486013" r:id="rId3"/>
    <p:sldLayoutId id="2147486014" r:id="rId4"/>
    <p:sldLayoutId id="2147486015" r:id="rId5"/>
    <p:sldLayoutId id="2147486016" r:id="rId6"/>
    <p:sldLayoutId id="2147486017" r:id="rId7"/>
    <p:sldLayoutId id="2147486018" r:id="rId8"/>
    <p:sldLayoutId id="2147486019" r:id="rId9"/>
    <p:sldLayoutId id="2147486020" r:id="rId10"/>
    <p:sldLayoutId id="214748602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Marcador de título">
            <a:extLst>
              <a:ext uri="{FF2B5EF4-FFF2-40B4-BE49-F238E27FC236}">
                <a16:creationId xmlns:a16="http://schemas.microsoft.com/office/drawing/2014/main" id="{A50F48E0-10A4-49D3-BFFA-F879D933FC6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  <a:endParaRPr lang="es-MX" altLang="es-ES"/>
          </a:p>
        </p:txBody>
      </p:sp>
      <p:sp>
        <p:nvSpPr>
          <p:cNvPr id="3075" name="2 Marcador de texto">
            <a:extLst>
              <a:ext uri="{FF2B5EF4-FFF2-40B4-BE49-F238E27FC236}">
                <a16:creationId xmlns:a16="http://schemas.microsoft.com/office/drawing/2014/main" id="{7BECF3EA-13C3-4D70-B606-901CA6DC9A6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  <a:endParaRPr lang="es-MX" altLang="es-ES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E5452182-78F2-4D21-A85E-992B4BDF1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9216EB-9736-48FE-8F7F-8B9F0B0EA871}" type="datetime1">
              <a:rPr lang="es-MX"/>
              <a:pPr>
                <a:defRPr/>
              </a:pPr>
              <a:t>16/11/2018</a:t>
            </a:fld>
            <a:endParaRPr lang="es-MX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BFA28EA7-B5D7-4D84-9F6C-616E01DB3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6999DC54-8454-4EA1-9089-8222B47E5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BE4C34A7-D75E-43E5-ACD6-651A5C1AC611}" type="slidenum">
              <a:rPr lang="es-MX" altLang="es-MX"/>
              <a:pPr/>
              <a:t>‹Nº›</a:t>
            </a:fld>
            <a:endParaRPr lang="es-MX" alt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01" r:id="rId1"/>
    <p:sldLayoutId id="2147486002" r:id="rId2"/>
    <p:sldLayoutId id="2147486003" r:id="rId3"/>
    <p:sldLayoutId id="2147486004" r:id="rId4"/>
    <p:sldLayoutId id="2147486005" r:id="rId5"/>
    <p:sldLayoutId id="2147486006" r:id="rId6"/>
    <p:sldLayoutId id="2147486022" r:id="rId7"/>
    <p:sldLayoutId id="2147486007" r:id="rId8"/>
    <p:sldLayoutId id="2147486008" r:id="rId9"/>
    <p:sldLayoutId id="2147486009" r:id="rId10"/>
    <p:sldLayoutId id="214748601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png"/><Relationship Id="rId5" Type="http://schemas.openxmlformats.org/officeDocument/2006/relationships/image" Target="../media/image36.jpeg"/><Relationship Id="rId4" Type="http://schemas.openxmlformats.org/officeDocument/2006/relationships/image" Target="../media/image35.w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6.jpeg"/><Relationship Id="rId4" Type="http://schemas.openxmlformats.org/officeDocument/2006/relationships/image" Target="../media/image35.w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6.em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1">
            <a:extLst>
              <a:ext uri="{FF2B5EF4-FFF2-40B4-BE49-F238E27FC236}">
                <a16:creationId xmlns:a16="http://schemas.microsoft.com/office/drawing/2014/main" id="{C4585CDB-F6B7-4418-BBAB-26023C1B63DD}"/>
              </a:ext>
            </a:extLst>
          </p:cNvPr>
          <p:cNvSpPr txBox="1">
            <a:spLocks/>
          </p:cNvSpPr>
          <p:nvPr/>
        </p:nvSpPr>
        <p:spPr bwMode="auto">
          <a:xfrm>
            <a:off x="557212" y="4688400"/>
            <a:ext cx="8208962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MX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Daría Hernández </a:t>
            </a:r>
            <a:r>
              <a:rPr lang="es-ES" altLang="es-MX" sz="2200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s-ES" altLang="es-MX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, Hugo Pérez </a:t>
            </a:r>
            <a:r>
              <a:rPr lang="es-ES" altLang="es-MX" sz="2200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s-ES" altLang="es-MX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 María del Pilar </a:t>
            </a:r>
            <a:r>
              <a:rPr lang="es-ES" altLang="es-MX" sz="20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Martínes</a:t>
            </a:r>
            <a:r>
              <a:rPr lang="es-ES" altLang="es-MX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altLang="es-MX" sz="2000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d</a:t>
            </a:r>
          </a:p>
          <a:p>
            <a:pPr algn="ctr" eaLnBrk="1" hangingPunct="1"/>
            <a:endParaRPr lang="es-ES" altLang="es-MX" sz="2000" baseline="30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fr-FR" altLang="es-MX" sz="2000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fr-FR" altLang="es-MX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 Instituto de Matemáticas. UNAM</a:t>
            </a:r>
            <a:endParaRPr lang="es-ES" altLang="es-MX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fr-FR" altLang="es-MX" sz="2000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fr-FR" altLang="es-MX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 Centro </a:t>
            </a:r>
            <a:r>
              <a:rPr lang="fr-FR" altLang="es-MX" sz="20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Mexicano</a:t>
            </a:r>
            <a:r>
              <a:rPr lang="fr-FR" altLang="es-MX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fr-FR" altLang="es-MX" sz="20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Estudios</a:t>
            </a:r>
            <a:r>
              <a:rPr lang="fr-FR" altLang="es-MX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es-MX" sz="20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Económicos</a:t>
            </a:r>
            <a:r>
              <a:rPr lang="fr-FR" altLang="es-MX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 y Sociales</a:t>
            </a:r>
            <a:endParaRPr lang="es-ES" altLang="es-MX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s-ES" altLang="es-MX" sz="2000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s-ES" altLang="es-MX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altLang="es-MX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Universidad Popular Autónoma del Estado de Puebla</a:t>
            </a:r>
            <a:endParaRPr lang="en-US" altLang="es-MX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s-ES" altLang="es-MX" sz="2000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s-ES" altLang="es-MX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altLang="es-MX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Universidad Castilla –La Mancha</a:t>
            </a:r>
            <a:endParaRPr lang="en-US" altLang="es-MX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altLang="es-MX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389" name="4 CuadroTexto">
            <a:extLst>
              <a:ext uri="{FF2B5EF4-FFF2-40B4-BE49-F238E27FC236}">
                <a16:creationId xmlns:a16="http://schemas.microsoft.com/office/drawing/2014/main" id="{D56C92BA-6A2F-4ADA-8DC8-807997E33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6112" y="6524625"/>
            <a:ext cx="3454400" cy="369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s-MX" altLang="es-MX" dirty="0">
                <a:solidFill>
                  <a:schemeClr val="bg1"/>
                </a:solidFill>
              </a:rPr>
              <a:t>Oaxaca.  16. </a:t>
            </a:r>
            <a:r>
              <a:rPr lang="en-US" altLang="es-MX" dirty="0">
                <a:solidFill>
                  <a:schemeClr val="bg1"/>
                </a:solidFill>
              </a:rPr>
              <a:t>November. 2018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34EFB7E-7E1A-4452-89BC-6753556A8877}"/>
              </a:ext>
            </a:extLst>
          </p:cNvPr>
          <p:cNvSpPr txBox="1">
            <a:spLocks/>
          </p:cNvSpPr>
          <p:nvPr/>
        </p:nvSpPr>
        <p:spPr bwMode="auto">
          <a:xfrm>
            <a:off x="1090581" y="2636912"/>
            <a:ext cx="7142225" cy="936625"/>
          </a:xfrm>
          <a:prstGeom prst="rect">
            <a:avLst/>
          </a:prstGeom>
          <a:solidFill>
            <a:srgbClr val="FF0000">
              <a:alpha val="10196"/>
            </a:srgbClr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es-MX" sz="30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Computational statistical methods applied on conducting scientific literature reviews </a:t>
            </a:r>
            <a:endParaRPr lang="en-US" altLang="es-MX" sz="30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6392" name="Picture 8" descr="Resultado de imagen para casa matematica oaxaca">
            <a:extLst>
              <a:ext uri="{FF2B5EF4-FFF2-40B4-BE49-F238E27FC236}">
                <a16:creationId xmlns:a16="http://schemas.microsoft.com/office/drawing/2014/main" id="{BF10BE41-EB4C-47C9-BD3A-C4EDD029D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1116"/>
            <a:ext cx="26670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Resultado de imagen para casa matematica oaxaca">
            <a:extLst>
              <a:ext uri="{FF2B5EF4-FFF2-40B4-BE49-F238E27FC236}">
                <a16:creationId xmlns:a16="http://schemas.microsoft.com/office/drawing/2014/main" id="{87699059-4F13-4635-A4BA-2AEC57E8A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480" y="38299"/>
            <a:ext cx="2122624" cy="142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Resultado de imagen para banff international research station">
            <a:extLst>
              <a:ext uri="{FF2B5EF4-FFF2-40B4-BE49-F238E27FC236}">
                <a16:creationId xmlns:a16="http://schemas.microsoft.com/office/drawing/2014/main" id="{0DECC79C-5786-4ACF-A835-BFA938E02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090" y="11597"/>
            <a:ext cx="1572574" cy="157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0CE4F6E1-E842-4B2C-9D95-FC66C2CB85CF}"/>
              </a:ext>
            </a:extLst>
          </p:cNvPr>
          <p:cNvSpPr/>
          <p:nvPr/>
        </p:nvSpPr>
        <p:spPr>
          <a:xfrm>
            <a:off x="2834138" y="3789040"/>
            <a:ext cx="357245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s-MX" sz="2500" b="1" dirty="0">
                <a:solidFill>
                  <a:srgbClr val="002060"/>
                </a:solidFill>
                <a:cs typeface="Times New Roman" pitchFamily="18" charset="0"/>
              </a:rPr>
              <a:t>Igor Barahona</a:t>
            </a:r>
            <a:r>
              <a:rPr lang="es-ES" altLang="es-MX" sz="2800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 a</a:t>
            </a:r>
            <a:r>
              <a:rPr lang="en-GB" altLang="es-MX" sz="25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es-MX" sz="2500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C31FE96-C41E-4117-9EBD-6000A7A9B740}"/>
              </a:ext>
            </a:extLst>
          </p:cNvPr>
          <p:cNvSpPr/>
          <p:nvPr/>
        </p:nvSpPr>
        <p:spPr>
          <a:xfrm>
            <a:off x="395536" y="1700808"/>
            <a:ext cx="83779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+mn-lt"/>
              </a:rPr>
              <a:t>Computational Statistics and Molecular Simulation: A Practical Cross-Fertilization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35CB37DC-F3D6-48FE-A0E4-2BA618AAE25C}"/>
              </a:ext>
            </a:extLst>
          </p:cNvPr>
          <p:cNvSpPr/>
          <p:nvPr/>
        </p:nvSpPr>
        <p:spPr>
          <a:xfrm>
            <a:off x="0" y="0"/>
            <a:ext cx="1800225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/>
              <a:t>Introduction</a:t>
            </a:r>
          </a:p>
        </p:txBody>
      </p:sp>
      <p:sp>
        <p:nvSpPr>
          <p:cNvPr id="3" name="2 Rectángulo">
            <a:extLst>
              <a:ext uri="{FF2B5EF4-FFF2-40B4-BE49-F238E27FC236}">
                <a16:creationId xmlns:a16="http://schemas.microsoft.com/office/drawing/2014/main" id="{3A9A06E5-B53E-4520-B12C-FA71C86E8544}"/>
              </a:ext>
            </a:extLst>
          </p:cNvPr>
          <p:cNvSpPr/>
          <p:nvPr/>
        </p:nvSpPr>
        <p:spPr>
          <a:xfrm>
            <a:off x="1800225" y="0"/>
            <a:ext cx="1835150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dataset</a:t>
            </a:r>
          </a:p>
        </p:txBody>
      </p:sp>
      <p:sp>
        <p:nvSpPr>
          <p:cNvPr id="4" name="3 Rectángulo">
            <a:extLst>
              <a:ext uri="{FF2B5EF4-FFF2-40B4-BE49-F238E27FC236}">
                <a16:creationId xmlns:a16="http://schemas.microsoft.com/office/drawing/2014/main" id="{07746A12-1575-4DB0-8F5A-04105F961F19}"/>
              </a:ext>
            </a:extLst>
          </p:cNvPr>
          <p:cNvSpPr/>
          <p:nvPr/>
        </p:nvSpPr>
        <p:spPr>
          <a:xfrm>
            <a:off x="3635375" y="0"/>
            <a:ext cx="187801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Methodology</a:t>
            </a:r>
          </a:p>
        </p:txBody>
      </p:sp>
      <p:sp>
        <p:nvSpPr>
          <p:cNvPr id="5" name="4 Rectángulo">
            <a:extLst>
              <a:ext uri="{FF2B5EF4-FFF2-40B4-BE49-F238E27FC236}">
                <a16:creationId xmlns:a16="http://schemas.microsoft.com/office/drawing/2014/main" id="{1A08CE7C-0647-40C0-A227-7C1FE203CC89}"/>
              </a:ext>
            </a:extLst>
          </p:cNvPr>
          <p:cNvSpPr/>
          <p:nvPr/>
        </p:nvSpPr>
        <p:spPr>
          <a:xfrm>
            <a:off x="54721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</a:t>
            </a:r>
          </a:p>
        </p:txBody>
      </p:sp>
      <p:sp>
        <p:nvSpPr>
          <p:cNvPr id="6" name="5 Rectángulo">
            <a:extLst>
              <a:ext uri="{FF2B5EF4-FFF2-40B4-BE49-F238E27FC236}">
                <a16:creationId xmlns:a16="http://schemas.microsoft.com/office/drawing/2014/main" id="{EEB839EC-C751-4EFE-8222-C7541CF21B68}"/>
              </a:ext>
            </a:extLst>
          </p:cNvPr>
          <p:cNvSpPr/>
          <p:nvPr/>
        </p:nvSpPr>
        <p:spPr>
          <a:xfrm>
            <a:off x="7308850" y="0"/>
            <a:ext cx="187166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</a:t>
            </a:r>
          </a:p>
        </p:txBody>
      </p:sp>
      <p:sp>
        <p:nvSpPr>
          <p:cNvPr id="7" name="7 Rectángulo">
            <a:extLst>
              <a:ext uri="{FF2B5EF4-FFF2-40B4-BE49-F238E27FC236}">
                <a16:creationId xmlns:a16="http://schemas.microsoft.com/office/drawing/2014/main" id="{52FF150E-BAEF-4E00-B2DA-738C88F16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5826" y="620713"/>
            <a:ext cx="459234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s-ES" sz="3000" b="1" dirty="0">
                <a:solidFill>
                  <a:srgbClr val="002060"/>
                </a:solidFill>
                <a:latin typeface="Calibri" panose="020F0502020204030204" pitchFamily="34" charset="0"/>
              </a:rPr>
              <a:t>What is a literature review?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8561C33-0866-4334-9ABB-9C97B2A46AC3}"/>
              </a:ext>
            </a:extLst>
          </p:cNvPr>
          <p:cNvSpPr/>
          <p:nvPr/>
        </p:nvSpPr>
        <p:spPr>
          <a:xfrm>
            <a:off x="653826" y="5157192"/>
            <a:ext cx="7968628" cy="769441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00CC"/>
                </a:solidFill>
              </a:rPr>
              <a:t>It documents the state of the art with respect to the subject or topic you are writing about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590AF75A-C761-4876-BD5D-2C0898736564}"/>
              </a:ext>
            </a:extLst>
          </p:cNvPr>
          <p:cNvSpPr/>
          <p:nvPr/>
        </p:nvSpPr>
        <p:spPr>
          <a:xfrm>
            <a:off x="683568" y="1723455"/>
            <a:ext cx="7920682" cy="43088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00CC"/>
                </a:solidFill>
              </a:rPr>
              <a:t>A comprehensive summary of previous research on a topic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C0575C0-3AE9-4B8E-BDC8-0F00998F708A}"/>
              </a:ext>
            </a:extLst>
          </p:cNvPr>
          <p:cNvSpPr/>
          <p:nvPr/>
        </p:nvSpPr>
        <p:spPr>
          <a:xfrm>
            <a:off x="659506" y="2708920"/>
            <a:ext cx="7920682" cy="769441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00CC"/>
                </a:solidFill>
              </a:rPr>
              <a:t>It creates a "landscape" for the reader, giving an understanding of the developments in the field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65D6F1D5-5571-4DEB-BDC6-A906DC7722B1}"/>
              </a:ext>
            </a:extLst>
          </p:cNvPr>
          <p:cNvSpPr/>
          <p:nvPr/>
        </p:nvSpPr>
        <p:spPr>
          <a:xfrm>
            <a:off x="611560" y="4005064"/>
            <a:ext cx="7968628" cy="769441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00CC"/>
                </a:solidFill>
              </a:rPr>
              <a:t>An assessment  of the available literature in your given subject or chosen topic area. </a:t>
            </a:r>
          </a:p>
        </p:txBody>
      </p:sp>
    </p:spTree>
    <p:extLst>
      <p:ext uri="{BB962C8B-B14F-4D97-AF65-F5344CB8AC3E}">
        <p14:creationId xmlns:p14="http://schemas.microsoft.com/office/powerpoint/2010/main" val="140141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35CB37DC-F3D6-48FE-A0E4-2BA618AAE25C}"/>
              </a:ext>
            </a:extLst>
          </p:cNvPr>
          <p:cNvSpPr/>
          <p:nvPr/>
        </p:nvSpPr>
        <p:spPr>
          <a:xfrm>
            <a:off x="0" y="0"/>
            <a:ext cx="1800225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/>
              <a:t>Introduction</a:t>
            </a:r>
          </a:p>
        </p:txBody>
      </p:sp>
      <p:sp>
        <p:nvSpPr>
          <p:cNvPr id="3" name="2 Rectángulo">
            <a:extLst>
              <a:ext uri="{FF2B5EF4-FFF2-40B4-BE49-F238E27FC236}">
                <a16:creationId xmlns:a16="http://schemas.microsoft.com/office/drawing/2014/main" id="{3A9A06E5-B53E-4520-B12C-FA71C86E8544}"/>
              </a:ext>
            </a:extLst>
          </p:cNvPr>
          <p:cNvSpPr/>
          <p:nvPr/>
        </p:nvSpPr>
        <p:spPr>
          <a:xfrm>
            <a:off x="1800225" y="0"/>
            <a:ext cx="1835150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dataset</a:t>
            </a:r>
          </a:p>
        </p:txBody>
      </p:sp>
      <p:sp>
        <p:nvSpPr>
          <p:cNvPr id="4" name="3 Rectángulo">
            <a:extLst>
              <a:ext uri="{FF2B5EF4-FFF2-40B4-BE49-F238E27FC236}">
                <a16:creationId xmlns:a16="http://schemas.microsoft.com/office/drawing/2014/main" id="{07746A12-1575-4DB0-8F5A-04105F961F19}"/>
              </a:ext>
            </a:extLst>
          </p:cNvPr>
          <p:cNvSpPr/>
          <p:nvPr/>
        </p:nvSpPr>
        <p:spPr>
          <a:xfrm>
            <a:off x="3635375" y="0"/>
            <a:ext cx="187801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Methodology</a:t>
            </a:r>
          </a:p>
        </p:txBody>
      </p:sp>
      <p:sp>
        <p:nvSpPr>
          <p:cNvPr id="5" name="4 Rectángulo">
            <a:extLst>
              <a:ext uri="{FF2B5EF4-FFF2-40B4-BE49-F238E27FC236}">
                <a16:creationId xmlns:a16="http://schemas.microsoft.com/office/drawing/2014/main" id="{1A08CE7C-0647-40C0-A227-7C1FE203CC89}"/>
              </a:ext>
            </a:extLst>
          </p:cNvPr>
          <p:cNvSpPr/>
          <p:nvPr/>
        </p:nvSpPr>
        <p:spPr>
          <a:xfrm>
            <a:off x="54721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</a:t>
            </a:r>
          </a:p>
        </p:txBody>
      </p:sp>
      <p:sp>
        <p:nvSpPr>
          <p:cNvPr id="6" name="5 Rectángulo">
            <a:extLst>
              <a:ext uri="{FF2B5EF4-FFF2-40B4-BE49-F238E27FC236}">
                <a16:creationId xmlns:a16="http://schemas.microsoft.com/office/drawing/2014/main" id="{EEB839EC-C751-4EFE-8222-C7541CF21B68}"/>
              </a:ext>
            </a:extLst>
          </p:cNvPr>
          <p:cNvSpPr/>
          <p:nvPr/>
        </p:nvSpPr>
        <p:spPr>
          <a:xfrm>
            <a:off x="7308850" y="0"/>
            <a:ext cx="187166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</a:t>
            </a:r>
          </a:p>
        </p:txBody>
      </p:sp>
      <p:sp>
        <p:nvSpPr>
          <p:cNvPr id="7" name="7 Rectángulo">
            <a:extLst>
              <a:ext uri="{FF2B5EF4-FFF2-40B4-BE49-F238E27FC236}">
                <a16:creationId xmlns:a16="http://schemas.microsoft.com/office/drawing/2014/main" id="{52FF150E-BAEF-4E00-B2DA-738C88F16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4785" y="620713"/>
            <a:ext cx="355443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s-ES" sz="3000" b="1" dirty="0">
                <a:solidFill>
                  <a:srgbClr val="002060"/>
                </a:solidFill>
                <a:latin typeface="Calibri" panose="020F0502020204030204" pitchFamily="34" charset="0"/>
              </a:rPr>
              <a:t>What is data mining?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60667CB-FCD7-42DB-A57C-D96ABAEF0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340768"/>
            <a:ext cx="6075315" cy="3419535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603CB219-7308-44A7-8247-D863FFE4A1EA}"/>
              </a:ext>
            </a:extLst>
          </p:cNvPr>
          <p:cNvSpPr/>
          <p:nvPr/>
        </p:nvSpPr>
        <p:spPr>
          <a:xfrm>
            <a:off x="179512" y="5445224"/>
            <a:ext cx="936104" cy="7920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700" b="1" dirty="0">
                <a:solidFill>
                  <a:schemeClr val="tx1"/>
                </a:solidFill>
              </a:rPr>
              <a:t>Data</a:t>
            </a:r>
          </a:p>
        </p:txBody>
      </p:sp>
      <p:sp>
        <p:nvSpPr>
          <p:cNvPr id="21" name="Flecha: a la derecha 20">
            <a:extLst>
              <a:ext uri="{FF2B5EF4-FFF2-40B4-BE49-F238E27FC236}">
                <a16:creationId xmlns:a16="http://schemas.microsoft.com/office/drawing/2014/main" id="{D35F5A04-CC54-4C34-B5E8-0DD078947AA2}"/>
              </a:ext>
            </a:extLst>
          </p:cNvPr>
          <p:cNvSpPr/>
          <p:nvPr/>
        </p:nvSpPr>
        <p:spPr>
          <a:xfrm>
            <a:off x="1187624" y="5517232"/>
            <a:ext cx="360041" cy="54927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700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64A7BA78-BD72-450E-9DCC-A902D5F043DD}"/>
              </a:ext>
            </a:extLst>
          </p:cNvPr>
          <p:cNvSpPr/>
          <p:nvPr/>
        </p:nvSpPr>
        <p:spPr>
          <a:xfrm>
            <a:off x="1619672" y="5445199"/>
            <a:ext cx="1298786" cy="7920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700" b="1" dirty="0">
                <a:solidFill>
                  <a:schemeClr val="tx1"/>
                </a:solidFill>
              </a:rPr>
              <a:t>Preparing &amp; cleaning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3A969511-8090-4A72-8671-84A7AF679646}"/>
              </a:ext>
            </a:extLst>
          </p:cNvPr>
          <p:cNvSpPr/>
          <p:nvPr/>
        </p:nvSpPr>
        <p:spPr>
          <a:xfrm>
            <a:off x="3491880" y="5445199"/>
            <a:ext cx="1581534" cy="7920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700" b="1" dirty="0">
                <a:solidFill>
                  <a:schemeClr val="tx1"/>
                </a:solidFill>
              </a:rPr>
              <a:t>Computational&amp; Statistical models</a:t>
            </a:r>
          </a:p>
        </p:txBody>
      </p:sp>
      <p:sp>
        <p:nvSpPr>
          <p:cNvPr id="26" name="Flecha: a la derecha 25">
            <a:extLst>
              <a:ext uri="{FF2B5EF4-FFF2-40B4-BE49-F238E27FC236}">
                <a16:creationId xmlns:a16="http://schemas.microsoft.com/office/drawing/2014/main" id="{5CF9B766-60F6-4B3B-A38C-034C2100D031}"/>
              </a:ext>
            </a:extLst>
          </p:cNvPr>
          <p:cNvSpPr/>
          <p:nvPr/>
        </p:nvSpPr>
        <p:spPr>
          <a:xfrm>
            <a:off x="3059832" y="5530626"/>
            <a:ext cx="360041" cy="54927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700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365207C8-3CF3-4619-B110-E894772FEA99}"/>
              </a:ext>
            </a:extLst>
          </p:cNvPr>
          <p:cNvSpPr/>
          <p:nvPr/>
        </p:nvSpPr>
        <p:spPr>
          <a:xfrm>
            <a:off x="5796136" y="5481383"/>
            <a:ext cx="1227324" cy="7920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700" b="1" dirty="0">
                <a:solidFill>
                  <a:schemeClr val="tx1"/>
                </a:solidFill>
              </a:rPr>
              <a:t>Insights</a:t>
            </a:r>
          </a:p>
        </p:txBody>
      </p:sp>
      <p:sp>
        <p:nvSpPr>
          <p:cNvPr id="28" name="Flecha: a la derecha 27">
            <a:extLst>
              <a:ext uri="{FF2B5EF4-FFF2-40B4-BE49-F238E27FC236}">
                <a16:creationId xmlns:a16="http://schemas.microsoft.com/office/drawing/2014/main" id="{6FC87811-889E-4F73-BB00-3769AE5C1604}"/>
              </a:ext>
            </a:extLst>
          </p:cNvPr>
          <p:cNvSpPr/>
          <p:nvPr/>
        </p:nvSpPr>
        <p:spPr>
          <a:xfrm>
            <a:off x="5292080" y="5566810"/>
            <a:ext cx="360041" cy="54927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700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47AFF6C6-B5ED-4A06-A10E-61AFEDAC9C77}"/>
              </a:ext>
            </a:extLst>
          </p:cNvPr>
          <p:cNvSpPr/>
          <p:nvPr/>
        </p:nvSpPr>
        <p:spPr>
          <a:xfrm>
            <a:off x="7668344" y="5445224"/>
            <a:ext cx="1227324" cy="7920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700" b="1" dirty="0">
                <a:solidFill>
                  <a:schemeClr val="tx1"/>
                </a:solidFill>
              </a:rPr>
              <a:t>Better decision making</a:t>
            </a:r>
          </a:p>
        </p:txBody>
      </p:sp>
      <p:sp>
        <p:nvSpPr>
          <p:cNvPr id="30" name="Flecha: a la derecha 29">
            <a:extLst>
              <a:ext uri="{FF2B5EF4-FFF2-40B4-BE49-F238E27FC236}">
                <a16:creationId xmlns:a16="http://schemas.microsoft.com/office/drawing/2014/main" id="{455F85A0-175F-4184-9D51-09624DED6082}"/>
              </a:ext>
            </a:extLst>
          </p:cNvPr>
          <p:cNvSpPr/>
          <p:nvPr/>
        </p:nvSpPr>
        <p:spPr>
          <a:xfrm>
            <a:off x="7164288" y="5530651"/>
            <a:ext cx="360041" cy="54927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700"/>
          </a:p>
        </p:txBody>
      </p:sp>
    </p:spTree>
    <p:extLst>
      <p:ext uri="{BB962C8B-B14F-4D97-AF65-F5344CB8AC3E}">
        <p14:creationId xmlns:p14="http://schemas.microsoft.com/office/powerpoint/2010/main" val="159000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7 Rectángulo"/>
          <p:cNvSpPr>
            <a:spLocks noChangeArrowheads="1"/>
          </p:cNvSpPr>
          <p:nvPr/>
        </p:nvSpPr>
        <p:spPr bwMode="auto">
          <a:xfrm>
            <a:off x="2320925" y="642938"/>
            <a:ext cx="455453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s-ES" sz="3000" b="1" dirty="0">
                <a:solidFill>
                  <a:srgbClr val="0033CC"/>
                </a:solidFill>
              </a:rPr>
              <a:t>Objectives of this research</a:t>
            </a:r>
          </a:p>
        </p:txBody>
      </p:sp>
      <p:sp>
        <p:nvSpPr>
          <p:cNvPr id="9" name="8 Abrir llave"/>
          <p:cNvSpPr/>
          <p:nvPr/>
        </p:nvSpPr>
        <p:spPr>
          <a:xfrm>
            <a:off x="2393950" y="1341438"/>
            <a:ext cx="504825" cy="5003800"/>
          </a:xfrm>
          <a:prstGeom prst="leftBrace">
            <a:avLst>
              <a:gd name="adj1" fmla="val 61334"/>
              <a:gd name="adj2" fmla="val 50000"/>
            </a:avLst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/>
          </a:p>
        </p:txBody>
      </p:sp>
      <p:sp>
        <p:nvSpPr>
          <p:cNvPr id="25604" name="9 CuadroTexto"/>
          <p:cNvSpPr txBox="1">
            <a:spLocks noChangeArrowheads="1"/>
          </p:cNvSpPr>
          <p:nvPr/>
        </p:nvSpPr>
        <p:spPr bwMode="auto">
          <a:xfrm>
            <a:off x="2987448" y="4653136"/>
            <a:ext cx="5220000" cy="1569660"/>
          </a:xfrm>
          <a:prstGeom prst="rect">
            <a:avLst/>
          </a:prstGeom>
          <a:solidFill>
            <a:srgbClr val="C00000">
              <a:alpha val="5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marL="33655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ts val="2100"/>
              </a:spcAft>
              <a:buClr>
                <a:srgbClr val="C00000"/>
              </a:buClr>
              <a:buSzPct val="130000"/>
              <a:buNone/>
            </a:pPr>
            <a:r>
              <a:rPr lang="en-GB" altLang="es-MX" sz="2400" b="1" dirty="0">
                <a:solidFill>
                  <a:srgbClr val="002060"/>
                </a:solidFill>
                <a:latin typeface="+mj-lt"/>
              </a:rPr>
              <a:t>3. Provide an “</a:t>
            </a:r>
            <a:r>
              <a:rPr lang="en-GB" altLang="es-MX" sz="2400" b="1" i="1" dirty="0">
                <a:solidFill>
                  <a:srgbClr val="002060"/>
                </a:solidFill>
                <a:latin typeface="+mj-lt"/>
              </a:rPr>
              <a:t>easy-to-read</a:t>
            </a:r>
            <a:r>
              <a:rPr lang="en-GB" altLang="es-MX" sz="2400" b="1" dirty="0">
                <a:solidFill>
                  <a:srgbClr val="002060"/>
                </a:solidFill>
                <a:latin typeface="+mj-lt"/>
              </a:rPr>
              <a:t>” visualizations for  a better understanding of how vocabulary is evolving</a:t>
            </a:r>
          </a:p>
        </p:txBody>
      </p:sp>
      <p:sp>
        <p:nvSpPr>
          <p:cNvPr id="25605" name="10 CuadroTexto"/>
          <p:cNvSpPr txBox="1">
            <a:spLocks noChangeArrowheads="1"/>
          </p:cNvSpPr>
          <p:nvPr/>
        </p:nvSpPr>
        <p:spPr bwMode="auto">
          <a:xfrm>
            <a:off x="120650" y="3276600"/>
            <a:ext cx="2147888" cy="1015663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s-MX" sz="3000" dirty="0">
                <a:solidFill>
                  <a:schemeClr val="bg1"/>
                </a:solidFill>
              </a:rPr>
              <a:t>3 specific objectives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0" y="0"/>
            <a:ext cx="1800225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b="1" dirty="0"/>
              <a:t>Introduction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1800225" y="0"/>
            <a:ext cx="1835150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dataset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3635375" y="0"/>
            <a:ext cx="187801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Methodology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54721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7308850" y="0"/>
            <a:ext cx="187166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Discussion.</a:t>
            </a:r>
          </a:p>
        </p:txBody>
      </p:sp>
      <p:sp>
        <p:nvSpPr>
          <p:cNvPr id="25611" name="1 Marcador de número de diapositiva"/>
          <p:cNvSpPr txBox="1">
            <a:spLocks/>
          </p:cNvSpPr>
          <p:nvPr/>
        </p:nvSpPr>
        <p:spPr bwMode="auto">
          <a:xfrm>
            <a:off x="8715375" y="6500813"/>
            <a:ext cx="425450" cy="3841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5224DB7D-4025-4D79-8532-48FDCFDE915D}" type="slidenum">
              <a:rPr lang="es-MX" altLang="es-ES" sz="2500">
                <a:solidFill>
                  <a:schemeClr val="bg1"/>
                </a:solidFill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es-MX" altLang="es-ES" sz="250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>
            <a:spLocks/>
          </p:cNvSpPr>
          <p:nvPr/>
        </p:nvSpPr>
        <p:spPr>
          <a:xfrm>
            <a:off x="2987448" y="1795463"/>
            <a:ext cx="5220000" cy="830997"/>
          </a:xfrm>
          <a:prstGeom prst="rect">
            <a:avLst/>
          </a:prstGeom>
          <a:solidFill>
            <a:srgbClr val="C00000">
              <a:alpha val="5000"/>
            </a:srgbClr>
          </a:solidFill>
        </p:spPr>
        <p:txBody>
          <a:bodyPr wrap="square">
            <a:spAutoFit/>
          </a:bodyPr>
          <a:lstStyle/>
          <a:p>
            <a:pPr eaLnBrk="1" hangingPunct="1">
              <a:spcAft>
                <a:spcPts val="2100"/>
              </a:spcAft>
              <a:buClr>
                <a:srgbClr val="C00000"/>
              </a:buClr>
              <a:buSzPct val="130000"/>
            </a:pPr>
            <a:r>
              <a:rPr lang="en-GB" altLang="es-MX" sz="2400" b="1" dirty="0">
                <a:solidFill>
                  <a:srgbClr val="002060"/>
                </a:solidFill>
                <a:latin typeface="+mj-lt"/>
              </a:rPr>
              <a:t>1. Apply a type of multivariate analysis on data (text) mining</a:t>
            </a:r>
          </a:p>
        </p:txBody>
      </p:sp>
      <p:sp>
        <p:nvSpPr>
          <p:cNvPr id="3" name="Rectángulo 2"/>
          <p:cNvSpPr>
            <a:spLocks/>
          </p:cNvSpPr>
          <p:nvPr/>
        </p:nvSpPr>
        <p:spPr>
          <a:xfrm>
            <a:off x="2987448" y="3213064"/>
            <a:ext cx="5220000" cy="1200329"/>
          </a:xfrm>
          <a:prstGeom prst="rect">
            <a:avLst/>
          </a:prstGeom>
          <a:solidFill>
            <a:srgbClr val="C00000">
              <a:alpha val="5000"/>
            </a:srgbClr>
          </a:solidFill>
        </p:spPr>
        <p:txBody>
          <a:bodyPr wrap="square">
            <a:spAutoFit/>
          </a:bodyPr>
          <a:lstStyle/>
          <a:p>
            <a:pPr eaLnBrk="1" hangingPunct="1">
              <a:spcAft>
                <a:spcPts val="2100"/>
              </a:spcAft>
              <a:buClr>
                <a:srgbClr val="C00000"/>
              </a:buClr>
              <a:buSzPct val="130000"/>
            </a:pPr>
            <a:r>
              <a:rPr lang="en-GB" altLang="es-MX" sz="2400" b="1" dirty="0">
                <a:solidFill>
                  <a:srgbClr val="002060"/>
                </a:solidFill>
                <a:latin typeface="+mj-lt"/>
              </a:rPr>
              <a:t>2. Find changes on topics and vocabulary. Considering a 10 years period</a:t>
            </a:r>
          </a:p>
        </p:txBody>
      </p:sp>
    </p:spTree>
    <p:extLst>
      <p:ext uri="{BB962C8B-B14F-4D97-AF65-F5344CB8AC3E}">
        <p14:creationId xmlns:p14="http://schemas.microsoft.com/office/powerpoint/2010/main" val="360780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 animBg="1"/>
      <p:bldP spid="2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5">
            <a:extLst>
              <a:ext uri="{FF2B5EF4-FFF2-40B4-BE49-F238E27FC236}">
                <a16:creationId xmlns:a16="http://schemas.microsoft.com/office/drawing/2014/main" id="{25F509D6-B9EE-4752-9C8B-DBD593F5E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2019300"/>
            <a:ext cx="489585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buFont typeface="Calibri" panose="020F0502020204030204" pitchFamily="34" charset="0"/>
              <a:buAutoNum type="arabicPeriod"/>
            </a:pPr>
            <a:r>
              <a:rPr lang="en-GB" altLang="es-ES" sz="4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Introduction </a:t>
            </a:r>
            <a:r>
              <a:rPr lang="en-GB" altLang="es-ES" sz="4000" b="1" dirty="0">
                <a:solidFill>
                  <a:srgbClr val="002060"/>
                </a:solidFill>
                <a:latin typeface="Calibri" panose="020F0502020204030204" pitchFamily="34" charset="0"/>
              </a:rPr>
              <a:t>	</a:t>
            </a:r>
          </a:p>
          <a:p>
            <a:pPr eaLnBrk="1" hangingPunct="1">
              <a:spcBef>
                <a:spcPts val="1200"/>
              </a:spcBef>
              <a:buFont typeface="Calibri" panose="020F0502020204030204" pitchFamily="34" charset="0"/>
              <a:buAutoNum type="arabicPeriod"/>
            </a:pPr>
            <a:r>
              <a:rPr lang="en-GB" altLang="es-ES" sz="4000" b="1" dirty="0">
                <a:solidFill>
                  <a:srgbClr val="002060"/>
                </a:solidFill>
                <a:latin typeface="Calibri" panose="020F0502020204030204" pitchFamily="34" charset="0"/>
              </a:rPr>
              <a:t>The dataset	</a:t>
            </a:r>
          </a:p>
          <a:p>
            <a:pPr eaLnBrk="1" hangingPunct="1">
              <a:spcBef>
                <a:spcPts val="1200"/>
              </a:spcBef>
              <a:buFont typeface="Calibri" panose="020F0502020204030204" pitchFamily="34" charset="0"/>
              <a:buAutoNum type="arabicPeriod"/>
            </a:pPr>
            <a:r>
              <a:rPr lang="en-GB" altLang="es-ES" sz="4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Methodology	</a:t>
            </a:r>
          </a:p>
          <a:p>
            <a:pPr eaLnBrk="1" hangingPunct="1">
              <a:spcBef>
                <a:spcPts val="1200"/>
              </a:spcBef>
              <a:buFont typeface="Calibri" panose="020F0502020204030204" pitchFamily="34" charset="0"/>
              <a:buAutoNum type="arabicPeriod"/>
            </a:pPr>
            <a:r>
              <a:rPr lang="en-GB" altLang="es-ES" sz="4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Results</a:t>
            </a:r>
          </a:p>
          <a:p>
            <a:pPr eaLnBrk="1" hangingPunct="1">
              <a:spcBef>
                <a:spcPts val="1200"/>
              </a:spcBef>
              <a:buFont typeface="Calibri" panose="020F0502020204030204" pitchFamily="34" charset="0"/>
              <a:buAutoNum type="arabicPeriod"/>
            </a:pPr>
            <a:r>
              <a:rPr lang="en-GB" altLang="es-ES" sz="4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Discussion</a:t>
            </a:r>
            <a:endParaRPr lang="es-MX" altLang="es-ES" sz="4000" b="1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7411" name="7 Rectángulo">
            <a:extLst>
              <a:ext uri="{FF2B5EF4-FFF2-40B4-BE49-F238E27FC236}">
                <a16:creationId xmlns:a16="http://schemas.microsoft.com/office/drawing/2014/main" id="{FEDDAE93-9D25-4B60-9652-37AC21695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8538" y="404813"/>
            <a:ext cx="20589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MX" altLang="es-ES" sz="4000" b="1">
                <a:solidFill>
                  <a:srgbClr val="002060"/>
                </a:solidFill>
                <a:latin typeface="Calibri" panose="020F0502020204030204" pitchFamily="34" charset="0"/>
              </a:rPr>
              <a:t>OUTLINE</a:t>
            </a:r>
          </a:p>
        </p:txBody>
      </p:sp>
      <p:pic>
        <p:nvPicPr>
          <p:cNvPr id="17412" name="Picture 6" descr="http://www.brightcarbon.com/wp-content/uploads/2013/09/sales_presentation_outline_01.jpg">
            <a:extLst>
              <a:ext uri="{FF2B5EF4-FFF2-40B4-BE49-F238E27FC236}">
                <a16:creationId xmlns:a16="http://schemas.microsoft.com/office/drawing/2014/main" id="{B81E5976-47DE-4F8A-85BC-E78D35BB1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0" y="79375"/>
            <a:ext cx="25844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6991649A-553F-458B-B81A-56550CC88BDC}"/>
              </a:ext>
            </a:extLst>
          </p:cNvPr>
          <p:cNvSpPr txBox="1">
            <a:spLocks/>
          </p:cNvSpPr>
          <p:nvPr/>
        </p:nvSpPr>
        <p:spPr bwMode="auto">
          <a:xfrm>
            <a:off x="8715375" y="6500813"/>
            <a:ext cx="425450" cy="384175"/>
          </a:xfrm>
          <a:prstGeom prst="rect">
            <a:avLst/>
          </a:prstGeom>
          <a:solidFill>
            <a:schemeClr val="tx1"/>
          </a:solidFill>
          <a:ex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421979ED-12CB-4E1F-A067-8CE94780965F}" type="slidenum">
              <a:rPr lang="es-MX" altLang="es-ES" sz="25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13</a:t>
            </a:fld>
            <a:endParaRPr lang="es-MX" altLang="es-ES" sz="25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42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andrawangg.files.wordpress.com/2012/04/pile_of_work.jpg">
            <a:extLst>
              <a:ext uri="{FF2B5EF4-FFF2-40B4-BE49-F238E27FC236}">
                <a16:creationId xmlns:a16="http://schemas.microsoft.com/office/drawing/2014/main" id="{2C59CCE6-D3DB-4A11-89C1-68FA14BE0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6"/>
            <a:ext cx="9144000" cy="614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C6AAEFF5-B651-4026-AED8-A298A7743E70}"/>
              </a:ext>
            </a:extLst>
          </p:cNvPr>
          <p:cNvSpPr/>
          <p:nvPr/>
        </p:nvSpPr>
        <p:spPr>
          <a:xfrm>
            <a:off x="0" y="5877272"/>
            <a:ext cx="9144000" cy="101566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3000" i="1" dirty="0">
                <a:solidFill>
                  <a:schemeClr val="bg1"/>
                </a:solidFill>
              </a:rPr>
              <a:t>The problem isn’t finding data……….</a:t>
            </a:r>
          </a:p>
          <a:p>
            <a:pPr algn="ctr"/>
            <a:r>
              <a:rPr lang="en-GB" sz="3000" i="1" dirty="0">
                <a:solidFill>
                  <a:schemeClr val="bg1"/>
                </a:solidFill>
              </a:rPr>
              <a:t>it’s figuring out what to do with it</a:t>
            </a:r>
          </a:p>
        </p:txBody>
      </p:sp>
      <p:sp>
        <p:nvSpPr>
          <p:cNvPr id="4" name="1 Rectángulo">
            <a:extLst>
              <a:ext uri="{FF2B5EF4-FFF2-40B4-BE49-F238E27FC236}">
                <a16:creationId xmlns:a16="http://schemas.microsoft.com/office/drawing/2014/main" id="{66D5CE42-1471-494C-9636-BE90196F5178}"/>
              </a:ext>
            </a:extLst>
          </p:cNvPr>
          <p:cNvSpPr/>
          <p:nvPr/>
        </p:nvSpPr>
        <p:spPr>
          <a:xfrm>
            <a:off x="-36513" y="0"/>
            <a:ext cx="1836738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5" name="2 Rectángulo">
            <a:extLst>
              <a:ext uri="{FF2B5EF4-FFF2-40B4-BE49-F238E27FC236}">
                <a16:creationId xmlns:a16="http://schemas.microsoft.com/office/drawing/2014/main" id="{976FF8B6-03BE-41BB-B8B0-A09C7A504EC7}"/>
              </a:ext>
            </a:extLst>
          </p:cNvPr>
          <p:cNvSpPr/>
          <p:nvPr/>
        </p:nvSpPr>
        <p:spPr>
          <a:xfrm>
            <a:off x="1800225" y="0"/>
            <a:ext cx="1835150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b="1" dirty="0">
                <a:solidFill>
                  <a:schemeClr val="bg1"/>
                </a:solidFill>
              </a:rPr>
              <a:t>The dataset</a:t>
            </a:r>
          </a:p>
        </p:txBody>
      </p:sp>
      <p:sp>
        <p:nvSpPr>
          <p:cNvPr id="6" name="3 Rectángulo">
            <a:extLst>
              <a:ext uri="{FF2B5EF4-FFF2-40B4-BE49-F238E27FC236}">
                <a16:creationId xmlns:a16="http://schemas.microsoft.com/office/drawing/2014/main" id="{A051A04B-90CE-45A6-B513-886C1B689DAB}"/>
              </a:ext>
            </a:extLst>
          </p:cNvPr>
          <p:cNvSpPr/>
          <p:nvPr/>
        </p:nvSpPr>
        <p:spPr>
          <a:xfrm>
            <a:off x="3635375" y="0"/>
            <a:ext cx="1836738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Methodology</a:t>
            </a:r>
          </a:p>
        </p:txBody>
      </p:sp>
      <p:sp>
        <p:nvSpPr>
          <p:cNvPr id="7" name="4 Rectángulo">
            <a:extLst>
              <a:ext uri="{FF2B5EF4-FFF2-40B4-BE49-F238E27FC236}">
                <a16:creationId xmlns:a16="http://schemas.microsoft.com/office/drawing/2014/main" id="{158DE409-B47A-4E23-AB98-EA27ACB4A758}"/>
              </a:ext>
            </a:extLst>
          </p:cNvPr>
          <p:cNvSpPr/>
          <p:nvPr/>
        </p:nvSpPr>
        <p:spPr>
          <a:xfrm>
            <a:off x="54721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</a:t>
            </a:r>
          </a:p>
        </p:txBody>
      </p:sp>
      <p:sp>
        <p:nvSpPr>
          <p:cNvPr id="8" name="5 Rectángulo">
            <a:extLst>
              <a:ext uri="{FF2B5EF4-FFF2-40B4-BE49-F238E27FC236}">
                <a16:creationId xmlns:a16="http://schemas.microsoft.com/office/drawing/2014/main" id="{48C56499-3A59-4076-9B70-64CFC6CBF92F}"/>
              </a:ext>
            </a:extLst>
          </p:cNvPr>
          <p:cNvSpPr/>
          <p:nvPr/>
        </p:nvSpPr>
        <p:spPr>
          <a:xfrm>
            <a:off x="7308850" y="0"/>
            <a:ext cx="187166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Discussion.</a:t>
            </a:r>
          </a:p>
        </p:txBody>
      </p:sp>
    </p:spTree>
    <p:extLst>
      <p:ext uri="{BB962C8B-B14F-4D97-AF65-F5344CB8AC3E}">
        <p14:creationId xmlns:p14="http://schemas.microsoft.com/office/powerpoint/2010/main" val="2822599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Rectángulo"/>
          <p:cNvSpPr>
            <a:spLocks noChangeArrowheads="1"/>
          </p:cNvSpPr>
          <p:nvPr/>
        </p:nvSpPr>
        <p:spPr bwMode="auto">
          <a:xfrm>
            <a:off x="612402" y="620688"/>
            <a:ext cx="792003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s-ES" sz="3000" b="1" dirty="0">
                <a:solidFill>
                  <a:srgbClr val="0033CC"/>
                </a:solidFill>
              </a:rPr>
              <a:t>Journal of Marketing Research (JMR)</a:t>
            </a:r>
          </a:p>
        </p:txBody>
      </p:sp>
      <p:sp>
        <p:nvSpPr>
          <p:cNvPr id="24579" name="8 Rectángulo"/>
          <p:cNvSpPr>
            <a:spLocks noChangeArrowheads="1"/>
          </p:cNvSpPr>
          <p:nvPr/>
        </p:nvSpPr>
        <p:spPr bwMode="auto">
          <a:xfrm>
            <a:off x="252363" y="1988840"/>
            <a:ext cx="79200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41325" indent="-3460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2100"/>
              </a:spcAft>
              <a:buClr>
                <a:srgbClr val="C00000"/>
              </a:buClr>
              <a:buSzPct val="130000"/>
              <a:buFont typeface="Wingdings" panose="05000000000000000000" pitchFamily="2" charset="2"/>
              <a:buChar char="Ø"/>
            </a:pPr>
            <a:r>
              <a:rPr lang="en-US" altLang="es-MX" sz="2800" b="1" dirty="0">
                <a:solidFill>
                  <a:srgbClr val="002060"/>
                </a:solidFill>
              </a:rPr>
              <a:t>From 2005 to 2014 both journals have published a total of 1169 research articles</a:t>
            </a:r>
            <a:endParaRPr lang="en-GB" altLang="es-MX" sz="2800" b="1" dirty="0">
              <a:solidFill>
                <a:srgbClr val="002060"/>
              </a:solidFill>
            </a:endParaRPr>
          </a:p>
        </p:txBody>
      </p:sp>
      <p:sp>
        <p:nvSpPr>
          <p:cNvPr id="24580" name="10 Rectángulo"/>
          <p:cNvSpPr>
            <a:spLocks noChangeArrowheads="1"/>
          </p:cNvSpPr>
          <p:nvPr/>
        </p:nvSpPr>
        <p:spPr bwMode="auto">
          <a:xfrm>
            <a:off x="233363" y="3356992"/>
            <a:ext cx="599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41325" indent="-3460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2100"/>
              </a:spcAft>
              <a:buClr>
                <a:srgbClr val="C00000"/>
              </a:buClr>
              <a:buSzPct val="130000"/>
              <a:buFont typeface="Wingdings" panose="05000000000000000000" pitchFamily="2" charset="2"/>
              <a:buChar char="Ø"/>
            </a:pPr>
            <a:r>
              <a:rPr lang="en-US" altLang="es-MX" sz="2800" b="1" dirty="0">
                <a:solidFill>
                  <a:srgbClr val="002060"/>
                </a:solidFill>
              </a:rPr>
              <a:t>29 countries</a:t>
            </a:r>
            <a:endParaRPr lang="en-GB" altLang="es-MX" sz="2800" b="1" dirty="0">
              <a:solidFill>
                <a:srgbClr val="002060"/>
              </a:solidFill>
            </a:endParaRPr>
          </a:p>
        </p:txBody>
      </p:sp>
      <p:sp>
        <p:nvSpPr>
          <p:cNvPr id="24581" name="11 Rectángulo"/>
          <p:cNvSpPr>
            <a:spLocks noChangeArrowheads="1"/>
          </p:cNvSpPr>
          <p:nvPr/>
        </p:nvSpPr>
        <p:spPr bwMode="auto">
          <a:xfrm>
            <a:off x="233363" y="4365104"/>
            <a:ext cx="59944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41325" indent="-3460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2100"/>
              </a:spcAft>
              <a:buClr>
                <a:srgbClr val="C00000"/>
              </a:buClr>
              <a:buSzPct val="130000"/>
              <a:buFont typeface="Wingdings" panose="05000000000000000000" pitchFamily="2" charset="2"/>
              <a:buChar char="Ø"/>
            </a:pPr>
            <a:r>
              <a:rPr lang="en-US" altLang="es-MX" sz="2800" b="1" dirty="0">
                <a:solidFill>
                  <a:srgbClr val="002060"/>
                </a:solidFill>
              </a:rPr>
              <a:t>367 Universities and research centers</a:t>
            </a:r>
            <a:endParaRPr lang="en-GB" altLang="es-MX" sz="2800" b="1" dirty="0">
              <a:solidFill>
                <a:srgbClr val="002060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0" y="0"/>
            <a:ext cx="1800225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Introduction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1800225" y="0"/>
            <a:ext cx="1835150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b="1" dirty="0">
                <a:solidFill>
                  <a:schemeClr val="bg1"/>
                </a:solidFill>
              </a:rPr>
              <a:t>The dataset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3635375" y="0"/>
            <a:ext cx="187801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Methodology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54721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7308850" y="0"/>
            <a:ext cx="187166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Discussion.</a:t>
            </a:r>
          </a:p>
        </p:txBody>
      </p:sp>
      <p:sp>
        <p:nvSpPr>
          <p:cNvPr id="11" name="11 Rectángulo"/>
          <p:cNvSpPr>
            <a:spLocks noChangeArrowheads="1"/>
          </p:cNvSpPr>
          <p:nvPr/>
        </p:nvSpPr>
        <p:spPr bwMode="auto">
          <a:xfrm>
            <a:off x="233363" y="5733256"/>
            <a:ext cx="599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41325" indent="-3460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2100"/>
              </a:spcAft>
              <a:buClr>
                <a:srgbClr val="C00000"/>
              </a:buClr>
              <a:buSzPct val="130000"/>
              <a:buFont typeface="Wingdings" panose="05000000000000000000" pitchFamily="2" charset="2"/>
              <a:buChar char="Ø"/>
            </a:pPr>
            <a:r>
              <a:rPr lang="en-US" altLang="es-MX" sz="2800" b="1" dirty="0">
                <a:solidFill>
                  <a:srgbClr val="002060"/>
                </a:solidFill>
              </a:rPr>
              <a:t>They are equal to 120,340 terms</a:t>
            </a:r>
            <a:endParaRPr lang="en-GB" altLang="es-MX" sz="2800" b="1" dirty="0">
              <a:solidFill>
                <a:srgbClr val="002060"/>
              </a:solidFill>
            </a:endParaRPr>
          </a:p>
        </p:txBody>
      </p:sp>
      <p:sp>
        <p:nvSpPr>
          <p:cNvPr id="12" name="1 Rectángulo">
            <a:extLst>
              <a:ext uri="{FF2B5EF4-FFF2-40B4-BE49-F238E27FC236}">
                <a16:creationId xmlns:a16="http://schemas.microsoft.com/office/drawing/2014/main" id="{520B8F5A-DDCD-4054-9A7E-17C8EE657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402" y="1052736"/>
            <a:ext cx="792003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s-ES" sz="3000" b="1" dirty="0">
                <a:solidFill>
                  <a:srgbClr val="0033CC"/>
                </a:solidFill>
              </a:rPr>
              <a:t>Journal of Marketing (JM)</a:t>
            </a:r>
          </a:p>
        </p:txBody>
      </p:sp>
      <p:sp>
        <p:nvSpPr>
          <p:cNvPr id="13" name="1 Marcador de número de diapositiva">
            <a:extLst>
              <a:ext uri="{FF2B5EF4-FFF2-40B4-BE49-F238E27FC236}">
                <a16:creationId xmlns:a16="http://schemas.microsoft.com/office/drawing/2014/main" id="{69C45233-2F48-4B4E-A122-0DDAD138953E}"/>
              </a:ext>
            </a:extLst>
          </p:cNvPr>
          <p:cNvSpPr txBox="1">
            <a:spLocks/>
          </p:cNvSpPr>
          <p:nvPr/>
        </p:nvSpPr>
        <p:spPr>
          <a:xfrm>
            <a:off x="-1" y="6608938"/>
            <a:ext cx="467545" cy="249062"/>
          </a:xfrm>
          <a:prstGeom prst="rect">
            <a:avLst/>
          </a:prstGeom>
          <a:solidFill>
            <a:srgbClr val="0000CC"/>
          </a:solidFill>
        </p:spPr>
        <p:txBody>
          <a:bodyPr vert="horz" lIns="91440" tIns="45720" rIns="91440" bIns="45720" rtlCol="0" anchor="ctr"/>
          <a:lstStyle>
            <a:defPPr>
              <a:defRPr lang="es-MX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1BDD13F9-542D-43AB-B595-E2801275A9EF}" type="slidenum">
              <a:rPr lang="es-MX" sz="2000" b="1">
                <a:solidFill>
                  <a:schemeClr val="bg1"/>
                </a:solidFill>
              </a:rPr>
              <a:pPr algn="ctr">
                <a:defRPr/>
              </a:pPr>
              <a:t>15</a:t>
            </a:fld>
            <a:endParaRPr lang="es-MX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11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/>
      <p:bldP spid="24580" grpId="0"/>
      <p:bldP spid="24581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1 Marcador de número de diapositiva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445B357F-F0DF-4A11-92D9-D251B04EB236}" type="slidenum">
              <a:rPr lang="es-MX" sz="1200">
                <a:solidFill>
                  <a:srgbClr val="898989"/>
                </a:solidFill>
                <a:latin typeface="Arial" panose="020B0604020202020204" pitchFamily="34" charset="0"/>
              </a:rPr>
              <a:pPr algn="l">
                <a:spcBef>
                  <a:spcPct val="0"/>
                </a:spcBef>
                <a:buFontTx/>
                <a:buNone/>
              </a:pPr>
              <a:t>16</a:t>
            </a:fld>
            <a:endParaRPr lang="es-MX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971550" y="1587500"/>
            <a:ext cx="4895850" cy="37861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609600" indent="-6096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GB" altLang="es-ES" sz="4000" b="1" dirty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Introduction</a:t>
            </a:r>
          </a:p>
          <a:p>
            <a:pPr eaLnBrk="1" hangingPunct="1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GB" altLang="es-ES" sz="4000" b="1" dirty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The dataset</a:t>
            </a:r>
            <a:r>
              <a:rPr lang="en-GB" altLang="es-ES" sz="4000" b="1" dirty="0">
                <a:solidFill>
                  <a:srgbClr val="002060"/>
                </a:solidFill>
                <a:cs typeface="Arial" charset="0"/>
              </a:rPr>
              <a:t>	</a:t>
            </a:r>
          </a:p>
          <a:p>
            <a:pPr eaLnBrk="1" hangingPunct="1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GB" altLang="es-ES" sz="4000" b="1" dirty="0">
                <a:solidFill>
                  <a:srgbClr val="002060"/>
                </a:solidFill>
                <a:cs typeface="Arial" charset="0"/>
              </a:rPr>
              <a:t>Methodology</a:t>
            </a:r>
          </a:p>
          <a:p>
            <a:pPr eaLnBrk="1" hangingPunct="1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GB" altLang="es-ES" sz="4000" b="1" dirty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Results</a:t>
            </a:r>
          </a:p>
          <a:p>
            <a:pPr eaLnBrk="1" hangingPunct="1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GB" altLang="es-ES" sz="4000" b="1" dirty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Discussion</a:t>
            </a:r>
            <a:endParaRPr lang="es-MX" altLang="es-ES" sz="4000" b="1" dirty="0">
              <a:solidFill>
                <a:schemeClr val="bg1">
                  <a:lumMod val="75000"/>
                </a:schemeClr>
              </a:solidFill>
              <a:cs typeface="Arial" charset="0"/>
            </a:endParaRPr>
          </a:p>
        </p:txBody>
      </p:sp>
      <p:pic>
        <p:nvPicPr>
          <p:cNvPr id="32772" name="Picture 6" descr="http://www.brightcarbon.com/wp-content/uploads/2013/09/sales_presentation_outline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44450"/>
            <a:ext cx="3278187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1 Marcador de número de diapositiva"/>
          <p:cNvSpPr txBox="1">
            <a:spLocks/>
          </p:cNvSpPr>
          <p:nvPr/>
        </p:nvSpPr>
        <p:spPr bwMode="auto">
          <a:xfrm>
            <a:off x="8715375" y="6500813"/>
            <a:ext cx="425450" cy="3841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48695D77-9762-4F73-993C-7A5062152A59}" type="slidenum">
              <a:rPr lang="es-MX" altLang="es-ES" sz="2500">
                <a:solidFill>
                  <a:schemeClr val="bg1"/>
                </a:solidFill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es-MX" altLang="es-ES" sz="25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125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-36513" y="0"/>
            <a:ext cx="1836738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7637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The dataset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563938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b="1" dirty="0">
                <a:solidFill>
                  <a:schemeClr val="bg1"/>
                </a:solidFill>
              </a:rPr>
              <a:t>Methodology</a:t>
            </a:r>
          </a:p>
        </p:txBody>
      </p:sp>
      <p:sp>
        <p:nvSpPr>
          <p:cNvPr id="5" name="4 Rectángulo"/>
          <p:cNvSpPr/>
          <p:nvPr/>
        </p:nvSpPr>
        <p:spPr>
          <a:xfrm>
            <a:off x="5364163" y="0"/>
            <a:ext cx="1871662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</a:t>
            </a:r>
          </a:p>
        </p:txBody>
      </p:sp>
      <p:sp>
        <p:nvSpPr>
          <p:cNvPr id="6" name="5 Rectángulo"/>
          <p:cNvSpPr/>
          <p:nvPr/>
        </p:nvSpPr>
        <p:spPr>
          <a:xfrm>
            <a:off x="7235825" y="0"/>
            <a:ext cx="1908175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Discussion.</a:t>
            </a:r>
          </a:p>
        </p:txBody>
      </p:sp>
      <p:sp>
        <p:nvSpPr>
          <p:cNvPr id="35847" name="6 Rectángulo"/>
          <p:cNvSpPr>
            <a:spLocks noChangeArrowheads="1"/>
          </p:cNvSpPr>
          <p:nvPr/>
        </p:nvSpPr>
        <p:spPr bwMode="auto">
          <a:xfrm>
            <a:off x="1204913" y="620713"/>
            <a:ext cx="624681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3000" b="1">
                <a:solidFill>
                  <a:srgbClr val="0033CC"/>
                </a:solidFill>
              </a:rPr>
              <a:t>Five step approach. </a:t>
            </a:r>
            <a:endParaRPr lang="en-GB" altLang="es-ES" sz="3000" b="1">
              <a:solidFill>
                <a:srgbClr val="0033CC"/>
              </a:solidFill>
            </a:endParaRPr>
          </a:p>
        </p:txBody>
      </p:sp>
      <p:sp>
        <p:nvSpPr>
          <p:cNvPr id="35848" name="7 Rectángulo"/>
          <p:cNvSpPr>
            <a:spLocks noChangeArrowheads="1"/>
          </p:cNvSpPr>
          <p:nvPr/>
        </p:nvSpPr>
        <p:spPr bwMode="auto">
          <a:xfrm>
            <a:off x="1385888" y="1412875"/>
            <a:ext cx="51287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0960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2100"/>
              </a:spcAft>
              <a:buClr>
                <a:srgbClr val="C00000"/>
              </a:buClr>
              <a:buSzPct val="130000"/>
              <a:buFont typeface="Calibri" panose="020F0502020204030204" pitchFamily="34" charset="0"/>
              <a:buAutoNum type="arabicPeriod"/>
            </a:pPr>
            <a:r>
              <a:rPr lang="en-US" altLang="es-MX" sz="2400" b="1" dirty="0">
                <a:solidFill>
                  <a:srgbClr val="002060"/>
                </a:solidFill>
              </a:rPr>
              <a:t>Summary of descriptive statistics</a:t>
            </a:r>
            <a:endParaRPr lang="en-GB" altLang="es-MX" sz="2400" b="1" dirty="0">
              <a:solidFill>
                <a:srgbClr val="002060"/>
              </a:solidFill>
            </a:endParaRPr>
          </a:p>
        </p:txBody>
      </p:sp>
      <p:sp>
        <p:nvSpPr>
          <p:cNvPr id="35849" name="10 Rectángulo"/>
          <p:cNvSpPr>
            <a:spLocks noChangeArrowheads="1"/>
          </p:cNvSpPr>
          <p:nvPr/>
        </p:nvSpPr>
        <p:spPr bwMode="auto">
          <a:xfrm>
            <a:off x="1385888" y="2276475"/>
            <a:ext cx="599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2100"/>
              </a:spcAft>
              <a:buClr>
                <a:srgbClr val="C00000"/>
              </a:buClr>
              <a:buSzPct val="130000"/>
              <a:buFont typeface="Calibri" panose="020F0502020204030204" pitchFamily="34" charset="0"/>
              <a:buAutoNum type="arabicPeriod" startAt="2"/>
            </a:pPr>
            <a:r>
              <a:rPr lang="en-US" altLang="es-MX" sz="2400" b="1" dirty="0">
                <a:solidFill>
                  <a:srgbClr val="002060"/>
                </a:solidFill>
              </a:rPr>
              <a:t>Simple correspondence analysis</a:t>
            </a:r>
            <a:endParaRPr lang="en-GB" altLang="es-MX" sz="2400" b="1" i="1" dirty="0">
              <a:solidFill>
                <a:srgbClr val="002060"/>
              </a:solidFill>
            </a:endParaRPr>
          </a:p>
        </p:txBody>
      </p:sp>
      <p:sp>
        <p:nvSpPr>
          <p:cNvPr id="35850" name="11 Rectángulo"/>
          <p:cNvSpPr>
            <a:spLocks noChangeArrowheads="1"/>
          </p:cNvSpPr>
          <p:nvPr/>
        </p:nvSpPr>
        <p:spPr bwMode="auto">
          <a:xfrm>
            <a:off x="1385888" y="3122613"/>
            <a:ext cx="59944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2100"/>
              </a:spcAft>
              <a:buClr>
                <a:srgbClr val="C00000"/>
              </a:buClr>
              <a:buSzPct val="130000"/>
              <a:buFont typeface="Calibri" panose="020F0502020204030204" pitchFamily="34" charset="0"/>
              <a:buAutoNum type="arabicPeriod" startAt="3"/>
            </a:pPr>
            <a:r>
              <a:rPr lang="en-US" altLang="es-MX" sz="2400" b="1" dirty="0">
                <a:solidFill>
                  <a:srgbClr val="002060"/>
                </a:solidFill>
              </a:rPr>
              <a:t>Aggregated tables.  CA by adding the variable year</a:t>
            </a:r>
            <a:endParaRPr lang="en-GB" altLang="es-MX" sz="2400" b="1" dirty="0">
              <a:solidFill>
                <a:srgbClr val="002060"/>
              </a:solidFill>
            </a:endParaRPr>
          </a:p>
        </p:txBody>
      </p:sp>
      <p:sp>
        <p:nvSpPr>
          <p:cNvPr id="35851" name="11 Rectángulo"/>
          <p:cNvSpPr>
            <a:spLocks noChangeArrowheads="1"/>
          </p:cNvSpPr>
          <p:nvPr/>
        </p:nvSpPr>
        <p:spPr bwMode="auto">
          <a:xfrm>
            <a:off x="1385888" y="4365625"/>
            <a:ext cx="5994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2100"/>
              </a:spcAft>
              <a:buClr>
                <a:srgbClr val="C00000"/>
              </a:buClr>
              <a:buSzPct val="130000"/>
              <a:buFont typeface="Calibri" panose="020F0502020204030204" pitchFamily="34" charset="0"/>
              <a:buAutoNum type="arabicPeriod" startAt="4"/>
            </a:pPr>
            <a:r>
              <a:rPr lang="en-US" altLang="es-MX" sz="2400" b="1" dirty="0">
                <a:solidFill>
                  <a:srgbClr val="002060"/>
                </a:solidFill>
              </a:rPr>
              <a:t>Contributive words</a:t>
            </a:r>
            <a:endParaRPr lang="en-GB" altLang="es-MX" sz="2400" b="1" dirty="0">
              <a:solidFill>
                <a:srgbClr val="002060"/>
              </a:solidFill>
            </a:endParaRPr>
          </a:p>
        </p:txBody>
      </p:sp>
      <p:sp>
        <p:nvSpPr>
          <p:cNvPr id="35852" name="13 Rectángulo"/>
          <p:cNvSpPr>
            <a:spLocks noChangeArrowheads="1"/>
          </p:cNvSpPr>
          <p:nvPr/>
        </p:nvSpPr>
        <p:spPr bwMode="auto">
          <a:xfrm>
            <a:off x="1385888" y="5300663"/>
            <a:ext cx="5994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2100"/>
              </a:spcAft>
              <a:buClr>
                <a:srgbClr val="C00000"/>
              </a:buClr>
              <a:buSzPct val="130000"/>
              <a:buFont typeface="Calibri" panose="020F0502020204030204" pitchFamily="34" charset="0"/>
              <a:buAutoNum type="arabicPeriod" startAt="5"/>
            </a:pPr>
            <a:r>
              <a:rPr lang="en-US" altLang="es-MX" sz="2400" b="1" dirty="0">
                <a:solidFill>
                  <a:srgbClr val="002060"/>
                </a:solidFill>
              </a:rPr>
              <a:t>Evolution of vocabulary</a:t>
            </a:r>
            <a:endParaRPr lang="en-GB" altLang="es-MX" sz="2400" b="1" dirty="0">
              <a:solidFill>
                <a:srgbClr val="002060"/>
              </a:solidFill>
            </a:endParaRPr>
          </a:p>
        </p:txBody>
      </p:sp>
      <p:sp>
        <p:nvSpPr>
          <p:cNvPr id="15" name="14 Flecha abajo"/>
          <p:cNvSpPr/>
          <p:nvPr/>
        </p:nvSpPr>
        <p:spPr>
          <a:xfrm>
            <a:off x="3276600" y="1952625"/>
            <a:ext cx="395288" cy="25241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/>
          </a:p>
        </p:txBody>
      </p:sp>
      <p:sp>
        <p:nvSpPr>
          <p:cNvPr id="19" name="18 Flecha abajo"/>
          <p:cNvSpPr/>
          <p:nvPr/>
        </p:nvSpPr>
        <p:spPr>
          <a:xfrm>
            <a:off x="3276600" y="2781300"/>
            <a:ext cx="395288" cy="25241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/>
          </a:p>
        </p:txBody>
      </p:sp>
      <p:sp>
        <p:nvSpPr>
          <p:cNvPr id="20" name="19 Flecha abajo"/>
          <p:cNvSpPr/>
          <p:nvPr/>
        </p:nvSpPr>
        <p:spPr>
          <a:xfrm>
            <a:off x="3276600" y="4076700"/>
            <a:ext cx="395288" cy="25241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/>
          </a:p>
        </p:txBody>
      </p:sp>
      <p:sp>
        <p:nvSpPr>
          <p:cNvPr id="21" name="20 Flecha abajo"/>
          <p:cNvSpPr/>
          <p:nvPr/>
        </p:nvSpPr>
        <p:spPr>
          <a:xfrm>
            <a:off x="3276600" y="4976813"/>
            <a:ext cx="395288" cy="252412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/>
          </a:p>
        </p:txBody>
      </p:sp>
      <p:sp>
        <p:nvSpPr>
          <p:cNvPr id="22" name="21 Flecha abajo"/>
          <p:cNvSpPr/>
          <p:nvPr/>
        </p:nvSpPr>
        <p:spPr>
          <a:xfrm>
            <a:off x="3276600" y="5876925"/>
            <a:ext cx="395288" cy="25241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/>
          </a:p>
        </p:txBody>
      </p:sp>
      <p:sp>
        <p:nvSpPr>
          <p:cNvPr id="23" name="22 CuadroTexto"/>
          <p:cNvSpPr txBox="1"/>
          <p:nvPr/>
        </p:nvSpPr>
        <p:spPr>
          <a:xfrm>
            <a:off x="1979613" y="6264275"/>
            <a:ext cx="3024187" cy="4778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500" dirty="0">
                <a:solidFill>
                  <a:schemeClr val="bg1"/>
                </a:solidFill>
                <a:latin typeface="+mn-lt"/>
                <a:cs typeface="Arial" charset="0"/>
              </a:rPr>
              <a:t>Concluding remarks</a:t>
            </a:r>
          </a:p>
        </p:txBody>
      </p:sp>
      <p:sp>
        <p:nvSpPr>
          <p:cNvPr id="35859" name="1 Marcador de número de diapositiva"/>
          <p:cNvSpPr txBox="1">
            <a:spLocks/>
          </p:cNvSpPr>
          <p:nvPr/>
        </p:nvSpPr>
        <p:spPr bwMode="auto">
          <a:xfrm>
            <a:off x="8715375" y="6500813"/>
            <a:ext cx="425450" cy="3841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DB6B1ADE-6E84-4C9C-A671-D25DB73721C0}" type="slidenum">
              <a:rPr lang="es-MX" altLang="es-ES" sz="2500">
                <a:solidFill>
                  <a:schemeClr val="bg1"/>
                </a:solidFill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es-MX" altLang="es-ES" sz="25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22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8" grpId="0"/>
      <p:bldP spid="35849" grpId="0"/>
      <p:bldP spid="35850" grpId="0"/>
      <p:bldP spid="35851" grpId="0"/>
      <p:bldP spid="35852" grpId="0"/>
      <p:bldP spid="15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Marcador de número de diapositiva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F5D39BA4-4827-4251-88A3-18082A3AFC0C}" type="slidenum">
              <a:rPr lang="es-MX" sz="1200">
                <a:solidFill>
                  <a:srgbClr val="898989"/>
                </a:solidFill>
                <a:latin typeface="Arial" panose="020B0604020202020204" pitchFamily="34" charset="0"/>
              </a:rPr>
              <a:pPr algn="l">
                <a:spcBef>
                  <a:spcPct val="0"/>
                </a:spcBef>
                <a:buFontTx/>
                <a:buNone/>
              </a:pPr>
              <a:t>18</a:t>
            </a:fld>
            <a:endParaRPr lang="es-MX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971550" y="1587500"/>
            <a:ext cx="4895850" cy="37861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609600" indent="-6096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GB" altLang="es-ES" sz="4000" b="1" dirty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Introduction 	</a:t>
            </a:r>
          </a:p>
          <a:p>
            <a:pPr eaLnBrk="1" hangingPunct="1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GB" altLang="es-ES" sz="4000" b="1" dirty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The dataset</a:t>
            </a:r>
            <a:r>
              <a:rPr lang="en-GB" altLang="es-ES" sz="4000" b="1" dirty="0">
                <a:solidFill>
                  <a:srgbClr val="002060"/>
                </a:solidFill>
                <a:cs typeface="Arial" charset="0"/>
              </a:rPr>
              <a:t>	</a:t>
            </a:r>
          </a:p>
          <a:p>
            <a:pPr eaLnBrk="1" hangingPunct="1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GB" altLang="es-ES" sz="4000" b="1" dirty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Methodology</a:t>
            </a:r>
          </a:p>
          <a:p>
            <a:pPr eaLnBrk="1" hangingPunct="1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GB" altLang="es-ES" sz="4000" b="1" dirty="0">
                <a:solidFill>
                  <a:srgbClr val="002060"/>
                </a:solidFill>
                <a:cs typeface="Arial" charset="0"/>
              </a:rPr>
              <a:t>Results</a:t>
            </a:r>
          </a:p>
          <a:p>
            <a:pPr eaLnBrk="1" hangingPunct="1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GB" altLang="es-ES" sz="4000" b="1" dirty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Discussion</a:t>
            </a:r>
            <a:endParaRPr lang="es-MX" altLang="es-ES" sz="4000" b="1" dirty="0">
              <a:solidFill>
                <a:schemeClr val="bg1">
                  <a:lumMod val="75000"/>
                </a:schemeClr>
              </a:solidFill>
              <a:cs typeface="Arial" charset="0"/>
            </a:endParaRPr>
          </a:p>
        </p:txBody>
      </p:sp>
      <p:pic>
        <p:nvPicPr>
          <p:cNvPr id="36868" name="Picture 6" descr="http://www.brightcarbon.com/wp-content/uploads/2013/09/sales_presentation_outline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44450"/>
            <a:ext cx="3278187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1 Marcador de número de diapositiva"/>
          <p:cNvSpPr txBox="1">
            <a:spLocks/>
          </p:cNvSpPr>
          <p:nvPr/>
        </p:nvSpPr>
        <p:spPr bwMode="auto">
          <a:xfrm>
            <a:off x="8715375" y="6500813"/>
            <a:ext cx="425450" cy="3841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1904BC02-DCBF-4323-8DCC-46DBB95EC8AF}" type="slidenum">
              <a:rPr lang="es-MX" altLang="es-ES" sz="2500">
                <a:solidFill>
                  <a:schemeClr val="bg1"/>
                </a:solidFill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es-MX" altLang="es-ES" sz="25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093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sultado de imagen para el santo en su laborator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7" y="116632"/>
            <a:ext cx="9096375" cy="675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076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5">
            <a:extLst>
              <a:ext uri="{FF2B5EF4-FFF2-40B4-BE49-F238E27FC236}">
                <a16:creationId xmlns:a16="http://schemas.microsoft.com/office/drawing/2014/main" id="{25F509D6-B9EE-4752-9C8B-DBD593F5E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2019300"/>
            <a:ext cx="489585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buFont typeface="Calibri" panose="020F0502020204030204" pitchFamily="34" charset="0"/>
              <a:buAutoNum type="arabicPeriod"/>
            </a:pPr>
            <a:r>
              <a:rPr lang="en-GB" altLang="es-ES" sz="4000" b="1" dirty="0">
                <a:solidFill>
                  <a:srgbClr val="002060"/>
                </a:solidFill>
                <a:latin typeface="Calibri" panose="020F0502020204030204" pitchFamily="34" charset="0"/>
              </a:rPr>
              <a:t>Introduction 	</a:t>
            </a:r>
          </a:p>
          <a:p>
            <a:pPr eaLnBrk="1" hangingPunct="1">
              <a:spcBef>
                <a:spcPts val="1200"/>
              </a:spcBef>
              <a:buFont typeface="Calibri" panose="020F0502020204030204" pitchFamily="34" charset="0"/>
              <a:buAutoNum type="arabicPeriod"/>
            </a:pPr>
            <a:r>
              <a:rPr lang="en-GB" altLang="es-ES" sz="4000" b="1" dirty="0">
                <a:solidFill>
                  <a:srgbClr val="002060"/>
                </a:solidFill>
                <a:latin typeface="Calibri" panose="020F0502020204030204" pitchFamily="34" charset="0"/>
              </a:rPr>
              <a:t>The dataset	</a:t>
            </a:r>
          </a:p>
          <a:p>
            <a:pPr eaLnBrk="1" hangingPunct="1">
              <a:spcBef>
                <a:spcPts val="1200"/>
              </a:spcBef>
              <a:buFont typeface="Calibri" panose="020F0502020204030204" pitchFamily="34" charset="0"/>
              <a:buAutoNum type="arabicPeriod"/>
            </a:pPr>
            <a:r>
              <a:rPr lang="en-GB" altLang="es-ES" sz="4000" b="1" dirty="0">
                <a:solidFill>
                  <a:srgbClr val="002060"/>
                </a:solidFill>
                <a:latin typeface="Calibri" panose="020F0502020204030204" pitchFamily="34" charset="0"/>
              </a:rPr>
              <a:t>Methodology	</a:t>
            </a:r>
          </a:p>
          <a:p>
            <a:pPr eaLnBrk="1" hangingPunct="1">
              <a:spcBef>
                <a:spcPts val="1200"/>
              </a:spcBef>
              <a:buFont typeface="Calibri" panose="020F0502020204030204" pitchFamily="34" charset="0"/>
              <a:buAutoNum type="arabicPeriod"/>
            </a:pPr>
            <a:r>
              <a:rPr lang="en-GB" altLang="es-ES" sz="4000" b="1" dirty="0">
                <a:solidFill>
                  <a:srgbClr val="002060"/>
                </a:solidFill>
                <a:latin typeface="Calibri" panose="020F0502020204030204" pitchFamily="34" charset="0"/>
              </a:rPr>
              <a:t>Results</a:t>
            </a:r>
          </a:p>
          <a:p>
            <a:pPr eaLnBrk="1" hangingPunct="1">
              <a:spcBef>
                <a:spcPts val="1200"/>
              </a:spcBef>
              <a:buFont typeface="Calibri" panose="020F0502020204030204" pitchFamily="34" charset="0"/>
              <a:buAutoNum type="arabicPeriod"/>
            </a:pPr>
            <a:r>
              <a:rPr lang="en-GB" altLang="es-ES" sz="4000" b="1" dirty="0">
                <a:solidFill>
                  <a:srgbClr val="002060"/>
                </a:solidFill>
                <a:latin typeface="Calibri" panose="020F0502020204030204" pitchFamily="34" charset="0"/>
              </a:rPr>
              <a:t>Discussion</a:t>
            </a:r>
            <a:endParaRPr lang="es-MX" altLang="es-ES" sz="40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7411" name="7 Rectángulo">
            <a:extLst>
              <a:ext uri="{FF2B5EF4-FFF2-40B4-BE49-F238E27FC236}">
                <a16:creationId xmlns:a16="http://schemas.microsoft.com/office/drawing/2014/main" id="{FEDDAE93-9D25-4B60-9652-37AC21695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8538" y="404813"/>
            <a:ext cx="20589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MX" altLang="es-ES" sz="4000" b="1">
                <a:solidFill>
                  <a:srgbClr val="002060"/>
                </a:solidFill>
                <a:latin typeface="Calibri" panose="020F0502020204030204" pitchFamily="34" charset="0"/>
              </a:rPr>
              <a:t>OUTLINE</a:t>
            </a:r>
          </a:p>
        </p:txBody>
      </p:sp>
      <p:pic>
        <p:nvPicPr>
          <p:cNvPr id="17412" name="Picture 6" descr="http://www.brightcarbon.com/wp-content/uploads/2013/09/sales_presentation_outline_01.jpg">
            <a:extLst>
              <a:ext uri="{FF2B5EF4-FFF2-40B4-BE49-F238E27FC236}">
                <a16:creationId xmlns:a16="http://schemas.microsoft.com/office/drawing/2014/main" id="{B81E5976-47DE-4F8A-85BC-E78D35BB1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0" y="79375"/>
            <a:ext cx="25844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6991649A-553F-458B-B81A-56550CC88BDC}"/>
              </a:ext>
            </a:extLst>
          </p:cNvPr>
          <p:cNvSpPr txBox="1">
            <a:spLocks/>
          </p:cNvSpPr>
          <p:nvPr/>
        </p:nvSpPr>
        <p:spPr bwMode="auto">
          <a:xfrm>
            <a:off x="8715375" y="6500813"/>
            <a:ext cx="425450" cy="384175"/>
          </a:xfrm>
          <a:prstGeom prst="rect">
            <a:avLst/>
          </a:prstGeom>
          <a:solidFill>
            <a:schemeClr val="tx1"/>
          </a:solidFill>
          <a:ex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421979ED-12CB-4E1F-A067-8CE94780965F}" type="slidenum">
              <a:rPr lang="es-MX" altLang="es-ES" sz="25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2</a:t>
            </a:fld>
            <a:endParaRPr lang="es-MX" altLang="es-ES" sz="25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Rectángulo"/>
          <p:cNvSpPr/>
          <p:nvPr/>
        </p:nvSpPr>
        <p:spPr>
          <a:xfrm>
            <a:off x="-36513" y="0"/>
            <a:ext cx="1836738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23" name="22 Rectángulo"/>
          <p:cNvSpPr/>
          <p:nvPr/>
        </p:nvSpPr>
        <p:spPr>
          <a:xfrm>
            <a:off x="17637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The dataset</a:t>
            </a:r>
          </a:p>
        </p:txBody>
      </p:sp>
      <p:sp>
        <p:nvSpPr>
          <p:cNvPr id="25" name="24 Rectángulo"/>
          <p:cNvSpPr/>
          <p:nvPr/>
        </p:nvSpPr>
        <p:spPr>
          <a:xfrm>
            <a:off x="3563938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Methodology</a:t>
            </a:r>
          </a:p>
        </p:txBody>
      </p:sp>
      <p:sp>
        <p:nvSpPr>
          <p:cNvPr id="26" name="25 Rectángulo"/>
          <p:cNvSpPr/>
          <p:nvPr/>
        </p:nvSpPr>
        <p:spPr>
          <a:xfrm>
            <a:off x="5364163" y="0"/>
            <a:ext cx="1871662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b="1" dirty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27" name="26 Rectángulo"/>
          <p:cNvSpPr/>
          <p:nvPr/>
        </p:nvSpPr>
        <p:spPr>
          <a:xfrm>
            <a:off x="7235825" y="0"/>
            <a:ext cx="1908175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Discussion.</a:t>
            </a:r>
          </a:p>
        </p:txBody>
      </p:sp>
      <p:sp>
        <p:nvSpPr>
          <p:cNvPr id="38932" name="1 Marcador de número de diapositiva"/>
          <p:cNvSpPr txBox="1">
            <a:spLocks/>
          </p:cNvSpPr>
          <p:nvPr/>
        </p:nvSpPr>
        <p:spPr bwMode="auto">
          <a:xfrm>
            <a:off x="8715375" y="6500813"/>
            <a:ext cx="425450" cy="3841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1A02482A-8A22-47D9-A8C9-22BF6E51F63C}" type="slidenum">
              <a:rPr lang="es-MX" altLang="es-ES" sz="2500">
                <a:solidFill>
                  <a:schemeClr val="bg1"/>
                </a:solidFill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es-MX" altLang="es-ES" sz="2500">
              <a:solidFill>
                <a:schemeClr val="bg1"/>
              </a:solidFill>
            </a:endParaRPr>
          </a:p>
        </p:txBody>
      </p:sp>
      <p:pic>
        <p:nvPicPr>
          <p:cNvPr id="28" name="Imagen 27"/>
          <p:cNvPicPr/>
          <p:nvPr/>
        </p:nvPicPr>
        <p:blipFill>
          <a:blip r:embed="rId2"/>
          <a:stretch>
            <a:fillRect/>
          </a:stretch>
        </p:blipFill>
        <p:spPr>
          <a:xfrm>
            <a:off x="3243263" y="1358245"/>
            <a:ext cx="5472112" cy="5334655"/>
          </a:xfrm>
          <a:prstGeom prst="rect">
            <a:avLst/>
          </a:prstGeom>
        </p:spPr>
      </p:pic>
      <p:sp>
        <p:nvSpPr>
          <p:cNvPr id="30" name="11 Rectángulo"/>
          <p:cNvSpPr>
            <a:spLocks noChangeArrowheads="1"/>
          </p:cNvSpPr>
          <p:nvPr/>
        </p:nvSpPr>
        <p:spPr bwMode="auto">
          <a:xfrm>
            <a:off x="233809" y="3164366"/>
            <a:ext cx="244827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0960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5250" indent="0" eaLnBrk="1" hangingPunct="1">
              <a:spcBef>
                <a:spcPct val="0"/>
              </a:spcBef>
              <a:spcAft>
                <a:spcPts val="2100"/>
              </a:spcAft>
              <a:buClr>
                <a:srgbClr val="C00000"/>
              </a:buClr>
              <a:buSzPct val="130000"/>
              <a:buNone/>
            </a:pPr>
            <a:r>
              <a:rPr lang="en-US" altLang="es-MX" sz="2500" b="1" dirty="0">
                <a:solidFill>
                  <a:srgbClr val="002060"/>
                </a:solidFill>
              </a:rPr>
              <a:t>The most frequent words</a:t>
            </a:r>
            <a:endParaRPr lang="en-GB" altLang="es-MX" sz="2500" b="1" dirty="0">
              <a:solidFill>
                <a:srgbClr val="002060"/>
              </a:solidFill>
            </a:endParaRPr>
          </a:p>
        </p:txBody>
      </p:sp>
      <p:sp>
        <p:nvSpPr>
          <p:cNvPr id="31" name="10 Abrir llave"/>
          <p:cNvSpPr/>
          <p:nvPr/>
        </p:nvSpPr>
        <p:spPr>
          <a:xfrm>
            <a:off x="2665178" y="1358244"/>
            <a:ext cx="466661" cy="5334655"/>
          </a:xfrm>
          <a:prstGeom prst="leftBrace">
            <a:avLst>
              <a:gd name="adj1" fmla="val 61334"/>
              <a:gd name="adj2" fmla="val 50000"/>
            </a:avLst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/>
          </a:p>
        </p:txBody>
      </p:sp>
      <p:sp>
        <p:nvSpPr>
          <p:cNvPr id="12" name="1 Rectángulo">
            <a:extLst>
              <a:ext uri="{FF2B5EF4-FFF2-40B4-BE49-F238E27FC236}">
                <a16:creationId xmlns:a16="http://schemas.microsoft.com/office/drawing/2014/main" id="{AFC5D8FC-5B75-446D-951C-ED4C5E716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692150"/>
            <a:ext cx="4986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2100"/>
              </a:spcAft>
              <a:buClr>
                <a:srgbClr val="C00000"/>
              </a:buClr>
              <a:buSzPct val="130000"/>
              <a:buFont typeface="Calibri" panose="020F0502020204030204" pitchFamily="34" charset="0"/>
              <a:buAutoNum type="arabicPeriod"/>
            </a:pPr>
            <a:r>
              <a:rPr lang="en-US" altLang="es-MX" sz="2800" b="1" dirty="0">
                <a:solidFill>
                  <a:srgbClr val="002060"/>
                </a:solidFill>
              </a:rPr>
              <a:t>Descriptive statistics</a:t>
            </a:r>
            <a:endParaRPr lang="en-GB" altLang="es-MX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5830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1 Rectángulo"/>
          <p:cNvSpPr>
            <a:spLocks noChangeArrowheads="1"/>
          </p:cNvSpPr>
          <p:nvPr/>
        </p:nvSpPr>
        <p:spPr bwMode="auto">
          <a:xfrm>
            <a:off x="1403350" y="692150"/>
            <a:ext cx="59049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0960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2100"/>
              </a:spcAft>
              <a:buClr>
                <a:srgbClr val="C00000"/>
              </a:buClr>
              <a:buSzPct val="130000"/>
              <a:buFont typeface="Calibri" panose="020F0502020204030204" pitchFamily="34" charset="0"/>
              <a:buAutoNum type="arabicPeriod"/>
            </a:pPr>
            <a:r>
              <a:rPr lang="en-US" altLang="es-MX" sz="2800" b="1" dirty="0">
                <a:solidFill>
                  <a:srgbClr val="002060"/>
                </a:solidFill>
              </a:rPr>
              <a:t>Summary of most frequent terms </a:t>
            </a:r>
            <a:endParaRPr lang="en-GB" altLang="es-MX" sz="2800" b="1" dirty="0">
              <a:solidFill>
                <a:srgbClr val="002060"/>
              </a:solidFill>
            </a:endParaRPr>
          </a:p>
        </p:txBody>
      </p:sp>
      <p:sp>
        <p:nvSpPr>
          <p:cNvPr id="3" name="20 Rectángulo"/>
          <p:cNvSpPr/>
          <p:nvPr/>
        </p:nvSpPr>
        <p:spPr>
          <a:xfrm>
            <a:off x="-36513" y="0"/>
            <a:ext cx="1836738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4" name="22 Rectángulo"/>
          <p:cNvSpPr/>
          <p:nvPr/>
        </p:nvSpPr>
        <p:spPr>
          <a:xfrm>
            <a:off x="17637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The dataset</a:t>
            </a:r>
          </a:p>
        </p:txBody>
      </p:sp>
      <p:sp>
        <p:nvSpPr>
          <p:cNvPr id="5" name="24 Rectángulo"/>
          <p:cNvSpPr/>
          <p:nvPr/>
        </p:nvSpPr>
        <p:spPr>
          <a:xfrm>
            <a:off x="3563938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Methodology</a:t>
            </a:r>
          </a:p>
        </p:txBody>
      </p:sp>
      <p:sp>
        <p:nvSpPr>
          <p:cNvPr id="6" name="25 Rectángulo"/>
          <p:cNvSpPr/>
          <p:nvPr/>
        </p:nvSpPr>
        <p:spPr>
          <a:xfrm>
            <a:off x="5364163" y="0"/>
            <a:ext cx="1871662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b="1" dirty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7" name="26 Rectángulo"/>
          <p:cNvSpPr/>
          <p:nvPr/>
        </p:nvSpPr>
        <p:spPr>
          <a:xfrm>
            <a:off x="7235825" y="0"/>
            <a:ext cx="1908175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Discussion.</a:t>
            </a:r>
          </a:p>
        </p:txBody>
      </p:sp>
      <p:pic>
        <p:nvPicPr>
          <p:cNvPr id="8" name="Imagen 7"/>
          <p:cNvPicPr/>
          <p:nvPr/>
        </p:nvPicPr>
        <p:blipFill rotWithShape="1">
          <a:blip r:embed="rId2"/>
          <a:srcRect l="22934" r="22446" b="1786"/>
          <a:stretch/>
        </p:blipFill>
        <p:spPr bwMode="auto">
          <a:xfrm>
            <a:off x="32115" y="1202231"/>
            <a:ext cx="5544616" cy="56557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/>
          <p:cNvPicPr/>
          <p:nvPr/>
        </p:nvPicPr>
        <p:blipFill>
          <a:blip r:embed="rId3"/>
          <a:stretch>
            <a:fillRect/>
          </a:stretch>
        </p:blipFill>
        <p:spPr>
          <a:xfrm>
            <a:off x="6151007" y="1412875"/>
            <a:ext cx="2992993" cy="525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919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1 Rectángulo"/>
          <p:cNvSpPr>
            <a:spLocks noChangeArrowheads="1"/>
          </p:cNvSpPr>
          <p:nvPr/>
        </p:nvSpPr>
        <p:spPr bwMode="auto">
          <a:xfrm>
            <a:off x="1403350" y="692150"/>
            <a:ext cx="4986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2100"/>
              </a:spcAft>
              <a:buClr>
                <a:srgbClr val="C00000"/>
              </a:buClr>
              <a:buSzPct val="130000"/>
              <a:buFont typeface="Calibri" panose="020F0502020204030204" pitchFamily="34" charset="0"/>
              <a:buAutoNum type="arabicPeriod"/>
            </a:pPr>
            <a:r>
              <a:rPr lang="en-US" altLang="es-MX" sz="2800" b="1" dirty="0">
                <a:solidFill>
                  <a:srgbClr val="002060"/>
                </a:solidFill>
              </a:rPr>
              <a:t>Descriptive statistics</a:t>
            </a:r>
            <a:endParaRPr lang="en-GB" altLang="es-MX" sz="2800" b="1" dirty="0">
              <a:solidFill>
                <a:srgbClr val="00206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6084888" y="4508500"/>
            <a:ext cx="2951162" cy="18158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dirty="0">
                <a:solidFill>
                  <a:srgbClr val="002060"/>
                </a:solidFill>
                <a:latin typeface="+mn-lt"/>
                <a:cs typeface="Arial" charset="0"/>
              </a:rPr>
              <a:t>The majority of publications are concentrated in USA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487016" y="1848803"/>
            <a:ext cx="2951162" cy="98488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900" dirty="0">
                <a:solidFill>
                  <a:srgbClr val="002060"/>
                </a:solidFill>
                <a:latin typeface="+mn-lt"/>
                <a:cs typeface="Arial" charset="0"/>
              </a:rPr>
              <a:t>Publications per year</a:t>
            </a:r>
          </a:p>
        </p:txBody>
      </p:sp>
      <p:sp>
        <p:nvSpPr>
          <p:cNvPr id="13" name="12 Flecha derecha"/>
          <p:cNvSpPr/>
          <p:nvPr/>
        </p:nvSpPr>
        <p:spPr>
          <a:xfrm>
            <a:off x="3448050" y="2332038"/>
            <a:ext cx="395288" cy="40005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/>
          </a:p>
        </p:txBody>
      </p:sp>
      <p:sp>
        <p:nvSpPr>
          <p:cNvPr id="14" name="13 Flecha derecha"/>
          <p:cNvSpPr/>
          <p:nvPr/>
        </p:nvSpPr>
        <p:spPr>
          <a:xfrm>
            <a:off x="5508625" y="5045075"/>
            <a:ext cx="395288" cy="40005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/>
          </a:p>
        </p:txBody>
      </p:sp>
      <p:sp>
        <p:nvSpPr>
          <p:cNvPr id="15" name="14 Rectángulo"/>
          <p:cNvSpPr/>
          <p:nvPr/>
        </p:nvSpPr>
        <p:spPr>
          <a:xfrm>
            <a:off x="-36513" y="0"/>
            <a:ext cx="1836738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17637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The dataset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3563938" y="0"/>
            <a:ext cx="1908175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Methodology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54721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b="1" dirty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7308850" y="0"/>
            <a:ext cx="187166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Discussion.</a:t>
            </a:r>
          </a:p>
        </p:txBody>
      </p:sp>
      <p:sp>
        <p:nvSpPr>
          <p:cNvPr id="40974" name="1 Marcador de número de diapositiva"/>
          <p:cNvSpPr txBox="1">
            <a:spLocks/>
          </p:cNvSpPr>
          <p:nvPr/>
        </p:nvSpPr>
        <p:spPr bwMode="auto">
          <a:xfrm>
            <a:off x="8715375" y="6500813"/>
            <a:ext cx="425450" cy="3841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121F1060-B9F5-49D5-B5D1-527E1054C721}" type="slidenum">
              <a:rPr lang="es-MX" altLang="es-ES" sz="2500">
                <a:solidFill>
                  <a:schemeClr val="bg1"/>
                </a:solidFill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es-MX" altLang="es-ES" sz="2500">
              <a:solidFill>
                <a:schemeClr val="bg1"/>
              </a:solidFill>
            </a:endParaRPr>
          </a:p>
        </p:txBody>
      </p:sp>
      <p:graphicFrame>
        <p:nvGraphicFramePr>
          <p:cNvPr id="20" name="Gráfico 19"/>
          <p:cNvGraphicFramePr/>
          <p:nvPr>
            <p:extLst/>
          </p:nvPr>
        </p:nvGraphicFramePr>
        <p:xfrm>
          <a:off x="4488180" y="1216025"/>
          <a:ext cx="4652645" cy="2284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1" name="Gráfico 20"/>
          <p:cNvGraphicFramePr/>
          <p:nvPr>
            <p:extLst/>
          </p:nvPr>
        </p:nvGraphicFramePr>
        <p:xfrm>
          <a:off x="28037" y="3886655"/>
          <a:ext cx="5444076" cy="2971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207961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2E9AE2B6-3739-437E-BC59-C6C0F8F38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692150"/>
            <a:ext cx="6048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2100"/>
              </a:spcAft>
              <a:buClr>
                <a:srgbClr val="C00000"/>
              </a:buClr>
              <a:buSzPct val="130000"/>
              <a:buFont typeface="Calibri" panose="020F0502020204030204" pitchFamily="34" charset="0"/>
              <a:buAutoNum type="arabicPeriod" startAt="2"/>
            </a:pPr>
            <a:r>
              <a:rPr lang="en-US" altLang="es-MX" sz="2800" b="1" dirty="0">
                <a:solidFill>
                  <a:srgbClr val="002060"/>
                </a:solidFill>
              </a:rPr>
              <a:t>Simple correspondence analysis</a:t>
            </a:r>
            <a:endParaRPr lang="en-GB" altLang="es-MX" sz="2800" b="1" dirty="0">
              <a:solidFill>
                <a:srgbClr val="002060"/>
              </a:solidFill>
            </a:endParaRPr>
          </a:p>
        </p:txBody>
      </p:sp>
      <p:sp>
        <p:nvSpPr>
          <p:cNvPr id="3" name="58 Rectángulo">
            <a:extLst>
              <a:ext uri="{FF2B5EF4-FFF2-40B4-BE49-F238E27FC236}">
                <a16:creationId xmlns:a16="http://schemas.microsoft.com/office/drawing/2014/main" id="{403F1F21-7709-4618-983B-662F6BD94C72}"/>
              </a:ext>
            </a:extLst>
          </p:cNvPr>
          <p:cNvSpPr/>
          <p:nvPr/>
        </p:nvSpPr>
        <p:spPr>
          <a:xfrm>
            <a:off x="-36513" y="0"/>
            <a:ext cx="1836738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4" name="60 Rectángulo">
            <a:extLst>
              <a:ext uri="{FF2B5EF4-FFF2-40B4-BE49-F238E27FC236}">
                <a16:creationId xmlns:a16="http://schemas.microsoft.com/office/drawing/2014/main" id="{64D8626F-2707-4C84-B740-898214DC0FBB}"/>
              </a:ext>
            </a:extLst>
          </p:cNvPr>
          <p:cNvSpPr/>
          <p:nvPr/>
        </p:nvSpPr>
        <p:spPr>
          <a:xfrm>
            <a:off x="17637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The dataset</a:t>
            </a:r>
          </a:p>
        </p:txBody>
      </p:sp>
      <p:sp>
        <p:nvSpPr>
          <p:cNvPr id="5" name="61 Rectángulo">
            <a:extLst>
              <a:ext uri="{FF2B5EF4-FFF2-40B4-BE49-F238E27FC236}">
                <a16:creationId xmlns:a16="http://schemas.microsoft.com/office/drawing/2014/main" id="{74ECF061-51FA-47B3-9E9C-D53BE5BECE1B}"/>
              </a:ext>
            </a:extLst>
          </p:cNvPr>
          <p:cNvSpPr/>
          <p:nvPr/>
        </p:nvSpPr>
        <p:spPr>
          <a:xfrm>
            <a:off x="3563938" y="0"/>
            <a:ext cx="1908175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Methodology</a:t>
            </a:r>
          </a:p>
        </p:txBody>
      </p:sp>
      <p:sp>
        <p:nvSpPr>
          <p:cNvPr id="6" name="62 Rectángulo">
            <a:extLst>
              <a:ext uri="{FF2B5EF4-FFF2-40B4-BE49-F238E27FC236}">
                <a16:creationId xmlns:a16="http://schemas.microsoft.com/office/drawing/2014/main" id="{399A424F-0045-45E2-AA72-71CC77423A60}"/>
              </a:ext>
            </a:extLst>
          </p:cNvPr>
          <p:cNvSpPr/>
          <p:nvPr/>
        </p:nvSpPr>
        <p:spPr>
          <a:xfrm>
            <a:off x="54721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b="1" dirty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7" name="63 Rectángulo">
            <a:extLst>
              <a:ext uri="{FF2B5EF4-FFF2-40B4-BE49-F238E27FC236}">
                <a16:creationId xmlns:a16="http://schemas.microsoft.com/office/drawing/2014/main" id="{0163F44E-A8B0-4092-83F6-B9BCD0ED227C}"/>
              </a:ext>
            </a:extLst>
          </p:cNvPr>
          <p:cNvSpPr/>
          <p:nvPr/>
        </p:nvSpPr>
        <p:spPr>
          <a:xfrm>
            <a:off x="7308850" y="0"/>
            <a:ext cx="187166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88D5542-7A4F-4D48-8986-B8AF037F8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502" y="3226463"/>
            <a:ext cx="3634068" cy="22629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5CE03E9B-0FBC-49F6-8BF0-D4767945E0D6}"/>
                  </a:ext>
                </a:extLst>
              </p:cNvPr>
              <p:cNvSpPr/>
              <p:nvPr/>
            </p:nvSpPr>
            <p:spPr>
              <a:xfrm>
                <a:off x="323452" y="1268760"/>
                <a:ext cx="8208169" cy="16494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2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 and B categorical variables, with </a:t>
                </a:r>
                <a:r>
                  <a:rPr lang="en-GB" sz="21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</a:t>
                </a:r>
                <a:r>
                  <a:rPr lang="en-GB" sz="2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=1,…,</a:t>
                </a:r>
                <a:r>
                  <a:rPr lang="en-GB" sz="2100" b="1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</a:t>
                </a:r>
                <a:r>
                  <a:rPr lang="en-GB" sz="2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and </a:t>
                </a:r>
                <a:r>
                  <a:rPr lang="en-GB" sz="21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j</a:t>
                </a:r>
                <a:r>
                  <a:rPr lang="en-GB" sz="2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=1,…,</a:t>
                </a:r>
                <a:r>
                  <a:rPr lang="en-GB" sz="2100" b="1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J</a:t>
                </a:r>
                <a:r>
                  <a:rPr lang="en-GB" sz="2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categories respectively  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GB" sz="21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GB" sz="21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supHide m:val="on"/>
                        <m:ctrlPr>
                          <a:rPr lang="es-MX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GB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s-MX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GB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GB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𝑖𝑗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GB" sz="2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is the number of observations,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MX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GB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GB" sz="2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is the number of times that intersection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MX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i</m:t>
                        </m:r>
                      </m:sub>
                    </m:sSub>
                    <m:r>
                      <a:rPr lang="en-GB" sz="21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∩</m:t>
                    </m:r>
                    <m:sSub>
                      <m:sSubPr>
                        <m:ctrlPr>
                          <a:rPr lang="es-MX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j</m:t>
                        </m:r>
                      </m:sub>
                    </m:sSub>
                    <m:r>
                      <a:rPr lang="es-MX" sz="21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GB" sz="2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takes place</a:t>
                </a:r>
                <a:endParaRPr lang="en-GB" sz="2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5CE03E9B-0FBC-49F6-8BF0-D4767945E0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452" y="1268760"/>
                <a:ext cx="8208169" cy="1649491"/>
              </a:xfrm>
              <a:prstGeom prst="rect">
                <a:avLst/>
              </a:prstGeom>
              <a:blipFill>
                <a:blip r:embed="rId3"/>
                <a:stretch>
                  <a:fillRect l="-891" t="-2214" r="-1411" b="-21771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ángulo 10">
                <a:extLst>
                  <a:ext uri="{FF2B5EF4-FFF2-40B4-BE49-F238E27FC236}">
                    <a16:creationId xmlns:a16="http://schemas.microsoft.com/office/drawing/2014/main" id="{8B01B041-A612-433D-8829-EA366AA0834D}"/>
                  </a:ext>
                </a:extLst>
              </p:cNvPr>
              <p:cNvSpPr/>
              <p:nvPr/>
            </p:nvSpPr>
            <p:spPr>
              <a:xfrm>
                <a:off x="324709" y="5797608"/>
                <a:ext cx="8246436" cy="8552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2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On this contingency table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MX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GB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GB" sz="21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supHide m:val="on"/>
                        <m:ctrlPr>
                          <a:rPr lang="es-MX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m:rPr>
                            <m:brk/>
                          </m:rPr>
                          <a:rPr lang="es-MX" sz="21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s-MX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GB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GB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𝑖𝑗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GB" sz="2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is the marginal frequency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MX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GB" sz="2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On the other hand,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MX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GB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𝑗</m:t>
                        </m:r>
                      </m:sub>
                    </m:sSub>
                    <m:r>
                      <a:rPr lang="en-GB" sz="21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supHide m:val="on"/>
                        <m:ctrlPr>
                          <a:rPr lang="es-MX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GB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s-MX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GB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GB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𝑖𝑗</m:t>
                            </m:r>
                          </m:sub>
                        </m:sSub>
                      </m:e>
                    </m:nary>
                    <m:r>
                      <a:rPr lang="en-GB" sz="21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GB" sz="2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is the marginal frequency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MX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j</m:t>
                        </m:r>
                      </m:sub>
                    </m:sSub>
                  </m:oMath>
                </a14:m>
                <a:endParaRPr lang="es-MX" sz="2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ángulo 10">
                <a:extLst>
                  <a:ext uri="{FF2B5EF4-FFF2-40B4-BE49-F238E27FC236}">
                    <a16:creationId xmlns:a16="http://schemas.microsoft.com/office/drawing/2014/main" id="{8B01B041-A612-433D-8829-EA366AA083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709" y="5797608"/>
                <a:ext cx="8246436" cy="855299"/>
              </a:xfrm>
              <a:prstGeom prst="rect">
                <a:avLst/>
              </a:prstGeom>
              <a:blipFill>
                <a:blip r:embed="rId4"/>
                <a:stretch>
                  <a:fillRect l="-887" t="-57143" b="-87857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86858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39E4A019-7764-42AC-B7FF-4D9AB4348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692150"/>
            <a:ext cx="6048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2100"/>
              </a:spcAft>
              <a:buClr>
                <a:srgbClr val="C00000"/>
              </a:buClr>
              <a:buSzPct val="130000"/>
              <a:buFont typeface="Calibri" panose="020F0502020204030204" pitchFamily="34" charset="0"/>
              <a:buAutoNum type="arabicPeriod" startAt="2"/>
            </a:pPr>
            <a:r>
              <a:rPr lang="en-US" altLang="es-MX" sz="2800" b="1" dirty="0">
                <a:solidFill>
                  <a:srgbClr val="002060"/>
                </a:solidFill>
              </a:rPr>
              <a:t>Simple correspondence analysis</a:t>
            </a:r>
            <a:endParaRPr lang="en-GB" altLang="es-MX" sz="2800" b="1" dirty="0">
              <a:solidFill>
                <a:srgbClr val="002060"/>
              </a:solidFill>
            </a:endParaRPr>
          </a:p>
        </p:txBody>
      </p:sp>
      <p:sp>
        <p:nvSpPr>
          <p:cNvPr id="3" name="58 Rectángulo">
            <a:extLst>
              <a:ext uri="{FF2B5EF4-FFF2-40B4-BE49-F238E27FC236}">
                <a16:creationId xmlns:a16="http://schemas.microsoft.com/office/drawing/2014/main" id="{C0A196A1-4813-4DE3-BD74-3A81014F2359}"/>
              </a:ext>
            </a:extLst>
          </p:cNvPr>
          <p:cNvSpPr/>
          <p:nvPr/>
        </p:nvSpPr>
        <p:spPr>
          <a:xfrm>
            <a:off x="-36513" y="0"/>
            <a:ext cx="1836738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4" name="60 Rectángulo">
            <a:extLst>
              <a:ext uri="{FF2B5EF4-FFF2-40B4-BE49-F238E27FC236}">
                <a16:creationId xmlns:a16="http://schemas.microsoft.com/office/drawing/2014/main" id="{880AA2B0-62F2-40EC-A9B6-599F3A5AF9AC}"/>
              </a:ext>
            </a:extLst>
          </p:cNvPr>
          <p:cNvSpPr/>
          <p:nvPr/>
        </p:nvSpPr>
        <p:spPr>
          <a:xfrm>
            <a:off x="17637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The dataset</a:t>
            </a:r>
          </a:p>
        </p:txBody>
      </p:sp>
      <p:sp>
        <p:nvSpPr>
          <p:cNvPr id="5" name="61 Rectángulo">
            <a:extLst>
              <a:ext uri="{FF2B5EF4-FFF2-40B4-BE49-F238E27FC236}">
                <a16:creationId xmlns:a16="http://schemas.microsoft.com/office/drawing/2014/main" id="{6D679A20-43AA-4149-B46F-9D5CA60A7E3D}"/>
              </a:ext>
            </a:extLst>
          </p:cNvPr>
          <p:cNvSpPr/>
          <p:nvPr/>
        </p:nvSpPr>
        <p:spPr>
          <a:xfrm>
            <a:off x="3563938" y="0"/>
            <a:ext cx="1908175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Methodology</a:t>
            </a:r>
          </a:p>
        </p:txBody>
      </p:sp>
      <p:sp>
        <p:nvSpPr>
          <p:cNvPr id="6" name="62 Rectángulo">
            <a:extLst>
              <a:ext uri="{FF2B5EF4-FFF2-40B4-BE49-F238E27FC236}">
                <a16:creationId xmlns:a16="http://schemas.microsoft.com/office/drawing/2014/main" id="{556EB45A-E7D4-4B54-B79D-8F05BA3C0CCE}"/>
              </a:ext>
            </a:extLst>
          </p:cNvPr>
          <p:cNvSpPr/>
          <p:nvPr/>
        </p:nvSpPr>
        <p:spPr>
          <a:xfrm>
            <a:off x="54721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b="1" dirty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7" name="63 Rectángulo">
            <a:extLst>
              <a:ext uri="{FF2B5EF4-FFF2-40B4-BE49-F238E27FC236}">
                <a16:creationId xmlns:a16="http://schemas.microsoft.com/office/drawing/2014/main" id="{5E29DF11-7854-4DF6-A57B-D2E0D35493ED}"/>
              </a:ext>
            </a:extLst>
          </p:cNvPr>
          <p:cNvSpPr/>
          <p:nvPr/>
        </p:nvSpPr>
        <p:spPr>
          <a:xfrm>
            <a:off x="7308850" y="0"/>
            <a:ext cx="187166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0F2D9091-86C0-4AAA-968D-82ECD6C5BFF8}"/>
                  </a:ext>
                </a:extLst>
              </p:cNvPr>
              <p:cNvSpPr/>
              <p:nvPr/>
            </p:nvSpPr>
            <p:spPr>
              <a:xfrm>
                <a:off x="503324" y="1371705"/>
                <a:ext cx="8137351" cy="30147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2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 vectors of means across rows (</a:t>
                </a:r>
                <a:r>
                  <a:rPr lang="en-GB" sz="21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GB" sz="2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and across columns (</a:t>
                </a:r>
                <a:r>
                  <a:rPr lang="en-GB" sz="21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  <a:r>
                  <a:rPr lang="en-GB" sz="2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are given by 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2100" b="1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𝐫</m:t>
                      </m:r>
                      <m:r>
                        <a:rPr lang="en-GB" sz="21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s-MX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GB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den>
                      </m:f>
                      <m:r>
                        <a:rPr lang="en-GB" sz="21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 </m:t>
                      </m:r>
                      <m:r>
                        <m:rPr>
                          <m:sty m:val="p"/>
                        </m:rPr>
                        <a:rPr lang="en-GB" sz="2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GB" sz="2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´</m:t>
                      </m:r>
                      <m:r>
                        <a:rPr lang="en-GB" sz="21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)</m:t>
                      </m:r>
                      <m:sSub>
                        <m:sSubPr>
                          <m:ctrlPr>
                            <a:rPr lang="es-MX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GB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  <m:sub>
                          <m:r>
                            <a:rPr lang="es-MX" sz="2100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𝐼</m:t>
                          </m:r>
                        </m:sub>
                      </m:sSub>
                    </m:oMath>
                  </m:oMathPara>
                </a14:m>
                <a:endParaRPr lang="es-MX" sz="2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2100" b="1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𝐜</m:t>
                      </m:r>
                      <m:r>
                        <a:rPr lang="en-GB" sz="21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s-MX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GB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den>
                      </m:f>
                      <m:r>
                        <a:rPr lang="en-GB" sz="21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 </m:t>
                      </m:r>
                      <m:r>
                        <m:rPr>
                          <m:sty m:val="p"/>
                        </m:rPr>
                        <a:rPr lang="en-GB" sz="2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en-GB" sz="2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´</m:t>
                      </m:r>
                      <m:r>
                        <a:rPr lang="en-GB" sz="21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)</m:t>
                      </m:r>
                      <m:sSub>
                        <m:sSubPr>
                          <m:ctrlPr>
                            <a:rPr lang="es-MX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GB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  <m:sub>
                          <m:r>
                            <a:rPr lang="es-MX" sz="2100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𝐽</m:t>
                          </m:r>
                        </m:sub>
                      </m:sSub>
                    </m:oMath>
                  </m:oMathPara>
                </a14:m>
                <a:endParaRPr lang="es-MX" sz="2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GB" sz="2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r>
                  <a:rPr lang="en-GB" sz="2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s-MX" sz="2100" b="1" i="0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𝐫</m:t>
                    </m:r>
                  </m:oMath>
                </a14:m>
                <a:r>
                  <a:rPr lang="en-GB" sz="2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s-MX" sz="2100" b="1" i="0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𝐜</m:t>
                    </m:r>
                  </m:oMath>
                </a14:m>
                <a:r>
                  <a:rPr lang="en-GB" sz="2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represent the marginal values of rows and columns of matrix </a:t>
                </a:r>
                <a:r>
                  <a:rPr lang="en-GB" sz="21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</a:t>
                </a:r>
                <a:r>
                  <a:rPr lang="en-GB" sz="2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MX" sz="21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21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b>
                        <m:r>
                          <a:rPr lang="es-MX" sz="21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GB" sz="2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MX" sz="21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21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b>
                        <m:r>
                          <a:rPr lang="es-MX" sz="21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𝐽</m:t>
                        </m:r>
                      </m:sub>
                    </m:sSub>
                  </m:oMath>
                </a14:m>
                <a:r>
                  <a:rPr lang="en-GB" sz="2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denote nonzero values. We can verify that</a:t>
                </a:r>
                <a:endParaRPr lang="es-MX" sz="2100" dirty="0"/>
              </a:p>
            </p:txBody>
          </p:sp>
        </mc:Choice>
        <mc:Fallback xmlns=""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0F2D9091-86C0-4AAA-968D-82ECD6C5BF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324" y="1371705"/>
                <a:ext cx="8137351" cy="3014736"/>
              </a:xfrm>
              <a:prstGeom prst="rect">
                <a:avLst/>
              </a:prstGeom>
              <a:blipFill>
                <a:blip r:embed="rId2"/>
                <a:stretch>
                  <a:fillRect l="-900" t="-1212" r="-1124" b="-3030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ángulo 10">
                <a:extLst>
                  <a:ext uri="{FF2B5EF4-FFF2-40B4-BE49-F238E27FC236}">
                    <a16:creationId xmlns:a16="http://schemas.microsoft.com/office/drawing/2014/main" id="{7BA02A3F-4BF5-4359-8CE4-9285CE2C6484}"/>
                  </a:ext>
                </a:extLst>
              </p:cNvPr>
              <p:cNvSpPr/>
              <p:nvPr/>
            </p:nvSpPr>
            <p:spPr>
              <a:xfrm>
                <a:off x="1544632" y="4438273"/>
                <a:ext cx="5765809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MX" sz="220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m:rPr>
                          <m:sty m:val="p"/>
                        </m:rPr>
                        <a:rPr lang="es-MX" sz="2200" i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s-MX" sz="2200" i="0">
                          <a:latin typeface="Cambria Math" panose="02040503050406030204" pitchFamily="18" charset="0"/>
                        </a:rPr>
                        <m:t>´=</m:t>
                      </m:r>
                      <m:r>
                        <a:rPr lang="es-MX" sz="2200" i="1">
                          <a:latin typeface="Cambria Math" panose="02040503050406030204" pitchFamily="18" charset="0"/>
                        </a:rPr>
                        <m:t>𝑛</m:t>
                      </m:r>
                      <m:sSub>
                        <m:sSubPr>
                          <m:ctrlPr>
                            <a:rPr lang="es-MX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2200" i="0"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MX" sz="2200" b="0" i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r>
                        <a:rPr lang="es-MX" sz="2200" i="0">
                          <a:latin typeface="Cambria Math" panose="02040503050406030204" pitchFamily="18" charset="0"/>
                        </a:rPr>
                        <m:t> ,  </m:t>
                      </m:r>
                      <m:r>
                        <m:rPr>
                          <m:sty m:val="p"/>
                        </m:rPr>
                        <a:rPr lang="es-MX" sz="2200" i="0">
                          <a:latin typeface="Cambria Math" panose="02040503050406030204" pitchFamily="18" charset="0"/>
                        </a:rPr>
                        <m:t>YY</m:t>
                      </m:r>
                      <m:r>
                        <a:rPr lang="es-MX" sz="2200" i="0">
                          <a:latin typeface="Cambria Math" panose="02040503050406030204" pitchFamily="18" charset="0"/>
                        </a:rPr>
                        <m:t>´=</m:t>
                      </m:r>
                      <m:r>
                        <a:rPr lang="es-MX" sz="2200" i="1">
                          <a:latin typeface="Cambria Math" panose="02040503050406030204" pitchFamily="18" charset="0"/>
                        </a:rPr>
                        <m:t>𝑛</m:t>
                      </m:r>
                      <m:sSub>
                        <m:sSubPr>
                          <m:ctrlPr>
                            <a:rPr lang="es-MX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2200" i="0"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b>
                          <m:r>
                            <a:rPr lang="es-MX" sz="22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s-MX" sz="2200" i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m:rPr>
                          <m:sty m:val="p"/>
                        </m:rPr>
                        <a:rPr lang="es-MX" sz="2200" i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s-MX" sz="2200" i="0">
                          <a:latin typeface="Cambria Math" panose="02040503050406030204" pitchFamily="18" charset="0"/>
                        </a:rPr>
                        <m:t>´</m:t>
                      </m:r>
                      <m:r>
                        <m:rPr>
                          <m:sty m:val="p"/>
                        </m:rPr>
                        <a:rPr lang="es-MX" sz="2200" i="0"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s-MX" sz="22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MX" sz="22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m:rPr>
                          <m:sty m:val="p"/>
                        </m:rPr>
                        <a:rPr lang="es-MX" sz="2200" i="0"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s-MX" sz="22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s-MX" sz="2200" i="0">
                          <a:latin typeface="Cambria Math" panose="02040503050406030204" pitchFamily="18" charset="0"/>
                        </a:rPr>
                        <m:t>N</m:t>
                      </m:r>
                    </m:oMath>
                  </m:oMathPara>
                </a14:m>
                <a:endParaRPr lang="es-MX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ángulo 10">
                <a:extLst>
                  <a:ext uri="{FF2B5EF4-FFF2-40B4-BE49-F238E27FC236}">
                    <a16:creationId xmlns:a16="http://schemas.microsoft.com/office/drawing/2014/main" id="{7BA02A3F-4BF5-4359-8CE4-9285CE2C64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4632" y="4438273"/>
                <a:ext cx="5765809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8A6D3E77-E66B-4948-9795-3E4A9D424206}"/>
                  </a:ext>
                </a:extLst>
              </p:cNvPr>
              <p:cNvSpPr/>
              <p:nvPr/>
            </p:nvSpPr>
            <p:spPr>
              <a:xfrm>
                <a:off x="851417" y="6132460"/>
                <a:ext cx="6967922" cy="4154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2100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b>
                          <m:r>
                            <a:rPr lang="es-MX" sz="2100" i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es-MX" sz="21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MX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2100" i="0"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MX" sz="2100" i="0"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r>
                        <a:rPr lang="es-MX" sz="210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s-MX" sz="2100" i="1">
                          <a:latin typeface="Cambria Math" panose="02040503050406030204" pitchFamily="18" charset="0"/>
                        </a:rPr>
                        <m:t>𝑟𝑟</m:t>
                      </m:r>
                      <m:r>
                        <a:rPr lang="es-MX" sz="2100" i="0">
                          <a:latin typeface="Cambria Math" panose="02040503050406030204" pitchFamily="18" charset="0"/>
                        </a:rPr>
                        <m:t>´ ,  </m:t>
                      </m:r>
                      <m:sSub>
                        <m:sSubPr>
                          <m:ctrlPr>
                            <a:rPr lang="es-MX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2100" i="0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b>
                          <m:r>
                            <a:rPr lang="es-MX" sz="2100" i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r>
                        <a:rPr lang="es-MX" sz="21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MX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2100" i="0"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MX" sz="2100" i="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es-MX" sz="210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s-MX" sz="2100" i="1">
                          <a:latin typeface="Cambria Math" panose="02040503050406030204" pitchFamily="18" charset="0"/>
                        </a:rPr>
                        <m:t>𝑐𝑐</m:t>
                      </m:r>
                      <m:r>
                        <a:rPr lang="es-MX" sz="2100" i="0">
                          <a:latin typeface="Cambria Math" panose="02040503050406030204" pitchFamily="18" charset="0"/>
                        </a:rPr>
                        <m:t>´,  </m:t>
                      </m:r>
                      <m:sSub>
                        <m:sSubPr>
                          <m:ctrlPr>
                            <a:rPr lang="es-MX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2100" i="0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b>
                          <m:r>
                            <a:rPr lang="es-MX" sz="2100" i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s-MX" sz="21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s-MX" sz="2100" i="0"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s-MX" sz="210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s-MX" sz="2100" i="1">
                          <a:latin typeface="Cambria Math" panose="02040503050406030204" pitchFamily="18" charset="0"/>
                        </a:rPr>
                        <m:t>𝑟𝑐</m:t>
                      </m:r>
                      <m:r>
                        <a:rPr lang="es-MX" sz="2100" i="0">
                          <a:latin typeface="Cambria Math" panose="02040503050406030204" pitchFamily="18" charset="0"/>
                        </a:rPr>
                        <m:t>´</m:t>
                      </m:r>
                    </m:oMath>
                  </m:oMathPara>
                </a14:m>
                <a:endParaRPr lang="es-MX" sz="2100" dirty="0"/>
              </a:p>
            </p:txBody>
          </p:sp>
        </mc:Choice>
        <mc:Fallback xmlns=""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8A6D3E77-E66B-4948-9795-3E4A9D4242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417" y="6132460"/>
                <a:ext cx="6967922" cy="415498"/>
              </a:xfrm>
              <a:prstGeom prst="rect">
                <a:avLst/>
              </a:prstGeom>
              <a:blipFill>
                <a:blip r:embed="rId4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ángulo 12">
            <a:extLst>
              <a:ext uri="{FF2B5EF4-FFF2-40B4-BE49-F238E27FC236}">
                <a16:creationId xmlns:a16="http://schemas.microsoft.com/office/drawing/2014/main" id="{23F59CD2-F544-4F7D-B759-3C69210BFB43}"/>
              </a:ext>
            </a:extLst>
          </p:cNvPr>
          <p:cNvSpPr/>
          <p:nvPr/>
        </p:nvSpPr>
        <p:spPr>
          <a:xfrm>
            <a:off x="395536" y="5384187"/>
            <a:ext cx="8784976" cy="421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covariance matrices among rows, columns and row-columns are given by</a:t>
            </a:r>
            <a:endParaRPr lang="es-MX" sz="2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410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9EA23B00-2774-4A24-916A-C05C9A8879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692150"/>
            <a:ext cx="6048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2100"/>
              </a:spcAft>
              <a:buClr>
                <a:srgbClr val="C00000"/>
              </a:buClr>
              <a:buSzPct val="130000"/>
              <a:buFont typeface="Calibri" panose="020F0502020204030204" pitchFamily="34" charset="0"/>
              <a:buAutoNum type="arabicPeriod" startAt="2"/>
            </a:pPr>
            <a:r>
              <a:rPr lang="en-US" altLang="es-MX" sz="2800" b="1" dirty="0">
                <a:solidFill>
                  <a:srgbClr val="002060"/>
                </a:solidFill>
              </a:rPr>
              <a:t>Simple correspondence analysis</a:t>
            </a:r>
            <a:endParaRPr lang="en-GB" altLang="es-MX" sz="2800" b="1" dirty="0">
              <a:solidFill>
                <a:srgbClr val="002060"/>
              </a:solidFill>
            </a:endParaRPr>
          </a:p>
        </p:txBody>
      </p:sp>
      <p:sp>
        <p:nvSpPr>
          <p:cNvPr id="3" name="58 Rectángulo">
            <a:extLst>
              <a:ext uri="{FF2B5EF4-FFF2-40B4-BE49-F238E27FC236}">
                <a16:creationId xmlns:a16="http://schemas.microsoft.com/office/drawing/2014/main" id="{B542BBD7-4B55-4DBE-B9DA-0F1430447F42}"/>
              </a:ext>
            </a:extLst>
          </p:cNvPr>
          <p:cNvSpPr/>
          <p:nvPr/>
        </p:nvSpPr>
        <p:spPr>
          <a:xfrm>
            <a:off x="-36513" y="0"/>
            <a:ext cx="1836738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4" name="60 Rectángulo">
            <a:extLst>
              <a:ext uri="{FF2B5EF4-FFF2-40B4-BE49-F238E27FC236}">
                <a16:creationId xmlns:a16="http://schemas.microsoft.com/office/drawing/2014/main" id="{6C0E9339-60C1-48BD-825F-1A70F0225E25}"/>
              </a:ext>
            </a:extLst>
          </p:cNvPr>
          <p:cNvSpPr/>
          <p:nvPr/>
        </p:nvSpPr>
        <p:spPr>
          <a:xfrm>
            <a:off x="17637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The dataset</a:t>
            </a:r>
          </a:p>
        </p:txBody>
      </p:sp>
      <p:sp>
        <p:nvSpPr>
          <p:cNvPr id="5" name="61 Rectángulo">
            <a:extLst>
              <a:ext uri="{FF2B5EF4-FFF2-40B4-BE49-F238E27FC236}">
                <a16:creationId xmlns:a16="http://schemas.microsoft.com/office/drawing/2014/main" id="{1C06846B-C129-429B-AA0F-EC180AEAD98C}"/>
              </a:ext>
            </a:extLst>
          </p:cNvPr>
          <p:cNvSpPr/>
          <p:nvPr/>
        </p:nvSpPr>
        <p:spPr>
          <a:xfrm>
            <a:off x="3563938" y="0"/>
            <a:ext cx="1908175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Methodology</a:t>
            </a:r>
          </a:p>
        </p:txBody>
      </p:sp>
      <p:sp>
        <p:nvSpPr>
          <p:cNvPr id="6" name="62 Rectángulo">
            <a:extLst>
              <a:ext uri="{FF2B5EF4-FFF2-40B4-BE49-F238E27FC236}">
                <a16:creationId xmlns:a16="http://schemas.microsoft.com/office/drawing/2014/main" id="{0B75DDAB-4A2E-4FE5-8CF9-A49D1C9B8ED1}"/>
              </a:ext>
            </a:extLst>
          </p:cNvPr>
          <p:cNvSpPr/>
          <p:nvPr/>
        </p:nvSpPr>
        <p:spPr>
          <a:xfrm>
            <a:off x="54721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b="1" dirty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7" name="63 Rectángulo">
            <a:extLst>
              <a:ext uri="{FF2B5EF4-FFF2-40B4-BE49-F238E27FC236}">
                <a16:creationId xmlns:a16="http://schemas.microsoft.com/office/drawing/2014/main" id="{20928140-07B8-4186-B204-764268D39796}"/>
              </a:ext>
            </a:extLst>
          </p:cNvPr>
          <p:cNvSpPr/>
          <p:nvPr/>
        </p:nvSpPr>
        <p:spPr>
          <a:xfrm>
            <a:off x="7308850" y="0"/>
            <a:ext cx="187166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055ED217-C10C-440C-9383-2BA38A6EAFFE}"/>
                  </a:ext>
                </a:extLst>
              </p:cNvPr>
              <p:cNvSpPr/>
              <p:nvPr/>
            </p:nvSpPr>
            <p:spPr>
              <a:xfrm>
                <a:off x="396080" y="1358900"/>
                <a:ext cx="8502530" cy="11771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2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For each category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MX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en-GB" sz="2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GB" sz="21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,…,</m:t>
                    </m:r>
                    <m:r>
                      <a:rPr lang="en-GB" sz="2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es-MX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I</m:t>
                        </m:r>
                      </m:sub>
                    </m:sSub>
                    <m:r>
                      <a:rPr lang="en-GB" sz="21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GB" sz="2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on rows, we assign numerical values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MX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en-GB" sz="2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GB" sz="21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,…,</m:t>
                    </m:r>
                    <m:r>
                      <a:rPr lang="en-GB" sz="2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es-MX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GB" sz="2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 The same for columns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MX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b>
                        <m:r>
                          <a:rPr lang="en-GB" sz="2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GB" sz="21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,…,</m:t>
                    </m:r>
                    <m:r>
                      <a:rPr lang="en-GB" sz="2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es-MX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J</m:t>
                        </m:r>
                      </m:sub>
                    </m:sSub>
                  </m:oMath>
                </a14:m>
                <a:r>
                  <a:rPr lang="en-GB" sz="2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corresponding to 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MX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b>
                        <m:r>
                          <a:rPr lang="en-GB" sz="2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GB" sz="21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,…,</m:t>
                    </m:r>
                    <m:r>
                      <a:rPr lang="en-GB" sz="2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es-MX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J</m:t>
                        </m:r>
                      </m:sub>
                    </m:sSub>
                  </m:oMath>
                </a14:m>
                <a:r>
                  <a:rPr lang="en-GB" sz="2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 Their vector form can be expressed as </a:t>
                </a:r>
                <a:endParaRPr lang="es-MX" sz="2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055ED217-C10C-440C-9383-2BA38A6EAF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80" y="1358900"/>
                <a:ext cx="8502530" cy="1177117"/>
              </a:xfrm>
              <a:prstGeom prst="rect">
                <a:avLst/>
              </a:prstGeom>
              <a:blipFill>
                <a:blip r:embed="rId2"/>
                <a:stretch>
                  <a:fillRect l="-860" t="-3109" r="-72" b="-5699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A0285FEA-A7C0-4E40-B340-71617ACA047D}"/>
                  </a:ext>
                </a:extLst>
              </p:cNvPr>
              <p:cNvSpPr/>
              <p:nvPr/>
            </p:nvSpPr>
            <p:spPr>
              <a:xfrm>
                <a:off x="2034329" y="2704525"/>
                <a:ext cx="4643835" cy="4612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2100" b="1">
                          <a:latin typeface="Cambria Math" panose="02040503050406030204" pitchFamily="18" charset="0"/>
                        </a:rPr>
                        <m:t>𝐚</m:t>
                      </m:r>
                      <m:r>
                        <a:rPr lang="es-MX" sz="2100" b="0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MX" sz="2100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MX" sz="21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sz="2100" b="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s-MX" sz="2100" b="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s-MX" sz="2100" b="0" i="0">
                              <a:latin typeface="Cambria Math" panose="02040503050406030204" pitchFamily="18" charset="0"/>
                            </a:rPr>
                            <m:t>,…, </m:t>
                          </m:r>
                          <m:sSub>
                            <m:sSubPr>
                              <m:ctrlPr>
                                <a:rPr lang="es-MX" sz="21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sz="2100" b="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s-MX" sz="2100" b="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</m:e>
                      </m:d>
                      <m:r>
                        <a:rPr lang="es-MX" sz="2100" b="0" i="0">
                          <a:latin typeface="Cambria Math" panose="02040503050406030204" pitchFamily="18" charset="0"/>
                        </a:rPr>
                        <m:t> ,        </m:t>
                      </m:r>
                      <m:r>
                        <a:rPr lang="es-MX" sz="2100" b="1" i="0"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s-MX" sz="2100" b="0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MX" sz="2100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MX" sz="21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sz="2100" b="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s-MX" sz="2100" b="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s-MX" sz="2100" b="0" i="0">
                              <a:latin typeface="Cambria Math" panose="02040503050406030204" pitchFamily="18" charset="0"/>
                            </a:rPr>
                            <m:t>,…, </m:t>
                          </m:r>
                          <m:sSub>
                            <m:sSubPr>
                              <m:ctrlPr>
                                <a:rPr lang="es-MX" sz="21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sz="2100" b="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s-MX" sz="2100" b="0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s-MX" sz="2100" dirty="0"/>
              </a:p>
            </p:txBody>
          </p:sp>
        </mc:Choice>
        <mc:Fallback xmlns=""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A0285FEA-A7C0-4E40-B340-71617ACA04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4329" y="2704525"/>
                <a:ext cx="4643835" cy="461280"/>
              </a:xfrm>
              <a:prstGeom prst="rect">
                <a:avLst/>
              </a:prstGeom>
              <a:blipFill>
                <a:blip r:embed="rId3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3E4D2456-215F-4406-9B15-7D5015F22188}"/>
                  </a:ext>
                </a:extLst>
              </p:cNvPr>
              <p:cNvSpPr/>
              <p:nvPr/>
            </p:nvSpPr>
            <p:spPr>
              <a:xfrm>
                <a:off x="179512" y="3429000"/>
                <a:ext cx="8719098" cy="11126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GB" sz="2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If we considering the composited variables </a:t>
                </a:r>
                <a14:m>
                  <m:oMath xmlns:m="http://schemas.openxmlformats.org/officeDocument/2006/math">
                    <m:r>
                      <a:rPr lang="en-GB" sz="21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𝑈</m:t>
                    </m:r>
                    <m:r>
                      <a:rPr lang="en-GB" sz="21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GB" sz="21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𝐗</m:t>
                    </m:r>
                    <m:r>
                      <a:rPr lang="en-GB" sz="21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GB" sz="2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and </a:t>
                </a:r>
                <a14:m>
                  <m:oMath xmlns:m="http://schemas.openxmlformats.org/officeDocument/2006/math">
                    <m:r>
                      <a:rPr lang="en-GB" sz="21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lang="en-GB" sz="21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GB" sz="21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𝐘</m:t>
                    </m:r>
                    <m:r>
                      <a:rPr lang="en-GB" sz="21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en-GB" sz="2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then correspondence analysis is about to find those values of </a:t>
                </a:r>
                <a:r>
                  <a:rPr lang="en-GB" sz="21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GB" sz="2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:r>
                  <a:rPr lang="en-GB" sz="21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GB" sz="2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that maximize correlation value between U and V</a:t>
                </a:r>
                <a:endParaRPr lang="es-MX" sz="2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3E4D2456-215F-4406-9B15-7D5015F221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3429000"/>
                <a:ext cx="8719098" cy="1112677"/>
              </a:xfrm>
              <a:prstGeom prst="rect">
                <a:avLst/>
              </a:prstGeom>
              <a:blipFill>
                <a:blip r:embed="rId4"/>
                <a:stretch>
                  <a:fillRect l="-839" t="-3846" r="-70" b="-9341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ángulo 10">
            <a:extLst>
              <a:ext uri="{FF2B5EF4-FFF2-40B4-BE49-F238E27FC236}">
                <a16:creationId xmlns:a16="http://schemas.microsoft.com/office/drawing/2014/main" id="{E62FB2AD-CF6F-4872-8846-B5A55962E4AC}"/>
              </a:ext>
            </a:extLst>
          </p:cNvPr>
          <p:cNvSpPr/>
          <p:nvPr/>
        </p:nvSpPr>
        <p:spPr>
          <a:xfrm>
            <a:off x="179512" y="4736115"/>
            <a:ext cx="8424738" cy="421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singular value decomposition of matrix </a:t>
            </a:r>
            <a:r>
              <a:rPr lang="en-GB" sz="2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GB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can be expressed as follows</a:t>
            </a:r>
            <a:endParaRPr lang="es-MX" sz="2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625B00F0-3CE9-4AA5-A4CA-F36E20CF9959}"/>
                  </a:ext>
                </a:extLst>
              </p:cNvPr>
              <p:cNvSpPr/>
              <p:nvPr/>
            </p:nvSpPr>
            <p:spPr>
              <a:xfrm>
                <a:off x="2627784" y="5445224"/>
                <a:ext cx="3343416" cy="6518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s-MX" sz="21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MX" sz="2100" b="1">
                              <a:latin typeface="Cambria Math" panose="02040503050406030204" pitchFamily="18" charset="0"/>
                            </a:rPr>
                            <m:t>𝐃</m:t>
                          </m:r>
                        </m:e>
                        <m:sub>
                          <m:r>
                            <a:rPr lang="es-MX" sz="2100" b="0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  <m:sup>
                          <m:r>
                            <a:rPr lang="es-MX" sz="2100" b="0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s-MX" sz="2100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sz="2100" b="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s-MX" sz="2100" b="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  <m:d>
                        <m:dPr>
                          <m:ctrlPr>
                            <a:rPr lang="es-MX" sz="21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MX" sz="2100" b="1" i="0">
                              <a:latin typeface="Cambria Math" panose="02040503050406030204" pitchFamily="18" charset="0"/>
                            </a:rPr>
                            <m:t>𝐍</m:t>
                          </m:r>
                          <m:r>
                            <a:rPr lang="es-MX" sz="2100" b="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MX" sz="2100" b="0" i="1">
                              <a:latin typeface="Cambria Math" panose="02040503050406030204" pitchFamily="18" charset="0"/>
                            </a:rPr>
                            <m:t>𝑟𝑐</m:t>
                          </m:r>
                          <m:r>
                            <a:rPr lang="es-MX" sz="2100" b="0" i="0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</m:d>
                      <m:sSubSup>
                        <m:sSubSupPr>
                          <m:ctrlPr>
                            <a:rPr lang="es-MX" sz="21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MX" sz="2100" b="1" i="0">
                              <a:latin typeface="Cambria Math" panose="02040503050406030204" pitchFamily="18" charset="0"/>
                            </a:rPr>
                            <m:t>𝐃</m:t>
                          </m:r>
                        </m:e>
                        <m:sub>
                          <m:r>
                            <a:rPr lang="es-MX" sz="2100" b="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s-MX" sz="2100" b="0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s-MX" sz="2100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sz="2100" b="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s-MX" sz="2100" b="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  <m:r>
                        <a:rPr lang="es-MX" sz="2100" b="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MX" sz="2100" b="0" i="1">
                          <a:latin typeface="Cambria Math" panose="02040503050406030204" pitchFamily="18" charset="0"/>
                        </a:rPr>
                        <m:t>𝑈</m:t>
                      </m:r>
                      <m:sSub>
                        <m:sSubPr>
                          <m:ctrlPr>
                            <a:rPr lang="es-MX" sz="2100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100" b="1" i="0">
                              <a:latin typeface="Cambria Math" panose="02040503050406030204" pitchFamily="18" charset="0"/>
                            </a:rPr>
                            <m:t>𝐃</m:t>
                          </m:r>
                        </m:e>
                        <m:sub>
                          <m:r>
                            <a:rPr lang="es-MX" sz="2100" b="0" i="1">
                              <a:latin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  <m:r>
                        <a:rPr lang="es-MX" sz="2100" b="0" i="1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s-MX" sz="2100" b="0" i="0">
                          <a:latin typeface="Cambria Math" panose="02040503050406030204" pitchFamily="18" charset="0"/>
                        </a:rPr>
                        <m:t>´</m:t>
                      </m:r>
                    </m:oMath>
                  </m:oMathPara>
                </a14:m>
                <a:endParaRPr lang="es-MX" sz="2100" dirty="0"/>
              </a:p>
            </p:txBody>
          </p:sp>
        </mc:Choice>
        <mc:Fallback xmlns=""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625B00F0-3CE9-4AA5-A4CA-F36E20CF99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784" y="5445224"/>
                <a:ext cx="3343416" cy="65184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65963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0F71244-C1CB-4397-B86B-C2CBD77B67A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5576" y="1484784"/>
            <a:ext cx="6792300" cy="4919765"/>
          </a:xfrm>
          <a:prstGeom prst="rect">
            <a:avLst/>
          </a:prstGeom>
        </p:spPr>
      </p:pic>
      <p:sp>
        <p:nvSpPr>
          <p:cNvPr id="3" name="1 Rectángulo">
            <a:extLst>
              <a:ext uri="{FF2B5EF4-FFF2-40B4-BE49-F238E27FC236}">
                <a16:creationId xmlns:a16="http://schemas.microsoft.com/office/drawing/2014/main" id="{A150208A-EDE4-4CA4-912A-62EA26F28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692150"/>
            <a:ext cx="6048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2100"/>
              </a:spcAft>
              <a:buClr>
                <a:srgbClr val="C00000"/>
              </a:buClr>
              <a:buSzPct val="130000"/>
              <a:buFont typeface="Calibri" panose="020F0502020204030204" pitchFamily="34" charset="0"/>
              <a:buAutoNum type="arabicPeriod" startAt="2"/>
            </a:pPr>
            <a:r>
              <a:rPr lang="en-US" altLang="es-MX" sz="2800" b="1" dirty="0">
                <a:solidFill>
                  <a:srgbClr val="002060"/>
                </a:solidFill>
              </a:rPr>
              <a:t>Simple correspondence analysis</a:t>
            </a:r>
            <a:endParaRPr lang="en-GB" altLang="es-MX" sz="2800" b="1" dirty="0">
              <a:solidFill>
                <a:srgbClr val="002060"/>
              </a:solidFill>
            </a:endParaRPr>
          </a:p>
        </p:txBody>
      </p:sp>
      <p:sp>
        <p:nvSpPr>
          <p:cNvPr id="4" name="58 Rectángulo">
            <a:extLst>
              <a:ext uri="{FF2B5EF4-FFF2-40B4-BE49-F238E27FC236}">
                <a16:creationId xmlns:a16="http://schemas.microsoft.com/office/drawing/2014/main" id="{0546E140-4C8A-4F09-B574-BF0DAAFF28DF}"/>
              </a:ext>
            </a:extLst>
          </p:cNvPr>
          <p:cNvSpPr/>
          <p:nvPr/>
        </p:nvSpPr>
        <p:spPr>
          <a:xfrm>
            <a:off x="-36513" y="0"/>
            <a:ext cx="1836738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5" name="60 Rectángulo">
            <a:extLst>
              <a:ext uri="{FF2B5EF4-FFF2-40B4-BE49-F238E27FC236}">
                <a16:creationId xmlns:a16="http://schemas.microsoft.com/office/drawing/2014/main" id="{E54BFCE9-22DE-43ED-BF5A-D0F5B3887A90}"/>
              </a:ext>
            </a:extLst>
          </p:cNvPr>
          <p:cNvSpPr/>
          <p:nvPr/>
        </p:nvSpPr>
        <p:spPr>
          <a:xfrm>
            <a:off x="17637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The dataset</a:t>
            </a:r>
          </a:p>
        </p:txBody>
      </p:sp>
      <p:sp>
        <p:nvSpPr>
          <p:cNvPr id="6" name="61 Rectángulo">
            <a:extLst>
              <a:ext uri="{FF2B5EF4-FFF2-40B4-BE49-F238E27FC236}">
                <a16:creationId xmlns:a16="http://schemas.microsoft.com/office/drawing/2014/main" id="{757C2066-8AE5-4247-B5BD-8651F144F11B}"/>
              </a:ext>
            </a:extLst>
          </p:cNvPr>
          <p:cNvSpPr/>
          <p:nvPr/>
        </p:nvSpPr>
        <p:spPr>
          <a:xfrm>
            <a:off x="3563938" y="0"/>
            <a:ext cx="1908175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Methodology</a:t>
            </a:r>
          </a:p>
        </p:txBody>
      </p:sp>
      <p:sp>
        <p:nvSpPr>
          <p:cNvPr id="7" name="62 Rectángulo">
            <a:extLst>
              <a:ext uri="{FF2B5EF4-FFF2-40B4-BE49-F238E27FC236}">
                <a16:creationId xmlns:a16="http://schemas.microsoft.com/office/drawing/2014/main" id="{17DEE529-359E-4AED-841C-1C9C03DC2A21}"/>
              </a:ext>
            </a:extLst>
          </p:cNvPr>
          <p:cNvSpPr/>
          <p:nvPr/>
        </p:nvSpPr>
        <p:spPr>
          <a:xfrm>
            <a:off x="54721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b="1" dirty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8" name="63 Rectángulo">
            <a:extLst>
              <a:ext uri="{FF2B5EF4-FFF2-40B4-BE49-F238E27FC236}">
                <a16:creationId xmlns:a16="http://schemas.microsoft.com/office/drawing/2014/main" id="{78F48C9C-FDB9-4F1F-9FF4-5529C67FC8F4}"/>
              </a:ext>
            </a:extLst>
          </p:cNvPr>
          <p:cNvSpPr/>
          <p:nvPr/>
        </p:nvSpPr>
        <p:spPr>
          <a:xfrm>
            <a:off x="7308850" y="0"/>
            <a:ext cx="187166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Discussion.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72BD143-035B-4840-9199-857352F0DE83}"/>
              </a:ext>
            </a:extLst>
          </p:cNvPr>
          <p:cNvSpPr/>
          <p:nvPr/>
        </p:nvSpPr>
        <p:spPr>
          <a:xfrm>
            <a:off x="3923928" y="1791494"/>
            <a:ext cx="1260153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</a:rPr>
              <a:t>Contingency table (N)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328085C-7DC0-4F3E-A0B5-4C67071BF095}"/>
              </a:ext>
            </a:extLst>
          </p:cNvPr>
          <p:cNvSpPr/>
          <p:nvPr/>
        </p:nvSpPr>
        <p:spPr>
          <a:xfrm>
            <a:off x="6204636" y="1628800"/>
            <a:ext cx="1463708" cy="406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tx1"/>
                </a:solidFill>
              </a:rPr>
              <a:t>C - Columns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A70B49A-757F-4400-9293-18D72A36F1B3}"/>
              </a:ext>
            </a:extLst>
          </p:cNvPr>
          <p:cNvSpPr/>
          <p:nvPr/>
        </p:nvSpPr>
        <p:spPr>
          <a:xfrm>
            <a:off x="1619672" y="1628800"/>
            <a:ext cx="1260153" cy="406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600" b="1" dirty="0">
                <a:solidFill>
                  <a:schemeClr val="tx1"/>
                </a:solidFill>
              </a:rPr>
              <a:t>r - Rows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476E9529-E30B-4FF6-910F-EDB3D24943F1}"/>
              </a:ext>
            </a:extLst>
          </p:cNvPr>
          <p:cNvSpPr/>
          <p:nvPr/>
        </p:nvSpPr>
        <p:spPr>
          <a:xfrm>
            <a:off x="467544" y="2204864"/>
            <a:ext cx="183673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1" dirty="0">
              <a:solidFill>
                <a:schemeClr val="tx1"/>
              </a:solidFill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F73A9404-893E-41BA-B072-913C8EA6C4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944"/>
          <a:stretch/>
        </p:blipFill>
        <p:spPr>
          <a:xfrm>
            <a:off x="5896694" y="2357950"/>
            <a:ext cx="1771650" cy="57606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00FEFF98-883F-484C-B84F-1EC15DC3FA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124"/>
          <a:stretch/>
        </p:blipFill>
        <p:spPr>
          <a:xfrm>
            <a:off x="1342455" y="2357950"/>
            <a:ext cx="1771650" cy="513664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902EEC25-492B-462C-9796-92B5494E16D1}"/>
              </a:ext>
            </a:extLst>
          </p:cNvPr>
          <p:cNvSpPr/>
          <p:nvPr/>
        </p:nvSpPr>
        <p:spPr>
          <a:xfrm>
            <a:off x="3167384" y="4725144"/>
            <a:ext cx="272931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</a:rPr>
              <a:t>SDV  of N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D422C8F4-68E5-47AA-83D1-115D03A86B2D}"/>
              </a:ext>
            </a:extLst>
          </p:cNvPr>
          <p:cNvSpPr/>
          <p:nvPr/>
        </p:nvSpPr>
        <p:spPr>
          <a:xfrm>
            <a:off x="3153370" y="6065516"/>
            <a:ext cx="272931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</a:rPr>
              <a:t>Visual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23735046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6955FB5-9C23-4372-BF94-EDA2AA218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237432"/>
            <a:ext cx="8280792" cy="2383135"/>
          </a:xfrm>
          <a:prstGeom prst="rect">
            <a:avLst/>
          </a:prstGeom>
        </p:spPr>
      </p:pic>
      <p:sp>
        <p:nvSpPr>
          <p:cNvPr id="3" name="1 Rectángulo">
            <a:extLst>
              <a:ext uri="{FF2B5EF4-FFF2-40B4-BE49-F238E27FC236}">
                <a16:creationId xmlns:a16="http://schemas.microsoft.com/office/drawing/2014/main" id="{DA3EFC17-4E1B-4E9B-80DC-40D00044A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692150"/>
            <a:ext cx="6048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2100"/>
              </a:spcAft>
              <a:buClr>
                <a:srgbClr val="C00000"/>
              </a:buClr>
              <a:buSzPct val="130000"/>
              <a:buFont typeface="Calibri" panose="020F0502020204030204" pitchFamily="34" charset="0"/>
              <a:buAutoNum type="arabicPeriod" startAt="2"/>
            </a:pPr>
            <a:r>
              <a:rPr lang="en-US" altLang="es-MX" sz="2800" b="1">
                <a:solidFill>
                  <a:srgbClr val="002060"/>
                </a:solidFill>
              </a:rPr>
              <a:t>Simple correspondence analysis</a:t>
            </a:r>
            <a:endParaRPr lang="en-GB" altLang="es-MX" sz="2800" b="1">
              <a:solidFill>
                <a:srgbClr val="002060"/>
              </a:solidFill>
            </a:endParaRPr>
          </a:p>
        </p:txBody>
      </p:sp>
      <p:sp>
        <p:nvSpPr>
          <p:cNvPr id="4" name="58 Rectángulo">
            <a:extLst>
              <a:ext uri="{FF2B5EF4-FFF2-40B4-BE49-F238E27FC236}">
                <a16:creationId xmlns:a16="http://schemas.microsoft.com/office/drawing/2014/main" id="{B78DDCDE-EDEC-4732-AD45-BE8038CC5C50}"/>
              </a:ext>
            </a:extLst>
          </p:cNvPr>
          <p:cNvSpPr/>
          <p:nvPr/>
        </p:nvSpPr>
        <p:spPr>
          <a:xfrm>
            <a:off x="-36513" y="0"/>
            <a:ext cx="1836738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5" name="60 Rectángulo">
            <a:extLst>
              <a:ext uri="{FF2B5EF4-FFF2-40B4-BE49-F238E27FC236}">
                <a16:creationId xmlns:a16="http://schemas.microsoft.com/office/drawing/2014/main" id="{DAFFC1B4-86A6-4F3E-B56B-706C95A25398}"/>
              </a:ext>
            </a:extLst>
          </p:cNvPr>
          <p:cNvSpPr/>
          <p:nvPr/>
        </p:nvSpPr>
        <p:spPr>
          <a:xfrm>
            <a:off x="17637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The dataset</a:t>
            </a:r>
          </a:p>
        </p:txBody>
      </p:sp>
      <p:sp>
        <p:nvSpPr>
          <p:cNvPr id="6" name="61 Rectángulo">
            <a:extLst>
              <a:ext uri="{FF2B5EF4-FFF2-40B4-BE49-F238E27FC236}">
                <a16:creationId xmlns:a16="http://schemas.microsoft.com/office/drawing/2014/main" id="{53C046A5-6F3B-4283-9E35-AB4517550D99}"/>
              </a:ext>
            </a:extLst>
          </p:cNvPr>
          <p:cNvSpPr/>
          <p:nvPr/>
        </p:nvSpPr>
        <p:spPr>
          <a:xfrm>
            <a:off x="3563938" y="0"/>
            <a:ext cx="1908175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Methodology</a:t>
            </a:r>
          </a:p>
        </p:txBody>
      </p:sp>
      <p:sp>
        <p:nvSpPr>
          <p:cNvPr id="7" name="62 Rectángulo">
            <a:extLst>
              <a:ext uri="{FF2B5EF4-FFF2-40B4-BE49-F238E27FC236}">
                <a16:creationId xmlns:a16="http://schemas.microsoft.com/office/drawing/2014/main" id="{B3A4F7E4-6259-43ED-998B-79B603B5F99C}"/>
              </a:ext>
            </a:extLst>
          </p:cNvPr>
          <p:cNvSpPr/>
          <p:nvPr/>
        </p:nvSpPr>
        <p:spPr>
          <a:xfrm>
            <a:off x="54721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b="1" dirty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8" name="63 Rectángulo">
            <a:extLst>
              <a:ext uri="{FF2B5EF4-FFF2-40B4-BE49-F238E27FC236}">
                <a16:creationId xmlns:a16="http://schemas.microsoft.com/office/drawing/2014/main" id="{3541DA51-DBC0-4BFE-9EF8-878C8052EF93}"/>
              </a:ext>
            </a:extLst>
          </p:cNvPr>
          <p:cNvSpPr/>
          <p:nvPr/>
        </p:nvSpPr>
        <p:spPr>
          <a:xfrm>
            <a:off x="7308850" y="0"/>
            <a:ext cx="187166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Discussion.</a:t>
            </a:r>
          </a:p>
        </p:txBody>
      </p:sp>
    </p:spTree>
    <p:extLst>
      <p:ext uri="{BB962C8B-B14F-4D97-AF65-F5344CB8AC3E}">
        <p14:creationId xmlns:p14="http://schemas.microsoft.com/office/powerpoint/2010/main" val="25570082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/>
          <p:nvPr/>
        </p:nvPicPr>
        <p:blipFill>
          <a:blip r:embed="rId2"/>
          <a:stretch>
            <a:fillRect/>
          </a:stretch>
        </p:blipFill>
        <p:spPr>
          <a:xfrm>
            <a:off x="107504" y="1556793"/>
            <a:ext cx="8784976" cy="5112568"/>
          </a:xfrm>
          <a:prstGeom prst="rect">
            <a:avLst/>
          </a:prstGeom>
        </p:spPr>
      </p:pic>
      <p:sp>
        <p:nvSpPr>
          <p:cNvPr id="15" name="14 Estrella de 16 puntas"/>
          <p:cNvSpPr/>
          <p:nvPr/>
        </p:nvSpPr>
        <p:spPr>
          <a:xfrm>
            <a:off x="2987824" y="5733256"/>
            <a:ext cx="2045428" cy="503238"/>
          </a:xfrm>
          <a:prstGeom prst="star16">
            <a:avLst/>
          </a:prstGeom>
          <a:solidFill>
            <a:srgbClr val="FF0000">
              <a:alpha val="5000"/>
            </a:srgbClr>
          </a:solidFill>
          <a:ln w="158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/>
          </a:p>
        </p:txBody>
      </p:sp>
      <p:sp>
        <p:nvSpPr>
          <p:cNvPr id="16" name="15 Estrella de 16 puntas"/>
          <p:cNvSpPr/>
          <p:nvPr/>
        </p:nvSpPr>
        <p:spPr>
          <a:xfrm>
            <a:off x="4355976" y="1771714"/>
            <a:ext cx="1800200" cy="481992"/>
          </a:xfrm>
          <a:prstGeom prst="star16">
            <a:avLst/>
          </a:prstGeom>
          <a:solidFill>
            <a:srgbClr val="FF0000">
              <a:alpha val="5000"/>
            </a:srgbClr>
          </a:solidFill>
          <a:ln w="158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/>
          </a:p>
        </p:txBody>
      </p:sp>
      <p:sp>
        <p:nvSpPr>
          <p:cNvPr id="31755" name="1 Marcador de número de diapositiva"/>
          <p:cNvSpPr txBox="1">
            <a:spLocks/>
          </p:cNvSpPr>
          <p:nvPr/>
        </p:nvSpPr>
        <p:spPr bwMode="auto">
          <a:xfrm>
            <a:off x="8715375" y="6500813"/>
            <a:ext cx="425450" cy="3841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5F8267B7-BB62-49D8-B35B-84BDEFD8FCAA}" type="slidenum">
              <a:rPr lang="es-MX" altLang="es-ES" sz="2500">
                <a:solidFill>
                  <a:schemeClr val="bg1"/>
                </a:solidFill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es-MX" altLang="es-ES" sz="2500">
              <a:solidFill>
                <a:schemeClr val="bg1"/>
              </a:solidFill>
            </a:endParaRPr>
          </a:p>
        </p:txBody>
      </p:sp>
      <p:sp>
        <p:nvSpPr>
          <p:cNvPr id="17" name="1 Rectángulo">
            <a:extLst>
              <a:ext uri="{FF2B5EF4-FFF2-40B4-BE49-F238E27FC236}">
                <a16:creationId xmlns:a16="http://schemas.microsoft.com/office/drawing/2014/main" id="{7237B9A8-F297-43FD-BAC1-EB973DEC4E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692150"/>
            <a:ext cx="6048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2100"/>
              </a:spcAft>
              <a:buClr>
                <a:srgbClr val="C00000"/>
              </a:buClr>
              <a:buSzPct val="130000"/>
              <a:buFont typeface="Calibri" panose="020F0502020204030204" pitchFamily="34" charset="0"/>
              <a:buAutoNum type="arabicPeriod" startAt="2"/>
            </a:pPr>
            <a:r>
              <a:rPr lang="en-US" altLang="es-MX" sz="2800" b="1" dirty="0">
                <a:solidFill>
                  <a:srgbClr val="002060"/>
                </a:solidFill>
              </a:rPr>
              <a:t>Simple correspondence analysis</a:t>
            </a:r>
            <a:endParaRPr lang="en-GB" altLang="es-MX" sz="2800" b="1" dirty="0">
              <a:solidFill>
                <a:srgbClr val="002060"/>
              </a:solidFill>
            </a:endParaRPr>
          </a:p>
        </p:txBody>
      </p:sp>
      <p:sp>
        <p:nvSpPr>
          <p:cNvPr id="18" name="58 Rectángulo">
            <a:extLst>
              <a:ext uri="{FF2B5EF4-FFF2-40B4-BE49-F238E27FC236}">
                <a16:creationId xmlns:a16="http://schemas.microsoft.com/office/drawing/2014/main" id="{3F133127-C9F9-41F1-BC5E-1DA41B879C25}"/>
              </a:ext>
            </a:extLst>
          </p:cNvPr>
          <p:cNvSpPr/>
          <p:nvPr/>
        </p:nvSpPr>
        <p:spPr>
          <a:xfrm>
            <a:off x="-36513" y="0"/>
            <a:ext cx="1836738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19" name="60 Rectángulo">
            <a:extLst>
              <a:ext uri="{FF2B5EF4-FFF2-40B4-BE49-F238E27FC236}">
                <a16:creationId xmlns:a16="http://schemas.microsoft.com/office/drawing/2014/main" id="{9AC6F054-0DCF-49EA-9231-D9BE77A00DEC}"/>
              </a:ext>
            </a:extLst>
          </p:cNvPr>
          <p:cNvSpPr/>
          <p:nvPr/>
        </p:nvSpPr>
        <p:spPr>
          <a:xfrm>
            <a:off x="17637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The dataset</a:t>
            </a:r>
          </a:p>
        </p:txBody>
      </p:sp>
      <p:sp>
        <p:nvSpPr>
          <p:cNvPr id="20" name="61 Rectángulo">
            <a:extLst>
              <a:ext uri="{FF2B5EF4-FFF2-40B4-BE49-F238E27FC236}">
                <a16:creationId xmlns:a16="http://schemas.microsoft.com/office/drawing/2014/main" id="{ADF93888-01ED-4A25-97B0-654E3F26200A}"/>
              </a:ext>
            </a:extLst>
          </p:cNvPr>
          <p:cNvSpPr/>
          <p:nvPr/>
        </p:nvSpPr>
        <p:spPr>
          <a:xfrm>
            <a:off x="3563938" y="0"/>
            <a:ext cx="1908175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Methodology</a:t>
            </a:r>
          </a:p>
        </p:txBody>
      </p:sp>
      <p:sp>
        <p:nvSpPr>
          <p:cNvPr id="21" name="62 Rectángulo">
            <a:extLst>
              <a:ext uri="{FF2B5EF4-FFF2-40B4-BE49-F238E27FC236}">
                <a16:creationId xmlns:a16="http://schemas.microsoft.com/office/drawing/2014/main" id="{039D739A-A841-447C-89A5-BC1543479F57}"/>
              </a:ext>
            </a:extLst>
          </p:cNvPr>
          <p:cNvSpPr/>
          <p:nvPr/>
        </p:nvSpPr>
        <p:spPr>
          <a:xfrm>
            <a:off x="54721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b="1" dirty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22" name="63 Rectángulo">
            <a:extLst>
              <a:ext uri="{FF2B5EF4-FFF2-40B4-BE49-F238E27FC236}">
                <a16:creationId xmlns:a16="http://schemas.microsoft.com/office/drawing/2014/main" id="{7BB88C59-FBC8-408C-8126-55EEF74A0CF6}"/>
              </a:ext>
            </a:extLst>
          </p:cNvPr>
          <p:cNvSpPr/>
          <p:nvPr/>
        </p:nvSpPr>
        <p:spPr>
          <a:xfrm>
            <a:off x="7308850" y="0"/>
            <a:ext cx="187166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Discussion.</a:t>
            </a:r>
          </a:p>
        </p:txBody>
      </p:sp>
    </p:spTree>
    <p:extLst>
      <p:ext uri="{BB962C8B-B14F-4D97-AF65-F5344CB8AC3E}">
        <p14:creationId xmlns:p14="http://schemas.microsoft.com/office/powerpoint/2010/main" val="21532392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Rectángulo"/>
          <p:cNvSpPr>
            <a:spLocks noChangeArrowheads="1"/>
          </p:cNvSpPr>
          <p:nvPr/>
        </p:nvSpPr>
        <p:spPr bwMode="auto">
          <a:xfrm>
            <a:off x="1403350" y="692150"/>
            <a:ext cx="6048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2100"/>
              </a:spcAft>
              <a:buClr>
                <a:srgbClr val="C00000"/>
              </a:buClr>
              <a:buSzPct val="130000"/>
              <a:buFont typeface="Calibri" panose="020F0502020204030204" pitchFamily="34" charset="0"/>
              <a:buAutoNum type="arabicPeriod" startAt="2"/>
            </a:pPr>
            <a:r>
              <a:rPr lang="en-US" altLang="es-MX" sz="2800" b="1">
                <a:solidFill>
                  <a:srgbClr val="002060"/>
                </a:solidFill>
              </a:rPr>
              <a:t>Simple correspondence analysis</a:t>
            </a:r>
            <a:endParaRPr lang="en-GB" altLang="es-MX" sz="2800" b="1">
              <a:solidFill>
                <a:srgbClr val="002060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971550" y="1052513"/>
            <a:ext cx="7542213" cy="6000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altLang="es-ES" sz="2200" dirty="0">
                <a:latin typeface="+mn-lt"/>
                <a:cs typeface="Arial" charset="0"/>
              </a:rPr>
              <a:t>It is applied to (</a:t>
            </a:r>
            <a:r>
              <a:rPr lang="en-US" altLang="es-ES" sz="2200" i="1" dirty="0">
                <a:latin typeface="+mn-lt"/>
                <a:cs typeface="Arial" charset="0"/>
              </a:rPr>
              <a:t>abstracts</a:t>
            </a:r>
            <a:r>
              <a:rPr lang="en-US" altLang="es-ES" sz="2200" dirty="0">
                <a:latin typeface="+mn-lt"/>
                <a:cs typeface="Arial" charset="0"/>
              </a:rPr>
              <a:t> × </a:t>
            </a:r>
            <a:r>
              <a:rPr lang="en-US" altLang="es-ES" sz="2200" i="1" dirty="0">
                <a:latin typeface="+mn-lt"/>
                <a:cs typeface="Arial" charset="0"/>
              </a:rPr>
              <a:t>words)</a:t>
            </a:r>
            <a:r>
              <a:rPr lang="en-US" altLang="es-ES" sz="2200" dirty="0">
                <a:latin typeface="+mn-lt"/>
                <a:cs typeface="Arial" charset="0"/>
              </a:rPr>
              <a:t> table, also called, lexical table</a:t>
            </a:r>
          </a:p>
        </p:txBody>
      </p:sp>
      <p:grpSp>
        <p:nvGrpSpPr>
          <p:cNvPr id="41988" name="Group 43"/>
          <p:cNvGrpSpPr>
            <a:grpSpLocks/>
          </p:cNvGrpSpPr>
          <p:nvPr/>
        </p:nvGrpSpPr>
        <p:grpSpPr bwMode="auto">
          <a:xfrm>
            <a:off x="325438" y="2805113"/>
            <a:ext cx="2157412" cy="2632075"/>
            <a:chOff x="611889" y="2780845"/>
            <a:chExt cx="2159886" cy="2630943"/>
          </a:xfrm>
        </p:grpSpPr>
        <p:grpSp>
          <p:nvGrpSpPr>
            <p:cNvPr id="42037" name="Group 16"/>
            <p:cNvGrpSpPr>
              <a:grpSpLocks noChangeAspect="1"/>
            </p:cNvGrpSpPr>
            <p:nvPr/>
          </p:nvGrpSpPr>
          <p:grpSpPr bwMode="auto">
            <a:xfrm>
              <a:off x="1476375" y="2997200"/>
              <a:ext cx="1295400" cy="2414588"/>
              <a:chOff x="2835" y="709"/>
              <a:chExt cx="670" cy="1248"/>
            </a:xfrm>
          </p:grpSpPr>
          <p:sp>
            <p:nvSpPr>
              <p:cNvPr id="42040" name="AutoShape 15"/>
              <p:cNvSpPr>
                <a:spLocks noChangeAspect="1" noChangeArrowheads="1" noTextEdit="1"/>
              </p:cNvSpPr>
              <p:nvPr/>
            </p:nvSpPr>
            <p:spPr bwMode="auto">
              <a:xfrm>
                <a:off x="2835" y="709"/>
                <a:ext cx="670" cy="1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2041" name="Rectangle 17"/>
              <p:cNvSpPr>
                <a:spLocks noChangeArrowheads="1"/>
              </p:cNvSpPr>
              <p:nvPr/>
            </p:nvSpPr>
            <p:spPr bwMode="auto">
              <a:xfrm>
                <a:off x="2931" y="869"/>
                <a:ext cx="542" cy="844"/>
              </a:xfrm>
              <a:prstGeom prst="rect">
                <a:avLst/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s-ES" altLang="es-E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2042" name="Freeform 18"/>
              <p:cNvSpPr>
                <a:spLocks noEditPoints="1"/>
              </p:cNvSpPr>
              <p:nvPr/>
            </p:nvSpPr>
            <p:spPr bwMode="auto">
              <a:xfrm>
                <a:off x="2907" y="845"/>
                <a:ext cx="590" cy="905"/>
              </a:xfrm>
              <a:custGeom>
                <a:avLst/>
                <a:gdLst>
                  <a:gd name="T0" fmla="*/ 48 w 590"/>
                  <a:gd name="T1" fmla="*/ 2 h 1104"/>
                  <a:gd name="T2" fmla="*/ 48 w 590"/>
                  <a:gd name="T3" fmla="*/ 2 h 1104"/>
                  <a:gd name="T4" fmla="*/ 542 w 590"/>
                  <a:gd name="T5" fmla="*/ 2 h 1104"/>
                  <a:gd name="T6" fmla="*/ 542 w 590"/>
                  <a:gd name="T7" fmla="*/ 2 h 1104"/>
                  <a:gd name="T8" fmla="*/ 48 w 590"/>
                  <a:gd name="T9" fmla="*/ 2 h 1104"/>
                  <a:gd name="T10" fmla="*/ 550 w 590"/>
                  <a:gd name="T11" fmla="*/ 2 h 1104"/>
                  <a:gd name="T12" fmla="*/ 550 w 590"/>
                  <a:gd name="T13" fmla="*/ 2 h 1104"/>
                  <a:gd name="T14" fmla="*/ 40 w 590"/>
                  <a:gd name="T15" fmla="*/ 2 h 1104"/>
                  <a:gd name="T16" fmla="*/ 40 w 590"/>
                  <a:gd name="T17" fmla="*/ 2 h 1104"/>
                  <a:gd name="T18" fmla="*/ 550 w 590"/>
                  <a:gd name="T19" fmla="*/ 2 h 1104"/>
                  <a:gd name="T20" fmla="*/ 32 w 590"/>
                  <a:gd name="T21" fmla="*/ 2 h 1104"/>
                  <a:gd name="T22" fmla="*/ 32 w 590"/>
                  <a:gd name="T23" fmla="*/ 2 h 1104"/>
                  <a:gd name="T24" fmla="*/ 558 w 590"/>
                  <a:gd name="T25" fmla="*/ 2 h 1104"/>
                  <a:gd name="T26" fmla="*/ 558 w 590"/>
                  <a:gd name="T27" fmla="*/ 2 h 1104"/>
                  <a:gd name="T28" fmla="*/ 32 w 590"/>
                  <a:gd name="T29" fmla="*/ 2 h 1104"/>
                  <a:gd name="T30" fmla="*/ 574 w 590"/>
                  <a:gd name="T31" fmla="*/ 2 h 1104"/>
                  <a:gd name="T32" fmla="*/ 574 w 590"/>
                  <a:gd name="T33" fmla="*/ 2 h 1104"/>
                  <a:gd name="T34" fmla="*/ 16 w 590"/>
                  <a:gd name="T35" fmla="*/ 2 h 1104"/>
                  <a:gd name="T36" fmla="*/ 16 w 590"/>
                  <a:gd name="T37" fmla="*/ 2 h 1104"/>
                  <a:gd name="T38" fmla="*/ 574 w 590"/>
                  <a:gd name="T39" fmla="*/ 2 h 1104"/>
                  <a:gd name="T40" fmla="*/ 8 w 590"/>
                  <a:gd name="T41" fmla="*/ 1 h 1104"/>
                  <a:gd name="T42" fmla="*/ 8 w 590"/>
                  <a:gd name="T43" fmla="*/ 2 h 1104"/>
                  <a:gd name="T44" fmla="*/ 582 w 590"/>
                  <a:gd name="T45" fmla="*/ 2 h 1104"/>
                  <a:gd name="T46" fmla="*/ 582 w 590"/>
                  <a:gd name="T47" fmla="*/ 1 h 1104"/>
                  <a:gd name="T48" fmla="*/ 8 w 590"/>
                  <a:gd name="T49" fmla="*/ 1 h 1104"/>
                  <a:gd name="T50" fmla="*/ 590 w 590"/>
                  <a:gd name="T51" fmla="*/ 0 h 1104"/>
                  <a:gd name="T52" fmla="*/ 590 w 590"/>
                  <a:gd name="T53" fmla="*/ 2 h 1104"/>
                  <a:gd name="T54" fmla="*/ 0 w 590"/>
                  <a:gd name="T55" fmla="*/ 2 h 1104"/>
                  <a:gd name="T56" fmla="*/ 0 w 590"/>
                  <a:gd name="T57" fmla="*/ 0 h 1104"/>
                  <a:gd name="T58" fmla="*/ 590 w 590"/>
                  <a:gd name="T59" fmla="*/ 0 h 1104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90"/>
                  <a:gd name="T91" fmla="*/ 0 h 1104"/>
                  <a:gd name="T92" fmla="*/ 590 w 590"/>
                  <a:gd name="T93" fmla="*/ 1104 h 1104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90" h="1104">
                    <a:moveTo>
                      <a:pt x="48" y="48"/>
                    </a:moveTo>
                    <a:lnTo>
                      <a:pt x="48" y="1056"/>
                    </a:lnTo>
                    <a:lnTo>
                      <a:pt x="542" y="1056"/>
                    </a:lnTo>
                    <a:lnTo>
                      <a:pt x="542" y="48"/>
                    </a:lnTo>
                    <a:lnTo>
                      <a:pt x="48" y="48"/>
                    </a:lnTo>
                    <a:close/>
                    <a:moveTo>
                      <a:pt x="550" y="40"/>
                    </a:moveTo>
                    <a:lnTo>
                      <a:pt x="550" y="1064"/>
                    </a:lnTo>
                    <a:lnTo>
                      <a:pt x="40" y="1064"/>
                    </a:lnTo>
                    <a:lnTo>
                      <a:pt x="40" y="40"/>
                    </a:lnTo>
                    <a:lnTo>
                      <a:pt x="550" y="40"/>
                    </a:lnTo>
                    <a:close/>
                    <a:moveTo>
                      <a:pt x="32" y="32"/>
                    </a:moveTo>
                    <a:lnTo>
                      <a:pt x="32" y="1072"/>
                    </a:lnTo>
                    <a:lnTo>
                      <a:pt x="558" y="1072"/>
                    </a:lnTo>
                    <a:lnTo>
                      <a:pt x="558" y="32"/>
                    </a:lnTo>
                    <a:lnTo>
                      <a:pt x="32" y="32"/>
                    </a:lnTo>
                    <a:close/>
                    <a:moveTo>
                      <a:pt x="574" y="16"/>
                    </a:moveTo>
                    <a:lnTo>
                      <a:pt x="574" y="1088"/>
                    </a:lnTo>
                    <a:lnTo>
                      <a:pt x="16" y="1088"/>
                    </a:lnTo>
                    <a:lnTo>
                      <a:pt x="16" y="16"/>
                    </a:lnTo>
                    <a:lnTo>
                      <a:pt x="574" y="16"/>
                    </a:lnTo>
                    <a:close/>
                    <a:moveTo>
                      <a:pt x="8" y="8"/>
                    </a:moveTo>
                    <a:lnTo>
                      <a:pt x="8" y="1096"/>
                    </a:lnTo>
                    <a:lnTo>
                      <a:pt x="582" y="1096"/>
                    </a:lnTo>
                    <a:lnTo>
                      <a:pt x="582" y="8"/>
                    </a:lnTo>
                    <a:lnTo>
                      <a:pt x="8" y="8"/>
                    </a:lnTo>
                    <a:close/>
                    <a:moveTo>
                      <a:pt x="590" y="0"/>
                    </a:moveTo>
                    <a:lnTo>
                      <a:pt x="590" y="1104"/>
                    </a:lnTo>
                    <a:lnTo>
                      <a:pt x="0" y="1104"/>
                    </a:lnTo>
                    <a:lnTo>
                      <a:pt x="0" y="0"/>
                    </a:lnTo>
                    <a:lnTo>
                      <a:pt x="590" y="0"/>
                    </a:lnTo>
                    <a:close/>
                  </a:path>
                </a:pathLst>
              </a:custGeom>
              <a:solidFill>
                <a:srgbClr val="33CCFF"/>
              </a:solidFill>
              <a:ln w="0">
                <a:solidFill>
                  <a:srgbClr val="33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42038" name="TextBox 40"/>
            <p:cNvSpPr txBox="1">
              <a:spLocks noChangeArrowheads="1"/>
            </p:cNvSpPr>
            <p:nvPr/>
          </p:nvSpPr>
          <p:spPr bwMode="auto">
            <a:xfrm>
              <a:off x="611889" y="3716591"/>
              <a:ext cx="108012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ES" sz="1600">
                  <a:latin typeface="Arial" panose="020B0604020202020204" pitchFamily="34" charset="0"/>
                </a:rPr>
                <a:t>Abstracts</a:t>
              </a:r>
              <a:endParaRPr lang="en-US" altLang="es-ES" sz="1600">
                <a:latin typeface="Arial" panose="020B0604020202020204" pitchFamily="34" charset="0"/>
              </a:endParaRPr>
            </a:p>
          </p:txBody>
        </p:sp>
        <p:sp>
          <p:nvSpPr>
            <p:cNvPr id="42039" name="TextBox 41"/>
            <p:cNvSpPr txBox="1">
              <a:spLocks noChangeArrowheads="1"/>
            </p:cNvSpPr>
            <p:nvPr/>
          </p:nvSpPr>
          <p:spPr bwMode="auto">
            <a:xfrm>
              <a:off x="1621110" y="2780845"/>
              <a:ext cx="108012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ES" sz="1600">
                  <a:latin typeface="Arial" panose="020B0604020202020204" pitchFamily="34" charset="0"/>
                </a:rPr>
                <a:t>Words</a:t>
              </a:r>
              <a:endParaRPr lang="en-US" altLang="es-ES" sz="1600">
                <a:latin typeface="Arial" panose="020B0604020202020204" pitchFamily="34" charset="0"/>
              </a:endParaRP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2303463" y="6104735"/>
            <a:ext cx="5005387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600" b="1" dirty="0">
                <a:solidFill>
                  <a:srgbClr val="002060"/>
                </a:solidFill>
                <a:latin typeface="Arial" charset="0"/>
                <a:cs typeface="+mn-cs"/>
              </a:rPr>
              <a:t>Topics</a:t>
            </a:r>
            <a:r>
              <a:rPr lang="en-US" sz="1600" dirty="0">
                <a:latin typeface="Arial" charset="0"/>
                <a:cs typeface="+mn-cs"/>
              </a:rPr>
              <a:t>, through association between words</a:t>
            </a:r>
          </a:p>
          <a:p>
            <a:pPr eaLnBrk="1" hangingPunct="1">
              <a:defRPr/>
            </a:pPr>
            <a:r>
              <a:rPr lang="en-US" sz="1600" b="1" dirty="0">
                <a:solidFill>
                  <a:srgbClr val="002060"/>
                </a:solidFill>
                <a:latin typeface="Arial" charset="0"/>
                <a:cs typeface="+mn-cs"/>
              </a:rPr>
              <a:t>Which papers </a:t>
            </a:r>
            <a:r>
              <a:rPr lang="en-US" sz="1600" dirty="0" err="1">
                <a:latin typeface="Arial" charset="0"/>
                <a:cs typeface="+mn-cs"/>
              </a:rPr>
              <a:t>favour</a:t>
            </a:r>
            <a:r>
              <a:rPr lang="en-US" sz="1600" dirty="0">
                <a:latin typeface="Arial" charset="0"/>
                <a:cs typeface="+mn-cs"/>
              </a:rPr>
              <a:t> these topics</a:t>
            </a:r>
          </a:p>
        </p:txBody>
      </p:sp>
      <p:sp>
        <p:nvSpPr>
          <p:cNvPr id="41991" name="9 CuadroTexto"/>
          <p:cNvSpPr txBox="1">
            <a:spLocks noChangeArrowheads="1"/>
          </p:cNvSpPr>
          <p:nvPr/>
        </p:nvSpPr>
        <p:spPr bwMode="auto">
          <a:xfrm>
            <a:off x="611188" y="1773238"/>
            <a:ext cx="2274887" cy="400050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s-MX" sz="2000" b="1">
                <a:solidFill>
                  <a:schemeClr val="bg1"/>
                </a:solidFill>
                <a:latin typeface="Arial" panose="020B0604020202020204" pitchFamily="34" charset="0"/>
              </a:rPr>
              <a:t>Table</a:t>
            </a:r>
          </a:p>
        </p:txBody>
      </p:sp>
      <p:sp>
        <p:nvSpPr>
          <p:cNvPr id="41992" name="18 CuadroTexto"/>
          <p:cNvSpPr txBox="1">
            <a:spLocks noChangeArrowheads="1"/>
          </p:cNvSpPr>
          <p:nvPr/>
        </p:nvSpPr>
        <p:spPr bwMode="auto">
          <a:xfrm>
            <a:off x="5262563" y="1773238"/>
            <a:ext cx="3024187" cy="400050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s-MX" sz="2000" b="1">
                <a:solidFill>
                  <a:schemeClr val="bg1"/>
                </a:solidFill>
                <a:latin typeface="Arial" panose="020B0604020202020204" pitchFamily="34" charset="0"/>
              </a:rPr>
              <a:t>Visual form</a:t>
            </a:r>
          </a:p>
        </p:txBody>
      </p:sp>
      <p:sp>
        <p:nvSpPr>
          <p:cNvPr id="60" name="59 Flecha derecha"/>
          <p:cNvSpPr/>
          <p:nvPr/>
        </p:nvSpPr>
        <p:spPr>
          <a:xfrm>
            <a:off x="3743325" y="1773238"/>
            <a:ext cx="541338" cy="40005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/>
          </a:p>
        </p:txBody>
      </p:sp>
      <p:sp>
        <p:nvSpPr>
          <p:cNvPr id="59" name="58 Rectángulo"/>
          <p:cNvSpPr/>
          <p:nvPr/>
        </p:nvSpPr>
        <p:spPr>
          <a:xfrm>
            <a:off x="-36513" y="0"/>
            <a:ext cx="1836738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61" name="60 Rectángulo"/>
          <p:cNvSpPr/>
          <p:nvPr/>
        </p:nvSpPr>
        <p:spPr>
          <a:xfrm>
            <a:off x="17637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The dataset</a:t>
            </a:r>
          </a:p>
        </p:txBody>
      </p:sp>
      <p:sp>
        <p:nvSpPr>
          <p:cNvPr id="62" name="61 Rectángulo"/>
          <p:cNvSpPr/>
          <p:nvPr/>
        </p:nvSpPr>
        <p:spPr>
          <a:xfrm>
            <a:off x="3563938" y="0"/>
            <a:ext cx="1908175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Methodology</a:t>
            </a:r>
          </a:p>
        </p:txBody>
      </p:sp>
      <p:sp>
        <p:nvSpPr>
          <p:cNvPr id="63" name="62 Rectángulo"/>
          <p:cNvSpPr/>
          <p:nvPr/>
        </p:nvSpPr>
        <p:spPr>
          <a:xfrm>
            <a:off x="54721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b="1" dirty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64" name="63 Rectángulo"/>
          <p:cNvSpPr/>
          <p:nvPr/>
        </p:nvSpPr>
        <p:spPr>
          <a:xfrm>
            <a:off x="7308850" y="0"/>
            <a:ext cx="187166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Discussion.</a:t>
            </a:r>
          </a:p>
        </p:txBody>
      </p:sp>
      <p:sp>
        <p:nvSpPr>
          <p:cNvPr id="41999" name="1 Marcador de número de diapositiva"/>
          <p:cNvSpPr txBox="1">
            <a:spLocks/>
          </p:cNvSpPr>
          <p:nvPr/>
        </p:nvSpPr>
        <p:spPr bwMode="auto">
          <a:xfrm>
            <a:off x="8715375" y="6500813"/>
            <a:ext cx="425450" cy="3841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08E39645-A037-400D-A15F-20810BB8B9B5}" type="slidenum">
              <a:rPr lang="es-MX" altLang="es-ES" sz="2500">
                <a:solidFill>
                  <a:schemeClr val="bg1"/>
                </a:solidFill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es-MX" altLang="es-ES" sz="250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8176"/>
          <a:stretch/>
        </p:blipFill>
        <p:spPr>
          <a:xfrm>
            <a:off x="4899158" y="2377825"/>
            <a:ext cx="4043684" cy="317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9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1 Marcador de número de diapositiva">
            <a:extLst>
              <a:ext uri="{FF2B5EF4-FFF2-40B4-BE49-F238E27FC236}">
                <a16:creationId xmlns:a16="http://schemas.microsoft.com/office/drawing/2014/main" id="{7B535252-CB70-493D-B1CA-5C378B2E1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8675688" y="6308725"/>
            <a:ext cx="474662" cy="530225"/>
          </a:xfrm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7BA124DE-E1C4-481B-8D1D-DE9335E63445}" type="slidenum">
              <a:rPr lang="es-MX" altLang="es-MX">
                <a:solidFill>
                  <a:srgbClr val="898989"/>
                </a:solidFill>
              </a:rPr>
              <a:pPr algn="ctr" eaLnBrk="1" hangingPunct="1"/>
              <a:t>3</a:t>
            </a:fld>
            <a:endParaRPr lang="es-MX" altLang="es-MX">
              <a:solidFill>
                <a:srgbClr val="898989"/>
              </a:solidFill>
            </a:endParaRPr>
          </a:p>
        </p:txBody>
      </p:sp>
      <p:sp>
        <p:nvSpPr>
          <p:cNvPr id="16387" name="Text Box 5">
            <a:extLst>
              <a:ext uri="{FF2B5EF4-FFF2-40B4-BE49-F238E27FC236}">
                <a16:creationId xmlns:a16="http://schemas.microsoft.com/office/drawing/2014/main" id="{8876C663-011B-40CB-BA9B-ED0CEBA42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2019300"/>
            <a:ext cx="4895850" cy="37861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609600" indent="-6096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buFont typeface="Calibri" pitchFamily="34" charset="0"/>
              <a:buAutoNum type="arabicPeriod"/>
              <a:defRPr/>
            </a:pPr>
            <a:r>
              <a:rPr lang="en-GB" altLang="es-ES" sz="4000" b="1" dirty="0">
                <a:solidFill>
                  <a:srgbClr val="002060"/>
                </a:solidFill>
                <a:cs typeface="Arial" charset="0"/>
              </a:rPr>
              <a:t>Introduction	</a:t>
            </a:r>
          </a:p>
          <a:p>
            <a:pPr eaLnBrk="1" hangingPunct="1">
              <a:spcBef>
                <a:spcPts val="1200"/>
              </a:spcBef>
              <a:buFont typeface="Calibri" pitchFamily="34" charset="0"/>
              <a:buAutoNum type="arabicPeriod"/>
              <a:defRPr/>
            </a:pPr>
            <a:r>
              <a:rPr lang="en-GB" altLang="es-ES" sz="4000" b="1" dirty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The dataset	</a:t>
            </a:r>
          </a:p>
          <a:p>
            <a:pPr eaLnBrk="1" hangingPunct="1">
              <a:spcBef>
                <a:spcPts val="1200"/>
              </a:spcBef>
              <a:buFont typeface="Calibri" pitchFamily="34" charset="0"/>
              <a:buAutoNum type="arabicPeriod"/>
              <a:defRPr/>
            </a:pPr>
            <a:r>
              <a:rPr lang="en-GB" altLang="es-ES" sz="4000" b="1" dirty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Methodology	</a:t>
            </a:r>
          </a:p>
          <a:p>
            <a:pPr eaLnBrk="1" hangingPunct="1">
              <a:spcBef>
                <a:spcPts val="1200"/>
              </a:spcBef>
              <a:buFont typeface="Calibri" pitchFamily="34" charset="0"/>
              <a:buAutoNum type="arabicPeriod"/>
              <a:defRPr/>
            </a:pPr>
            <a:r>
              <a:rPr lang="en-GB" altLang="es-ES" sz="4000" b="1" dirty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Results</a:t>
            </a:r>
          </a:p>
          <a:p>
            <a:pPr eaLnBrk="1" hangingPunct="1">
              <a:spcBef>
                <a:spcPts val="1200"/>
              </a:spcBef>
              <a:buFont typeface="Calibri" pitchFamily="34" charset="0"/>
              <a:buAutoNum type="arabicPeriod"/>
              <a:defRPr/>
            </a:pPr>
            <a:r>
              <a:rPr lang="en-GB" altLang="es-ES" sz="4000" b="1" dirty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Discussion</a:t>
            </a:r>
            <a:endParaRPr lang="es-MX" altLang="es-ES" sz="4000" b="1" dirty="0">
              <a:solidFill>
                <a:schemeClr val="bg1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18436" name="7 Rectángulo">
            <a:extLst>
              <a:ext uri="{FF2B5EF4-FFF2-40B4-BE49-F238E27FC236}">
                <a16:creationId xmlns:a16="http://schemas.microsoft.com/office/drawing/2014/main" id="{4D671B39-094D-4196-9C6E-A934EAA53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8538" y="404813"/>
            <a:ext cx="20589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MX" altLang="es-ES" sz="4000" b="1">
                <a:solidFill>
                  <a:srgbClr val="002060"/>
                </a:solidFill>
                <a:latin typeface="Calibri" panose="020F0502020204030204" pitchFamily="34" charset="0"/>
              </a:rPr>
              <a:t>OUTLINE</a:t>
            </a:r>
          </a:p>
        </p:txBody>
      </p:sp>
      <p:pic>
        <p:nvPicPr>
          <p:cNvPr id="18437" name="Picture 6" descr="http://www.brightcarbon.com/wp-content/uploads/2013/09/sales_presentation_outline_01.jpg">
            <a:extLst>
              <a:ext uri="{FF2B5EF4-FFF2-40B4-BE49-F238E27FC236}">
                <a16:creationId xmlns:a16="http://schemas.microsoft.com/office/drawing/2014/main" id="{27410238-DDAC-4F8F-A44F-1668BD986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0" y="79375"/>
            <a:ext cx="25844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967E8534-B6C5-4852-9ACC-257CDBFEE2FF}"/>
              </a:ext>
            </a:extLst>
          </p:cNvPr>
          <p:cNvSpPr txBox="1">
            <a:spLocks/>
          </p:cNvSpPr>
          <p:nvPr/>
        </p:nvSpPr>
        <p:spPr bwMode="auto">
          <a:xfrm>
            <a:off x="8715375" y="6500813"/>
            <a:ext cx="425450" cy="384175"/>
          </a:xfrm>
          <a:prstGeom prst="rect">
            <a:avLst/>
          </a:prstGeom>
          <a:solidFill>
            <a:schemeClr val="tx1"/>
          </a:solidFill>
          <a:ex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A6A85D25-A154-4D1D-9AAF-F8A6210DDEED}" type="slidenum">
              <a:rPr lang="es-MX" altLang="es-ES" sz="25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3</a:t>
            </a:fld>
            <a:endParaRPr lang="es-MX" altLang="es-ES" sz="25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6 Rectángulo"/>
          <p:cNvSpPr>
            <a:spLocks noChangeArrowheads="1"/>
          </p:cNvSpPr>
          <p:nvPr/>
        </p:nvSpPr>
        <p:spPr bwMode="auto">
          <a:xfrm>
            <a:off x="1403350" y="692150"/>
            <a:ext cx="6048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2100"/>
              </a:spcAft>
              <a:buClr>
                <a:srgbClr val="C00000"/>
              </a:buClr>
              <a:buSzPct val="130000"/>
              <a:buFont typeface="Calibri" panose="020F0502020204030204" pitchFamily="34" charset="0"/>
              <a:buAutoNum type="arabicPeriod" startAt="2"/>
            </a:pPr>
            <a:r>
              <a:rPr lang="en-US" altLang="es-MX" sz="2800" b="1" dirty="0">
                <a:solidFill>
                  <a:srgbClr val="002060"/>
                </a:solidFill>
              </a:rPr>
              <a:t>Simple correspondence analysis</a:t>
            </a:r>
            <a:endParaRPr lang="en-GB" altLang="es-MX" sz="2800" b="1" dirty="0">
              <a:solidFill>
                <a:srgbClr val="002060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-36513" y="0"/>
            <a:ext cx="1836738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7637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The dataset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3563938" y="0"/>
            <a:ext cx="1908175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Methodology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54721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b="1" dirty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7308850" y="0"/>
            <a:ext cx="187166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Discussion.</a:t>
            </a:r>
          </a:p>
        </p:txBody>
      </p:sp>
      <p:sp>
        <p:nvSpPr>
          <p:cNvPr id="43017" name="1 Marcador de número de diapositiva"/>
          <p:cNvSpPr txBox="1">
            <a:spLocks/>
          </p:cNvSpPr>
          <p:nvPr/>
        </p:nvSpPr>
        <p:spPr bwMode="auto">
          <a:xfrm>
            <a:off x="8715375" y="6500813"/>
            <a:ext cx="425450" cy="3841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BFFEC228-D920-41C7-A9F7-255631300A9C}" type="slidenum">
              <a:rPr lang="es-MX" altLang="es-ES" sz="2500">
                <a:solidFill>
                  <a:schemeClr val="bg1"/>
                </a:solidFill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30</a:t>
            </a:fld>
            <a:endParaRPr lang="es-MX" altLang="es-ES" sz="2500">
              <a:solidFill>
                <a:schemeClr val="bg1"/>
              </a:solidFill>
            </a:endParaRPr>
          </a:p>
        </p:txBody>
      </p:sp>
      <p:pic>
        <p:nvPicPr>
          <p:cNvPr id="14" name="Imagen 1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7" t="5406" r="797" b="-5406"/>
          <a:stretch/>
        </p:blipFill>
        <p:spPr bwMode="auto">
          <a:xfrm>
            <a:off x="107504" y="1358900"/>
            <a:ext cx="9033321" cy="57601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83671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11 Rectángulo"/>
          <p:cNvSpPr>
            <a:spLocks noChangeArrowheads="1"/>
          </p:cNvSpPr>
          <p:nvPr/>
        </p:nvSpPr>
        <p:spPr bwMode="auto">
          <a:xfrm>
            <a:off x="1476375" y="765175"/>
            <a:ext cx="7667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2100"/>
              </a:spcAft>
              <a:buClr>
                <a:srgbClr val="C00000"/>
              </a:buClr>
              <a:buSzPct val="130000"/>
              <a:buFont typeface="Calibri" panose="020F0502020204030204" pitchFamily="34" charset="0"/>
              <a:buAutoNum type="arabicPeriod" startAt="3"/>
            </a:pPr>
            <a:r>
              <a:rPr lang="en-US" altLang="es-MX" sz="2400" b="1">
                <a:solidFill>
                  <a:srgbClr val="002060"/>
                </a:solidFill>
              </a:rPr>
              <a:t>Aggregated tables. CA integrated  with time as factor</a:t>
            </a:r>
            <a:endParaRPr lang="en-GB" altLang="es-MX" sz="2400" b="1">
              <a:solidFill>
                <a:srgbClr val="002060"/>
              </a:solidFill>
            </a:endParaRPr>
          </a:p>
        </p:txBody>
      </p:sp>
      <p:sp>
        <p:nvSpPr>
          <p:cNvPr id="8" name="9 CuadroTexto"/>
          <p:cNvSpPr txBox="1">
            <a:spLocks noChangeArrowheads="1"/>
          </p:cNvSpPr>
          <p:nvPr/>
        </p:nvSpPr>
        <p:spPr bwMode="auto">
          <a:xfrm>
            <a:off x="539750" y="1341438"/>
            <a:ext cx="8353425" cy="7699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s-ES" sz="2200" dirty="0">
                <a:latin typeface="+mn-lt"/>
                <a:cs typeface="Arial" charset="0"/>
              </a:rPr>
              <a:t>  Integrating the variable time as factor to the correspondence analysis  applied to </a:t>
            </a:r>
            <a:r>
              <a:rPr lang="es-ES" altLang="es-ES" sz="2200" dirty="0" err="1">
                <a:latin typeface="+mn-lt"/>
                <a:cs typeface="Arial" charset="0"/>
              </a:rPr>
              <a:t>periods</a:t>
            </a:r>
            <a:r>
              <a:rPr lang="es-ES" altLang="es-ES" sz="2200" dirty="0">
                <a:latin typeface="+mn-lt"/>
                <a:cs typeface="Arial" charset="0"/>
              </a:rPr>
              <a:t> × </a:t>
            </a:r>
            <a:r>
              <a:rPr lang="es-ES" altLang="es-ES" sz="2200" dirty="0" err="1">
                <a:latin typeface="+mn-lt"/>
                <a:cs typeface="Arial" charset="0"/>
              </a:rPr>
              <a:t>words</a:t>
            </a:r>
            <a:r>
              <a:rPr lang="es-ES" altLang="es-ES" sz="2200" dirty="0">
                <a:latin typeface="+mn-lt"/>
                <a:cs typeface="Arial" charset="0"/>
              </a:rPr>
              <a:t>  </a:t>
            </a:r>
            <a:r>
              <a:rPr lang="es-ES" altLang="es-ES" sz="2200" dirty="0" err="1">
                <a:latin typeface="+mn-lt"/>
                <a:cs typeface="Arial" charset="0"/>
              </a:rPr>
              <a:t>table</a:t>
            </a:r>
            <a:r>
              <a:rPr lang="en-US" altLang="es-ES" sz="2200" dirty="0">
                <a:latin typeface="+mn-lt"/>
                <a:cs typeface="Arial" charset="0"/>
              </a:rPr>
              <a:t>. </a:t>
            </a:r>
            <a:endParaRPr lang="es-ES" altLang="es-ES" sz="2200" dirty="0">
              <a:latin typeface="+mn-lt"/>
              <a:cs typeface="Arial" charset="0"/>
            </a:endParaRPr>
          </a:p>
        </p:txBody>
      </p:sp>
      <p:grpSp>
        <p:nvGrpSpPr>
          <p:cNvPr id="44036" name="Group 43"/>
          <p:cNvGrpSpPr>
            <a:grpSpLocks/>
          </p:cNvGrpSpPr>
          <p:nvPr/>
        </p:nvGrpSpPr>
        <p:grpSpPr bwMode="auto">
          <a:xfrm>
            <a:off x="527050" y="3389313"/>
            <a:ext cx="2314575" cy="2847975"/>
            <a:chOff x="454310" y="2564904"/>
            <a:chExt cx="2317490" cy="2846884"/>
          </a:xfrm>
        </p:grpSpPr>
        <p:grpSp>
          <p:nvGrpSpPr>
            <p:cNvPr id="44093" name="Group 16"/>
            <p:cNvGrpSpPr>
              <a:grpSpLocks noChangeAspect="1"/>
            </p:cNvGrpSpPr>
            <p:nvPr/>
          </p:nvGrpSpPr>
          <p:grpSpPr bwMode="auto">
            <a:xfrm>
              <a:off x="1476375" y="2997200"/>
              <a:ext cx="1295400" cy="2414588"/>
              <a:chOff x="2835" y="709"/>
              <a:chExt cx="670" cy="1248"/>
            </a:xfrm>
          </p:grpSpPr>
          <p:sp>
            <p:nvSpPr>
              <p:cNvPr id="44096" name="AutoShape 15"/>
              <p:cNvSpPr>
                <a:spLocks noChangeAspect="1" noChangeArrowheads="1" noTextEdit="1"/>
              </p:cNvSpPr>
              <p:nvPr/>
            </p:nvSpPr>
            <p:spPr bwMode="auto">
              <a:xfrm>
                <a:off x="2835" y="709"/>
                <a:ext cx="670" cy="1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4097" name="Rectangle 17"/>
              <p:cNvSpPr>
                <a:spLocks noChangeArrowheads="1"/>
              </p:cNvSpPr>
              <p:nvPr/>
            </p:nvSpPr>
            <p:spPr bwMode="auto">
              <a:xfrm>
                <a:off x="2931" y="869"/>
                <a:ext cx="542" cy="584"/>
              </a:xfrm>
              <a:prstGeom prst="rect">
                <a:avLst/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s-ES" altLang="es-E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4098" name="Freeform 18"/>
              <p:cNvSpPr>
                <a:spLocks noEditPoints="1"/>
              </p:cNvSpPr>
              <p:nvPr/>
            </p:nvSpPr>
            <p:spPr bwMode="auto">
              <a:xfrm>
                <a:off x="2907" y="845"/>
                <a:ext cx="590" cy="645"/>
              </a:xfrm>
              <a:custGeom>
                <a:avLst/>
                <a:gdLst>
                  <a:gd name="T0" fmla="*/ 48 w 590"/>
                  <a:gd name="T1" fmla="*/ 1 h 1104"/>
                  <a:gd name="T2" fmla="*/ 48 w 590"/>
                  <a:gd name="T3" fmla="*/ 1 h 1104"/>
                  <a:gd name="T4" fmla="*/ 542 w 590"/>
                  <a:gd name="T5" fmla="*/ 1 h 1104"/>
                  <a:gd name="T6" fmla="*/ 542 w 590"/>
                  <a:gd name="T7" fmla="*/ 1 h 1104"/>
                  <a:gd name="T8" fmla="*/ 48 w 590"/>
                  <a:gd name="T9" fmla="*/ 1 h 1104"/>
                  <a:gd name="T10" fmla="*/ 550 w 590"/>
                  <a:gd name="T11" fmla="*/ 1 h 1104"/>
                  <a:gd name="T12" fmla="*/ 550 w 590"/>
                  <a:gd name="T13" fmla="*/ 1 h 1104"/>
                  <a:gd name="T14" fmla="*/ 40 w 590"/>
                  <a:gd name="T15" fmla="*/ 1 h 1104"/>
                  <a:gd name="T16" fmla="*/ 40 w 590"/>
                  <a:gd name="T17" fmla="*/ 1 h 1104"/>
                  <a:gd name="T18" fmla="*/ 550 w 590"/>
                  <a:gd name="T19" fmla="*/ 1 h 1104"/>
                  <a:gd name="T20" fmla="*/ 32 w 590"/>
                  <a:gd name="T21" fmla="*/ 1 h 1104"/>
                  <a:gd name="T22" fmla="*/ 32 w 590"/>
                  <a:gd name="T23" fmla="*/ 1 h 1104"/>
                  <a:gd name="T24" fmla="*/ 558 w 590"/>
                  <a:gd name="T25" fmla="*/ 1 h 1104"/>
                  <a:gd name="T26" fmla="*/ 558 w 590"/>
                  <a:gd name="T27" fmla="*/ 1 h 1104"/>
                  <a:gd name="T28" fmla="*/ 32 w 590"/>
                  <a:gd name="T29" fmla="*/ 1 h 1104"/>
                  <a:gd name="T30" fmla="*/ 574 w 590"/>
                  <a:gd name="T31" fmla="*/ 1 h 1104"/>
                  <a:gd name="T32" fmla="*/ 574 w 590"/>
                  <a:gd name="T33" fmla="*/ 1 h 1104"/>
                  <a:gd name="T34" fmla="*/ 16 w 590"/>
                  <a:gd name="T35" fmla="*/ 1 h 1104"/>
                  <a:gd name="T36" fmla="*/ 16 w 590"/>
                  <a:gd name="T37" fmla="*/ 1 h 1104"/>
                  <a:gd name="T38" fmla="*/ 574 w 590"/>
                  <a:gd name="T39" fmla="*/ 1 h 1104"/>
                  <a:gd name="T40" fmla="*/ 8 w 590"/>
                  <a:gd name="T41" fmla="*/ 1 h 1104"/>
                  <a:gd name="T42" fmla="*/ 8 w 590"/>
                  <a:gd name="T43" fmla="*/ 1 h 1104"/>
                  <a:gd name="T44" fmla="*/ 582 w 590"/>
                  <a:gd name="T45" fmla="*/ 1 h 1104"/>
                  <a:gd name="T46" fmla="*/ 582 w 590"/>
                  <a:gd name="T47" fmla="*/ 1 h 1104"/>
                  <a:gd name="T48" fmla="*/ 8 w 590"/>
                  <a:gd name="T49" fmla="*/ 1 h 1104"/>
                  <a:gd name="T50" fmla="*/ 590 w 590"/>
                  <a:gd name="T51" fmla="*/ 0 h 1104"/>
                  <a:gd name="T52" fmla="*/ 590 w 590"/>
                  <a:gd name="T53" fmla="*/ 1 h 1104"/>
                  <a:gd name="T54" fmla="*/ 0 w 590"/>
                  <a:gd name="T55" fmla="*/ 1 h 1104"/>
                  <a:gd name="T56" fmla="*/ 0 w 590"/>
                  <a:gd name="T57" fmla="*/ 0 h 1104"/>
                  <a:gd name="T58" fmla="*/ 590 w 590"/>
                  <a:gd name="T59" fmla="*/ 0 h 1104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90"/>
                  <a:gd name="T91" fmla="*/ 0 h 1104"/>
                  <a:gd name="T92" fmla="*/ 590 w 590"/>
                  <a:gd name="T93" fmla="*/ 1104 h 1104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90" h="1104">
                    <a:moveTo>
                      <a:pt x="48" y="48"/>
                    </a:moveTo>
                    <a:lnTo>
                      <a:pt x="48" y="1056"/>
                    </a:lnTo>
                    <a:lnTo>
                      <a:pt x="542" y="1056"/>
                    </a:lnTo>
                    <a:lnTo>
                      <a:pt x="542" y="48"/>
                    </a:lnTo>
                    <a:lnTo>
                      <a:pt x="48" y="48"/>
                    </a:lnTo>
                    <a:close/>
                    <a:moveTo>
                      <a:pt x="550" y="40"/>
                    </a:moveTo>
                    <a:lnTo>
                      <a:pt x="550" y="1064"/>
                    </a:lnTo>
                    <a:lnTo>
                      <a:pt x="40" y="1064"/>
                    </a:lnTo>
                    <a:lnTo>
                      <a:pt x="40" y="40"/>
                    </a:lnTo>
                    <a:lnTo>
                      <a:pt x="550" y="40"/>
                    </a:lnTo>
                    <a:close/>
                    <a:moveTo>
                      <a:pt x="32" y="32"/>
                    </a:moveTo>
                    <a:lnTo>
                      <a:pt x="32" y="1072"/>
                    </a:lnTo>
                    <a:lnTo>
                      <a:pt x="558" y="1072"/>
                    </a:lnTo>
                    <a:lnTo>
                      <a:pt x="558" y="32"/>
                    </a:lnTo>
                    <a:lnTo>
                      <a:pt x="32" y="32"/>
                    </a:lnTo>
                    <a:close/>
                    <a:moveTo>
                      <a:pt x="574" y="16"/>
                    </a:moveTo>
                    <a:lnTo>
                      <a:pt x="574" y="1088"/>
                    </a:lnTo>
                    <a:lnTo>
                      <a:pt x="16" y="1088"/>
                    </a:lnTo>
                    <a:lnTo>
                      <a:pt x="16" y="16"/>
                    </a:lnTo>
                    <a:lnTo>
                      <a:pt x="574" y="16"/>
                    </a:lnTo>
                    <a:close/>
                    <a:moveTo>
                      <a:pt x="8" y="8"/>
                    </a:moveTo>
                    <a:lnTo>
                      <a:pt x="8" y="1096"/>
                    </a:lnTo>
                    <a:lnTo>
                      <a:pt x="582" y="1096"/>
                    </a:lnTo>
                    <a:lnTo>
                      <a:pt x="582" y="8"/>
                    </a:lnTo>
                    <a:lnTo>
                      <a:pt x="8" y="8"/>
                    </a:lnTo>
                    <a:close/>
                    <a:moveTo>
                      <a:pt x="590" y="0"/>
                    </a:moveTo>
                    <a:lnTo>
                      <a:pt x="590" y="1104"/>
                    </a:lnTo>
                    <a:lnTo>
                      <a:pt x="0" y="1104"/>
                    </a:lnTo>
                    <a:lnTo>
                      <a:pt x="0" y="0"/>
                    </a:lnTo>
                    <a:lnTo>
                      <a:pt x="590" y="0"/>
                    </a:lnTo>
                    <a:close/>
                  </a:path>
                </a:pathLst>
              </a:custGeom>
              <a:solidFill>
                <a:srgbClr val="33CCFF"/>
              </a:solidFill>
              <a:ln w="0">
                <a:solidFill>
                  <a:srgbClr val="33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44094" name="TextBox 40"/>
            <p:cNvSpPr txBox="1">
              <a:spLocks noChangeArrowheads="1"/>
            </p:cNvSpPr>
            <p:nvPr/>
          </p:nvSpPr>
          <p:spPr bwMode="auto">
            <a:xfrm>
              <a:off x="454310" y="3567532"/>
              <a:ext cx="1080121" cy="584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ES" sz="1600">
                  <a:latin typeface="Arial" panose="020B0604020202020204" pitchFamily="34" charset="0"/>
                </a:rPr>
                <a:t>years/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ES" sz="1600">
                  <a:latin typeface="Arial" panose="020B0604020202020204" pitchFamily="34" charset="0"/>
                </a:rPr>
                <a:t>periods</a:t>
              </a:r>
            </a:p>
          </p:txBody>
        </p:sp>
        <p:sp>
          <p:nvSpPr>
            <p:cNvPr id="44095" name="TextBox 41"/>
            <p:cNvSpPr txBox="1">
              <a:spLocks noChangeArrowheads="1"/>
            </p:cNvSpPr>
            <p:nvPr/>
          </p:nvSpPr>
          <p:spPr bwMode="auto">
            <a:xfrm>
              <a:off x="1691680" y="2564904"/>
              <a:ext cx="108012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ES" sz="1600">
                  <a:latin typeface="Arial" panose="020B0604020202020204" pitchFamily="34" charset="0"/>
                </a:rPr>
                <a:t>Words</a:t>
              </a:r>
              <a:endParaRPr lang="en-US" altLang="es-ES" sz="1600">
                <a:latin typeface="Arial" panose="020B0604020202020204" pitchFamily="34" charset="0"/>
              </a:endParaRPr>
            </a:p>
          </p:txBody>
        </p:sp>
      </p:grpSp>
      <p:grpSp>
        <p:nvGrpSpPr>
          <p:cNvPr id="44037" name="Group 15"/>
          <p:cNvGrpSpPr>
            <a:grpSpLocks/>
          </p:cNvGrpSpPr>
          <p:nvPr/>
        </p:nvGrpSpPr>
        <p:grpSpPr bwMode="auto">
          <a:xfrm>
            <a:off x="4429125" y="3389313"/>
            <a:ext cx="4103688" cy="2663825"/>
            <a:chOff x="1547664" y="1628800"/>
            <a:chExt cx="6768752" cy="4248472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1547664" y="4077114"/>
              <a:ext cx="676875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069254" y="1628800"/>
              <a:ext cx="0" cy="42484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 flipH="1">
              <a:off x="6399694" y="3535295"/>
              <a:ext cx="44513" cy="455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200"/>
            </a:p>
          </p:txBody>
        </p:sp>
        <p:sp>
          <p:nvSpPr>
            <p:cNvPr id="44051" name="TextBox 19"/>
            <p:cNvSpPr txBox="1">
              <a:spLocks noChangeArrowheads="1"/>
            </p:cNvSpPr>
            <p:nvPr/>
          </p:nvSpPr>
          <p:spPr bwMode="auto">
            <a:xfrm>
              <a:off x="5148064" y="2996952"/>
              <a:ext cx="64807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ES" sz="1200">
                  <a:latin typeface="Arial" panose="020B0604020202020204" pitchFamily="34" charset="0"/>
                </a:rPr>
                <a:t>P4</a:t>
              </a:r>
              <a:endParaRPr lang="en-US" altLang="es-ES" sz="1200">
                <a:latin typeface="Arial" panose="020B0604020202020204" pitchFamily="34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 flipH="1">
              <a:off x="2843809" y="3788481"/>
              <a:ext cx="44513" cy="73425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200"/>
            </a:p>
          </p:txBody>
        </p:sp>
        <p:sp>
          <p:nvSpPr>
            <p:cNvPr id="22" name="Rounded Rectangle 22"/>
            <p:cNvSpPr/>
            <p:nvPr/>
          </p:nvSpPr>
          <p:spPr>
            <a:xfrm flipH="1">
              <a:off x="2555777" y="3140324"/>
              <a:ext cx="44513" cy="73425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200"/>
            </a:p>
          </p:txBody>
        </p:sp>
        <p:sp>
          <p:nvSpPr>
            <p:cNvPr id="23" name="Rounded Rectangle 23"/>
            <p:cNvSpPr/>
            <p:nvPr/>
          </p:nvSpPr>
          <p:spPr>
            <a:xfrm flipH="1">
              <a:off x="4572000" y="3140324"/>
              <a:ext cx="44513" cy="73425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200"/>
            </a:p>
          </p:txBody>
        </p:sp>
        <p:sp>
          <p:nvSpPr>
            <p:cNvPr id="24" name="Oval 24"/>
            <p:cNvSpPr/>
            <p:nvPr/>
          </p:nvSpPr>
          <p:spPr>
            <a:xfrm>
              <a:off x="7533492" y="3798609"/>
              <a:ext cx="70700" cy="7089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200"/>
            </a:p>
          </p:txBody>
        </p:sp>
        <p:sp>
          <p:nvSpPr>
            <p:cNvPr id="25" name="Rounded Rectangle 25"/>
            <p:cNvSpPr/>
            <p:nvPr/>
          </p:nvSpPr>
          <p:spPr>
            <a:xfrm flipH="1">
              <a:off x="2555777" y="3428956"/>
              <a:ext cx="44513" cy="70892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200"/>
            </a:p>
          </p:txBody>
        </p:sp>
        <p:sp>
          <p:nvSpPr>
            <p:cNvPr id="26" name="Rounded Rectangle 26"/>
            <p:cNvSpPr/>
            <p:nvPr/>
          </p:nvSpPr>
          <p:spPr>
            <a:xfrm flipH="1">
              <a:off x="4860032" y="3428956"/>
              <a:ext cx="44513" cy="70892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200"/>
            </a:p>
          </p:txBody>
        </p:sp>
        <p:sp>
          <p:nvSpPr>
            <p:cNvPr id="27" name="Rounded Rectangle 27"/>
            <p:cNvSpPr/>
            <p:nvPr/>
          </p:nvSpPr>
          <p:spPr>
            <a:xfrm flipH="1">
              <a:off x="3781222" y="4510064"/>
              <a:ext cx="44513" cy="70892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200"/>
            </a:p>
          </p:txBody>
        </p:sp>
        <p:sp>
          <p:nvSpPr>
            <p:cNvPr id="28" name="Oval 28"/>
            <p:cNvSpPr/>
            <p:nvPr/>
          </p:nvSpPr>
          <p:spPr>
            <a:xfrm flipH="1" flipV="1">
              <a:off x="6373509" y="3573273"/>
              <a:ext cx="44513" cy="455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200"/>
            </a:p>
          </p:txBody>
        </p:sp>
        <p:sp>
          <p:nvSpPr>
            <p:cNvPr id="44060" name="TextBox 29"/>
            <p:cNvSpPr txBox="1">
              <a:spLocks noChangeArrowheads="1"/>
            </p:cNvSpPr>
            <p:nvPr/>
          </p:nvSpPr>
          <p:spPr bwMode="auto">
            <a:xfrm>
              <a:off x="2771800" y="2924944"/>
              <a:ext cx="64807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ES" sz="1200">
                  <a:latin typeface="Arial" panose="020B0604020202020204" pitchFamily="34" charset="0"/>
                </a:rPr>
                <a:t>P1</a:t>
              </a:r>
              <a:endParaRPr lang="en-US" altLang="es-ES" sz="1200">
                <a:latin typeface="Arial" panose="020B0604020202020204" pitchFamily="34" charset="0"/>
              </a:endParaRPr>
            </a:p>
          </p:txBody>
        </p:sp>
        <p:sp>
          <p:nvSpPr>
            <p:cNvPr id="30" name="Rounded Rectangle 30"/>
            <p:cNvSpPr/>
            <p:nvPr/>
          </p:nvSpPr>
          <p:spPr>
            <a:xfrm flipH="1">
              <a:off x="3995937" y="4725272"/>
              <a:ext cx="44513" cy="70892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200"/>
            </a:p>
          </p:txBody>
        </p:sp>
        <p:sp>
          <p:nvSpPr>
            <p:cNvPr id="31" name="Rounded Rectangle 31"/>
            <p:cNvSpPr/>
            <p:nvPr/>
          </p:nvSpPr>
          <p:spPr>
            <a:xfrm flipH="1">
              <a:off x="4501301" y="3717589"/>
              <a:ext cx="44515" cy="70892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200"/>
            </a:p>
          </p:txBody>
        </p:sp>
        <p:sp>
          <p:nvSpPr>
            <p:cNvPr id="32" name="Rounded Rectangle 32"/>
            <p:cNvSpPr/>
            <p:nvPr/>
          </p:nvSpPr>
          <p:spPr>
            <a:xfrm>
              <a:off x="6274008" y="2780798"/>
              <a:ext cx="96883" cy="70892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s-ES" sz="1200" dirty="0"/>
                <a:t>&lt;&lt;&lt;&lt;&lt;&lt;&lt;&lt;&lt;&lt;&lt;&lt;&lt;&lt;&lt;&lt;&lt;&lt;&lt;&lt;&lt;&lt;</a:t>
              </a:r>
              <a:endParaRPr lang="en-US" sz="1200" dirty="0"/>
            </a:p>
          </p:txBody>
        </p:sp>
        <p:sp>
          <p:nvSpPr>
            <p:cNvPr id="33" name="Rounded Rectangle 33"/>
            <p:cNvSpPr/>
            <p:nvPr/>
          </p:nvSpPr>
          <p:spPr>
            <a:xfrm flipH="1">
              <a:off x="4213269" y="2996008"/>
              <a:ext cx="70700" cy="45574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200"/>
            </a:p>
          </p:txBody>
        </p:sp>
        <p:sp>
          <p:nvSpPr>
            <p:cNvPr id="44065" name="TextBox 34"/>
            <p:cNvSpPr txBox="1">
              <a:spLocks noChangeArrowheads="1"/>
            </p:cNvSpPr>
            <p:nvPr/>
          </p:nvSpPr>
          <p:spPr bwMode="auto">
            <a:xfrm>
              <a:off x="7164288" y="3573016"/>
              <a:ext cx="64807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ES" sz="1200">
                  <a:latin typeface="Arial" panose="020B0604020202020204" pitchFamily="34" charset="0"/>
                </a:rPr>
                <a:t>P6</a:t>
              </a:r>
              <a:endParaRPr lang="en-US" altLang="es-ES" sz="1200">
                <a:latin typeface="Arial" panose="020B0604020202020204" pitchFamily="34" charset="0"/>
              </a:endParaRPr>
            </a:p>
          </p:txBody>
        </p:sp>
        <p:sp>
          <p:nvSpPr>
            <p:cNvPr id="44066" name="TextBox 35"/>
            <p:cNvSpPr txBox="1">
              <a:spLocks noChangeArrowheads="1"/>
            </p:cNvSpPr>
            <p:nvPr/>
          </p:nvSpPr>
          <p:spPr bwMode="auto">
            <a:xfrm>
              <a:off x="6444208" y="3356992"/>
              <a:ext cx="64807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ES" sz="1200">
                  <a:latin typeface="Arial" panose="020B0604020202020204" pitchFamily="34" charset="0"/>
                </a:rPr>
                <a:t>P5</a:t>
              </a:r>
              <a:endParaRPr lang="en-US" altLang="es-ES" sz="1200">
                <a:latin typeface="Arial" panose="020B0604020202020204" pitchFamily="34" charset="0"/>
              </a:endParaRPr>
            </a:p>
          </p:txBody>
        </p:sp>
        <p:sp>
          <p:nvSpPr>
            <p:cNvPr id="36" name="Oval 36"/>
            <p:cNvSpPr/>
            <p:nvPr/>
          </p:nvSpPr>
          <p:spPr>
            <a:xfrm>
              <a:off x="2788820" y="3084622"/>
              <a:ext cx="70700" cy="734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200"/>
            </a:p>
          </p:txBody>
        </p:sp>
        <p:sp>
          <p:nvSpPr>
            <p:cNvPr id="44068" name="TextBox 37"/>
            <p:cNvSpPr txBox="1">
              <a:spLocks noChangeArrowheads="1"/>
            </p:cNvSpPr>
            <p:nvPr/>
          </p:nvSpPr>
          <p:spPr bwMode="auto">
            <a:xfrm>
              <a:off x="7668344" y="3356992"/>
              <a:ext cx="64807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ES" sz="1200">
                  <a:latin typeface="Arial" panose="020B0604020202020204" pitchFamily="34" charset="0"/>
                </a:rPr>
                <a:t>P7</a:t>
              </a:r>
              <a:endParaRPr lang="en-US" altLang="es-ES" sz="1200">
                <a:latin typeface="Arial" panose="020B0604020202020204" pitchFamily="34" charset="0"/>
              </a:endParaRPr>
            </a:p>
          </p:txBody>
        </p:sp>
        <p:sp>
          <p:nvSpPr>
            <p:cNvPr id="38" name="Oval 38"/>
            <p:cNvSpPr/>
            <p:nvPr/>
          </p:nvSpPr>
          <p:spPr>
            <a:xfrm>
              <a:off x="7604192" y="3509976"/>
              <a:ext cx="73317" cy="7089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200"/>
            </a:p>
          </p:txBody>
        </p:sp>
        <p:sp>
          <p:nvSpPr>
            <p:cNvPr id="44070" name="TextBox 39"/>
            <p:cNvSpPr txBox="1">
              <a:spLocks noChangeArrowheads="1"/>
            </p:cNvSpPr>
            <p:nvPr/>
          </p:nvSpPr>
          <p:spPr bwMode="auto">
            <a:xfrm>
              <a:off x="3059832" y="3573016"/>
              <a:ext cx="64807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ES" sz="1200">
                  <a:latin typeface="Arial" panose="020B0604020202020204" pitchFamily="34" charset="0"/>
                </a:rPr>
                <a:t>P3</a:t>
              </a:r>
              <a:endParaRPr lang="en-US" altLang="es-ES" sz="1200">
                <a:latin typeface="Arial" panose="020B0604020202020204" pitchFamily="34" charset="0"/>
              </a:endParaRPr>
            </a:p>
          </p:txBody>
        </p:sp>
        <p:sp>
          <p:nvSpPr>
            <p:cNvPr id="40" name="Oval 40"/>
            <p:cNvSpPr/>
            <p:nvPr/>
          </p:nvSpPr>
          <p:spPr>
            <a:xfrm>
              <a:off x="2995680" y="3725185"/>
              <a:ext cx="73317" cy="734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200"/>
            </a:p>
          </p:txBody>
        </p:sp>
        <p:sp>
          <p:nvSpPr>
            <p:cNvPr id="41" name="Rounded Rectangle 41"/>
            <p:cNvSpPr/>
            <p:nvPr/>
          </p:nvSpPr>
          <p:spPr>
            <a:xfrm flipH="1">
              <a:off x="2419616" y="3869501"/>
              <a:ext cx="47133" cy="70892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2" name="Rounded Rectangle 42"/>
            <p:cNvSpPr/>
            <p:nvPr/>
          </p:nvSpPr>
          <p:spPr>
            <a:xfrm flipH="1">
              <a:off x="2571488" y="4021413"/>
              <a:ext cx="47133" cy="73425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200"/>
            </a:p>
          </p:txBody>
        </p:sp>
        <p:sp>
          <p:nvSpPr>
            <p:cNvPr id="43" name="Rounded Rectangle 43"/>
            <p:cNvSpPr/>
            <p:nvPr/>
          </p:nvSpPr>
          <p:spPr>
            <a:xfrm flipH="1">
              <a:off x="3419873" y="4221431"/>
              <a:ext cx="44513" cy="70892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200"/>
            </a:p>
          </p:txBody>
        </p:sp>
        <p:sp>
          <p:nvSpPr>
            <p:cNvPr id="44" name="Rounded Rectangle 44"/>
            <p:cNvSpPr/>
            <p:nvPr/>
          </p:nvSpPr>
          <p:spPr>
            <a:xfrm flipH="1">
              <a:off x="2843809" y="3573273"/>
              <a:ext cx="44513" cy="70892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200"/>
            </a:p>
          </p:txBody>
        </p:sp>
        <p:sp>
          <p:nvSpPr>
            <p:cNvPr id="45" name="Rounded Rectangle 45"/>
            <p:cNvSpPr/>
            <p:nvPr/>
          </p:nvSpPr>
          <p:spPr>
            <a:xfrm flipH="1">
              <a:off x="3205158" y="3573273"/>
              <a:ext cx="44513" cy="70892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200"/>
            </a:p>
          </p:txBody>
        </p:sp>
        <p:sp>
          <p:nvSpPr>
            <p:cNvPr id="46" name="Rounded Rectangle 46"/>
            <p:cNvSpPr/>
            <p:nvPr/>
          </p:nvSpPr>
          <p:spPr>
            <a:xfrm flipH="1">
              <a:off x="3061141" y="4365747"/>
              <a:ext cx="44515" cy="70892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200"/>
            </a:p>
          </p:txBody>
        </p:sp>
        <p:sp>
          <p:nvSpPr>
            <p:cNvPr id="47" name="Rounded Rectangle 47"/>
            <p:cNvSpPr/>
            <p:nvPr/>
          </p:nvSpPr>
          <p:spPr>
            <a:xfrm flipH="1">
              <a:off x="5011904" y="3580868"/>
              <a:ext cx="47133" cy="73425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200"/>
            </a:p>
          </p:txBody>
        </p:sp>
        <p:sp>
          <p:nvSpPr>
            <p:cNvPr id="48" name="Rounded Rectangle 48"/>
            <p:cNvSpPr/>
            <p:nvPr/>
          </p:nvSpPr>
          <p:spPr>
            <a:xfrm flipH="1">
              <a:off x="4716016" y="3932799"/>
              <a:ext cx="44515" cy="73423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200"/>
            </a:p>
          </p:txBody>
        </p:sp>
        <p:sp>
          <p:nvSpPr>
            <p:cNvPr id="49" name="Rounded Rectangle 49"/>
            <p:cNvSpPr/>
            <p:nvPr/>
          </p:nvSpPr>
          <p:spPr>
            <a:xfrm flipH="1">
              <a:off x="4501301" y="4221431"/>
              <a:ext cx="44515" cy="70892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0" name="Rounded Rectangle 50"/>
            <p:cNvSpPr/>
            <p:nvPr/>
          </p:nvSpPr>
          <p:spPr>
            <a:xfrm flipH="1">
              <a:off x="4716016" y="2925116"/>
              <a:ext cx="44515" cy="70892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200"/>
            </a:p>
          </p:txBody>
        </p:sp>
        <p:sp>
          <p:nvSpPr>
            <p:cNvPr id="51" name="Rounded Rectangle 51"/>
            <p:cNvSpPr/>
            <p:nvPr/>
          </p:nvSpPr>
          <p:spPr>
            <a:xfrm flipH="1">
              <a:off x="4572000" y="3932799"/>
              <a:ext cx="44513" cy="73423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200"/>
            </a:p>
          </p:txBody>
        </p:sp>
        <p:sp>
          <p:nvSpPr>
            <p:cNvPr id="52" name="Rounded Rectangle 52"/>
            <p:cNvSpPr/>
            <p:nvPr/>
          </p:nvSpPr>
          <p:spPr>
            <a:xfrm flipH="1">
              <a:off x="4139952" y="3717589"/>
              <a:ext cx="44515" cy="70892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200"/>
            </a:p>
          </p:txBody>
        </p:sp>
        <p:sp>
          <p:nvSpPr>
            <p:cNvPr id="44084" name="TextBox 53"/>
            <p:cNvSpPr txBox="1">
              <a:spLocks noChangeArrowheads="1"/>
            </p:cNvSpPr>
            <p:nvPr/>
          </p:nvSpPr>
          <p:spPr bwMode="auto">
            <a:xfrm>
              <a:off x="3635896" y="3284984"/>
              <a:ext cx="64807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ES" sz="1200">
                  <a:latin typeface="Arial" panose="020B0604020202020204" pitchFamily="34" charset="0"/>
                </a:rPr>
                <a:t>P2</a:t>
              </a:r>
              <a:endParaRPr lang="en-US" altLang="es-ES" sz="1200">
                <a:latin typeface="Arial" panose="020B0604020202020204" pitchFamily="34" charset="0"/>
              </a:endParaRPr>
            </a:p>
          </p:txBody>
        </p:sp>
        <p:sp>
          <p:nvSpPr>
            <p:cNvPr id="54" name="Oval 54"/>
            <p:cNvSpPr/>
            <p:nvPr/>
          </p:nvSpPr>
          <p:spPr>
            <a:xfrm flipH="1" flipV="1">
              <a:off x="3527229" y="3390979"/>
              <a:ext cx="44515" cy="455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200"/>
            </a:p>
          </p:txBody>
        </p:sp>
        <p:cxnSp>
          <p:nvCxnSpPr>
            <p:cNvPr id="55" name="Straight Arrow Connector 55"/>
            <p:cNvCxnSpPr>
              <a:stCxn id="36" idx="5"/>
              <a:endCxn id="44084" idx="1"/>
            </p:cNvCxnSpPr>
            <p:nvPr/>
          </p:nvCxnSpPr>
          <p:spPr>
            <a:xfrm>
              <a:off x="2849046" y="3147920"/>
              <a:ext cx="788159" cy="27597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6"/>
            <p:cNvCxnSpPr>
              <a:stCxn id="44084" idx="1"/>
              <a:endCxn id="40" idx="4"/>
            </p:cNvCxnSpPr>
            <p:nvPr/>
          </p:nvCxnSpPr>
          <p:spPr>
            <a:xfrm flipH="1">
              <a:off x="3032339" y="3423893"/>
              <a:ext cx="604866" cy="3747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7"/>
            <p:cNvCxnSpPr/>
            <p:nvPr/>
          </p:nvCxnSpPr>
          <p:spPr>
            <a:xfrm>
              <a:off x="6517525" y="3573273"/>
              <a:ext cx="1107615" cy="27090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8"/>
            <p:cNvCxnSpPr>
              <a:endCxn id="38" idx="3"/>
            </p:cNvCxnSpPr>
            <p:nvPr/>
          </p:nvCxnSpPr>
          <p:spPr>
            <a:xfrm flipV="1">
              <a:off x="7596335" y="3570741"/>
              <a:ext cx="18330" cy="21774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9"/>
            <p:cNvCxnSpPr>
              <a:endCxn id="28" idx="3"/>
            </p:cNvCxnSpPr>
            <p:nvPr/>
          </p:nvCxnSpPr>
          <p:spPr>
            <a:xfrm>
              <a:off x="5221382" y="3284641"/>
              <a:ext cx="1188786" cy="29622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60"/>
            <p:cNvSpPr/>
            <p:nvPr/>
          </p:nvSpPr>
          <p:spPr>
            <a:xfrm flipV="1">
              <a:off x="5148064" y="3284641"/>
              <a:ext cx="73317" cy="455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200"/>
            </a:p>
          </p:txBody>
        </p:sp>
        <p:cxnSp>
          <p:nvCxnSpPr>
            <p:cNvPr id="61" name="Straight Arrow Connector 61"/>
            <p:cNvCxnSpPr>
              <a:stCxn id="40" idx="3"/>
              <a:endCxn id="60" idx="0"/>
            </p:cNvCxnSpPr>
            <p:nvPr/>
          </p:nvCxnSpPr>
          <p:spPr>
            <a:xfrm flipV="1">
              <a:off x="3006154" y="3330214"/>
              <a:ext cx="2178569" cy="45573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extBox 63"/>
          <p:cNvSpPr txBox="1"/>
          <p:nvPr/>
        </p:nvSpPr>
        <p:spPr>
          <a:xfrm>
            <a:off x="5503863" y="5899150"/>
            <a:ext cx="2592387" cy="3381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600" b="1" dirty="0">
                <a:solidFill>
                  <a:srgbClr val="002060"/>
                </a:solidFill>
                <a:latin typeface="Arial" charset="0"/>
                <a:cs typeface="+mn-cs"/>
              </a:rPr>
              <a:t>Chronological pattern</a:t>
            </a:r>
          </a:p>
        </p:txBody>
      </p:sp>
      <p:sp>
        <p:nvSpPr>
          <p:cNvPr id="44039" name="9 CuadroTexto"/>
          <p:cNvSpPr txBox="1">
            <a:spLocks noChangeArrowheads="1"/>
          </p:cNvSpPr>
          <p:nvPr/>
        </p:nvSpPr>
        <p:spPr bwMode="auto">
          <a:xfrm>
            <a:off x="641350" y="2381250"/>
            <a:ext cx="2273300" cy="400050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s-MX" sz="2000" b="1">
                <a:solidFill>
                  <a:schemeClr val="bg1"/>
                </a:solidFill>
                <a:latin typeface="Arial" panose="020B0604020202020204" pitchFamily="34" charset="0"/>
              </a:rPr>
              <a:t>Table</a:t>
            </a:r>
          </a:p>
        </p:txBody>
      </p:sp>
      <p:sp>
        <p:nvSpPr>
          <p:cNvPr id="44040" name="18 CuadroTexto"/>
          <p:cNvSpPr txBox="1">
            <a:spLocks noChangeArrowheads="1"/>
          </p:cNvSpPr>
          <p:nvPr/>
        </p:nvSpPr>
        <p:spPr bwMode="auto">
          <a:xfrm>
            <a:off x="5291138" y="2381250"/>
            <a:ext cx="3025775" cy="400050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s-MX" sz="2000" b="1">
                <a:solidFill>
                  <a:schemeClr val="bg1"/>
                </a:solidFill>
                <a:latin typeface="Arial" panose="020B0604020202020204" pitchFamily="34" charset="0"/>
              </a:rPr>
              <a:t>Visual form</a:t>
            </a:r>
          </a:p>
        </p:txBody>
      </p:sp>
      <p:sp>
        <p:nvSpPr>
          <p:cNvPr id="67" name="66 Flecha derecha"/>
          <p:cNvSpPr/>
          <p:nvPr/>
        </p:nvSpPr>
        <p:spPr>
          <a:xfrm>
            <a:off x="3773488" y="2381250"/>
            <a:ext cx="539750" cy="40005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/>
          </a:p>
        </p:txBody>
      </p:sp>
      <p:sp>
        <p:nvSpPr>
          <p:cNvPr id="66" name="65 Rectángulo"/>
          <p:cNvSpPr/>
          <p:nvPr/>
        </p:nvSpPr>
        <p:spPr>
          <a:xfrm>
            <a:off x="-36513" y="0"/>
            <a:ext cx="1836738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68" name="67 Rectángulo"/>
          <p:cNvSpPr/>
          <p:nvPr/>
        </p:nvSpPr>
        <p:spPr>
          <a:xfrm>
            <a:off x="17637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The dataset</a:t>
            </a:r>
          </a:p>
        </p:txBody>
      </p:sp>
      <p:sp>
        <p:nvSpPr>
          <p:cNvPr id="69" name="68 Rectángulo"/>
          <p:cNvSpPr/>
          <p:nvPr/>
        </p:nvSpPr>
        <p:spPr>
          <a:xfrm>
            <a:off x="3563938" y="0"/>
            <a:ext cx="1908175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Methodology</a:t>
            </a:r>
          </a:p>
        </p:txBody>
      </p:sp>
      <p:sp>
        <p:nvSpPr>
          <p:cNvPr id="70" name="69 Rectángulo"/>
          <p:cNvSpPr/>
          <p:nvPr/>
        </p:nvSpPr>
        <p:spPr>
          <a:xfrm>
            <a:off x="54721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b="1" dirty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71" name="70 Rectángulo"/>
          <p:cNvSpPr/>
          <p:nvPr/>
        </p:nvSpPr>
        <p:spPr>
          <a:xfrm>
            <a:off x="7308850" y="0"/>
            <a:ext cx="187166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Discussion.</a:t>
            </a:r>
          </a:p>
        </p:txBody>
      </p:sp>
      <p:sp>
        <p:nvSpPr>
          <p:cNvPr id="44047" name="1 Marcador de número de diapositiva"/>
          <p:cNvSpPr txBox="1">
            <a:spLocks/>
          </p:cNvSpPr>
          <p:nvPr/>
        </p:nvSpPr>
        <p:spPr bwMode="auto">
          <a:xfrm>
            <a:off x="8715375" y="6500813"/>
            <a:ext cx="425450" cy="3841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6EED7AD6-128B-4D7D-A876-4CF89987A85D}" type="slidenum">
              <a:rPr lang="es-MX" altLang="es-ES" sz="2500">
                <a:solidFill>
                  <a:schemeClr val="bg1"/>
                </a:solidFill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es-MX" altLang="es-ES" sz="25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9402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11 Rectángulo"/>
          <p:cNvSpPr>
            <a:spLocks noChangeArrowheads="1"/>
          </p:cNvSpPr>
          <p:nvPr/>
        </p:nvSpPr>
        <p:spPr bwMode="auto">
          <a:xfrm>
            <a:off x="1476375" y="765175"/>
            <a:ext cx="7667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2100"/>
              </a:spcAft>
              <a:buClr>
                <a:srgbClr val="C00000"/>
              </a:buClr>
              <a:buSzPct val="130000"/>
              <a:buFont typeface="Calibri" panose="020F0502020204030204" pitchFamily="34" charset="0"/>
              <a:buAutoNum type="arabicPeriod" startAt="3"/>
            </a:pPr>
            <a:r>
              <a:rPr lang="en-US" altLang="es-MX" sz="2400" b="1" dirty="0">
                <a:solidFill>
                  <a:srgbClr val="002060"/>
                </a:solidFill>
              </a:rPr>
              <a:t>Aggregated tables. CA integrated  with time as factor</a:t>
            </a:r>
            <a:endParaRPr lang="en-GB" altLang="es-MX" sz="2400" b="1" dirty="0">
              <a:solidFill>
                <a:srgbClr val="002060"/>
              </a:solidFill>
            </a:endParaRPr>
          </a:p>
        </p:txBody>
      </p:sp>
      <p:sp>
        <p:nvSpPr>
          <p:cNvPr id="45059" name="Rectangle 50"/>
          <p:cNvSpPr>
            <a:spLocks noChangeArrowheads="1"/>
          </p:cNvSpPr>
          <p:nvPr/>
        </p:nvSpPr>
        <p:spPr bwMode="auto">
          <a:xfrm>
            <a:off x="7404100" y="6126163"/>
            <a:ext cx="1128713" cy="1492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1600">
              <a:latin typeface="Arial" panose="020B0604020202020204" pitchFamily="34" charset="0"/>
            </a:endParaRPr>
          </a:p>
        </p:txBody>
      </p:sp>
      <p:sp>
        <p:nvSpPr>
          <p:cNvPr id="45060" name="Rectangle 52"/>
          <p:cNvSpPr>
            <a:spLocks noChangeArrowheads="1"/>
          </p:cNvSpPr>
          <p:nvPr/>
        </p:nvSpPr>
        <p:spPr bwMode="auto">
          <a:xfrm>
            <a:off x="2185988" y="1314450"/>
            <a:ext cx="1127125" cy="1492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1600">
              <a:latin typeface="Arial" panose="020B0604020202020204" pitchFamily="34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-36513" y="0"/>
            <a:ext cx="1836738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17637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The dataset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3563938" y="0"/>
            <a:ext cx="1908175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Methodology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54721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b="1" dirty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7308850" y="0"/>
            <a:ext cx="187166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Discussion.</a:t>
            </a:r>
          </a:p>
        </p:txBody>
      </p:sp>
      <p:sp>
        <p:nvSpPr>
          <p:cNvPr id="45069" name="1 Marcador de número de diapositiva"/>
          <p:cNvSpPr txBox="1">
            <a:spLocks/>
          </p:cNvSpPr>
          <p:nvPr/>
        </p:nvSpPr>
        <p:spPr bwMode="auto">
          <a:xfrm>
            <a:off x="8715375" y="6500813"/>
            <a:ext cx="425450" cy="3841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D9CC3BB3-BF55-4950-8C22-052A5B7556C9}" type="slidenum">
              <a:rPr lang="es-MX" altLang="es-ES" sz="2500">
                <a:solidFill>
                  <a:schemeClr val="bg1"/>
                </a:solidFill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es-MX" altLang="es-ES" sz="2500">
              <a:solidFill>
                <a:schemeClr val="bg1"/>
              </a:solidFill>
            </a:endParaRPr>
          </a:p>
        </p:txBody>
      </p:sp>
      <p:pic>
        <p:nvPicPr>
          <p:cNvPr id="21" name="Imagen 20"/>
          <p:cNvPicPr/>
          <p:nvPr/>
        </p:nvPicPr>
        <p:blipFill rotWithShape="1">
          <a:blip r:embed="rId2"/>
          <a:srcRect t="9000"/>
          <a:stretch/>
        </p:blipFill>
        <p:spPr>
          <a:xfrm>
            <a:off x="326827" y="1418765"/>
            <a:ext cx="8601273" cy="508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7472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1 Rectángulo"/>
          <p:cNvSpPr>
            <a:spLocks noChangeArrowheads="1"/>
          </p:cNvSpPr>
          <p:nvPr/>
        </p:nvSpPr>
        <p:spPr bwMode="auto">
          <a:xfrm>
            <a:off x="1476375" y="765175"/>
            <a:ext cx="3311649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0960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2100"/>
              </a:spcAft>
              <a:buClr>
                <a:srgbClr val="C00000"/>
              </a:buClr>
              <a:buSzPct val="130000"/>
              <a:buFont typeface="Calibri" panose="020F0502020204030204" pitchFamily="34" charset="0"/>
              <a:buAutoNum type="arabicPeriod" startAt="4"/>
            </a:pPr>
            <a:r>
              <a:rPr lang="en-US" altLang="es-MX" sz="2400" b="1" dirty="0">
                <a:solidFill>
                  <a:srgbClr val="002060"/>
                </a:solidFill>
              </a:rPr>
              <a:t>Contributive words</a:t>
            </a:r>
            <a:endParaRPr lang="en-GB" altLang="es-MX" sz="2400" b="1" dirty="0">
              <a:solidFill>
                <a:srgbClr val="002060"/>
              </a:solidFill>
            </a:endParaRPr>
          </a:p>
        </p:txBody>
      </p:sp>
      <p:sp>
        <p:nvSpPr>
          <p:cNvPr id="47107" name="9 CuadroTexto"/>
          <p:cNvSpPr txBox="1">
            <a:spLocks noChangeArrowheads="1"/>
          </p:cNvSpPr>
          <p:nvPr/>
        </p:nvSpPr>
        <p:spPr bwMode="auto">
          <a:xfrm>
            <a:off x="285750" y="1270000"/>
            <a:ext cx="84629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800">
                <a:latin typeface="Arial" panose="020B0604020202020204" pitchFamily="34" charset="0"/>
              </a:rPr>
              <a:t>The characteristic words are words significantly overused (underused)  in a year/ period as compared to the previous periods</a:t>
            </a:r>
            <a:endParaRPr lang="en-US" altLang="es-ES" sz="1600" b="1">
              <a:latin typeface="Arial" panose="020B0604020202020204" pitchFamily="34" charset="0"/>
            </a:endParaRPr>
          </a:p>
        </p:txBody>
      </p:sp>
      <p:sp>
        <p:nvSpPr>
          <p:cNvPr id="47108" name="AutoShape 20"/>
          <p:cNvSpPr>
            <a:spLocks noChangeAspect="1" noChangeArrowheads="1"/>
          </p:cNvSpPr>
          <p:nvPr/>
        </p:nvSpPr>
        <p:spPr bwMode="auto">
          <a:xfrm>
            <a:off x="1547813" y="3068638"/>
            <a:ext cx="286702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>
              <a:latin typeface="Arial" panose="020B0604020202020204" pitchFamily="34" charset="0"/>
            </a:endParaRPr>
          </a:p>
        </p:txBody>
      </p:sp>
      <p:sp>
        <p:nvSpPr>
          <p:cNvPr id="10" name="78 CuadroTexto"/>
          <p:cNvSpPr txBox="1">
            <a:spLocks noChangeArrowheads="1"/>
          </p:cNvSpPr>
          <p:nvPr/>
        </p:nvSpPr>
        <p:spPr bwMode="auto">
          <a:xfrm>
            <a:off x="179388" y="5519738"/>
            <a:ext cx="2016125" cy="86201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s-ES" sz="2500" dirty="0">
                <a:latin typeface="+mn-lt"/>
                <a:cs typeface="Arial" charset="0"/>
              </a:rPr>
              <a:t>Selection criteria </a:t>
            </a:r>
          </a:p>
        </p:txBody>
      </p:sp>
      <p:sp>
        <p:nvSpPr>
          <p:cNvPr id="47110" name="AutoShape 6"/>
          <p:cNvSpPr>
            <a:spLocks noChangeAspect="1" noChangeArrowheads="1"/>
          </p:cNvSpPr>
          <p:nvPr/>
        </p:nvSpPr>
        <p:spPr bwMode="auto">
          <a:xfrm>
            <a:off x="1547813" y="2781300"/>
            <a:ext cx="3529012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1800">
              <a:latin typeface="Arial" panose="020B0604020202020204" pitchFamily="34" charset="0"/>
            </a:endParaRPr>
          </a:p>
        </p:txBody>
      </p:sp>
      <p:sp>
        <p:nvSpPr>
          <p:cNvPr id="47111" name="AutoShape 7"/>
          <p:cNvSpPr>
            <a:spLocks noChangeAspect="1" noChangeArrowheads="1" noTextEdit="1"/>
          </p:cNvSpPr>
          <p:nvPr/>
        </p:nvSpPr>
        <p:spPr bwMode="auto">
          <a:xfrm>
            <a:off x="488950" y="2781300"/>
            <a:ext cx="3795713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graphicFrame>
        <p:nvGraphicFramePr>
          <p:cNvPr id="47112" name="Object 5"/>
          <p:cNvGraphicFramePr>
            <a:graphicFrameLocks noChangeAspect="1"/>
          </p:cNvGraphicFramePr>
          <p:nvPr/>
        </p:nvGraphicFramePr>
        <p:xfrm>
          <a:off x="1785938" y="5214938"/>
          <a:ext cx="3519487" cy="157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35" name="Ecuación" r:id="rId3" imgW="1968500" imgH="787400" progId="Equation.3">
                  <p:embed/>
                </p:oleObj>
              </mc:Choice>
              <mc:Fallback>
                <p:oleObj name="Ecuación" r:id="rId3" imgW="1968500" imgH="787400" progId="Equation.3">
                  <p:embed/>
                  <p:pic>
                    <p:nvPicPr>
                      <p:cNvPr id="4711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5938" y="5214938"/>
                        <a:ext cx="3519487" cy="157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" name="66 Flecha derecha"/>
          <p:cNvSpPr/>
          <p:nvPr/>
        </p:nvSpPr>
        <p:spPr>
          <a:xfrm>
            <a:off x="4500563" y="3749675"/>
            <a:ext cx="641350" cy="68738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/>
          </a:p>
        </p:txBody>
      </p:sp>
      <p:pic>
        <p:nvPicPr>
          <p:cNvPr id="471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7" r="7643"/>
          <a:stretch>
            <a:fillRect/>
          </a:stretch>
        </p:blipFill>
        <p:spPr bwMode="auto">
          <a:xfrm>
            <a:off x="285750" y="2887663"/>
            <a:ext cx="3998913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17 Rectángulo"/>
          <p:cNvSpPr/>
          <p:nvPr/>
        </p:nvSpPr>
        <p:spPr>
          <a:xfrm>
            <a:off x="-1" y="0"/>
            <a:ext cx="1800225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17637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The dataset</a:t>
            </a:r>
          </a:p>
        </p:txBody>
      </p:sp>
      <p:sp>
        <p:nvSpPr>
          <p:cNvPr id="20" name="19 Rectángulo"/>
          <p:cNvSpPr/>
          <p:nvPr/>
        </p:nvSpPr>
        <p:spPr>
          <a:xfrm>
            <a:off x="3563938" y="0"/>
            <a:ext cx="1908175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Methodology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54721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b="1" dirty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22" name="21 Rectángulo"/>
          <p:cNvSpPr/>
          <p:nvPr/>
        </p:nvSpPr>
        <p:spPr>
          <a:xfrm>
            <a:off x="7308850" y="0"/>
            <a:ext cx="187166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Discussion.</a:t>
            </a:r>
          </a:p>
        </p:txBody>
      </p:sp>
      <p:sp>
        <p:nvSpPr>
          <p:cNvPr id="47122" name="1 Marcador de número de diapositiva"/>
          <p:cNvSpPr txBox="1">
            <a:spLocks/>
          </p:cNvSpPr>
          <p:nvPr/>
        </p:nvSpPr>
        <p:spPr bwMode="auto">
          <a:xfrm>
            <a:off x="8715375" y="6500813"/>
            <a:ext cx="425450" cy="3841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60C0B999-7DFF-40E7-BCB9-2F75D5220DE9}" type="slidenum">
              <a:rPr lang="es-MX" altLang="es-ES" sz="2500">
                <a:solidFill>
                  <a:schemeClr val="bg1"/>
                </a:solidFill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es-MX" altLang="es-ES" sz="2500">
              <a:solidFill>
                <a:schemeClr val="bg1"/>
              </a:solidFill>
            </a:endParaRPr>
          </a:p>
        </p:txBody>
      </p:sp>
      <p:pic>
        <p:nvPicPr>
          <p:cNvPr id="23" name="Imagen 22"/>
          <p:cNvPicPr/>
          <p:nvPr/>
        </p:nvPicPr>
        <p:blipFill>
          <a:blip r:embed="rId6"/>
          <a:stretch>
            <a:fillRect/>
          </a:stretch>
        </p:blipFill>
        <p:spPr>
          <a:xfrm>
            <a:off x="5521325" y="2204864"/>
            <a:ext cx="2527057" cy="378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553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7 Rectángulo">
            <a:extLst>
              <a:ext uri="{FF2B5EF4-FFF2-40B4-BE49-F238E27FC236}">
                <a16:creationId xmlns:a16="http://schemas.microsoft.com/office/drawing/2014/main" id="{B28F8AEA-2B79-4F21-8015-703DB3797216}"/>
              </a:ext>
            </a:extLst>
          </p:cNvPr>
          <p:cNvSpPr/>
          <p:nvPr/>
        </p:nvSpPr>
        <p:spPr>
          <a:xfrm>
            <a:off x="-1" y="0"/>
            <a:ext cx="1800225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3" name="18 Rectángulo">
            <a:extLst>
              <a:ext uri="{FF2B5EF4-FFF2-40B4-BE49-F238E27FC236}">
                <a16:creationId xmlns:a16="http://schemas.microsoft.com/office/drawing/2014/main" id="{A6A56F7D-AC25-41F2-BF63-BEC51AEA2CFB}"/>
              </a:ext>
            </a:extLst>
          </p:cNvPr>
          <p:cNvSpPr/>
          <p:nvPr/>
        </p:nvSpPr>
        <p:spPr>
          <a:xfrm>
            <a:off x="17637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The dataset</a:t>
            </a:r>
          </a:p>
        </p:txBody>
      </p:sp>
      <p:sp>
        <p:nvSpPr>
          <p:cNvPr id="4" name="19 Rectángulo">
            <a:extLst>
              <a:ext uri="{FF2B5EF4-FFF2-40B4-BE49-F238E27FC236}">
                <a16:creationId xmlns:a16="http://schemas.microsoft.com/office/drawing/2014/main" id="{7BCFF00C-3046-4021-957C-C73E8FFF4606}"/>
              </a:ext>
            </a:extLst>
          </p:cNvPr>
          <p:cNvSpPr/>
          <p:nvPr/>
        </p:nvSpPr>
        <p:spPr>
          <a:xfrm>
            <a:off x="3563938" y="0"/>
            <a:ext cx="1908175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Methodology</a:t>
            </a:r>
          </a:p>
        </p:txBody>
      </p:sp>
      <p:sp>
        <p:nvSpPr>
          <p:cNvPr id="5" name="20 Rectángulo">
            <a:extLst>
              <a:ext uri="{FF2B5EF4-FFF2-40B4-BE49-F238E27FC236}">
                <a16:creationId xmlns:a16="http://schemas.microsoft.com/office/drawing/2014/main" id="{4514C3D0-2203-43BA-ACD2-8FB9AF89F189}"/>
              </a:ext>
            </a:extLst>
          </p:cNvPr>
          <p:cNvSpPr/>
          <p:nvPr/>
        </p:nvSpPr>
        <p:spPr>
          <a:xfrm>
            <a:off x="54721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b="1" dirty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6" name="21 Rectángulo">
            <a:extLst>
              <a:ext uri="{FF2B5EF4-FFF2-40B4-BE49-F238E27FC236}">
                <a16:creationId xmlns:a16="http://schemas.microsoft.com/office/drawing/2014/main" id="{4D454645-9A35-476F-9950-3889CE3BCA3B}"/>
              </a:ext>
            </a:extLst>
          </p:cNvPr>
          <p:cNvSpPr/>
          <p:nvPr/>
        </p:nvSpPr>
        <p:spPr>
          <a:xfrm>
            <a:off x="7308850" y="0"/>
            <a:ext cx="187166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B12548A-7664-4EE3-AC68-AFEC5F186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638736"/>
            <a:ext cx="8927976" cy="2958616"/>
          </a:xfrm>
          <a:prstGeom prst="rect">
            <a:avLst/>
          </a:prstGeom>
        </p:spPr>
      </p:pic>
      <p:sp>
        <p:nvSpPr>
          <p:cNvPr id="8" name="11 Rectángulo">
            <a:extLst>
              <a:ext uri="{FF2B5EF4-FFF2-40B4-BE49-F238E27FC236}">
                <a16:creationId xmlns:a16="http://schemas.microsoft.com/office/drawing/2014/main" id="{E0F1A30C-546F-49C1-B632-159C0FD75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765175"/>
            <a:ext cx="3311649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0960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2100"/>
              </a:spcAft>
              <a:buClr>
                <a:srgbClr val="C00000"/>
              </a:buClr>
              <a:buSzPct val="130000"/>
              <a:buFont typeface="Calibri" panose="020F0502020204030204" pitchFamily="34" charset="0"/>
              <a:buAutoNum type="arabicPeriod" startAt="4"/>
            </a:pPr>
            <a:r>
              <a:rPr lang="en-US" altLang="es-MX" sz="2400" b="1" dirty="0">
                <a:solidFill>
                  <a:srgbClr val="002060"/>
                </a:solidFill>
              </a:rPr>
              <a:t>Contributive words</a:t>
            </a:r>
            <a:endParaRPr lang="en-GB" altLang="es-MX" sz="2400" b="1" dirty="0">
              <a:solidFill>
                <a:srgbClr val="002060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7175847-0186-4BE1-9DC4-DD39813431FA}"/>
              </a:ext>
            </a:extLst>
          </p:cNvPr>
          <p:cNvSpPr/>
          <p:nvPr/>
        </p:nvSpPr>
        <p:spPr>
          <a:xfrm>
            <a:off x="611560" y="1622421"/>
            <a:ext cx="7776864" cy="1514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5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GB" sz="2500" b="1" baseline="-25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GB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Word is exchangeable across year of publication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MX" sz="2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GB" sz="2500" b="1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GB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Word is not exchangeable across year of publication</a:t>
            </a:r>
            <a:endParaRPr lang="es-MX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3851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oup 18"/>
          <p:cNvGrpSpPr>
            <a:grpSpLocks/>
          </p:cNvGrpSpPr>
          <p:nvPr/>
        </p:nvGrpSpPr>
        <p:grpSpPr bwMode="auto">
          <a:xfrm>
            <a:off x="1943100" y="3219450"/>
            <a:ext cx="857250" cy="1498600"/>
            <a:chOff x="3384947" y="2132013"/>
            <a:chExt cx="857250" cy="1498600"/>
          </a:xfrm>
        </p:grpSpPr>
        <p:sp>
          <p:nvSpPr>
            <p:cNvPr id="49183" name="Rectangle 17"/>
            <p:cNvSpPr>
              <a:spLocks noChangeArrowheads="1"/>
            </p:cNvSpPr>
            <p:nvPr/>
          </p:nvSpPr>
          <p:spPr bwMode="auto">
            <a:xfrm>
              <a:off x="3419872" y="2163763"/>
              <a:ext cx="787400" cy="143351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s-ES" sz="1800">
                <a:latin typeface="Arial" panose="020B0604020202020204" pitchFamily="34" charset="0"/>
              </a:endParaRPr>
            </a:p>
          </p:txBody>
        </p:sp>
        <p:sp>
          <p:nvSpPr>
            <p:cNvPr id="49184" name="Freeform 18"/>
            <p:cNvSpPr>
              <a:spLocks noEditPoints="1"/>
            </p:cNvSpPr>
            <p:nvPr/>
          </p:nvSpPr>
          <p:spPr bwMode="auto">
            <a:xfrm>
              <a:off x="3384947" y="2132013"/>
              <a:ext cx="857250" cy="1498600"/>
            </a:xfrm>
            <a:custGeom>
              <a:avLst/>
              <a:gdLst>
                <a:gd name="T0" fmla="*/ 0 w 540"/>
                <a:gd name="T1" fmla="*/ 0 h 944"/>
                <a:gd name="T2" fmla="*/ 2147483646 w 540"/>
                <a:gd name="T3" fmla="*/ 0 h 944"/>
                <a:gd name="T4" fmla="*/ 2147483646 w 540"/>
                <a:gd name="T5" fmla="*/ 2147483646 h 944"/>
                <a:gd name="T6" fmla="*/ 0 w 540"/>
                <a:gd name="T7" fmla="*/ 2147483646 h 944"/>
                <a:gd name="T8" fmla="*/ 0 w 540"/>
                <a:gd name="T9" fmla="*/ 0 h 944"/>
                <a:gd name="T10" fmla="*/ 2147483646 w 540"/>
                <a:gd name="T11" fmla="*/ 2147483646 h 944"/>
                <a:gd name="T12" fmla="*/ 2147483646 w 540"/>
                <a:gd name="T13" fmla="*/ 2147483646 h 944"/>
                <a:gd name="T14" fmla="*/ 2147483646 w 540"/>
                <a:gd name="T15" fmla="*/ 2147483646 h 944"/>
                <a:gd name="T16" fmla="*/ 2147483646 w 540"/>
                <a:gd name="T17" fmla="*/ 2147483646 h 944"/>
                <a:gd name="T18" fmla="*/ 2147483646 w 540"/>
                <a:gd name="T19" fmla="*/ 2147483646 h 944"/>
                <a:gd name="T20" fmla="*/ 2147483646 w 540"/>
                <a:gd name="T21" fmla="*/ 2147483646 h 944"/>
                <a:gd name="T22" fmla="*/ 2147483646 w 540"/>
                <a:gd name="T23" fmla="*/ 2147483646 h 944"/>
                <a:gd name="T24" fmla="*/ 2147483646 w 540"/>
                <a:gd name="T25" fmla="*/ 2147483646 h 944"/>
                <a:gd name="T26" fmla="*/ 2147483646 w 540"/>
                <a:gd name="T27" fmla="*/ 2147483646 h 944"/>
                <a:gd name="T28" fmla="*/ 2147483646 w 540"/>
                <a:gd name="T29" fmla="*/ 2147483646 h 944"/>
                <a:gd name="T30" fmla="*/ 2147483646 w 540"/>
                <a:gd name="T31" fmla="*/ 2147483646 h 944"/>
                <a:gd name="T32" fmla="*/ 2147483646 w 540"/>
                <a:gd name="T33" fmla="*/ 2147483646 h 944"/>
                <a:gd name="T34" fmla="*/ 2147483646 w 540"/>
                <a:gd name="T35" fmla="*/ 2147483646 h 944"/>
                <a:gd name="T36" fmla="*/ 2147483646 w 540"/>
                <a:gd name="T37" fmla="*/ 2147483646 h 944"/>
                <a:gd name="T38" fmla="*/ 2147483646 w 540"/>
                <a:gd name="T39" fmla="*/ 2147483646 h 944"/>
                <a:gd name="T40" fmla="*/ 2147483646 w 540"/>
                <a:gd name="T41" fmla="*/ 2147483646 h 944"/>
                <a:gd name="T42" fmla="*/ 2147483646 w 540"/>
                <a:gd name="T43" fmla="*/ 2147483646 h 944"/>
                <a:gd name="T44" fmla="*/ 2147483646 w 540"/>
                <a:gd name="T45" fmla="*/ 2147483646 h 944"/>
                <a:gd name="T46" fmla="*/ 2147483646 w 540"/>
                <a:gd name="T47" fmla="*/ 2147483646 h 944"/>
                <a:gd name="T48" fmla="*/ 2147483646 w 540"/>
                <a:gd name="T49" fmla="*/ 2147483646 h 944"/>
                <a:gd name="T50" fmla="*/ 2147483646 w 540"/>
                <a:gd name="T51" fmla="*/ 2147483646 h 944"/>
                <a:gd name="T52" fmla="*/ 2147483646 w 540"/>
                <a:gd name="T53" fmla="*/ 2147483646 h 944"/>
                <a:gd name="T54" fmla="*/ 2147483646 w 540"/>
                <a:gd name="T55" fmla="*/ 2147483646 h 944"/>
                <a:gd name="T56" fmla="*/ 2147483646 w 540"/>
                <a:gd name="T57" fmla="*/ 2147483646 h 944"/>
                <a:gd name="T58" fmla="*/ 2147483646 w 540"/>
                <a:gd name="T59" fmla="*/ 2147483646 h 94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40"/>
                <a:gd name="T91" fmla="*/ 0 h 944"/>
                <a:gd name="T92" fmla="*/ 540 w 540"/>
                <a:gd name="T93" fmla="*/ 944 h 94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40" h="944">
                  <a:moveTo>
                    <a:pt x="0" y="0"/>
                  </a:moveTo>
                  <a:lnTo>
                    <a:pt x="540" y="0"/>
                  </a:lnTo>
                  <a:lnTo>
                    <a:pt x="540" y="944"/>
                  </a:lnTo>
                  <a:lnTo>
                    <a:pt x="0" y="944"/>
                  </a:lnTo>
                  <a:lnTo>
                    <a:pt x="0" y="0"/>
                  </a:lnTo>
                  <a:close/>
                  <a:moveTo>
                    <a:pt x="6" y="933"/>
                  </a:moveTo>
                  <a:lnTo>
                    <a:pt x="529" y="933"/>
                  </a:lnTo>
                  <a:lnTo>
                    <a:pt x="529" y="5"/>
                  </a:lnTo>
                  <a:lnTo>
                    <a:pt x="6" y="5"/>
                  </a:lnTo>
                  <a:lnTo>
                    <a:pt x="6" y="933"/>
                  </a:lnTo>
                  <a:close/>
                  <a:moveTo>
                    <a:pt x="11" y="10"/>
                  </a:moveTo>
                  <a:lnTo>
                    <a:pt x="524" y="10"/>
                  </a:lnTo>
                  <a:lnTo>
                    <a:pt x="524" y="928"/>
                  </a:lnTo>
                  <a:lnTo>
                    <a:pt x="11" y="928"/>
                  </a:lnTo>
                  <a:lnTo>
                    <a:pt x="11" y="10"/>
                  </a:lnTo>
                  <a:close/>
                  <a:moveTo>
                    <a:pt x="28" y="913"/>
                  </a:moveTo>
                  <a:lnTo>
                    <a:pt x="507" y="913"/>
                  </a:lnTo>
                  <a:lnTo>
                    <a:pt x="507" y="25"/>
                  </a:lnTo>
                  <a:lnTo>
                    <a:pt x="28" y="25"/>
                  </a:lnTo>
                  <a:lnTo>
                    <a:pt x="28" y="913"/>
                  </a:lnTo>
                  <a:close/>
                  <a:moveTo>
                    <a:pt x="33" y="30"/>
                  </a:moveTo>
                  <a:lnTo>
                    <a:pt x="502" y="30"/>
                  </a:lnTo>
                  <a:lnTo>
                    <a:pt x="502" y="908"/>
                  </a:lnTo>
                  <a:lnTo>
                    <a:pt x="33" y="908"/>
                  </a:lnTo>
                  <a:lnTo>
                    <a:pt x="33" y="30"/>
                  </a:lnTo>
                  <a:close/>
                  <a:moveTo>
                    <a:pt x="44" y="903"/>
                  </a:moveTo>
                  <a:lnTo>
                    <a:pt x="496" y="903"/>
                  </a:lnTo>
                  <a:lnTo>
                    <a:pt x="496" y="41"/>
                  </a:lnTo>
                  <a:lnTo>
                    <a:pt x="44" y="41"/>
                  </a:lnTo>
                  <a:lnTo>
                    <a:pt x="44" y="903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49155" name="Rectangle 49"/>
          <p:cNvSpPr>
            <a:spLocks noChangeArrowheads="1"/>
          </p:cNvSpPr>
          <p:nvPr/>
        </p:nvSpPr>
        <p:spPr bwMode="auto">
          <a:xfrm>
            <a:off x="1116013" y="3290888"/>
            <a:ext cx="785812" cy="1433512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1800">
              <a:latin typeface="Arial" panose="020B0604020202020204" pitchFamily="34" charset="0"/>
            </a:endParaRPr>
          </a:p>
        </p:txBody>
      </p:sp>
      <p:sp>
        <p:nvSpPr>
          <p:cNvPr id="49156" name="Freeform 50"/>
          <p:cNvSpPr>
            <a:spLocks noEditPoints="1"/>
          </p:cNvSpPr>
          <p:nvPr/>
        </p:nvSpPr>
        <p:spPr bwMode="auto">
          <a:xfrm>
            <a:off x="1079500" y="3219450"/>
            <a:ext cx="855663" cy="1498600"/>
          </a:xfrm>
          <a:custGeom>
            <a:avLst/>
            <a:gdLst>
              <a:gd name="T0" fmla="*/ 0 w 539"/>
              <a:gd name="T1" fmla="*/ 0 h 944"/>
              <a:gd name="T2" fmla="*/ 2147483646 w 539"/>
              <a:gd name="T3" fmla="*/ 0 h 944"/>
              <a:gd name="T4" fmla="*/ 2147483646 w 539"/>
              <a:gd name="T5" fmla="*/ 2147483646 h 944"/>
              <a:gd name="T6" fmla="*/ 0 w 539"/>
              <a:gd name="T7" fmla="*/ 2147483646 h 944"/>
              <a:gd name="T8" fmla="*/ 0 w 539"/>
              <a:gd name="T9" fmla="*/ 0 h 944"/>
              <a:gd name="T10" fmla="*/ 2147483646 w 539"/>
              <a:gd name="T11" fmla="*/ 2147483646 h 944"/>
              <a:gd name="T12" fmla="*/ 2147483646 w 539"/>
              <a:gd name="T13" fmla="*/ 2147483646 h 944"/>
              <a:gd name="T14" fmla="*/ 2147483646 w 539"/>
              <a:gd name="T15" fmla="*/ 2147483646 h 944"/>
              <a:gd name="T16" fmla="*/ 2147483646 w 539"/>
              <a:gd name="T17" fmla="*/ 2147483646 h 944"/>
              <a:gd name="T18" fmla="*/ 2147483646 w 539"/>
              <a:gd name="T19" fmla="*/ 2147483646 h 944"/>
              <a:gd name="T20" fmla="*/ 2147483646 w 539"/>
              <a:gd name="T21" fmla="*/ 2147483646 h 944"/>
              <a:gd name="T22" fmla="*/ 2147483646 w 539"/>
              <a:gd name="T23" fmla="*/ 2147483646 h 944"/>
              <a:gd name="T24" fmla="*/ 2147483646 w 539"/>
              <a:gd name="T25" fmla="*/ 2147483646 h 944"/>
              <a:gd name="T26" fmla="*/ 2147483646 w 539"/>
              <a:gd name="T27" fmla="*/ 2147483646 h 944"/>
              <a:gd name="T28" fmla="*/ 2147483646 w 539"/>
              <a:gd name="T29" fmla="*/ 2147483646 h 944"/>
              <a:gd name="T30" fmla="*/ 2147483646 w 539"/>
              <a:gd name="T31" fmla="*/ 2147483646 h 944"/>
              <a:gd name="T32" fmla="*/ 2147483646 w 539"/>
              <a:gd name="T33" fmla="*/ 2147483646 h 944"/>
              <a:gd name="T34" fmla="*/ 2147483646 w 539"/>
              <a:gd name="T35" fmla="*/ 2147483646 h 944"/>
              <a:gd name="T36" fmla="*/ 2147483646 w 539"/>
              <a:gd name="T37" fmla="*/ 2147483646 h 944"/>
              <a:gd name="T38" fmla="*/ 2147483646 w 539"/>
              <a:gd name="T39" fmla="*/ 2147483646 h 944"/>
              <a:gd name="T40" fmla="*/ 2147483646 w 539"/>
              <a:gd name="T41" fmla="*/ 2147483646 h 944"/>
              <a:gd name="T42" fmla="*/ 2147483646 w 539"/>
              <a:gd name="T43" fmla="*/ 2147483646 h 944"/>
              <a:gd name="T44" fmla="*/ 2147483646 w 539"/>
              <a:gd name="T45" fmla="*/ 2147483646 h 944"/>
              <a:gd name="T46" fmla="*/ 2147483646 w 539"/>
              <a:gd name="T47" fmla="*/ 2147483646 h 944"/>
              <a:gd name="T48" fmla="*/ 2147483646 w 539"/>
              <a:gd name="T49" fmla="*/ 2147483646 h 944"/>
              <a:gd name="T50" fmla="*/ 2147483646 w 539"/>
              <a:gd name="T51" fmla="*/ 2147483646 h 944"/>
              <a:gd name="T52" fmla="*/ 2147483646 w 539"/>
              <a:gd name="T53" fmla="*/ 2147483646 h 944"/>
              <a:gd name="T54" fmla="*/ 2147483646 w 539"/>
              <a:gd name="T55" fmla="*/ 2147483646 h 944"/>
              <a:gd name="T56" fmla="*/ 2147483646 w 539"/>
              <a:gd name="T57" fmla="*/ 2147483646 h 944"/>
              <a:gd name="T58" fmla="*/ 2147483646 w 539"/>
              <a:gd name="T59" fmla="*/ 2147483646 h 94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539"/>
              <a:gd name="T91" fmla="*/ 0 h 944"/>
              <a:gd name="T92" fmla="*/ 539 w 539"/>
              <a:gd name="T93" fmla="*/ 944 h 944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539" h="944">
                <a:moveTo>
                  <a:pt x="0" y="0"/>
                </a:moveTo>
                <a:lnTo>
                  <a:pt x="539" y="0"/>
                </a:lnTo>
                <a:lnTo>
                  <a:pt x="539" y="944"/>
                </a:lnTo>
                <a:lnTo>
                  <a:pt x="0" y="944"/>
                </a:lnTo>
                <a:lnTo>
                  <a:pt x="0" y="0"/>
                </a:lnTo>
                <a:close/>
                <a:moveTo>
                  <a:pt x="5" y="933"/>
                </a:moveTo>
                <a:lnTo>
                  <a:pt x="528" y="933"/>
                </a:lnTo>
                <a:lnTo>
                  <a:pt x="528" y="5"/>
                </a:lnTo>
                <a:lnTo>
                  <a:pt x="5" y="5"/>
                </a:lnTo>
                <a:lnTo>
                  <a:pt x="5" y="933"/>
                </a:lnTo>
                <a:close/>
                <a:moveTo>
                  <a:pt x="11" y="10"/>
                </a:moveTo>
                <a:lnTo>
                  <a:pt x="523" y="10"/>
                </a:lnTo>
                <a:lnTo>
                  <a:pt x="523" y="928"/>
                </a:lnTo>
                <a:lnTo>
                  <a:pt x="11" y="928"/>
                </a:lnTo>
                <a:lnTo>
                  <a:pt x="11" y="10"/>
                </a:lnTo>
                <a:close/>
                <a:moveTo>
                  <a:pt x="27" y="913"/>
                </a:moveTo>
                <a:lnTo>
                  <a:pt x="507" y="913"/>
                </a:lnTo>
                <a:lnTo>
                  <a:pt x="507" y="25"/>
                </a:lnTo>
                <a:lnTo>
                  <a:pt x="27" y="25"/>
                </a:lnTo>
                <a:lnTo>
                  <a:pt x="27" y="913"/>
                </a:lnTo>
                <a:close/>
                <a:moveTo>
                  <a:pt x="33" y="30"/>
                </a:moveTo>
                <a:lnTo>
                  <a:pt x="501" y="30"/>
                </a:lnTo>
                <a:lnTo>
                  <a:pt x="501" y="908"/>
                </a:lnTo>
                <a:lnTo>
                  <a:pt x="33" y="908"/>
                </a:lnTo>
                <a:lnTo>
                  <a:pt x="33" y="30"/>
                </a:lnTo>
                <a:close/>
                <a:moveTo>
                  <a:pt x="43" y="903"/>
                </a:moveTo>
                <a:lnTo>
                  <a:pt x="496" y="903"/>
                </a:lnTo>
                <a:lnTo>
                  <a:pt x="496" y="41"/>
                </a:lnTo>
                <a:lnTo>
                  <a:pt x="43" y="41"/>
                </a:lnTo>
                <a:lnTo>
                  <a:pt x="43" y="903"/>
                </a:lnTo>
                <a:close/>
              </a:path>
            </a:pathLst>
          </a:custGeom>
          <a:solidFill>
            <a:srgbClr val="33CCFF"/>
          </a:solidFill>
          <a:ln w="0">
            <a:solidFill>
              <a:srgbClr val="33CCFF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9157" name="Rectangle 79"/>
          <p:cNvSpPr>
            <a:spLocks noChangeArrowheads="1"/>
          </p:cNvSpPr>
          <p:nvPr/>
        </p:nvSpPr>
        <p:spPr bwMode="auto">
          <a:xfrm>
            <a:off x="7885113" y="2117725"/>
            <a:ext cx="77787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600" i="1">
                <a:solidFill>
                  <a:srgbClr val="000000"/>
                </a:solidFill>
                <a:latin typeface="Times New Roman" panose="02020603050405020304" pitchFamily="18" charset="0"/>
              </a:rPr>
              <a:t>j</a:t>
            </a:r>
            <a:endParaRPr lang="en-US" altLang="es-ES" sz="1800">
              <a:latin typeface="Arial" panose="020B0604020202020204" pitchFamily="34" charset="0"/>
            </a:endParaRPr>
          </a:p>
        </p:txBody>
      </p:sp>
      <p:sp>
        <p:nvSpPr>
          <p:cNvPr id="49158" name="TextBox 40"/>
          <p:cNvSpPr txBox="1">
            <a:spLocks noChangeArrowheads="1"/>
          </p:cNvSpPr>
          <p:nvPr/>
        </p:nvSpPr>
        <p:spPr bwMode="auto">
          <a:xfrm>
            <a:off x="-36513" y="3794125"/>
            <a:ext cx="1079501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600">
                <a:latin typeface="Arial" panose="020B0604020202020204" pitchFamily="34" charset="0"/>
              </a:rPr>
              <a:t>Abstracts</a:t>
            </a:r>
            <a:endParaRPr lang="en-US" altLang="es-ES" sz="1600">
              <a:latin typeface="Arial" panose="020B0604020202020204" pitchFamily="34" charset="0"/>
            </a:endParaRPr>
          </a:p>
        </p:txBody>
      </p:sp>
      <p:sp>
        <p:nvSpPr>
          <p:cNvPr id="49159" name="TextBox 41"/>
          <p:cNvSpPr txBox="1">
            <a:spLocks noChangeArrowheads="1"/>
          </p:cNvSpPr>
          <p:nvPr/>
        </p:nvSpPr>
        <p:spPr bwMode="auto">
          <a:xfrm>
            <a:off x="1116013" y="2859088"/>
            <a:ext cx="10795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600">
                <a:latin typeface="Arial" panose="020B0604020202020204" pitchFamily="34" charset="0"/>
              </a:rPr>
              <a:t>Words</a:t>
            </a:r>
            <a:endParaRPr lang="en-US" altLang="es-ES" sz="1600">
              <a:latin typeface="Arial" panose="020B0604020202020204" pitchFamily="34" charset="0"/>
            </a:endParaRPr>
          </a:p>
        </p:txBody>
      </p:sp>
      <p:sp>
        <p:nvSpPr>
          <p:cNvPr id="49160" name="TextBox 41"/>
          <p:cNvSpPr txBox="1">
            <a:spLocks noChangeArrowheads="1"/>
          </p:cNvSpPr>
          <p:nvPr/>
        </p:nvSpPr>
        <p:spPr bwMode="auto">
          <a:xfrm>
            <a:off x="1943100" y="2859088"/>
            <a:ext cx="10795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600">
                <a:latin typeface="Arial" panose="020B0604020202020204" pitchFamily="34" charset="0"/>
              </a:rPr>
              <a:t>Year</a:t>
            </a:r>
            <a:endParaRPr lang="en-US" altLang="es-ES" sz="1600">
              <a:latin typeface="Arial" panose="020B0604020202020204" pitchFamily="34" charset="0"/>
            </a:endParaRPr>
          </a:p>
        </p:txBody>
      </p:sp>
      <p:sp>
        <p:nvSpPr>
          <p:cNvPr id="49161" name="TextBox 117"/>
          <p:cNvSpPr txBox="1">
            <a:spLocks noChangeArrowheads="1"/>
          </p:cNvSpPr>
          <p:nvPr/>
        </p:nvSpPr>
        <p:spPr bwMode="auto">
          <a:xfrm>
            <a:off x="6011863" y="2133600"/>
            <a:ext cx="2592387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600" b="1">
                <a:solidFill>
                  <a:srgbClr val="002060"/>
                </a:solidFill>
                <a:latin typeface="Arial" panose="020B0604020202020204" pitchFamily="34" charset="0"/>
              </a:rPr>
              <a:t>Lexical Time</a:t>
            </a:r>
          </a:p>
        </p:txBody>
      </p:sp>
      <p:cxnSp>
        <p:nvCxnSpPr>
          <p:cNvPr id="15" name="Straight Connector 119"/>
          <p:cNvCxnSpPr/>
          <p:nvPr/>
        </p:nvCxnSpPr>
        <p:spPr>
          <a:xfrm>
            <a:off x="5256213" y="1989138"/>
            <a:ext cx="36718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21"/>
          <p:cNvCxnSpPr/>
          <p:nvPr/>
        </p:nvCxnSpPr>
        <p:spPr>
          <a:xfrm>
            <a:off x="5472113" y="1844675"/>
            <a:ext cx="0" cy="14446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64" name="TextBox 122"/>
          <p:cNvSpPr txBox="1">
            <a:spLocks noChangeArrowheads="1"/>
          </p:cNvSpPr>
          <p:nvPr/>
        </p:nvSpPr>
        <p:spPr bwMode="auto">
          <a:xfrm>
            <a:off x="5111750" y="1412875"/>
            <a:ext cx="863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600">
                <a:latin typeface="Arial" panose="020B0604020202020204" pitchFamily="34" charset="0"/>
              </a:rPr>
              <a:t>Year1</a:t>
            </a:r>
            <a:endParaRPr lang="en-US" altLang="es-ES" sz="1600">
              <a:latin typeface="Arial" panose="020B0604020202020204" pitchFamily="34" charset="0"/>
            </a:endParaRPr>
          </a:p>
        </p:txBody>
      </p:sp>
      <p:sp>
        <p:nvSpPr>
          <p:cNvPr id="49165" name="TextBox 123"/>
          <p:cNvSpPr txBox="1">
            <a:spLocks noChangeArrowheads="1"/>
          </p:cNvSpPr>
          <p:nvPr/>
        </p:nvSpPr>
        <p:spPr bwMode="auto">
          <a:xfrm>
            <a:off x="6048375" y="1412875"/>
            <a:ext cx="863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600">
                <a:latin typeface="Arial" panose="020B0604020202020204" pitchFamily="34" charset="0"/>
              </a:rPr>
              <a:t>Year2</a:t>
            </a:r>
            <a:endParaRPr lang="en-US" altLang="es-ES" sz="1600">
              <a:latin typeface="Arial" panose="020B0604020202020204" pitchFamily="34" charset="0"/>
            </a:endParaRPr>
          </a:p>
        </p:txBody>
      </p:sp>
      <p:sp>
        <p:nvSpPr>
          <p:cNvPr id="49166" name="TextBox 124"/>
          <p:cNvSpPr txBox="1">
            <a:spLocks noChangeArrowheads="1"/>
          </p:cNvSpPr>
          <p:nvPr/>
        </p:nvSpPr>
        <p:spPr bwMode="auto">
          <a:xfrm>
            <a:off x="7631113" y="1484313"/>
            <a:ext cx="8651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600">
                <a:latin typeface="Arial" panose="020B0604020202020204" pitchFamily="34" charset="0"/>
              </a:rPr>
              <a:t>Year3</a:t>
            </a:r>
            <a:endParaRPr lang="en-US" altLang="es-ES" sz="1600">
              <a:latin typeface="Arial" panose="020B0604020202020204" pitchFamily="34" charset="0"/>
            </a:endParaRPr>
          </a:p>
        </p:txBody>
      </p:sp>
      <p:sp>
        <p:nvSpPr>
          <p:cNvPr id="49167" name="TextBox 125"/>
          <p:cNvSpPr txBox="1">
            <a:spLocks noChangeArrowheads="1"/>
          </p:cNvSpPr>
          <p:nvPr/>
        </p:nvSpPr>
        <p:spPr bwMode="auto">
          <a:xfrm>
            <a:off x="8280400" y="1484313"/>
            <a:ext cx="8636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600">
                <a:latin typeface="Arial" panose="020B0604020202020204" pitchFamily="34" charset="0"/>
              </a:rPr>
              <a:t>Year4</a:t>
            </a:r>
            <a:endParaRPr lang="en-US" altLang="es-ES" sz="1600">
              <a:latin typeface="Arial" panose="020B0604020202020204" pitchFamily="34" charset="0"/>
            </a:endParaRPr>
          </a:p>
        </p:txBody>
      </p:sp>
      <p:cxnSp>
        <p:nvCxnSpPr>
          <p:cNvPr id="21" name="Straight Connector 129"/>
          <p:cNvCxnSpPr/>
          <p:nvPr/>
        </p:nvCxnSpPr>
        <p:spPr>
          <a:xfrm>
            <a:off x="6407150" y="1844675"/>
            <a:ext cx="0" cy="144463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133"/>
          <p:cNvCxnSpPr/>
          <p:nvPr/>
        </p:nvCxnSpPr>
        <p:spPr>
          <a:xfrm>
            <a:off x="8064500" y="1876425"/>
            <a:ext cx="0" cy="112713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135"/>
          <p:cNvCxnSpPr/>
          <p:nvPr/>
        </p:nvCxnSpPr>
        <p:spPr>
          <a:xfrm>
            <a:off x="8567738" y="1844675"/>
            <a:ext cx="0" cy="144463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72" name="TextBox 30"/>
          <p:cNvSpPr txBox="1">
            <a:spLocks noChangeArrowheads="1"/>
          </p:cNvSpPr>
          <p:nvPr/>
        </p:nvSpPr>
        <p:spPr bwMode="auto">
          <a:xfrm>
            <a:off x="287338" y="2282825"/>
            <a:ext cx="3382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800" i="1">
                <a:latin typeface="Arial" panose="020B0604020202020204" pitchFamily="34" charset="0"/>
              </a:rPr>
              <a:t>Lexical time </a:t>
            </a:r>
            <a:r>
              <a:rPr lang="en-US" altLang="es-ES" sz="1800">
                <a:latin typeface="Arial" panose="020B0604020202020204" pitchFamily="34" charset="0"/>
              </a:rPr>
              <a:t>through MFA-CT</a:t>
            </a:r>
          </a:p>
        </p:txBody>
      </p:sp>
      <p:sp>
        <p:nvSpPr>
          <p:cNvPr id="49174" name="11 Rectángulo"/>
          <p:cNvSpPr>
            <a:spLocks noChangeArrowheads="1"/>
          </p:cNvSpPr>
          <p:nvPr/>
        </p:nvSpPr>
        <p:spPr bwMode="auto">
          <a:xfrm>
            <a:off x="1476375" y="765175"/>
            <a:ext cx="7667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2100"/>
              </a:spcAft>
              <a:buClr>
                <a:srgbClr val="C00000"/>
              </a:buClr>
              <a:buSzPct val="130000"/>
              <a:buFont typeface="Calibri" panose="020F0502020204030204" pitchFamily="34" charset="0"/>
              <a:buAutoNum type="arabicPeriod" startAt="5"/>
            </a:pPr>
            <a:r>
              <a:rPr lang="en-US" altLang="es-MX" sz="2400" b="1">
                <a:solidFill>
                  <a:srgbClr val="002060"/>
                </a:solidFill>
              </a:rPr>
              <a:t>Identifying changes through the time</a:t>
            </a:r>
            <a:endParaRPr lang="en-GB" altLang="es-MX" sz="2400" b="1">
              <a:solidFill>
                <a:srgbClr val="002060"/>
              </a:solidFill>
            </a:endParaRPr>
          </a:p>
        </p:txBody>
      </p:sp>
      <p:sp>
        <p:nvSpPr>
          <p:cNvPr id="36" name="35 Flecha derecha"/>
          <p:cNvSpPr/>
          <p:nvPr/>
        </p:nvSpPr>
        <p:spPr>
          <a:xfrm>
            <a:off x="3600450" y="3500438"/>
            <a:ext cx="755650" cy="85883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/>
          </a:p>
        </p:txBody>
      </p:sp>
      <p:sp>
        <p:nvSpPr>
          <p:cNvPr id="37" name="36 Abrir llave"/>
          <p:cNvSpPr/>
          <p:nvPr/>
        </p:nvSpPr>
        <p:spPr>
          <a:xfrm>
            <a:off x="4427538" y="1341438"/>
            <a:ext cx="503237" cy="5219700"/>
          </a:xfrm>
          <a:prstGeom prst="leftBrace">
            <a:avLst>
              <a:gd name="adj1" fmla="val 30006"/>
              <a:gd name="adj2" fmla="val 50000"/>
            </a:avLst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/>
          </a:p>
        </p:txBody>
      </p:sp>
      <p:sp>
        <p:nvSpPr>
          <p:cNvPr id="35" name="34 Rectángulo"/>
          <p:cNvSpPr/>
          <p:nvPr/>
        </p:nvSpPr>
        <p:spPr>
          <a:xfrm>
            <a:off x="-36513" y="0"/>
            <a:ext cx="1836738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38" name="37 Rectángulo"/>
          <p:cNvSpPr/>
          <p:nvPr/>
        </p:nvSpPr>
        <p:spPr>
          <a:xfrm>
            <a:off x="17637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The dataset</a:t>
            </a:r>
          </a:p>
        </p:txBody>
      </p:sp>
      <p:sp>
        <p:nvSpPr>
          <p:cNvPr id="39" name="38 Rectángulo"/>
          <p:cNvSpPr/>
          <p:nvPr/>
        </p:nvSpPr>
        <p:spPr>
          <a:xfrm>
            <a:off x="3563938" y="0"/>
            <a:ext cx="1908175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Methodology</a:t>
            </a:r>
          </a:p>
        </p:txBody>
      </p:sp>
      <p:sp>
        <p:nvSpPr>
          <p:cNvPr id="40" name="39 Rectángulo"/>
          <p:cNvSpPr/>
          <p:nvPr/>
        </p:nvSpPr>
        <p:spPr>
          <a:xfrm>
            <a:off x="54721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b="1" dirty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41" name="40 Rectángulo"/>
          <p:cNvSpPr/>
          <p:nvPr/>
        </p:nvSpPr>
        <p:spPr>
          <a:xfrm>
            <a:off x="7308850" y="0"/>
            <a:ext cx="187166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Discussion.</a:t>
            </a:r>
          </a:p>
        </p:txBody>
      </p:sp>
      <p:sp>
        <p:nvSpPr>
          <p:cNvPr id="49182" name="1 Marcador de número de diapositiva"/>
          <p:cNvSpPr txBox="1">
            <a:spLocks/>
          </p:cNvSpPr>
          <p:nvPr/>
        </p:nvSpPr>
        <p:spPr bwMode="auto">
          <a:xfrm>
            <a:off x="8715375" y="6500813"/>
            <a:ext cx="425450" cy="3841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43D3519E-3863-40C8-AEC4-4F2EDC278336}" type="slidenum">
              <a:rPr lang="es-MX" altLang="es-ES" sz="2500">
                <a:solidFill>
                  <a:schemeClr val="bg1"/>
                </a:solidFill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es-MX" altLang="es-ES" sz="250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0775" y="2765208"/>
            <a:ext cx="3784599" cy="282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5095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9"/>
          <p:cNvSpPr>
            <a:spLocks noChangeAspect="1" noChangeArrowheads="1" noTextEdit="1"/>
          </p:cNvSpPr>
          <p:nvPr/>
        </p:nvSpPr>
        <p:spPr bwMode="auto">
          <a:xfrm>
            <a:off x="0" y="925513"/>
            <a:ext cx="9144000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50183" name="11 Rectángulo"/>
          <p:cNvSpPr>
            <a:spLocks noChangeArrowheads="1"/>
          </p:cNvSpPr>
          <p:nvPr/>
        </p:nvSpPr>
        <p:spPr bwMode="auto">
          <a:xfrm>
            <a:off x="1476375" y="765175"/>
            <a:ext cx="7667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2100"/>
              </a:spcAft>
              <a:buClr>
                <a:srgbClr val="C00000"/>
              </a:buClr>
              <a:buSzPct val="130000"/>
              <a:buFont typeface="Calibri" panose="020F0502020204030204" pitchFamily="34" charset="0"/>
              <a:buAutoNum type="arabicPeriod" startAt="5"/>
            </a:pPr>
            <a:r>
              <a:rPr lang="en-US" altLang="es-MX" sz="2400" b="1">
                <a:solidFill>
                  <a:srgbClr val="002060"/>
                </a:solidFill>
              </a:rPr>
              <a:t>Identifying changes through the time</a:t>
            </a:r>
            <a:endParaRPr lang="en-GB" altLang="es-MX" sz="2400" b="1">
              <a:solidFill>
                <a:srgbClr val="002060"/>
              </a:solidFill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-36513" y="0"/>
            <a:ext cx="1836738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17637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The dataset</a:t>
            </a:r>
          </a:p>
        </p:txBody>
      </p:sp>
      <p:sp>
        <p:nvSpPr>
          <p:cNvPr id="20" name="19 Rectángulo"/>
          <p:cNvSpPr/>
          <p:nvPr/>
        </p:nvSpPr>
        <p:spPr>
          <a:xfrm>
            <a:off x="3563938" y="0"/>
            <a:ext cx="1908175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Methodology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54721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b="1" dirty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22" name="21 Rectángulo"/>
          <p:cNvSpPr/>
          <p:nvPr/>
        </p:nvSpPr>
        <p:spPr>
          <a:xfrm>
            <a:off x="7308850" y="0"/>
            <a:ext cx="187166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Discussion.</a:t>
            </a:r>
          </a:p>
        </p:txBody>
      </p:sp>
      <p:sp>
        <p:nvSpPr>
          <p:cNvPr id="50189" name="1 Marcador de número de diapositiva"/>
          <p:cNvSpPr txBox="1">
            <a:spLocks/>
          </p:cNvSpPr>
          <p:nvPr/>
        </p:nvSpPr>
        <p:spPr bwMode="auto">
          <a:xfrm>
            <a:off x="8715375" y="6500813"/>
            <a:ext cx="425450" cy="3841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7B688E13-9117-4541-A9CB-E9683967E3C7}" type="slidenum">
              <a:rPr lang="es-MX" altLang="es-ES" sz="2500">
                <a:solidFill>
                  <a:schemeClr val="bg1"/>
                </a:solidFill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36</a:t>
            </a:fld>
            <a:endParaRPr lang="es-MX" altLang="es-ES" sz="2500">
              <a:solidFill>
                <a:schemeClr val="bg1"/>
              </a:solidFill>
            </a:endParaRPr>
          </a:p>
        </p:txBody>
      </p:sp>
      <p:pic>
        <p:nvPicPr>
          <p:cNvPr id="14" name="Imagen 1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2"/>
          <a:stretch/>
        </p:blipFill>
        <p:spPr bwMode="auto">
          <a:xfrm>
            <a:off x="179511" y="1443038"/>
            <a:ext cx="9001001" cy="54149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65200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971550" y="1587500"/>
            <a:ext cx="4895850" cy="37861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609600" indent="-6096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GB" altLang="es-ES" sz="4000" b="1" dirty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Introduction  	</a:t>
            </a:r>
          </a:p>
          <a:p>
            <a:pPr eaLnBrk="1" hangingPunct="1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GB" altLang="es-ES" sz="4000" b="1" dirty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The dataset</a:t>
            </a:r>
            <a:r>
              <a:rPr lang="en-GB" altLang="es-ES" sz="4000" b="1" dirty="0">
                <a:solidFill>
                  <a:srgbClr val="002060"/>
                </a:solidFill>
                <a:cs typeface="Arial" charset="0"/>
              </a:rPr>
              <a:t>	</a:t>
            </a:r>
          </a:p>
          <a:p>
            <a:pPr eaLnBrk="1" hangingPunct="1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GB" altLang="es-ES" sz="4000" b="1" dirty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Methodology	</a:t>
            </a:r>
          </a:p>
          <a:p>
            <a:pPr eaLnBrk="1" hangingPunct="1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GB" altLang="es-ES" sz="4000" b="1" dirty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Results</a:t>
            </a:r>
          </a:p>
          <a:p>
            <a:pPr eaLnBrk="1" hangingPunct="1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GB" altLang="es-ES" sz="4000" b="1" dirty="0">
                <a:solidFill>
                  <a:srgbClr val="002060"/>
                </a:solidFill>
                <a:cs typeface="Arial" charset="0"/>
              </a:rPr>
              <a:t>Discussion</a:t>
            </a:r>
            <a:endParaRPr lang="es-MX" altLang="es-ES" sz="4000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56323" name="Picture 6" descr="http://www.brightcarbon.com/wp-content/uploads/2013/09/sales_presentation_outline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44450"/>
            <a:ext cx="3278187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1 Marcador de número de diapositiva"/>
          <p:cNvSpPr txBox="1">
            <a:spLocks/>
          </p:cNvSpPr>
          <p:nvPr/>
        </p:nvSpPr>
        <p:spPr bwMode="auto">
          <a:xfrm>
            <a:off x="8715375" y="6500813"/>
            <a:ext cx="425450" cy="3841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1EC2C1ED-92A1-4A2D-8F31-F19F7588019D}" type="slidenum">
              <a:rPr lang="es-MX" altLang="es-ES" sz="2500">
                <a:solidFill>
                  <a:schemeClr val="bg1"/>
                </a:solidFill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es-MX" altLang="es-ES" sz="25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2518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-36513" y="0"/>
            <a:ext cx="1836738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7637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The dataset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3563938" y="0"/>
            <a:ext cx="1908175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Methodology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54721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Results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7308850" y="0"/>
            <a:ext cx="187166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1900" b="1" dirty="0">
                <a:solidFill>
                  <a:schemeClr val="bg1"/>
                </a:solidFill>
              </a:rPr>
              <a:t>Discussion.</a:t>
            </a:r>
          </a:p>
        </p:txBody>
      </p:sp>
      <p:sp>
        <p:nvSpPr>
          <p:cNvPr id="14" name="5 CuadroTexto"/>
          <p:cNvSpPr txBox="1">
            <a:spLocks noChangeArrowheads="1"/>
          </p:cNvSpPr>
          <p:nvPr/>
        </p:nvSpPr>
        <p:spPr bwMode="auto">
          <a:xfrm>
            <a:off x="557213" y="1822450"/>
            <a:ext cx="7920037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38150" indent="-438150" algn="just" eaLnBrk="1" hangingPunct="1">
              <a:spcAft>
                <a:spcPts val="1900"/>
              </a:spcAft>
              <a:buClr>
                <a:srgbClr val="C00000"/>
              </a:buClr>
              <a:buSzPct val="160000"/>
              <a:buFont typeface="Wingdings" panose="05000000000000000000" pitchFamily="2" charset="2"/>
              <a:buChar char="Ø"/>
              <a:defRPr/>
            </a:pPr>
            <a:r>
              <a:rPr lang="en-US" sz="2400" b="1" dirty="0">
                <a:solidFill>
                  <a:srgbClr val="000066"/>
                </a:solidFill>
                <a:latin typeface="+mn-lt"/>
                <a:cs typeface="Arial" charset="0"/>
              </a:rPr>
              <a:t>This research provides an original methodology for making sense of large textual datasets</a:t>
            </a:r>
          </a:p>
          <a:p>
            <a:pPr marL="438150" indent="-438150" algn="just" eaLnBrk="1" hangingPunct="1">
              <a:spcAft>
                <a:spcPts val="1900"/>
              </a:spcAft>
              <a:buClr>
                <a:srgbClr val="C00000"/>
              </a:buClr>
              <a:buSzPct val="160000"/>
              <a:buFont typeface="Wingdings" panose="05000000000000000000" pitchFamily="2" charset="2"/>
              <a:buChar char="Ø"/>
              <a:defRPr/>
            </a:pPr>
            <a:r>
              <a:rPr lang="en-US" sz="2400" b="1" dirty="0">
                <a:solidFill>
                  <a:srgbClr val="000066"/>
                </a:solidFill>
                <a:latin typeface="+mn-lt"/>
                <a:cs typeface="Arial" charset="0"/>
              </a:rPr>
              <a:t>On a given bunch of documents, main topics can be effectively identified</a:t>
            </a:r>
          </a:p>
          <a:p>
            <a:pPr marL="438150" indent="-438150" algn="just" eaLnBrk="1" hangingPunct="1">
              <a:spcAft>
                <a:spcPts val="1900"/>
              </a:spcAft>
              <a:buClr>
                <a:srgbClr val="C00000"/>
              </a:buClr>
              <a:buSzPct val="160000"/>
              <a:buFont typeface="Wingdings" panose="05000000000000000000" pitchFamily="2" charset="2"/>
              <a:buChar char="Ø"/>
              <a:defRPr/>
            </a:pPr>
            <a:r>
              <a:rPr lang="en-US" sz="2400" b="1" dirty="0">
                <a:solidFill>
                  <a:srgbClr val="000066"/>
                </a:solidFill>
                <a:latin typeface="+mn-lt"/>
                <a:cs typeface="Arial" charset="0"/>
              </a:rPr>
              <a:t>It is possible to identify how vocabulary and topics are evolving through the passing of the time</a:t>
            </a:r>
          </a:p>
          <a:p>
            <a:pPr marL="438150" indent="-438150" algn="just" eaLnBrk="1" hangingPunct="1">
              <a:spcAft>
                <a:spcPts val="1900"/>
              </a:spcAft>
              <a:buClr>
                <a:srgbClr val="C00000"/>
              </a:buClr>
              <a:buSzPct val="160000"/>
              <a:buFont typeface="Wingdings" panose="05000000000000000000" pitchFamily="2" charset="2"/>
              <a:buChar char="Ø"/>
              <a:defRPr/>
            </a:pPr>
            <a:r>
              <a:rPr lang="en-US" sz="2400" b="1" dirty="0">
                <a:solidFill>
                  <a:srgbClr val="000066"/>
                </a:solidFill>
                <a:latin typeface="+mn-lt"/>
                <a:cs typeface="Arial" charset="0"/>
              </a:rPr>
              <a:t>Documents which have done a breakthrough, are quickly identified</a:t>
            </a:r>
          </a:p>
          <a:p>
            <a:pPr marL="438150" indent="-438150" algn="just" eaLnBrk="1" hangingPunct="1">
              <a:spcAft>
                <a:spcPts val="1900"/>
              </a:spcAft>
              <a:buClr>
                <a:srgbClr val="C00000"/>
              </a:buClr>
              <a:buSzPct val="160000"/>
              <a:buFont typeface="Wingdings" panose="05000000000000000000" pitchFamily="2" charset="2"/>
              <a:buChar char="Ø"/>
              <a:defRPr/>
            </a:pPr>
            <a:r>
              <a:rPr lang="en-US" sz="2400" b="1" dirty="0">
                <a:solidFill>
                  <a:srgbClr val="000066"/>
                </a:solidFill>
                <a:latin typeface="+mn-lt"/>
                <a:cs typeface="Arial" charset="0"/>
              </a:rPr>
              <a:t>Make relevant conclusions by relating words and topics.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1476375" y="836613"/>
            <a:ext cx="6264275" cy="554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000" b="1" dirty="0">
                <a:solidFill>
                  <a:srgbClr val="C00000"/>
                </a:solidFill>
                <a:latin typeface="+mn-lt"/>
                <a:cs typeface="Arial" charset="0"/>
              </a:rPr>
              <a:t>What did we learn here?</a:t>
            </a:r>
          </a:p>
        </p:txBody>
      </p:sp>
      <p:sp>
        <p:nvSpPr>
          <p:cNvPr id="58377" name="1 Marcador de número de diapositiva"/>
          <p:cNvSpPr txBox="1">
            <a:spLocks/>
          </p:cNvSpPr>
          <p:nvPr/>
        </p:nvSpPr>
        <p:spPr bwMode="auto">
          <a:xfrm>
            <a:off x="8715375" y="6500813"/>
            <a:ext cx="425450" cy="3841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79D6CBA9-D93B-48BC-9497-330BEE9643EC}" type="slidenum">
              <a:rPr lang="es-MX" altLang="es-ES" sz="2500">
                <a:solidFill>
                  <a:schemeClr val="bg1"/>
                </a:solidFill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38</a:t>
            </a:fld>
            <a:endParaRPr lang="es-MX" altLang="es-ES" sz="25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2042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-36513" y="0"/>
            <a:ext cx="1836738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7637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The dataset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563938" y="0"/>
            <a:ext cx="1908175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Methodology</a:t>
            </a:r>
          </a:p>
        </p:txBody>
      </p:sp>
      <p:sp>
        <p:nvSpPr>
          <p:cNvPr id="5" name="4 Rectángulo"/>
          <p:cNvSpPr/>
          <p:nvPr/>
        </p:nvSpPr>
        <p:spPr>
          <a:xfrm>
            <a:off x="54721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Results</a:t>
            </a:r>
          </a:p>
        </p:txBody>
      </p:sp>
      <p:sp>
        <p:nvSpPr>
          <p:cNvPr id="6" name="5 Rectángulo"/>
          <p:cNvSpPr/>
          <p:nvPr/>
        </p:nvSpPr>
        <p:spPr>
          <a:xfrm>
            <a:off x="7308850" y="0"/>
            <a:ext cx="187166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1900" b="1" dirty="0">
                <a:solidFill>
                  <a:schemeClr val="bg1"/>
                </a:solidFill>
              </a:rPr>
              <a:t>Discussion.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1476375" y="836613"/>
            <a:ext cx="62642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rgbClr val="C00000"/>
                </a:solidFill>
                <a:latin typeface="+mn-lt"/>
                <a:cs typeface="Arial" charset="0"/>
              </a:rPr>
              <a:t>How it does contribute</a:t>
            </a:r>
          </a:p>
        </p:txBody>
      </p:sp>
      <p:sp>
        <p:nvSpPr>
          <p:cNvPr id="8" name="5 CuadroTexto"/>
          <p:cNvSpPr txBox="1">
            <a:spLocks noChangeArrowheads="1"/>
          </p:cNvSpPr>
          <p:nvPr/>
        </p:nvSpPr>
        <p:spPr bwMode="auto">
          <a:xfrm>
            <a:off x="468313" y="1484313"/>
            <a:ext cx="7920037" cy="4734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38150" indent="-438150" algn="just" eaLnBrk="1" hangingPunct="1">
              <a:spcAft>
                <a:spcPts val="1900"/>
              </a:spcAft>
              <a:buClr>
                <a:srgbClr val="C00000"/>
              </a:buClr>
              <a:buSzPct val="160000"/>
              <a:buFont typeface="Wingdings" panose="05000000000000000000" pitchFamily="2" charset="2"/>
              <a:buChar char="Ø"/>
              <a:defRPr/>
            </a:pPr>
            <a:r>
              <a:rPr lang="en-US" sz="3000" b="1" dirty="0">
                <a:solidFill>
                  <a:srgbClr val="000066"/>
                </a:solidFill>
                <a:latin typeface="+mn-lt"/>
                <a:cs typeface="Arial" charset="0"/>
              </a:rPr>
              <a:t>This methodology can be easily replicated in other field.  (e.g.  Chemistry, Medicine, Law,  </a:t>
            </a:r>
            <a:r>
              <a:rPr lang="en-US" sz="3000" b="1" dirty="0" err="1">
                <a:solidFill>
                  <a:srgbClr val="000066"/>
                </a:solidFill>
                <a:latin typeface="+mn-lt"/>
                <a:cs typeface="Arial" charset="0"/>
              </a:rPr>
              <a:t>etc</a:t>
            </a:r>
            <a:r>
              <a:rPr lang="en-US" sz="3000" b="1" dirty="0">
                <a:solidFill>
                  <a:srgbClr val="000066"/>
                </a:solidFill>
                <a:latin typeface="+mn-lt"/>
                <a:cs typeface="Arial" charset="0"/>
              </a:rPr>
              <a:t>)</a:t>
            </a:r>
          </a:p>
          <a:p>
            <a:pPr marL="438150" indent="-438150" algn="just" eaLnBrk="1" hangingPunct="1">
              <a:spcAft>
                <a:spcPts val="1900"/>
              </a:spcAft>
              <a:buClr>
                <a:srgbClr val="C00000"/>
              </a:buClr>
              <a:buSzPct val="160000"/>
              <a:buFont typeface="Wingdings" panose="05000000000000000000" pitchFamily="2" charset="2"/>
              <a:buChar char="Ø"/>
              <a:defRPr/>
            </a:pPr>
            <a:r>
              <a:rPr lang="en-US" sz="3000" b="1" dirty="0">
                <a:solidFill>
                  <a:srgbClr val="000066"/>
                </a:solidFill>
                <a:latin typeface="+mn-lt"/>
                <a:cs typeface="Arial" charset="0"/>
              </a:rPr>
              <a:t>There are available specialized packages and functions on R, which make possible to perform quick and reliable calculations</a:t>
            </a:r>
          </a:p>
          <a:p>
            <a:pPr marL="438150" indent="-438150" algn="just" eaLnBrk="1" hangingPunct="1">
              <a:spcAft>
                <a:spcPts val="1900"/>
              </a:spcAft>
              <a:buClr>
                <a:srgbClr val="C00000"/>
              </a:buClr>
              <a:buSzPct val="160000"/>
              <a:buFont typeface="Wingdings" panose="05000000000000000000" pitchFamily="2" charset="2"/>
              <a:buChar char="Ø"/>
              <a:defRPr/>
            </a:pPr>
            <a:r>
              <a:rPr lang="en-US" sz="3000" b="1" dirty="0">
                <a:solidFill>
                  <a:srgbClr val="000066"/>
                </a:solidFill>
                <a:latin typeface="+mn-lt"/>
                <a:cs typeface="Arial" charset="0"/>
              </a:rPr>
              <a:t>These tools are available to any researcher or practitioner, who is interesting on performing literature reviews</a:t>
            </a:r>
          </a:p>
        </p:txBody>
      </p:sp>
      <p:sp>
        <p:nvSpPr>
          <p:cNvPr id="59401" name="1 Marcador de número de diapositiva"/>
          <p:cNvSpPr txBox="1">
            <a:spLocks/>
          </p:cNvSpPr>
          <p:nvPr/>
        </p:nvSpPr>
        <p:spPr bwMode="auto">
          <a:xfrm>
            <a:off x="8715375" y="6500813"/>
            <a:ext cx="425450" cy="3841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3955EABC-4FDD-44AC-8066-52649B6A475A}" type="slidenum">
              <a:rPr lang="es-MX" altLang="es-ES" sz="2500">
                <a:solidFill>
                  <a:schemeClr val="bg1"/>
                </a:solidFill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39</a:t>
            </a:fld>
            <a:endParaRPr lang="es-MX" altLang="es-ES" sz="25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722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trella: 32 puntas 6">
            <a:extLst>
              <a:ext uri="{FF2B5EF4-FFF2-40B4-BE49-F238E27FC236}">
                <a16:creationId xmlns:a16="http://schemas.microsoft.com/office/drawing/2014/main" id="{60B3E32B-27C3-42C6-B902-97ED76521687}"/>
              </a:ext>
            </a:extLst>
          </p:cNvPr>
          <p:cNvSpPr/>
          <p:nvPr/>
        </p:nvSpPr>
        <p:spPr>
          <a:xfrm>
            <a:off x="900112" y="1737109"/>
            <a:ext cx="7056264" cy="5004259"/>
          </a:xfrm>
          <a:prstGeom prst="star32">
            <a:avLst>
              <a:gd name="adj" fmla="val 40115"/>
            </a:avLst>
          </a:prstGeom>
          <a:solidFill>
            <a:srgbClr val="000066"/>
          </a:solidFill>
          <a:ln w="254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chemeClr val="bg1"/>
                </a:solidFill>
              </a:rPr>
              <a:t>On what extent we have changed?</a:t>
            </a:r>
            <a:endParaRPr lang="es-MX" sz="6000" dirty="0">
              <a:solidFill>
                <a:schemeClr val="bg1"/>
              </a:solidFill>
            </a:endParaRPr>
          </a:p>
        </p:txBody>
      </p:sp>
      <p:sp>
        <p:nvSpPr>
          <p:cNvPr id="13" name="1 Marcador de número de diapositiva">
            <a:extLst>
              <a:ext uri="{FF2B5EF4-FFF2-40B4-BE49-F238E27FC236}">
                <a16:creationId xmlns:a16="http://schemas.microsoft.com/office/drawing/2014/main" id="{68110438-FBE9-41F6-BB2F-22CE5C421514}"/>
              </a:ext>
            </a:extLst>
          </p:cNvPr>
          <p:cNvSpPr txBox="1">
            <a:spLocks/>
          </p:cNvSpPr>
          <p:nvPr/>
        </p:nvSpPr>
        <p:spPr>
          <a:xfrm>
            <a:off x="-1" y="6519671"/>
            <a:ext cx="425303" cy="338329"/>
          </a:xfrm>
          <a:prstGeom prst="rect">
            <a:avLst/>
          </a:prstGeom>
          <a:solidFill>
            <a:srgbClr val="0000CC"/>
          </a:solidFill>
        </p:spPr>
        <p:txBody>
          <a:bodyPr vert="horz" lIns="91440" tIns="45720" rIns="91440" bIns="45720" rtlCol="0" anchor="ctr"/>
          <a:lstStyle>
            <a:defPPr>
              <a:defRPr lang="es-MX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1BDD13F9-542D-43AB-B595-E2801275A9EF}" type="slidenum">
              <a:rPr lang="es-MX" sz="2000" b="1">
                <a:solidFill>
                  <a:schemeClr val="bg1"/>
                </a:solidFill>
              </a:rPr>
              <a:pPr algn="ctr">
                <a:defRPr/>
              </a:pPr>
              <a:t>4</a:t>
            </a:fld>
            <a:endParaRPr lang="es-MX" sz="2000" b="1" dirty="0">
              <a:solidFill>
                <a:schemeClr val="bg1"/>
              </a:solidFill>
            </a:endParaRPr>
          </a:p>
        </p:txBody>
      </p:sp>
      <p:sp>
        <p:nvSpPr>
          <p:cNvPr id="10" name="1 Rectángulo">
            <a:extLst>
              <a:ext uri="{FF2B5EF4-FFF2-40B4-BE49-F238E27FC236}">
                <a16:creationId xmlns:a16="http://schemas.microsoft.com/office/drawing/2014/main" id="{648B4FE7-86B2-4BEE-832E-FCCDA0D101C0}"/>
              </a:ext>
            </a:extLst>
          </p:cNvPr>
          <p:cNvSpPr/>
          <p:nvPr/>
        </p:nvSpPr>
        <p:spPr>
          <a:xfrm>
            <a:off x="0" y="0"/>
            <a:ext cx="1800225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/>
              <a:t>Introduction</a:t>
            </a:r>
          </a:p>
        </p:txBody>
      </p:sp>
      <p:sp>
        <p:nvSpPr>
          <p:cNvPr id="11" name="2 Rectángulo">
            <a:extLst>
              <a:ext uri="{FF2B5EF4-FFF2-40B4-BE49-F238E27FC236}">
                <a16:creationId xmlns:a16="http://schemas.microsoft.com/office/drawing/2014/main" id="{4874D2AA-B3DA-4339-8C5A-CC0E17C4D096}"/>
              </a:ext>
            </a:extLst>
          </p:cNvPr>
          <p:cNvSpPr/>
          <p:nvPr/>
        </p:nvSpPr>
        <p:spPr>
          <a:xfrm>
            <a:off x="1800225" y="0"/>
            <a:ext cx="1835150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dataset</a:t>
            </a:r>
          </a:p>
        </p:txBody>
      </p:sp>
      <p:sp>
        <p:nvSpPr>
          <p:cNvPr id="12" name="3 Rectángulo">
            <a:extLst>
              <a:ext uri="{FF2B5EF4-FFF2-40B4-BE49-F238E27FC236}">
                <a16:creationId xmlns:a16="http://schemas.microsoft.com/office/drawing/2014/main" id="{AFAE945A-BFE6-41A1-A92F-F76C4AC78B75}"/>
              </a:ext>
            </a:extLst>
          </p:cNvPr>
          <p:cNvSpPr/>
          <p:nvPr/>
        </p:nvSpPr>
        <p:spPr>
          <a:xfrm>
            <a:off x="3635375" y="0"/>
            <a:ext cx="187801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Methodology</a:t>
            </a:r>
          </a:p>
        </p:txBody>
      </p:sp>
      <p:sp>
        <p:nvSpPr>
          <p:cNvPr id="14" name="4 Rectángulo">
            <a:extLst>
              <a:ext uri="{FF2B5EF4-FFF2-40B4-BE49-F238E27FC236}">
                <a16:creationId xmlns:a16="http://schemas.microsoft.com/office/drawing/2014/main" id="{FD185460-BD85-441C-8586-2027C57F8E96}"/>
              </a:ext>
            </a:extLst>
          </p:cNvPr>
          <p:cNvSpPr/>
          <p:nvPr/>
        </p:nvSpPr>
        <p:spPr>
          <a:xfrm>
            <a:off x="54721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</a:t>
            </a:r>
          </a:p>
        </p:txBody>
      </p:sp>
      <p:sp>
        <p:nvSpPr>
          <p:cNvPr id="15" name="5 Rectángulo">
            <a:extLst>
              <a:ext uri="{FF2B5EF4-FFF2-40B4-BE49-F238E27FC236}">
                <a16:creationId xmlns:a16="http://schemas.microsoft.com/office/drawing/2014/main" id="{F8B86E2E-EA61-488C-AE59-0B04BDADBCA6}"/>
              </a:ext>
            </a:extLst>
          </p:cNvPr>
          <p:cNvSpPr/>
          <p:nvPr/>
        </p:nvSpPr>
        <p:spPr>
          <a:xfrm>
            <a:off x="7308850" y="0"/>
            <a:ext cx="187166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BC6B4E5-5302-4998-A61D-22933216ADD2}"/>
              </a:ext>
            </a:extLst>
          </p:cNvPr>
          <p:cNvSpPr txBox="1"/>
          <p:nvPr/>
        </p:nvSpPr>
        <p:spPr>
          <a:xfrm>
            <a:off x="231154" y="773860"/>
            <a:ext cx="359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In the last 25 years………….…..</a:t>
            </a:r>
          </a:p>
        </p:txBody>
      </p:sp>
    </p:spTree>
    <p:extLst>
      <p:ext uri="{BB962C8B-B14F-4D97-AF65-F5344CB8AC3E}">
        <p14:creationId xmlns:p14="http://schemas.microsoft.com/office/powerpoint/2010/main" val="75313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57FCB2EB-06DC-4823-90B9-375FDA59F023}"/>
              </a:ext>
            </a:extLst>
          </p:cNvPr>
          <p:cNvSpPr/>
          <p:nvPr/>
        </p:nvSpPr>
        <p:spPr>
          <a:xfrm>
            <a:off x="-36513" y="0"/>
            <a:ext cx="1836738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3" name="2 Rectángulo">
            <a:extLst>
              <a:ext uri="{FF2B5EF4-FFF2-40B4-BE49-F238E27FC236}">
                <a16:creationId xmlns:a16="http://schemas.microsoft.com/office/drawing/2014/main" id="{8F9ED0B4-3CFA-4014-AD63-47A4D859B3FA}"/>
              </a:ext>
            </a:extLst>
          </p:cNvPr>
          <p:cNvSpPr/>
          <p:nvPr/>
        </p:nvSpPr>
        <p:spPr>
          <a:xfrm>
            <a:off x="17637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The dataset</a:t>
            </a:r>
          </a:p>
        </p:txBody>
      </p:sp>
      <p:sp>
        <p:nvSpPr>
          <p:cNvPr id="4" name="3 Rectángulo">
            <a:extLst>
              <a:ext uri="{FF2B5EF4-FFF2-40B4-BE49-F238E27FC236}">
                <a16:creationId xmlns:a16="http://schemas.microsoft.com/office/drawing/2014/main" id="{9C67A99F-9DE3-4E9B-BA99-4352B5E87FD7}"/>
              </a:ext>
            </a:extLst>
          </p:cNvPr>
          <p:cNvSpPr/>
          <p:nvPr/>
        </p:nvSpPr>
        <p:spPr>
          <a:xfrm>
            <a:off x="3563938" y="0"/>
            <a:ext cx="1908175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Methodology</a:t>
            </a:r>
          </a:p>
        </p:txBody>
      </p:sp>
      <p:sp>
        <p:nvSpPr>
          <p:cNvPr id="5" name="4 Rectángulo">
            <a:extLst>
              <a:ext uri="{FF2B5EF4-FFF2-40B4-BE49-F238E27FC236}">
                <a16:creationId xmlns:a16="http://schemas.microsoft.com/office/drawing/2014/main" id="{B8855253-DDBA-400B-8435-B96585F62E7B}"/>
              </a:ext>
            </a:extLst>
          </p:cNvPr>
          <p:cNvSpPr/>
          <p:nvPr/>
        </p:nvSpPr>
        <p:spPr>
          <a:xfrm>
            <a:off x="54721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Results</a:t>
            </a:r>
          </a:p>
        </p:txBody>
      </p:sp>
      <p:sp>
        <p:nvSpPr>
          <p:cNvPr id="6" name="5 Rectángulo">
            <a:extLst>
              <a:ext uri="{FF2B5EF4-FFF2-40B4-BE49-F238E27FC236}">
                <a16:creationId xmlns:a16="http://schemas.microsoft.com/office/drawing/2014/main" id="{F7A7BD51-A10A-4C60-A8F4-E1DBFAF01450}"/>
              </a:ext>
            </a:extLst>
          </p:cNvPr>
          <p:cNvSpPr/>
          <p:nvPr/>
        </p:nvSpPr>
        <p:spPr>
          <a:xfrm>
            <a:off x="7308850" y="0"/>
            <a:ext cx="187166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1900" b="1" dirty="0">
                <a:solidFill>
                  <a:schemeClr val="bg1"/>
                </a:solidFill>
              </a:rPr>
              <a:t>Discussion.</a:t>
            </a:r>
          </a:p>
        </p:txBody>
      </p:sp>
      <p:sp>
        <p:nvSpPr>
          <p:cNvPr id="7" name="6 CuadroTexto">
            <a:extLst>
              <a:ext uri="{FF2B5EF4-FFF2-40B4-BE49-F238E27FC236}">
                <a16:creationId xmlns:a16="http://schemas.microsoft.com/office/drawing/2014/main" id="{4585B049-DA86-42DB-A11B-F63022C6AB56}"/>
              </a:ext>
            </a:extLst>
          </p:cNvPr>
          <p:cNvSpPr txBox="1"/>
          <p:nvPr/>
        </p:nvSpPr>
        <p:spPr>
          <a:xfrm>
            <a:off x="1476375" y="836613"/>
            <a:ext cx="6264275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rgbClr val="C00000"/>
                </a:solidFill>
                <a:latin typeface="+mn-lt"/>
                <a:cs typeface="Arial" charset="0"/>
              </a:rPr>
              <a:t>More details can be found at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CECCB6B-96A7-4D88-9894-8AADAE6BE5D3}"/>
              </a:ext>
            </a:extLst>
          </p:cNvPr>
          <p:cNvSpPr/>
          <p:nvPr/>
        </p:nvSpPr>
        <p:spPr>
          <a:xfrm>
            <a:off x="611560" y="3447233"/>
            <a:ext cx="77768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222222"/>
                </a:solidFill>
              </a:rPr>
              <a:t>Hernandez, D. M., </a:t>
            </a:r>
            <a:r>
              <a:rPr lang="en-GB" sz="2000" dirty="0" err="1">
                <a:solidFill>
                  <a:srgbClr val="222222"/>
                </a:solidFill>
              </a:rPr>
              <a:t>Becue-Bertaut</a:t>
            </a:r>
            <a:r>
              <a:rPr lang="en-GB" sz="2000" dirty="0">
                <a:solidFill>
                  <a:srgbClr val="222222"/>
                </a:solidFill>
              </a:rPr>
              <a:t>, M., &amp; Barahona, I. (2016). How scientific literature has been evolving over the time? A novel statistical approach using tracking verbal-based methods. </a:t>
            </a:r>
            <a:r>
              <a:rPr lang="en-GB" sz="2000" i="1" dirty="0" err="1">
                <a:solidFill>
                  <a:srgbClr val="222222"/>
                </a:solidFill>
              </a:rPr>
              <a:t>arXiv</a:t>
            </a:r>
            <a:r>
              <a:rPr lang="en-GB" sz="2000" i="1" dirty="0">
                <a:solidFill>
                  <a:srgbClr val="222222"/>
                </a:solidFill>
              </a:rPr>
              <a:t> preprint arXiv:1607.07788</a:t>
            </a:r>
            <a:r>
              <a:rPr lang="en-GB" sz="2000" dirty="0">
                <a:solidFill>
                  <a:srgbClr val="222222"/>
                </a:solidFill>
              </a:rPr>
              <a:t>.</a:t>
            </a:r>
            <a:endParaRPr lang="es-MX" sz="2000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8FC8A68-1A3E-4319-A618-918783F1DC22}"/>
              </a:ext>
            </a:extLst>
          </p:cNvPr>
          <p:cNvSpPr/>
          <p:nvPr/>
        </p:nvSpPr>
        <p:spPr>
          <a:xfrm>
            <a:off x="611560" y="1844824"/>
            <a:ext cx="76328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dirty="0">
                <a:solidFill>
                  <a:srgbClr val="222222"/>
                </a:solidFill>
              </a:rPr>
              <a:t>Barahona, I., Hernández, D. M., Pérez-Villarreal, H. H., &amp; del Pilar Martínez-Ruíz, M. (2018). </a:t>
            </a:r>
            <a:r>
              <a:rPr lang="es-MX" sz="2000" dirty="0" err="1">
                <a:solidFill>
                  <a:srgbClr val="222222"/>
                </a:solidFill>
              </a:rPr>
              <a:t>Identifying</a:t>
            </a:r>
            <a:r>
              <a:rPr lang="es-MX" sz="2000" dirty="0">
                <a:solidFill>
                  <a:srgbClr val="222222"/>
                </a:solidFill>
              </a:rPr>
              <a:t> </a:t>
            </a:r>
            <a:r>
              <a:rPr lang="es-MX" sz="2000" dirty="0" err="1">
                <a:solidFill>
                  <a:srgbClr val="222222"/>
                </a:solidFill>
              </a:rPr>
              <a:t>research</a:t>
            </a:r>
            <a:r>
              <a:rPr lang="es-MX" sz="2000" dirty="0">
                <a:solidFill>
                  <a:srgbClr val="222222"/>
                </a:solidFill>
              </a:rPr>
              <a:t> </a:t>
            </a:r>
            <a:r>
              <a:rPr lang="es-MX" sz="2000" dirty="0" err="1">
                <a:solidFill>
                  <a:srgbClr val="222222"/>
                </a:solidFill>
              </a:rPr>
              <a:t>topics</a:t>
            </a:r>
            <a:r>
              <a:rPr lang="es-MX" sz="2000" dirty="0">
                <a:solidFill>
                  <a:srgbClr val="222222"/>
                </a:solidFill>
              </a:rPr>
              <a:t> in marketing </a:t>
            </a:r>
            <a:r>
              <a:rPr lang="es-MX" sz="2000" dirty="0" err="1">
                <a:solidFill>
                  <a:srgbClr val="222222"/>
                </a:solidFill>
              </a:rPr>
              <a:t>science</a:t>
            </a:r>
            <a:r>
              <a:rPr lang="es-MX" sz="2000" dirty="0">
                <a:solidFill>
                  <a:srgbClr val="222222"/>
                </a:solidFill>
              </a:rPr>
              <a:t> </a:t>
            </a:r>
            <a:r>
              <a:rPr lang="es-MX" sz="2000" dirty="0" err="1">
                <a:solidFill>
                  <a:srgbClr val="222222"/>
                </a:solidFill>
              </a:rPr>
              <a:t>along</a:t>
            </a:r>
            <a:r>
              <a:rPr lang="es-MX" sz="2000" dirty="0">
                <a:solidFill>
                  <a:srgbClr val="222222"/>
                </a:solidFill>
              </a:rPr>
              <a:t> </a:t>
            </a:r>
            <a:r>
              <a:rPr lang="es-MX" sz="2000" dirty="0" err="1">
                <a:solidFill>
                  <a:srgbClr val="222222"/>
                </a:solidFill>
              </a:rPr>
              <a:t>the</a:t>
            </a:r>
            <a:r>
              <a:rPr lang="es-MX" sz="2000" dirty="0">
                <a:solidFill>
                  <a:srgbClr val="222222"/>
                </a:solidFill>
              </a:rPr>
              <a:t> </a:t>
            </a:r>
            <a:r>
              <a:rPr lang="es-MX" sz="2000" dirty="0" err="1">
                <a:solidFill>
                  <a:srgbClr val="222222"/>
                </a:solidFill>
              </a:rPr>
              <a:t>past</a:t>
            </a:r>
            <a:r>
              <a:rPr lang="es-MX" sz="2000" dirty="0">
                <a:solidFill>
                  <a:srgbClr val="222222"/>
                </a:solidFill>
              </a:rPr>
              <a:t> </a:t>
            </a:r>
            <a:r>
              <a:rPr lang="es-MX" sz="2000" dirty="0" err="1">
                <a:solidFill>
                  <a:srgbClr val="222222"/>
                </a:solidFill>
              </a:rPr>
              <a:t>decade</a:t>
            </a:r>
            <a:r>
              <a:rPr lang="es-MX" sz="2000" dirty="0">
                <a:solidFill>
                  <a:srgbClr val="222222"/>
                </a:solidFill>
              </a:rPr>
              <a:t>: a </a:t>
            </a:r>
            <a:r>
              <a:rPr lang="es-MX" sz="2000" dirty="0" err="1">
                <a:solidFill>
                  <a:srgbClr val="222222"/>
                </a:solidFill>
              </a:rPr>
              <a:t>content</a:t>
            </a:r>
            <a:r>
              <a:rPr lang="es-MX" sz="2000" dirty="0">
                <a:solidFill>
                  <a:srgbClr val="222222"/>
                </a:solidFill>
              </a:rPr>
              <a:t> </a:t>
            </a:r>
            <a:r>
              <a:rPr lang="es-MX" sz="2000" dirty="0" err="1">
                <a:solidFill>
                  <a:srgbClr val="222222"/>
                </a:solidFill>
              </a:rPr>
              <a:t>analysis</a:t>
            </a:r>
            <a:r>
              <a:rPr lang="es-MX" sz="2000" dirty="0">
                <a:solidFill>
                  <a:srgbClr val="222222"/>
                </a:solidFill>
              </a:rPr>
              <a:t>. </a:t>
            </a:r>
            <a:r>
              <a:rPr lang="es-MX" sz="2000" i="1" dirty="0" err="1">
                <a:solidFill>
                  <a:srgbClr val="222222"/>
                </a:solidFill>
              </a:rPr>
              <a:t>Scientometrics</a:t>
            </a:r>
            <a:r>
              <a:rPr lang="es-MX" sz="2000" dirty="0">
                <a:solidFill>
                  <a:srgbClr val="222222"/>
                </a:solidFill>
              </a:rPr>
              <a:t>, </a:t>
            </a:r>
            <a:r>
              <a:rPr lang="es-MX" sz="2000" i="1" dirty="0">
                <a:solidFill>
                  <a:srgbClr val="222222"/>
                </a:solidFill>
              </a:rPr>
              <a:t>117</a:t>
            </a:r>
            <a:r>
              <a:rPr lang="es-MX" sz="2000" dirty="0">
                <a:solidFill>
                  <a:srgbClr val="222222"/>
                </a:solidFill>
              </a:rPr>
              <a:t>(1), 293-312.</a:t>
            </a:r>
            <a:endParaRPr lang="es-MX" sz="2000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BC4FEA4-4E91-4922-A189-4EAC0660B95E}"/>
              </a:ext>
            </a:extLst>
          </p:cNvPr>
          <p:cNvSpPr/>
          <p:nvPr/>
        </p:nvSpPr>
        <p:spPr>
          <a:xfrm>
            <a:off x="611560" y="5180999"/>
            <a:ext cx="76328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222222"/>
                </a:solidFill>
              </a:rPr>
              <a:t>Barahona, I., Hernandez, D. M., &amp; Perez-Villarreal, H. H. (2016). How marketing vocabulary was evolving from 2005 to 2014? An illustrative application of statistical methods on text mining. </a:t>
            </a:r>
            <a:r>
              <a:rPr lang="en-GB" sz="2000" i="1" dirty="0" err="1">
                <a:solidFill>
                  <a:srgbClr val="222222"/>
                </a:solidFill>
              </a:rPr>
              <a:t>arXiv</a:t>
            </a:r>
            <a:r>
              <a:rPr lang="en-GB" sz="2000" i="1" dirty="0">
                <a:solidFill>
                  <a:srgbClr val="222222"/>
                </a:solidFill>
              </a:rPr>
              <a:t> preprint arXiv:1606.03963</a:t>
            </a:r>
            <a:r>
              <a:rPr lang="en-GB" sz="2000" dirty="0">
                <a:solidFill>
                  <a:srgbClr val="222222"/>
                </a:solidFill>
              </a:rPr>
              <a:t>.</a:t>
            </a:r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37076415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9">
            <a:extLst>
              <a:ext uri="{FF2B5EF4-FFF2-40B4-BE49-F238E27FC236}">
                <a16:creationId xmlns:a16="http://schemas.microsoft.com/office/drawing/2014/main" id="{D7F4485C-3ABE-415F-831B-B235A46A5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522688"/>
            <a:ext cx="213677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Resultado de imagen para unam">
            <a:extLst>
              <a:ext uri="{FF2B5EF4-FFF2-40B4-BE49-F238E27FC236}">
                <a16:creationId xmlns:a16="http://schemas.microsoft.com/office/drawing/2014/main" id="{8E4B5114-C371-4FAC-8B20-2E5517252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812" y="1126804"/>
            <a:ext cx="1256825" cy="141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Resultado de imagen para instituto de matematicas unam">
            <a:extLst>
              <a:ext uri="{FF2B5EF4-FFF2-40B4-BE49-F238E27FC236}">
                <a16:creationId xmlns:a16="http://schemas.microsoft.com/office/drawing/2014/main" id="{C3D4D1AE-8455-4E92-B846-30B3FDCE9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496" y="897153"/>
            <a:ext cx="2857500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1">
            <a:extLst>
              <a:ext uri="{FF2B5EF4-FFF2-40B4-BE49-F238E27FC236}">
                <a16:creationId xmlns:a16="http://schemas.microsoft.com/office/drawing/2014/main" id="{86BF0CCE-2B6E-4CA6-B2AD-CFFF34215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" y="1589"/>
            <a:ext cx="9143998" cy="861774"/>
          </a:xfrm>
          <a:prstGeom prst="rect">
            <a:avLst/>
          </a:prstGeom>
          <a:solidFill>
            <a:srgbClr val="00206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sz="5000" b="1">
                <a:solidFill>
                  <a:schemeClr val="bg1"/>
                </a:solidFill>
                <a:latin typeface="+mn-lt"/>
              </a:rPr>
              <a:t>Thank you!</a:t>
            </a:r>
            <a:endParaRPr lang="en-GB" sz="5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2" descr="http://4.bp.blogspot.com/-74mR10idIkU/UkwoT_DHlfI/AAAAAAAADdQ/S1ewtdR-2sw/s640/3.gif">
            <a:extLst>
              <a:ext uri="{FF2B5EF4-FFF2-40B4-BE49-F238E27FC236}">
                <a16:creationId xmlns:a16="http://schemas.microsoft.com/office/drawing/2014/main" id="{877ABEDE-6360-4F89-9A44-5B0D3FFA12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31696"/>
            <a:ext cx="9144000" cy="422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9692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5">
            <a:extLst>
              <a:ext uri="{FF2B5EF4-FFF2-40B4-BE49-F238E27FC236}">
                <a16:creationId xmlns:a16="http://schemas.microsoft.com/office/drawing/2014/main" id="{4DE6917C-7243-4718-AC7E-2CCE9F1C3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2019300"/>
            <a:ext cx="489585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buFont typeface="Calibri" panose="020F0502020204030204" pitchFamily="34" charset="0"/>
              <a:buAutoNum type="arabicPeriod"/>
            </a:pPr>
            <a:r>
              <a:rPr lang="en-GB" altLang="es-ES" sz="4000" b="1">
                <a:solidFill>
                  <a:srgbClr val="002060"/>
                </a:solidFill>
                <a:latin typeface="Calibri" panose="020F0502020204030204" pitchFamily="34" charset="0"/>
              </a:rPr>
              <a:t>Introduction .  	</a:t>
            </a:r>
          </a:p>
          <a:p>
            <a:pPr eaLnBrk="1" hangingPunct="1">
              <a:spcBef>
                <a:spcPts val="1200"/>
              </a:spcBef>
              <a:buFont typeface="Calibri" panose="020F0502020204030204" pitchFamily="34" charset="0"/>
              <a:buAutoNum type="arabicPeriod"/>
            </a:pPr>
            <a:r>
              <a:rPr lang="en-GB" altLang="es-ES" sz="4000" b="1">
                <a:solidFill>
                  <a:srgbClr val="002060"/>
                </a:solidFill>
                <a:latin typeface="Calibri" panose="020F0502020204030204" pitchFamily="34" charset="0"/>
              </a:rPr>
              <a:t>The dataset.	</a:t>
            </a:r>
          </a:p>
          <a:p>
            <a:pPr eaLnBrk="1" hangingPunct="1">
              <a:spcBef>
                <a:spcPts val="1200"/>
              </a:spcBef>
              <a:buFont typeface="Calibri" panose="020F0502020204030204" pitchFamily="34" charset="0"/>
              <a:buAutoNum type="arabicPeriod"/>
            </a:pPr>
            <a:r>
              <a:rPr lang="en-GB" altLang="es-ES" sz="4000" b="1">
                <a:solidFill>
                  <a:srgbClr val="002060"/>
                </a:solidFill>
                <a:latin typeface="Calibri" panose="020F0502020204030204" pitchFamily="34" charset="0"/>
              </a:rPr>
              <a:t>Methodology .	</a:t>
            </a:r>
          </a:p>
          <a:p>
            <a:pPr eaLnBrk="1" hangingPunct="1">
              <a:spcBef>
                <a:spcPts val="1200"/>
              </a:spcBef>
              <a:buFont typeface="Calibri" panose="020F0502020204030204" pitchFamily="34" charset="0"/>
              <a:buAutoNum type="arabicPeriod"/>
            </a:pPr>
            <a:r>
              <a:rPr lang="en-GB" altLang="es-ES" sz="4000" b="1">
                <a:solidFill>
                  <a:srgbClr val="002060"/>
                </a:solidFill>
                <a:latin typeface="Calibri" panose="020F0502020204030204" pitchFamily="34" charset="0"/>
              </a:rPr>
              <a:t>Results .</a:t>
            </a:r>
          </a:p>
          <a:p>
            <a:pPr eaLnBrk="1" hangingPunct="1">
              <a:spcBef>
                <a:spcPts val="1200"/>
              </a:spcBef>
              <a:buFont typeface="Calibri" panose="020F0502020204030204" pitchFamily="34" charset="0"/>
              <a:buAutoNum type="arabicPeriod"/>
            </a:pPr>
            <a:r>
              <a:rPr lang="en-GB" altLang="es-ES" sz="4000" b="1">
                <a:solidFill>
                  <a:srgbClr val="002060"/>
                </a:solidFill>
                <a:latin typeface="Calibri" panose="020F0502020204030204" pitchFamily="34" charset="0"/>
              </a:rPr>
              <a:t>Discussion.</a:t>
            </a:r>
            <a:endParaRPr lang="es-MX" altLang="es-ES" sz="40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7411" name="7 Rectángulo">
            <a:extLst>
              <a:ext uri="{FF2B5EF4-FFF2-40B4-BE49-F238E27FC236}">
                <a16:creationId xmlns:a16="http://schemas.microsoft.com/office/drawing/2014/main" id="{F7B277A8-72FF-4DAA-B8D6-6811B4B9DF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8538" y="404813"/>
            <a:ext cx="20589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MX" altLang="es-ES" sz="4000" b="1">
                <a:solidFill>
                  <a:srgbClr val="002060"/>
                </a:solidFill>
                <a:latin typeface="Calibri" panose="020F0502020204030204" pitchFamily="34" charset="0"/>
              </a:rPr>
              <a:t>OUTLINE</a:t>
            </a:r>
          </a:p>
        </p:txBody>
      </p:sp>
      <p:pic>
        <p:nvPicPr>
          <p:cNvPr id="17412" name="Picture 6" descr="http://www.brightcarbon.com/wp-content/uploads/2013/09/sales_presentation_outline_01.jpg">
            <a:extLst>
              <a:ext uri="{FF2B5EF4-FFF2-40B4-BE49-F238E27FC236}">
                <a16:creationId xmlns:a16="http://schemas.microsoft.com/office/drawing/2014/main" id="{34E64E4F-02AB-4A35-8FF3-63D3ECCFF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0" y="79375"/>
            <a:ext cx="25844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79C30182-7D98-4E63-9699-A2BDA51D581E}"/>
              </a:ext>
            </a:extLst>
          </p:cNvPr>
          <p:cNvSpPr txBox="1">
            <a:spLocks/>
          </p:cNvSpPr>
          <p:nvPr/>
        </p:nvSpPr>
        <p:spPr bwMode="auto">
          <a:xfrm>
            <a:off x="8715375" y="6500813"/>
            <a:ext cx="425450" cy="384175"/>
          </a:xfrm>
          <a:prstGeom prst="rect">
            <a:avLst/>
          </a:prstGeom>
          <a:solidFill>
            <a:schemeClr val="tx1"/>
          </a:solidFill>
          <a:ex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F809D8E4-12B5-40CA-800B-7169A132F7EC}" type="slidenum">
              <a:rPr lang="es-MX" altLang="es-ES" sz="25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42</a:t>
            </a:fld>
            <a:endParaRPr lang="es-MX" altLang="es-ES" sz="25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7552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Rectángulo">
            <a:extLst>
              <a:ext uri="{FF2B5EF4-FFF2-40B4-BE49-F238E27FC236}">
                <a16:creationId xmlns:a16="http://schemas.microsoft.com/office/drawing/2014/main" id="{5BD33750-3307-4A0E-9A03-658D20B14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692150"/>
            <a:ext cx="792003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s-ES" sz="3000" b="1">
                <a:solidFill>
                  <a:srgbClr val="C00000"/>
                </a:solidFill>
                <a:latin typeface="Calibri" panose="020F0502020204030204" pitchFamily="34" charset="0"/>
              </a:rPr>
              <a:t>What Systemic Lupus Erythematosus is?</a:t>
            </a:r>
          </a:p>
        </p:txBody>
      </p:sp>
      <p:sp>
        <p:nvSpPr>
          <p:cNvPr id="20483" name="8 Rectángulo">
            <a:extLst>
              <a:ext uri="{FF2B5EF4-FFF2-40B4-BE49-F238E27FC236}">
                <a16:creationId xmlns:a16="http://schemas.microsoft.com/office/drawing/2014/main" id="{F9F8F792-A481-49FC-84AB-DF6AD6F6B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363" y="1541463"/>
            <a:ext cx="59944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41325" indent="-3460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2100"/>
              </a:spcAft>
              <a:buClr>
                <a:srgbClr val="C00000"/>
              </a:buClr>
              <a:buSzPct val="130000"/>
              <a:buFont typeface="Wingdings" panose="05000000000000000000" pitchFamily="2" charset="2"/>
              <a:buChar char="Ø"/>
            </a:pPr>
            <a:r>
              <a:rPr lang="en-US" altLang="es-MX" sz="2800" b="1">
                <a:solidFill>
                  <a:srgbClr val="002060"/>
                </a:solidFill>
                <a:latin typeface="Calibri" panose="020F0502020204030204" pitchFamily="34" charset="0"/>
              </a:rPr>
              <a:t>Systemic Lupus Erythematosus (SLE) is a disease on which the immune system attacks cells and tissue of the body.</a:t>
            </a:r>
            <a:endParaRPr lang="en-GB" altLang="es-MX" sz="28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20484" name="10 Rectángulo">
            <a:extLst>
              <a:ext uri="{FF2B5EF4-FFF2-40B4-BE49-F238E27FC236}">
                <a16:creationId xmlns:a16="http://schemas.microsoft.com/office/drawing/2014/main" id="{3EAF2FB2-EA9B-4075-A258-C7378A5AF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363" y="3698875"/>
            <a:ext cx="5994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41325" indent="-3460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2100"/>
              </a:spcAft>
              <a:buClr>
                <a:srgbClr val="C00000"/>
              </a:buClr>
              <a:buSzPct val="130000"/>
              <a:buFont typeface="Wingdings" panose="05000000000000000000" pitchFamily="2" charset="2"/>
              <a:buChar char="Ø"/>
            </a:pPr>
            <a:r>
              <a:rPr lang="en-US" altLang="es-MX" sz="2800" b="1">
                <a:solidFill>
                  <a:srgbClr val="002060"/>
                </a:solidFill>
                <a:latin typeface="Calibri" panose="020F0502020204030204" pitchFamily="34" charset="0"/>
              </a:rPr>
              <a:t>It results on inflammation and damage of tissues.</a:t>
            </a:r>
            <a:endParaRPr lang="en-GB" altLang="es-MX" sz="28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20485" name="11 Rectángulo">
            <a:extLst>
              <a:ext uri="{FF2B5EF4-FFF2-40B4-BE49-F238E27FC236}">
                <a16:creationId xmlns:a16="http://schemas.microsoft.com/office/drawing/2014/main" id="{6300144A-AAD2-4629-8698-36284E71B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363" y="5138738"/>
            <a:ext cx="59944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41325" indent="-3460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2100"/>
              </a:spcAft>
              <a:buClr>
                <a:srgbClr val="C00000"/>
              </a:buClr>
              <a:buSzPct val="130000"/>
              <a:buFont typeface="Wingdings" panose="05000000000000000000" pitchFamily="2" charset="2"/>
              <a:buChar char="Ø"/>
            </a:pPr>
            <a:r>
              <a:rPr lang="en-US" altLang="es-MX" sz="2800" b="1">
                <a:solidFill>
                  <a:srgbClr val="002060"/>
                </a:solidFill>
                <a:latin typeface="Calibri" panose="020F0502020204030204" pitchFamily="34" charset="0"/>
              </a:rPr>
              <a:t>There is not cure for the SLE and its course is unpredictable.</a:t>
            </a:r>
            <a:endParaRPr lang="en-GB" altLang="es-MX" sz="28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20486" name="Picture 6" descr="http://1.bp.blogspot.com/-62kQvPhfE6A/Udd8AMMK3HI/AAAAAAAAAX8/tYs2fBkya8s/s1600/lupus01Hematologic+&amp;+Immune+System+-+Systemic+Lupus+Erythematosus.jpg">
            <a:extLst>
              <a:ext uri="{FF2B5EF4-FFF2-40B4-BE49-F238E27FC236}">
                <a16:creationId xmlns:a16="http://schemas.microsoft.com/office/drawing/2014/main" id="{129EB62D-1AD9-4185-8CCF-F1C624CBA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06525"/>
            <a:ext cx="2376487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8" descr="http://caramengobatilupusterbaik.files.wordpress.com/2014/03/lupus.jpeg">
            <a:extLst>
              <a:ext uri="{FF2B5EF4-FFF2-40B4-BE49-F238E27FC236}">
                <a16:creationId xmlns:a16="http://schemas.microsoft.com/office/drawing/2014/main" id="{C1F35F7E-7D67-404C-AFE8-A71350AC3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3429000"/>
            <a:ext cx="2422525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10" descr="http://progencell.files.wordpress.com/2012/10/lupus-face-rash.jpg">
            <a:extLst>
              <a:ext uri="{FF2B5EF4-FFF2-40B4-BE49-F238E27FC236}">
                <a16:creationId xmlns:a16="http://schemas.microsoft.com/office/drawing/2014/main" id="{19F55E9E-92C0-4CB5-92EE-7BAA1B771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222875"/>
            <a:ext cx="2411412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Rectángulo">
            <a:extLst>
              <a:ext uri="{FF2B5EF4-FFF2-40B4-BE49-F238E27FC236}">
                <a16:creationId xmlns:a16="http://schemas.microsoft.com/office/drawing/2014/main" id="{2A5DF305-1DEA-4711-A17D-DA63A6800E5A}"/>
              </a:ext>
            </a:extLst>
          </p:cNvPr>
          <p:cNvSpPr/>
          <p:nvPr/>
        </p:nvSpPr>
        <p:spPr>
          <a:xfrm>
            <a:off x="0" y="0"/>
            <a:ext cx="1800225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/>
              <a:t>Introduction</a:t>
            </a:r>
          </a:p>
        </p:txBody>
      </p:sp>
      <p:sp>
        <p:nvSpPr>
          <p:cNvPr id="15" name="14 Rectángulo">
            <a:extLst>
              <a:ext uri="{FF2B5EF4-FFF2-40B4-BE49-F238E27FC236}">
                <a16:creationId xmlns:a16="http://schemas.microsoft.com/office/drawing/2014/main" id="{2C8B872D-D472-40C7-A9D0-B5176DEDACAE}"/>
              </a:ext>
            </a:extLst>
          </p:cNvPr>
          <p:cNvSpPr/>
          <p:nvPr/>
        </p:nvSpPr>
        <p:spPr>
          <a:xfrm>
            <a:off x="1800225" y="0"/>
            <a:ext cx="1835150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dataset</a:t>
            </a:r>
          </a:p>
        </p:txBody>
      </p:sp>
      <p:sp>
        <p:nvSpPr>
          <p:cNvPr id="16" name="15 Rectángulo">
            <a:extLst>
              <a:ext uri="{FF2B5EF4-FFF2-40B4-BE49-F238E27FC236}">
                <a16:creationId xmlns:a16="http://schemas.microsoft.com/office/drawing/2014/main" id="{E5961339-AA6C-4F5D-8791-2252C0A7E702}"/>
              </a:ext>
            </a:extLst>
          </p:cNvPr>
          <p:cNvSpPr/>
          <p:nvPr/>
        </p:nvSpPr>
        <p:spPr>
          <a:xfrm>
            <a:off x="3635375" y="0"/>
            <a:ext cx="187801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Methodology</a:t>
            </a:r>
          </a:p>
        </p:txBody>
      </p:sp>
      <p:sp>
        <p:nvSpPr>
          <p:cNvPr id="17" name="16 Rectángulo">
            <a:extLst>
              <a:ext uri="{FF2B5EF4-FFF2-40B4-BE49-F238E27FC236}">
                <a16:creationId xmlns:a16="http://schemas.microsoft.com/office/drawing/2014/main" id="{D9F51161-8793-4763-B723-F9FF446C6231}"/>
              </a:ext>
            </a:extLst>
          </p:cNvPr>
          <p:cNvSpPr/>
          <p:nvPr/>
        </p:nvSpPr>
        <p:spPr>
          <a:xfrm>
            <a:off x="54721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</a:t>
            </a:r>
          </a:p>
        </p:txBody>
      </p:sp>
      <p:sp>
        <p:nvSpPr>
          <p:cNvPr id="18" name="17 Rectángulo">
            <a:extLst>
              <a:ext uri="{FF2B5EF4-FFF2-40B4-BE49-F238E27FC236}">
                <a16:creationId xmlns:a16="http://schemas.microsoft.com/office/drawing/2014/main" id="{A6FE0DEE-67E0-410F-B349-B1E3617637EC}"/>
              </a:ext>
            </a:extLst>
          </p:cNvPr>
          <p:cNvSpPr/>
          <p:nvPr/>
        </p:nvSpPr>
        <p:spPr>
          <a:xfrm>
            <a:off x="7308850" y="0"/>
            <a:ext cx="187166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Discussion.</a:t>
            </a:r>
          </a:p>
        </p:txBody>
      </p:sp>
    </p:spTree>
    <p:extLst>
      <p:ext uri="{BB962C8B-B14F-4D97-AF65-F5344CB8AC3E}">
        <p14:creationId xmlns:p14="http://schemas.microsoft.com/office/powerpoint/2010/main" val="32917991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7 Rectángulo">
            <a:extLst>
              <a:ext uri="{FF2B5EF4-FFF2-40B4-BE49-F238E27FC236}">
                <a16:creationId xmlns:a16="http://schemas.microsoft.com/office/drawing/2014/main" id="{5461AE7E-4C98-4148-A7D4-DFFBBC720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0925" y="642938"/>
            <a:ext cx="455453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s-ES" sz="3000" b="1">
                <a:solidFill>
                  <a:srgbClr val="C00000"/>
                </a:solidFill>
                <a:latin typeface="Calibri" panose="020F0502020204030204" pitchFamily="34" charset="0"/>
              </a:rPr>
              <a:t>Research objectives.</a:t>
            </a:r>
          </a:p>
        </p:txBody>
      </p:sp>
      <p:sp>
        <p:nvSpPr>
          <p:cNvPr id="9" name="8 Abrir llave">
            <a:extLst>
              <a:ext uri="{FF2B5EF4-FFF2-40B4-BE49-F238E27FC236}">
                <a16:creationId xmlns:a16="http://schemas.microsoft.com/office/drawing/2014/main" id="{97045AA8-5739-43A7-B870-3B983C56E771}"/>
              </a:ext>
            </a:extLst>
          </p:cNvPr>
          <p:cNvSpPr/>
          <p:nvPr/>
        </p:nvSpPr>
        <p:spPr>
          <a:xfrm>
            <a:off x="2393950" y="1341438"/>
            <a:ext cx="504825" cy="5003800"/>
          </a:xfrm>
          <a:prstGeom prst="leftBrace">
            <a:avLst>
              <a:gd name="adj1" fmla="val 61334"/>
              <a:gd name="adj2" fmla="val 50000"/>
            </a:avLst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21508" name="9 CuadroTexto">
            <a:extLst>
              <a:ext uri="{FF2B5EF4-FFF2-40B4-BE49-F238E27FC236}">
                <a16:creationId xmlns:a16="http://schemas.microsoft.com/office/drawing/2014/main" id="{A5DE90B5-5C13-4AC1-95E3-6019B319F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4313" y="1614488"/>
            <a:ext cx="5705475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36550" indent="-514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2100"/>
              </a:spcAft>
              <a:buClr>
                <a:srgbClr val="C00000"/>
              </a:buClr>
              <a:buSzPct val="130000"/>
              <a:buFont typeface="Calibri" panose="020F0502020204030204" pitchFamily="34" charset="0"/>
              <a:buAutoNum type="arabicPeriod"/>
            </a:pPr>
            <a:r>
              <a:rPr lang="en-GB" altLang="es-MX" sz="3000" b="1">
                <a:solidFill>
                  <a:srgbClr val="002060"/>
                </a:solidFill>
                <a:latin typeface="Calibri" panose="020F0502020204030204" pitchFamily="34" charset="0"/>
              </a:rPr>
              <a:t>Apply a type of multivariate analysis on text mining.</a:t>
            </a:r>
          </a:p>
          <a:p>
            <a:pPr eaLnBrk="1" hangingPunct="1">
              <a:spcAft>
                <a:spcPts val="2100"/>
              </a:spcAft>
              <a:buClr>
                <a:srgbClr val="C00000"/>
              </a:buClr>
              <a:buSzPct val="130000"/>
              <a:buFont typeface="Calibri" panose="020F0502020204030204" pitchFamily="34" charset="0"/>
              <a:buAutoNum type="arabicPeriod"/>
            </a:pPr>
            <a:r>
              <a:rPr lang="en-GB" altLang="es-MX" sz="3000" b="1">
                <a:solidFill>
                  <a:srgbClr val="002060"/>
                </a:solidFill>
                <a:latin typeface="Calibri" panose="020F0502020204030204" pitchFamily="34" charset="0"/>
              </a:rPr>
              <a:t>Find changes on topics and vocabulary on a 20 years period, by analysing 506 abstracts.</a:t>
            </a:r>
          </a:p>
          <a:p>
            <a:pPr eaLnBrk="1" hangingPunct="1">
              <a:spcAft>
                <a:spcPts val="2100"/>
              </a:spcAft>
              <a:buClr>
                <a:srgbClr val="C00000"/>
              </a:buClr>
              <a:buSzPct val="130000"/>
              <a:buFont typeface="Calibri" panose="020F0502020204030204" pitchFamily="34" charset="0"/>
              <a:buAutoNum type="arabicPeriod"/>
            </a:pPr>
            <a:r>
              <a:rPr lang="en-GB" altLang="es-MX" sz="3000" b="1">
                <a:solidFill>
                  <a:srgbClr val="002060"/>
                </a:solidFill>
                <a:latin typeface="Calibri" panose="020F0502020204030204" pitchFamily="34" charset="0"/>
              </a:rPr>
              <a:t>Provide an “</a:t>
            </a:r>
            <a:r>
              <a:rPr lang="en-GB" altLang="es-MX" sz="3000" b="1" i="1">
                <a:solidFill>
                  <a:srgbClr val="002060"/>
                </a:solidFill>
                <a:latin typeface="Calibri" panose="020F0502020204030204" pitchFamily="34" charset="0"/>
              </a:rPr>
              <a:t>easy-to-read</a:t>
            </a:r>
            <a:r>
              <a:rPr lang="en-GB" altLang="es-MX" sz="3000" b="1">
                <a:solidFill>
                  <a:srgbClr val="002060"/>
                </a:solidFill>
                <a:latin typeface="Calibri" panose="020F0502020204030204" pitchFamily="34" charset="0"/>
              </a:rPr>
              <a:t>” visualizations for  a better understanding of how vocabulary is evolving.</a:t>
            </a:r>
          </a:p>
        </p:txBody>
      </p:sp>
      <p:sp>
        <p:nvSpPr>
          <p:cNvPr id="21509" name="10 CuadroTexto">
            <a:extLst>
              <a:ext uri="{FF2B5EF4-FFF2-40B4-BE49-F238E27FC236}">
                <a16:creationId xmlns:a16="http://schemas.microsoft.com/office/drawing/2014/main" id="{98E15BC3-254B-439C-918B-5FAC4C03CC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3276600"/>
            <a:ext cx="2147888" cy="1016000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s-MX" sz="3000">
                <a:solidFill>
                  <a:schemeClr val="bg1"/>
                </a:solidFill>
                <a:latin typeface="Calibri" panose="020F0502020204030204" pitchFamily="34" charset="0"/>
              </a:rPr>
              <a:t>3 objectives were settled</a:t>
            </a:r>
          </a:p>
        </p:txBody>
      </p:sp>
      <p:sp>
        <p:nvSpPr>
          <p:cNvPr id="11" name="10 Rectángulo">
            <a:extLst>
              <a:ext uri="{FF2B5EF4-FFF2-40B4-BE49-F238E27FC236}">
                <a16:creationId xmlns:a16="http://schemas.microsoft.com/office/drawing/2014/main" id="{BA9A543A-DEDF-4752-8B6F-5B43DAD407D5}"/>
              </a:ext>
            </a:extLst>
          </p:cNvPr>
          <p:cNvSpPr/>
          <p:nvPr/>
        </p:nvSpPr>
        <p:spPr>
          <a:xfrm>
            <a:off x="0" y="0"/>
            <a:ext cx="1800225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/>
              <a:t>Introduction</a:t>
            </a:r>
          </a:p>
        </p:txBody>
      </p:sp>
      <p:sp>
        <p:nvSpPr>
          <p:cNvPr id="12" name="11 Rectángulo">
            <a:extLst>
              <a:ext uri="{FF2B5EF4-FFF2-40B4-BE49-F238E27FC236}">
                <a16:creationId xmlns:a16="http://schemas.microsoft.com/office/drawing/2014/main" id="{7084B15E-1FC8-4F95-B437-563B3F09FB6A}"/>
              </a:ext>
            </a:extLst>
          </p:cNvPr>
          <p:cNvSpPr/>
          <p:nvPr/>
        </p:nvSpPr>
        <p:spPr>
          <a:xfrm>
            <a:off x="1800225" y="0"/>
            <a:ext cx="1835150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dataset</a:t>
            </a:r>
          </a:p>
        </p:txBody>
      </p:sp>
      <p:sp>
        <p:nvSpPr>
          <p:cNvPr id="13" name="12 Rectángulo">
            <a:extLst>
              <a:ext uri="{FF2B5EF4-FFF2-40B4-BE49-F238E27FC236}">
                <a16:creationId xmlns:a16="http://schemas.microsoft.com/office/drawing/2014/main" id="{EA886AF3-E235-4FC3-8499-E526E5111A03}"/>
              </a:ext>
            </a:extLst>
          </p:cNvPr>
          <p:cNvSpPr/>
          <p:nvPr/>
        </p:nvSpPr>
        <p:spPr>
          <a:xfrm>
            <a:off x="3635375" y="0"/>
            <a:ext cx="187801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Methodology</a:t>
            </a:r>
          </a:p>
        </p:txBody>
      </p:sp>
      <p:sp>
        <p:nvSpPr>
          <p:cNvPr id="14" name="13 Rectángulo">
            <a:extLst>
              <a:ext uri="{FF2B5EF4-FFF2-40B4-BE49-F238E27FC236}">
                <a16:creationId xmlns:a16="http://schemas.microsoft.com/office/drawing/2014/main" id="{AC96148E-2096-449C-B75E-D184179DFC9D}"/>
              </a:ext>
            </a:extLst>
          </p:cNvPr>
          <p:cNvSpPr/>
          <p:nvPr/>
        </p:nvSpPr>
        <p:spPr>
          <a:xfrm>
            <a:off x="54721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</a:t>
            </a:r>
          </a:p>
        </p:txBody>
      </p:sp>
      <p:sp>
        <p:nvSpPr>
          <p:cNvPr id="15" name="14 Rectángulo">
            <a:extLst>
              <a:ext uri="{FF2B5EF4-FFF2-40B4-BE49-F238E27FC236}">
                <a16:creationId xmlns:a16="http://schemas.microsoft.com/office/drawing/2014/main" id="{3C9ED244-0ED6-4A06-82D2-248052BC17D4}"/>
              </a:ext>
            </a:extLst>
          </p:cNvPr>
          <p:cNvSpPr/>
          <p:nvPr/>
        </p:nvSpPr>
        <p:spPr>
          <a:xfrm>
            <a:off x="7308850" y="0"/>
            <a:ext cx="187166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Discussion.</a:t>
            </a:r>
          </a:p>
        </p:txBody>
      </p:sp>
      <p:sp>
        <p:nvSpPr>
          <p:cNvPr id="16" name="1 Marcador de número de diapositiva">
            <a:extLst>
              <a:ext uri="{FF2B5EF4-FFF2-40B4-BE49-F238E27FC236}">
                <a16:creationId xmlns:a16="http://schemas.microsoft.com/office/drawing/2014/main" id="{E4FE04EE-9963-46BA-B33E-811536BA8B80}"/>
              </a:ext>
            </a:extLst>
          </p:cNvPr>
          <p:cNvSpPr txBox="1">
            <a:spLocks/>
          </p:cNvSpPr>
          <p:nvPr/>
        </p:nvSpPr>
        <p:spPr bwMode="auto">
          <a:xfrm>
            <a:off x="8715375" y="6500813"/>
            <a:ext cx="425450" cy="384175"/>
          </a:xfrm>
          <a:prstGeom prst="rect">
            <a:avLst/>
          </a:prstGeom>
          <a:solidFill>
            <a:schemeClr val="tx1"/>
          </a:solidFill>
          <a:ex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87D959BB-E378-4CB6-8867-3D066D51CD0E}" type="slidenum">
              <a:rPr lang="es-MX" altLang="es-ES" sz="25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44</a:t>
            </a:fld>
            <a:endParaRPr lang="es-MX" altLang="es-ES" sz="25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1404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1 Marcador de número de diapositiva">
            <a:extLst>
              <a:ext uri="{FF2B5EF4-FFF2-40B4-BE49-F238E27FC236}">
                <a16:creationId xmlns:a16="http://schemas.microsoft.com/office/drawing/2014/main" id="{BAF3334D-7C60-4C3D-A9E6-6CE1A877E1F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fld id="{1C7098D8-E077-44FF-9885-6062700342FA}" type="slidenum">
              <a:rPr lang="es-MX" altLang="es-MX">
                <a:solidFill>
                  <a:srgbClr val="898989"/>
                </a:solidFill>
              </a:rPr>
              <a:pPr algn="l" eaLnBrk="1" hangingPunct="1"/>
              <a:t>45</a:t>
            </a:fld>
            <a:endParaRPr lang="es-MX" altLang="es-MX">
              <a:solidFill>
                <a:srgbClr val="898989"/>
              </a:solidFill>
            </a:endParaRPr>
          </a:p>
        </p:txBody>
      </p:sp>
      <p:sp>
        <p:nvSpPr>
          <p:cNvPr id="16387" name="Text Box 5">
            <a:extLst>
              <a:ext uri="{FF2B5EF4-FFF2-40B4-BE49-F238E27FC236}">
                <a16:creationId xmlns:a16="http://schemas.microsoft.com/office/drawing/2014/main" id="{D60025CB-56B1-4827-AEF9-F2B7C6C04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1587500"/>
            <a:ext cx="4895850" cy="37861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609600" indent="-6096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GB" altLang="es-ES" sz="4000" b="1" dirty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Introduction.  	</a:t>
            </a:r>
          </a:p>
          <a:p>
            <a:pPr eaLnBrk="1" hangingPunct="1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GB" altLang="es-ES" sz="4000" b="1" dirty="0">
                <a:solidFill>
                  <a:srgbClr val="002060"/>
                </a:solidFill>
                <a:cs typeface="Arial" charset="0"/>
              </a:rPr>
              <a:t>The dataset.	</a:t>
            </a:r>
          </a:p>
          <a:p>
            <a:pPr eaLnBrk="1" hangingPunct="1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GB" altLang="es-ES" sz="4000" b="1" dirty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Methodology.	</a:t>
            </a:r>
          </a:p>
          <a:p>
            <a:pPr eaLnBrk="1" hangingPunct="1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GB" altLang="es-ES" sz="4000" b="1" dirty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Results .</a:t>
            </a:r>
          </a:p>
          <a:p>
            <a:pPr eaLnBrk="1" hangingPunct="1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GB" altLang="es-ES" sz="4000" b="1" dirty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Discussion.</a:t>
            </a:r>
            <a:endParaRPr lang="es-MX" altLang="es-ES" sz="4000" b="1" dirty="0">
              <a:solidFill>
                <a:schemeClr val="bg1">
                  <a:lumMod val="75000"/>
                </a:schemeClr>
              </a:solidFill>
              <a:cs typeface="Arial" charset="0"/>
            </a:endParaRPr>
          </a:p>
        </p:txBody>
      </p:sp>
      <p:pic>
        <p:nvPicPr>
          <p:cNvPr id="22532" name="Picture 6" descr="http://www.brightcarbon.com/wp-content/uploads/2013/09/sales_presentation_outline_01.jpg">
            <a:extLst>
              <a:ext uri="{FF2B5EF4-FFF2-40B4-BE49-F238E27FC236}">
                <a16:creationId xmlns:a16="http://schemas.microsoft.com/office/drawing/2014/main" id="{7DA0F680-830C-4652-B3D3-09D2E77B7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44450"/>
            <a:ext cx="3278187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40DDF838-06CA-485C-B4CB-7CA92315D28A}"/>
              </a:ext>
            </a:extLst>
          </p:cNvPr>
          <p:cNvSpPr txBox="1">
            <a:spLocks/>
          </p:cNvSpPr>
          <p:nvPr/>
        </p:nvSpPr>
        <p:spPr bwMode="auto">
          <a:xfrm>
            <a:off x="8715375" y="6500813"/>
            <a:ext cx="425450" cy="384175"/>
          </a:xfrm>
          <a:prstGeom prst="rect">
            <a:avLst/>
          </a:prstGeom>
          <a:solidFill>
            <a:schemeClr val="tx1"/>
          </a:solidFill>
          <a:ex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941D00F8-8563-4C54-93DD-2E009057E44C}" type="slidenum">
              <a:rPr lang="es-MX" altLang="es-ES" sz="25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45</a:t>
            </a:fld>
            <a:endParaRPr lang="es-MX" altLang="es-ES" sz="25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6741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2FCDB545-15F1-4D9C-8683-A7E6F3C6C4AE}"/>
              </a:ext>
            </a:extLst>
          </p:cNvPr>
          <p:cNvSpPr/>
          <p:nvPr/>
        </p:nvSpPr>
        <p:spPr>
          <a:xfrm>
            <a:off x="-36513" y="0"/>
            <a:ext cx="1836738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3" name="2 Rectángulo">
            <a:extLst>
              <a:ext uri="{FF2B5EF4-FFF2-40B4-BE49-F238E27FC236}">
                <a16:creationId xmlns:a16="http://schemas.microsoft.com/office/drawing/2014/main" id="{BBE8ED4A-C63A-4C1D-A4BB-671C877256C4}"/>
              </a:ext>
            </a:extLst>
          </p:cNvPr>
          <p:cNvSpPr/>
          <p:nvPr/>
        </p:nvSpPr>
        <p:spPr>
          <a:xfrm>
            <a:off x="1800225" y="0"/>
            <a:ext cx="1835150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chemeClr val="bg1"/>
                </a:solidFill>
              </a:rPr>
              <a:t>The dataset</a:t>
            </a:r>
          </a:p>
        </p:txBody>
      </p:sp>
      <p:sp>
        <p:nvSpPr>
          <p:cNvPr id="4" name="3 Rectángulo">
            <a:extLst>
              <a:ext uri="{FF2B5EF4-FFF2-40B4-BE49-F238E27FC236}">
                <a16:creationId xmlns:a16="http://schemas.microsoft.com/office/drawing/2014/main" id="{9274361A-78E8-44D5-B5E4-601D21F07F37}"/>
              </a:ext>
            </a:extLst>
          </p:cNvPr>
          <p:cNvSpPr/>
          <p:nvPr/>
        </p:nvSpPr>
        <p:spPr>
          <a:xfrm>
            <a:off x="3635375" y="0"/>
            <a:ext cx="1836738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Methodology</a:t>
            </a:r>
          </a:p>
        </p:txBody>
      </p:sp>
      <p:sp>
        <p:nvSpPr>
          <p:cNvPr id="5" name="4 Rectángulo">
            <a:extLst>
              <a:ext uri="{FF2B5EF4-FFF2-40B4-BE49-F238E27FC236}">
                <a16:creationId xmlns:a16="http://schemas.microsoft.com/office/drawing/2014/main" id="{909E2D33-E176-48C4-9A58-F1882D3CC039}"/>
              </a:ext>
            </a:extLst>
          </p:cNvPr>
          <p:cNvSpPr/>
          <p:nvPr/>
        </p:nvSpPr>
        <p:spPr>
          <a:xfrm>
            <a:off x="54721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</a:t>
            </a:r>
          </a:p>
        </p:txBody>
      </p:sp>
      <p:sp>
        <p:nvSpPr>
          <p:cNvPr id="6" name="5 Rectángulo">
            <a:extLst>
              <a:ext uri="{FF2B5EF4-FFF2-40B4-BE49-F238E27FC236}">
                <a16:creationId xmlns:a16="http://schemas.microsoft.com/office/drawing/2014/main" id="{8A896B0B-EF15-467A-90BE-C60064056E95}"/>
              </a:ext>
            </a:extLst>
          </p:cNvPr>
          <p:cNvSpPr/>
          <p:nvPr/>
        </p:nvSpPr>
        <p:spPr>
          <a:xfrm>
            <a:off x="7308850" y="0"/>
            <a:ext cx="187166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Discussion.</a:t>
            </a:r>
          </a:p>
        </p:txBody>
      </p:sp>
      <p:sp>
        <p:nvSpPr>
          <p:cNvPr id="23559" name="6 Rectángulo">
            <a:extLst>
              <a:ext uri="{FF2B5EF4-FFF2-40B4-BE49-F238E27FC236}">
                <a16:creationId xmlns:a16="http://schemas.microsoft.com/office/drawing/2014/main" id="{9D6C3168-3523-4EA4-A326-41AAC886C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642938"/>
            <a:ext cx="68230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s-ES" sz="3000" b="1">
                <a:solidFill>
                  <a:srgbClr val="C00000"/>
                </a:solidFill>
                <a:latin typeface="Calibri" panose="020F0502020204030204" pitchFamily="34" charset="0"/>
              </a:rPr>
              <a:t>The criteria for selecting the abstracts</a:t>
            </a:r>
          </a:p>
        </p:txBody>
      </p:sp>
      <p:sp>
        <p:nvSpPr>
          <p:cNvPr id="23560" name="7 Rectángulo">
            <a:extLst>
              <a:ext uri="{FF2B5EF4-FFF2-40B4-BE49-F238E27FC236}">
                <a16:creationId xmlns:a16="http://schemas.microsoft.com/office/drawing/2014/main" id="{1980EABF-1119-42B7-92C5-3F64E05A8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5263" y="1512888"/>
            <a:ext cx="5995987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41325" indent="-3460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2100"/>
              </a:spcAft>
              <a:buClr>
                <a:srgbClr val="C00000"/>
              </a:buClr>
              <a:buSzPct val="130000"/>
              <a:buFont typeface="Wingdings" panose="05000000000000000000" pitchFamily="2" charset="2"/>
              <a:buChar char="Ø"/>
            </a:pPr>
            <a:r>
              <a:rPr lang="en-US" altLang="es-MX" sz="2800" b="1">
                <a:solidFill>
                  <a:srgbClr val="002060"/>
                </a:solidFill>
                <a:latin typeface="Calibri" panose="020F0502020204030204" pitchFamily="34" charset="0"/>
              </a:rPr>
              <a:t>The name “</a:t>
            </a:r>
            <a:r>
              <a:rPr lang="en-US" altLang="es-MX" sz="2800" b="1" i="1">
                <a:solidFill>
                  <a:srgbClr val="002060"/>
                </a:solidFill>
                <a:latin typeface="Calibri" panose="020F0502020204030204" pitchFamily="34" charset="0"/>
              </a:rPr>
              <a:t>SLE</a:t>
            </a:r>
            <a:r>
              <a:rPr lang="en-US" altLang="es-MX" sz="2800" b="1">
                <a:solidFill>
                  <a:srgbClr val="002060"/>
                </a:solidFill>
                <a:latin typeface="Calibri" panose="020F0502020204030204" pitchFamily="34" charset="0"/>
              </a:rPr>
              <a:t>” on the tittle must be included.</a:t>
            </a:r>
            <a:endParaRPr lang="en-GB" altLang="es-MX" sz="28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8 Abrir llave">
            <a:extLst>
              <a:ext uri="{FF2B5EF4-FFF2-40B4-BE49-F238E27FC236}">
                <a16:creationId xmlns:a16="http://schemas.microsoft.com/office/drawing/2014/main" id="{4EE14BBE-6471-44C6-851F-AE781D7227A5}"/>
              </a:ext>
            </a:extLst>
          </p:cNvPr>
          <p:cNvSpPr/>
          <p:nvPr/>
        </p:nvSpPr>
        <p:spPr>
          <a:xfrm>
            <a:off x="2393950" y="1484313"/>
            <a:ext cx="504825" cy="4383087"/>
          </a:xfrm>
          <a:prstGeom prst="leftBrace">
            <a:avLst>
              <a:gd name="adj1" fmla="val 61334"/>
              <a:gd name="adj2" fmla="val 50000"/>
            </a:avLst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23562" name="9 CuadroTexto">
            <a:extLst>
              <a:ext uri="{FF2B5EF4-FFF2-40B4-BE49-F238E27FC236}">
                <a16:creationId xmlns:a16="http://schemas.microsoft.com/office/drawing/2014/main" id="{34D2BA41-3451-4831-A111-59C191501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3205163"/>
            <a:ext cx="2147888" cy="1016000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s-MX" sz="3000">
                <a:solidFill>
                  <a:schemeClr val="bg1"/>
                </a:solidFill>
                <a:latin typeface="Calibri" panose="020F0502020204030204" pitchFamily="34" charset="0"/>
              </a:rPr>
              <a:t>Observed criteria</a:t>
            </a:r>
          </a:p>
        </p:txBody>
      </p:sp>
      <p:sp>
        <p:nvSpPr>
          <p:cNvPr id="23563" name="10 Rectángulo">
            <a:extLst>
              <a:ext uri="{FF2B5EF4-FFF2-40B4-BE49-F238E27FC236}">
                <a16:creationId xmlns:a16="http://schemas.microsoft.com/office/drawing/2014/main" id="{5357EFFA-4A59-4886-A762-525981EFA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9700" y="3051175"/>
            <a:ext cx="5994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41325" indent="-3460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2100"/>
              </a:spcAft>
              <a:buClr>
                <a:srgbClr val="C00000"/>
              </a:buClr>
              <a:buSzPct val="130000"/>
              <a:buFont typeface="Wingdings" panose="05000000000000000000" pitchFamily="2" charset="2"/>
              <a:buChar char="Ø"/>
            </a:pPr>
            <a:r>
              <a:rPr lang="en-US" altLang="es-MX" sz="2800" b="1">
                <a:solidFill>
                  <a:srgbClr val="002060"/>
                </a:solidFill>
                <a:latin typeface="Calibri" panose="020F0502020204030204" pitchFamily="34" charset="0"/>
              </a:rPr>
              <a:t>The manuscript must be referred to </a:t>
            </a:r>
            <a:r>
              <a:rPr lang="en-US" altLang="es-MX" sz="2800" b="1" i="1">
                <a:solidFill>
                  <a:srgbClr val="002060"/>
                </a:solidFill>
                <a:latin typeface="Calibri" panose="020F0502020204030204" pitchFamily="34" charset="0"/>
              </a:rPr>
              <a:t>“clinical trials”</a:t>
            </a:r>
            <a:endParaRPr lang="en-GB" altLang="es-MX" sz="2800" b="1" i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23564" name="11 Rectángulo">
            <a:extLst>
              <a:ext uri="{FF2B5EF4-FFF2-40B4-BE49-F238E27FC236}">
                <a16:creationId xmlns:a16="http://schemas.microsoft.com/office/drawing/2014/main" id="{B57D168A-4311-4C42-86B2-51B93213A5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4581525"/>
            <a:ext cx="5994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41325" indent="-3460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2100"/>
              </a:spcAft>
              <a:buClr>
                <a:srgbClr val="C00000"/>
              </a:buClr>
              <a:buSzPct val="130000"/>
              <a:buFont typeface="Wingdings" panose="05000000000000000000" pitchFamily="2" charset="2"/>
              <a:buChar char="Ø"/>
            </a:pPr>
            <a:r>
              <a:rPr lang="en-US" altLang="es-MX" sz="2800" b="1">
                <a:solidFill>
                  <a:srgbClr val="002060"/>
                </a:solidFill>
                <a:latin typeface="Calibri" panose="020F0502020204030204" pitchFamily="34" charset="0"/>
              </a:rPr>
              <a:t>It must be published between January 1994 and December 2012.</a:t>
            </a:r>
            <a:endParaRPr lang="en-GB" altLang="es-MX" sz="28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1 Marcador de número de diapositiva">
            <a:extLst>
              <a:ext uri="{FF2B5EF4-FFF2-40B4-BE49-F238E27FC236}">
                <a16:creationId xmlns:a16="http://schemas.microsoft.com/office/drawing/2014/main" id="{8075379A-A61A-4C26-9DD7-08825E19311D}"/>
              </a:ext>
            </a:extLst>
          </p:cNvPr>
          <p:cNvSpPr txBox="1">
            <a:spLocks/>
          </p:cNvSpPr>
          <p:nvPr/>
        </p:nvSpPr>
        <p:spPr bwMode="auto">
          <a:xfrm>
            <a:off x="8715375" y="6500813"/>
            <a:ext cx="425450" cy="384175"/>
          </a:xfrm>
          <a:prstGeom prst="rect">
            <a:avLst/>
          </a:prstGeom>
          <a:solidFill>
            <a:schemeClr val="tx1"/>
          </a:solidFill>
          <a:ex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AD167EA7-E2BC-4BBD-B5A1-7453E96F83FD}" type="slidenum">
              <a:rPr lang="es-MX" altLang="es-ES" sz="25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46</a:t>
            </a:fld>
            <a:endParaRPr lang="es-MX" altLang="es-ES" sz="25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9574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Rectángulo">
            <a:extLst>
              <a:ext uri="{FF2B5EF4-FFF2-40B4-BE49-F238E27FC236}">
                <a16:creationId xmlns:a16="http://schemas.microsoft.com/office/drawing/2014/main" id="{ABFA63D8-48E2-429B-836C-EF19C6915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620713"/>
            <a:ext cx="74898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s-ES" sz="3000" b="1">
                <a:solidFill>
                  <a:srgbClr val="C00000"/>
                </a:solidFill>
                <a:latin typeface="Calibri" panose="020F0502020204030204" pitchFamily="34" charset="0"/>
              </a:rPr>
              <a:t>How the search criteria were implemented </a:t>
            </a:r>
          </a:p>
        </p:txBody>
      </p:sp>
      <p:pic>
        <p:nvPicPr>
          <p:cNvPr id="24579" name="Picture 4">
            <a:extLst>
              <a:ext uri="{FF2B5EF4-FFF2-40B4-BE49-F238E27FC236}">
                <a16:creationId xmlns:a16="http://schemas.microsoft.com/office/drawing/2014/main" id="{313BD2E3-4CD4-45B6-A2B8-A340035BF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5"/>
          <a:stretch>
            <a:fillRect/>
          </a:stretch>
        </p:blipFill>
        <p:spPr bwMode="auto">
          <a:xfrm>
            <a:off x="827088" y="1196975"/>
            <a:ext cx="7610475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7 Rectángulo">
            <a:extLst>
              <a:ext uri="{FF2B5EF4-FFF2-40B4-BE49-F238E27FC236}">
                <a16:creationId xmlns:a16="http://schemas.microsoft.com/office/drawing/2014/main" id="{31C1849C-5111-4093-B608-23BA44677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5940425"/>
            <a:ext cx="2592387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36575" indent="-2682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GB" altLang="es-MX" sz="1400" b="1">
                <a:latin typeface="Calibri" panose="020F0502020204030204" pitchFamily="34" charset="0"/>
              </a:rPr>
              <a:t>SLE  on the tittle.</a:t>
            </a:r>
          </a:p>
          <a:p>
            <a:pPr eaLnBrk="1" hangingPunct="1"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GB" altLang="es-MX" sz="1400" b="1">
                <a:latin typeface="Calibri" panose="020F0502020204030204" pitchFamily="34" charset="0"/>
              </a:rPr>
              <a:t>Referred to clinical trials</a:t>
            </a:r>
          </a:p>
          <a:p>
            <a:pPr eaLnBrk="1" hangingPunct="1"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GB" altLang="es-MX" sz="1400" b="1">
                <a:latin typeface="Calibri" panose="020F0502020204030204" pitchFamily="34" charset="0"/>
              </a:rPr>
              <a:t>Has abstract.</a:t>
            </a:r>
          </a:p>
        </p:txBody>
      </p:sp>
      <p:sp>
        <p:nvSpPr>
          <p:cNvPr id="24581" name="13 Rectángulo">
            <a:extLst>
              <a:ext uri="{FF2B5EF4-FFF2-40B4-BE49-F238E27FC236}">
                <a16:creationId xmlns:a16="http://schemas.microsoft.com/office/drawing/2014/main" id="{72BF8710-5758-4616-B850-5D5CD0D4A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738" y="5949950"/>
            <a:ext cx="2592387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36575" indent="-2682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GB" altLang="es-MX" sz="1400" b="1">
                <a:latin typeface="Calibri" panose="020F0502020204030204" pitchFamily="34" charset="0"/>
              </a:rPr>
              <a:t>English writen</a:t>
            </a:r>
          </a:p>
          <a:p>
            <a:pPr eaLnBrk="1" hangingPunct="1"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GB" altLang="es-MX" sz="1400" b="1">
                <a:latin typeface="Calibri" panose="020F0502020204030204" pitchFamily="34" charset="0"/>
              </a:rPr>
              <a:t>From Jan-94 to Dec-12</a:t>
            </a:r>
          </a:p>
        </p:txBody>
      </p:sp>
      <p:sp>
        <p:nvSpPr>
          <p:cNvPr id="11" name="10 Rectángulo">
            <a:extLst>
              <a:ext uri="{FF2B5EF4-FFF2-40B4-BE49-F238E27FC236}">
                <a16:creationId xmlns:a16="http://schemas.microsoft.com/office/drawing/2014/main" id="{3C43CA31-7F68-4BEA-A1FD-F82A4B546172}"/>
              </a:ext>
            </a:extLst>
          </p:cNvPr>
          <p:cNvSpPr/>
          <p:nvPr/>
        </p:nvSpPr>
        <p:spPr>
          <a:xfrm>
            <a:off x="-36513" y="0"/>
            <a:ext cx="1836738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12" name="11 Rectángulo">
            <a:extLst>
              <a:ext uri="{FF2B5EF4-FFF2-40B4-BE49-F238E27FC236}">
                <a16:creationId xmlns:a16="http://schemas.microsoft.com/office/drawing/2014/main" id="{D1796EC6-85D3-4892-A8A1-342ACD8EC47E}"/>
              </a:ext>
            </a:extLst>
          </p:cNvPr>
          <p:cNvSpPr/>
          <p:nvPr/>
        </p:nvSpPr>
        <p:spPr>
          <a:xfrm>
            <a:off x="1800225" y="0"/>
            <a:ext cx="1835150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chemeClr val="bg1"/>
                </a:solidFill>
              </a:rPr>
              <a:t>The dataset</a:t>
            </a:r>
          </a:p>
        </p:txBody>
      </p:sp>
      <p:sp>
        <p:nvSpPr>
          <p:cNvPr id="13" name="12 Rectángulo">
            <a:extLst>
              <a:ext uri="{FF2B5EF4-FFF2-40B4-BE49-F238E27FC236}">
                <a16:creationId xmlns:a16="http://schemas.microsoft.com/office/drawing/2014/main" id="{03D50AD4-EB11-4F93-8DE9-7261AAC88CC9}"/>
              </a:ext>
            </a:extLst>
          </p:cNvPr>
          <p:cNvSpPr/>
          <p:nvPr/>
        </p:nvSpPr>
        <p:spPr>
          <a:xfrm>
            <a:off x="3635375" y="0"/>
            <a:ext cx="1836738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Methodology</a:t>
            </a:r>
          </a:p>
        </p:txBody>
      </p:sp>
      <p:sp>
        <p:nvSpPr>
          <p:cNvPr id="14" name="13 Rectángulo">
            <a:extLst>
              <a:ext uri="{FF2B5EF4-FFF2-40B4-BE49-F238E27FC236}">
                <a16:creationId xmlns:a16="http://schemas.microsoft.com/office/drawing/2014/main" id="{1E1CD58F-4D2A-43BF-8F0F-6F245D10D40B}"/>
              </a:ext>
            </a:extLst>
          </p:cNvPr>
          <p:cNvSpPr/>
          <p:nvPr/>
        </p:nvSpPr>
        <p:spPr>
          <a:xfrm>
            <a:off x="54721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</a:t>
            </a:r>
          </a:p>
        </p:txBody>
      </p:sp>
      <p:sp>
        <p:nvSpPr>
          <p:cNvPr id="15" name="14 Rectángulo">
            <a:extLst>
              <a:ext uri="{FF2B5EF4-FFF2-40B4-BE49-F238E27FC236}">
                <a16:creationId xmlns:a16="http://schemas.microsoft.com/office/drawing/2014/main" id="{7F4F0DE0-CA79-4C96-9DE7-8A5FF06C00F3}"/>
              </a:ext>
            </a:extLst>
          </p:cNvPr>
          <p:cNvSpPr/>
          <p:nvPr/>
        </p:nvSpPr>
        <p:spPr>
          <a:xfrm>
            <a:off x="7308850" y="0"/>
            <a:ext cx="187166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Discussion.</a:t>
            </a:r>
          </a:p>
        </p:txBody>
      </p:sp>
      <p:sp>
        <p:nvSpPr>
          <p:cNvPr id="2" name="1 Elipse">
            <a:extLst>
              <a:ext uri="{FF2B5EF4-FFF2-40B4-BE49-F238E27FC236}">
                <a16:creationId xmlns:a16="http://schemas.microsoft.com/office/drawing/2014/main" id="{7A324737-25AE-4863-834C-8F728D4FD80A}"/>
              </a:ext>
            </a:extLst>
          </p:cNvPr>
          <p:cNvSpPr/>
          <p:nvPr/>
        </p:nvSpPr>
        <p:spPr>
          <a:xfrm>
            <a:off x="611188" y="3789363"/>
            <a:ext cx="8137525" cy="576262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16" name="1 Marcador de número de diapositiva">
            <a:extLst>
              <a:ext uri="{FF2B5EF4-FFF2-40B4-BE49-F238E27FC236}">
                <a16:creationId xmlns:a16="http://schemas.microsoft.com/office/drawing/2014/main" id="{98F5D2F0-A71C-49D1-B9ED-59AE711DA2F5}"/>
              </a:ext>
            </a:extLst>
          </p:cNvPr>
          <p:cNvSpPr txBox="1">
            <a:spLocks/>
          </p:cNvSpPr>
          <p:nvPr/>
        </p:nvSpPr>
        <p:spPr bwMode="auto">
          <a:xfrm>
            <a:off x="8715375" y="6500813"/>
            <a:ext cx="425450" cy="384175"/>
          </a:xfrm>
          <a:prstGeom prst="rect">
            <a:avLst/>
          </a:prstGeom>
          <a:solidFill>
            <a:schemeClr val="tx1"/>
          </a:solidFill>
          <a:ex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4E7D4E9B-D281-459B-8836-9ACC2D60E7FF}" type="slidenum">
              <a:rPr lang="es-MX" altLang="es-ES" sz="25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47</a:t>
            </a:fld>
            <a:endParaRPr lang="es-MX" altLang="es-ES" sz="25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7067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6 Rectángulo">
            <a:extLst>
              <a:ext uri="{FF2B5EF4-FFF2-40B4-BE49-F238E27FC236}">
                <a16:creationId xmlns:a16="http://schemas.microsoft.com/office/drawing/2014/main" id="{5969BAE2-F67C-4351-85EE-7D66753ED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7938" y="692150"/>
            <a:ext cx="624681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s-ES" sz="3000" b="1">
                <a:solidFill>
                  <a:srgbClr val="C00000"/>
                </a:solidFill>
                <a:latin typeface="Calibri" panose="020F0502020204030204" pitchFamily="34" charset="0"/>
              </a:rPr>
              <a:t>What did the search criteria throw?</a:t>
            </a:r>
            <a:endParaRPr lang="en-GB" altLang="es-ES" sz="3000" b="1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25603" name="7 Rectángulo">
            <a:extLst>
              <a:ext uri="{FF2B5EF4-FFF2-40B4-BE49-F238E27FC236}">
                <a16:creationId xmlns:a16="http://schemas.microsoft.com/office/drawing/2014/main" id="{852FAEE6-6CCF-4231-A4BC-27679C264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475" y="1638300"/>
            <a:ext cx="59959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41325" indent="-3460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2100"/>
              </a:spcAft>
              <a:buClr>
                <a:srgbClr val="C00000"/>
              </a:buClr>
              <a:buSzPct val="130000"/>
              <a:buFont typeface="Wingdings" panose="05000000000000000000" pitchFamily="2" charset="2"/>
              <a:buChar char="Ø"/>
            </a:pPr>
            <a:r>
              <a:rPr lang="en-US" altLang="es-MX" sz="2800" b="1">
                <a:solidFill>
                  <a:srgbClr val="002060"/>
                </a:solidFill>
                <a:latin typeface="Calibri" panose="020F0502020204030204" pitchFamily="34" charset="0"/>
              </a:rPr>
              <a:t>A total of 506 manuscripts. </a:t>
            </a:r>
            <a:endParaRPr lang="en-GB" altLang="es-MX" sz="28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25604" name="10 Rectángulo">
            <a:extLst>
              <a:ext uri="{FF2B5EF4-FFF2-40B4-BE49-F238E27FC236}">
                <a16:creationId xmlns:a16="http://schemas.microsoft.com/office/drawing/2014/main" id="{826DC251-8E68-4486-9BA7-BD8C1EB15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2852738"/>
            <a:ext cx="5994400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41325" indent="-3460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2100"/>
              </a:spcAft>
              <a:buClr>
                <a:srgbClr val="C00000"/>
              </a:buClr>
              <a:buSzPct val="130000"/>
              <a:buFont typeface="Wingdings" panose="05000000000000000000" pitchFamily="2" charset="2"/>
              <a:buChar char="Ø"/>
            </a:pPr>
            <a:r>
              <a:rPr lang="en-US" altLang="es-MX" sz="2800" b="1">
                <a:solidFill>
                  <a:srgbClr val="002060"/>
                </a:solidFill>
                <a:latin typeface="Calibri" panose="020F0502020204030204" pitchFamily="34" charset="0"/>
              </a:rPr>
              <a:t>The final corpus includes 118,094 tokens that correspond to 6,834 different words</a:t>
            </a:r>
            <a:endParaRPr lang="en-GB" altLang="es-MX" sz="2800" b="1" i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25605" name="11 Rectángulo">
            <a:extLst>
              <a:ext uri="{FF2B5EF4-FFF2-40B4-BE49-F238E27FC236}">
                <a16:creationId xmlns:a16="http://schemas.microsoft.com/office/drawing/2014/main" id="{A6CF35F1-5884-4D42-8384-9888A879A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2550" y="4706938"/>
            <a:ext cx="5994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41325" indent="-3460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2100"/>
              </a:spcAft>
              <a:buClr>
                <a:srgbClr val="C00000"/>
              </a:buClr>
              <a:buSzPct val="130000"/>
              <a:buFont typeface="Wingdings" panose="05000000000000000000" pitchFamily="2" charset="2"/>
              <a:buChar char="Ø"/>
            </a:pPr>
            <a:r>
              <a:rPr lang="en-US" altLang="es-MX" sz="2800" b="1">
                <a:solidFill>
                  <a:srgbClr val="002060"/>
                </a:solidFill>
                <a:latin typeface="Calibri" panose="020F0502020204030204" pitchFamily="34" charset="0"/>
              </a:rPr>
              <a:t>The dataset of the order 506 rows and 1120 columns.   (Freq&gt;10 and  5=&gt;papers)</a:t>
            </a:r>
            <a:endParaRPr lang="en-GB" altLang="es-MX" sz="28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10 Rectángulo">
            <a:extLst>
              <a:ext uri="{FF2B5EF4-FFF2-40B4-BE49-F238E27FC236}">
                <a16:creationId xmlns:a16="http://schemas.microsoft.com/office/drawing/2014/main" id="{079DD331-AB6B-49F5-BA26-1A53A3143D7C}"/>
              </a:ext>
            </a:extLst>
          </p:cNvPr>
          <p:cNvSpPr/>
          <p:nvPr/>
        </p:nvSpPr>
        <p:spPr>
          <a:xfrm>
            <a:off x="-36513" y="0"/>
            <a:ext cx="1836738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12" name="11 Rectángulo">
            <a:extLst>
              <a:ext uri="{FF2B5EF4-FFF2-40B4-BE49-F238E27FC236}">
                <a16:creationId xmlns:a16="http://schemas.microsoft.com/office/drawing/2014/main" id="{93DE91CA-046A-4A06-9FB0-D695F76649A6}"/>
              </a:ext>
            </a:extLst>
          </p:cNvPr>
          <p:cNvSpPr/>
          <p:nvPr/>
        </p:nvSpPr>
        <p:spPr>
          <a:xfrm>
            <a:off x="1800225" y="0"/>
            <a:ext cx="1835150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chemeClr val="bg1"/>
                </a:solidFill>
              </a:rPr>
              <a:t>The dataset</a:t>
            </a:r>
          </a:p>
        </p:txBody>
      </p:sp>
      <p:sp>
        <p:nvSpPr>
          <p:cNvPr id="13" name="12 Rectángulo">
            <a:extLst>
              <a:ext uri="{FF2B5EF4-FFF2-40B4-BE49-F238E27FC236}">
                <a16:creationId xmlns:a16="http://schemas.microsoft.com/office/drawing/2014/main" id="{507CA00B-B6E3-46DB-A79C-EAE0D2678E8B}"/>
              </a:ext>
            </a:extLst>
          </p:cNvPr>
          <p:cNvSpPr/>
          <p:nvPr/>
        </p:nvSpPr>
        <p:spPr>
          <a:xfrm>
            <a:off x="3635375" y="0"/>
            <a:ext cx="1836738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Methodology</a:t>
            </a:r>
          </a:p>
        </p:txBody>
      </p:sp>
      <p:sp>
        <p:nvSpPr>
          <p:cNvPr id="14" name="13 Rectángulo">
            <a:extLst>
              <a:ext uri="{FF2B5EF4-FFF2-40B4-BE49-F238E27FC236}">
                <a16:creationId xmlns:a16="http://schemas.microsoft.com/office/drawing/2014/main" id="{77BA7546-88DA-4395-8313-48058EECB9FF}"/>
              </a:ext>
            </a:extLst>
          </p:cNvPr>
          <p:cNvSpPr/>
          <p:nvPr/>
        </p:nvSpPr>
        <p:spPr>
          <a:xfrm>
            <a:off x="54721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</a:t>
            </a:r>
          </a:p>
        </p:txBody>
      </p:sp>
      <p:sp>
        <p:nvSpPr>
          <p:cNvPr id="15" name="14 Rectángulo">
            <a:extLst>
              <a:ext uri="{FF2B5EF4-FFF2-40B4-BE49-F238E27FC236}">
                <a16:creationId xmlns:a16="http://schemas.microsoft.com/office/drawing/2014/main" id="{91689C68-44D5-48D2-94CC-73C1B15D1368}"/>
              </a:ext>
            </a:extLst>
          </p:cNvPr>
          <p:cNvSpPr/>
          <p:nvPr/>
        </p:nvSpPr>
        <p:spPr>
          <a:xfrm>
            <a:off x="7308850" y="0"/>
            <a:ext cx="187166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Discussion.</a:t>
            </a:r>
          </a:p>
        </p:txBody>
      </p:sp>
      <p:sp>
        <p:nvSpPr>
          <p:cNvPr id="16" name="1 Marcador de número de diapositiva">
            <a:extLst>
              <a:ext uri="{FF2B5EF4-FFF2-40B4-BE49-F238E27FC236}">
                <a16:creationId xmlns:a16="http://schemas.microsoft.com/office/drawing/2014/main" id="{850C63D2-C2D2-40F8-84D3-DAA17FAF5DF2}"/>
              </a:ext>
            </a:extLst>
          </p:cNvPr>
          <p:cNvSpPr txBox="1">
            <a:spLocks/>
          </p:cNvSpPr>
          <p:nvPr/>
        </p:nvSpPr>
        <p:spPr bwMode="auto">
          <a:xfrm>
            <a:off x="8715375" y="6500813"/>
            <a:ext cx="425450" cy="384175"/>
          </a:xfrm>
          <a:prstGeom prst="rect">
            <a:avLst/>
          </a:prstGeom>
          <a:solidFill>
            <a:schemeClr val="tx1"/>
          </a:solidFill>
          <a:ex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81214F64-A93A-4900-8BDF-9938F699154C}" type="slidenum">
              <a:rPr lang="es-MX" altLang="es-ES" sz="25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48</a:t>
            </a:fld>
            <a:endParaRPr lang="es-MX" altLang="es-ES" sz="25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8210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6 Rectángulo">
            <a:extLst>
              <a:ext uri="{FF2B5EF4-FFF2-40B4-BE49-F238E27FC236}">
                <a16:creationId xmlns:a16="http://schemas.microsoft.com/office/drawing/2014/main" id="{98DB3801-CCC7-4656-82FA-CFC575D2C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7938" y="692150"/>
            <a:ext cx="624681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s-ES" sz="3000" b="1">
                <a:solidFill>
                  <a:srgbClr val="C00000"/>
                </a:solidFill>
                <a:latin typeface="Calibri" panose="020F0502020204030204" pitchFamily="34" charset="0"/>
              </a:rPr>
              <a:t>Structure of the dataset</a:t>
            </a:r>
            <a:endParaRPr lang="en-GB" altLang="es-ES" sz="3000" b="1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26627" name="7 Imagen">
            <a:extLst>
              <a:ext uri="{FF2B5EF4-FFF2-40B4-BE49-F238E27FC236}">
                <a16:creationId xmlns:a16="http://schemas.microsoft.com/office/drawing/2014/main" id="{3212CBE5-BEDB-4D81-AC46-0DEB74877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283"/>
          <a:stretch>
            <a:fillRect/>
          </a:stretch>
        </p:blipFill>
        <p:spPr bwMode="auto">
          <a:xfrm>
            <a:off x="395288" y="1412875"/>
            <a:ext cx="80645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Rectángulo">
            <a:extLst>
              <a:ext uri="{FF2B5EF4-FFF2-40B4-BE49-F238E27FC236}">
                <a16:creationId xmlns:a16="http://schemas.microsoft.com/office/drawing/2014/main" id="{14B12D6D-E580-47D5-AB8E-FFF13E8F4301}"/>
              </a:ext>
            </a:extLst>
          </p:cNvPr>
          <p:cNvSpPr/>
          <p:nvPr/>
        </p:nvSpPr>
        <p:spPr>
          <a:xfrm>
            <a:off x="-36513" y="0"/>
            <a:ext cx="1836738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10" name="9 Rectángulo">
            <a:extLst>
              <a:ext uri="{FF2B5EF4-FFF2-40B4-BE49-F238E27FC236}">
                <a16:creationId xmlns:a16="http://schemas.microsoft.com/office/drawing/2014/main" id="{800BA995-1E0C-4774-A4A5-E6E7B2FE8F35}"/>
              </a:ext>
            </a:extLst>
          </p:cNvPr>
          <p:cNvSpPr/>
          <p:nvPr/>
        </p:nvSpPr>
        <p:spPr>
          <a:xfrm>
            <a:off x="1800225" y="0"/>
            <a:ext cx="1835150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chemeClr val="bg1"/>
                </a:solidFill>
              </a:rPr>
              <a:t>The dataset</a:t>
            </a:r>
          </a:p>
        </p:txBody>
      </p:sp>
      <p:sp>
        <p:nvSpPr>
          <p:cNvPr id="11" name="10 Rectángulo">
            <a:extLst>
              <a:ext uri="{FF2B5EF4-FFF2-40B4-BE49-F238E27FC236}">
                <a16:creationId xmlns:a16="http://schemas.microsoft.com/office/drawing/2014/main" id="{89D950E7-FCE4-48C7-896F-98B9E00D717B}"/>
              </a:ext>
            </a:extLst>
          </p:cNvPr>
          <p:cNvSpPr/>
          <p:nvPr/>
        </p:nvSpPr>
        <p:spPr>
          <a:xfrm>
            <a:off x="3635375" y="0"/>
            <a:ext cx="1836738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Methodology</a:t>
            </a:r>
          </a:p>
        </p:txBody>
      </p:sp>
      <p:sp>
        <p:nvSpPr>
          <p:cNvPr id="12" name="11 Rectángulo">
            <a:extLst>
              <a:ext uri="{FF2B5EF4-FFF2-40B4-BE49-F238E27FC236}">
                <a16:creationId xmlns:a16="http://schemas.microsoft.com/office/drawing/2014/main" id="{1C7DB3EB-DFF2-42D6-8E15-8375CA31B6BB}"/>
              </a:ext>
            </a:extLst>
          </p:cNvPr>
          <p:cNvSpPr/>
          <p:nvPr/>
        </p:nvSpPr>
        <p:spPr>
          <a:xfrm>
            <a:off x="54721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</a:t>
            </a:r>
          </a:p>
        </p:txBody>
      </p:sp>
      <p:sp>
        <p:nvSpPr>
          <p:cNvPr id="13" name="12 Rectángulo">
            <a:extLst>
              <a:ext uri="{FF2B5EF4-FFF2-40B4-BE49-F238E27FC236}">
                <a16:creationId xmlns:a16="http://schemas.microsoft.com/office/drawing/2014/main" id="{D042D2DE-E44A-4257-B7AB-7A84184C9BCD}"/>
              </a:ext>
            </a:extLst>
          </p:cNvPr>
          <p:cNvSpPr/>
          <p:nvPr/>
        </p:nvSpPr>
        <p:spPr>
          <a:xfrm>
            <a:off x="7308850" y="0"/>
            <a:ext cx="187166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Discussion.</a:t>
            </a:r>
          </a:p>
        </p:txBody>
      </p:sp>
      <p:sp>
        <p:nvSpPr>
          <p:cNvPr id="15" name="14 Estrella de 16 puntas">
            <a:extLst>
              <a:ext uri="{FF2B5EF4-FFF2-40B4-BE49-F238E27FC236}">
                <a16:creationId xmlns:a16="http://schemas.microsoft.com/office/drawing/2014/main" id="{A71C8CEB-B729-4FD7-866C-28628FB8EA52}"/>
              </a:ext>
            </a:extLst>
          </p:cNvPr>
          <p:cNvSpPr/>
          <p:nvPr/>
        </p:nvSpPr>
        <p:spPr>
          <a:xfrm>
            <a:off x="1258888" y="4797425"/>
            <a:ext cx="1549400" cy="503238"/>
          </a:xfrm>
          <a:prstGeom prst="star16">
            <a:avLst/>
          </a:prstGeom>
          <a:solidFill>
            <a:srgbClr val="FF0000">
              <a:alpha val="5000"/>
            </a:srgbClr>
          </a:solidFill>
          <a:ln w="158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16" name="15 Estrella de 16 puntas">
            <a:extLst>
              <a:ext uri="{FF2B5EF4-FFF2-40B4-BE49-F238E27FC236}">
                <a16:creationId xmlns:a16="http://schemas.microsoft.com/office/drawing/2014/main" id="{788518C7-974D-496A-8107-7288B07695DB}"/>
              </a:ext>
            </a:extLst>
          </p:cNvPr>
          <p:cNvSpPr/>
          <p:nvPr/>
        </p:nvSpPr>
        <p:spPr>
          <a:xfrm>
            <a:off x="4895850" y="1665288"/>
            <a:ext cx="1547813" cy="468312"/>
          </a:xfrm>
          <a:prstGeom prst="star16">
            <a:avLst/>
          </a:prstGeom>
          <a:solidFill>
            <a:srgbClr val="FF0000">
              <a:alpha val="5000"/>
            </a:srgbClr>
          </a:solidFill>
          <a:ln w="158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14" name="1 Marcador de número de diapositiva">
            <a:extLst>
              <a:ext uri="{FF2B5EF4-FFF2-40B4-BE49-F238E27FC236}">
                <a16:creationId xmlns:a16="http://schemas.microsoft.com/office/drawing/2014/main" id="{FF2D121C-9502-47F9-9385-6D6834DADBEA}"/>
              </a:ext>
            </a:extLst>
          </p:cNvPr>
          <p:cNvSpPr txBox="1">
            <a:spLocks/>
          </p:cNvSpPr>
          <p:nvPr/>
        </p:nvSpPr>
        <p:spPr bwMode="auto">
          <a:xfrm>
            <a:off x="8715375" y="6500813"/>
            <a:ext cx="425450" cy="384175"/>
          </a:xfrm>
          <a:prstGeom prst="rect">
            <a:avLst/>
          </a:prstGeom>
          <a:solidFill>
            <a:schemeClr val="tx1"/>
          </a:solidFill>
          <a:ex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4ECB38BF-AC60-4F27-AF45-994353B8E6FD}" type="slidenum">
              <a:rPr lang="es-MX" altLang="es-ES" sz="25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49</a:t>
            </a:fld>
            <a:endParaRPr lang="es-MX" altLang="es-ES" sz="25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476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árbol, exterior, hierba, persona&#10;&#10;Descripción generada con confianza muy alta">
            <a:extLst>
              <a:ext uri="{FF2B5EF4-FFF2-40B4-BE49-F238E27FC236}">
                <a16:creationId xmlns:a16="http://schemas.microsoft.com/office/drawing/2014/main" id="{DD8E7A7E-0E43-412F-B4D0-5DA9F79CE6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5"/>
          <a:stretch/>
        </p:blipFill>
        <p:spPr>
          <a:xfrm>
            <a:off x="4933481" y="1646978"/>
            <a:ext cx="3238919" cy="487836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46B1079-1A01-4294-B353-31F87340454A}"/>
              </a:ext>
            </a:extLst>
          </p:cNvPr>
          <p:cNvSpPr txBox="1"/>
          <p:nvPr/>
        </p:nvSpPr>
        <p:spPr>
          <a:xfrm>
            <a:off x="1399944" y="1058829"/>
            <a:ext cx="30300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/>
              <a:t>Before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EFCA8BA-0617-403E-9AC9-6FB30886D0F5}"/>
              </a:ext>
            </a:extLst>
          </p:cNvPr>
          <p:cNvSpPr txBox="1"/>
          <p:nvPr/>
        </p:nvSpPr>
        <p:spPr>
          <a:xfrm>
            <a:off x="5108437" y="1058829"/>
            <a:ext cx="30300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/>
              <a:t>Now</a:t>
            </a:r>
          </a:p>
        </p:txBody>
      </p:sp>
      <p:sp>
        <p:nvSpPr>
          <p:cNvPr id="12" name="1 Marcador de número de diapositiva">
            <a:extLst>
              <a:ext uri="{FF2B5EF4-FFF2-40B4-BE49-F238E27FC236}">
                <a16:creationId xmlns:a16="http://schemas.microsoft.com/office/drawing/2014/main" id="{2B9D7999-9004-4ED7-B5E3-187B22A1118D}"/>
              </a:ext>
            </a:extLst>
          </p:cNvPr>
          <p:cNvSpPr txBox="1">
            <a:spLocks/>
          </p:cNvSpPr>
          <p:nvPr/>
        </p:nvSpPr>
        <p:spPr>
          <a:xfrm>
            <a:off x="0" y="6526159"/>
            <a:ext cx="360000" cy="332656"/>
          </a:xfrm>
          <a:prstGeom prst="rect">
            <a:avLst/>
          </a:prstGeom>
          <a:solidFill>
            <a:srgbClr val="0000CC"/>
          </a:solidFill>
        </p:spPr>
        <p:txBody>
          <a:bodyPr vert="horz" lIns="91440" tIns="45720" rIns="91440" bIns="45720" rtlCol="0" anchor="ctr"/>
          <a:lstStyle>
            <a:defPPr>
              <a:defRPr lang="es-MX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1BDD13F9-542D-43AB-B595-E2801275A9EF}" type="slidenum">
              <a:rPr lang="es-MX" sz="2000" b="1">
                <a:solidFill>
                  <a:schemeClr val="bg1"/>
                </a:solidFill>
              </a:rPr>
              <a:pPr algn="ctr">
                <a:defRPr/>
              </a:pPr>
              <a:t>5</a:t>
            </a:fld>
            <a:endParaRPr lang="es-MX" sz="2000" b="1" dirty="0">
              <a:solidFill>
                <a:schemeClr val="bg1"/>
              </a:solidFill>
            </a:endParaRPr>
          </a:p>
        </p:txBody>
      </p:sp>
      <p:pic>
        <p:nvPicPr>
          <p:cNvPr id="13" name="Imagen 12" descr="Imagen que contiene árbol, exterior, hierba, persona&#10;&#10;Descripción generada con confianza muy alta">
            <a:extLst>
              <a:ext uri="{FF2B5EF4-FFF2-40B4-BE49-F238E27FC236}">
                <a16:creationId xmlns:a16="http://schemas.microsoft.com/office/drawing/2014/main" id="{28379780-A1D4-4049-A8A0-4D7BB8C332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42"/>
          <a:stretch/>
        </p:blipFill>
        <p:spPr>
          <a:xfrm>
            <a:off x="997887" y="1612827"/>
            <a:ext cx="3432127" cy="4878366"/>
          </a:xfrm>
          <a:prstGeom prst="rect">
            <a:avLst/>
          </a:prstGeom>
        </p:spPr>
      </p:pic>
      <p:sp>
        <p:nvSpPr>
          <p:cNvPr id="14" name="1 Rectángulo">
            <a:extLst>
              <a:ext uri="{FF2B5EF4-FFF2-40B4-BE49-F238E27FC236}">
                <a16:creationId xmlns:a16="http://schemas.microsoft.com/office/drawing/2014/main" id="{B4CA5E29-583E-4BE9-B632-FAE6A4F32653}"/>
              </a:ext>
            </a:extLst>
          </p:cNvPr>
          <p:cNvSpPr/>
          <p:nvPr/>
        </p:nvSpPr>
        <p:spPr>
          <a:xfrm>
            <a:off x="0" y="0"/>
            <a:ext cx="1800225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/>
              <a:t>Introduction</a:t>
            </a:r>
          </a:p>
        </p:txBody>
      </p:sp>
      <p:sp>
        <p:nvSpPr>
          <p:cNvPr id="15" name="2 Rectángulo">
            <a:extLst>
              <a:ext uri="{FF2B5EF4-FFF2-40B4-BE49-F238E27FC236}">
                <a16:creationId xmlns:a16="http://schemas.microsoft.com/office/drawing/2014/main" id="{70337EA4-C14C-4E25-BF41-24FAB5264542}"/>
              </a:ext>
            </a:extLst>
          </p:cNvPr>
          <p:cNvSpPr/>
          <p:nvPr/>
        </p:nvSpPr>
        <p:spPr>
          <a:xfrm>
            <a:off x="1800225" y="0"/>
            <a:ext cx="1835150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dataset</a:t>
            </a:r>
          </a:p>
        </p:txBody>
      </p:sp>
      <p:sp>
        <p:nvSpPr>
          <p:cNvPr id="16" name="3 Rectángulo">
            <a:extLst>
              <a:ext uri="{FF2B5EF4-FFF2-40B4-BE49-F238E27FC236}">
                <a16:creationId xmlns:a16="http://schemas.microsoft.com/office/drawing/2014/main" id="{0BAF8217-1061-4AC7-8F3C-BEECEDCE5D3A}"/>
              </a:ext>
            </a:extLst>
          </p:cNvPr>
          <p:cNvSpPr/>
          <p:nvPr/>
        </p:nvSpPr>
        <p:spPr>
          <a:xfrm>
            <a:off x="3635375" y="0"/>
            <a:ext cx="187801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Methodology</a:t>
            </a:r>
          </a:p>
        </p:txBody>
      </p:sp>
      <p:sp>
        <p:nvSpPr>
          <p:cNvPr id="17" name="4 Rectángulo">
            <a:extLst>
              <a:ext uri="{FF2B5EF4-FFF2-40B4-BE49-F238E27FC236}">
                <a16:creationId xmlns:a16="http://schemas.microsoft.com/office/drawing/2014/main" id="{FC52A1E0-5262-47B5-A538-C98CC10F3584}"/>
              </a:ext>
            </a:extLst>
          </p:cNvPr>
          <p:cNvSpPr/>
          <p:nvPr/>
        </p:nvSpPr>
        <p:spPr>
          <a:xfrm>
            <a:off x="54721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</a:t>
            </a:r>
          </a:p>
        </p:txBody>
      </p:sp>
      <p:sp>
        <p:nvSpPr>
          <p:cNvPr id="18" name="5 Rectángulo">
            <a:extLst>
              <a:ext uri="{FF2B5EF4-FFF2-40B4-BE49-F238E27FC236}">
                <a16:creationId xmlns:a16="http://schemas.microsoft.com/office/drawing/2014/main" id="{1F073B88-4B4F-4426-A11A-5D00907993DB}"/>
              </a:ext>
            </a:extLst>
          </p:cNvPr>
          <p:cNvSpPr/>
          <p:nvPr/>
        </p:nvSpPr>
        <p:spPr>
          <a:xfrm>
            <a:off x="7308850" y="0"/>
            <a:ext cx="187166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280386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1 Marcador de número de diapositiva">
            <a:extLst>
              <a:ext uri="{FF2B5EF4-FFF2-40B4-BE49-F238E27FC236}">
                <a16:creationId xmlns:a16="http://schemas.microsoft.com/office/drawing/2014/main" id="{53DBDFA8-AF13-4336-B2D4-6E864AFD1B0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fld id="{8246C3BC-0626-4109-856C-24ECD8462348}" type="slidenum">
              <a:rPr lang="es-MX" altLang="es-MX">
                <a:solidFill>
                  <a:srgbClr val="898989"/>
                </a:solidFill>
              </a:rPr>
              <a:pPr algn="l" eaLnBrk="1" hangingPunct="1"/>
              <a:t>50</a:t>
            </a:fld>
            <a:endParaRPr lang="es-MX" altLang="es-MX">
              <a:solidFill>
                <a:srgbClr val="898989"/>
              </a:solidFill>
            </a:endParaRPr>
          </a:p>
        </p:txBody>
      </p:sp>
      <p:sp>
        <p:nvSpPr>
          <p:cNvPr id="16387" name="Text Box 5">
            <a:extLst>
              <a:ext uri="{FF2B5EF4-FFF2-40B4-BE49-F238E27FC236}">
                <a16:creationId xmlns:a16="http://schemas.microsoft.com/office/drawing/2014/main" id="{B4CCEA1A-3EF4-4560-83A8-56E187AC3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1587500"/>
            <a:ext cx="4895850" cy="37861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609600" indent="-6096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GB" altLang="es-ES" sz="4000" b="1" dirty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Introduction.  	</a:t>
            </a:r>
          </a:p>
          <a:p>
            <a:pPr eaLnBrk="1" hangingPunct="1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GB" altLang="es-ES" sz="4000" b="1" dirty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The dataset.</a:t>
            </a:r>
            <a:r>
              <a:rPr lang="en-GB" altLang="es-ES" sz="4000" b="1" dirty="0">
                <a:solidFill>
                  <a:srgbClr val="002060"/>
                </a:solidFill>
                <a:cs typeface="Arial" charset="0"/>
              </a:rPr>
              <a:t>	</a:t>
            </a:r>
          </a:p>
          <a:p>
            <a:pPr eaLnBrk="1" hangingPunct="1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GB" altLang="es-ES" sz="4000" b="1" dirty="0">
                <a:solidFill>
                  <a:srgbClr val="002060"/>
                </a:solidFill>
                <a:cs typeface="Arial" charset="0"/>
              </a:rPr>
              <a:t>Methodology.	</a:t>
            </a:r>
          </a:p>
          <a:p>
            <a:pPr eaLnBrk="1" hangingPunct="1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GB" altLang="es-ES" sz="4000" b="1" dirty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Results .</a:t>
            </a:r>
          </a:p>
          <a:p>
            <a:pPr eaLnBrk="1" hangingPunct="1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GB" altLang="es-ES" sz="4000" b="1" dirty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Discussion.</a:t>
            </a:r>
            <a:endParaRPr lang="es-MX" altLang="es-ES" sz="4000" b="1" dirty="0">
              <a:solidFill>
                <a:schemeClr val="bg1">
                  <a:lumMod val="75000"/>
                </a:schemeClr>
              </a:solidFill>
              <a:cs typeface="Arial" charset="0"/>
            </a:endParaRPr>
          </a:p>
        </p:txBody>
      </p:sp>
      <p:pic>
        <p:nvPicPr>
          <p:cNvPr id="27652" name="Picture 6" descr="http://www.brightcarbon.com/wp-content/uploads/2013/09/sales_presentation_outline_01.jpg">
            <a:extLst>
              <a:ext uri="{FF2B5EF4-FFF2-40B4-BE49-F238E27FC236}">
                <a16:creationId xmlns:a16="http://schemas.microsoft.com/office/drawing/2014/main" id="{F95CB92D-1649-4637-BB7E-A38C755BE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44450"/>
            <a:ext cx="3278187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0EFCA3FC-BC8A-49DD-BDB5-AFA63EC2B7EF}"/>
              </a:ext>
            </a:extLst>
          </p:cNvPr>
          <p:cNvSpPr txBox="1">
            <a:spLocks/>
          </p:cNvSpPr>
          <p:nvPr/>
        </p:nvSpPr>
        <p:spPr bwMode="auto">
          <a:xfrm>
            <a:off x="8715375" y="6500813"/>
            <a:ext cx="425450" cy="384175"/>
          </a:xfrm>
          <a:prstGeom prst="rect">
            <a:avLst/>
          </a:prstGeom>
          <a:solidFill>
            <a:schemeClr val="tx1"/>
          </a:solidFill>
          <a:ex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EC6B51C5-1B51-4A86-86CA-F0F46E278C4F}" type="slidenum">
              <a:rPr lang="es-MX" altLang="es-ES" sz="25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50</a:t>
            </a:fld>
            <a:endParaRPr lang="es-MX" altLang="es-ES" sz="25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8733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>
            <a:extLst>
              <a:ext uri="{FF2B5EF4-FFF2-40B4-BE49-F238E27FC236}">
                <a16:creationId xmlns:a16="http://schemas.microsoft.com/office/drawing/2014/main" id="{04A229A6-ABBB-4021-8D99-BF020398A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9144000" cy="673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1 Marcador de número de diapositiva">
            <a:extLst>
              <a:ext uri="{FF2B5EF4-FFF2-40B4-BE49-F238E27FC236}">
                <a16:creationId xmlns:a16="http://schemas.microsoft.com/office/drawing/2014/main" id="{BAA6C44F-E2C4-42F2-96A8-DD6C8F50B721}"/>
              </a:ext>
            </a:extLst>
          </p:cNvPr>
          <p:cNvSpPr txBox="1">
            <a:spLocks/>
          </p:cNvSpPr>
          <p:nvPr/>
        </p:nvSpPr>
        <p:spPr bwMode="auto">
          <a:xfrm>
            <a:off x="8715375" y="6500813"/>
            <a:ext cx="425450" cy="384175"/>
          </a:xfrm>
          <a:prstGeom prst="rect">
            <a:avLst/>
          </a:prstGeom>
          <a:solidFill>
            <a:schemeClr val="tx1"/>
          </a:solidFill>
          <a:ex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0919174E-33CB-4036-A0B2-8D8BFAC6B078}" type="slidenum">
              <a:rPr lang="es-MX" altLang="es-ES" sz="25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51</a:t>
            </a:fld>
            <a:endParaRPr lang="es-MX" altLang="es-ES" sz="25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8838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6584B484-9EEE-46F6-837E-981154B4B84E}"/>
              </a:ext>
            </a:extLst>
          </p:cNvPr>
          <p:cNvSpPr/>
          <p:nvPr/>
        </p:nvSpPr>
        <p:spPr>
          <a:xfrm>
            <a:off x="-36513" y="0"/>
            <a:ext cx="1836738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3" name="2 Rectángulo">
            <a:extLst>
              <a:ext uri="{FF2B5EF4-FFF2-40B4-BE49-F238E27FC236}">
                <a16:creationId xmlns:a16="http://schemas.microsoft.com/office/drawing/2014/main" id="{00278F05-8501-497E-ADB2-DD5663E5DB6F}"/>
              </a:ext>
            </a:extLst>
          </p:cNvPr>
          <p:cNvSpPr/>
          <p:nvPr/>
        </p:nvSpPr>
        <p:spPr>
          <a:xfrm>
            <a:off x="17637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The dataset</a:t>
            </a:r>
          </a:p>
        </p:txBody>
      </p:sp>
      <p:sp>
        <p:nvSpPr>
          <p:cNvPr id="4" name="3 Rectángulo">
            <a:extLst>
              <a:ext uri="{FF2B5EF4-FFF2-40B4-BE49-F238E27FC236}">
                <a16:creationId xmlns:a16="http://schemas.microsoft.com/office/drawing/2014/main" id="{510BBA48-CAF7-4E53-A452-24E32AEE57BC}"/>
              </a:ext>
            </a:extLst>
          </p:cNvPr>
          <p:cNvSpPr/>
          <p:nvPr/>
        </p:nvSpPr>
        <p:spPr>
          <a:xfrm>
            <a:off x="3563938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chemeClr val="bg1"/>
                </a:solidFill>
              </a:rPr>
              <a:t>Methodology</a:t>
            </a:r>
          </a:p>
        </p:txBody>
      </p:sp>
      <p:sp>
        <p:nvSpPr>
          <p:cNvPr id="5" name="4 Rectángulo">
            <a:extLst>
              <a:ext uri="{FF2B5EF4-FFF2-40B4-BE49-F238E27FC236}">
                <a16:creationId xmlns:a16="http://schemas.microsoft.com/office/drawing/2014/main" id="{0006DBB8-DEF6-46B5-B038-8937AEF03E36}"/>
              </a:ext>
            </a:extLst>
          </p:cNvPr>
          <p:cNvSpPr/>
          <p:nvPr/>
        </p:nvSpPr>
        <p:spPr>
          <a:xfrm>
            <a:off x="5364163" y="0"/>
            <a:ext cx="1871662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</a:t>
            </a:r>
          </a:p>
        </p:txBody>
      </p:sp>
      <p:sp>
        <p:nvSpPr>
          <p:cNvPr id="6" name="5 Rectángulo">
            <a:extLst>
              <a:ext uri="{FF2B5EF4-FFF2-40B4-BE49-F238E27FC236}">
                <a16:creationId xmlns:a16="http://schemas.microsoft.com/office/drawing/2014/main" id="{F3942470-CEA1-4D53-B3F3-B79BF84A978D}"/>
              </a:ext>
            </a:extLst>
          </p:cNvPr>
          <p:cNvSpPr/>
          <p:nvPr/>
        </p:nvSpPr>
        <p:spPr>
          <a:xfrm>
            <a:off x="7235825" y="0"/>
            <a:ext cx="1908175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Discussion.</a:t>
            </a:r>
          </a:p>
        </p:txBody>
      </p:sp>
      <p:sp>
        <p:nvSpPr>
          <p:cNvPr id="29703" name="6 Rectángulo">
            <a:extLst>
              <a:ext uri="{FF2B5EF4-FFF2-40B4-BE49-F238E27FC236}">
                <a16:creationId xmlns:a16="http://schemas.microsoft.com/office/drawing/2014/main" id="{EE7AC049-84D2-45C5-9599-DEBD61AAA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4913" y="620713"/>
            <a:ext cx="624681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s-ES" sz="3000" b="1">
                <a:solidFill>
                  <a:srgbClr val="C00000"/>
                </a:solidFill>
                <a:latin typeface="Calibri" panose="020F0502020204030204" pitchFamily="34" charset="0"/>
              </a:rPr>
              <a:t>Five step approach. </a:t>
            </a:r>
            <a:endParaRPr lang="en-GB" altLang="es-ES" sz="3000" b="1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29704" name="7 Rectángulo">
            <a:extLst>
              <a:ext uri="{FF2B5EF4-FFF2-40B4-BE49-F238E27FC236}">
                <a16:creationId xmlns:a16="http://schemas.microsoft.com/office/drawing/2014/main" id="{C1551FFC-AEAC-45A9-A12C-27700C574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475" y="1412875"/>
            <a:ext cx="4479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514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2100"/>
              </a:spcAft>
              <a:buClr>
                <a:srgbClr val="C00000"/>
              </a:buClr>
              <a:buSzPct val="130000"/>
              <a:buFont typeface="Calibri" panose="020F0502020204030204" pitchFamily="34" charset="0"/>
              <a:buAutoNum type="arabicPeriod"/>
            </a:pPr>
            <a:r>
              <a:rPr lang="en-US" altLang="es-MX" sz="2400" b="1">
                <a:solidFill>
                  <a:srgbClr val="002060"/>
                </a:solidFill>
                <a:latin typeface="Calibri" panose="020F0502020204030204" pitchFamily="34" charset="0"/>
              </a:rPr>
              <a:t>Glossary of frequent terms</a:t>
            </a:r>
            <a:endParaRPr lang="en-GB" altLang="es-MX" sz="24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29705" name="10 Rectángulo">
            <a:extLst>
              <a:ext uri="{FF2B5EF4-FFF2-40B4-BE49-F238E27FC236}">
                <a16:creationId xmlns:a16="http://schemas.microsoft.com/office/drawing/2014/main" id="{629BBE02-E545-4305-8C65-D7F4DD4B8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888" y="2276475"/>
            <a:ext cx="599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514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2100"/>
              </a:spcAft>
              <a:buClr>
                <a:srgbClr val="C00000"/>
              </a:buClr>
              <a:buSzPct val="130000"/>
              <a:buFont typeface="Calibri" panose="020F0502020204030204" pitchFamily="34" charset="0"/>
              <a:buAutoNum type="arabicPeriod" startAt="2"/>
            </a:pPr>
            <a:r>
              <a:rPr lang="en-US" altLang="es-MX" sz="2400" b="1">
                <a:solidFill>
                  <a:srgbClr val="002060"/>
                </a:solidFill>
                <a:latin typeface="Calibri" panose="020F0502020204030204" pitchFamily="34" charset="0"/>
              </a:rPr>
              <a:t>Simple correspondence analysis</a:t>
            </a:r>
            <a:endParaRPr lang="en-GB" altLang="es-MX" sz="2400" b="1" i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29706" name="11 Rectángulo">
            <a:extLst>
              <a:ext uri="{FF2B5EF4-FFF2-40B4-BE49-F238E27FC236}">
                <a16:creationId xmlns:a16="http://schemas.microsoft.com/office/drawing/2014/main" id="{3A4905BD-CA51-464A-AD3C-F45FDB2C1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3122613"/>
            <a:ext cx="59944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514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2100"/>
              </a:spcAft>
              <a:buClr>
                <a:srgbClr val="C00000"/>
              </a:buClr>
              <a:buSzPct val="130000"/>
              <a:buFont typeface="Calibri" panose="020F0502020204030204" pitchFamily="34" charset="0"/>
              <a:buAutoNum type="arabicPeriod" startAt="3"/>
            </a:pPr>
            <a:r>
              <a:rPr lang="en-US" altLang="es-MX" sz="2400" b="1">
                <a:solidFill>
                  <a:srgbClr val="002060"/>
                </a:solidFill>
                <a:latin typeface="Calibri" panose="020F0502020204030204" pitchFamily="34" charset="0"/>
              </a:rPr>
              <a:t>Aggregated tables.  CA by adding the variable time</a:t>
            </a:r>
            <a:endParaRPr lang="en-GB" altLang="es-MX" sz="24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29707" name="11 Rectángulo">
            <a:extLst>
              <a:ext uri="{FF2B5EF4-FFF2-40B4-BE49-F238E27FC236}">
                <a16:creationId xmlns:a16="http://schemas.microsoft.com/office/drawing/2014/main" id="{93BC3E7E-0058-4B08-BD17-06E554E61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7325" y="4365625"/>
            <a:ext cx="5994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514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2100"/>
              </a:spcAft>
              <a:buClr>
                <a:srgbClr val="C00000"/>
              </a:buClr>
              <a:buSzPct val="130000"/>
              <a:buFont typeface="Calibri" panose="020F0502020204030204" pitchFamily="34" charset="0"/>
              <a:buAutoNum type="arabicPeriod" startAt="4"/>
            </a:pPr>
            <a:r>
              <a:rPr lang="en-US" altLang="es-MX" sz="2400" b="1">
                <a:solidFill>
                  <a:srgbClr val="002060"/>
                </a:solidFill>
                <a:latin typeface="Calibri" panose="020F0502020204030204" pitchFamily="34" charset="0"/>
              </a:rPr>
              <a:t>Contribution of characteristics words.</a:t>
            </a:r>
            <a:endParaRPr lang="en-GB" altLang="es-MX" sz="24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29708" name="13 Rectángulo">
            <a:extLst>
              <a:ext uri="{FF2B5EF4-FFF2-40B4-BE49-F238E27FC236}">
                <a16:creationId xmlns:a16="http://schemas.microsoft.com/office/drawing/2014/main" id="{89860C28-CB9F-4581-886F-7088E2BBE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5300663"/>
            <a:ext cx="5994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514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2100"/>
              </a:spcAft>
              <a:buClr>
                <a:srgbClr val="C00000"/>
              </a:buClr>
              <a:buSzPct val="130000"/>
              <a:buFont typeface="Calibri" panose="020F0502020204030204" pitchFamily="34" charset="0"/>
              <a:buAutoNum type="arabicPeriod" startAt="5"/>
            </a:pPr>
            <a:r>
              <a:rPr lang="en-US" altLang="es-MX" sz="2400" b="1">
                <a:solidFill>
                  <a:srgbClr val="002060"/>
                </a:solidFill>
                <a:latin typeface="Calibri" panose="020F0502020204030204" pitchFamily="34" charset="0"/>
              </a:rPr>
              <a:t>Identifying changes through the time</a:t>
            </a:r>
            <a:endParaRPr lang="en-GB" altLang="es-MX" sz="24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14 Flecha abajo">
            <a:extLst>
              <a:ext uri="{FF2B5EF4-FFF2-40B4-BE49-F238E27FC236}">
                <a16:creationId xmlns:a16="http://schemas.microsoft.com/office/drawing/2014/main" id="{20DC833E-7B8D-4E3D-9B24-AA0BF165B94B}"/>
              </a:ext>
            </a:extLst>
          </p:cNvPr>
          <p:cNvSpPr/>
          <p:nvPr/>
        </p:nvSpPr>
        <p:spPr>
          <a:xfrm>
            <a:off x="3276600" y="1952625"/>
            <a:ext cx="395288" cy="25241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19" name="18 Flecha abajo">
            <a:extLst>
              <a:ext uri="{FF2B5EF4-FFF2-40B4-BE49-F238E27FC236}">
                <a16:creationId xmlns:a16="http://schemas.microsoft.com/office/drawing/2014/main" id="{F538F930-985A-49C7-91B6-9F1ED145CDE8}"/>
              </a:ext>
            </a:extLst>
          </p:cNvPr>
          <p:cNvSpPr/>
          <p:nvPr/>
        </p:nvSpPr>
        <p:spPr>
          <a:xfrm>
            <a:off x="3276600" y="2781300"/>
            <a:ext cx="395288" cy="25241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20" name="19 Flecha abajo">
            <a:extLst>
              <a:ext uri="{FF2B5EF4-FFF2-40B4-BE49-F238E27FC236}">
                <a16:creationId xmlns:a16="http://schemas.microsoft.com/office/drawing/2014/main" id="{02555A09-854D-40B8-86EF-7D6DA0531B91}"/>
              </a:ext>
            </a:extLst>
          </p:cNvPr>
          <p:cNvSpPr/>
          <p:nvPr/>
        </p:nvSpPr>
        <p:spPr>
          <a:xfrm>
            <a:off x="3276600" y="4076700"/>
            <a:ext cx="395288" cy="25241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21" name="20 Flecha abajo">
            <a:extLst>
              <a:ext uri="{FF2B5EF4-FFF2-40B4-BE49-F238E27FC236}">
                <a16:creationId xmlns:a16="http://schemas.microsoft.com/office/drawing/2014/main" id="{3EE97D6C-E341-4355-9137-745FB721802B}"/>
              </a:ext>
            </a:extLst>
          </p:cNvPr>
          <p:cNvSpPr/>
          <p:nvPr/>
        </p:nvSpPr>
        <p:spPr>
          <a:xfrm>
            <a:off x="3276600" y="4976813"/>
            <a:ext cx="395288" cy="252412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22" name="21 Flecha abajo">
            <a:extLst>
              <a:ext uri="{FF2B5EF4-FFF2-40B4-BE49-F238E27FC236}">
                <a16:creationId xmlns:a16="http://schemas.microsoft.com/office/drawing/2014/main" id="{F7D24D0C-2302-41CA-84DB-D3F072D738C1}"/>
              </a:ext>
            </a:extLst>
          </p:cNvPr>
          <p:cNvSpPr/>
          <p:nvPr/>
        </p:nvSpPr>
        <p:spPr>
          <a:xfrm>
            <a:off x="3276600" y="5876925"/>
            <a:ext cx="395288" cy="25241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23" name="22 CuadroTexto">
            <a:extLst>
              <a:ext uri="{FF2B5EF4-FFF2-40B4-BE49-F238E27FC236}">
                <a16:creationId xmlns:a16="http://schemas.microsoft.com/office/drawing/2014/main" id="{2031FFA8-A4E1-424C-BCA7-F5B2E79139E6}"/>
              </a:ext>
            </a:extLst>
          </p:cNvPr>
          <p:cNvSpPr txBox="1"/>
          <p:nvPr/>
        </p:nvSpPr>
        <p:spPr>
          <a:xfrm>
            <a:off x="1979613" y="6264275"/>
            <a:ext cx="3024187" cy="4778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500" dirty="0">
                <a:solidFill>
                  <a:schemeClr val="bg1"/>
                </a:solidFill>
                <a:latin typeface="+mn-lt"/>
                <a:cs typeface="Arial" charset="0"/>
              </a:rPr>
              <a:t>Concluding remarks</a:t>
            </a:r>
          </a:p>
        </p:txBody>
      </p:sp>
      <p:sp>
        <p:nvSpPr>
          <p:cNvPr id="24" name="1 Marcador de número de diapositiva">
            <a:extLst>
              <a:ext uri="{FF2B5EF4-FFF2-40B4-BE49-F238E27FC236}">
                <a16:creationId xmlns:a16="http://schemas.microsoft.com/office/drawing/2014/main" id="{6FA44F94-5A90-4600-8B09-82FB69471523}"/>
              </a:ext>
            </a:extLst>
          </p:cNvPr>
          <p:cNvSpPr txBox="1">
            <a:spLocks/>
          </p:cNvSpPr>
          <p:nvPr/>
        </p:nvSpPr>
        <p:spPr bwMode="auto">
          <a:xfrm>
            <a:off x="8715375" y="6500813"/>
            <a:ext cx="425450" cy="384175"/>
          </a:xfrm>
          <a:prstGeom prst="rect">
            <a:avLst/>
          </a:prstGeom>
          <a:solidFill>
            <a:schemeClr val="tx1"/>
          </a:solidFill>
          <a:ex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BF51C3DB-0B42-4265-AA37-223AFBF7BE43}" type="slidenum">
              <a:rPr lang="es-MX" altLang="es-ES" sz="25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52</a:t>
            </a:fld>
            <a:endParaRPr lang="es-MX" altLang="es-ES" sz="25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0796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1 Marcador de número de diapositiva">
            <a:extLst>
              <a:ext uri="{FF2B5EF4-FFF2-40B4-BE49-F238E27FC236}">
                <a16:creationId xmlns:a16="http://schemas.microsoft.com/office/drawing/2014/main" id="{96D16F40-DBA8-4694-BD99-CD2E37408A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fld id="{93ACE500-0872-4FAD-AB1A-AB4AEC2E13B2}" type="slidenum">
              <a:rPr lang="es-MX" altLang="es-MX">
                <a:solidFill>
                  <a:srgbClr val="898989"/>
                </a:solidFill>
              </a:rPr>
              <a:pPr algn="l" eaLnBrk="1" hangingPunct="1"/>
              <a:t>53</a:t>
            </a:fld>
            <a:endParaRPr lang="es-MX" altLang="es-MX">
              <a:solidFill>
                <a:srgbClr val="898989"/>
              </a:solidFill>
            </a:endParaRPr>
          </a:p>
        </p:txBody>
      </p:sp>
      <p:sp>
        <p:nvSpPr>
          <p:cNvPr id="16387" name="Text Box 5">
            <a:extLst>
              <a:ext uri="{FF2B5EF4-FFF2-40B4-BE49-F238E27FC236}">
                <a16:creationId xmlns:a16="http://schemas.microsoft.com/office/drawing/2014/main" id="{1CD78376-3E49-42C2-9D88-CCAF77A32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1587500"/>
            <a:ext cx="4895850" cy="37861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609600" indent="-6096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GB" altLang="es-ES" sz="4000" b="1" dirty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Introduction.  	</a:t>
            </a:r>
          </a:p>
          <a:p>
            <a:pPr eaLnBrk="1" hangingPunct="1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GB" altLang="es-ES" sz="4000" b="1" dirty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The dataset.</a:t>
            </a:r>
            <a:r>
              <a:rPr lang="en-GB" altLang="es-ES" sz="4000" b="1" dirty="0">
                <a:solidFill>
                  <a:srgbClr val="002060"/>
                </a:solidFill>
                <a:cs typeface="Arial" charset="0"/>
              </a:rPr>
              <a:t>	</a:t>
            </a:r>
          </a:p>
          <a:p>
            <a:pPr eaLnBrk="1" hangingPunct="1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GB" altLang="es-ES" sz="4000" b="1" dirty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Methodology.	</a:t>
            </a:r>
          </a:p>
          <a:p>
            <a:pPr eaLnBrk="1" hangingPunct="1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GB" altLang="es-ES" sz="4000" b="1" dirty="0">
                <a:solidFill>
                  <a:srgbClr val="002060"/>
                </a:solidFill>
                <a:cs typeface="Arial" charset="0"/>
              </a:rPr>
              <a:t>Results.</a:t>
            </a:r>
          </a:p>
          <a:p>
            <a:pPr eaLnBrk="1" hangingPunct="1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GB" altLang="es-ES" sz="4000" b="1" dirty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Discussion.</a:t>
            </a:r>
            <a:endParaRPr lang="es-MX" altLang="es-ES" sz="4000" b="1" dirty="0">
              <a:solidFill>
                <a:schemeClr val="bg1">
                  <a:lumMod val="75000"/>
                </a:schemeClr>
              </a:solidFill>
              <a:cs typeface="Arial" charset="0"/>
            </a:endParaRPr>
          </a:p>
        </p:txBody>
      </p:sp>
      <p:pic>
        <p:nvPicPr>
          <p:cNvPr id="30724" name="Picture 6" descr="http://www.brightcarbon.com/wp-content/uploads/2013/09/sales_presentation_outline_01.jpg">
            <a:extLst>
              <a:ext uri="{FF2B5EF4-FFF2-40B4-BE49-F238E27FC236}">
                <a16:creationId xmlns:a16="http://schemas.microsoft.com/office/drawing/2014/main" id="{090CF855-5D3C-4759-ADDA-6A9B3254C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44450"/>
            <a:ext cx="3278187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8FD42948-275F-43B2-9E6B-88962E15DBF5}"/>
              </a:ext>
            </a:extLst>
          </p:cNvPr>
          <p:cNvSpPr txBox="1">
            <a:spLocks/>
          </p:cNvSpPr>
          <p:nvPr/>
        </p:nvSpPr>
        <p:spPr bwMode="auto">
          <a:xfrm>
            <a:off x="8715375" y="6500813"/>
            <a:ext cx="425450" cy="384175"/>
          </a:xfrm>
          <a:prstGeom prst="rect">
            <a:avLst/>
          </a:prstGeom>
          <a:solidFill>
            <a:schemeClr val="tx1"/>
          </a:solidFill>
          <a:ex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8199CA95-3A2A-4292-B4E8-B536652C80EC}" type="slidenum">
              <a:rPr lang="es-MX" altLang="es-ES" sz="25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53</a:t>
            </a:fld>
            <a:endParaRPr lang="es-MX" altLang="es-ES" sz="25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4455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11 Rectángulo">
            <a:extLst>
              <a:ext uri="{FF2B5EF4-FFF2-40B4-BE49-F238E27FC236}">
                <a16:creationId xmlns:a16="http://schemas.microsoft.com/office/drawing/2014/main" id="{5E80C4F1-7772-476D-A044-1DA1E735D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692150"/>
            <a:ext cx="4986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514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2100"/>
              </a:spcAft>
              <a:buClr>
                <a:srgbClr val="C00000"/>
              </a:buClr>
              <a:buSzPct val="130000"/>
              <a:buFont typeface="Calibri" panose="020F0502020204030204" pitchFamily="34" charset="0"/>
              <a:buAutoNum type="arabicPeriod"/>
            </a:pPr>
            <a:r>
              <a:rPr lang="en-US" altLang="es-MX" sz="2800" b="1">
                <a:solidFill>
                  <a:srgbClr val="002060"/>
                </a:solidFill>
                <a:latin typeface="Calibri" panose="020F0502020204030204" pitchFamily="34" charset="0"/>
              </a:rPr>
              <a:t>Glossary of frequent terms. </a:t>
            </a:r>
            <a:endParaRPr lang="en-GB" altLang="es-MX" sz="28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31747" name="9 CuadroTexto">
            <a:extLst>
              <a:ext uri="{FF2B5EF4-FFF2-40B4-BE49-F238E27FC236}">
                <a16:creationId xmlns:a16="http://schemas.microsoft.com/office/drawing/2014/main" id="{1CEEC1F0-5EEB-4060-AB0A-BF45B4555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50" y="1412875"/>
            <a:ext cx="2274888" cy="400050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s-MX" sz="2000" b="1">
                <a:solidFill>
                  <a:schemeClr val="bg1"/>
                </a:solidFill>
              </a:rPr>
              <a:t>Topic</a:t>
            </a:r>
          </a:p>
        </p:txBody>
      </p:sp>
      <p:sp>
        <p:nvSpPr>
          <p:cNvPr id="31748" name="18 CuadroTexto">
            <a:extLst>
              <a:ext uri="{FF2B5EF4-FFF2-40B4-BE49-F238E27FC236}">
                <a16:creationId xmlns:a16="http://schemas.microsoft.com/office/drawing/2014/main" id="{71E0AFAC-7FD8-4E5E-8066-FFC22F832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1412875"/>
            <a:ext cx="3024188" cy="400050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s-MX" sz="2000" b="1">
                <a:solidFill>
                  <a:schemeClr val="bg1"/>
                </a:solidFill>
              </a:rPr>
              <a:t>Most frequent terms</a:t>
            </a:r>
          </a:p>
        </p:txBody>
      </p:sp>
      <p:sp>
        <p:nvSpPr>
          <p:cNvPr id="17" name="16 Flecha derecha">
            <a:extLst>
              <a:ext uri="{FF2B5EF4-FFF2-40B4-BE49-F238E27FC236}">
                <a16:creationId xmlns:a16="http://schemas.microsoft.com/office/drawing/2014/main" id="{10817E21-3390-4C5A-B671-C74957F389D9}"/>
              </a:ext>
            </a:extLst>
          </p:cNvPr>
          <p:cNvSpPr/>
          <p:nvPr/>
        </p:nvSpPr>
        <p:spPr>
          <a:xfrm>
            <a:off x="3635375" y="1412875"/>
            <a:ext cx="539750" cy="40005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31750" name="17 Rectángulo">
            <a:extLst>
              <a:ext uri="{FF2B5EF4-FFF2-40B4-BE49-F238E27FC236}">
                <a16:creationId xmlns:a16="http://schemas.microsoft.com/office/drawing/2014/main" id="{CD302A6E-2756-475E-8287-D72A72915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2492375"/>
            <a:ext cx="16017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s-MX" sz="2800" b="1"/>
              <a:t>Etiology</a:t>
            </a:r>
            <a:endParaRPr lang="es-MX" altLang="es-MX" sz="2800"/>
          </a:p>
        </p:txBody>
      </p:sp>
      <p:sp>
        <p:nvSpPr>
          <p:cNvPr id="19" name="18 Abrir llave">
            <a:extLst>
              <a:ext uri="{FF2B5EF4-FFF2-40B4-BE49-F238E27FC236}">
                <a16:creationId xmlns:a16="http://schemas.microsoft.com/office/drawing/2014/main" id="{2C0C2472-B8CC-4268-839F-1D474D5D8C41}"/>
              </a:ext>
            </a:extLst>
          </p:cNvPr>
          <p:cNvSpPr/>
          <p:nvPr/>
        </p:nvSpPr>
        <p:spPr>
          <a:xfrm>
            <a:off x="3708400" y="2133600"/>
            <a:ext cx="503238" cy="1366838"/>
          </a:xfrm>
          <a:prstGeom prst="leftBrace">
            <a:avLst>
              <a:gd name="adj1" fmla="val 30006"/>
              <a:gd name="adj2" fmla="val 50000"/>
            </a:avLst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20" name="19 Rectángulo">
            <a:extLst>
              <a:ext uri="{FF2B5EF4-FFF2-40B4-BE49-F238E27FC236}">
                <a16:creationId xmlns:a16="http://schemas.microsoft.com/office/drawing/2014/main" id="{C7E14550-4A64-4C4D-A48E-B99A567956E5}"/>
              </a:ext>
            </a:extLst>
          </p:cNvPr>
          <p:cNvSpPr/>
          <p:nvPr/>
        </p:nvSpPr>
        <p:spPr>
          <a:xfrm>
            <a:off x="4140200" y="2219325"/>
            <a:ext cx="4297363" cy="11080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200" dirty="0">
                <a:latin typeface="+mn-lt"/>
                <a:cs typeface="Arial" charset="0"/>
              </a:rPr>
              <a:t>antibody, cell, </a:t>
            </a:r>
            <a:r>
              <a:rPr lang="en-US" sz="2200" dirty="0" err="1">
                <a:latin typeface="+mn-lt"/>
                <a:cs typeface="Arial" charset="0"/>
              </a:rPr>
              <a:t>dna</a:t>
            </a:r>
            <a:r>
              <a:rPr lang="en-US" sz="2200" dirty="0">
                <a:latin typeface="+mn-lt"/>
                <a:cs typeface="Arial" charset="0"/>
              </a:rPr>
              <a:t>, gene, allele, autoantibody, polymorphism and genotype</a:t>
            </a:r>
            <a:endParaRPr lang="es-MX" sz="2200" dirty="0">
              <a:latin typeface="+mn-lt"/>
              <a:cs typeface="Arial" charset="0"/>
            </a:endParaRPr>
          </a:p>
        </p:txBody>
      </p:sp>
      <p:sp>
        <p:nvSpPr>
          <p:cNvPr id="31753" name="20 Rectángulo">
            <a:extLst>
              <a:ext uri="{FF2B5EF4-FFF2-40B4-BE49-F238E27FC236}">
                <a16:creationId xmlns:a16="http://schemas.microsoft.com/office/drawing/2014/main" id="{38591548-A2C5-46E1-9408-CE2523548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4005263"/>
            <a:ext cx="25400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s-MX" sz="2800" b="1"/>
              <a:t>Epidemiology</a:t>
            </a:r>
            <a:endParaRPr lang="es-MX" altLang="es-MX" sz="2800"/>
          </a:p>
        </p:txBody>
      </p:sp>
      <p:sp>
        <p:nvSpPr>
          <p:cNvPr id="22" name="21 Abrir llave">
            <a:extLst>
              <a:ext uri="{FF2B5EF4-FFF2-40B4-BE49-F238E27FC236}">
                <a16:creationId xmlns:a16="http://schemas.microsoft.com/office/drawing/2014/main" id="{7F69C017-C2E9-4FCA-BA06-14B4381BFFE4}"/>
              </a:ext>
            </a:extLst>
          </p:cNvPr>
          <p:cNvSpPr/>
          <p:nvPr/>
        </p:nvSpPr>
        <p:spPr>
          <a:xfrm>
            <a:off x="3708400" y="3644900"/>
            <a:ext cx="503238" cy="1368425"/>
          </a:xfrm>
          <a:prstGeom prst="leftBrace">
            <a:avLst>
              <a:gd name="adj1" fmla="val 30006"/>
              <a:gd name="adj2" fmla="val 50000"/>
            </a:avLst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31755" name="22 Rectángulo">
            <a:extLst>
              <a:ext uri="{FF2B5EF4-FFF2-40B4-BE49-F238E27FC236}">
                <a16:creationId xmlns:a16="http://schemas.microsoft.com/office/drawing/2014/main" id="{BA3AB6E8-4E63-4344-8D5C-7E30E96BC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3881438"/>
            <a:ext cx="42259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s-MX"/>
              <a:t>women, cohort, age, American, pregnancy, African and ethnic.</a:t>
            </a:r>
            <a:endParaRPr lang="es-MX" altLang="es-MX"/>
          </a:p>
        </p:txBody>
      </p:sp>
      <p:sp>
        <p:nvSpPr>
          <p:cNvPr id="24" name="23 Abrir llave">
            <a:extLst>
              <a:ext uri="{FF2B5EF4-FFF2-40B4-BE49-F238E27FC236}">
                <a16:creationId xmlns:a16="http://schemas.microsoft.com/office/drawing/2014/main" id="{52E5C3A2-693C-409B-BEC7-94CF74252B77}"/>
              </a:ext>
            </a:extLst>
          </p:cNvPr>
          <p:cNvSpPr/>
          <p:nvPr/>
        </p:nvSpPr>
        <p:spPr>
          <a:xfrm>
            <a:off x="3708400" y="5300663"/>
            <a:ext cx="503238" cy="1368425"/>
          </a:xfrm>
          <a:prstGeom prst="leftBrace">
            <a:avLst>
              <a:gd name="adj1" fmla="val 30006"/>
              <a:gd name="adj2" fmla="val 50000"/>
            </a:avLst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31757" name="24 Rectángulo">
            <a:extLst>
              <a:ext uri="{FF2B5EF4-FFF2-40B4-BE49-F238E27FC236}">
                <a16:creationId xmlns:a16="http://schemas.microsoft.com/office/drawing/2014/main" id="{52524138-DEAA-40AE-BFBA-7A25121FA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" y="5589588"/>
            <a:ext cx="2022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s-MX" sz="2800" b="1"/>
              <a:t>Symptoms</a:t>
            </a:r>
            <a:endParaRPr lang="es-MX" altLang="es-MX" sz="2800"/>
          </a:p>
        </p:txBody>
      </p:sp>
      <p:sp>
        <p:nvSpPr>
          <p:cNvPr id="31758" name="25 Rectángulo">
            <a:extLst>
              <a:ext uri="{FF2B5EF4-FFF2-40B4-BE49-F238E27FC236}">
                <a16:creationId xmlns:a16="http://schemas.microsoft.com/office/drawing/2014/main" id="{885133C8-5AC3-48C3-8133-9E97EA324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6713" y="5384800"/>
            <a:ext cx="42830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s-MX"/>
              <a:t>renal, damage, manifestation, nephritis, arthritis, rheumatology, depletion, cardiovascular, pulmonary , lymphocyte and fatigue</a:t>
            </a:r>
            <a:endParaRPr lang="es-MX" altLang="es-MX"/>
          </a:p>
        </p:txBody>
      </p:sp>
      <p:sp>
        <p:nvSpPr>
          <p:cNvPr id="21" name="20 Rectángulo">
            <a:extLst>
              <a:ext uri="{FF2B5EF4-FFF2-40B4-BE49-F238E27FC236}">
                <a16:creationId xmlns:a16="http://schemas.microsoft.com/office/drawing/2014/main" id="{0E5C65D4-F560-459E-94AD-E82D5B73150B}"/>
              </a:ext>
            </a:extLst>
          </p:cNvPr>
          <p:cNvSpPr/>
          <p:nvPr/>
        </p:nvSpPr>
        <p:spPr>
          <a:xfrm>
            <a:off x="-36513" y="0"/>
            <a:ext cx="1836738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23" name="22 Rectángulo">
            <a:extLst>
              <a:ext uri="{FF2B5EF4-FFF2-40B4-BE49-F238E27FC236}">
                <a16:creationId xmlns:a16="http://schemas.microsoft.com/office/drawing/2014/main" id="{72C14FCA-6F7A-4C28-9555-08D60A7125E2}"/>
              </a:ext>
            </a:extLst>
          </p:cNvPr>
          <p:cNvSpPr/>
          <p:nvPr/>
        </p:nvSpPr>
        <p:spPr>
          <a:xfrm>
            <a:off x="17637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The dataset</a:t>
            </a:r>
          </a:p>
        </p:txBody>
      </p:sp>
      <p:sp>
        <p:nvSpPr>
          <p:cNvPr id="25" name="24 Rectángulo">
            <a:extLst>
              <a:ext uri="{FF2B5EF4-FFF2-40B4-BE49-F238E27FC236}">
                <a16:creationId xmlns:a16="http://schemas.microsoft.com/office/drawing/2014/main" id="{E1CF496C-F3D6-494B-82EA-1491D9533564}"/>
              </a:ext>
            </a:extLst>
          </p:cNvPr>
          <p:cNvSpPr/>
          <p:nvPr/>
        </p:nvSpPr>
        <p:spPr>
          <a:xfrm>
            <a:off x="3563938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Methodology</a:t>
            </a:r>
          </a:p>
        </p:txBody>
      </p:sp>
      <p:sp>
        <p:nvSpPr>
          <p:cNvPr id="26" name="25 Rectángulo">
            <a:extLst>
              <a:ext uri="{FF2B5EF4-FFF2-40B4-BE49-F238E27FC236}">
                <a16:creationId xmlns:a16="http://schemas.microsoft.com/office/drawing/2014/main" id="{5B5C0343-8865-4A47-85F7-406023AA4102}"/>
              </a:ext>
            </a:extLst>
          </p:cNvPr>
          <p:cNvSpPr/>
          <p:nvPr/>
        </p:nvSpPr>
        <p:spPr>
          <a:xfrm>
            <a:off x="5364163" y="0"/>
            <a:ext cx="1871662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27" name="26 Rectángulo">
            <a:extLst>
              <a:ext uri="{FF2B5EF4-FFF2-40B4-BE49-F238E27FC236}">
                <a16:creationId xmlns:a16="http://schemas.microsoft.com/office/drawing/2014/main" id="{A2EAAEC9-BD28-4E0E-9369-DFB3C6352632}"/>
              </a:ext>
            </a:extLst>
          </p:cNvPr>
          <p:cNvSpPr/>
          <p:nvPr/>
        </p:nvSpPr>
        <p:spPr>
          <a:xfrm>
            <a:off x="7235825" y="0"/>
            <a:ext cx="1908175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Discussion.</a:t>
            </a:r>
          </a:p>
        </p:txBody>
      </p:sp>
      <p:sp>
        <p:nvSpPr>
          <p:cNvPr id="28" name="1 Marcador de número de diapositiva">
            <a:extLst>
              <a:ext uri="{FF2B5EF4-FFF2-40B4-BE49-F238E27FC236}">
                <a16:creationId xmlns:a16="http://schemas.microsoft.com/office/drawing/2014/main" id="{BF3060E9-6EAF-477A-B3C8-DFD034B29581}"/>
              </a:ext>
            </a:extLst>
          </p:cNvPr>
          <p:cNvSpPr txBox="1">
            <a:spLocks/>
          </p:cNvSpPr>
          <p:nvPr/>
        </p:nvSpPr>
        <p:spPr bwMode="auto">
          <a:xfrm>
            <a:off x="8715375" y="6500813"/>
            <a:ext cx="425450" cy="384175"/>
          </a:xfrm>
          <a:prstGeom prst="rect">
            <a:avLst/>
          </a:prstGeom>
          <a:solidFill>
            <a:schemeClr val="tx1"/>
          </a:solidFill>
          <a:ex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CCF97580-6DC7-4B42-9C45-1D3F92589D7A}" type="slidenum">
              <a:rPr lang="es-MX" altLang="es-ES" sz="25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54</a:t>
            </a:fld>
            <a:endParaRPr lang="es-MX" altLang="es-ES" sz="25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2522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A9993F3B-A0A7-48F5-82F5-62AA01DFF480}"/>
              </a:ext>
            </a:extLst>
          </p:cNvPr>
          <p:cNvSpPr/>
          <p:nvPr/>
        </p:nvSpPr>
        <p:spPr>
          <a:xfrm>
            <a:off x="-36513" y="0"/>
            <a:ext cx="1836738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3" name="2 Rectángulo">
            <a:extLst>
              <a:ext uri="{FF2B5EF4-FFF2-40B4-BE49-F238E27FC236}">
                <a16:creationId xmlns:a16="http://schemas.microsoft.com/office/drawing/2014/main" id="{FD42F14E-43A2-4426-A090-2ED238E93E2A}"/>
              </a:ext>
            </a:extLst>
          </p:cNvPr>
          <p:cNvSpPr/>
          <p:nvPr/>
        </p:nvSpPr>
        <p:spPr>
          <a:xfrm>
            <a:off x="17637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The dataset</a:t>
            </a:r>
          </a:p>
        </p:txBody>
      </p:sp>
      <p:sp>
        <p:nvSpPr>
          <p:cNvPr id="4" name="3 Rectángulo">
            <a:extLst>
              <a:ext uri="{FF2B5EF4-FFF2-40B4-BE49-F238E27FC236}">
                <a16:creationId xmlns:a16="http://schemas.microsoft.com/office/drawing/2014/main" id="{9F52DF12-41A5-4024-A900-FC7D105FA862}"/>
              </a:ext>
            </a:extLst>
          </p:cNvPr>
          <p:cNvSpPr/>
          <p:nvPr/>
        </p:nvSpPr>
        <p:spPr>
          <a:xfrm>
            <a:off x="3563938" y="0"/>
            <a:ext cx="1908175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Methodology</a:t>
            </a:r>
          </a:p>
        </p:txBody>
      </p:sp>
      <p:sp>
        <p:nvSpPr>
          <p:cNvPr id="5" name="4 Rectángulo">
            <a:extLst>
              <a:ext uri="{FF2B5EF4-FFF2-40B4-BE49-F238E27FC236}">
                <a16:creationId xmlns:a16="http://schemas.microsoft.com/office/drawing/2014/main" id="{5454DABE-F493-45B8-9C60-29433FB78653}"/>
              </a:ext>
            </a:extLst>
          </p:cNvPr>
          <p:cNvSpPr/>
          <p:nvPr/>
        </p:nvSpPr>
        <p:spPr>
          <a:xfrm>
            <a:off x="54721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6" name="5 Rectángulo">
            <a:extLst>
              <a:ext uri="{FF2B5EF4-FFF2-40B4-BE49-F238E27FC236}">
                <a16:creationId xmlns:a16="http://schemas.microsoft.com/office/drawing/2014/main" id="{60EAEB1F-7010-4E6C-B576-4D2989CA61FB}"/>
              </a:ext>
            </a:extLst>
          </p:cNvPr>
          <p:cNvSpPr/>
          <p:nvPr/>
        </p:nvSpPr>
        <p:spPr>
          <a:xfrm>
            <a:off x="7308850" y="0"/>
            <a:ext cx="187166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Discussion.</a:t>
            </a:r>
          </a:p>
        </p:txBody>
      </p:sp>
      <p:sp>
        <p:nvSpPr>
          <p:cNvPr id="32775" name="6 Rectángulo">
            <a:extLst>
              <a:ext uri="{FF2B5EF4-FFF2-40B4-BE49-F238E27FC236}">
                <a16:creationId xmlns:a16="http://schemas.microsoft.com/office/drawing/2014/main" id="{0C5F33E0-70BC-4264-A57C-B376767742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692150"/>
            <a:ext cx="4986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514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2100"/>
              </a:spcAft>
              <a:buClr>
                <a:srgbClr val="C00000"/>
              </a:buClr>
              <a:buSzPct val="130000"/>
              <a:buFont typeface="Calibri" panose="020F0502020204030204" pitchFamily="34" charset="0"/>
              <a:buAutoNum type="arabicPeriod"/>
            </a:pPr>
            <a:r>
              <a:rPr lang="en-US" altLang="es-MX" sz="2800" b="1">
                <a:solidFill>
                  <a:srgbClr val="002060"/>
                </a:solidFill>
                <a:latin typeface="Calibri" panose="020F0502020204030204" pitchFamily="34" charset="0"/>
              </a:rPr>
              <a:t>Glossary of frequent terms. </a:t>
            </a:r>
            <a:endParaRPr lang="en-GB" altLang="es-MX" sz="28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32776" name="9 CuadroTexto">
            <a:extLst>
              <a:ext uri="{FF2B5EF4-FFF2-40B4-BE49-F238E27FC236}">
                <a16:creationId xmlns:a16="http://schemas.microsoft.com/office/drawing/2014/main" id="{6431B837-AFF9-4AF9-A633-EE0101AB8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50" y="1412875"/>
            <a:ext cx="2274888" cy="400050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s-MX" sz="2000" b="1">
                <a:solidFill>
                  <a:schemeClr val="bg1"/>
                </a:solidFill>
              </a:rPr>
              <a:t>Topic</a:t>
            </a:r>
          </a:p>
        </p:txBody>
      </p:sp>
      <p:sp>
        <p:nvSpPr>
          <p:cNvPr id="32777" name="18 CuadroTexto">
            <a:extLst>
              <a:ext uri="{FF2B5EF4-FFF2-40B4-BE49-F238E27FC236}">
                <a16:creationId xmlns:a16="http://schemas.microsoft.com/office/drawing/2014/main" id="{42DCC2D1-19A0-4BD4-AF2F-5ED6FBADB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1412875"/>
            <a:ext cx="3024188" cy="400050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s-MX" sz="2000" b="1">
                <a:solidFill>
                  <a:schemeClr val="bg1"/>
                </a:solidFill>
              </a:rPr>
              <a:t>Most frequent terms</a:t>
            </a:r>
          </a:p>
        </p:txBody>
      </p:sp>
      <p:sp>
        <p:nvSpPr>
          <p:cNvPr id="10" name="9 Flecha derecha">
            <a:extLst>
              <a:ext uri="{FF2B5EF4-FFF2-40B4-BE49-F238E27FC236}">
                <a16:creationId xmlns:a16="http://schemas.microsoft.com/office/drawing/2014/main" id="{CDFBFEAF-F113-4799-B1E6-73C2145AF16A}"/>
              </a:ext>
            </a:extLst>
          </p:cNvPr>
          <p:cNvSpPr/>
          <p:nvPr/>
        </p:nvSpPr>
        <p:spPr>
          <a:xfrm>
            <a:off x="3635375" y="1412875"/>
            <a:ext cx="539750" cy="40005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11" name="10 Rectángulo">
            <a:extLst>
              <a:ext uri="{FF2B5EF4-FFF2-40B4-BE49-F238E27FC236}">
                <a16:creationId xmlns:a16="http://schemas.microsoft.com/office/drawing/2014/main" id="{4326E922-872B-42C3-B427-CE8BDFE5D92E}"/>
              </a:ext>
            </a:extLst>
          </p:cNvPr>
          <p:cNvSpPr/>
          <p:nvPr/>
        </p:nvSpPr>
        <p:spPr>
          <a:xfrm>
            <a:off x="539750" y="2492375"/>
            <a:ext cx="161925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latin typeface="+mn-lt"/>
                <a:cs typeface="Arial" charset="0"/>
              </a:rPr>
              <a:t>Prognosis</a:t>
            </a:r>
            <a:endParaRPr lang="es-MX" sz="2800" dirty="0">
              <a:latin typeface="+mn-lt"/>
              <a:cs typeface="Arial" charset="0"/>
            </a:endParaRPr>
          </a:p>
        </p:txBody>
      </p:sp>
      <p:sp>
        <p:nvSpPr>
          <p:cNvPr id="12" name="11 Abrir llave">
            <a:extLst>
              <a:ext uri="{FF2B5EF4-FFF2-40B4-BE49-F238E27FC236}">
                <a16:creationId xmlns:a16="http://schemas.microsoft.com/office/drawing/2014/main" id="{4F2DAC52-CD3C-4F71-841E-89FCAACE11D1}"/>
              </a:ext>
            </a:extLst>
          </p:cNvPr>
          <p:cNvSpPr/>
          <p:nvPr/>
        </p:nvSpPr>
        <p:spPr>
          <a:xfrm>
            <a:off x="3708400" y="2133600"/>
            <a:ext cx="503238" cy="1366838"/>
          </a:xfrm>
          <a:prstGeom prst="leftBrace">
            <a:avLst>
              <a:gd name="adj1" fmla="val 30006"/>
              <a:gd name="adj2" fmla="val 50000"/>
            </a:avLst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13" name="12 Rectángulo">
            <a:extLst>
              <a:ext uri="{FF2B5EF4-FFF2-40B4-BE49-F238E27FC236}">
                <a16:creationId xmlns:a16="http://schemas.microsoft.com/office/drawing/2014/main" id="{EC84333E-8B20-434F-AA0E-0108A41DA0C4}"/>
              </a:ext>
            </a:extLst>
          </p:cNvPr>
          <p:cNvSpPr/>
          <p:nvPr/>
        </p:nvSpPr>
        <p:spPr>
          <a:xfrm>
            <a:off x="4140200" y="2219325"/>
            <a:ext cx="4297363" cy="11080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200" dirty="0">
                <a:latin typeface="+mn-lt"/>
                <a:cs typeface="Arial" charset="0"/>
              </a:rPr>
              <a:t>duration, mortality, neuropsychiatric, predictive, social and quality</a:t>
            </a:r>
            <a:endParaRPr lang="es-MX" sz="2200" dirty="0">
              <a:latin typeface="+mn-lt"/>
              <a:cs typeface="Arial" charset="0"/>
            </a:endParaRPr>
          </a:p>
        </p:txBody>
      </p:sp>
      <p:sp>
        <p:nvSpPr>
          <p:cNvPr id="14" name="13 Abrir llave">
            <a:extLst>
              <a:ext uri="{FF2B5EF4-FFF2-40B4-BE49-F238E27FC236}">
                <a16:creationId xmlns:a16="http://schemas.microsoft.com/office/drawing/2014/main" id="{56CFDE67-114B-4FCA-9F7C-EE6A41CCAAE1}"/>
              </a:ext>
            </a:extLst>
          </p:cNvPr>
          <p:cNvSpPr/>
          <p:nvPr/>
        </p:nvSpPr>
        <p:spPr>
          <a:xfrm>
            <a:off x="3708400" y="3644900"/>
            <a:ext cx="503238" cy="1368425"/>
          </a:xfrm>
          <a:prstGeom prst="leftBrace">
            <a:avLst>
              <a:gd name="adj1" fmla="val 30006"/>
              <a:gd name="adj2" fmla="val 50000"/>
            </a:avLst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15" name="14 Abrir llave">
            <a:extLst>
              <a:ext uri="{FF2B5EF4-FFF2-40B4-BE49-F238E27FC236}">
                <a16:creationId xmlns:a16="http://schemas.microsoft.com/office/drawing/2014/main" id="{3E944A50-252E-495C-81F9-E50EAA0016EF}"/>
              </a:ext>
            </a:extLst>
          </p:cNvPr>
          <p:cNvSpPr/>
          <p:nvPr/>
        </p:nvSpPr>
        <p:spPr>
          <a:xfrm>
            <a:off x="3708400" y="5229225"/>
            <a:ext cx="503238" cy="1368425"/>
          </a:xfrm>
          <a:prstGeom prst="leftBrace">
            <a:avLst>
              <a:gd name="adj1" fmla="val 30006"/>
              <a:gd name="adj2" fmla="val 50000"/>
            </a:avLst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16" name="15 Rectángulo">
            <a:extLst>
              <a:ext uri="{FF2B5EF4-FFF2-40B4-BE49-F238E27FC236}">
                <a16:creationId xmlns:a16="http://schemas.microsoft.com/office/drawing/2014/main" id="{C9E78E18-6997-44B3-AE20-D42ABE809970}"/>
              </a:ext>
            </a:extLst>
          </p:cNvPr>
          <p:cNvSpPr/>
          <p:nvPr/>
        </p:nvSpPr>
        <p:spPr>
          <a:xfrm>
            <a:off x="539750" y="4005263"/>
            <a:ext cx="1876425" cy="522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latin typeface="+mn-lt"/>
                <a:cs typeface="Arial" charset="0"/>
              </a:rPr>
              <a:t>Diagnostics</a:t>
            </a:r>
            <a:endParaRPr lang="es-MX" sz="2800" dirty="0">
              <a:latin typeface="+mn-lt"/>
              <a:cs typeface="Arial" charset="0"/>
            </a:endParaRPr>
          </a:p>
        </p:txBody>
      </p:sp>
      <p:sp>
        <p:nvSpPr>
          <p:cNvPr id="17" name="16 Rectángulo">
            <a:extLst>
              <a:ext uri="{FF2B5EF4-FFF2-40B4-BE49-F238E27FC236}">
                <a16:creationId xmlns:a16="http://schemas.microsoft.com/office/drawing/2014/main" id="{E58B59D8-FE4B-4476-9035-F9996AF08176}"/>
              </a:ext>
            </a:extLst>
          </p:cNvPr>
          <p:cNvSpPr/>
          <p:nvPr/>
        </p:nvSpPr>
        <p:spPr>
          <a:xfrm>
            <a:off x="4103688" y="3883025"/>
            <a:ext cx="4333875" cy="7699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200" dirty="0">
                <a:latin typeface="+mn-lt"/>
                <a:cs typeface="Arial" charset="0"/>
              </a:rPr>
              <a:t>infection, serum, </a:t>
            </a:r>
            <a:r>
              <a:rPr lang="en-US" sz="2200" dirty="0" err="1">
                <a:latin typeface="+mn-lt"/>
                <a:cs typeface="Arial" charset="0"/>
              </a:rPr>
              <a:t>sledai</a:t>
            </a:r>
            <a:r>
              <a:rPr lang="en-US" sz="2200" dirty="0">
                <a:latin typeface="+mn-lt"/>
                <a:cs typeface="Arial" charset="0"/>
              </a:rPr>
              <a:t>, evaluation, </a:t>
            </a:r>
            <a:r>
              <a:rPr lang="en-US" sz="2200" dirty="0" err="1">
                <a:latin typeface="+mn-lt"/>
                <a:cs typeface="Arial" charset="0"/>
              </a:rPr>
              <a:t>biosy</a:t>
            </a:r>
            <a:r>
              <a:rPr lang="en-US" sz="2200" dirty="0">
                <a:latin typeface="+mn-lt"/>
                <a:cs typeface="Arial" charset="0"/>
              </a:rPr>
              <a:t>, diagnosis and chronic</a:t>
            </a:r>
            <a:endParaRPr lang="es-MX" sz="2200" dirty="0">
              <a:latin typeface="+mn-lt"/>
              <a:cs typeface="Arial" charset="0"/>
            </a:endParaRPr>
          </a:p>
        </p:txBody>
      </p:sp>
      <p:sp>
        <p:nvSpPr>
          <p:cNvPr id="18" name="17 Rectángulo">
            <a:extLst>
              <a:ext uri="{FF2B5EF4-FFF2-40B4-BE49-F238E27FC236}">
                <a16:creationId xmlns:a16="http://schemas.microsoft.com/office/drawing/2014/main" id="{A728D53C-B0CD-4008-8626-677E7BCF8242}"/>
              </a:ext>
            </a:extLst>
          </p:cNvPr>
          <p:cNvSpPr/>
          <p:nvPr/>
        </p:nvSpPr>
        <p:spPr>
          <a:xfrm>
            <a:off x="539750" y="5578475"/>
            <a:ext cx="1735138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latin typeface="+mn-lt"/>
                <a:cs typeface="Arial" charset="0"/>
              </a:rPr>
              <a:t>Treatment</a:t>
            </a:r>
            <a:endParaRPr lang="es-MX" sz="2800" dirty="0">
              <a:latin typeface="+mn-lt"/>
              <a:cs typeface="Arial" charset="0"/>
            </a:endParaRPr>
          </a:p>
        </p:txBody>
      </p:sp>
      <p:sp>
        <p:nvSpPr>
          <p:cNvPr id="31763" name="19 Rectángulo">
            <a:extLst>
              <a:ext uri="{FF2B5EF4-FFF2-40B4-BE49-F238E27FC236}">
                <a16:creationId xmlns:a16="http://schemas.microsoft.com/office/drawing/2014/main" id="{A327E768-FF64-4736-987C-8E3A051DA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5591175"/>
            <a:ext cx="429736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MX" sz="2200" dirty="0">
                <a:latin typeface="+mn-lt"/>
                <a:cs typeface="Arial" charset="0"/>
              </a:rPr>
              <a:t>therapy, effect, drug, duration, prednisone, vitamin, dose and risk</a:t>
            </a:r>
            <a:endParaRPr lang="es-MX" altLang="es-MX" sz="2200" dirty="0">
              <a:latin typeface="+mn-lt"/>
              <a:cs typeface="Arial" charset="0"/>
            </a:endParaRPr>
          </a:p>
        </p:txBody>
      </p:sp>
      <p:sp>
        <p:nvSpPr>
          <p:cNvPr id="20" name="1 Marcador de número de diapositiva">
            <a:extLst>
              <a:ext uri="{FF2B5EF4-FFF2-40B4-BE49-F238E27FC236}">
                <a16:creationId xmlns:a16="http://schemas.microsoft.com/office/drawing/2014/main" id="{93AACAEC-1BBC-467A-A2D5-282438AB416F}"/>
              </a:ext>
            </a:extLst>
          </p:cNvPr>
          <p:cNvSpPr txBox="1">
            <a:spLocks/>
          </p:cNvSpPr>
          <p:nvPr/>
        </p:nvSpPr>
        <p:spPr bwMode="auto">
          <a:xfrm>
            <a:off x="8715375" y="6500813"/>
            <a:ext cx="425450" cy="384175"/>
          </a:xfrm>
          <a:prstGeom prst="rect">
            <a:avLst/>
          </a:prstGeom>
          <a:solidFill>
            <a:schemeClr val="tx1"/>
          </a:solidFill>
          <a:ex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0F3D7E51-33D0-4A70-AF88-1B40F3F734A6}" type="slidenum">
              <a:rPr lang="es-MX" altLang="es-ES" sz="25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55</a:t>
            </a:fld>
            <a:endParaRPr lang="es-MX" altLang="es-ES" sz="25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7303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8 Imagen">
            <a:extLst>
              <a:ext uri="{FF2B5EF4-FFF2-40B4-BE49-F238E27FC236}">
                <a16:creationId xmlns:a16="http://schemas.microsoft.com/office/drawing/2014/main" id="{ABAA6B7F-F779-4971-B6F4-4728389C8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" t="1591" r="1624" b="2071"/>
          <a:stretch>
            <a:fillRect/>
          </a:stretch>
        </p:blipFill>
        <p:spPr bwMode="auto">
          <a:xfrm>
            <a:off x="0" y="3500438"/>
            <a:ext cx="5148263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7 Imagen">
            <a:extLst>
              <a:ext uri="{FF2B5EF4-FFF2-40B4-BE49-F238E27FC236}">
                <a16:creationId xmlns:a16="http://schemas.microsoft.com/office/drawing/2014/main" id="{7D429D2B-EFAF-481A-9421-31E1AAB1E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1994" r="1636" b="1994"/>
          <a:stretch>
            <a:fillRect/>
          </a:stretch>
        </p:blipFill>
        <p:spPr bwMode="auto">
          <a:xfrm>
            <a:off x="4159250" y="549275"/>
            <a:ext cx="50038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1 Rectángulo">
            <a:extLst>
              <a:ext uri="{FF2B5EF4-FFF2-40B4-BE49-F238E27FC236}">
                <a16:creationId xmlns:a16="http://schemas.microsoft.com/office/drawing/2014/main" id="{0AF72388-285C-4953-BB7C-C3153BBA9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692150"/>
            <a:ext cx="4986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514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2100"/>
              </a:spcAft>
              <a:buClr>
                <a:srgbClr val="C00000"/>
              </a:buClr>
              <a:buSzPct val="130000"/>
              <a:buFont typeface="Calibri" panose="020F0502020204030204" pitchFamily="34" charset="0"/>
              <a:buAutoNum type="arabicPeriod"/>
            </a:pPr>
            <a:r>
              <a:rPr lang="en-US" altLang="es-MX" sz="2800" b="1">
                <a:solidFill>
                  <a:srgbClr val="002060"/>
                </a:solidFill>
                <a:latin typeface="Calibri" panose="020F0502020204030204" pitchFamily="34" charset="0"/>
              </a:rPr>
              <a:t>Descriptive statistics</a:t>
            </a:r>
            <a:endParaRPr lang="en-GB" altLang="es-MX" sz="28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9 CuadroTexto">
            <a:extLst>
              <a:ext uri="{FF2B5EF4-FFF2-40B4-BE49-F238E27FC236}">
                <a16:creationId xmlns:a16="http://schemas.microsoft.com/office/drawing/2014/main" id="{66A41D8C-D105-472C-95CA-FB0EB0C51907}"/>
              </a:ext>
            </a:extLst>
          </p:cNvPr>
          <p:cNvSpPr txBox="1"/>
          <p:nvPr/>
        </p:nvSpPr>
        <p:spPr>
          <a:xfrm>
            <a:off x="6084888" y="4508500"/>
            <a:ext cx="2951162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2060"/>
                </a:solidFill>
                <a:latin typeface="+mn-lt"/>
                <a:cs typeface="Arial" charset="0"/>
              </a:rPr>
              <a:t>The majority of publications are concentrated on 13 journals.</a:t>
            </a:r>
          </a:p>
        </p:txBody>
      </p:sp>
      <p:sp>
        <p:nvSpPr>
          <p:cNvPr id="12" name="11 CuadroTexto">
            <a:extLst>
              <a:ext uri="{FF2B5EF4-FFF2-40B4-BE49-F238E27FC236}">
                <a16:creationId xmlns:a16="http://schemas.microsoft.com/office/drawing/2014/main" id="{71ED2AC8-760B-49B7-823E-337EEC9F02F0}"/>
              </a:ext>
            </a:extLst>
          </p:cNvPr>
          <p:cNvSpPr txBox="1"/>
          <p:nvPr/>
        </p:nvSpPr>
        <p:spPr>
          <a:xfrm>
            <a:off x="468313" y="1562100"/>
            <a:ext cx="2951162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900" dirty="0">
                <a:solidFill>
                  <a:srgbClr val="002060"/>
                </a:solidFill>
                <a:latin typeface="+mn-lt"/>
                <a:cs typeface="Arial" charset="0"/>
              </a:rPr>
              <a:t>Publications per year have increased on the last periods</a:t>
            </a:r>
          </a:p>
        </p:txBody>
      </p:sp>
      <p:sp>
        <p:nvSpPr>
          <p:cNvPr id="13" name="12 Flecha derecha">
            <a:extLst>
              <a:ext uri="{FF2B5EF4-FFF2-40B4-BE49-F238E27FC236}">
                <a16:creationId xmlns:a16="http://schemas.microsoft.com/office/drawing/2014/main" id="{A04F407B-2302-4CD0-9FA3-75D3E0A3F771}"/>
              </a:ext>
            </a:extLst>
          </p:cNvPr>
          <p:cNvSpPr/>
          <p:nvPr/>
        </p:nvSpPr>
        <p:spPr>
          <a:xfrm>
            <a:off x="3448050" y="2332038"/>
            <a:ext cx="395288" cy="40005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14" name="13 Flecha derecha">
            <a:extLst>
              <a:ext uri="{FF2B5EF4-FFF2-40B4-BE49-F238E27FC236}">
                <a16:creationId xmlns:a16="http://schemas.microsoft.com/office/drawing/2014/main" id="{2B628AC8-F05B-4D6D-8D8F-15EBB6740B69}"/>
              </a:ext>
            </a:extLst>
          </p:cNvPr>
          <p:cNvSpPr/>
          <p:nvPr/>
        </p:nvSpPr>
        <p:spPr>
          <a:xfrm>
            <a:off x="5508625" y="5045075"/>
            <a:ext cx="395288" cy="40005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15" name="14 Rectángulo">
            <a:extLst>
              <a:ext uri="{FF2B5EF4-FFF2-40B4-BE49-F238E27FC236}">
                <a16:creationId xmlns:a16="http://schemas.microsoft.com/office/drawing/2014/main" id="{1C0ABF0B-79E7-45DD-815D-8BFC465784BF}"/>
              </a:ext>
            </a:extLst>
          </p:cNvPr>
          <p:cNvSpPr/>
          <p:nvPr/>
        </p:nvSpPr>
        <p:spPr>
          <a:xfrm>
            <a:off x="-36513" y="0"/>
            <a:ext cx="1836738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16" name="15 Rectángulo">
            <a:extLst>
              <a:ext uri="{FF2B5EF4-FFF2-40B4-BE49-F238E27FC236}">
                <a16:creationId xmlns:a16="http://schemas.microsoft.com/office/drawing/2014/main" id="{3AB38F5A-1E12-4E22-BDF0-E42841447C6A}"/>
              </a:ext>
            </a:extLst>
          </p:cNvPr>
          <p:cNvSpPr/>
          <p:nvPr/>
        </p:nvSpPr>
        <p:spPr>
          <a:xfrm>
            <a:off x="17637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The dataset</a:t>
            </a:r>
          </a:p>
        </p:txBody>
      </p:sp>
      <p:sp>
        <p:nvSpPr>
          <p:cNvPr id="17" name="16 Rectángulo">
            <a:extLst>
              <a:ext uri="{FF2B5EF4-FFF2-40B4-BE49-F238E27FC236}">
                <a16:creationId xmlns:a16="http://schemas.microsoft.com/office/drawing/2014/main" id="{CE50DBC0-154C-46F8-89D5-27FA7EB4C00B}"/>
              </a:ext>
            </a:extLst>
          </p:cNvPr>
          <p:cNvSpPr/>
          <p:nvPr/>
        </p:nvSpPr>
        <p:spPr>
          <a:xfrm>
            <a:off x="3563938" y="0"/>
            <a:ext cx="1908175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Methodology</a:t>
            </a:r>
          </a:p>
        </p:txBody>
      </p:sp>
      <p:sp>
        <p:nvSpPr>
          <p:cNvPr id="18" name="17 Rectángulo">
            <a:extLst>
              <a:ext uri="{FF2B5EF4-FFF2-40B4-BE49-F238E27FC236}">
                <a16:creationId xmlns:a16="http://schemas.microsoft.com/office/drawing/2014/main" id="{0D490F85-51CE-44D2-AB86-375BBCC29D88}"/>
              </a:ext>
            </a:extLst>
          </p:cNvPr>
          <p:cNvSpPr/>
          <p:nvPr/>
        </p:nvSpPr>
        <p:spPr>
          <a:xfrm>
            <a:off x="54721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19" name="18 Rectángulo">
            <a:extLst>
              <a:ext uri="{FF2B5EF4-FFF2-40B4-BE49-F238E27FC236}">
                <a16:creationId xmlns:a16="http://schemas.microsoft.com/office/drawing/2014/main" id="{145FFADB-144C-4F20-B207-F746402A8BD8}"/>
              </a:ext>
            </a:extLst>
          </p:cNvPr>
          <p:cNvSpPr/>
          <p:nvPr/>
        </p:nvSpPr>
        <p:spPr>
          <a:xfrm>
            <a:off x="7308850" y="0"/>
            <a:ext cx="187166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Discussion.</a:t>
            </a:r>
          </a:p>
        </p:txBody>
      </p:sp>
      <p:sp>
        <p:nvSpPr>
          <p:cNvPr id="20" name="1 Marcador de número de diapositiva">
            <a:extLst>
              <a:ext uri="{FF2B5EF4-FFF2-40B4-BE49-F238E27FC236}">
                <a16:creationId xmlns:a16="http://schemas.microsoft.com/office/drawing/2014/main" id="{234F890E-E3E4-4E1D-B497-4408D5E66160}"/>
              </a:ext>
            </a:extLst>
          </p:cNvPr>
          <p:cNvSpPr txBox="1">
            <a:spLocks/>
          </p:cNvSpPr>
          <p:nvPr/>
        </p:nvSpPr>
        <p:spPr bwMode="auto">
          <a:xfrm>
            <a:off x="8715375" y="6500813"/>
            <a:ext cx="425450" cy="384175"/>
          </a:xfrm>
          <a:prstGeom prst="rect">
            <a:avLst/>
          </a:prstGeom>
          <a:solidFill>
            <a:schemeClr val="tx1"/>
          </a:solidFill>
          <a:ex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C3130A67-4632-4208-B11B-EC6FDEBA5176}" type="slidenum">
              <a:rPr lang="es-MX" altLang="es-ES" sz="25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56</a:t>
            </a:fld>
            <a:endParaRPr lang="es-MX" altLang="es-ES" sz="25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6677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1 Rectángulo">
            <a:extLst>
              <a:ext uri="{FF2B5EF4-FFF2-40B4-BE49-F238E27FC236}">
                <a16:creationId xmlns:a16="http://schemas.microsoft.com/office/drawing/2014/main" id="{4B013245-7BB8-43B5-93C6-81B2E204C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692150"/>
            <a:ext cx="6048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514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2100"/>
              </a:spcAft>
              <a:buClr>
                <a:srgbClr val="C00000"/>
              </a:buClr>
              <a:buSzPct val="130000"/>
              <a:buFont typeface="Calibri" panose="020F0502020204030204" pitchFamily="34" charset="0"/>
              <a:buAutoNum type="arabicPeriod" startAt="2"/>
            </a:pPr>
            <a:r>
              <a:rPr lang="en-US" altLang="es-MX" sz="2800" b="1">
                <a:solidFill>
                  <a:srgbClr val="002060"/>
                </a:solidFill>
                <a:latin typeface="Calibri" panose="020F0502020204030204" pitchFamily="34" charset="0"/>
              </a:rPr>
              <a:t>Simple correspondence analysis</a:t>
            </a:r>
            <a:endParaRPr lang="en-GB" altLang="es-MX" sz="28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7 Rectángulo">
            <a:extLst>
              <a:ext uri="{FF2B5EF4-FFF2-40B4-BE49-F238E27FC236}">
                <a16:creationId xmlns:a16="http://schemas.microsoft.com/office/drawing/2014/main" id="{349072CA-17DB-45C8-97D5-F28E795706B6}"/>
              </a:ext>
            </a:extLst>
          </p:cNvPr>
          <p:cNvSpPr/>
          <p:nvPr/>
        </p:nvSpPr>
        <p:spPr>
          <a:xfrm>
            <a:off x="971550" y="1052513"/>
            <a:ext cx="7542213" cy="6000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es-ES" sz="2200" dirty="0">
                <a:latin typeface="+mn-lt"/>
                <a:cs typeface="Arial" charset="0"/>
              </a:rPr>
              <a:t>It is applied to (</a:t>
            </a:r>
            <a:r>
              <a:rPr lang="en-US" altLang="es-ES" sz="2200" i="1" dirty="0">
                <a:latin typeface="+mn-lt"/>
                <a:cs typeface="Arial" charset="0"/>
              </a:rPr>
              <a:t>abstracts</a:t>
            </a:r>
            <a:r>
              <a:rPr lang="en-US" altLang="es-ES" sz="2200" dirty="0">
                <a:latin typeface="+mn-lt"/>
                <a:cs typeface="Arial" charset="0"/>
              </a:rPr>
              <a:t> × </a:t>
            </a:r>
            <a:r>
              <a:rPr lang="en-US" altLang="es-ES" sz="2200" i="1" dirty="0">
                <a:latin typeface="+mn-lt"/>
                <a:cs typeface="Arial" charset="0"/>
              </a:rPr>
              <a:t>words)</a:t>
            </a:r>
            <a:r>
              <a:rPr lang="en-US" altLang="es-ES" sz="2200" dirty="0">
                <a:latin typeface="+mn-lt"/>
                <a:cs typeface="Arial" charset="0"/>
              </a:rPr>
              <a:t> table, also called, lexical table</a:t>
            </a:r>
          </a:p>
        </p:txBody>
      </p:sp>
      <p:grpSp>
        <p:nvGrpSpPr>
          <p:cNvPr id="34820" name="Group 43">
            <a:extLst>
              <a:ext uri="{FF2B5EF4-FFF2-40B4-BE49-F238E27FC236}">
                <a16:creationId xmlns:a16="http://schemas.microsoft.com/office/drawing/2014/main" id="{248C4048-9D6E-427E-B5F9-56FC5F9ECB53}"/>
              </a:ext>
            </a:extLst>
          </p:cNvPr>
          <p:cNvGrpSpPr>
            <a:grpSpLocks/>
          </p:cNvGrpSpPr>
          <p:nvPr/>
        </p:nvGrpSpPr>
        <p:grpSpPr bwMode="auto">
          <a:xfrm>
            <a:off x="325438" y="2805113"/>
            <a:ext cx="2157412" cy="2632075"/>
            <a:chOff x="611889" y="2780845"/>
            <a:chExt cx="2159886" cy="2630943"/>
          </a:xfrm>
        </p:grpSpPr>
        <p:grpSp>
          <p:nvGrpSpPr>
            <p:cNvPr id="34869" name="Group 16">
              <a:extLst>
                <a:ext uri="{FF2B5EF4-FFF2-40B4-BE49-F238E27FC236}">
                  <a16:creationId xmlns:a16="http://schemas.microsoft.com/office/drawing/2014/main" id="{25B35BB4-0927-4EDF-B6F4-D96863D8C12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476375" y="2997200"/>
              <a:ext cx="1295400" cy="2414588"/>
              <a:chOff x="2835" y="709"/>
              <a:chExt cx="670" cy="1248"/>
            </a:xfrm>
          </p:grpSpPr>
          <p:sp>
            <p:nvSpPr>
              <p:cNvPr id="34872" name="AutoShape 15">
                <a:extLst>
                  <a:ext uri="{FF2B5EF4-FFF2-40B4-BE49-F238E27FC236}">
                    <a16:creationId xmlns:a16="http://schemas.microsoft.com/office/drawing/2014/main" id="{FFEB2F89-4F9F-47C9-9CB8-F47E2D8890E1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2835" y="709"/>
                <a:ext cx="670" cy="1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4873" name="Rectangle 17">
                <a:extLst>
                  <a:ext uri="{FF2B5EF4-FFF2-40B4-BE49-F238E27FC236}">
                    <a16:creationId xmlns:a16="http://schemas.microsoft.com/office/drawing/2014/main" id="{644204AC-3708-48CB-ACDB-50F5CCA924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1" y="869"/>
                <a:ext cx="542" cy="844"/>
              </a:xfrm>
              <a:prstGeom prst="rect">
                <a:avLst/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ES" altLang="es-ES"/>
              </a:p>
            </p:txBody>
          </p:sp>
          <p:sp>
            <p:nvSpPr>
              <p:cNvPr id="34874" name="Freeform 18">
                <a:extLst>
                  <a:ext uri="{FF2B5EF4-FFF2-40B4-BE49-F238E27FC236}">
                    <a16:creationId xmlns:a16="http://schemas.microsoft.com/office/drawing/2014/main" id="{CF44D785-C488-49A8-969A-2CDF73CAFB1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07" y="845"/>
                <a:ext cx="590" cy="905"/>
              </a:xfrm>
              <a:custGeom>
                <a:avLst/>
                <a:gdLst>
                  <a:gd name="T0" fmla="*/ 48 w 590"/>
                  <a:gd name="T1" fmla="*/ 2 h 1104"/>
                  <a:gd name="T2" fmla="*/ 48 w 590"/>
                  <a:gd name="T3" fmla="*/ 2 h 1104"/>
                  <a:gd name="T4" fmla="*/ 542 w 590"/>
                  <a:gd name="T5" fmla="*/ 2 h 1104"/>
                  <a:gd name="T6" fmla="*/ 542 w 590"/>
                  <a:gd name="T7" fmla="*/ 2 h 1104"/>
                  <a:gd name="T8" fmla="*/ 48 w 590"/>
                  <a:gd name="T9" fmla="*/ 2 h 1104"/>
                  <a:gd name="T10" fmla="*/ 550 w 590"/>
                  <a:gd name="T11" fmla="*/ 2 h 1104"/>
                  <a:gd name="T12" fmla="*/ 550 w 590"/>
                  <a:gd name="T13" fmla="*/ 2 h 1104"/>
                  <a:gd name="T14" fmla="*/ 40 w 590"/>
                  <a:gd name="T15" fmla="*/ 2 h 1104"/>
                  <a:gd name="T16" fmla="*/ 40 w 590"/>
                  <a:gd name="T17" fmla="*/ 2 h 1104"/>
                  <a:gd name="T18" fmla="*/ 550 w 590"/>
                  <a:gd name="T19" fmla="*/ 2 h 1104"/>
                  <a:gd name="T20" fmla="*/ 32 w 590"/>
                  <a:gd name="T21" fmla="*/ 2 h 1104"/>
                  <a:gd name="T22" fmla="*/ 32 w 590"/>
                  <a:gd name="T23" fmla="*/ 2 h 1104"/>
                  <a:gd name="T24" fmla="*/ 558 w 590"/>
                  <a:gd name="T25" fmla="*/ 2 h 1104"/>
                  <a:gd name="T26" fmla="*/ 558 w 590"/>
                  <a:gd name="T27" fmla="*/ 2 h 1104"/>
                  <a:gd name="T28" fmla="*/ 32 w 590"/>
                  <a:gd name="T29" fmla="*/ 2 h 1104"/>
                  <a:gd name="T30" fmla="*/ 574 w 590"/>
                  <a:gd name="T31" fmla="*/ 2 h 1104"/>
                  <a:gd name="T32" fmla="*/ 574 w 590"/>
                  <a:gd name="T33" fmla="*/ 2 h 1104"/>
                  <a:gd name="T34" fmla="*/ 16 w 590"/>
                  <a:gd name="T35" fmla="*/ 2 h 1104"/>
                  <a:gd name="T36" fmla="*/ 16 w 590"/>
                  <a:gd name="T37" fmla="*/ 2 h 1104"/>
                  <a:gd name="T38" fmla="*/ 574 w 590"/>
                  <a:gd name="T39" fmla="*/ 2 h 1104"/>
                  <a:gd name="T40" fmla="*/ 8 w 590"/>
                  <a:gd name="T41" fmla="*/ 1 h 1104"/>
                  <a:gd name="T42" fmla="*/ 8 w 590"/>
                  <a:gd name="T43" fmla="*/ 2 h 1104"/>
                  <a:gd name="T44" fmla="*/ 582 w 590"/>
                  <a:gd name="T45" fmla="*/ 2 h 1104"/>
                  <a:gd name="T46" fmla="*/ 582 w 590"/>
                  <a:gd name="T47" fmla="*/ 1 h 1104"/>
                  <a:gd name="T48" fmla="*/ 8 w 590"/>
                  <a:gd name="T49" fmla="*/ 1 h 1104"/>
                  <a:gd name="T50" fmla="*/ 590 w 590"/>
                  <a:gd name="T51" fmla="*/ 0 h 1104"/>
                  <a:gd name="T52" fmla="*/ 590 w 590"/>
                  <a:gd name="T53" fmla="*/ 2 h 1104"/>
                  <a:gd name="T54" fmla="*/ 0 w 590"/>
                  <a:gd name="T55" fmla="*/ 2 h 1104"/>
                  <a:gd name="T56" fmla="*/ 0 w 590"/>
                  <a:gd name="T57" fmla="*/ 0 h 1104"/>
                  <a:gd name="T58" fmla="*/ 590 w 590"/>
                  <a:gd name="T59" fmla="*/ 0 h 1104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90"/>
                  <a:gd name="T91" fmla="*/ 0 h 1104"/>
                  <a:gd name="T92" fmla="*/ 590 w 590"/>
                  <a:gd name="T93" fmla="*/ 1104 h 1104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90" h="1104">
                    <a:moveTo>
                      <a:pt x="48" y="48"/>
                    </a:moveTo>
                    <a:lnTo>
                      <a:pt x="48" y="1056"/>
                    </a:lnTo>
                    <a:lnTo>
                      <a:pt x="542" y="1056"/>
                    </a:lnTo>
                    <a:lnTo>
                      <a:pt x="542" y="48"/>
                    </a:lnTo>
                    <a:lnTo>
                      <a:pt x="48" y="48"/>
                    </a:lnTo>
                    <a:close/>
                    <a:moveTo>
                      <a:pt x="550" y="40"/>
                    </a:moveTo>
                    <a:lnTo>
                      <a:pt x="550" y="1064"/>
                    </a:lnTo>
                    <a:lnTo>
                      <a:pt x="40" y="1064"/>
                    </a:lnTo>
                    <a:lnTo>
                      <a:pt x="40" y="40"/>
                    </a:lnTo>
                    <a:lnTo>
                      <a:pt x="550" y="40"/>
                    </a:lnTo>
                    <a:close/>
                    <a:moveTo>
                      <a:pt x="32" y="32"/>
                    </a:moveTo>
                    <a:lnTo>
                      <a:pt x="32" y="1072"/>
                    </a:lnTo>
                    <a:lnTo>
                      <a:pt x="558" y="1072"/>
                    </a:lnTo>
                    <a:lnTo>
                      <a:pt x="558" y="32"/>
                    </a:lnTo>
                    <a:lnTo>
                      <a:pt x="32" y="32"/>
                    </a:lnTo>
                    <a:close/>
                    <a:moveTo>
                      <a:pt x="574" y="16"/>
                    </a:moveTo>
                    <a:lnTo>
                      <a:pt x="574" y="1088"/>
                    </a:lnTo>
                    <a:lnTo>
                      <a:pt x="16" y="1088"/>
                    </a:lnTo>
                    <a:lnTo>
                      <a:pt x="16" y="16"/>
                    </a:lnTo>
                    <a:lnTo>
                      <a:pt x="574" y="16"/>
                    </a:lnTo>
                    <a:close/>
                    <a:moveTo>
                      <a:pt x="8" y="8"/>
                    </a:moveTo>
                    <a:lnTo>
                      <a:pt x="8" y="1096"/>
                    </a:lnTo>
                    <a:lnTo>
                      <a:pt x="582" y="1096"/>
                    </a:lnTo>
                    <a:lnTo>
                      <a:pt x="582" y="8"/>
                    </a:lnTo>
                    <a:lnTo>
                      <a:pt x="8" y="8"/>
                    </a:lnTo>
                    <a:close/>
                    <a:moveTo>
                      <a:pt x="590" y="0"/>
                    </a:moveTo>
                    <a:lnTo>
                      <a:pt x="590" y="1104"/>
                    </a:lnTo>
                    <a:lnTo>
                      <a:pt x="0" y="1104"/>
                    </a:lnTo>
                    <a:lnTo>
                      <a:pt x="0" y="0"/>
                    </a:lnTo>
                    <a:lnTo>
                      <a:pt x="590" y="0"/>
                    </a:lnTo>
                    <a:close/>
                  </a:path>
                </a:pathLst>
              </a:custGeom>
              <a:solidFill>
                <a:srgbClr val="33CCFF"/>
              </a:solidFill>
              <a:ln w="0">
                <a:solidFill>
                  <a:srgbClr val="33CC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</p:grpSp>
        <p:sp>
          <p:nvSpPr>
            <p:cNvPr id="34870" name="TextBox 40">
              <a:extLst>
                <a:ext uri="{FF2B5EF4-FFF2-40B4-BE49-F238E27FC236}">
                  <a16:creationId xmlns:a16="http://schemas.microsoft.com/office/drawing/2014/main" id="{0B2C69F9-329D-40FC-8583-77FD974B36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1889" y="3716591"/>
              <a:ext cx="108012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altLang="es-ES" sz="1600"/>
                <a:t>Abstracts</a:t>
              </a:r>
              <a:endParaRPr lang="en-US" altLang="es-ES" sz="1600"/>
            </a:p>
          </p:txBody>
        </p:sp>
        <p:sp>
          <p:nvSpPr>
            <p:cNvPr id="34871" name="TextBox 41">
              <a:extLst>
                <a:ext uri="{FF2B5EF4-FFF2-40B4-BE49-F238E27FC236}">
                  <a16:creationId xmlns:a16="http://schemas.microsoft.com/office/drawing/2014/main" id="{ED208A4F-0053-4FB0-B772-0FDA4697DC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1110" y="2780845"/>
              <a:ext cx="108012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altLang="es-ES" sz="1600"/>
                <a:t>Words</a:t>
              </a:r>
              <a:endParaRPr lang="en-US" altLang="es-ES" sz="1600"/>
            </a:p>
          </p:txBody>
        </p:sp>
      </p:grpSp>
      <p:sp>
        <p:nvSpPr>
          <p:cNvPr id="16" name="TextBox 16">
            <a:extLst>
              <a:ext uri="{FF2B5EF4-FFF2-40B4-BE49-F238E27FC236}">
                <a16:creationId xmlns:a16="http://schemas.microsoft.com/office/drawing/2014/main" id="{EBD1EFD8-9951-4904-837F-69D4EE987CC9}"/>
              </a:ext>
            </a:extLst>
          </p:cNvPr>
          <p:cNvSpPr txBox="1"/>
          <p:nvPr/>
        </p:nvSpPr>
        <p:spPr>
          <a:xfrm>
            <a:off x="2519363" y="6273800"/>
            <a:ext cx="5005387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2060"/>
                </a:solidFill>
                <a:latin typeface="Arial" charset="0"/>
                <a:cs typeface="+mn-cs"/>
              </a:rPr>
              <a:t>Topics</a:t>
            </a:r>
            <a:r>
              <a:rPr lang="en-US" sz="1600" dirty="0">
                <a:latin typeface="Arial" charset="0"/>
                <a:cs typeface="+mn-cs"/>
              </a:rPr>
              <a:t>, through association between words</a:t>
            </a:r>
          </a:p>
          <a:p>
            <a:pPr>
              <a:defRPr/>
            </a:pPr>
            <a:r>
              <a:rPr lang="en-US" sz="1600" b="1" dirty="0">
                <a:solidFill>
                  <a:srgbClr val="002060"/>
                </a:solidFill>
                <a:latin typeface="Arial" charset="0"/>
                <a:cs typeface="+mn-cs"/>
              </a:rPr>
              <a:t>Which papers </a:t>
            </a:r>
            <a:r>
              <a:rPr lang="en-US" sz="1600" dirty="0" err="1">
                <a:latin typeface="Arial" charset="0"/>
                <a:cs typeface="+mn-cs"/>
              </a:rPr>
              <a:t>favour</a:t>
            </a:r>
            <a:r>
              <a:rPr lang="en-US" sz="1600" dirty="0">
                <a:latin typeface="Arial" charset="0"/>
                <a:cs typeface="+mn-cs"/>
              </a:rPr>
              <a:t> these topics</a:t>
            </a:r>
          </a:p>
        </p:txBody>
      </p:sp>
      <p:grpSp>
        <p:nvGrpSpPr>
          <p:cNvPr id="34822" name="Group 22">
            <a:extLst>
              <a:ext uri="{FF2B5EF4-FFF2-40B4-BE49-F238E27FC236}">
                <a16:creationId xmlns:a16="http://schemas.microsoft.com/office/drawing/2014/main" id="{9560E182-BF84-4F5C-9279-0AAED5C1E24D}"/>
              </a:ext>
            </a:extLst>
          </p:cNvPr>
          <p:cNvGrpSpPr>
            <a:grpSpLocks/>
          </p:cNvGrpSpPr>
          <p:nvPr/>
        </p:nvGrpSpPr>
        <p:grpSpPr bwMode="auto">
          <a:xfrm>
            <a:off x="3486150" y="2220913"/>
            <a:ext cx="5549900" cy="3711575"/>
            <a:chOff x="1115615" y="1628800"/>
            <a:chExt cx="7848873" cy="4249348"/>
          </a:xfrm>
        </p:grpSpPr>
        <p:cxnSp>
          <p:nvCxnSpPr>
            <p:cNvPr id="20" name="Straight Connector 24">
              <a:extLst>
                <a:ext uri="{FF2B5EF4-FFF2-40B4-BE49-F238E27FC236}">
                  <a16:creationId xmlns:a16="http://schemas.microsoft.com/office/drawing/2014/main" id="{E88222FC-165A-4BB4-82B3-DE8B2FCCE294}"/>
                </a:ext>
              </a:extLst>
            </p:cNvPr>
            <p:cNvCxnSpPr/>
            <p:nvPr/>
          </p:nvCxnSpPr>
          <p:spPr>
            <a:xfrm>
              <a:off x="1546674" y="4075174"/>
              <a:ext cx="677122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5">
              <a:extLst>
                <a:ext uri="{FF2B5EF4-FFF2-40B4-BE49-F238E27FC236}">
                  <a16:creationId xmlns:a16="http://schemas.microsoft.com/office/drawing/2014/main" id="{F508681C-024B-4FAB-B46E-FF6BC8AAE94B}"/>
                </a:ext>
              </a:extLst>
            </p:cNvPr>
            <p:cNvCxnSpPr/>
            <p:nvPr/>
          </p:nvCxnSpPr>
          <p:spPr>
            <a:xfrm>
              <a:off x="4067923" y="1628800"/>
              <a:ext cx="0" cy="42493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6">
              <a:extLst>
                <a:ext uri="{FF2B5EF4-FFF2-40B4-BE49-F238E27FC236}">
                  <a16:creationId xmlns:a16="http://schemas.microsoft.com/office/drawing/2014/main" id="{F63D7714-E91A-4829-A22F-EAC0A75C3ADB}"/>
                </a:ext>
              </a:extLst>
            </p:cNvPr>
            <p:cNvSpPr/>
            <p:nvPr/>
          </p:nvSpPr>
          <p:spPr>
            <a:xfrm>
              <a:off x="2556970" y="3357255"/>
              <a:ext cx="71843" cy="7088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34835" name="TextBox 27">
              <a:extLst>
                <a:ext uri="{FF2B5EF4-FFF2-40B4-BE49-F238E27FC236}">
                  <a16:creationId xmlns:a16="http://schemas.microsoft.com/office/drawing/2014/main" id="{F37C8EA0-E87D-41F6-BD78-9E30DA401C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5777" y="3429000"/>
              <a:ext cx="871860" cy="416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altLang="es-ES" sz="1200"/>
                <a:t>142</a:t>
              </a:r>
              <a:endParaRPr lang="en-US" altLang="es-ES" sz="1200"/>
            </a:p>
          </p:txBody>
        </p:sp>
        <p:sp>
          <p:nvSpPr>
            <p:cNvPr id="24" name="Oval 28">
              <a:extLst>
                <a:ext uri="{FF2B5EF4-FFF2-40B4-BE49-F238E27FC236}">
                  <a16:creationId xmlns:a16="http://schemas.microsoft.com/office/drawing/2014/main" id="{1FDC223B-7667-4960-97FB-920E0C92B703}"/>
                </a:ext>
              </a:extLst>
            </p:cNvPr>
            <p:cNvSpPr/>
            <p:nvPr/>
          </p:nvSpPr>
          <p:spPr>
            <a:xfrm flipH="1">
              <a:off x="6400583" y="3535372"/>
              <a:ext cx="44902" cy="4543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34837" name="TextBox 29">
              <a:extLst>
                <a:ext uri="{FF2B5EF4-FFF2-40B4-BE49-F238E27FC236}">
                  <a16:creationId xmlns:a16="http://schemas.microsoft.com/office/drawing/2014/main" id="{E1E3BD6C-3621-4F11-B69C-6791A1351B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60032" y="5589240"/>
              <a:ext cx="64807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altLang="es-ES" sz="1200"/>
                <a:t>85</a:t>
              </a:r>
              <a:endParaRPr lang="en-US" altLang="es-ES" sz="1200"/>
            </a:p>
          </p:txBody>
        </p:sp>
        <p:sp>
          <p:nvSpPr>
            <p:cNvPr id="26" name="Rounded Rectangle 30">
              <a:extLst>
                <a:ext uri="{FF2B5EF4-FFF2-40B4-BE49-F238E27FC236}">
                  <a16:creationId xmlns:a16="http://schemas.microsoft.com/office/drawing/2014/main" id="{40112345-E00B-4D28-9446-DD0D64AE71C6}"/>
                </a:ext>
              </a:extLst>
            </p:cNvPr>
            <p:cNvSpPr/>
            <p:nvPr/>
          </p:nvSpPr>
          <p:spPr>
            <a:xfrm flipH="1">
              <a:off x="2267353" y="3717123"/>
              <a:ext cx="44902" cy="72701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34839" name="TextBox 31">
              <a:extLst>
                <a:ext uri="{FF2B5EF4-FFF2-40B4-BE49-F238E27FC236}">
                  <a16:creationId xmlns:a16="http://schemas.microsoft.com/office/drawing/2014/main" id="{2ED23601-320D-4F4C-95D4-D735F52DD6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3688" y="3789041"/>
              <a:ext cx="1368151" cy="39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s-ES" sz="1100"/>
                <a:t>drug</a:t>
              </a:r>
            </a:p>
          </p:txBody>
        </p:sp>
        <p:sp>
          <p:nvSpPr>
            <p:cNvPr id="28" name="Rounded Rectangle 32">
              <a:extLst>
                <a:ext uri="{FF2B5EF4-FFF2-40B4-BE49-F238E27FC236}">
                  <a16:creationId xmlns:a16="http://schemas.microsoft.com/office/drawing/2014/main" id="{9027E4DE-5721-4641-8D20-BAAECCFD6955}"/>
                </a:ext>
              </a:extLst>
            </p:cNvPr>
            <p:cNvSpPr/>
            <p:nvPr/>
          </p:nvSpPr>
          <p:spPr>
            <a:xfrm flipH="1">
              <a:off x="1762204" y="3213672"/>
              <a:ext cx="47148" cy="70882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34841" name="TextBox 33">
              <a:extLst>
                <a:ext uri="{FF2B5EF4-FFF2-40B4-BE49-F238E27FC236}">
                  <a16:creationId xmlns:a16="http://schemas.microsoft.com/office/drawing/2014/main" id="{6B2527DB-D4A6-4264-A298-243E50E87F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0232" y="2996952"/>
              <a:ext cx="1368151" cy="39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altLang="es-ES" sz="1100"/>
                <a:t>patient</a:t>
              </a:r>
              <a:endParaRPr lang="en-US" altLang="es-ES" sz="1100"/>
            </a:p>
          </p:txBody>
        </p:sp>
        <p:sp>
          <p:nvSpPr>
            <p:cNvPr id="30" name="Rounded Rectangle 34">
              <a:extLst>
                <a:ext uri="{FF2B5EF4-FFF2-40B4-BE49-F238E27FC236}">
                  <a16:creationId xmlns:a16="http://schemas.microsoft.com/office/drawing/2014/main" id="{2E69BF2A-F0FF-4B41-BE1C-689AA8F89F62}"/>
                </a:ext>
              </a:extLst>
            </p:cNvPr>
            <p:cNvSpPr/>
            <p:nvPr/>
          </p:nvSpPr>
          <p:spPr>
            <a:xfrm flipH="1">
              <a:off x="7451290" y="2781104"/>
              <a:ext cx="44902" cy="70882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31" name="Oval 35">
              <a:extLst>
                <a:ext uri="{FF2B5EF4-FFF2-40B4-BE49-F238E27FC236}">
                  <a16:creationId xmlns:a16="http://schemas.microsoft.com/office/drawing/2014/main" id="{AD66B5AA-A1D0-4682-A4F1-1C645183FC1D}"/>
                </a:ext>
              </a:extLst>
            </p:cNvPr>
            <p:cNvSpPr/>
            <p:nvPr/>
          </p:nvSpPr>
          <p:spPr>
            <a:xfrm>
              <a:off x="7532114" y="3797094"/>
              <a:ext cx="71843" cy="7270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32" name="Rounded Rectangle 36">
              <a:extLst>
                <a:ext uri="{FF2B5EF4-FFF2-40B4-BE49-F238E27FC236}">
                  <a16:creationId xmlns:a16="http://schemas.microsoft.com/office/drawing/2014/main" id="{8298954B-F4EA-4829-9990-1D3DBDEF89AF}"/>
                </a:ext>
              </a:extLst>
            </p:cNvPr>
            <p:cNvSpPr/>
            <p:nvPr/>
          </p:nvSpPr>
          <p:spPr>
            <a:xfrm flipH="1">
              <a:off x="1917117" y="3366343"/>
              <a:ext cx="44902" cy="70882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34845" name="TextBox 37">
              <a:extLst>
                <a:ext uri="{FF2B5EF4-FFF2-40B4-BE49-F238E27FC236}">
                  <a16:creationId xmlns:a16="http://schemas.microsoft.com/office/drawing/2014/main" id="{880C78A2-8545-4E74-8E48-4FACDD6BA0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96337" y="2852934"/>
              <a:ext cx="1368151" cy="39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altLang="es-ES" sz="1100"/>
                <a:t>belimumab</a:t>
              </a:r>
              <a:endParaRPr lang="en-US" altLang="es-ES" sz="1100"/>
            </a:p>
          </p:txBody>
        </p:sp>
        <p:sp>
          <p:nvSpPr>
            <p:cNvPr id="34" name="Rounded Rectangle 38">
              <a:extLst>
                <a:ext uri="{FF2B5EF4-FFF2-40B4-BE49-F238E27FC236}">
                  <a16:creationId xmlns:a16="http://schemas.microsoft.com/office/drawing/2014/main" id="{8DECE0F0-0F9A-40EB-970F-1F4FF2694D69}"/>
                </a:ext>
              </a:extLst>
            </p:cNvPr>
            <p:cNvSpPr/>
            <p:nvPr/>
          </p:nvSpPr>
          <p:spPr>
            <a:xfrm flipH="1">
              <a:off x="7603957" y="2933775"/>
              <a:ext cx="47148" cy="70882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35" name="Oval 39">
              <a:extLst>
                <a:ext uri="{FF2B5EF4-FFF2-40B4-BE49-F238E27FC236}">
                  <a16:creationId xmlns:a16="http://schemas.microsoft.com/office/drawing/2014/main" id="{A78B6772-6D6F-4158-9E50-7740229215CD}"/>
                </a:ext>
              </a:extLst>
            </p:cNvPr>
            <p:cNvSpPr/>
            <p:nvPr/>
          </p:nvSpPr>
          <p:spPr>
            <a:xfrm>
              <a:off x="4642669" y="5589163"/>
              <a:ext cx="74088" cy="7088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34848" name="TextBox 40">
              <a:extLst>
                <a:ext uri="{FF2B5EF4-FFF2-40B4-BE49-F238E27FC236}">
                  <a16:creationId xmlns:a16="http://schemas.microsoft.com/office/drawing/2014/main" id="{8E14F36E-129E-45C2-ACA3-E5FD53A0BE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5373216"/>
              <a:ext cx="64807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altLang="es-ES" sz="1200"/>
                <a:t>71</a:t>
              </a:r>
              <a:endParaRPr lang="en-US" altLang="es-ES" sz="1200"/>
            </a:p>
          </p:txBody>
        </p:sp>
        <p:sp>
          <p:nvSpPr>
            <p:cNvPr id="34849" name="TextBox 41">
              <a:extLst>
                <a:ext uri="{FF2B5EF4-FFF2-40B4-BE49-F238E27FC236}">
                  <a16:creationId xmlns:a16="http://schemas.microsoft.com/office/drawing/2014/main" id="{959E369D-20AB-4D90-A507-E993F283FB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9631" y="3356992"/>
              <a:ext cx="1368151" cy="39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s-ES" sz="1100"/>
                <a:t>pulmonary</a:t>
              </a:r>
            </a:p>
          </p:txBody>
        </p:sp>
        <p:sp>
          <p:nvSpPr>
            <p:cNvPr id="38" name="Rounded Rectangle 42">
              <a:extLst>
                <a:ext uri="{FF2B5EF4-FFF2-40B4-BE49-F238E27FC236}">
                  <a16:creationId xmlns:a16="http://schemas.microsoft.com/office/drawing/2014/main" id="{7595B8C4-2780-404E-AED2-EEEA2792B1A9}"/>
                </a:ext>
              </a:extLst>
            </p:cNvPr>
            <p:cNvSpPr/>
            <p:nvPr/>
          </p:nvSpPr>
          <p:spPr>
            <a:xfrm flipH="1">
              <a:off x="3490932" y="5372879"/>
              <a:ext cx="47148" cy="72701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34851" name="TextBox 43">
              <a:extLst>
                <a:ext uri="{FF2B5EF4-FFF2-40B4-BE49-F238E27FC236}">
                  <a16:creationId xmlns:a16="http://schemas.microsoft.com/office/drawing/2014/main" id="{D6C00E27-0633-4C3F-A158-07C2577C33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67942" y="4869160"/>
              <a:ext cx="1368151" cy="39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altLang="es-ES" sz="1100"/>
                <a:t>desease</a:t>
              </a:r>
              <a:endParaRPr lang="en-US" altLang="es-ES" sz="1100"/>
            </a:p>
          </p:txBody>
        </p:sp>
        <p:sp>
          <p:nvSpPr>
            <p:cNvPr id="40" name="Oval 44">
              <a:extLst>
                <a:ext uri="{FF2B5EF4-FFF2-40B4-BE49-F238E27FC236}">
                  <a16:creationId xmlns:a16="http://schemas.microsoft.com/office/drawing/2014/main" id="{F297806A-6DB4-4135-849B-530B34438B0D}"/>
                </a:ext>
              </a:extLst>
            </p:cNvPr>
            <p:cNvSpPr/>
            <p:nvPr/>
          </p:nvSpPr>
          <p:spPr>
            <a:xfrm>
              <a:off x="4797581" y="5741834"/>
              <a:ext cx="69599" cy="7088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34853" name="TextBox 45">
              <a:extLst>
                <a:ext uri="{FF2B5EF4-FFF2-40B4-BE49-F238E27FC236}">
                  <a16:creationId xmlns:a16="http://schemas.microsoft.com/office/drawing/2014/main" id="{79BD2688-D0D9-4A16-A152-FD50960CB1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71800" y="2924944"/>
              <a:ext cx="870890" cy="416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altLang="es-ES" sz="1200"/>
                <a:t>154</a:t>
              </a:r>
              <a:endParaRPr lang="en-US" altLang="es-ES" sz="1200"/>
            </a:p>
          </p:txBody>
        </p:sp>
        <p:sp>
          <p:nvSpPr>
            <p:cNvPr id="42" name="Rounded Rectangle 46">
              <a:extLst>
                <a:ext uri="{FF2B5EF4-FFF2-40B4-BE49-F238E27FC236}">
                  <a16:creationId xmlns:a16="http://schemas.microsoft.com/office/drawing/2014/main" id="{F088ECDE-ABA1-444D-A263-29F6CA8DCF1D}"/>
                </a:ext>
              </a:extLst>
            </p:cNvPr>
            <p:cNvSpPr/>
            <p:nvPr/>
          </p:nvSpPr>
          <p:spPr>
            <a:xfrm flipH="1">
              <a:off x="3645845" y="5527367"/>
              <a:ext cx="44902" cy="70884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34855" name="TextBox 47">
              <a:extLst>
                <a:ext uri="{FF2B5EF4-FFF2-40B4-BE49-F238E27FC236}">
                  <a16:creationId xmlns:a16="http://schemas.microsoft.com/office/drawing/2014/main" id="{02A3F040-5243-4955-943E-CF374C01F4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5615" y="2924945"/>
              <a:ext cx="1673604" cy="648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altLang="es-ES" sz="1100">
                  <a:solidFill>
                    <a:srgbClr val="000000"/>
                  </a:solidFill>
                  <a:latin typeface="Calibri" panose="020F0502020204030204" pitchFamily="34" charset="0"/>
                </a:rPr>
                <a:t>manifestation</a:t>
              </a:r>
            </a:p>
            <a:p>
              <a:pPr eaLnBrk="1" hangingPunct="1"/>
              <a:endParaRPr lang="en-US" altLang="es-ES" sz="1100"/>
            </a:p>
          </p:txBody>
        </p:sp>
        <p:sp>
          <p:nvSpPr>
            <p:cNvPr id="44" name="Rounded Rectangle 48">
              <a:extLst>
                <a:ext uri="{FF2B5EF4-FFF2-40B4-BE49-F238E27FC236}">
                  <a16:creationId xmlns:a16="http://schemas.microsoft.com/office/drawing/2014/main" id="{ABD86D30-E7E7-4EDB-971C-90C85DE93728}"/>
                </a:ext>
              </a:extLst>
            </p:cNvPr>
            <p:cNvSpPr/>
            <p:nvPr/>
          </p:nvSpPr>
          <p:spPr>
            <a:xfrm flipH="1">
              <a:off x="4867179" y="4876697"/>
              <a:ext cx="47146" cy="74519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45" name="Rounded Rectangle 49">
              <a:extLst>
                <a:ext uri="{FF2B5EF4-FFF2-40B4-BE49-F238E27FC236}">
                  <a16:creationId xmlns:a16="http://schemas.microsoft.com/office/drawing/2014/main" id="{535277B4-254A-4656-B0F0-4C136027E103}"/>
                </a:ext>
              </a:extLst>
            </p:cNvPr>
            <p:cNvSpPr/>
            <p:nvPr/>
          </p:nvSpPr>
          <p:spPr>
            <a:xfrm flipH="1">
              <a:off x="6229955" y="2781104"/>
              <a:ext cx="44902" cy="70882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" sz="1200" dirty="0"/>
                <a:t>&lt;&lt;&lt;&lt;&lt;&lt;&lt;&lt;&lt;&lt;&lt;&lt;&lt;&lt;&lt;&lt;&lt;&lt;&lt;&lt;&lt;&lt;</a:t>
              </a:r>
              <a:endParaRPr lang="en-US" sz="1200" dirty="0"/>
            </a:p>
          </p:txBody>
        </p:sp>
        <p:sp>
          <p:nvSpPr>
            <p:cNvPr id="34858" name="TextBox 50">
              <a:extLst>
                <a:ext uri="{FF2B5EF4-FFF2-40B4-BE49-F238E27FC236}">
                  <a16:creationId xmlns:a16="http://schemas.microsoft.com/office/drawing/2014/main" id="{0983F54F-6FA0-4A84-A0CB-B3EB20B853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4128" y="2924945"/>
              <a:ext cx="1368151" cy="39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s-ES" sz="1100"/>
                <a:t>genetic</a:t>
              </a:r>
            </a:p>
          </p:txBody>
        </p:sp>
        <p:sp>
          <p:nvSpPr>
            <p:cNvPr id="34859" name="TextBox 51">
              <a:extLst>
                <a:ext uri="{FF2B5EF4-FFF2-40B4-BE49-F238E27FC236}">
                  <a16:creationId xmlns:a16="http://schemas.microsoft.com/office/drawing/2014/main" id="{38198368-6CB0-437A-A182-C76970E650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32240" y="2564904"/>
              <a:ext cx="1368151" cy="39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altLang="es-ES" sz="1100"/>
                <a:t>gene</a:t>
              </a:r>
              <a:endParaRPr lang="en-US" altLang="es-ES" sz="1100"/>
            </a:p>
          </p:txBody>
        </p:sp>
        <p:sp>
          <p:nvSpPr>
            <p:cNvPr id="48" name="Rounded Rectangle 52">
              <a:extLst>
                <a:ext uri="{FF2B5EF4-FFF2-40B4-BE49-F238E27FC236}">
                  <a16:creationId xmlns:a16="http://schemas.microsoft.com/office/drawing/2014/main" id="{3F2781BE-D572-47C5-8211-C989D55C551D}"/>
                </a:ext>
              </a:extLst>
            </p:cNvPr>
            <p:cNvSpPr/>
            <p:nvPr/>
          </p:nvSpPr>
          <p:spPr>
            <a:xfrm flipH="1">
              <a:off x="6804701" y="2950132"/>
              <a:ext cx="71843" cy="45438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34861" name="TextBox 53">
              <a:extLst>
                <a:ext uri="{FF2B5EF4-FFF2-40B4-BE49-F238E27FC236}">
                  <a16:creationId xmlns:a16="http://schemas.microsoft.com/office/drawing/2014/main" id="{BC89D142-A4E2-47B8-9C55-4D079DCF83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4288" y="3573016"/>
              <a:ext cx="64807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altLang="es-ES" sz="1200"/>
                <a:t>36</a:t>
              </a:r>
              <a:endParaRPr lang="en-US" altLang="es-ES" sz="1200"/>
            </a:p>
          </p:txBody>
        </p:sp>
        <p:sp>
          <p:nvSpPr>
            <p:cNvPr id="34862" name="TextBox 54">
              <a:extLst>
                <a:ext uri="{FF2B5EF4-FFF2-40B4-BE49-F238E27FC236}">
                  <a16:creationId xmlns:a16="http://schemas.microsoft.com/office/drawing/2014/main" id="{92338D22-EBBE-44E9-B91D-4AF7D348C4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44207" y="3356992"/>
              <a:ext cx="64807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altLang="es-ES" sz="1200"/>
                <a:t>47</a:t>
              </a:r>
              <a:endParaRPr lang="en-US" altLang="es-ES" sz="1200"/>
            </a:p>
          </p:txBody>
        </p:sp>
        <p:sp>
          <p:nvSpPr>
            <p:cNvPr id="34863" name="TextBox 55">
              <a:extLst>
                <a:ext uri="{FF2B5EF4-FFF2-40B4-BE49-F238E27FC236}">
                  <a16:creationId xmlns:a16="http://schemas.microsoft.com/office/drawing/2014/main" id="{27944D0B-1272-4D2C-8D2A-7A1DAA284E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7822" y="5085185"/>
              <a:ext cx="1368151" cy="39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altLang="es-ES" sz="1100"/>
                <a:t>woman</a:t>
              </a:r>
              <a:endParaRPr lang="en-US" altLang="es-ES" sz="1100"/>
            </a:p>
          </p:txBody>
        </p:sp>
        <p:sp>
          <p:nvSpPr>
            <p:cNvPr id="52" name="Oval 56">
              <a:extLst>
                <a:ext uri="{FF2B5EF4-FFF2-40B4-BE49-F238E27FC236}">
                  <a16:creationId xmlns:a16="http://schemas.microsoft.com/office/drawing/2014/main" id="{D775AFA6-62E1-47D4-8D98-FEBE6490C69C}"/>
                </a:ext>
              </a:extLst>
            </p:cNvPr>
            <p:cNvSpPr/>
            <p:nvPr/>
          </p:nvSpPr>
          <p:spPr>
            <a:xfrm>
              <a:off x="2788216" y="3086446"/>
              <a:ext cx="71843" cy="7270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34865" name="TextBox 57">
              <a:extLst>
                <a:ext uri="{FF2B5EF4-FFF2-40B4-BE49-F238E27FC236}">
                  <a16:creationId xmlns:a16="http://schemas.microsoft.com/office/drawing/2014/main" id="{720E5D3D-3F32-4756-A51C-F338C8E210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68344" y="3356992"/>
              <a:ext cx="64807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altLang="es-ES" sz="1200"/>
                <a:t>32</a:t>
              </a:r>
              <a:endParaRPr lang="en-US" altLang="es-ES" sz="1200"/>
            </a:p>
          </p:txBody>
        </p:sp>
        <p:sp>
          <p:nvSpPr>
            <p:cNvPr id="54" name="Oval 58">
              <a:extLst>
                <a:ext uri="{FF2B5EF4-FFF2-40B4-BE49-F238E27FC236}">
                  <a16:creationId xmlns:a16="http://schemas.microsoft.com/office/drawing/2014/main" id="{B7ABCB8A-6DB6-4EF1-AC80-07FFD9C41F60}"/>
                </a:ext>
              </a:extLst>
            </p:cNvPr>
            <p:cNvSpPr/>
            <p:nvPr/>
          </p:nvSpPr>
          <p:spPr>
            <a:xfrm>
              <a:off x="7603957" y="3509927"/>
              <a:ext cx="74089" cy="7088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34867" name="TextBox 59">
              <a:extLst>
                <a:ext uri="{FF2B5EF4-FFF2-40B4-BE49-F238E27FC236}">
                  <a16:creationId xmlns:a16="http://schemas.microsoft.com/office/drawing/2014/main" id="{A841C981-D626-4972-A590-D71DF7495D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16216" y="3645024"/>
              <a:ext cx="64807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altLang="es-ES" sz="1200"/>
                <a:t>8</a:t>
              </a:r>
              <a:endParaRPr lang="en-US" altLang="es-ES" sz="1200"/>
            </a:p>
          </p:txBody>
        </p:sp>
        <p:sp>
          <p:nvSpPr>
            <p:cNvPr id="56" name="Oval 60">
              <a:extLst>
                <a:ext uri="{FF2B5EF4-FFF2-40B4-BE49-F238E27FC236}">
                  <a16:creationId xmlns:a16="http://schemas.microsoft.com/office/drawing/2014/main" id="{EDD5854F-A61C-4ECA-A147-3A725F9249FB}"/>
                </a:ext>
              </a:extLst>
            </p:cNvPr>
            <p:cNvSpPr/>
            <p:nvPr/>
          </p:nvSpPr>
          <p:spPr>
            <a:xfrm>
              <a:off x="6452221" y="3797094"/>
              <a:ext cx="74088" cy="7270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</p:grpSp>
      <p:sp>
        <p:nvSpPr>
          <p:cNvPr id="34823" name="9 CuadroTexto">
            <a:extLst>
              <a:ext uri="{FF2B5EF4-FFF2-40B4-BE49-F238E27FC236}">
                <a16:creationId xmlns:a16="http://schemas.microsoft.com/office/drawing/2014/main" id="{0BA03360-A1D2-4822-9325-C7D92004C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773238"/>
            <a:ext cx="2274887" cy="400050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s-MX" sz="2000" b="1">
                <a:solidFill>
                  <a:schemeClr val="bg1"/>
                </a:solidFill>
              </a:rPr>
              <a:t>Table</a:t>
            </a:r>
          </a:p>
        </p:txBody>
      </p:sp>
      <p:sp>
        <p:nvSpPr>
          <p:cNvPr id="34824" name="18 CuadroTexto">
            <a:extLst>
              <a:ext uri="{FF2B5EF4-FFF2-40B4-BE49-F238E27FC236}">
                <a16:creationId xmlns:a16="http://schemas.microsoft.com/office/drawing/2014/main" id="{D8A3C9D7-D121-4399-A5F4-073CC7E12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2563" y="1773238"/>
            <a:ext cx="3024187" cy="400050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s-MX" sz="2000" b="1">
                <a:solidFill>
                  <a:schemeClr val="bg1"/>
                </a:solidFill>
              </a:rPr>
              <a:t>Visual form</a:t>
            </a:r>
          </a:p>
        </p:txBody>
      </p:sp>
      <p:sp>
        <p:nvSpPr>
          <p:cNvPr id="60" name="59 Flecha derecha">
            <a:extLst>
              <a:ext uri="{FF2B5EF4-FFF2-40B4-BE49-F238E27FC236}">
                <a16:creationId xmlns:a16="http://schemas.microsoft.com/office/drawing/2014/main" id="{DACE0C57-BF8F-4B01-B5B8-982DB144FBCA}"/>
              </a:ext>
            </a:extLst>
          </p:cNvPr>
          <p:cNvSpPr/>
          <p:nvPr/>
        </p:nvSpPr>
        <p:spPr>
          <a:xfrm>
            <a:off x="3743325" y="1773238"/>
            <a:ext cx="541338" cy="40005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9" name="58 Rectángulo">
            <a:extLst>
              <a:ext uri="{FF2B5EF4-FFF2-40B4-BE49-F238E27FC236}">
                <a16:creationId xmlns:a16="http://schemas.microsoft.com/office/drawing/2014/main" id="{158AD38F-C8B2-4057-B8BC-4378CB289082}"/>
              </a:ext>
            </a:extLst>
          </p:cNvPr>
          <p:cNvSpPr/>
          <p:nvPr/>
        </p:nvSpPr>
        <p:spPr>
          <a:xfrm>
            <a:off x="-36513" y="0"/>
            <a:ext cx="1836738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61" name="60 Rectángulo">
            <a:extLst>
              <a:ext uri="{FF2B5EF4-FFF2-40B4-BE49-F238E27FC236}">
                <a16:creationId xmlns:a16="http://schemas.microsoft.com/office/drawing/2014/main" id="{A722B7A0-8021-4B45-B521-CB31A5AB64FF}"/>
              </a:ext>
            </a:extLst>
          </p:cNvPr>
          <p:cNvSpPr/>
          <p:nvPr/>
        </p:nvSpPr>
        <p:spPr>
          <a:xfrm>
            <a:off x="17637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The dataset</a:t>
            </a:r>
          </a:p>
        </p:txBody>
      </p:sp>
      <p:sp>
        <p:nvSpPr>
          <p:cNvPr id="62" name="61 Rectángulo">
            <a:extLst>
              <a:ext uri="{FF2B5EF4-FFF2-40B4-BE49-F238E27FC236}">
                <a16:creationId xmlns:a16="http://schemas.microsoft.com/office/drawing/2014/main" id="{5E6CC5DB-552C-4F54-B823-B7DE482A5E67}"/>
              </a:ext>
            </a:extLst>
          </p:cNvPr>
          <p:cNvSpPr/>
          <p:nvPr/>
        </p:nvSpPr>
        <p:spPr>
          <a:xfrm>
            <a:off x="3563938" y="0"/>
            <a:ext cx="1908175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Methodology</a:t>
            </a:r>
          </a:p>
        </p:txBody>
      </p:sp>
      <p:sp>
        <p:nvSpPr>
          <p:cNvPr id="63" name="62 Rectángulo">
            <a:extLst>
              <a:ext uri="{FF2B5EF4-FFF2-40B4-BE49-F238E27FC236}">
                <a16:creationId xmlns:a16="http://schemas.microsoft.com/office/drawing/2014/main" id="{46B5E496-44D5-4FFF-8912-9B0A3E19A815}"/>
              </a:ext>
            </a:extLst>
          </p:cNvPr>
          <p:cNvSpPr/>
          <p:nvPr/>
        </p:nvSpPr>
        <p:spPr>
          <a:xfrm>
            <a:off x="54721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64" name="63 Rectángulo">
            <a:extLst>
              <a:ext uri="{FF2B5EF4-FFF2-40B4-BE49-F238E27FC236}">
                <a16:creationId xmlns:a16="http://schemas.microsoft.com/office/drawing/2014/main" id="{B8D97DD5-1D5E-4443-BB35-95BF899D7A3A}"/>
              </a:ext>
            </a:extLst>
          </p:cNvPr>
          <p:cNvSpPr/>
          <p:nvPr/>
        </p:nvSpPr>
        <p:spPr>
          <a:xfrm>
            <a:off x="7308850" y="0"/>
            <a:ext cx="187166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Discussion.</a:t>
            </a:r>
          </a:p>
        </p:txBody>
      </p:sp>
      <p:sp>
        <p:nvSpPr>
          <p:cNvPr id="65" name="1 Marcador de número de diapositiva">
            <a:extLst>
              <a:ext uri="{FF2B5EF4-FFF2-40B4-BE49-F238E27FC236}">
                <a16:creationId xmlns:a16="http://schemas.microsoft.com/office/drawing/2014/main" id="{C6414113-710D-4AFB-A5B2-22185B12A86F}"/>
              </a:ext>
            </a:extLst>
          </p:cNvPr>
          <p:cNvSpPr txBox="1">
            <a:spLocks/>
          </p:cNvSpPr>
          <p:nvPr/>
        </p:nvSpPr>
        <p:spPr bwMode="auto">
          <a:xfrm>
            <a:off x="8715375" y="6500813"/>
            <a:ext cx="425450" cy="384175"/>
          </a:xfrm>
          <a:prstGeom prst="rect">
            <a:avLst/>
          </a:prstGeom>
          <a:solidFill>
            <a:schemeClr val="tx1"/>
          </a:solidFill>
          <a:ex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2E3ED0A7-D9E9-42A7-8FF5-F901FF06E008}" type="slidenum">
              <a:rPr lang="es-MX" altLang="es-ES" sz="25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57</a:t>
            </a:fld>
            <a:endParaRPr lang="es-MX" altLang="es-ES" sz="25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3551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6 Rectángulo">
            <a:extLst>
              <a:ext uri="{FF2B5EF4-FFF2-40B4-BE49-F238E27FC236}">
                <a16:creationId xmlns:a16="http://schemas.microsoft.com/office/drawing/2014/main" id="{1A70DF92-96CF-4FFC-BD79-CCCC79FAD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692150"/>
            <a:ext cx="6048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514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2100"/>
              </a:spcAft>
              <a:buClr>
                <a:srgbClr val="C00000"/>
              </a:buClr>
              <a:buSzPct val="130000"/>
              <a:buFont typeface="Calibri" panose="020F0502020204030204" pitchFamily="34" charset="0"/>
              <a:buAutoNum type="arabicPeriod" startAt="2"/>
            </a:pPr>
            <a:r>
              <a:rPr lang="en-US" altLang="es-MX" sz="2800" b="1">
                <a:solidFill>
                  <a:srgbClr val="002060"/>
                </a:solidFill>
                <a:latin typeface="Calibri" panose="020F0502020204030204" pitchFamily="34" charset="0"/>
              </a:rPr>
              <a:t>Simple correspondence analysis</a:t>
            </a:r>
            <a:endParaRPr lang="en-GB" altLang="es-MX" sz="28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35843" name="Picture 2">
            <a:extLst>
              <a:ext uri="{FF2B5EF4-FFF2-40B4-BE49-F238E27FC236}">
                <a16:creationId xmlns:a16="http://schemas.microsoft.com/office/drawing/2014/main" id="{E678E4A2-47EA-47FD-93E3-9DA62B41B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0"/>
          <a:stretch>
            <a:fillRect/>
          </a:stretch>
        </p:blipFill>
        <p:spPr bwMode="auto">
          <a:xfrm>
            <a:off x="0" y="1428750"/>
            <a:ext cx="8964613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Rectángulo">
            <a:extLst>
              <a:ext uri="{FF2B5EF4-FFF2-40B4-BE49-F238E27FC236}">
                <a16:creationId xmlns:a16="http://schemas.microsoft.com/office/drawing/2014/main" id="{F4D6B6C1-7335-4361-942B-661877D42F3E}"/>
              </a:ext>
            </a:extLst>
          </p:cNvPr>
          <p:cNvSpPr/>
          <p:nvPr/>
        </p:nvSpPr>
        <p:spPr>
          <a:xfrm>
            <a:off x="-36513" y="0"/>
            <a:ext cx="1836738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10" name="9 Rectángulo">
            <a:extLst>
              <a:ext uri="{FF2B5EF4-FFF2-40B4-BE49-F238E27FC236}">
                <a16:creationId xmlns:a16="http://schemas.microsoft.com/office/drawing/2014/main" id="{8F88B2B5-6992-466F-9F6C-99D07A28C114}"/>
              </a:ext>
            </a:extLst>
          </p:cNvPr>
          <p:cNvSpPr/>
          <p:nvPr/>
        </p:nvSpPr>
        <p:spPr>
          <a:xfrm>
            <a:off x="17637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The dataset</a:t>
            </a:r>
          </a:p>
        </p:txBody>
      </p:sp>
      <p:sp>
        <p:nvSpPr>
          <p:cNvPr id="11" name="10 Rectángulo">
            <a:extLst>
              <a:ext uri="{FF2B5EF4-FFF2-40B4-BE49-F238E27FC236}">
                <a16:creationId xmlns:a16="http://schemas.microsoft.com/office/drawing/2014/main" id="{7B583D08-020D-412F-B2F9-387D8297D918}"/>
              </a:ext>
            </a:extLst>
          </p:cNvPr>
          <p:cNvSpPr/>
          <p:nvPr/>
        </p:nvSpPr>
        <p:spPr>
          <a:xfrm>
            <a:off x="3563938" y="0"/>
            <a:ext cx="1908175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Methodology</a:t>
            </a:r>
          </a:p>
        </p:txBody>
      </p:sp>
      <p:sp>
        <p:nvSpPr>
          <p:cNvPr id="12" name="11 Rectángulo">
            <a:extLst>
              <a:ext uri="{FF2B5EF4-FFF2-40B4-BE49-F238E27FC236}">
                <a16:creationId xmlns:a16="http://schemas.microsoft.com/office/drawing/2014/main" id="{36D7E352-805D-41E5-BE8A-F62F4B8FC8D0}"/>
              </a:ext>
            </a:extLst>
          </p:cNvPr>
          <p:cNvSpPr/>
          <p:nvPr/>
        </p:nvSpPr>
        <p:spPr>
          <a:xfrm>
            <a:off x="54721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13" name="12 Rectángulo">
            <a:extLst>
              <a:ext uri="{FF2B5EF4-FFF2-40B4-BE49-F238E27FC236}">
                <a16:creationId xmlns:a16="http://schemas.microsoft.com/office/drawing/2014/main" id="{BCE95177-871E-4735-AFD4-0108760F6A57}"/>
              </a:ext>
            </a:extLst>
          </p:cNvPr>
          <p:cNvSpPr/>
          <p:nvPr/>
        </p:nvSpPr>
        <p:spPr>
          <a:xfrm>
            <a:off x="7308850" y="0"/>
            <a:ext cx="187166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Discussion.</a:t>
            </a:r>
          </a:p>
        </p:txBody>
      </p:sp>
      <p:sp>
        <p:nvSpPr>
          <p:cNvPr id="14" name="1 Marcador de número de diapositiva">
            <a:extLst>
              <a:ext uri="{FF2B5EF4-FFF2-40B4-BE49-F238E27FC236}">
                <a16:creationId xmlns:a16="http://schemas.microsoft.com/office/drawing/2014/main" id="{476670F7-0BD7-4312-B1E3-97CA4701886D}"/>
              </a:ext>
            </a:extLst>
          </p:cNvPr>
          <p:cNvSpPr txBox="1">
            <a:spLocks/>
          </p:cNvSpPr>
          <p:nvPr/>
        </p:nvSpPr>
        <p:spPr bwMode="auto">
          <a:xfrm>
            <a:off x="8715375" y="6500813"/>
            <a:ext cx="425450" cy="384175"/>
          </a:xfrm>
          <a:prstGeom prst="rect">
            <a:avLst/>
          </a:prstGeom>
          <a:solidFill>
            <a:schemeClr val="tx1"/>
          </a:solidFill>
          <a:ex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9B1EA53F-5D7D-4326-9E1C-4A3A00F1C0A9}" type="slidenum">
              <a:rPr lang="es-MX" altLang="es-ES" sz="25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58</a:t>
            </a:fld>
            <a:endParaRPr lang="es-MX" altLang="es-ES" sz="25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3973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1 Rectángulo">
            <a:extLst>
              <a:ext uri="{FF2B5EF4-FFF2-40B4-BE49-F238E27FC236}">
                <a16:creationId xmlns:a16="http://schemas.microsoft.com/office/drawing/2014/main" id="{006AD1DA-3939-49CD-AE10-79FC69FE8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765175"/>
            <a:ext cx="7667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514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2100"/>
              </a:spcAft>
              <a:buClr>
                <a:srgbClr val="C00000"/>
              </a:buClr>
              <a:buSzPct val="130000"/>
              <a:buFont typeface="Calibri" panose="020F0502020204030204" pitchFamily="34" charset="0"/>
              <a:buAutoNum type="arabicPeriod" startAt="3"/>
            </a:pPr>
            <a:r>
              <a:rPr lang="en-US" altLang="es-MX" sz="2400" b="1">
                <a:solidFill>
                  <a:srgbClr val="002060"/>
                </a:solidFill>
                <a:latin typeface="Calibri" panose="020F0502020204030204" pitchFamily="34" charset="0"/>
              </a:rPr>
              <a:t>Aggregated tables. CA integrated  with time as factor</a:t>
            </a:r>
            <a:endParaRPr lang="en-GB" altLang="es-MX" sz="24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9 CuadroTexto">
            <a:extLst>
              <a:ext uri="{FF2B5EF4-FFF2-40B4-BE49-F238E27FC236}">
                <a16:creationId xmlns:a16="http://schemas.microsoft.com/office/drawing/2014/main" id="{3CE97E9B-BEEC-46D8-B518-86B032F80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341438"/>
            <a:ext cx="8353425" cy="7699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s-ES" sz="2200" dirty="0">
                <a:latin typeface="+mn-lt"/>
                <a:cs typeface="Arial" charset="0"/>
              </a:rPr>
              <a:t>  Integrating the variable time as factor to the correspondence analysis  applied to </a:t>
            </a:r>
            <a:r>
              <a:rPr lang="es-ES" altLang="es-ES" sz="2200" dirty="0" err="1">
                <a:latin typeface="+mn-lt"/>
                <a:cs typeface="Arial" charset="0"/>
              </a:rPr>
              <a:t>periods</a:t>
            </a:r>
            <a:r>
              <a:rPr lang="es-ES" altLang="es-ES" sz="2200" dirty="0">
                <a:latin typeface="+mn-lt"/>
                <a:cs typeface="Arial" charset="0"/>
              </a:rPr>
              <a:t> × </a:t>
            </a:r>
            <a:r>
              <a:rPr lang="es-ES" altLang="es-ES" sz="2200" dirty="0" err="1">
                <a:latin typeface="+mn-lt"/>
                <a:cs typeface="Arial" charset="0"/>
              </a:rPr>
              <a:t>words</a:t>
            </a:r>
            <a:r>
              <a:rPr lang="es-ES" altLang="es-ES" sz="2200" dirty="0">
                <a:latin typeface="+mn-lt"/>
                <a:cs typeface="Arial" charset="0"/>
              </a:rPr>
              <a:t>  </a:t>
            </a:r>
            <a:r>
              <a:rPr lang="es-ES" altLang="es-ES" sz="2200" dirty="0" err="1">
                <a:latin typeface="+mn-lt"/>
                <a:cs typeface="Arial" charset="0"/>
              </a:rPr>
              <a:t>table</a:t>
            </a:r>
            <a:r>
              <a:rPr lang="en-US" altLang="es-ES" sz="2200" dirty="0">
                <a:latin typeface="+mn-lt"/>
                <a:cs typeface="Arial" charset="0"/>
              </a:rPr>
              <a:t>. </a:t>
            </a:r>
            <a:endParaRPr lang="es-ES" altLang="es-ES" sz="2200" dirty="0">
              <a:latin typeface="+mn-lt"/>
              <a:cs typeface="Arial" charset="0"/>
            </a:endParaRPr>
          </a:p>
        </p:txBody>
      </p:sp>
      <p:grpSp>
        <p:nvGrpSpPr>
          <p:cNvPr id="36868" name="Group 43">
            <a:extLst>
              <a:ext uri="{FF2B5EF4-FFF2-40B4-BE49-F238E27FC236}">
                <a16:creationId xmlns:a16="http://schemas.microsoft.com/office/drawing/2014/main" id="{3703D28A-DDFA-464B-B0B9-445DCEC8134C}"/>
              </a:ext>
            </a:extLst>
          </p:cNvPr>
          <p:cNvGrpSpPr>
            <a:grpSpLocks/>
          </p:cNvGrpSpPr>
          <p:nvPr/>
        </p:nvGrpSpPr>
        <p:grpSpPr bwMode="auto">
          <a:xfrm>
            <a:off x="527050" y="3389313"/>
            <a:ext cx="2314575" cy="2847975"/>
            <a:chOff x="454310" y="2564904"/>
            <a:chExt cx="2317490" cy="2846884"/>
          </a:xfrm>
        </p:grpSpPr>
        <p:grpSp>
          <p:nvGrpSpPr>
            <p:cNvPr id="36925" name="Group 16">
              <a:extLst>
                <a:ext uri="{FF2B5EF4-FFF2-40B4-BE49-F238E27FC236}">
                  <a16:creationId xmlns:a16="http://schemas.microsoft.com/office/drawing/2014/main" id="{F83ACD94-A585-4461-B860-C04608F31DE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476375" y="2997200"/>
              <a:ext cx="1295400" cy="2414588"/>
              <a:chOff x="2835" y="709"/>
              <a:chExt cx="670" cy="1248"/>
            </a:xfrm>
          </p:grpSpPr>
          <p:sp>
            <p:nvSpPr>
              <p:cNvPr id="36928" name="AutoShape 15">
                <a:extLst>
                  <a:ext uri="{FF2B5EF4-FFF2-40B4-BE49-F238E27FC236}">
                    <a16:creationId xmlns:a16="http://schemas.microsoft.com/office/drawing/2014/main" id="{F9BBC728-F9A7-4C14-9561-13B1634D0771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2835" y="709"/>
                <a:ext cx="670" cy="1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6929" name="Rectangle 17">
                <a:extLst>
                  <a:ext uri="{FF2B5EF4-FFF2-40B4-BE49-F238E27FC236}">
                    <a16:creationId xmlns:a16="http://schemas.microsoft.com/office/drawing/2014/main" id="{20435526-CBD6-4953-91BB-9D95F3A6FC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1" y="869"/>
                <a:ext cx="542" cy="584"/>
              </a:xfrm>
              <a:prstGeom prst="rect">
                <a:avLst/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ES" altLang="es-ES"/>
              </a:p>
            </p:txBody>
          </p:sp>
          <p:sp>
            <p:nvSpPr>
              <p:cNvPr id="36930" name="Freeform 18">
                <a:extLst>
                  <a:ext uri="{FF2B5EF4-FFF2-40B4-BE49-F238E27FC236}">
                    <a16:creationId xmlns:a16="http://schemas.microsoft.com/office/drawing/2014/main" id="{B59E7900-C19D-4FF1-B6FD-B4254E3E6F4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07" y="845"/>
                <a:ext cx="590" cy="645"/>
              </a:xfrm>
              <a:custGeom>
                <a:avLst/>
                <a:gdLst>
                  <a:gd name="T0" fmla="*/ 48 w 590"/>
                  <a:gd name="T1" fmla="*/ 1 h 1104"/>
                  <a:gd name="T2" fmla="*/ 48 w 590"/>
                  <a:gd name="T3" fmla="*/ 1 h 1104"/>
                  <a:gd name="T4" fmla="*/ 542 w 590"/>
                  <a:gd name="T5" fmla="*/ 1 h 1104"/>
                  <a:gd name="T6" fmla="*/ 542 w 590"/>
                  <a:gd name="T7" fmla="*/ 1 h 1104"/>
                  <a:gd name="T8" fmla="*/ 48 w 590"/>
                  <a:gd name="T9" fmla="*/ 1 h 1104"/>
                  <a:gd name="T10" fmla="*/ 550 w 590"/>
                  <a:gd name="T11" fmla="*/ 1 h 1104"/>
                  <a:gd name="T12" fmla="*/ 550 w 590"/>
                  <a:gd name="T13" fmla="*/ 1 h 1104"/>
                  <a:gd name="T14" fmla="*/ 40 w 590"/>
                  <a:gd name="T15" fmla="*/ 1 h 1104"/>
                  <a:gd name="T16" fmla="*/ 40 w 590"/>
                  <a:gd name="T17" fmla="*/ 1 h 1104"/>
                  <a:gd name="T18" fmla="*/ 550 w 590"/>
                  <a:gd name="T19" fmla="*/ 1 h 1104"/>
                  <a:gd name="T20" fmla="*/ 32 w 590"/>
                  <a:gd name="T21" fmla="*/ 1 h 1104"/>
                  <a:gd name="T22" fmla="*/ 32 w 590"/>
                  <a:gd name="T23" fmla="*/ 1 h 1104"/>
                  <a:gd name="T24" fmla="*/ 558 w 590"/>
                  <a:gd name="T25" fmla="*/ 1 h 1104"/>
                  <a:gd name="T26" fmla="*/ 558 w 590"/>
                  <a:gd name="T27" fmla="*/ 1 h 1104"/>
                  <a:gd name="T28" fmla="*/ 32 w 590"/>
                  <a:gd name="T29" fmla="*/ 1 h 1104"/>
                  <a:gd name="T30" fmla="*/ 574 w 590"/>
                  <a:gd name="T31" fmla="*/ 1 h 1104"/>
                  <a:gd name="T32" fmla="*/ 574 w 590"/>
                  <a:gd name="T33" fmla="*/ 1 h 1104"/>
                  <a:gd name="T34" fmla="*/ 16 w 590"/>
                  <a:gd name="T35" fmla="*/ 1 h 1104"/>
                  <a:gd name="T36" fmla="*/ 16 w 590"/>
                  <a:gd name="T37" fmla="*/ 1 h 1104"/>
                  <a:gd name="T38" fmla="*/ 574 w 590"/>
                  <a:gd name="T39" fmla="*/ 1 h 1104"/>
                  <a:gd name="T40" fmla="*/ 8 w 590"/>
                  <a:gd name="T41" fmla="*/ 1 h 1104"/>
                  <a:gd name="T42" fmla="*/ 8 w 590"/>
                  <a:gd name="T43" fmla="*/ 1 h 1104"/>
                  <a:gd name="T44" fmla="*/ 582 w 590"/>
                  <a:gd name="T45" fmla="*/ 1 h 1104"/>
                  <a:gd name="T46" fmla="*/ 582 w 590"/>
                  <a:gd name="T47" fmla="*/ 1 h 1104"/>
                  <a:gd name="T48" fmla="*/ 8 w 590"/>
                  <a:gd name="T49" fmla="*/ 1 h 1104"/>
                  <a:gd name="T50" fmla="*/ 590 w 590"/>
                  <a:gd name="T51" fmla="*/ 0 h 1104"/>
                  <a:gd name="T52" fmla="*/ 590 w 590"/>
                  <a:gd name="T53" fmla="*/ 1 h 1104"/>
                  <a:gd name="T54" fmla="*/ 0 w 590"/>
                  <a:gd name="T55" fmla="*/ 1 h 1104"/>
                  <a:gd name="T56" fmla="*/ 0 w 590"/>
                  <a:gd name="T57" fmla="*/ 0 h 1104"/>
                  <a:gd name="T58" fmla="*/ 590 w 590"/>
                  <a:gd name="T59" fmla="*/ 0 h 1104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90"/>
                  <a:gd name="T91" fmla="*/ 0 h 1104"/>
                  <a:gd name="T92" fmla="*/ 590 w 590"/>
                  <a:gd name="T93" fmla="*/ 1104 h 1104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90" h="1104">
                    <a:moveTo>
                      <a:pt x="48" y="48"/>
                    </a:moveTo>
                    <a:lnTo>
                      <a:pt x="48" y="1056"/>
                    </a:lnTo>
                    <a:lnTo>
                      <a:pt x="542" y="1056"/>
                    </a:lnTo>
                    <a:lnTo>
                      <a:pt x="542" y="48"/>
                    </a:lnTo>
                    <a:lnTo>
                      <a:pt x="48" y="48"/>
                    </a:lnTo>
                    <a:close/>
                    <a:moveTo>
                      <a:pt x="550" y="40"/>
                    </a:moveTo>
                    <a:lnTo>
                      <a:pt x="550" y="1064"/>
                    </a:lnTo>
                    <a:lnTo>
                      <a:pt x="40" y="1064"/>
                    </a:lnTo>
                    <a:lnTo>
                      <a:pt x="40" y="40"/>
                    </a:lnTo>
                    <a:lnTo>
                      <a:pt x="550" y="40"/>
                    </a:lnTo>
                    <a:close/>
                    <a:moveTo>
                      <a:pt x="32" y="32"/>
                    </a:moveTo>
                    <a:lnTo>
                      <a:pt x="32" y="1072"/>
                    </a:lnTo>
                    <a:lnTo>
                      <a:pt x="558" y="1072"/>
                    </a:lnTo>
                    <a:lnTo>
                      <a:pt x="558" y="32"/>
                    </a:lnTo>
                    <a:lnTo>
                      <a:pt x="32" y="32"/>
                    </a:lnTo>
                    <a:close/>
                    <a:moveTo>
                      <a:pt x="574" y="16"/>
                    </a:moveTo>
                    <a:lnTo>
                      <a:pt x="574" y="1088"/>
                    </a:lnTo>
                    <a:lnTo>
                      <a:pt x="16" y="1088"/>
                    </a:lnTo>
                    <a:lnTo>
                      <a:pt x="16" y="16"/>
                    </a:lnTo>
                    <a:lnTo>
                      <a:pt x="574" y="16"/>
                    </a:lnTo>
                    <a:close/>
                    <a:moveTo>
                      <a:pt x="8" y="8"/>
                    </a:moveTo>
                    <a:lnTo>
                      <a:pt x="8" y="1096"/>
                    </a:lnTo>
                    <a:lnTo>
                      <a:pt x="582" y="1096"/>
                    </a:lnTo>
                    <a:lnTo>
                      <a:pt x="582" y="8"/>
                    </a:lnTo>
                    <a:lnTo>
                      <a:pt x="8" y="8"/>
                    </a:lnTo>
                    <a:close/>
                    <a:moveTo>
                      <a:pt x="590" y="0"/>
                    </a:moveTo>
                    <a:lnTo>
                      <a:pt x="590" y="1104"/>
                    </a:lnTo>
                    <a:lnTo>
                      <a:pt x="0" y="1104"/>
                    </a:lnTo>
                    <a:lnTo>
                      <a:pt x="0" y="0"/>
                    </a:lnTo>
                    <a:lnTo>
                      <a:pt x="590" y="0"/>
                    </a:lnTo>
                    <a:close/>
                  </a:path>
                </a:pathLst>
              </a:custGeom>
              <a:solidFill>
                <a:srgbClr val="33CCFF"/>
              </a:solidFill>
              <a:ln w="0">
                <a:solidFill>
                  <a:srgbClr val="33CC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</p:grpSp>
        <p:sp>
          <p:nvSpPr>
            <p:cNvPr id="36926" name="TextBox 40">
              <a:extLst>
                <a:ext uri="{FF2B5EF4-FFF2-40B4-BE49-F238E27FC236}">
                  <a16:creationId xmlns:a16="http://schemas.microsoft.com/office/drawing/2014/main" id="{83D588A6-9D8B-425E-9B85-3FCCC2990D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4310" y="3567532"/>
              <a:ext cx="1080121" cy="584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s-ES" sz="1600"/>
                <a:t>years/</a:t>
              </a:r>
            </a:p>
            <a:p>
              <a:pPr eaLnBrk="1" hangingPunct="1"/>
              <a:r>
                <a:rPr lang="en-US" altLang="es-ES" sz="1600"/>
                <a:t>periods</a:t>
              </a:r>
            </a:p>
          </p:txBody>
        </p:sp>
        <p:sp>
          <p:nvSpPr>
            <p:cNvPr id="36927" name="TextBox 41">
              <a:extLst>
                <a:ext uri="{FF2B5EF4-FFF2-40B4-BE49-F238E27FC236}">
                  <a16:creationId xmlns:a16="http://schemas.microsoft.com/office/drawing/2014/main" id="{5E0CBC51-7D6C-4901-B077-E7216CADBF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1680" y="2564904"/>
              <a:ext cx="108012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altLang="es-ES" sz="1600"/>
                <a:t>Words</a:t>
              </a:r>
              <a:endParaRPr lang="en-US" altLang="es-ES" sz="1600"/>
            </a:p>
          </p:txBody>
        </p:sp>
      </p:grpSp>
      <p:grpSp>
        <p:nvGrpSpPr>
          <p:cNvPr id="36869" name="Group 15">
            <a:extLst>
              <a:ext uri="{FF2B5EF4-FFF2-40B4-BE49-F238E27FC236}">
                <a16:creationId xmlns:a16="http://schemas.microsoft.com/office/drawing/2014/main" id="{3A350033-1207-4FFA-B9C1-DF38069748EB}"/>
              </a:ext>
            </a:extLst>
          </p:cNvPr>
          <p:cNvGrpSpPr>
            <a:grpSpLocks/>
          </p:cNvGrpSpPr>
          <p:nvPr/>
        </p:nvGrpSpPr>
        <p:grpSpPr bwMode="auto">
          <a:xfrm>
            <a:off x="4429125" y="3389313"/>
            <a:ext cx="4103688" cy="2663825"/>
            <a:chOff x="1547664" y="1628800"/>
            <a:chExt cx="6768752" cy="4248472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CBD9EE8-F384-4424-B6B1-F4E931173BD8}"/>
                </a:ext>
              </a:extLst>
            </p:cNvPr>
            <p:cNvCxnSpPr/>
            <p:nvPr/>
          </p:nvCxnSpPr>
          <p:spPr>
            <a:xfrm>
              <a:off x="1547664" y="4077114"/>
              <a:ext cx="676875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00A7D5A-57D6-42AD-BA69-841B06297C03}"/>
                </a:ext>
              </a:extLst>
            </p:cNvPr>
            <p:cNvCxnSpPr/>
            <p:nvPr/>
          </p:nvCxnSpPr>
          <p:spPr>
            <a:xfrm>
              <a:off x="4069254" y="1628800"/>
              <a:ext cx="0" cy="42484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EE76612-ECA2-4B93-B711-64435F375C6D}"/>
                </a:ext>
              </a:extLst>
            </p:cNvPr>
            <p:cNvSpPr/>
            <p:nvPr/>
          </p:nvSpPr>
          <p:spPr>
            <a:xfrm flipH="1">
              <a:off x="6399694" y="3535295"/>
              <a:ext cx="44513" cy="455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36883" name="TextBox 19">
              <a:extLst>
                <a:ext uri="{FF2B5EF4-FFF2-40B4-BE49-F238E27FC236}">
                  <a16:creationId xmlns:a16="http://schemas.microsoft.com/office/drawing/2014/main" id="{785D6163-6FAD-4634-9FAC-CC1CB16885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8064" y="2996952"/>
              <a:ext cx="64807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altLang="es-ES" sz="1200"/>
                <a:t>P4</a:t>
              </a:r>
              <a:endParaRPr lang="en-US" altLang="es-ES" sz="1200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54B3B7FE-F3C7-48F0-B1CF-622E479AD495}"/>
                </a:ext>
              </a:extLst>
            </p:cNvPr>
            <p:cNvSpPr/>
            <p:nvPr/>
          </p:nvSpPr>
          <p:spPr>
            <a:xfrm flipH="1">
              <a:off x="2843809" y="3788481"/>
              <a:ext cx="44513" cy="73425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22" name="Rounded Rectangle 22">
              <a:extLst>
                <a:ext uri="{FF2B5EF4-FFF2-40B4-BE49-F238E27FC236}">
                  <a16:creationId xmlns:a16="http://schemas.microsoft.com/office/drawing/2014/main" id="{32B73534-01AE-4F68-9312-62C541CF7CF0}"/>
                </a:ext>
              </a:extLst>
            </p:cNvPr>
            <p:cNvSpPr/>
            <p:nvPr/>
          </p:nvSpPr>
          <p:spPr>
            <a:xfrm flipH="1">
              <a:off x="2555777" y="3140324"/>
              <a:ext cx="44513" cy="73425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23" name="Rounded Rectangle 23">
              <a:extLst>
                <a:ext uri="{FF2B5EF4-FFF2-40B4-BE49-F238E27FC236}">
                  <a16:creationId xmlns:a16="http://schemas.microsoft.com/office/drawing/2014/main" id="{553F5A9C-1696-4C0F-94FF-922E67FD85F8}"/>
                </a:ext>
              </a:extLst>
            </p:cNvPr>
            <p:cNvSpPr/>
            <p:nvPr/>
          </p:nvSpPr>
          <p:spPr>
            <a:xfrm flipH="1">
              <a:off x="4572000" y="3140324"/>
              <a:ext cx="44513" cy="73425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24" name="Oval 24">
              <a:extLst>
                <a:ext uri="{FF2B5EF4-FFF2-40B4-BE49-F238E27FC236}">
                  <a16:creationId xmlns:a16="http://schemas.microsoft.com/office/drawing/2014/main" id="{C7976642-F9D9-40DC-9199-3D3D4DC94FE5}"/>
                </a:ext>
              </a:extLst>
            </p:cNvPr>
            <p:cNvSpPr/>
            <p:nvPr/>
          </p:nvSpPr>
          <p:spPr>
            <a:xfrm>
              <a:off x="7533492" y="3798609"/>
              <a:ext cx="70700" cy="7089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25" name="Rounded Rectangle 25">
              <a:extLst>
                <a:ext uri="{FF2B5EF4-FFF2-40B4-BE49-F238E27FC236}">
                  <a16:creationId xmlns:a16="http://schemas.microsoft.com/office/drawing/2014/main" id="{644DAA02-FF44-4320-B16F-34631A78E772}"/>
                </a:ext>
              </a:extLst>
            </p:cNvPr>
            <p:cNvSpPr/>
            <p:nvPr/>
          </p:nvSpPr>
          <p:spPr>
            <a:xfrm flipH="1">
              <a:off x="2555777" y="3428956"/>
              <a:ext cx="44513" cy="70892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26" name="Rounded Rectangle 26">
              <a:extLst>
                <a:ext uri="{FF2B5EF4-FFF2-40B4-BE49-F238E27FC236}">
                  <a16:creationId xmlns:a16="http://schemas.microsoft.com/office/drawing/2014/main" id="{2070E915-6D81-4565-8A01-53C234F22FCC}"/>
                </a:ext>
              </a:extLst>
            </p:cNvPr>
            <p:cNvSpPr/>
            <p:nvPr/>
          </p:nvSpPr>
          <p:spPr>
            <a:xfrm flipH="1">
              <a:off x="4860032" y="3428956"/>
              <a:ext cx="44513" cy="70892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27" name="Rounded Rectangle 27">
              <a:extLst>
                <a:ext uri="{FF2B5EF4-FFF2-40B4-BE49-F238E27FC236}">
                  <a16:creationId xmlns:a16="http://schemas.microsoft.com/office/drawing/2014/main" id="{328246EA-F7C6-4C64-9918-556681FFA3EF}"/>
                </a:ext>
              </a:extLst>
            </p:cNvPr>
            <p:cNvSpPr/>
            <p:nvPr/>
          </p:nvSpPr>
          <p:spPr>
            <a:xfrm flipH="1">
              <a:off x="3781222" y="4510064"/>
              <a:ext cx="44513" cy="70892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28" name="Oval 28">
              <a:extLst>
                <a:ext uri="{FF2B5EF4-FFF2-40B4-BE49-F238E27FC236}">
                  <a16:creationId xmlns:a16="http://schemas.microsoft.com/office/drawing/2014/main" id="{89516431-E57E-4CA3-9C91-FB568EDD097D}"/>
                </a:ext>
              </a:extLst>
            </p:cNvPr>
            <p:cNvSpPr/>
            <p:nvPr/>
          </p:nvSpPr>
          <p:spPr>
            <a:xfrm flipH="1" flipV="1">
              <a:off x="6373509" y="3573273"/>
              <a:ext cx="44513" cy="455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36892" name="TextBox 29">
              <a:extLst>
                <a:ext uri="{FF2B5EF4-FFF2-40B4-BE49-F238E27FC236}">
                  <a16:creationId xmlns:a16="http://schemas.microsoft.com/office/drawing/2014/main" id="{F9D60AB1-3F0B-4A2A-B0A4-DD648E5233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71800" y="2924944"/>
              <a:ext cx="64807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altLang="es-ES" sz="1200"/>
                <a:t>P1</a:t>
              </a:r>
              <a:endParaRPr lang="en-US" altLang="es-ES" sz="1200"/>
            </a:p>
          </p:txBody>
        </p:sp>
        <p:sp>
          <p:nvSpPr>
            <p:cNvPr id="30" name="Rounded Rectangle 30">
              <a:extLst>
                <a:ext uri="{FF2B5EF4-FFF2-40B4-BE49-F238E27FC236}">
                  <a16:creationId xmlns:a16="http://schemas.microsoft.com/office/drawing/2014/main" id="{2125B76F-E4D6-4CA0-AD7E-BB320D14CFCF}"/>
                </a:ext>
              </a:extLst>
            </p:cNvPr>
            <p:cNvSpPr/>
            <p:nvPr/>
          </p:nvSpPr>
          <p:spPr>
            <a:xfrm flipH="1">
              <a:off x="3995937" y="4725272"/>
              <a:ext cx="44513" cy="70892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31" name="Rounded Rectangle 31">
              <a:extLst>
                <a:ext uri="{FF2B5EF4-FFF2-40B4-BE49-F238E27FC236}">
                  <a16:creationId xmlns:a16="http://schemas.microsoft.com/office/drawing/2014/main" id="{C7F42F92-E41B-4631-ADCE-6B0B589A2EBA}"/>
                </a:ext>
              </a:extLst>
            </p:cNvPr>
            <p:cNvSpPr/>
            <p:nvPr/>
          </p:nvSpPr>
          <p:spPr>
            <a:xfrm flipH="1">
              <a:off x="4501301" y="3717589"/>
              <a:ext cx="44515" cy="70892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32" name="Rounded Rectangle 32">
              <a:extLst>
                <a:ext uri="{FF2B5EF4-FFF2-40B4-BE49-F238E27FC236}">
                  <a16:creationId xmlns:a16="http://schemas.microsoft.com/office/drawing/2014/main" id="{12BEC953-8F1F-4EAD-9256-3D816B5DC633}"/>
                </a:ext>
              </a:extLst>
            </p:cNvPr>
            <p:cNvSpPr/>
            <p:nvPr/>
          </p:nvSpPr>
          <p:spPr>
            <a:xfrm>
              <a:off x="6274008" y="2780798"/>
              <a:ext cx="96883" cy="70892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" sz="1200" dirty="0"/>
                <a:t>&lt;&lt;&lt;&lt;&lt;&lt;&lt;&lt;&lt;&lt;&lt;&lt;&lt;&lt;&lt;&lt;&lt;&lt;&lt;&lt;&lt;&lt;</a:t>
              </a:r>
              <a:endParaRPr lang="en-US" sz="1200" dirty="0"/>
            </a:p>
          </p:txBody>
        </p:sp>
        <p:sp>
          <p:nvSpPr>
            <p:cNvPr id="33" name="Rounded Rectangle 33">
              <a:extLst>
                <a:ext uri="{FF2B5EF4-FFF2-40B4-BE49-F238E27FC236}">
                  <a16:creationId xmlns:a16="http://schemas.microsoft.com/office/drawing/2014/main" id="{C89EBEC0-F1AB-48A2-965B-F95A7E6791C1}"/>
                </a:ext>
              </a:extLst>
            </p:cNvPr>
            <p:cNvSpPr/>
            <p:nvPr/>
          </p:nvSpPr>
          <p:spPr>
            <a:xfrm flipH="1">
              <a:off x="4213269" y="2996008"/>
              <a:ext cx="70700" cy="45574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36897" name="TextBox 34">
              <a:extLst>
                <a:ext uri="{FF2B5EF4-FFF2-40B4-BE49-F238E27FC236}">
                  <a16:creationId xmlns:a16="http://schemas.microsoft.com/office/drawing/2014/main" id="{8D6A1685-42B5-49C5-B215-E269FC4FF5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4288" y="3573016"/>
              <a:ext cx="64807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altLang="es-ES" sz="1200"/>
                <a:t>P6</a:t>
              </a:r>
              <a:endParaRPr lang="en-US" altLang="es-ES" sz="1200"/>
            </a:p>
          </p:txBody>
        </p:sp>
        <p:sp>
          <p:nvSpPr>
            <p:cNvPr id="36898" name="TextBox 35">
              <a:extLst>
                <a:ext uri="{FF2B5EF4-FFF2-40B4-BE49-F238E27FC236}">
                  <a16:creationId xmlns:a16="http://schemas.microsoft.com/office/drawing/2014/main" id="{B6206F69-8789-4E60-9AFB-079A9394FF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44208" y="3356992"/>
              <a:ext cx="64807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altLang="es-ES" sz="1200"/>
                <a:t>P5</a:t>
              </a:r>
              <a:endParaRPr lang="en-US" altLang="es-ES" sz="1200"/>
            </a:p>
          </p:txBody>
        </p:sp>
        <p:sp>
          <p:nvSpPr>
            <p:cNvPr id="36" name="Oval 36">
              <a:extLst>
                <a:ext uri="{FF2B5EF4-FFF2-40B4-BE49-F238E27FC236}">
                  <a16:creationId xmlns:a16="http://schemas.microsoft.com/office/drawing/2014/main" id="{9D7A2144-BE96-48B7-9947-A062A9F1D3B9}"/>
                </a:ext>
              </a:extLst>
            </p:cNvPr>
            <p:cNvSpPr/>
            <p:nvPr/>
          </p:nvSpPr>
          <p:spPr>
            <a:xfrm>
              <a:off x="2788820" y="3084622"/>
              <a:ext cx="70700" cy="734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36900" name="TextBox 37">
              <a:extLst>
                <a:ext uri="{FF2B5EF4-FFF2-40B4-BE49-F238E27FC236}">
                  <a16:creationId xmlns:a16="http://schemas.microsoft.com/office/drawing/2014/main" id="{B8C0C069-065E-471D-AD15-3764ADD047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68344" y="3356992"/>
              <a:ext cx="64807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altLang="es-ES" sz="1200"/>
                <a:t>P7</a:t>
              </a:r>
              <a:endParaRPr lang="en-US" altLang="es-ES" sz="1200"/>
            </a:p>
          </p:txBody>
        </p:sp>
        <p:sp>
          <p:nvSpPr>
            <p:cNvPr id="38" name="Oval 38">
              <a:extLst>
                <a:ext uri="{FF2B5EF4-FFF2-40B4-BE49-F238E27FC236}">
                  <a16:creationId xmlns:a16="http://schemas.microsoft.com/office/drawing/2014/main" id="{BB5D8249-9E50-4AED-B6D3-19345881F16C}"/>
                </a:ext>
              </a:extLst>
            </p:cNvPr>
            <p:cNvSpPr/>
            <p:nvPr/>
          </p:nvSpPr>
          <p:spPr>
            <a:xfrm>
              <a:off x="7604192" y="3509976"/>
              <a:ext cx="73317" cy="7089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36902" name="TextBox 39">
              <a:extLst>
                <a:ext uri="{FF2B5EF4-FFF2-40B4-BE49-F238E27FC236}">
                  <a16:creationId xmlns:a16="http://schemas.microsoft.com/office/drawing/2014/main" id="{ED545A0B-8F49-4FA3-AE89-C9FC9A170A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9832" y="3573016"/>
              <a:ext cx="64807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altLang="es-ES" sz="1200"/>
                <a:t>P3</a:t>
              </a:r>
              <a:endParaRPr lang="en-US" altLang="es-ES" sz="1200"/>
            </a:p>
          </p:txBody>
        </p:sp>
        <p:sp>
          <p:nvSpPr>
            <p:cNvPr id="40" name="Oval 40">
              <a:extLst>
                <a:ext uri="{FF2B5EF4-FFF2-40B4-BE49-F238E27FC236}">
                  <a16:creationId xmlns:a16="http://schemas.microsoft.com/office/drawing/2014/main" id="{A59B1F9D-2110-4BBF-8048-7138808B0177}"/>
                </a:ext>
              </a:extLst>
            </p:cNvPr>
            <p:cNvSpPr/>
            <p:nvPr/>
          </p:nvSpPr>
          <p:spPr>
            <a:xfrm>
              <a:off x="2995680" y="3725185"/>
              <a:ext cx="73317" cy="734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41" name="Rounded Rectangle 41">
              <a:extLst>
                <a:ext uri="{FF2B5EF4-FFF2-40B4-BE49-F238E27FC236}">
                  <a16:creationId xmlns:a16="http://schemas.microsoft.com/office/drawing/2014/main" id="{9F1867C2-7DC7-4CB1-AC02-C7305D7E013E}"/>
                </a:ext>
              </a:extLst>
            </p:cNvPr>
            <p:cNvSpPr/>
            <p:nvPr/>
          </p:nvSpPr>
          <p:spPr>
            <a:xfrm flipH="1">
              <a:off x="2419616" y="3869501"/>
              <a:ext cx="47133" cy="70892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2" name="Rounded Rectangle 42">
              <a:extLst>
                <a:ext uri="{FF2B5EF4-FFF2-40B4-BE49-F238E27FC236}">
                  <a16:creationId xmlns:a16="http://schemas.microsoft.com/office/drawing/2014/main" id="{0EFA2378-621A-45F7-9092-DF8220AB80F6}"/>
                </a:ext>
              </a:extLst>
            </p:cNvPr>
            <p:cNvSpPr/>
            <p:nvPr/>
          </p:nvSpPr>
          <p:spPr>
            <a:xfrm flipH="1">
              <a:off x="2571488" y="4021413"/>
              <a:ext cx="47133" cy="73425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43" name="Rounded Rectangle 43">
              <a:extLst>
                <a:ext uri="{FF2B5EF4-FFF2-40B4-BE49-F238E27FC236}">
                  <a16:creationId xmlns:a16="http://schemas.microsoft.com/office/drawing/2014/main" id="{CC857CF6-789E-4261-8CB1-0EA797677A0A}"/>
                </a:ext>
              </a:extLst>
            </p:cNvPr>
            <p:cNvSpPr/>
            <p:nvPr/>
          </p:nvSpPr>
          <p:spPr>
            <a:xfrm flipH="1">
              <a:off x="3419873" y="4221431"/>
              <a:ext cx="44513" cy="70892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44" name="Rounded Rectangle 44">
              <a:extLst>
                <a:ext uri="{FF2B5EF4-FFF2-40B4-BE49-F238E27FC236}">
                  <a16:creationId xmlns:a16="http://schemas.microsoft.com/office/drawing/2014/main" id="{767036CF-CFE2-42F9-BDB2-8BC9D6ED1D91}"/>
                </a:ext>
              </a:extLst>
            </p:cNvPr>
            <p:cNvSpPr/>
            <p:nvPr/>
          </p:nvSpPr>
          <p:spPr>
            <a:xfrm flipH="1">
              <a:off x="2843809" y="3573273"/>
              <a:ext cx="44513" cy="70892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45" name="Rounded Rectangle 45">
              <a:extLst>
                <a:ext uri="{FF2B5EF4-FFF2-40B4-BE49-F238E27FC236}">
                  <a16:creationId xmlns:a16="http://schemas.microsoft.com/office/drawing/2014/main" id="{5AF36619-F622-484C-A30D-EC206C4DF076}"/>
                </a:ext>
              </a:extLst>
            </p:cNvPr>
            <p:cNvSpPr/>
            <p:nvPr/>
          </p:nvSpPr>
          <p:spPr>
            <a:xfrm flipH="1">
              <a:off x="3205158" y="3573273"/>
              <a:ext cx="44513" cy="70892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46" name="Rounded Rectangle 46">
              <a:extLst>
                <a:ext uri="{FF2B5EF4-FFF2-40B4-BE49-F238E27FC236}">
                  <a16:creationId xmlns:a16="http://schemas.microsoft.com/office/drawing/2014/main" id="{A9BEC44D-6644-48C6-A89A-4A876FF92713}"/>
                </a:ext>
              </a:extLst>
            </p:cNvPr>
            <p:cNvSpPr/>
            <p:nvPr/>
          </p:nvSpPr>
          <p:spPr>
            <a:xfrm flipH="1">
              <a:off x="3061141" y="4365747"/>
              <a:ext cx="44515" cy="70892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47" name="Rounded Rectangle 47">
              <a:extLst>
                <a:ext uri="{FF2B5EF4-FFF2-40B4-BE49-F238E27FC236}">
                  <a16:creationId xmlns:a16="http://schemas.microsoft.com/office/drawing/2014/main" id="{0957338F-2B97-468B-8F3B-D53BAB5146D6}"/>
                </a:ext>
              </a:extLst>
            </p:cNvPr>
            <p:cNvSpPr/>
            <p:nvPr/>
          </p:nvSpPr>
          <p:spPr>
            <a:xfrm flipH="1">
              <a:off x="5011904" y="3580868"/>
              <a:ext cx="47133" cy="73425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48" name="Rounded Rectangle 48">
              <a:extLst>
                <a:ext uri="{FF2B5EF4-FFF2-40B4-BE49-F238E27FC236}">
                  <a16:creationId xmlns:a16="http://schemas.microsoft.com/office/drawing/2014/main" id="{CCACFCBC-D645-4626-BD78-DEA32E96C1F8}"/>
                </a:ext>
              </a:extLst>
            </p:cNvPr>
            <p:cNvSpPr/>
            <p:nvPr/>
          </p:nvSpPr>
          <p:spPr>
            <a:xfrm flipH="1">
              <a:off x="4716016" y="3932799"/>
              <a:ext cx="44515" cy="73423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49" name="Rounded Rectangle 49">
              <a:extLst>
                <a:ext uri="{FF2B5EF4-FFF2-40B4-BE49-F238E27FC236}">
                  <a16:creationId xmlns:a16="http://schemas.microsoft.com/office/drawing/2014/main" id="{B579AC19-AA87-45DA-B188-39C2A34A38DC}"/>
                </a:ext>
              </a:extLst>
            </p:cNvPr>
            <p:cNvSpPr/>
            <p:nvPr/>
          </p:nvSpPr>
          <p:spPr>
            <a:xfrm flipH="1">
              <a:off x="4501301" y="4221431"/>
              <a:ext cx="44515" cy="70892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0" name="Rounded Rectangle 50">
              <a:extLst>
                <a:ext uri="{FF2B5EF4-FFF2-40B4-BE49-F238E27FC236}">
                  <a16:creationId xmlns:a16="http://schemas.microsoft.com/office/drawing/2014/main" id="{85471985-D2E3-4AFC-B067-0D19447DE480}"/>
                </a:ext>
              </a:extLst>
            </p:cNvPr>
            <p:cNvSpPr/>
            <p:nvPr/>
          </p:nvSpPr>
          <p:spPr>
            <a:xfrm flipH="1">
              <a:off x="4716016" y="2925116"/>
              <a:ext cx="44515" cy="70892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51" name="Rounded Rectangle 51">
              <a:extLst>
                <a:ext uri="{FF2B5EF4-FFF2-40B4-BE49-F238E27FC236}">
                  <a16:creationId xmlns:a16="http://schemas.microsoft.com/office/drawing/2014/main" id="{CCE693E7-10B0-4327-9C25-109DCC48C4D9}"/>
                </a:ext>
              </a:extLst>
            </p:cNvPr>
            <p:cNvSpPr/>
            <p:nvPr/>
          </p:nvSpPr>
          <p:spPr>
            <a:xfrm flipH="1">
              <a:off x="4572000" y="3932799"/>
              <a:ext cx="44513" cy="73423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52" name="Rounded Rectangle 52">
              <a:extLst>
                <a:ext uri="{FF2B5EF4-FFF2-40B4-BE49-F238E27FC236}">
                  <a16:creationId xmlns:a16="http://schemas.microsoft.com/office/drawing/2014/main" id="{BC4561B5-2386-4EF0-9286-971C1EF9C4A4}"/>
                </a:ext>
              </a:extLst>
            </p:cNvPr>
            <p:cNvSpPr/>
            <p:nvPr/>
          </p:nvSpPr>
          <p:spPr>
            <a:xfrm flipH="1">
              <a:off x="4139952" y="3717589"/>
              <a:ext cx="44515" cy="70892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36916" name="TextBox 53">
              <a:extLst>
                <a:ext uri="{FF2B5EF4-FFF2-40B4-BE49-F238E27FC236}">
                  <a16:creationId xmlns:a16="http://schemas.microsoft.com/office/drawing/2014/main" id="{B0DFD210-51DE-416D-B70C-FF6D371277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5896" y="3284984"/>
              <a:ext cx="64807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altLang="es-ES" sz="1200"/>
                <a:t>P2</a:t>
              </a:r>
              <a:endParaRPr lang="en-US" altLang="es-ES" sz="1200"/>
            </a:p>
          </p:txBody>
        </p:sp>
        <p:sp>
          <p:nvSpPr>
            <p:cNvPr id="54" name="Oval 54">
              <a:extLst>
                <a:ext uri="{FF2B5EF4-FFF2-40B4-BE49-F238E27FC236}">
                  <a16:creationId xmlns:a16="http://schemas.microsoft.com/office/drawing/2014/main" id="{6F826B5F-94C5-4AD4-BF73-DBC64F1B360D}"/>
                </a:ext>
              </a:extLst>
            </p:cNvPr>
            <p:cNvSpPr/>
            <p:nvPr/>
          </p:nvSpPr>
          <p:spPr>
            <a:xfrm flipH="1" flipV="1">
              <a:off x="3527229" y="3390979"/>
              <a:ext cx="44515" cy="455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cxnSp>
          <p:nvCxnSpPr>
            <p:cNvPr id="55" name="Straight Arrow Connector 55">
              <a:extLst>
                <a:ext uri="{FF2B5EF4-FFF2-40B4-BE49-F238E27FC236}">
                  <a16:creationId xmlns:a16="http://schemas.microsoft.com/office/drawing/2014/main" id="{920EF592-C5F5-4755-B7E3-CD9115A36D75}"/>
                </a:ext>
              </a:extLst>
            </p:cNvPr>
            <p:cNvCxnSpPr>
              <a:stCxn id="36" idx="5"/>
              <a:endCxn id="36916" idx="1"/>
            </p:cNvCxnSpPr>
            <p:nvPr/>
          </p:nvCxnSpPr>
          <p:spPr>
            <a:xfrm>
              <a:off x="2849046" y="3147920"/>
              <a:ext cx="788159" cy="27597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6">
              <a:extLst>
                <a:ext uri="{FF2B5EF4-FFF2-40B4-BE49-F238E27FC236}">
                  <a16:creationId xmlns:a16="http://schemas.microsoft.com/office/drawing/2014/main" id="{F0A61851-437A-4F3C-AB51-0FEDD9E33995}"/>
                </a:ext>
              </a:extLst>
            </p:cNvPr>
            <p:cNvCxnSpPr>
              <a:stCxn id="36916" idx="1"/>
              <a:endCxn id="40" idx="4"/>
            </p:cNvCxnSpPr>
            <p:nvPr/>
          </p:nvCxnSpPr>
          <p:spPr>
            <a:xfrm flipH="1">
              <a:off x="3032339" y="3423893"/>
              <a:ext cx="604866" cy="3747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7">
              <a:extLst>
                <a:ext uri="{FF2B5EF4-FFF2-40B4-BE49-F238E27FC236}">
                  <a16:creationId xmlns:a16="http://schemas.microsoft.com/office/drawing/2014/main" id="{E8B42DD0-AEF5-4A2A-8E8B-7C0E285CBF8F}"/>
                </a:ext>
              </a:extLst>
            </p:cNvPr>
            <p:cNvCxnSpPr/>
            <p:nvPr/>
          </p:nvCxnSpPr>
          <p:spPr>
            <a:xfrm>
              <a:off x="6517525" y="3573273"/>
              <a:ext cx="1107615" cy="27090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8">
              <a:extLst>
                <a:ext uri="{FF2B5EF4-FFF2-40B4-BE49-F238E27FC236}">
                  <a16:creationId xmlns:a16="http://schemas.microsoft.com/office/drawing/2014/main" id="{3E8059EB-32AC-4CFF-AE45-B2510840C3FE}"/>
                </a:ext>
              </a:extLst>
            </p:cNvPr>
            <p:cNvCxnSpPr>
              <a:endCxn id="38" idx="3"/>
            </p:cNvCxnSpPr>
            <p:nvPr/>
          </p:nvCxnSpPr>
          <p:spPr>
            <a:xfrm flipV="1">
              <a:off x="7596335" y="3570741"/>
              <a:ext cx="18330" cy="21774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9">
              <a:extLst>
                <a:ext uri="{FF2B5EF4-FFF2-40B4-BE49-F238E27FC236}">
                  <a16:creationId xmlns:a16="http://schemas.microsoft.com/office/drawing/2014/main" id="{86EADFF4-6A37-4A43-8495-DDD0AF7FC2DF}"/>
                </a:ext>
              </a:extLst>
            </p:cNvPr>
            <p:cNvCxnSpPr>
              <a:endCxn id="28" idx="3"/>
            </p:cNvCxnSpPr>
            <p:nvPr/>
          </p:nvCxnSpPr>
          <p:spPr>
            <a:xfrm>
              <a:off x="5221382" y="3284641"/>
              <a:ext cx="1188786" cy="29622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60">
              <a:extLst>
                <a:ext uri="{FF2B5EF4-FFF2-40B4-BE49-F238E27FC236}">
                  <a16:creationId xmlns:a16="http://schemas.microsoft.com/office/drawing/2014/main" id="{6E578684-5404-48F7-BD01-62CD95030232}"/>
                </a:ext>
              </a:extLst>
            </p:cNvPr>
            <p:cNvSpPr/>
            <p:nvPr/>
          </p:nvSpPr>
          <p:spPr>
            <a:xfrm flipV="1">
              <a:off x="5148064" y="3284641"/>
              <a:ext cx="73317" cy="455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cxnSp>
          <p:nvCxnSpPr>
            <p:cNvPr id="61" name="Straight Arrow Connector 61">
              <a:extLst>
                <a:ext uri="{FF2B5EF4-FFF2-40B4-BE49-F238E27FC236}">
                  <a16:creationId xmlns:a16="http://schemas.microsoft.com/office/drawing/2014/main" id="{32F79B58-6388-4BF1-A959-D32FFDFAB00F}"/>
                </a:ext>
              </a:extLst>
            </p:cNvPr>
            <p:cNvCxnSpPr>
              <a:stCxn id="40" idx="3"/>
              <a:endCxn id="60" idx="0"/>
            </p:cNvCxnSpPr>
            <p:nvPr/>
          </p:nvCxnSpPr>
          <p:spPr>
            <a:xfrm flipV="1">
              <a:off x="3006154" y="3330214"/>
              <a:ext cx="2178569" cy="45573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extBox 63">
            <a:extLst>
              <a:ext uri="{FF2B5EF4-FFF2-40B4-BE49-F238E27FC236}">
                <a16:creationId xmlns:a16="http://schemas.microsoft.com/office/drawing/2014/main" id="{E7FDEEE7-2C41-4996-94CB-A47DCD28BC10}"/>
              </a:ext>
            </a:extLst>
          </p:cNvPr>
          <p:cNvSpPr txBox="1"/>
          <p:nvPr/>
        </p:nvSpPr>
        <p:spPr>
          <a:xfrm>
            <a:off x="5503863" y="5899150"/>
            <a:ext cx="2592387" cy="3381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2060"/>
                </a:solidFill>
                <a:latin typeface="Arial" charset="0"/>
                <a:cs typeface="+mn-cs"/>
              </a:rPr>
              <a:t>Chronological pattern</a:t>
            </a:r>
          </a:p>
        </p:txBody>
      </p:sp>
      <p:sp>
        <p:nvSpPr>
          <p:cNvPr id="36871" name="9 CuadroTexto">
            <a:extLst>
              <a:ext uri="{FF2B5EF4-FFF2-40B4-BE49-F238E27FC236}">
                <a16:creationId xmlns:a16="http://schemas.microsoft.com/office/drawing/2014/main" id="{12355E29-8AA7-4615-9C20-5328C1CA4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350" y="2381250"/>
            <a:ext cx="2273300" cy="400050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s-MX" sz="2000" b="1">
                <a:solidFill>
                  <a:schemeClr val="bg1"/>
                </a:solidFill>
              </a:rPr>
              <a:t>Table</a:t>
            </a:r>
          </a:p>
        </p:txBody>
      </p:sp>
      <p:sp>
        <p:nvSpPr>
          <p:cNvPr id="36872" name="18 CuadroTexto">
            <a:extLst>
              <a:ext uri="{FF2B5EF4-FFF2-40B4-BE49-F238E27FC236}">
                <a16:creationId xmlns:a16="http://schemas.microsoft.com/office/drawing/2014/main" id="{4F4AB3BE-163F-4FB4-8F35-7D9F9DEE8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1138" y="2381250"/>
            <a:ext cx="3025775" cy="400050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s-MX" sz="2000" b="1">
                <a:solidFill>
                  <a:schemeClr val="bg1"/>
                </a:solidFill>
              </a:rPr>
              <a:t>Visual form</a:t>
            </a:r>
          </a:p>
        </p:txBody>
      </p:sp>
      <p:sp>
        <p:nvSpPr>
          <p:cNvPr id="67" name="66 Flecha derecha">
            <a:extLst>
              <a:ext uri="{FF2B5EF4-FFF2-40B4-BE49-F238E27FC236}">
                <a16:creationId xmlns:a16="http://schemas.microsoft.com/office/drawing/2014/main" id="{179792EB-3F88-4896-8B77-5C39E58E725E}"/>
              </a:ext>
            </a:extLst>
          </p:cNvPr>
          <p:cNvSpPr/>
          <p:nvPr/>
        </p:nvSpPr>
        <p:spPr>
          <a:xfrm>
            <a:off x="3773488" y="2381250"/>
            <a:ext cx="539750" cy="40005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66" name="65 Rectángulo">
            <a:extLst>
              <a:ext uri="{FF2B5EF4-FFF2-40B4-BE49-F238E27FC236}">
                <a16:creationId xmlns:a16="http://schemas.microsoft.com/office/drawing/2014/main" id="{CEF526FE-567F-447B-A635-4C50561991F1}"/>
              </a:ext>
            </a:extLst>
          </p:cNvPr>
          <p:cNvSpPr/>
          <p:nvPr/>
        </p:nvSpPr>
        <p:spPr>
          <a:xfrm>
            <a:off x="-36513" y="0"/>
            <a:ext cx="1836738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68" name="67 Rectángulo">
            <a:extLst>
              <a:ext uri="{FF2B5EF4-FFF2-40B4-BE49-F238E27FC236}">
                <a16:creationId xmlns:a16="http://schemas.microsoft.com/office/drawing/2014/main" id="{4934AC13-9009-42D5-9B2D-B25A52F85C7B}"/>
              </a:ext>
            </a:extLst>
          </p:cNvPr>
          <p:cNvSpPr/>
          <p:nvPr/>
        </p:nvSpPr>
        <p:spPr>
          <a:xfrm>
            <a:off x="17637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The dataset</a:t>
            </a:r>
          </a:p>
        </p:txBody>
      </p:sp>
      <p:sp>
        <p:nvSpPr>
          <p:cNvPr id="69" name="68 Rectángulo">
            <a:extLst>
              <a:ext uri="{FF2B5EF4-FFF2-40B4-BE49-F238E27FC236}">
                <a16:creationId xmlns:a16="http://schemas.microsoft.com/office/drawing/2014/main" id="{BF83B682-305B-451E-8C96-2D79FD22441C}"/>
              </a:ext>
            </a:extLst>
          </p:cNvPr>
          <p:cNvSpPr/>
          <p:nvPr/>
        </p:nvSpPr>
        <p:spPr>
          <a:xfrm>
            <a:off x="3563938" y="0"/>
            <a:ext cx="1908175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Methodology</a:t>
            </a:r>
          </a:p>
        </p:txBody>
      </p:sp>
      <p:sp>
        <p:nvSpPr>
          <p:cNvPr id="70" name="69 Rectángulo">
            <a:extLst>
              <a:ext uri="{FF2B5EF4-FFF2-40B4-BE49-F238E27FC236}">
                <a16:creationId xmlns:a16="http://schemas.microsoft.com/office/drawing/2014/main" id="{177F09A5-E1A2-4FCB-90E9-7BFF2143F503}"/>
              </a:ext>
            </a:extLst>
          </p:cNvPr>
          <p:cNvSpPr/>
          <p:nvPr/>
        </p:nvSpPr>
        <p:spPr>
          <a:xfrm>
            <a:off x="54721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71" name="70 Rectángulo">
            <a:extLst>
              <a:ext uri="{FF2B5EF4-FFF2-40B4-BE49-F238E27FC236}">
                <a16:creationId xmlns:a16="http://schemas.microsoft.com/office/drawing/2014/main" id="{6419834E-2163-48BD-ADC1-797D1015418E}"/>
              </a:ext>
            </a:extLst>
          </p:cNvPr>
          <p:cNvSpPr/>
          <p:nvPr/>
        </p:nvSpPr>
        <p:spPr>
          <a:xfrm>
            <a:off x="7308850" y="0"/>
            <a:ext cx="187166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Discussion.</a:t>
            </a:r>
          </a:p>
        </p:txBody>
      </p:sp>
      <p:sp>
        <p:nvSpPr>
          <p:cNvPr id="72" name="1 Marcador de número de diapositiva">
            <a:extLst>
              <a:ext uri="{FF2B5EF4-FFF2-40B4-BE49-F238E27FC236}">
                <a16:creationId xmlns:a16="http://schemas.microsoft.com/office/drawing/2014/main" id="{7A6ED7A3-BA81-4FB5-9017-F1AA93AEC7F9}"/>
              </a:ext>
            </a:extLst>
          </p:cNvPr>
          <p:cNvSpPr txBox="1">
            <a:spLocks/>
          </p:cNvSpPr>
          <p:nvPr/>
        </p:nvSpPr>
        <p:spPr bwMode="auto">
          <a:xfrm>
            <a:off x="8715375" y="6500813"/>
            <a:ext cx="425450" cy="384175"/>
          </a:xfrm>
          <a:prstGeom prst="rect">
            <a:avLst/>
          </a:prstGeom>
          <a:solidFill>
            <a:schemeClr val="tx1"/>
          </a:solidFill>
          <a:ex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80ADCD67-788E-4201-8858-2AC8441D8A2C}" type="slidenum">
              <a:rPr lang="es-MX" altLang="es-ES" sz="25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59</a:t>
            </a:fld>
            <a:endParaRPr lang="es-MX" altLang="es-ES" sz="25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481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C96D5783-5565-4BD8-ACE1-23EEE52524C8}"/>
              </a:ext>
            </a:extLst>
          </p:cNvPr>
          <p:cNvSpPr txBox="1"/>
          <p:nvPr/>
        </p:nvSpPr>
        <p:spPr>
          <a:xfrm>
            <a:off x="561239" y="1192927"/>
            <a:ext cx="30300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/>
              <a:t>Before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F8FB6BC-F320-4BE7-95BC-B2CC1D3031C4}"/>
              </a:ext>
            </a:extLst>
          </p:cNvPr>
          <p:cNvSpPr txBox="1"/>
          <p:nvPr/>
        </p:nvSpPr>
        <p:spPr>
          <a:xfrm>
            <a:off x="5302621" y="1183694"/>
            <a:ext cx="30300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/>
              <a:t>Now</a:t>
            </a:r>
          </a:p>
        </p:txBody>
      </p:sp>
      <p:pic>
        <p:nvPicPr>
          <p:cNvPr id="11" name="Imagen 10" descr="Imagen que contiene persona, tren, edificio, plataforma&#10;&#10;Descripción generada con confianza muy alta">
            <a:extLst>
              <a:ext uri="{FF2B5EF4-FFF2-40B4-BE49-F238E27FC236}">
                <a16:creationId xmlns:a16="http://schemas.microsoft.com/office/drawing/2014/main" id="{DEA1A331-05BE-44BC-A135-785F366099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0"/>
          <a:stretch/>
        </p:blipFill>
        <p:spPr>
          <a:xfrm>
            <a:off x="4769225" y="1899182"/>
            <a:ext cx="4096869" cy="3509433"/>
          </a:xfrm>
          <a:prstGeom prst="rect">
            <a:avLst/>
          </a:prstGeom>
        </p:spPr>
      </p:pic>
      <p:pic>
        <p:nvPicPr>
          <p:cNvPr id="13" name="Imagen 12" descr="Imagen que contiene persona, exterior, edificio, grupo&#10;&#10;Descripción generada con confianza muy alta">
            <a:extLst>
              <a:ext uri="{FF2B5EF4-FFF2-40B4-BE49-F238E27FC236}">
                <a16:creationId xmlns:a16="http://schemas.microsoft.com/office/drawing/2014/main" id="{1512E65D-0773-4601-919D-91720F1FF0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94"/>
          <a:stretch/>
        </p:blipFill>
        <p:spPr>
          <a:xfrm>
            <a:off x="151451" y="1899183"/>
            <a:ext cx="4223328" cy="3509433"/>
          </a:xfrm>
          <a:prstGeom prst="rect">
            <a:avLst/>
          </a:prstGeom>
        </p:spPr>
      </p:pic>
      <p:sp>
        <p:nvSpPr>
          <p:cNvPr id="14" name="1 Marcador de número de diapositiva">
            <a:extLst>
              <a:ext uri="{FF2B5EF4-FFF2-40B4-BE49-F238E27FC236}">
                <a16:creationId xmlns:a16="http://schemas.microsoft.com/office/drawing/2014/main" id="{FC372E40-63BB-44CC-8E70-9D78CEDCE884}"/>
              </a:ext>
            </a:extLst>
          </p:cNvPr>
          <p:cNvSpPr txBox="1">
            <a:spLocks/>
          </p:cNvSpPr>
          <p:nvPr/>
        </p:nvSpPr>
        <p:spPr>
          <a:xfrm>
            <a:off x="-1" y="6519671"/>
            <a:ext cx="404038" cy="338329"/>
          </a:xfrm>
          <a:prstGeom prst="rect">
            <a:avLst/>
          </a:prstGeom>
          <a:solidFill>
            <a:srgbClr val="0000CC"/>
          </a:solidFill>
        </p:spPr>
        <p:txBody>
          <a:bodyPr vert="horz" lIns="91440" tIns="45720" rIns="91440" bIns="45720" rtlCol="0" anchor="ctr"/>
          <a:lstStyle>
            <a:defPPr>
              <a:defRPr lang="es-MX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1BDD13F9-542D-43AB-B595-E2801275A9EF}" type="slidenum">
              <a:rPr lang="es-MX" sz="2000" b="1">
                <a:solidFill>
                  <a:schemeClr val="bg1"/>
                </a:solidFill>
              </a:rPr>
              <a:pPr algn="ctr">
                <a:defRPr/>
              </a:pPr>
              <a:t>6</a:t>
            </a:fld>
            <a:endParaRPr lang="es-MX" sz="2000" b="1" dirty="0">
              <a:solidFill>
                <a:schemeClr val="bg1"/>
              </a:solidFill>
            </a:endParaRPr>
          </a:p>
        </p:txBody>
      </p:sp>
      <p:sp>
        <p:nvSpPr>
          <p:cNvPr id="15" name="1 Rectángulo">
            <a:extLst>
              <a:ext uri="{FF2B5EF4-FFF2-40B4-BE49-F238E27FC236}">
                <a16:creationId xmlns:a16="http://schemas.microsoft.com/office/drawing/2014/main" id="{9206F55F-0733-42F6-A135-919BE799E618}"/>
              </a:ext>
            </a:extLst>
          </p:cNvPr>
          <p:cNvSpPr/>
          <p:nvPr/>
        </p:nvSpPr>
        <p:spPr>
          <a:xfrm>
            <a:off x="0" y="0"/>
            <a:ext cx="1800225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/>
              <a:t>Introduction</a:t>
            </a:r>
          </a:p>
        </p:txBody>
      </p:sp>
      <p:sp>
        <p:nvSpPr>
          <p:cNvPr id="16" name="2 Rectángulo">
            <a:extLst>
              <a:ext uri="{FF2B5EF4-FFF2-40B4-BE49-F238E27FC236}">
                <a16:creationId xmlns:a16="http://schemas.microsoft.com/office/drawing/2014/main" id="{35FC25AE-C17E-467D-8035-D059ED1E7897}"/>
              </a:ext>
            </a:extLst>
          </p:cNvPr>
          <p:cNvSpPr/>
          <p:nvPr/>
        </p:nvSpPr>
        <p:spPr>
          <a:xfrm>
            <a:off x="1800225" y="0"/>
            <a:ext cx="1835150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dataset</a:t>
            </a:r>
          </a:p>
        </p:txBody>
      </p:sp>
      <p:sp>
        <p:nvSpPr>
          <p:cNvPr id="17" name="3 Rectángulo">
            <a:extLst>
              <a:ext uri="{FF2B5EF4-FFF2-40B4-BE49-F238E27FC236}">
                <a16:creationId xmlns:a16="http://schemas.microsoft.com/office/drawing/2014/main" id="{8DAD641C-A1C5-4049-B0DA-727AD1897D0A}"/>
              </a:ext>
            </a:extLst>
          </p:cNvPr>
          <p:cNvSpPr/>
          <p:nvPr/>
        </p:nvSpPr>
        <p:spPr>
          <a:xfrm>
            <a:off x="3635375" y="0"/>
            <a:ext cx="187801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Methodology</a:t>
            </a:r>
          </a:p>
        </p:txBody>
      </p:sp>
      <p:sp>
        <p:nvSpPr>
          <p:cNvPr id="18" name="4 Rectángulo">
            <a:extLst>
              <a:ext uri="{FF2B5EF4-FFF2-40B4-BE49-F238E27FC236}">
                <a16:creationId xmlns:a16="http://schemas.microsoft.com/office/drawing/2014/main" id="{58D03C85-E083-4D5C-BA35-125D1B5F7FB3}"/>
              </a:ext>
            </a:extLst>
          </p:cNvPr>
          <p:cNvSpPr/>
          <p:nvPr/>
        </p:nvSpPr>
        <p:spPr>
          <a:xfrm>
            <a:off x="54721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</a:t>
            </a:r>
          </a:p>
        </p:txBody>
      </p:sp>
      <p:sp>
        <p:nvSpPr>
          <p:cNvPr id="19" name="5 Rectángulo">
            <a:extLst>
              <a:ext uri="{FF2B5EF4-FFF2-40B4-BE49-F238E27FC236}">
                <a16:creationId xmlns:a16="http://schemas.microsoft.com/office/drawing/2014/main" id="{EA766DC9-3EEB-4B3F-A023-F0DC78096657}"/>
              </a:ext>
            </a:extLst>
          </p:cNvPr>
          <p:cNvSpPr/>
          <p:nvPr/>
        </p:nvSpPr>
        <p:spPr>
          <a:xfrm>
            <a:off x="7308850" y="0"/>
            <a:ext cx="187166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209051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11 Rectángulo">
            <a:extLst>
              <a:ext uri="{FF2B5EF4-FFF2-40B4-BE49-F238E27FC236}">
                <a16:creationId xmlns:a16="http://schemas.microsoft.com/office/drawing/2014/main" id="{F72F5524-5FED-4ED5-8857-2BA3DAF21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765175"/>
            <a:ext cx="7667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514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2100"/>
              </a:spcAft>
              <a:buClr>
                <a:srgbClr val="C00000"/>
              </a:buClr>
              <a:buSzPct val="130000"/>
              <a:buFont typeface="Calibri" panose="020F0502020204030204" pitchFamily="34" charset="0"/>
              <a:buAutoNum type="arabicPeriod" startAt="3"/>
            </a:pPr>
            <a:r>
              <a:rPr lang="en-US" altLang="es-MX" sz="2400" b="1">
                <a:solidFill>
                  <a:srgbClr val="002060"/>
                </a:solidFill>
                <a:latin typeface="Calibri" panose="020F0502020204030204" pitchFamily="34" charset="0"/>
              </a:rPr>
              <a:t>Aggregated tables. CA integrated  with time as factor</a:t>
            </a:r>
            <a:endParaRPr lang="en-GB" altLang="es-MX" sz="24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37891" name="Rectangle 50">
            <a:extLst>
              <a:ext uri="{FF2B5EF4-FFF2-40B4-BE49-F238E27FC236}">
                <a16:creationId xmlns:a16="http://schemas.microsoft.com/office/drawing/2014/main" id="{7CB76106-9AB4-4D75-906C-A307BA57E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4100" y="6126163"/>
            <a:ext cx="1128713" cy="1492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s-ES" sz="1600"/>
          </a:p>
        </p:txBody>
      </p:sp>
      <p:sp>
        <p:nvSpPr>
          <p:cNvPr id="37892" name="Rectangle 52">
            <a:extLst>
              <a:ext uri="{FF2B5EF4-FFF2-40B4-BE49-F238E27FC236}">
                <a16:creationId xmlns:a16="http://schemas.microsoft.com/office/drawing/2014/main" id="{FA005498-48CD-4DD5-B5BC-BFC210D26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5988" y="1314450"/>
            <a:ext cx="1127125" cy="1492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s-ES" sz="1600"/>
          </a:p>
        </p:txBody>
      </p:sp>
      <p:cxnSp>
        <p:nvCxnSpPr>
          <p:cNvPr id="17" name="Straight Connector 80">
            <a:extLst>
              <a:ext uri="{FF2B5EF4-FFF2-40B4-BE49-F238E27FC236}">
                <a16:creationId xmlns:a16="http://schemas.microsoft.com/office/drawing/2014/main" id="{101586C1-4671-4AE0-B48E-234396EA27BC}"/>
              </a:ext>
            </a:extLst>
          </p:cNvPr>
          <p:cNvCxnSpPr/>
          <p:nvPr/>
        </p:nvCxnSpPr>
        <p:spPr>
          <a:xfrm flipH="1">
            <a:off x="3873500" y="1385888"/>
            <a:ext cx="661988" cy="4506912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82">
            <a:extLst>
              <a:ext uri="{FF2B5EF4-FFF2-40B4-BE49-F238E27FC236}">
                <a16:creationId xmlns:a16="http://schemas.microsoft.com/office/drawing/2014/main" id="{C4905EF9-2611-46CB-8402-B3BF04C1EA6E}"/>
              </a:ext>
            </a:extLst>
          </p:cNvPr>
          <p:cNvCxnSpPr/>
          <p:nvPr/>
        </p:nvCxnSpPr>
        <p:spPr>
          <a:xfrm flipH="1">
            <a:off x="6175375" y="1433513"/>
            <a:ext cx="661988" cy="4506912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895" name="Picture 79">
            <a:extLst>
              <a:ext uri="{FF2B5EF4-FFF2-40B4-BE49-F238E27FC236}">
                <a16:creationId xmlns:a16="http://schemas.microsoft.com/office/drawing/2014/main" id="{220C9A7B-A42F-4DD8-92D3-E5E6185ED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" b="6886"/>
          <a:stretch>
            <a:fillRect/>
          </a:stretch>
        </p:blipFill>
        <p:spPr bwMode="auto">
          <a:xfrm>
            <a:off x="428625" y="1457325"/>
            <a:ext cx="8429625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Rectángulo">
            <a:extLst>
              <a:ext uri="{FF2B5EF4-FFF2-40B4-BE49-F238E27FC236}">
                <a16:creationId xmlns:a16="http://schemas.microsoft.com/office/drawing/2014/main" id="{64149F88-E52C-4EA5-9AAC-99B6A41388E7}"/>
              </a:ext>
            </a:extLst>
          </p:cNvPr>
          <p:cNvSpPr/>
          <p:nvPr/>
        </p:nvSpPr>
        <p:spPr>
          <a:xfrm>
            <a:off x="-36513" y="0"/>
            <a:ext cx="1836738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14" name="13 Rectángulo">
            <a:extLst>
              <a:ext uri="{FF2B5EF4-FFF2-40B4-BE49-F238E27FC236}">
                <a16:creationId xmlns:a16="http://schemas.microsoft.com/office/drawing/2014/main" id="{17226F76-568A-453C-BA4E-DCC771B4467A}"/>
              </a:ext>
            </a:extLst>
          </p:cNvPr>
          <p:cNvSpPr/>
          <p:nvPr/>
        </p:nvSpPr>
        <p:spPr>
          <a:xfrm>
            <a:off x="17637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The dataset</a:t>
            </a:r>
          </a:p>
        </p:txBody>
      </p:sp>
      <p:sp>
        <p:nvSpPr>
          <p:cNvPr id="15" name="14 Rectángulo">
            <a:extLst>
              <a:ext uri="{FF2B5EF4-FFF2-40B4-BE49-F238E27FC236}">
                <a16:creationId xmlns:a16="http://schemas.microsoft.com/office/drawing/2014/main" id="{87F614CE-1921-4FA1-9BDA-8C08039D2E4C}"/>
              </a:ext>
            </a:extLst>
          </p:cNvPr>
          <p:cNvSpPr/>
          <p:nvPr/>
        </p:nvSpPr>
        <p:spPr>
          <a:xfrm>
            <a:off x="3563938" y="0"/>
            <a:ext cx="1908175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Methodology</a:t>
            </a:r>
          </a:p>
        </p:txBody>
      </p:sp>
      <p:sp>
        <p:nvSpPr>
          <p:cNvPr id="16" name="15 Rectángulo">
            <a:extLst>
              <a:ext uri="{FF2B5EF4-FFF2-40B4-BE49-F238E27FC236}">
                <a16:creationId xmlns:a16="http://schemas.microsoft.com/office/drawing/2014/main" id="{C30CB66C-3A76-4CFB-BCE2-528F0EF764AC}"/>
              </a:ext>
            </a:extLst>
          </p:cNvPr>
          <p:cNvSpPr/>
          <p:nvPr/>
        </p:nvSpPr>
        <p:spPr>
          <a:xfrm>
            <a:off x="54721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19" name="18 Rectángulo">
            <a:extLst>
              <a:ext uri="{FF2B5EF4-FFF2-40B4-BE49-F238E27FC236}">
                <a16:creationId xmlns:a16="http://schemas.microsoft.com/office/drawing/2014/main" id="{88EC9ACC-10A9-4D71-9AD2-8727ACCCB8B7}"/>
              </a:ext>
            </a:extLst>
          </p:cNvPr>
          <p:cNvSpPr/>
          <p:nvPr/>
        </p:nvSpPr>
        <p:spPr>
          <a:xfrm>
            <a:off x="7308850" y="0"/>
            <a:ext cx="187166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Discussion.</a:t>
            </a:r>
          </a:p>
        </p:txBody>
      </p:sp>
      <p:sp>
        <p:nvSpPr>
          <p:cNvPr id="20" name="1 Marcador de número de diapositiva">
            <a:extLst>
              <a:ext uri="{FF2B5EF4-FFF2-40B4-BE49-F238E27FC236}">
                <a16:creationId xmlns:a16="http://schemas.microsoft.com/office/drawing/2014/main" id="{32411925-1AAC-4415-BF4A-C6DE12A735F7}"/>
              </a:ext>
            </a:extLst>
          </p:cNvPr>
          <p:cNvSpPr txBox="1">
            <a:spLocks/>
          </p:cNvSpPr>
          <p:nvPr/>
        </p:nvSpPr>
        <p:spPr bwMode="auto">
          <a:xfrm>
            <a:off x="8715375" y="6500813"/>
            <a:ext cx="425450" cy="384175"/>
          </a:xfrm>
          <a:prstGeom prst="rect">
            <a:avLst/>
          </a:prstGeom>
          <a:solidFill>
            <a:schemeClr val="tx1"/>
          </a:solidFill>
          <a:ex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38F75212-F5D0-4BA0-B9B8-44BDF37CD0D9}" type="slidenum">
              <a:rPr lang="es-MX" altLang="es-ES" sz="25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60</a:t>
            </a:fld>
            <a:endParaRPr lang="es-MX" altLang="es-ES" sz="25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6975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6 Rectángulo">
            <a:extLst>
              <a:ext uri="{FF2B5EF4-FFF2-40B4-BE49-F238E27FC236}">
                <a16:creationId xmlns:a16="http://schemas.microsoft.com/office/drawing/2014/main" id="{FD641F5C-C847-4F27-BF4B-14FCF23D197E}"/>
              </a:ext>
            </a:extLst>
          </p:cNvPr>
          <p:cNvSpPr/>
          <p:nvPr/>
        </p:nvSpPr>
        <p:spPr>
          <a:xfrm>
            <a:off x="7812088" y="6237288"/>
            <a:ext cx="1081087" cy="504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8915" name="11 Rectángulo">
            <a:extLst>
              <a:ext uri="{FF2B5EF4-FFF2-40B4-BE49-F238E27FC236}">
                <a16:creationId xmlns:a16="http://schemas.microsoft.com/office/drawing/2014/main" id="{6A39BC54-5196-4CA3-84E5-D6BBE85FC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765175"/>
            <a:ext cx="7667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514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2100"/>
              </a:spcAft>
              <a:buClr>
                <a:srgbClr val="C00000"/>
              </a:buClr>
              <a:buSzPct val="130000"/>
              <a:buFont typeface="Calibri" panose="020F0502020204030204" pitchFamily="34" charset="0"/>
              <a:buAutoNum type="arabicPeriod" startAt="3"/>
            </a:pPr>
            <a:r>
              <a:rPr lang="en-US" altLang="es-MX" sz="2400" b="1">
                <a:solidFill>
                  <a:srgbClr val="002060"/>
                </a:solidFill>
                <a:latin typeface="Calibri" panose="020F0502020204030204" pitchFamily="34" charset="0"/>
              </a:rPr>
              <a:t>Aggregated tables. CA integrated  with time as factor</a:t>
            </a:r>
            <a:endParaRPr lang="en-GB" altLang="es-MX" sz="24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38916" name="AutoShape 9">
            <a:extLst>
              <a:ext uri="{FF2B5EF4-FFF2-40B4-BE49-F238E27FC236}">
                <a16:creationId xmlns:a16="http://schemas.microsoft.com/office/drawing/2014/main" id="{BF14290E-736B-49DB-93B6-79D0B12129BB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925513"/>
            <a:ext cx="9144000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38917" name="Picture 86">
            <a:extLst>
              <a:ext uri="{FF2B5EF4-FFF2-40B4-BE49-F238E27FC236}">
                <a16:creationId xmlns:a16="http://schemas.microsoft.com/office/drawing/2014/main" id="{C286435C-D268-4091-85A4-8859354FC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" b="5910"/>
          <a:stretch>
            <a:fillRect/>
          </a:stretch>
        </p:blipFill>
        <p:spPr bwMode="auto">
          <a:xfrm>
            <a:off x="214313" y="1450975"/>
            <a:ext cx="8461375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90">
            <a:extLst>
              <a:ext uri="{FF2B5EF4-FFF2-40B4-BE49-F238E27FC236}">
                <a16:creationId xmlns:a16="http://schemas.microsoft.com/office/drawing/2014/main" id="{A88C49B9-B69B-43C8-9D11-3CF998669C21}"/>
              </a:ext>
            </a:extLst>
          </p:cNvPr>
          <p:cNvCxnSpPr/>
          <p:nvPr/>
        </p:nvCxnSpPr>
        <p:spPr>
          <a:xfrm flipH="1">
            <a:off x="3201988" y="1844675"/>
            <a:ext cx="431800" cy="4319588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91">
            <a:extLst>
              <a:ext uri="{FF2B5EF4-FFF2-40B4-BE49-F238E27FC236}">
                <a16:creationId xmlns:a16="http://schemas.microsoft.com/office/drawing/2014/main" id="{ACAC8766-D813-45DD-9617-602FE6967C66}"/>
              </a:ext>
            </a:extLst>
          </p:cNvPr>
          <p:cNvCxnSpPr/>
          <p:nvPr/>
        </p:nvCxnSpPr>
        <p:spPr>
          <a:xfrm flipH="1">
            <a:off x="5438775" y="1844675"/>
            <a:ext cx="357188" cy="4427538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Rectángulo">
            <a:extLst>
              <a:ext uri="{FF2B5EF4-FFF2-40B4-BE49-F238E27FC236}">
                <a16:creationId xmlns:a16="http://schemas.microsoft.com/office/drawing/2014/main" id="{8AAF38E0-FBED-4634-9238-81843CDE5676}"/>
              </a:ext>
            </a:extLst>
          </p:cNvPr>
          <p:cNvSpPr/>
          <p:nvPr/>
        </p:nvSpPr>
        <p:spPr>
          <a:xfrm>
            <a:off x="-36513" y="0"/>
            <a:ext cx="1836738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19" name="18 Rectángulo">
            <a:extLst>
              <a:ext uri="{FF2B5EF4-FFF2-40B4-BE49-F238E27FC236}">
                <a16:creationId xmlns:a16="http://schemas.microsoft.com/office/drawing/2014/main" id="{6DDD132E-43A8-42CF-8DFF-6C64AC90A35F}"/>
              </a:ext>
            </a:extLst>
          </p:cNvPr>
          <p:cNvSpPr/>
          <p:nvPr/>
        </p:nvSpPr>
        <p:spPr>
          <a:xfrm>
            <a:off x="17637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The dataset</a:t>
            </a:r>
          </a:p>
        </p:txBody>
      </p:sp>
      <p:sp>
        <p:nvSpPr>
          <p:cNvPr id="20" name="19 Rectángulo">
            <a:extLst>
              <a:ext uri="{FF2B5EF4-FFF2-40B4-BE49-F238E27FC236}">
                <a16:creationId xmlns:a16="http://schemas.microsoft.com/office/drawing/2014/main" id="{5AF55BAC-D6A0-4AAE-90FD-08D381AA5792}"/>
              </a:ext>
            </a:extLst>
          </p:cNvPr>
          <p:cNvSpPr/>
          <p:nvPr/>
        </p:nvSpPr>
        <p:spPr>
          <a:xfrm>
            <a:off x="3563938" y="0"/>
            <a:ext cx="1908175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Methodology</a:t>
            </a:r>
          </a:p>
        </p:txBody>
      </p:sp>
      <p:sp>
        <p:nvSpPr>
          <p:cNvPr id="23" name="22 Rectángulo">
            <a:extLst>
              <a:ext uri="{FF2B5EF4-FFF2-40B4-BE49-F238E27FC236}">
                <a16:creationId xmlns:a16="http://schemas.microsoft.com/office/drawing/2014/main" id="{315A743F-8D58-439F-BFE2-FF95067355B0}"/>
              </a:ext>
            </a:extLst>
          </p:cNvPr>
          <p:cNvSpPr/>
          <p:nvPr/>
        </p:nvSpPr>
        <p:spPr>
          <a:xfrm>
            <a:off x="54721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24" name="23 Rectángulo">
            <a:extLst>
              <a:ext uri="{FF2B5EF4-FFF2-40B4-BE49-F238E27FC236}">
                <a16:creationId xmlns:a16="http://schemas.microsoft.com/office/drawing/2014/main" id="{EE1B066A-29AD-4DF0-AF53-31D48CBD06AE}"/>
              </a:ext>
            </a:extLst>
          </p:cNvPr>
          <p:cNvSpPr/>
          <p:nvPr/>
        </p:nvSpPr>
        <p:spPr>
          <a:xfrm>
            <a:off x="7308850" y="0"/>
            <a:ext cx="187166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Discussion.</a:t>
            </a:r>
          </a:p>
        </p:txBody>
      </p:sp>
      <p:sp>
        <p:nvSpPr>
          <p:cNvPr id="25" name="1 Marcador de número de diapositiva">
            <a:extLst>
              <a:ext uri="{FF2B5EF4-FFF2-40B4-BE49-F238E27FC236}">
                <a16:creationId xmlns:a16="http://schemas.microsoft.com/office/drawing/2014/main" id="{05637CF9-A093-4914-BF82-DC9C9AFFE524}"/>
              </a:ext>
            </a:extLst>
          </p:cNvPr>
          <p:cNvSpPr txBox="1">
            <a:spLocks/>
          </p:cNvSpPr>
          <p:nvPr/>
        </p:nvSpPr>
        <p:spPr bwMode="auto">
          <a:xfrm>
            <a:off x="8715375" y="6500813"/>
            <a:ext cx="425450" cy="384175"/>
          </a:xfrm>
          <a:prstGeom prst="rect">
            <a:avLst/>
          </a:prstGeom>
          <a:solidFill>
            <a:schemeClr val="tx1"/>
          </a:solidFill>
          <a:ex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2D0AD09B-766A-4D57-BC91-5884C198DEDC}" type="slidenum">
              <a:rPr lang="es-MX" altLang="es-ES" sz="25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61</a:t>
            </a:fld>
            <a:endParaRPr lang="es-MX" altLang="es-ES" sz="25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8816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11 Rectángulo">
            <a:extLst>
              <a:ext uri="{FF2B5EF4-FFF2-40B4-BE49-F238E27FC236}">
                <a16:creationId xmlns:a16="http://schemas.microsoft.com/office/drawing/2014/main" id="{57E65F7E-C836-45B1-B050-829749E7D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765175"/>
            <a:ext cx="7667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514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2100"/>
              </a:spcAft>
              <a:buClr>
                <a:srgbClr val="C00000"/>
              </a:buClr>
              <a:buSzPct val="130000"/>
              <a:buFont typeface="Calibri" panose="020F0502020204030204" pitchFamily="34" charset="0"/>
              <a:buAutoNum type="arabicPeriod" startAt="4"/>
            </a:pPr>
            <a:r>
              <a:rPr lang="en-US" altLang="es-MX" sz="2400" b="1">
                <a:solidFill>
                  <a:srgbClr val="002060"/>
                </a:solidFill>
                <a:latin typeface="Calibri" panose="020F0502020204030204" pitchFamily="34" charset="0"/>
              </a:rPr>
              <a:t>Contribution of characteristics words.</a:t>
            </a:r>
            <a:endParaRPr lang="en-GB" altLang="es-MX" sz="24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028" name="9 CuadroTexto">
            <a:extLst>
              <a:ext uri="{FF2B5EF4-FFF2-40B4-BE49-F238E27FC236}">
                <a16:creationId xmlns:a16="http://schemas.microsoft.com/office/drawing/2014/main" id="{0C585FDE-2952-41B4-83AA-4665408BF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1270000"/>
            <a:ext cx="84629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s-ES"/>
              <a:t>The characteristic words are words significantly overused (underused)  in a year/ period as compared to the previous periods</a:t>
            </a:r>
            <a:endParaRPr lang="en-US" altLang="es-ES" sz="1600" b="1"/>
          </a:p>
        </p:txBody>
      </p:sp>
      <p:sp>
        <p:nvSpPr>
          <p:cNvPr id="1029" name="AutoShape 20">
            <a:extLst>
              <a:ext uri="{FF2B5EF4-FFF2-40B4-BE49-F238E27FC236}">
                <a16:creationId xmlns:a16="http://schemas.microsoft.com/office/drawing/2014/main" id="{14BE7504-1B8A-4FD9-AC4F-94F9FA4D0A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47813" y="3068638"/>
            <a:ext cx="286702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10" name="78 CuadroTexto">
            <a:extLst>
              <a:ext uri="{FF2B5EF4-FFF2-40B4-BE49-F238E27FC236}">
                <a16:creationId xmlns:a16="http://schemas.microsoft.com/office/drawing/2014/main" id="{EF2DCBF1-9659-40BF-B525-282D8DAEE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519738"/>
            <a:ext cx="2016125" cy="86201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s-ES" sz="2500" dirty="0">
                <a:latin typeface="+mn-lt"/>
                <a:cs typeface="Arial" charset="0"/>
              </a:rPr>
              <a:t>Selection criteria </a:t>
            </a:r>
          </a:p>
        </p:txBody>
      </p:sp>
      <p:sp>
        <p:nvSpPr>
          <p:cNvPr id="1031" name="AutoShape 6">
            <a:extLst>
              <a:ext uri="{FF2B5EF4-FFF2-40B4-BE49-F238E27FC236}">
                <a16:creationId xmlns:a16="http://schemas.microsoft.com/office/drawing/2014/main" id="{48699ABF-DAE5-408D-A8F9-5202366E078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47813" y="2781300"/>
            <a:ext cx="3529012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s-ES"/>
          </a:p>
        </p:txBody>
      </p:sp>
      <p:sp>
        <p:nvSpPr>
          <p:cNvPr id="1032" name="AutoShape 7">
            <a:extLst>
              <a:ext uri="{FF2B5EF4-FFF2-40B4-BE49-F238E27FC236}">
                <a16:creationId xmlns:a16="http://schemas.microsoft.com/office/drawing/2014/main" id="{5D3CFA40-7D88-4703-94D1-258D50521FE8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488950" y="2781300"/>
            <a:ext cx="3795713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/>
          </a:p>
        </p:txBody>
      </p:sp>
      <p:graphicFrame>
        <p:nvGraphicFramePr>
          <p:cNvPr id="1026" name="Object 5">
            <a:extLst>
              <a:ext uri="{FF2B5EF4-FFF2-40B4-BE49-F238E27FC236}">
                <a16:creationId xmlns:a16="http://schemas.microsoft.com/office/drawing/2014/main" id="{28217E95-E138-4E5F-AF7F-F8259AF55DC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85938" y="5214938"/>
          <a:ext cx="3519487" cy="157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44" name="Ecuación" r:id="rId3" imgW="1968500" imgH="787400" progId="Equation.3">
                  <p:embed/>
                </p:oleObj>
              </mc:Choice>
              <mc:Fallback>
                <p:oleObj name="Ecuación" r:id="rId3" imgW="1968500" imgH="787400" progId="Equation.3">
                  <p:embed/>
                  <p:pic>
                    <p:nvPicPr>
                      <p:cNvPr id="1026" name="Object 5">
                        <a:extLst>
                          <a:ext uri="{FF2B5EF4-FFF2-40B4-BE49-F238E27FC236}">
                            <a16:creationId xmlns:a16="http://schemas.microsoft.com/office/drawing/2014/main" id="{28217E95-E138-4E5F-AF7F-F8259AF55DC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5938" y="5214938"/>
                        <a:ext cx="3519487" cy="157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Rectangle 65">
            <a:extLst>
              <a:ext uri="{FF2B5EF4-FFF2-40B4-BE49-F238E27FC236}">
                <a16:creationId xmlns:a16="http://schemas.microsoft.com/office/drawing/2014/main" id="{943A1AAC-A0A8-4BD7-82EB-C6B4CA2CD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500" y="3141663"/>
            <a:ext cx="1908175" cy="26781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s-ES" sz="1400">
                <a:solidFill>
                  <a:srgbClr val="000000"/>
                </a:solidFill>
              </a:rPr>
              <a:t>manifestations, </a:t>
            </a:r>
            <a:r>
              <a:rPr lang="en-US" altLang="es-ES" sz="1400" i="1">
                <a:solidFill>
                  <a:srgbClr val="000000"/>
                </a:solidFill>
              </a:rPr>
              <a:t>pulmonary,</a:t>
            </a:r>
          </a:p>
          <a:p>
            <a:pPr eaLnBrk="1" hangingPunct="1"/>
            <a:r>
              <a:rPr lang="en-US" altLang="es-ES" sz="1400">
                <a:solidFill>
                  <a:srgbClr val="000000"/>
                </a:solidFill>
              </a:rPr>
              <a:t> patients, brain,</a:t>
            </a:r>
          </a:p>
          <a:p>
            <a:pPr eaLnBrk="1" hangingPunct="1"/>
            <a:r>
              <a:rPr lang="en-US" altLang="es-ES" sz="1400">
                <a:solidFill>
                  <a:srgbClr val="000000"/>
                </a:solidFill>
              </a:rPr>
              <a:t> </a:t>
            </a:r>
            <a:r>
              <a:rPr lang="en-US" altLang="es-ES" sz="1400" i="1" u="sng">
                <a:solidFill>
                  <a:srgbClr val="000000"/>
                </a:solidFill>
              </a:rPr>
              <a:t>dhea,</a:t>
            </a:r>
            <a:r>
              <a:rPr lang="en-US" altLang="es-ES" sz="1400">
                <a:solidFill>
                  <a:srgbClr val="000000"/>
                </a:solidFill>
              </a:rPr>
              <a:t> pressure, hypertension, </a:t>
            </a:r>
          </a:p>
          <a:p>
            <a:pPr eaLnBrk="1" hangingPunct="1"/>
            <a:r>
              <a:rPr lang="en-US" altLang="es-ES" sz="1400">
                <a:solidFill>
                  <a:srgbClr val="000000"/>
                </a:solidFill>
              </a:rPr>
              <a:t> mortality, </a:t>
            </a:r>
          </a:p>
          <a:p>
            <a:pPr eaLnBrk="1" hangingPunct="1"/>
            <a:r>
              <a:rPr lang="en-US" altLang="es-ES" sz="1400">
                <a:solidFill>
                  <a:srgbClr val="000000"/>
                </a:solidFill>
              </a:rPr>
              <a:t>…</a:t>
            </a:r>
          </a:p>
          <a:p>
            <a:pPr eaLnBrk="1" hangingPunct="1"/>
            <a:r>
              <a:rPr lang="en-US" altLang="es-ES" sz="1400">
                <a:solidFill>
                  <a:srgbClr val="000000"/>
                </a:solidFill>
              </a:rPr>
              <a:t>psychosocial, </a:t>
            </a:r>
            <a:r>
              <a:rPr lang="en-US" altLang="es-ES" sz="1400" i="1">
                <a:solidFill>
                  <a:srgbClr val="000000"/>
                </a:solidFill>
              </a:rPr>
              <a:t>cutaneous</a:t>
            </a:r>
            <a:r>
              <a:rPr lang="en-US" altLang="es-ES" sz="1400">
                <a:solidFill>
                  <a:srgbClr val="000000"/>
                </a:solidFill>
              </a:rPr>
              <a:t>, </a:t>
            </a:r>
            <a:r>
              <a:rPr lang="en-US" altLang="es-ES" sz="1400" i="1">
                <a:solidFill>
                  <a:srgbClr val="000000"/>
                </a:solidFill>
              </a:rPr>
              <a:t>lung</a:t>
            </a:r>
            <a:r>
              <a:rPr lang="en-US" altLang="es-ES" sz="1400">
                <a:solidFill>
                  <a:srgbClr val="000000"/>
                </a:solidFill>
              </a:rPr>
              <a:t>, </a:t>
            </a:r>
            <a:r>
              <a:rPr lang="en-US" altLang="es-ES" sz="1400" i="1">
                <a:solidFill>
                  <a:srgbClr val="000000"/>
                </a:solidFill>
              </a:rPr>
              <a:t>vasculitis</a:t>
            </a:r>
            <a:r>
              <a:rPr lang="en-US" altLang="es-ES" sz="1400">
                <a:solidFill>
                  <a:srgbClr val="000000"/>
                </a:solidFill>
              </a:rPr>
              <a:t>, </a:t>
            </a:r>
            <a:r>
              <a:rPr lang="en-US" altLang="es-ES" sz="1400" i="1">
                <a:solidFill>
                  <a:srgbClr val="000000"/>
                </a:solidFill>
              </a:rPr>
              <a:t>urinary</a:t>
            </a:r>
            <a:r>
              <a:rPr lang="en-US" altLang="es-ES" sz="1400">
                <a:solidFill>
                  <a:srgbClr val="000000"/>
                </a:solidFill>
              </a:rPr>
              <a:t>, </a:t>
            </a:r>
            <a:r>
              <a:rPr lang="en-US" altLang="es-ES" sz="1400" i="1">
                <a:solidFill>
                  <a:srgbClr val="000000"/>
                </a:solidFill>
              </a:rPr>
              <a:t>articular</a:t>
            </a:r>
            <a:r>
              <a:rPr lang="en-US" altLang="es-ES" sz="1400">
                <a:solidFill>
                  <a:srgbClr val="000000"/>
                </a:solidFill>
              </a:rPr>
              <a:t>, nervous, , drug, </a:t>
            </a:r>
            <a:r>
              <a:rPr lang="en-US" altLang="es-ES" sz="1400" i="1">
                <a:solidFill>
                  <a:srgbClr val="000000"/>
                </a:solidFill>
              </a:rPr>
              <a:t>urine</a:t>
            </a:r>
            <a:r>
              <a:rPr lang="en-US" altLang="es-ES" sz="1400">
                <a:solidFill>
                  <a:srgbClr val="000000"/>
                </a:solidFill>
              </a:rPr>
              <a:t>, mortality, </a:t>
            </a:r>
            <a:endParaRPr lang="en-US" altLang="es-ES" sz="1400"/>
          </a:p>
        </p:txBody>
      </p:sp>
      <p:sp>
        <p:nvSpPr>
          <p:cNvPr id="65" name="11 Rectángulo">
            <a:extLst>
              <a:ext uri="{FF2B5EF4-FFF2-40B4-BE49-F238E27FC236}">
                <a16:creationId xmlns:a16="http://schemas.microsoft.com/office/drawing/2014/main" id="{6F1D1BF0-5C64-47A5-9F10-78F24FD03996}"/>
              </a:ext>
            </a:extLst>
          </p:cNvPr>
          <p:cNvSpPr/>
          <p:nvPr/>
        </p:nvSpPr>
        <p:spPr>
          <a:xfrm>
            <a:off x="5651500" y="2636838"/>
            <a:ext cx="1908175" cy="503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dirty="0" err="1"/>
              <a:t>Words</a:t>
            </a:r>
            <a:r>
              <a:rPr lang="es-ES" dirty="0"/>
              <a:t> </a:t>
            </a:r>
            <a:r>
              <a:rPr lang="es-ES" dirty="0" err="1"/>
              <a:t>overused</a:t>
            </a:r>
            <a:r>
              <a:rPr lang="es-ES" dirty="0"/>
              <a:t> </a:t>
            </a:r>
            <a:r>
              <a:rPr lang="es-ES" dirty="0" err="1"/>
              <a:t>during</a:t>
            </a:r>
            <a:r>
              <a:rPr lang="es-ES" dirty="0"/>
              <a:t> </a:t>
            </a:r>
            <a:r>
              <a:rPr lang="es-ES" dirty="0" err="1"/>
              <a:t>Period</a:t>
            </a:r>
            <a:r>
              <a:rPr lang="es-ES" dirty="0"/>
              <a:t> 1</a:t>
            </a:r>
          </a:p>
        </p:txBody>
      </p:sp>
      <p:sp>
        <p:nvSpPr>
          <p:cNvPr id="67" name="66 Flecha derecha">
            <a:extLst>
              <a:ext uri="{FF2B5EF4-FFF2-40B4-BE49-F238E27FC236}">
                <a16:creationId xmlns:a16="http://schemas.microsoft.com/office/drawing/2014/main" id="{32FC113B-5623-4403-9C60-6CD9A35775BC}"/>
              </a:ext>
            </a:extLst>
          </p:cNvPr>
          <p:cNvSpPr/>
          <p:nvPr/>
        </p:nvSpPr>
        <p:spPr>
          <a:xfrm>
            <a:off x="4500563" y="3749675"/>
            <a:ext cx="641350" cy="68738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pic>
        <p:nvPicPr>
          <p:cNvPr id="1036" name="Picture 2">
            <a:extLst>
              <a:ext uri="{FF2B5EF4-FFF2-40B4-BE49-F238E27FC236}">
                <a16:creationId xmlns:a16="http://schemas.microsoft.com/office/drawing/2014/main" id="{27D981E0-3D0D-43C0-8D27-BD67CE7DA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7" r="7643"/>
          <a:stretch>
            <a:fillRect/>
          </a:stretch>
        </p:blipFill>
        <p:spPr bwMode="auto">
          <a:xfrm>
            <a:off x="285750" y="2887663"/>
            <a:ext cx="3998913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17 Rectángulo">
            <a:extLst>
              <a:ext uri="{FF2B5EF4-FFF2-40B4-BE49-F238E27FC236}">
                <a16:creationId xmlns:a16="http://schemas.microsoft.com/office/drawing/2014/main" id="{C7587C2A-E68C-4F0C-BB43-C63AD6674D14}"/>
              </a:ext>
            </a:extLst>
          </p:cNvPr>
          <p:cNvSpPr/>
          <p:nvPr/>
        </p:nvSpPr>
        <p:spPr>
          <a:xfrm>
            <a:off x="-36513" y="0"/>
            <a:ext cx="1836738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19" name="18 Rectángulo">
            <a:extLst>
              <a:ext uri="{FF2B5EF4-FFF2-40B4-BE49-F238E27FC236}">
                <a16:creationId xmlns:a16="http://schemas.microsoft.com/office/drawing/2014/main" id="{A86D9DC5-BAB1-4835-9D05-462D82681D5C}"/>
              </a:ext>
            </a:extLst>
          </p:cNvPr>
          <p:cNvSpPr/>
          <p:nvPr/>
        </p:nvSpPr>
        <p:spPr>
          <a:xfrm>
            <a:off x="17637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The dataset</a:t>
            </a:r>
          </a:p>
        </p:txBody>
      </p:sp>
      <p:sp>
        <p:nvSpPr>
          <p:cNvPr id="20" name="19 Rectángulo">
            <a:extLst>
              <a:ext uri="{FF2B5EF4-FFF2-40B4-BE49-F238E27FC236}">
                <a16:creationId xmlns:a16="http://schemas.microsoft.com/office/drawing/2014/main" id="{4CB31B59-1BC2-4C5C-A284-2060C82828AA}"/>
              </a:ext>
            </a:extLst>
          </p:cNvPr>
          <p:cNvSpPr/>
          <p:nvPr/>
        </p:nvSpPr>
        <p:spPr>
          <a:xfrm>
            <a:off x="3563938" y="0"/>
            <a:ext cx="1908175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Methodology</a:t>
            </a:r>
          </a:p>
        </p:txBody>
      </p:sp>
      <p:sp>
        <p:nvSpPr>
          <p:cNvPr id="21" name="20 Rectángulo">
            <a:extLst>
              <a:ext uri="{FF2B5EF4-FFF2-40B4-BE49-F238E27FC236}">
                <a16:creationId xmlns:a16="http://schemas.microsoft.com/office/drawing/2014/main" id="{3C6D6FA0-6577-4368-BF97-61622E05CF4F}"/>
              </a:ext>
            </a:extLst>
          </p:cNvPr>
          <p:cNvSpPr/>
          <p:nvPr/>
        </p:nvSpPr>
        <p:spPr>
          <a:xfrm>
            <a:off x="54721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22" name="21 Rectángulo">
            <a:extLst>
              <a:ext uri="{FF2B5EF4-FFF2-40B4-BE49-F238E27FC236}">
                <a16:creationId xmlns:a16="http://schemas.microsoft.com/office/drawing/2014/main" id="{22B0B69A-F334-4A73-8A20-468D54A6480E}"/>
              </a:ext>
            </a:extLst>
          </p:cNvPr>
          <p:cNvSpPr/>
          <p:nvPr/>
        </p:nvSpPr>
        <p:spPr>
          <a:xfrm>
            <a:off x="7308850" y="0"/>
            <a:ext cx="187166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Discussion.</a:t>
            </a:r>
          </a:p>
        </p:txBody>
      </p:sp>
      <p:sp>
        <p:nvSpPr>
          <p:cNvPr id="23" name="1 Marcador de número de diapositiva">
            <a:extLst>
              <a:ext uri="{FF2B5EF4-FFF2-40B4-BE49-F238E27FC236}">
                <a16:creationId xmlns:a16="http://schemas.microsoft.com/office/drawing/2014/main" id="{8052BD09-C8EF-48F1-BBE9-4B4B6E0E19AE}"/>
              </a:ext>
            </a:extLst>
          </p:cNvPr>
          <p:cNvSpPr txBox="1">
            <a:spLocks/>
          </p:cNvSpPr>
          <p:nvPr/>
        </p:nvSpPr>
        <p:spPr bwMode="auto">
          <a:xfrm>
            <a:off x="8715375" y="6500813"/>
            <a:ext cx="425450" cy="384175"/>
          </a:xfrm>
          <a:prstGeom prst="rect">
            <a:avLst/>
          </a:prstGeom>
          <a:solidFill>
            <a:schemeClr val="tx1"/>
          </a:solidFill>
          <a:ex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20A4F394-3133-46D6-8D44-51AA3C143337}" type="slidenum">
              <a:rPr lang="es-MX" altLang="es-ES" sz="25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62</a:t>
            </a:fld>
            <a:endParaRPr lang="es-MX" altLang="es-ES" sz="25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4227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>
            <a:extLst>
              <a:ext uri="{FF2B5EF4-FFF2-40B4-BE49-F238E27FC236}">
                <a16:creationId xmlns:a16="http://schemas.microsoft.com/office/drawing/2014/main" id="{C0834033-7E7D-455D-B213-3B08C2ED9EC2}"/>
              </a:ext>
            </a:extLst>
          </p:cNvPr>
          <p:cNvSpPr/>
          <p:nvPr/>
        </p:nvSpPr>
        <p:spPr>
          <a:xfrm>
            <a:off x="7667625" y="6165850"/>
            <a:ext cx="1152525" cy="5762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6" name="9 Rectángulo">
            <a:extLst>
              <a:ext uri="{FF2B5EF4-FFF2-40B4-BE49-F238E27FC236}">
                <a16:creationId xmlns:a16="http://schemas.microsoft.com/office/drawing/2014/main" id="{71373B84-D18D-4071-AB0B-A068C2B7794A}"/>
              </a:ext>
            </a:extLst>
          </p:cNvPr>
          <p:cNvSpPr/>
          <p:nvPr/>
        </p:nvSpPr>
        <p:spPr>
          <a:xfrm>
            <a:off x="684213" y="2349500"/>
            <a:ext cx="1485900" cy="358775"/>
          </a:xfrm>
          <a:prstGeom prst="rect">
            <a:avLst/>
          </a:prstGeom>
          <a:solidFill>
            <a:srgbClr val="000066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dirty="0"/>
              <a:t>1994-2000</a:t>
            </a:r>
          </a:p>
        </p:txBody>
      </p:sp>
      <p:sp>
        <p:nvSpPr>
          <p:cNvPr id="7" name="10 Rectángulo">
            <a:extLst>
              <a:ext uri="{FF2B5EF4-FFF2-40B4-BE49-F238E27FC236}">
                <a16:creationId xmlns:a16="http://schemas.microsoft.com/office/drawing/2014/main" id="{78660884-E9C1-41B6-BCF6-29E54C353C26}"/>
              </a:ext>
            </a:extLst>
          </p:cNvPr>
          <p:cNvSpPr/>
          <p:nvPr/>
        </p:nvSpPr>
        <p:spPr>
          <a:xfrm>
            <a:off x="3995738" y="2349500"/>
            <a:ext cx="1439862" cy="358775"/>
          </a:xfrm>
          <a:prstGeom prst="rect">
            <a:avLst/>
          </a:prstGeom>
          <a:solidFill>
            <a:srgbClr val="660066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dirty="0"/>
              <a:t>2001-2006</a:t>
            </a:r>
          </a:p>
        </p:txBody>
      </p:sp>
      <p:sp>
        <p:nvSpPr>
          <p:cNvPr id="8" name="11 Rectángulo">
            <a:extLst>
              <a:ext uri="{FF2B5EF4-FFF2-40B4-BE49-F238E27FC236}">
                <a16:creationId xmlns:a16="http://schemas.microsoft.com/office/drawing/2014/main" id="{90C86718-3DB9-463D-B154-1FEC6B19AD7A}"/>
              </a:ext>
            </a:extLst>
          </p:cNvPr>
          <p:cNvSpPr/>
          <p:nvPr/>
        </p:nvSpPr>
        <p:spPr>
          <a:xfrm>
            <a:off x="6948488" y="2349500"/>
            <a:ext cx="1625600" cy="358775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dirty="0"/>
              <a:t>2007-2011</a:t>
            </a:r>
          </a:p>
        </p:txBody>
      </p:sp>
      <p:sp>
        <p:nvSpPr>
          <p:cNvPr id="9" name="16 Elipse">
            <a:extLst>
              <a:ext uri="{FF2B5EF4-FFF2-40B4-BE49-F238E27FC236}">
                <a16:creationId xmlns:a16="http://schemas.microsoft.com/office/drawing/2014/main" id="{8A78377E-6F31-4F63-A364-0A3D54B00420}"/>
              </a:ext>
            </a:extLst>
          </p:cNvPr>
          <p:cNvSpPr/>
          <p:nvPr/>
        </p:nvSpPr>
        <p:spPr>
          <a:xfrm>
            <a:off x="34925" y="1773238"/>
            <a:ext cx="2625725" cy="431800"/>
          </a:xfrm>
          <a:prstGeom prst="ellipse">
            <a:avLst/>
          </a:prstGeom>
          <a:solidFill>
            <a:srgbClr val="000066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600" dirty="0"/>
              <a:t>SYMPTOMATOLOGY</a:t>
            </a:r>
          </a:p>
        </p:txBody>
      </p:sp>
      <p:sp>
        <p:nvSpPr>
          <p:cNvPr id="10" name="18 Elipse">
            <a:extLst>
              <a:ext uri="{FF2B5EF4-FFF2-40B4-BE49-F238E27FC236}">
                <a16:creationId xmlns:a16="http://schemas.microsoft.com/office/drawing/2014/main" id="{ACF42C6D-A6EA-42D2-AFD8-888513B30917}"/>
              </a:ext>
            </a:extLst>
          </p:cNvPr>
          <p:cNvSpPr/>
          <p:nvPr/>
        </p:nvSpPr>
        <p:spPr>
          <a:xfrm>
            <a:off x="3635375" y="1774825"/>
            <a:ext cx="2160588" cy="431800"/>
          </a:xfrm>
          <a:prstGeom prst="ellipse">
            <a:avLst/>
          </a:prstGeom>
          <a:solidFill>
            <a:srgbClr val="660066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600" b="1" dirty="0"/>
              <a:t>TRANSITION</a:t>
            </a:r>
          </a:p>
        </p:txBody>
      </p:sp>
      <p:sp>
        <p:nvSpPr>
          <p:cNvPr id="11" name="19 Elipse">
            <a:extLst>
              <a:ext uri="{FF2B5EF4-FFF2-40B4-BE49-F238E27FC236}">
                <a16:creationId xmlns:a16="http://schemas.microsoft.com/office/drawing/2014/main" id="{D6189FD8-0177-4F70-A0B7-F30CBC61B591}"/>
              </a:ext>
            </a:extLst>
          </p:cNvPr>
          <p:cNvSpPr/>
          <p:nvPr/>
        </p:nvSpPr>
        <p:spPr>
          <a:xfrm>
            <a:off x="6732588" y="1774825"/>
            <a:ext cx="2087562" cy="431800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b="1" dirty="0"/>
              <a:t>ETIOLOGY</a:t>
            </a:r>
          </a:p>
        </p:txBody>
      </p:sp>
      <p:graphicFrame>
        <p:nvGraphicFramePr>
          <p:cNvPr id="12" name="14 Tabla">
            <a:extLst>
              <a:ext uri="{FF2B5EF4-FFF2-40B4-BE49-F238E27FC236}">
                <a16:creationId xmlns:a16="http://schemas.microsoft.com/office/drawing/2014/main" id="{747CAD94-F378-4673-9CF3-59D7EF8DB300}"/>
              </a:ext>
            </a:extLst>
          </p:cNvPr>
          <p:cNvGraphicFramePr>
            <a:graphicFrameLocks noGrp="1"/>
          </p:cNvGraphicFramePr>
          <p:nvPr/>
        </p:nvGraphicFramePr>
        <p:xfrm>
          <a:off x="561975" y="2924175"/>
          <a:ext cx="1562100" cy="3294063"/>
        </p:xfrm>
        <a:graphic>
          <a:graphicData uri="http://schemas.openxmlformats.org/drawingml/2006/table">
            <a:tbl>
              <a:tblPr/>
              <a:tblGrid>
                <a:gridCol w="1562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338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manifestations</a:t>
                      </a:r>
                    </a:p>
                  </a:txBody>
                  <a:tcPr marL="9525" marR="9525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38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Pulmonary</a:t>
                      </a:r>
                    </a:p>
                  </a:txBody>
                  <a:tcPr marL="9525" marR="9525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38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prednisone</a:t>
                      </a:r>
                    </a:p>
                  </a:txBody>
                  <a:tcPr marL="9525" marR="9525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38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cytotoxic</a:t>
                      </a:r>
                    </a:p>
                  </a:txBody>
                  <a:tcPr marL="9525" marR="9525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38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patients</a:t>
                      </a:r>
                    </a:p>
                  </a:txBody>
                  <a:tcPr marL="9525" marR="9525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338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brain</a:t>
                      </a:r>
                    </a:p>
                  </a:txBody>
                  <a:tcPr marL="9525" marR="9525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338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noProof="0" dirty="0" err="1">
                          <a:solidFill>
                            <a:srgbClr val="000000"/>
                          </a:solidFill>
                          <a:latin typeface="Calibri"/>
                        </a:rPr>
                        <a:t>dhea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38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pressure</a:t>
                      </a:r>
                    </a:p>
                  </a:txBody>
                  <a:tcPr marL="9525" marR="9525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338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hypertension</a:t>
                      </a:r>
                    </a:p>
                  </a:txBody>
                  <a:tcPr marL="9525" marR="9525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338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mortality</a:t>
                      </a:r>
                    </a:p>
                  </a:txBody>
                  <a:tcPr marL="9525" marR="9525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338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noProof="0" dirty="0" err="1">
                          <a:solidFill>
                            <a:srgbClr val="000000"/>
                          </a:solidFill>
                          <a:latin typeface="Calibri"/>
                        </a:rPr>
                        <a:t>antiphospholipid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338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cutaneous</a:t>
                      </a:r>
                    </a:p>
                  </a:txBody>
                  <a:tcPr marL="9525" marR="9525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338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discontinued</a:t>
                      </a:r>
                    </a:p>
                  </a:txBody>
                  <a:tcPr marL="9525" marR="9525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13" name="15 Tabla">
            <a:extLst>
              <a:ext uri="{FF2B5EF4-FFF2-40B4-BE49-F238E27FC236}">
                <a16:creationId xmlns:a16="http://schemas.microsoft.com/office/drawing/2014/main" id="{BC75F77A-DDDA-4547-B8E5-B7C9EE7880E7}"/>
              </a:ext>
            </a:extLst>
          </p:cNvPr>
          <p:cNvGraphicFramePr>
            <a:graphicFrameLocks noGrp="1"/>
          </p:cNvGraphicFramePr>
          <p:nvPr/>
        </p:nvGraphicFramePr>
        <p:xfrm>
          <a:off x="3946525" y="2997200"/>
          <a:ext cx="1562100" cy="3040063"/>
        </p:xfrm>
        <a:graphic>
          <a:graphicData uri="http://schemas.openxmlformats.org/drawingml/2006/table">
            <a:tbl>
              <a:tblPr/>
              <a:tblGrid>
                <a:gridCol w="1562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333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antibody</a:t>
                      </a: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33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Women</a:t>
                      </a: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33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Hispanics</a:t>
                      </a: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33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Antibodies</a:t>
                      </a: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33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noProof="0" dirty="0" err="1">
                          <a:solidFill>
                            <a:srgbClr val="000000"/>
                          </a:solidFill>
                          <a:latin typeface="Calibri"/>
                        </a:rPr>
                        <a:t>Prasterone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333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Perfusion</a:t>
                      </a: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333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Exercise</a:t>
                      </a: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33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Fever</a:t>
                      </a: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333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noProof="0" dirty="0" err="1">
                          <a:solidFill>
                            <a:srgbClr val="000000"/>
                          </a:solidFill>
                          <a:latin typeface="Calibri"/>
                        </a:rPr>
                        <a:t>chloroquine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333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cerebrovascular</a:t>
                      </a: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333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placebo</a:t>
                      </a: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333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cells</a:t>
                      </a: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14" name="17 Tabla">
            <a:extLst>
              <a:ext uri="{FF2B5EF4-FFF2-40B4-BE49-F238E27FC236}">
                <a16:creationId xmlns:a16="http://schemas.microsoft.com/office/drawing/2014/main" id="{6015647F-0859-4E2A-B480-832B49E94F3D}"/>
              </a:ext>
            </a:extLst>
          </p:cNvPr>
          <p:cNvGraphicFramePr>
            <a:graphicFrameLocks noGrp="1"/>
          </p:cNvGraphicFramePr>
          <p:nvPr/>
        </p:nvGraphicFramePr>
        <p:xfrm>
          <a:off x="7042150" y="2852738"/>
          <a:ext cx="1562100" cy="3548062"/>
        </p:xfrm>
        <a:graphic>
          <a:graphicData uri="http://schemas.openxmlformats.org/drawingml/2006/table">
            <a:tbl>
              <a:tblPr/>
              <a:tblGrid>
                <a:gridCol w="1562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343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polymorphism</a:t>
                      </a:r>
                    </a:p>
                  </a:txBody>
                  <a:tcPr marL="9525" marR="9525" marT="95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43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noProof="0" dirty="0" err="1">
                          <a:solidFill>
                            <a:srgbClr val="000000"/>
                          </a:solidFill>
                          <a:latin typeface="Calibri"/>
                        </a:rPr>
                        <a:t>anaemia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43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beta</a:t>
                      </a:r>
                    </a:p>
                  </a:txBody>
                  <a:tcPr marL="9525" marR="9525" marT="95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43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allele</a:t>
                      </a:r>
                    </a:p>
                  </a:txBody>
                  <a:tcPr marL="9525" marR="9525" marT="95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43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cells</a:t>
                      </a:r>
                    </a:p>
                  </a:txBody>
                  <a:tcPr marL="9525" marR="9525" marT="95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343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expression</a:t>
                      </a:r>
                    </a:p>
                  </a:txBody>
                  <a:tcPr marL="9525" marR="9525" marT="95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343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noProof="0" dirty="0" err="1">
                          <a:solidFill>
                            <a:srgbClr val="000000"/>
                          </a:solidFill>
                          <a:latin typeface="Calibri"/>
                        </a:rPr>
                        <a:t>casecontrol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43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cancer</a:t>
                      </a:r>
                    </a:p>
                  </a:txBody>
                  <a:tcPr marL="9525" marR="9525" marT="95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343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haplotype</a:t>
                      </a:r>
                    </a:p>
                  </a:txBody>
                  <a:tcPr marL="9525" marR="9525" marT="95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343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vitamin</a:t>
                      </a:r>
                    </a:p>
                  </a:txBody>
                  <a:tcPr marL="9525" marR="9525" marT="95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343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lymphocytes</a:t>
                      </a:r>
                    </a:p>
                  </a:txBody>
                  <a:tcPr marL="9525" marR="9525" marT="95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343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autoimmunity</a:t>
                      </a:r>
                    </a:p>
                  </a:txBody>
                  <a:tcPr marL="9525" marR="9525" marT="95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343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rituximab</a:t>
                      </a:r>
                    </a:p>
                  </a:txBody>
                  <a:tcPr marL="9525" marR="9525" marT="95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343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cohort</a:t>
                      </a:r>
                    </a:p>
                  </a:txBody>
                  <a:tcPr marL="9525" marR="9525" marT="95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7" name="26 Rectángulo redondeado">
            <a:extLst>
              <a:ext uri="{FF2B5EF4-FFF2-40B4-BE49-F238E27FC236}">
                <a16:creationId xmlns:a16="http://schemas.microsoft.com/office/drawing/2014/main" id="{285138C6-6C20-4B0F-AB5D-5D53ABB3E8F8}"/>
              </a:ext>
            </a:extLst>
          </p:cNvPr>
          <p:cNvSpPr/>
          <p:nvPr/>
        </p:nvSpPr>
        <p:spPr>
          <a:xfrm>
            <a:off x="34925" y="1484313"/>
            <a:ext cx="2665413" cy="4964112"/>
          </a:xfrm>
          <a:prstGeom prst="round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8" name="27 Rectángulo redondeado">
            <a:extLst>
              <a:ext uri="{FF2B5EF4-FFF2-40B4-BE49-F238E27FC236}">
                <a16:creationId xmlns:a16="http://schemas.microsoft.com/office/drawing/2014/main" id="{1ECC54AB-7485-4F4E-9DDF-29259E62A083}"/>
              </a:ext>
            </a:extLst>
          </p:cNvPr>
          <p:cNvSpPr/>
          <p:nvPr/>
        </p:nvSpPr>
        <p:spPr>
          <a:xfrm>
            <a:off x="3348038" y="1550988"/>
            <a:ext cx="2663825" cy="4897437"/>
          </a:xfrm>
          <a:prstGeom prst="roundRect">
            <a:avLst/>
          </a:prstGeom>
          <a:noFill/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9" name="28 Rectángulo redondeado">
            <a:extLst>
              <a:ext uri="{FF2B5EF4-FFF2-40B4-BE49-F238E27FC236}">
                <a16:creationId xmlns:a16="http://schemas.microsoft.com/office/drawing/2014/main" id="{F957E66E-0508-44E0-AD4E-9DCA36319E61}"/>
              </a:ext>
            </a:extLst>
          </p:cNvPr>
          <p:cNvSpPr/>
          <p:nvPr/>
        </p:nvSpPr>
        <p:spPr>
          <a:xfrm>
            <a:off x="6588125" y="1550988"/>
            <a:ext cx="2376488" cy="4897437"/>
          </a:xfrm>
          <a:prstGeom prst="roundRect">
            <a:avLst/>
          </a:prstGeom>
          <a:noFill/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9990" name="11 Rectángulo">
            <a:extLst>
              <a:ext uri="{FF2B5EF4-FFF2-40B4-BE49-F238E27FC236}">
                <a16:creationId xmlns:a16="http://schemas.microsoft.com/office/drawing/2014/main" id="{F568EE0D-509E-40EC-8FCF-E0033BB02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765175"/>
            <a:ext cx="7667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514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2100"/>
              </a:spcAft>
              <a:buClr>
                <a:srgbClr val="C00000"/>
              </a:buClr>
              <a:buSzPct val="130000"/>
              <a:buFont typeface="Calibri" panose="020F0502020204030204" pitchFamily="34" charset="0"/>
              <a:buAutoNum type="arabicPeriod" startAt="4"/>
            </a:pPr>
            <a:r>
              <a:rPr lang="en-US" altLang="es-MX" sz="2400" b="1">
                <a:solidFill>
                  <a:srgbClr val="002060"/>
                </a:solidFill>
                <a:latin typeface="Calibri" panose="020F0502020204030204" pitchFamily="34" charset="0"/>
              </a:rPr>
              <a:t>Contribution of characteristics words.</a:t>
            </a:r>
            <a:endParaRPr lang="en-GB" altLang="es-MX" sz="24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20 Rectángulo">
            <a:extLst>
              <a:ext uri="{FF2B5EF4-FFF2-40B4-BE49-F238E27FC236}">
                <a16:creationId xmlns:a16="http://schemas.microsoft.com/office/drawing/2014/main" id="{BE3F5018-E7ED-4280-87D7-B0F38C3D0DEC}"/>
              </a:ext>
            </a:extLst>
          </p:cNvPr>
          <p:cNvSpPr/>
          <p:nvPr/>
        </p:nvSpPr>
        <p:spPr>
          <a:xfrm>
            <a:off x="-36513" y="0"/>
            <a:ext cx="1836738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27" name="26 Rectángulo">
            <a:extLst>
              <a:ext uri="{FF2B5EF4-FFF2-40B4-BE49-F238E27FC236}">
                <a16:creationId xmlns:a16="http://schemas.microsoft.com/office/drawing/2014/main" id="{6DA75AC1-E3B3-4856-B1AE-928904B97292}"/>
              </a:ext>
            </a:extLst>
          </p:cNvPr>
          <p:cNvSpPr/>
          <p:nvPr/>
        </p:nvSpPr>
        <p:spPr>
          <a:xfrm>
            <a:off x="17637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The dataset</a:t>
            </a:r>
          </a:p>
        </p:txBody>
      </p:sp>
      <p:sp>
        <p:nvSpPr>
          <p:cNvPr id="28" name="27 Rectángulo">
            <a:extLst>
              <a:ext uri="{FF2B5EF4-FFF2-40B4-BE49-F238E27FC236}">
                <a16:creationId xmlns:a16="http://schemas.microsoft.com/office/drawing/2014/main" id="{03111F6C-EA1A-4280-B282-42E86AF3A377}"/>
              </a:ext>
            </a:extLst>
          </p:cNvPr>
          <p:cNvSpPr/>
          <p:nvPr/>
        </p:nvSpPr>
        <p:spPr>
          <a:xfrm>
            <a:off x="3563938" y="0"/>
            <a:ext cx="1908175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Methodology</a:t>
            </a:r>
          </a:p>
        </p:txBody>
      </p:sp>
      <p:sp>
        <p:nvSpPr>
          <p:cNvPr id="29" name="28 Rectángulo">
            <a:extLst>
              <a:ext uri="{FF2B5EF4-FFF2-40B4-BE49-F238E27FC236}">
                <a16:creationId xmlns:a16="http://schemas.microsoft.com/office/drawing/2014/main" id="{E07951C7-D088-47B4-95CD-650286367245}"/>
              </a:ext>
            </a:extLst>
          </p:cNvPr>
          <p:cNvSpPr/>
          <p:nvPr/>
        </p:nvSpPr>
        <p:spPr>
          <a:xfrm>
            <a:off x="54721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30" name="29 Rectángulo">
            <a:extLst>
              <a:ext uri="{FF2B5EF4-FFF2-40B4-BE49-F238E27FC236}">
                <a16:creationId xmlns:a16="http://schemas.microsoft.com/office/drawing/2014/main" id="{D288F0F0-85A7-40C4-81C9-6674A789E9E9}"/>
              </a:ext>
            </a:extLst>
          </p:cNvPr>
          <p:cNvSpPr/>
          <p:nvPr/>
        </p:nvSpPr>
        <p:spPr>
          <a:xfrm>
            <a:off x="7308850" y="0"/>
            <a:ext cx="187166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Discussion.</a:t>
            </a:r>
          </a:p>
        </p:txBody>
      </p:sp>
      <p:sp>
        <p:nvSpPr>
          <p:cNvPr id="31" name="1 Marcador de número de diapositiva">
            <a:extLst>
              <a:ext uri="{FF2B5EF4-FFF2-40B4-BE49-F238E27FC236}">
                <a16:creationId xmlns:a16="http://schemas.microsoft.com/office/drawing/2014/main" id="{71273685-AFBA-4A34-A270-C4C400524D2D}"/>
              </a:ext>
            </a:extLst>
          </p:cNvPr>
          <p:cNvSpPr txBox="1">
            <a:spLocks/>
          </p:cNvSpPr>
          <p:nvPr/>
        </p:nvSpPr>
        <p:spPr bwMode="auto">
          <a:xfrm>
            <a:off x="8715375" y="6500813"/>
            <a:ext cx="425450" cy="384175"/>
          </a:xfrm>
          <a:prstGeom prst="rect">
            <a:avLst/>
          </a:prstGeom>
          <a:solidFill>
            <a:schemeClr val="tx1"/>
          </a:solidFill>
          <a:ex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7E531796-A378-4A4E-99F9-39368D0045C7}" type="slidenum">
              <a:rPr lang="es-MX" altLang="es-ES" sz="25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63</a:t>
            </a:fld>
            <a:endParaRPr lang="es-MX" altLang="es-ES" sz="25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3031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18">
            <a:extLst>
              <a:ext uri="{FF2B5EF4-FFF2-40B4-BE49-F238E27FC236}">
                <a16:creationId xmlns:a16="http://schemas.microsoft.com/office/drawing/2014/main" id="{3046A727-7BF3-4C8C-B81E-E5B80B98115B}"/>
              </a:ext>
            </a:extLst>
          </p:cNvPr>
          <p:cNvGrpSpPr>
            <a:grpSpLocks/>
          </p:cNvGrpSpPr>
          <p:nvPr/>
        </p:nvGrpSpPr>
        <p:grpSpPr bwMode="auto">
          <a:xfrm>
            <a:off x="1943100" y="3219450"/>
            <a:ext cx="857250" cy="1498600"/>
            <a:chOff x="3384947" y="2132013"/>
            <a:chExt cx="857250" cy="1498600"/>
          </a:xfrm>
        </p:grpSpPr>
        <p:sp>
          <p:nvSpPr>
            <p:cNvPr id="40991" name="Rectangle 17">
              <a:extLst>
                <a:ext uri="{FF2B5EF4-FFF2-40B4-BE49-F238E27FC236}">
                  <a16:creationId xmlns:a16="http://schemas.microsoft.com/office/drawing/2014/main" id="{387C8C13-8414-4FB0-9A2E-F248A1CC06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9872" y="2163763"/>
              <a:ext cx="787400" cy="143351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s-ES"/>
            </a:p>
          </p:txBody>
        </p:sp>
        <p:sp>
          <p:nvSpPr>
            <p:cNvPr id="40992" name="Freeform 18">
              <a:extLst>
                <a:ext uri="{FF2B5EF4-FFF2-40B4-BE49-F238E27FC236}">
                  <a16:creationId xmlns:a16="http://schemas.microsoft.com/office/drawing/2014/main" id="{70C77685-CD14-401C-8B53-A4A4EF69A2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84947" y="2132013"/>
              <a:ext cx="857250" cy="1498600"/>
            </a:xfrm>
            <a:custGeom>
              <a:avLst/>
              <a:gdLst>
                <a:gd name="T0" fmla="*/ 0 w 540"/>
                <a:gd name="T1" fmla="*/ 0 h 944"/>
                <a:gd name="T2" fmla="*/ 2147483647 w 540"/>
                <a:gd name="T3" fmla="*/ 0 h 944"/>
                <a:gd name="T4" fmla="*/ 2147483647 w 540"/>
                <a:gd name="T5" fmla="*/ 2147483647 h 944"/>
                <a:gd name="T6" fmla="*/ 0 w 540"/>
                <a:gd name="T7" fmla="*/ 2147483647 h 944"/>
                <a:gd name="T8" fmla="*/ 0 w 540"/>
                <a:gd name="T9" fmla="*/ 0 h 944"/>
                <a:gd name="T10" fmla="*/ 2147483647 w 540"/>
                <a:gd name="T11" fmla="*/ 2147483647 h 944"/>
                <a:gd name="T12" fmla="*/ 2147483647 w 540"/>
                <a:gd name="T13" fmla="*/ 2147483647 h 944"/>
                <a:gd name="T14" fmla="*/ 2147483647 w 540"/>
                <a:gd name="T15" fmla="*/ 2147483647 h 944"/>
                <a:gd name="T16" fmla="*/ 2147483647 w 540"/>
                <a:gd name="T17" fmla="*/ 2147483647 h 944"/>
                <a:gd name="T18" fmla="*/ 2147483647 w 540"/>
                <a:gd name="T19" fmla="*/ 2147483647 h 944"/>
                <a:gd name="T20" fmla="*/ 2147483647 w 540"/>
                <a:gd name="T21" fmla="*/ 2147483647 h 944"/>
                <a:gd name="T22" fmla="*/ 2147483647 w 540"/>
                <a:gd name="T23" fmla="*/ 2147483647 h 944"/>
                <a:gd name="T24" fmla="*/ 2147483647 w 540"/>
                <a:gd name="T25" fmla="*/ 2147483647 h 944"/>
                <a:gd name="T26" fmla="*/ 2147483647 w 540"/>
                <a:gd name="T27" fmla="*/ 2147483647 h 944"/>
                <a:gd name="T28" fmla="*/ 2147483647 w 540"/>
                <a:gd name="T29" fmla="*/ 2147483647 h 944"/>
                <a:gd name="T30" fmla="*/ 2147483647 w 540"/>
                <a:gd name="T31" fmla="*/ 2147483647 h 944"/>
                <a:gd name="T32" fmla="*/ 2147483647 w 540"/>
                <a:gd name="T33" fmla="*/ 2147483647 h 944"/>
                <a:gd name="T34" fmla="*/ 2147483647 w 540"/>
                <a:gd name="T35" fmla="*/ 2147483647 h 944"/>
                <a:gd name="T36" fmla="*/ 2147483647 w 540"/>
                <a:gd name="T37" fmla="*/ 2147483647 h 944"/>
                <a:gd name="T38" fmla="*/ 2147483647 w 540"/>
                <a:gd name="T39" fmla="*/ 2147483647 h 944"/>
                <a:gd name="T40" fmla="*/ 2147483647 w 540"/>
                <a:gd name="T41" fmla="*/ 2147483647 h 944"/>
                <a:gd name="T42" fmla="*/ 2147483647 w 540"/>
                <a:gd name="T43" fmla="*/ 2147483647 h 944"/>
                <a:gd name="T44" fmla="*/ 2147483647 w 540"/>
                <a:gd name="T45" fmla="*/ 2147483647 h 944"/>
                <a:gd name="T46" fmla="*/ 2147483647 w 540"/>
                <a:gd name="T47" fmla="*/ 2147483647 h 944"/>
                <a:gd name="T48" fmla="*/ 2147483647 w 540"/>
                <a:gd name="T49" fmla="*/ 2147483647 h 944"/>
                <a:gd name="T50" fmla="*/ 2147483647 w 540"/>
                <a:gd name="T51" fmla="*/ 2147483647 h 944"/>
                <a:gd name="T52" fmla="*/ 2147483647 w 540"/>
                <a:gd name="T53" fmla="*/ 2147483647 h 944"/>
                <a:gd name="T54" fmla="*/ 2147483647 w 540"/>
                <a:gd name="T55" fmla="*/ 2147483647 h 944"/>
                <a:gd name="T56" fmla="*/ 2147483647 w 540"/>
                <a:gd name="T57" fmla="*/ 2147483647 h 944"/>
                <a:gd name="T58" fmla="*/ 2147483647 w 540"/>
                <a:gd name="T59" fmla="*/ 2147483647 h 94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40"/>
                <a:gd name="T91" fmla="*/ 0 h 944"/>
                <a:gd name="T92" fmla="*/ 540 w 540"/>
                <a:gd name="T93" fmla="*/ 944 h 94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40" h="944">
                  <a:moveTo>
                    <a:pt x="0" y="0"/>
                  </a:moveTo>
                  <a:lnTo>
                    <a:pt x="540" y="0"/>
                  </a:lnTo>
                  <a:lnTo>
                    <a:pt x="540" y="944"/>
                  </a:lnTo>
                  <a:lnTo>
                    <a:pt x="0" y="944"/>
                  </a:lnTo>
                  <a:lnTo>
                    <a:pt x="0" y="0"/>
                  </a:lnTo>
                  <a:close/>
                  <a:moveTo>
                    <a:pt x="6" y="933"/>
                  </a:moveTo>
                  <a:lnTo>
                    <a:pt x="529" y="933"/>
                  </a:lnTo>
                  <a:lnTo>
                    <a:pt x="529" y="5"/>
                  </a:lnTo>
                  <a:lnTo>
                    <a:pt x="6" y="5"/>
                  </a:lnTo>
                  <a:lnTo>
                    <a:pt x="6" y="933"/>
                  </a:lnTo>
                  <a:close/>
                  <a:moveTo>
                    <a:pt x="11" y="10"/>
                  </a:moveTo>
                  <a:lnTo>
                    <a:pt x="524" y="10"/>
                  </a:lnTo>
                  <a:lnTo>
                    <a:pt x="524" y="928"/>
                  </a:lnTo>
                  <a:lnTo>
                    <a:pt x="11" y="928"/>
                  </a:lnTo>
                  <a:lnTo>
                    <a:pt x="11" y="10"/>
                  </a:lnTo>
                  <a:close/>
                  <a:moveTo>
                    <a:pt x="28" y="913"/>
                  </a:moveTo>
                  <a:lnTo>
                    <a:pt x="507" y="913"/>
                  </a:lnTo>
                  <a:lnTo>
                    <a:pt x="507" y="25"/>
                  </a:lnTo>
                  <a:lnTo>
                    <a:pt x="28" y="25"/>
                  </a:lnTo>
                  <a:lnTo>
                    <a:pt x="28" y="913"/>
                  </a:lnTo>
                  <a:close/>
                  <a:moveTo>
                    <a:pt x="33" y="30"/>
                  </a:moveTo>
                  <a:lnTo>
                    <a:pt x="502" y="30"/>
                  </a:lnTo>
                  <a:lnTo>
                    <a:pt x="502" y="908"/>
                  </a:lnTo>
                  <a:lnTo>
                    <a:pt x="33" y="908"/>
                  </a:lnTo>
                  <a:lnTo>
                    <a:pt x="33" y="30"/>
                  </a:lnTo>
                  <a:close/>
                  <a:moveTo>
                    <a:pt x="44" y="903"/>
                  </a:moveTo>
                  <a:lnTo>
                    <a:pt x="496" y="903"/>
                  </a:lnTo>
                  <a:lnTo>
                    <a:pt x="496" y="41"/>
                  </a:lnTo>
                  <a:lnTo>
                    <a:pt x="44" y="41"/>
                  </a:lnTo>
                  <a:lnTo>
                    <a:pt x="44" y="903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MX" altLang="es-MX"/>
            </a:p>
          </p:txBody>
        </p:sp>
      </p:grpSp>
      <p:sp>
        <p:nvSpPr>
          <p:cNvPr id="40963" name="Rectangle 49">
            <a:extLst>
              <a:ext uri="{FF2B5EF4-FFF2-40B4-BE49-F238E27FC236}">
                <a16:creationId xmlns:a16="http://schemas.microsoft.com/office/drawing/2014/main" id="{1745B18D-5B2E-4F22-876B-92DA98D8B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3290888"/>
            <a:ext cx="785812" cy="1433512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s-ES"/>
          </a:p>
        </p:txBody>
      </p:sp>
      <p:sp>
        <p:nvSpPr>
          <p:cNvPr id="40964" name="Freeform 50">
            <a:extLst>
              <a:ext uri="{FF2B5EF4-FFF2-40B4-BE49-F238E27FC236}">
                <a16:creationId xmlns:a16="http://schemas.microsoft.com/office/drawing/2014/main" id="{8F16108F-7EB1-4D55-8DD8-666031B3F59C}"/>
              </a:ext>
            </a:extLst>
          </p:cNvPr>
          <p:cNvSpPr>
            <a:spLocks noEditPoints="1"/>
          </p:cNvSpPr>
          <p:nvPr/>
        </p:nvSpPr>
        <p:spPr bwMode="auto">
          <a:xfrm>
            <a:off x="1079500" y="3219450"/>
            <a:ext cx="855663" cy="1498600"/>
          </a:xfrm>
          <a:custGeom>
            <a:avLst/>
            <a:gdLst>
              <a:gd name="T0" fmla="*/ 0 w 539"/>
              <a:gd name="T1" fmla="*/ 0 h 944"/>
              <a:gd name="T2" fmla="*/ 2147483647 w 539"/>
              <a:gd name="T3" fmla="*/ 0 h 944"/>
              <a:gd name="T4" fmla="*/ 2147483647 w 539"/>
              <a:gd name="T5" fmla="*/ 2147483647 h 944"/>
              <a:gd name="T6" fmla="*/ 0 w 539"/>
              <a:gd name="T7" fmla="*/ 2147483647 h 944"/>
              <a:gd name="T8" fmla="*/ 0 w 539"/>
              <a:gd name="T9" fmla="*/ 0 h 944"/>
              <a:gd name="T10" fmla="*/ 2147483647 w 539"/>
              <a:gd name="T11" fmla="*/ 2147483647 h 944"/>
              <a:gd name="T12" fmla="*/ 2147483647 w 539"/>
              <a:gd name="T13" fmla="*/ 2147483647 h 944"/>
              <a:gd name="T14" fmla="*/ 2147483647 w 539"/>
              <a:gd name="T15" fmla="*/ 2147483647 h 944"/>
              <a:gd name="T16" fmla="*/ 2147483647 w 539"/>
              <a:gd name="T17" fmla="*/ 2147483647 h 944"/>
              <a:gd name="T18" fmla="*/ 2147483647 w 539"/>
              <a:gd name="T19" fmla="*/ 2147483647 h 944"/>
              <a:gd name="T20" fmla="*/ 2147483647 w 539"/>
              <a:gd name="T21" fmla="*/ 2147483647 h 944"/>
              <a:gd name="T22" fmla="*/ 2147483647 w 539"/>
              <a:gd name="T23" fmla="*/ 2147483647 h 944"/>
              <a:gd name="T24" fmla="*/ 2147483647 w 539"/>
              <a:gd name="T25" fmla="*/ 2147483647 h 944"/>
              <a:gd name="T26" fmla="*/ 2147483647 w 539"/>
              <a:gd name="T27" fmla="*/ 2147483647 h 944"/>
              <a:gd name="T28" fmla="*/ 2147483647 w 539"/>
              <a:gd name="T29" fmla="*/ 2147483647 h 944"/>
              <a:gd name="T30" fmla="*/ 2147483647 w 539"/>
              <a:gd name="T31" fmla="*/ 2147483647 h 944"/>
              <a:gd name="T32" fmla="*/ 2147483647 w 539"/>
              <a:gd name="T33" fmla="*/ 2147483647 h 944"/>
              <a:gd name="T34" fmla="*/ 2147483647 w 539"/>
              <a:gd name="T35" fmla="*/ 2147483647 h 944"/>
              <a:gd name="T36" fmla="*/ 2147483647 w 539"/>
              <a:gd name="T37" fmla="*/ 2147483647 h 944"/>
              <a:gd name="T38" fmla="*/ 2147483647 w 539"/>
              <a:gd name="T39" fmla="*/ 2147483647 h 944"/>
              <a:gd name="T40" fmla="*/ 2147483647 w 539"/>
              <a:gd name="T41" fmla="*/ 2147483647 h 944"/>
              <a:gd name="T42" fmla="*/ 2147483647 w 539"/>
              <a:gd name="T43" fmla="*/ 2147483647 h 944"/>
              <a:gd name="T44" fmla="*/ 2147483647 w 539"/>
              <a:gd name="T45" fmla="*/ 2147483647 h 944"/>
              <a:gd name="T46" fmla="*/ 2147483647 w 539"/>
              <a:gd name="T47" fmla="*/ 2147483647 h 944"/>
              <a:gd name="T48" fmla="*/ 2147483647 w 539"/>
              <a:gd name="T49" fmla="*/ 2147483647 h 944"/>
              <a:gd name="T50" fmla="*/ 2147483647 w 539"/>
              <a:gd name="T51" fmla="*/ 2147483647 h 944"/>
              <a:gd name="T52" fmla="*/ 2147483647 w 539"/>
              <a:gd name="T53" fmla="*/ 2147483647 h 944"/>
              <a:gd name="T54" fmla="*/ 2147483647 w 539"/>
              <a:gd name="T55" fmla="*/ 2147483647 h 944"/>
              <a:gd name="T56" fmla="*/ 2147483647 w 539"/>
              <a:gd name="T57" fmla="*/ 2147483647 h 944"/>
              <a:gd name="T58" fmla="*/ 2147483647 w 539"/>
              <a:gd name="T59" fmla="*/ 2147483647 h 94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539"/>
              <a:gd name="T91" fmla="*/ 0 h 944"/>
              <a:gd name="T92" fmla="*/ 539 w 539"/>
              <a:gd name="T93" fmla="*/ 944 h 944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539" h="944">
                <a:moveTo>
                  <a:pt x="0" y="0"/>
                </a:moveTo>
                <a:lnTo>
                  <a:pt x="539" y="0"/>
                </a:lnTo>
                <a:lnTo>
                  <a:pt x="539" y="944"/>
                </a:lnTo>
                <a:lnTo>
                  <a:pt x="0" y="944"/>
                </a:lnTo>
                <a:lnTo>
                  <a:pt x="0" y="0"/>
                </a:lnTo>
                <a:close/>
                <a:moveTo>
                  <a:pt x="5" y="933"/>
                </a:moveTo>
                <a:lnTo>
                  <a:pt x="528" y="933"/>
                </a:lnTo>
                <a:lnTo>
                  <a:pt x="528" y="5"/>
                </a:lnTo>
                <a:lnTo>
                  <a:pt x="5" y="5"/>
                </a:lnTo>
                <a:lnTo>
                  <a:pt x="5" y="933"/>
                </a:lnTo>
                <a:close/>
                <a:moveTo>
                  <a:pt x="11" y="10"/>
                </a:moveTo>
                <a:lnTo>
                  <a:pt x="523" y="10"/>
                </a:lnTo>
                <a:lnTo>
                  <a:pt x="523" y="928"/>
                </a:lnTo>
                <a:lnTo>
                  <a:pt x="11" y="928"/>
                </a:lnTo>
                <a:lnTo>
                  <a:pt x="11" y="10"/>
                </a:lnTo>
                <a:close/>
                <a:moveTo>
                  <a:pt x="27" y="913"/>
                </a:moveTo>
                <a:lnTo>
                  <a:pt x="507" y="913"/>
                </a:lnTo>
                <a:lnTo>
                  <a:pt x="507" y="25"/>
                </a:lnTo>
                <a:lnTo>
                  <a:pt x="27" y="25"/>
                </a:lnTo>
                <a:lnTo>
                  <a:pt x="27" y="913"/>
                </a:lnTo>
                <a:close/>
                <a:moveTo>
                  <a:pt x="33" y="30"/>
                </a:moveTo>
                <a:lnTo>
                  <a:pt x="501" y="30"/>
                </a:lnTo>
                <a:lnTo>
                  <a:pt x="501" y="908"/>
                </a:lnTo>
                <a:lnTo>
                  <a:pt x="33" y="908"/>
                </a:lnTo>
                <a:lnTo>
                  <a:pt x="33" y="30"/>
                </a:lnTo>
                <a:close/>
                <a:moveTo>
                  <a:pt x="43" y="903"/>
                </a:moveTo>
                <a:lnTo>
                  <a:pt x="496" y="903"/>
                </a:lnTo>
                <a:lnTo>
                  <a:pt x="496" y="41"/>
                </a:lnTo>
                <a:lnTo>
                  <a:pt x="43" y="41"/>
                </a:lnTo>
                <a:lnTo>
                  <a:pt x="43" y="903"/>
                </a:lnTo>
                <a:close/>
              </a:path>
            </a:pathLst>
          </a:custGeom>
          <a:solidFill>
            <a:srgbClr val="33CCFF"/>
          </a:solidFill>
          <a:ln w="0">
            <a:solidFill>
              <a:srgbClr val="33CCFF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MX" altLang="es-MX"/>
          </a:p>
        </p:txBody>
      </p:sp>
      <p:sp>
        <p:nvSpPr>
          <p:cNvPr id="40965" name="Rectangle 79">
            <a:extLst>
              <a:ext uri="{FF2B5EF4-FFF2-40B4-BE49-F238E27FC236}">
                <a16:creationId xmlns:a16="http://schemas.microsoft.com/office/drawing/2014/main" id="{7AB06D1E-C78E-43E4-ACF8-C4E7C34E2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5113" y="2117725"/>
            <a:ext cx="77787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s-ES" sz="600" i="1">
                <a:solidFill>
                  <a:srgbClr val="000000"/>
                </a:solidFill>
                <a:latin typeface="Times New Roman" panose="02020603050405020304" pitchFamily="18" charset="0"/>
              </a:rPr>
              <a:t>j</a:t>
            </a:r>
            <a:endParaRPr lang="en-US" altLang="es-ES"/>
          </a:p>
        </p:txBody>
      </p:sp>
      <p:sp>
        <p:nvSpPr>
          <p:cNvPr id="40966" name="TextBox 40">
            <a:extLst>
              <a:ext uri="{FF2B5EF4-FFF2-40B4-BE49-F238E27FC236}">
                <a16:creationId xmlns:a16="http://schemas.microsoft.com/office/drawing/2014/main" id="{AF5916AB-9397-42DF-8C02-136137391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3794125"/>
            <a:ext cx="1079501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1600"/>
              <a:t>Abstracts</a:t>
            </a:r>
            <a:endParaRPr lang="en-US" altLang="es-ES" sz="1600"/>
          </a:p>
        </p:txBody>
      </p:sp>
      <p:sp>
        <p:nvSpPr>
          <p:cNvPr id="40967" name="TextBox 41">
            <a:extLst>
              <a:ext uri="{FF2B5EF4-FFF2-40B4-BE49-F238E27FC236}">
                <a16:creationId xmlns:a16="http://schemas.microsoft.com/office/drawing/2014/main" id="{310FEF1B-92EE-4E77-9676-0B8047ACE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2859088"/>
            <a:ext cx="10795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1600"/>
              <a:t>Words</a:t>
            </a:r>
            <a:endParaRPr lang="en-US" altLang="es-ES" sz="1600"/>
          </a:p>
        </p:txBody>
      </p:sp>
      <p:sp>
        <p:nvSpPr>
          <p:cNvPr id="40968" name="TextBox 41">
            <a:extLst>
              <a:ext uri="{FF2B5EF4-FFF2-40B4-BE49-F238E27FC236}">
                <a16:creationId xmlns:a16="http://schemas.microsoft.com/office/drawing/2014/main" id="{BA7C7CBA-17A1-41B9-A890-586E0FFA1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100" y="2859088"/>
            <a:ext cx="10795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1600"/>
              <a:t>Year</a:t>
            </a:r>
            <a:endParaRPr lang="en-US" altLang="es-ES" sz="1600"/>
          </a:p>
        </p:txBody>
      </p:sp>
      <p:sp>
        <p:nvSpPr>
          <p:cNvPr id="40969" name="TextBox 117">
            <a:extLst>
              <a:ext uri="{FF2B5EF4-FFF2-40B4-BE49-F238E27FC236}">
                <a16:creationId xmlns:a16="http://schemas.microsoft.com/office/drawing/2014/main" id="{809C3858-70BF-4BF8-B2B4-0FFCFF910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2133600"/>
            <a:ext cx="2592387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1600" b="1">
                <a:solidFill>
                  <a:srgbClr val="002060"/>
                </a:solidFill>
              </a:rPr>
              <a:t>Lexical Time</a:t>
            </a:r>
          </a:p>
        </p:txBody>
      </p:sp>
      <p:cxnSp>
        <p:nvCxnSpPr>
          <p:cNvPr id="15" name="Straight Connector 119">
            <a:extLst>
              <a:ext uri="{FF2B5EF4-FFF2-40B4-BE49-F238E27FC236}">
                <a16:creationId xmlns:a16="http://schemas.microsoft.com/office/drawing/2014/main" id="{61C62F5D-5B31-4EE0-A74A-327E32F2EC8D}"/>
              </a:ext>
            </a:extLst>
          </p:cNvPr>
          <p:cNvCxnSpPr/>
          <p:nvPr/>
        </p:nvCxnSpPr>
        <p:spPr>
          <a:xfrm>
            <a:off x="5256213" y="1989138"/>
            <a:ext cx="36718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21">
            <a:extLst>
              <a:ext uri="{FF2B5EF4-FFF2-40B4-BE49-F238E27FC236}">
                <a16:creationId xmlns:a16="http://schemas.microsoft.com/office/drawing/2014/main" id="{21AC4CD3-7E33-4202-950E-DA6BB20AF2A7}"/>
              </a:ext>
            </a:extLst>
          </p:cNvPr>
          <p:cNvCxnSpPr/>
          <p:nvPr/>
        </p:nvCxnSpPr>
        <p:spPr>
          <a:xfrm>
            <a:off x="5472113" y="1844675"/>
            <a:ext cx="0" cy="14446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72" name="TextBox 122">
            <a:extLst>
              <a:ext uri="{FF2B5EF4-FFF2-40B4-BE49-F238E27FC236}">
                <a16:creationId xmlns:a16="http://schemas.microsoft.com/office/drawing/2014/main" id="{7EBD5C4E-41CD-4618-B3CC-547F20BDE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1750" y="1412875"/>
            <a:ext cx="863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1600"/>
              <a:t>Year1</a:t>
            </a:r>
            <a:endParaRPr lang="en-US" altLang="es-ES" sz="1600"/>
          </a:p>
        </p:txBody>
      </p:sp>
      <p:sp>
        <p:nvSpPr>
          <p:cNvPr id="40973" name="TextBox 123">
            <a:extLst>
              <a:ext uri="{FF2B5EF4-FFF2-40B4-BE49-F238E27FC236}">
                <a16:creationId xmlns:a16="http://schemas.microsoft.com/office/drawing/2014/main" id="{50227B1E-8B28-446A-965B-31B94D32A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8375" y="1412875"/>
            <a:ext cx="863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1600"/>
              <a:t>Year2</a:t>
            </a:r>
            <a:endParaRPr lang="en-US" altLang="es-ES" sz="1600"/>
          </a:p>
        </p:txBody>
      </p:sp>
      <p:sp>
        <p:nvSpPr>
          <p:cNvPr id="40974" name="TextBox 124">
            <a:extLst>
              <a:ext uri="{FF2B5EF4-FFF2-40B4-BE49-F238E27FC236}">
                <a16:creationId xmlns:a16="http://schemas.microsoft.com/office/drawing/2014/main" id="{4D24FC2A-6A45-40FA-87A0-5C122E32C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1113" y="1484313"/>
            <a:ext cx="8651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1600"/>
              <a:t>Year3</a:t>
            </a:r>
            <a:endParaRPr lang="en-US" altLang="es-ES" sz="1600"/>
          </a:p>
        </p:txBody>
      </p:sp>
      <p:sp>
        <p:nvSpPr>
          <p:cNvPr id="40975" name="TextBox 125">
            <a:extLst>
              <a:ext uri="{FF2B5EF4-FFF2-40B4-BE49-F238E27FC236}">
                <a16:creationId xmlns:a16="http://schemas.microsoft.com/office/drawing/2014/main" id="{D042B6AA-2483-4504-B414-10775696E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0400" y="1484313"/>
            <a:ext cx="8636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1600"/>
              <a:t>Year4</a:t>
            </a:r>
            <a:endParaRPr lang="en-US" altLang="es-ES" sz="1600"/>
          </a:p>
        </p:txBody>
      </p:sp>
      <p:cxnSp>
        <p:nvCxnSpPr>
          <p:cNvPr id="21" name="Straight Connector 129">
            <a:extLst>
              <a:ext uri="{FF2B5EF4-FFF2-40B4-BE49-F238E27FC236}">
                <a16:creationId xmlns:a16="http://schemas.microsoft.com/office/drawing/2014/main" id="{70C95366-B9E6-44FE-B85A-1C91AED83E32}"/>
              </a:ext>
            </a:extLst>
          </p:cNvPr>
          <p:cNvCxnSpPr/>
          <p:nvPr/>
        </p:nvCxnSpPr>
        <p:spPr>
          <a:xfrm>
            <a:off x="6407150" y="1844675"/>
            <a:ext cx="0" cy="144463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133">
            <a:extLst>
              <a:ext uri="{FF2B5EF4-FFF2-40B4-BE49-F238E27FC236}">
                <a16:creationId xmlns:a16="http://schemas.microsoft.com/office/drawing/2014/main" id="{6E4121F9-4A03-4E2C-8242-3826777413F6}"/>
              </a:ext>
            </a:extLst>
          </p:cNvPr>
          <p:cNvCxnSpPr/>
          <p:nvPr/>
        </p:nvCxnSpPr>
        <p:spPr>
          <a:xfrm>
            <a:off x="8064500" y="1876425"/>
            <a:ext cx="0" cy="112713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135">
            <a:extLst>
              <a:ext uri="{FF2B5EF4-FFF2-40B4-BE49-F238E27FC236}">
                <a16:creationId xmlns:a16="http://schemas.microsoft.com/office/drawing/2014/main" id="{2A2DE117-29F4-4C93-9B9A-535640DDB3F2}"/>
              </a:ext>
            </a:extLst>
          </p:cNvPr>
          <p:cNvCxnSpPr/>
          <p:nvPr/>
        </p:nvCxnSpPr>
        <p:spPr>
          <a:xfrm>
            <a:off x="8567738" y="1844675"/>
            <a:ext cx="0" cy="144463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79" name="TextBox 144">
            <a:extLst>
              <a:ext uri="{FF2B5EF4-FFF2-40B4-BE49-F238E27FC236}">
                <a16:creationId xmlns:a16="http://schemas.microsoft.com/office/drawing/2014/main" id="{2ABB06BA-2E9A-4CFD-8E7B-FADCCA09F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5445125"/>
            <a:ext cx="2592388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1600" b="1">
                <a:solidFill>
                  <a:srgbClr val="002060"/>
                </a:solidFill>
              </a:rPr>
              <a:t>Pioneer papers</a:t>
            </a:r>
          </a:p>
        </p:txBody>
      </p:sp>
      <p:sp>
        <p:nvSpPr>
          <p:cNvPr id="40980" name="TextBox 30">
            <a:extLst>
              <a:ext uri="{FF2B5EF4-FFF2-40B4-BE49-F238E27FC236}">
                <a16:creationId xmlns:a16="http://schemas.microsoft.com/office/drawing/2014/main" id="{C1B10DE5-0B50-46F4-9C2E-8931B59AD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2282825"/>
            <a:ext cx="3382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s-ES" i="1"/>
              <a:t>Lexical time </a:t>
            </a:r>
            <a:r>
              <a:rPr lang="en-US" altLang="es-ES"/>
              <a:t>through MFA-CT</a:t>
            </a:r>
          </a:p>
        </p:txBody>
      </p:sp>
      <p:pic>
        <p:nvPicPr>
          <p:cNvPr id="40981" name="Picture 4">
            <a:extLst>
              <a:ext uri="{FF2B5EF4-FFF2-40B4-BE49-F238E27FC236}">
                <a16:creationId xmlns:a16="http://schemas.microsoft.com/office/drawing/2014/main" id="{B3F2FA28-F5E7-4D8F-9699-488EE1F12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628900"/>
            <a:ext cx="3563937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2" name="11 Rectángulo">
            <a:extLst>
              <a:ext uri="{FF2B5EF4-FFF2-40B4-BE49-F238E27FC236}">
                <a16:creationId xmlns:a16="http://schemas.microsoft.com/office/drawing/2014/main" id="{D662ADF1-DC81-4FB3-818B-3E6F302E3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765175"/>
            <a:ext cx="7667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514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2100"/>
              </a:spcAft>
              <a:buClr>
                <a:srgbClr val="C00000"/>
              </a:buClr>
              <a:buSzPct val="130000"/>
              <a:buFont typeface="Calibri" panose="020F0502020204030204" pitchFamily="34" charset="0"/>
              <a:buAutoNum type="arabicPeriod" startAt="5"/>
            </a:pPr>
            <a:r>
              <a:rPr lang="en-US" altLang="es-MX" sz="2400" b="1">
                <a:solidFill>
                  <a:srgbClr val="002060"/>
                </a:solidFill>
                <a:latin typeface="Calibri" panose="020F0502020204030204" pitchFamily="34" charset="0"/>
              </a:rPr>
              <a:t>Identifying changes through the time</a:t>
            </a:r>
            <a:endParaRPr lang="en-GB" altLang="es-MX" sz="24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36" name="35 Flecha derecha">
            <a:extLst>
              <a:ext uri="{FF2B5EF4-FFF2-40B4-BE49-F238E27FC236}">
                <a16:creationId xmlns:a16="http://schemas.microsoft.com/office/drawing/2014/main" id="{D0ED09E5-E17C-4C77-AFCE-7B90AC5285A1}"/>
              </a:ext>
            </a:extLst>
          </p:cNvPr>
          <p:cNvSpPr/>
          <p:nvPr/>
        </p:nvSpPr>
        <p:spPr>
          <a:xfrm>
            <a:off x="3600450" y="3500438"/>
            <a:ext cx="755650" cy="85883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37" name="36 Abrir llave">
            <a:extLst>
              <a:ext uri="{FF2B5EF4-FFF2-40B4-BE49-F238E27FC236}">
                <a16:creationId xmlns:a16="http://schemas.microsoft.com/office/drawing/2014/main" id="{81170D14-05C1-4C9F-AF28-33A6F437EF26}"/>
              </a:ext>
            </a:extLst>
          </p:cNvPr>
          <p:cNvSpPr/>
          <p:nvPr/>
        </p:nvSpPr>
        <p:spPr>
          <a:xfrm>
            <a:off x="4427538" y="1341438"/>
            <a:ext cx="503237" cy="5219700"/>
          </a:xfrm>
          <a:prstGeom prst="leftBrace">
            <a:avLst>
              <a:gd name="adj1" fmla="val 30006"/>
              <a:gd name="adj2" fmla="val 50000"/>
            </a:avLst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35" name="34 Rectángulo">
            <a:extLst>
              <a:ext uri="{FF2B5EF4-FFF2-40B4-BE49-F238E27FC236}">
                <a16:creationId xmlns:a16="http://schemas.microsoft.com/office/drawing/2014/main" id="{AF605184-7768-4863-94A5-5FA32E229C8B}"/>
              </a:ext>
            </a:extLst>
          </p:cNvPr>
          <p:cNvSpPr/>
          <p:nvPr/>
        </p:nvSpPr>
        <p:spPr>
          <a:xfrm>
            <a:off x="-36513" y="0"/>
            <a:ext cx="1836738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38" name="37 Rectángulo">
            <a:extLst>
              <a:ext uri="{FF2B5EF4-FFF2-40B4-BE49-F238E27FC236}">
                <a16:creationId xmlns:a16="http://schemas.microsoft.com/office/drawing/2014/main" id="{8A4D7DA1-539A-4C2B-9812-0EE2178E07CA}"/>
              </a:ext>
            </a:extLst>
          </p:cNvPr>
          <p:cNvSpPr/>
          <p:nvPr/>
        </p:nvSpPr>
        <p:spPr>
          <a:xfrm>
            <a:off x="17637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The dataset</a:t>
            </a:r>
          </a:p>
        </p:txBody>
      </p:sp>
      <p:sp>
        <p:nvSpPr>
          <p:cNvPr id="39" name="38 Rectángulo">
            <a:extLst>
              <a:ext uri="{FF2B5EF4-FFF2-40B4-BE49-F238E27FC236}">
                <a16:creationId xmlns:a16="http://schemas.microsoft.com/office/drawing/2014/main" id="{E16419BC-E12E-4921-860D-BCCA46EEABDA}"/>
              </a:ext>
            </a:extLst>
          </p:cNvPr>
          <p:cNvSpPr/>
          <p:nvPr/>
        </p:nvSpPr>
        <p:spPr>
          <a:xfrm>
            <a:off x="3563938" y="0"/>
            <a:ext cx="1908175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Methodology</a:t>
            </a:r>
          </a:p>
        </p:txBody>
      </p:sp>
      <p:sp>
        <p:nvSpPr>
          <p:cNvPr id="40" name="39 Rectángulo">
            <a:extLst>
              <a:ext uri="{FF2B5EF4-FFF2-40B4-BE49-F238E27FC236}">
                <a16:creationId xmlns:a16="http://schemas.microsoft.com/office/drawing/2014/main" id="{424FFCAB-66C8-44AB-B09D-7AF35B70743B}"/>
              </a:ext>
            </a:extLst>
          </p:cNvPr>
          <p:cNvSpPr/>
          <p:nvPr/>
        </p:nvSpPr>
        <p:spPr>
          <a:xfrm>
            <a:off x="54721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41" name="40 Rectángulo">
            <a:extLst>
              <a:ext uri="{FF2B5EF4-FFF2-40B4-BE49-F238E27FC236}">
                <a16:creationId xmlns:a16="http://schemas.microsoft.com/office/drawing/2014/main" id="{21275BE2-9405-4EB2-AB5C-DC9175C3FEF1}"/>
              </a:ext>
            </a:extLst>
          </p:cNvPr>
          <p:cNvSpPr/>
          <p:nvPr/>
        </p:nvSpPr>
        <p:spPr>
          <a:xfrm>
            <a:off x="7308850" y="0"/>
            <a:ext cx="187166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Discussion.</a:t>
            </a:r>
          </a:p>
        </p:txBody>
      </p:sp>
      <p:sp>
        <p:nvSpPr>
          <p:cNvPr id="42" name="1 Marcador de número de diapositiva">
            <a:extLst>
              <a:ext uri="{FF2B5EF4-FFF2-40B4-BE49-F238E27FC236}">
                <a16:creationId xmlns:a16="http://schemas.microsoft.com/office/drawing/2014/main" id="{A683F93B-8FCE-4E8D-9B0D-38C06FC5E4DE}"/>
              </a:ext>
            </a:extLst>
          </p:cNvPr>
          <p:cNvSpPr txBox="1">
            <a:spLocks/>
          </p:cNvSpPr>
          <p:nvPr/>
        </p:nvSpPr>
        <p:spPr bwMode="auto">
          <a:xfrm>
            <a:off x="8715375" y="6500813"/>
            <a:ext cx="425450" cy="384175"/>
          </a:xfrm>
          <a:prstGeom prst="rect">
            <a:avLst/>
          </a:prstGeom>
          <a:solidFill>
            <a:schemeClr val="tx1"/>
          </a:solidFill>
          <a:ex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714A93B0-84F3-4E73-8DDE-E9C8699B7383}" type="slidenum">
              <a:rPr lang="es-MX" altLang="es-ES" sz="25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64</a:t>
            </a:fld>
            <a:endParaRPr lang="es-MX" altLang="es-ES" sz="25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7486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9">
            <a:extLst>
              <a:ext uri="{FF2B5EF4-FFF2-40B4-BE49-F238E27FC236}">
                <a16:creationId xmlns:a16="http://schemas.microsoft.com/office/drawing/2014/main" id="{86B992DF-4F80-44C1-A446-BEDE54613EA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925513"/>
            <a:ext cx="9144000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41987" name="Picture 86">
            <a:extLst>
              <a:ext uri="{FF2B5EF4-FFF2-40B4-BE49-F238E27FC236}">
                <a16:creationId xmlns:a16="http://schemas.microsoft.com/office/drawing/2014/main" id="{21BE8544-2CA6-4D0B-9C78-BB5F1B3F2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6"/>
          <a:stretch>
            <a:fillRect/>
          </a:stretch>
        </p:blipFill>
        <p:spPr bwMode="auto">
          <a:xfrm>
            <a:off x="250825" y="1227138"/>
            <a:ext cx="8569325" cy="493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67E0619-1948-41D9-89B8-AE8048994E4D}"/>
              </a:ext>
            </a:extLst>
          </p:cNvPr>
          <p:cNvCxnSpPr/>
          <p:nvPr/>
        </p:nvCxnSpPr>
        <p:spPr>
          <a:xfrm flipH="1">
            <a:off x="3344863" y="1628775"/>
            <a:ext cx="506412" cy="381635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BE0F8782-374C-4706-958B-486EBEE89E20}"/>
              </a:ext>
            </a:extLst>
          </p:cNvPr>
          <p:cNvCxnSpPr/>
          <p:nvPr/>
        </p:nvCxnSpPr>
        <p:spPr>
          <a:xfrm flipH="1">
            <a:off x="5364163" y="1628775"/>
            <a:ext cx="357187" cy="381635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90" name="7 Rectángulo">
            <a:extLst>
              <a:ext uri="{FF2B5EF4-FFF2-40B4-BE49-F238E27FC236}">
                <a16:creationId xmlns:a16="http://schemas.microsoft.com/office/drawing/2014/main" id="{7D706507-CC5B-4EFC-B8BC-552588CB7D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6165850"/>
            <a:ext cx="7993062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s-ES" b="1">
                <a:solidFill>
                  <a:schemeClr val="tx2"/>
                </a:solidFill>
                <a:latin typeface="Calibri" panose="020F0502020204030204" pitchFamily="34" charset="0"/>
              </a:rPr>
              <a:t>LEXICAL TIME: WORDS AND YEAR ARE ACTIVE.  </a:t>
            </a:r>
          </a:p>
          <a:p>
            <a:pPr algn="ctr" eaLnBrk="1" hangingPunct="1"/>
            <a:r>
              <a:rPr lang="en-US" altLang="es-ES"/>
              <a:t>Year, as categorical variables is projected as supplementary</a:t>
            </a:r>
            <a:endParaRPr lang="en-US" altLang="es-ES" b="1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41991" name="11 Rectángulo">
            <a:extLst>
              <a:ext uri="{FF2B5EF4-FFF2-40B4-BE49-F238E27FC236}">
                <a16:creationId xmlns:a16="http://schemas.microsoft.com/office/drawing/2014/main" id="{F5601ACD-11DF-4B74-A1E1-82C5DC3B5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765175"/>
            <a:ext cx="7667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514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2100"/>
              </a:spcAft>
              <a:buClr>
                <a:srgbClr val="C00000"/>
              </a:buClr>
              <a:buSzPct val="130000"/>
              <a:buFont typeface="Calibri" panose="020F0502020204030204" pitchFamily="34" charset="0"/>
              <a:buAutoNum type="arabicPeriod" startAt="5"/>
            </a:pPr>
            <a:r>
              <a:rPr lang="en-US" altLang="es-MX" sz="2400" b="1">
                <a:solidFill>
                  <a:srgbClr val="002060"/>
                </a:solidFill>
                <a:latin typeface="Calibri" panose="020F0502020204030204" pitchFamily="34" charset="0"/>
              </a:rPr>
              <a:t>Identifying changes through the time</a:t>
            </a:r>
            <a:endParaRPr lang="en-GB" altLang="es-MX" sz="24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17 Rectángulo">
            <a:extLst>
              <a:ext uri="{FF2B5EF4-FFF2-40B4-BE49-F238E27FC236}">
                <a16:creationId xmlns:a16="http://schemas.microsoft.com/office/drawing/2014/main" id="{E53FEFBC-817B-4D62-90DC-AB3DBA95555F}"/>
              </a:ext>
            </a:extLst>
          </p:cNvPr>
          <p:cNvSpPr/>
          <p:nvPr/>
        </p:nvSpPr>
        <p:spPr>
          <a:xfrm>
            <a:off x="-36513" y="0"/>
            <a:ext cx="1836738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19" name="18 Rectángulo">
            <a:extLst>
              <a:ext uri="{FF2B5EF4-FFF2-40B4-BE49-F238E27FC236}">
                <a16:creationId xmlns:a16="http://schemas.microsoft.com/office/drawing/2014/main" id="{8ED9F598-0D08-436D-AA0C-879AF180F080}"/>
              </a:ext>
            </a:extLst>
          </p:cNvPr>
          <p:cNvSpPr/>
          <p:nvPr/>
        </p:nvSpPr>
        <p:spPr>
          <a:xfrm>
            <a:off x="17637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The dataset</a:t>
            </a:r>
          </a:p>
        </p:txBody>
      </p:sp>
      <p:sp>
        <p:nvSpPr>
          <p:cNvPr id="20" name="19 Rectángulo">
            <a:extLst>
              <a:ext uri="{FF2B5EF4-FFF2-40B4-BE49-F238E27FC236}">
                <a16:creationId xmlns:a16="http://schemas.microsoft.com/office/drawing/2014/main" id="{D739B472-5E6C-4043-B880-1AE39DF47E6B}"/>
              </a:ext>
            </a:extLst>
          </p:cNvPr>
          <p:cNvSpPr/>
          <p:nvPr/>
        </p:nvSpPr>
        <p:spPr>
          <a:xfrm>
            <a:off x="3563938" y="0"/>
            <a:ext cx="1908175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Methodology</a:t>
            </a:r>
          </a:p>
        </p:txBody>
      </p:sp>
      <p:sp>
        <p:nvSpPr>
          <p:cNvPr id="21" name="20 Rectángulo">
            <a:extLst>
              <a:ext uri="{FF2B5EF4-FFF2-40B4-BE49-F238E27FC236}">
                <a16:creationId xmlns:a16="http://schemas.microsoft.com/office/drawing/2014/main" id="{BA8B0013-0669-499C-9188-4BFBE6ED051C}"/>
              </a:ext>
            </a:extLst>
          </p:cNvPr>
          <p:cNvSpPr/>
          <p:nvPr/>
        </p:nvSpPr>
        <p:spPr>
          <a:xfrm>
            <a:off x="54721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22" name="21 Rectángulo">
            <a:extLst>
              <a:ext uri="{FF2B5EF4-FFF2-40B4-BE49-F238E27FC236}">
                <a16:creationId xmlns:a16="http://schemas.microsoft.com/office/drawing/2014/main" id="{6DD05908-D56E-4D7B-BDB3-AAEEF19F62B3}"/>
              </a:ext>
            </a:extLst>
          </p:cNvPr>
          <p:cNvSpPr/>
          <p:nvPr/>
        </p:nvSpPr>
        <p:spPr>
          <a:xfrm>
            <a:off x="7308850" y="0"/>
            <a:ext cx="187166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Discussion.</a:t>
            </a:r>
          </a:p>
        </p:txBody>
      </p:sp>
      <p:sp>
        <p:nvSpPr>
          <p:cNvPr id="23" name="1 Marcador de número de diapositiva">
            <a:extLst>
              <a:ext uri="{FF2B5EF4-FFF2-40B4-BE49-F238E27FC236}">
                <a16:creationId xmlns:a16="http://schemas.microsoft.com/office/drawing/2014/main" id="{7C2C079A-52DC-4158-94ED-0ECB78FEC7D2}"/>
              </a:ext>
            </a:extLst>
          </p:cNvPr>
          <p:cNvSpPr txBox="1">
            <a:spLocks/>
          </p:cNvSpPr>
          <p:nvPr/>
        </p:nvSpPr>
        <p:spPr bwMode="auto">
          <a:xfrm>
            <a:off x="8715375" y="6500813"/>
            <a:ext cx="425450" cy="384175"/>
          </a:xfrm>
          <a:prstGeom prst="rect">
            <a:avLst/>
          </a:prstGeom>
          <a:solidFill>
            <a:schemeClr val="tx1"/>
          </a:solidFill>
          <a:ex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E23698E4-A8AF-41F9-B864-A19B487F249F}" type="slidenum">
              <a:rPr lang="es-MX" altLang="es-ES" sz="25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65</a:t>
            </a:fld>
            <a:endParaRPr lang="es-MX" altLang="es-ES" sz="25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1317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11 Rectángulo">
            <a:extLst>
              <a:ext uri="{FF2B5EF4-FFF2-40B4-BE49-F238E27FC236}">
                <a16:creationId xmlns:a16="http://schemas.microsoft.com/office/drawing/2014/main" id="{EED344E9-DE61-4252-949D-C215C1558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765175"/>
            <a:ext cx="7667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514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2100"/>
              </a:spcAft>
              <a:buClr>
                <a:srgbClr val="C00000"/>
              </a:buClr>
              <a:buSzPct val="130000"/>
              <a:buFont typeface="Calibri" panose="020F0502020204030204" pitchFamily="34" charset="0"/>
              <a:buAutoNum type="arabicPeriod" startAt="5"/>
            </a:pPr>
            <a:r>
              <a:rPr lang="en-US" altLang="es-MX" sz="2400" b="1">
                <a:solidFill>
                  <a:srgbClr val="002060"/>
                </a:solidFill>
                <a:latin typeface="Calibri" panose="020F0502020204030204" pitchFamily="34" charset="0"/>
              </a:rPr>
              <a:t>Identifying changes through the time</a:t>
            </a:r>
            <a:endParaRPr lang="en-GB" altLang="es-MX" sz="24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2 Rectángulo">
            <a:extLst>
              <a:ext uri="{FF2B5EF4-FFF2-40B4-BE49-F238E27FC236}">
                <a16:creationId xmlns:a16="http://schemas.microsoft.com/office/drawing/2014/main" id="{BEE4F29C-8C16-4A72-91E5-3492C4593A85}"/>
              </a:ext>
            </a:extLst>
          </p:cNvPr>
          <p:cNvSpPr/>
          <p:nvPr/>
        </p:nvSpPr>
        <p:spPr>
          <a:xfrm>
            <a:off x="-36513" y="0"/>
            <a:ext cx="1836738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4" name="3 Rectángulo">
            <a:extLst>
              <a:ext uri="{FF2B5EF4-FFF2-40B4-BE49-F238E27FC236}">
                <a16:creationId xmlns:a16="http://schemas.microsoft.com/office/drawing/2014/main" id="{68D80839-15A8-48D4-8A65-F247AA8A31E1}"/>
              </a:ext>
            </a:extLst>
          </p:cNvPr>
          <p:cNvSpPr/>
          <p:nvPr/>
        </p:nvSpPr>
        <p:spPr>
          <a:xfrm>
            <a:off x="17637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The dataset</a:t>
            </a:r>
          </a:p>
        </p:txBody>
      </p:sp>
      <p:sp>
        <p:nvSpPr>
          <p:cNvPr id="5" name="4 Rectángulo">
            <a:extLst>
              <a:ext uri="{FF2B5EF4-FFF2-40B4-BE49-F238E27FC236}">
                <a16:creationId xmlns:a16="http://schemas.microsoft.com/office/drawing/2014/main" id="{18DDCD07-5736-4528-9C6D-C6D6D37A6CC5}"/>
              </a:ext>
            </a:extLst>
          </p:cNvPr>
          <p:cNvSpPr/>
          <p:nvPr/>
        </p:nvSpPr>
        <p:spPr>
          <a:xfrm>
            <a:off x="3563938" y="0"/>
            <a:ext cx="1908175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Methodology</a:t>
            </a:r>
          </a:p>
        </p:txBody>
      </p:sp>
      <p:sp>
        <p:nvSpPr>
          <p:cNvPr id="6" name="5 Rectángulo">
            <a:extLst>
              <a:ext uri="{FF2B5EF4-FFF2-40B4-BE49-F238E27FC236}">
                <a16:creationId xmlns:a16="http://schemas.microsoft.com/office/drawing/2014/main" id="{092D698C-2451-45C0-8F09-19CC91B8C4E2}"/>
              </a:ext>
            </a:extLst>
          </p:cNvPr>
          <p:cNvSpPr/>
          <p:nvPr/>
        </p:nvSpPr>
        <p:spPr>
          <a:xfrm>
            <a:off x="54721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7" name="6 Rectángulo">
            <a:extLst>
              <a:ext uri="{FF2B5EF4-FFF2-40B4-BE49-F238E27FC236}">
                <a16:creationId xmlns:a16="http://schemas.microsoft.com/office/drawing/2014/main" id="{34525D61-8154-40EE-BDF7-5979BFAC90F4}"/>
              </a:ext>
            </a:extLst>
          </p:cNvPr>
          <p:cNvSpPr/>
          <p:nvPr/>
        </p:nvSpPr>
        <p:spPr>
          <a:xfrm>
            <a:off x="7308850" y="0"/>
            <a:ext cx="187166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Discussion.</a:t>
            </a:r>
          </a:p>
        </p:txBody>
      </p:sp>
      <p:pic>
        <p:nvPicPr>
          <p:cNvPr id="43016" name="Picture 3">
            <a:extLst>
              <a:ext uri="{FF2B5EF4-FFF2-40B4-BE49-F238E27FC236}">
                <a16:creationId xmlns:a16="http://schemas.microsoft.com/office/drawing/2014/main" id="{6B82C140-6143-4E24-A40D-0285966C3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" t="8333" b="8333"/>
          <a:stretch>
            <a:fillRect/>
          </a:stretch>
        </p:blipFill>
        <p:spPr bwMode="auto">
          <a:xfrm>
            <a:off x="1500188" y="1143000"/>
            <a:ext cx="6583362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 Marcador de número de diapositiva">
            <a:extLst>
              <a:ext uri="{FF2B5EF4-FFF2-40B4-BE49-F238E27FC236}">
                <a16:creationId xmlns:a16="http://schemas.microsoft.com/office/drawing/2014/main" id="{D174D059-66B9-4343-BC86-4FD7B738C1DD}"/>
              </a:ext>
            </a:extLst>
          </p:cNvPr>
          <p:cNvSpPr txBox="1">
            <a:spLocks/>
          </p:cNvSpPr>
          <p:nvPr/>
        </p:nvSpPr>
        <p:spPr bwMode="auto">
          <a:xfrm>
            <a:off x="8715375" y="6500813"/>
            <a:ext cx="425450" cy="384175"/>
          </a:xfrm>
          <a:prstGeom prst="rect">
            <a:avLst/>
          </a:prstGeom>
          <a:solidFill>
            <a:schemeClr val="tx1"/>
          </a:solidFill>
          <a:ex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22109008-67B5-4029-98E4-788B0088DD82}" type="slidenum">
              <a:rPr lang="es-MX" altLang="es-ES" sz="25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66</a:t>
            </a:fld>
            <a:endParaRPr lang="es-MX" altLang="es-ES" sz="25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5048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11 Rectángulo">
            <a:extLst>
              <a:ext uri="{FF2B5EF4-FFF2-40B4-BE49-F238E27FC236}">
                <a16:creationId xmlns:a16="http://schemas.microsoft.com/office/drawing/2014/main" id="{5BB9B0C5-DB5D-427A-BB49-1EEEE0FF4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765175"/>
            <a:ext cx="7667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514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2100"/>
              </a:spcAft>
              <a:buClr>
                <a:srgbClr val="C00000"/>
              </a:buClr>
              <a:buSzPct val="130000"/>
              <a:buFont typeface="Calibri" panose="020F0502020204030204" pitchFamily="34" charset="0"/>
              <a:buAutoNum type="arabicPeriod" startAt="5"/>
            </a:pPr>
            <a:r>
              <a:rPr lang="en-US" altLang="es-MX" sz="2400" b="1">
                <a:solidFill>
                  <a:srgbClr val="002060"/>
                </a:solidFill>
                <a:latin typeface="Calibri" panose="020F0502020204030204" pitchFamily="34" charset="0"/>
              </a:rPr>
              <a:t>Identifying changes through the time</a:t>
            </a:r>
            <a:endParaRPr lang="en-GB" altLang="es-MX" sz="24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2 Rectángulo">
            <a:extLst>
              <a:ext uri="{FF2B5EF4-FFF2-40B4-BE49-F238E27FC236}">
                <a16:creationId xmlns:a16="http://schemas.microsoft.com/office/drawing/2014/main" id="{56E79ED7-DBE7-419E-AFB2-F12A51DA5943}"/>
              </a:ext>
            </a:extLst>
          </p:cNvPr>
          <p:cNvSpPr/>
          <p:nvPr/>
        </p:nvSpPr>
        <p:spPr>
          <a:xfrm>
            <a:off x="-36513" y="0"/>
            <a:ext cx="1836738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4" name="3 Rectángulo">
            <a:extLst>
              <a:ext uri="{FF2B5EF4-FFF2-40B4-BE49-F238E27FC236}">
                <a16:creationId xmlns:a16="http://schemas.microsoft.com/office/drawing/2014/main" id="{B2EBF9D7-F1BD-4F52-AC46-51C4C6E41376}"/>
              </a:ext>
            </a:extLst>
          </p:cNvPr>
          <p:cNvSpPr/>
          <p:nvPr/>
        </p:nvSpPr>
        <p:spPr>
          <a:xfrm>
            <a:off x="17637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The dataset</a:t>
            </a:r>
          </a:p>
        </p:txBody>
      </p:sp>
      <p:sp>
        <p:nvSpPr>
          <p:cNvPr id="5" name="4 Rectángulo">
            <a:extLst>
              <a:ext uri="{FF2B5EF4-FFF2-40B4-BE49-F238E27FC236}">
                <a16:creationId xmlns:a16="http://schemas.microsoft.com/office/drawing/2014/main" id="{C2DC49C0-86C9-42AC-B416-AFCA5494ADF1}"/>
              </a:ext>
            </a:extLst>
          </p:cNvPr>
          <p:cNvSpPr/>
          <p:nvPr/>
        </p:nvSpPr>
        <p:spPr>
          <a:xfrm>
            <a:off x="3563938" y="0"/>
            <a:ext cx="1908175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Methodology</a:t>
            </a:r>
          </a:p>
        </p:txBody>
      </p:sp>
      <p:sp>
        <p:nvSpPr>
          <p:cNvPr id="6" name="5 Rectángulo">
            <a:extLst>
              <a:ext uri="{FF2B5EF4-FFF2-40B4-BE49-F238E27FC236}">
                <a16:creationId xmlns:a16="http://schemas.microsoft.com/office/drawing/2014/main" id="{F4F99F34-84B6-46B3-BB99-3877616F3D27}"/>
              </a:ext>
            </a:extLst>
          </p:cNvPr>
          <p:cNvSpPr/>
          <p:nvPr/>
        </p:nvSpPr>
        <p:spPr>
          <a:xfrm>
            <a:off x="54721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7" name="6 Rectángulo">
            <a:extLst>
              <a:ext uri="{FF2B5EF4-FFF2-40B4-BE49-F238E27FC236}">
                <a16:creationId xmlns:a16="http://schemas.microsoft.com/office/drawing/2014/main" id="{275DF7A8-7D4F-4671-A62A-15FDC0618282}"/>
              </a:ext>
            </a:extLst>
          </p:cNvPr>
          <p:cNvSpPr/>
          <p:nvPr/>
        </p:nvSpPr>
        <p:spPr>
          <a:xfrm>
            <a:off x="7308850" y="0"/>
            <a:ext cx="187166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Discussion.</a:t>
            </a:r>
          </a:p>
        </p:txBody>
      </p:sp>
      <p:pic>
        <p:nvPicPr>
          <p:cNvPr id="44040" name="Picture 3">
            <a:extLst>
              <a:ext uri="{FF2B5EF4-FFF2-40B4-BE49-F238E27FC236}">
                <a16:creationId xmlns:a16="http://schemas.microsoft.com/office/drawing/2014/main" id="{CA2AE01C-84C3-401A-9DED-A5392A4ED2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7" t="10417" b="8333"/>
          <a:stretch>
            <a:fillRect/>
          </a:stretch>
        </p:blipFill>
        <p:spPr bwMode="auto">
          <a:xfrm>
            <a:off x="1643063" y="1285875"/>
            <a:ext cx="6440487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 Marcador de número de diapositiva">
            <a:extLst>
              <a:ext uri="{FF2B5EF4-FFF2-40B4-BE49-F238E27FC236}">
                <a16:creationId xmlns:a16="http://schemas.microsoft.com/office/drawing/2014/main" id="{009B3357-3B1A-46AD-ADF8-3A9926A17E4B}"/>
              </a:ext>
            </a:extLst>
          </p:cNvPr>
          <p:cNvSpPr txBox="1">
            <a:spLocks/>
          </p:cNvSpPr>
          <p:nvPr/>
        </p:nvSpPr>
        <p:spPr bwMode="auto">
          <a:xfrm>
            <a:off x="8715375" y="6500813"/>
            <a:ext cx="425450" cy="384175"/>
          </a:xfrm>
          <a:prstGeom prst="rect">
            <a:avLst/>
          </a:prstGeom>
          <a:solidFill>
            <a:schemeClr val="tx1"/>
          </a:solidFill>
          <a:ex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A0AB6029-D369-4712-8237-DEE5E881AA84}" type="slidenum">
              <a:rPr lang="es-MX" altLang="es-ES" sz="25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67</a:t>
            </a:fld>
            <a:endParaRPr lang="es-MX" altLang="es-ES" sz="25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9894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FD49610-636E-4311-80F3-8445F247F382}"/>
              </a:ext>
            </a:extLst>
          </p:cNvPr>
          <p:cNvSpPr/>
          <p:nvPr/>
        </p:nvSpPr>
        <p:spPr>
          <a:xfrm>
            <a:off x="7740650" y="6237288"/>
            <a:ext cx="1152525" cy="620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059" name="11 Rectángulo">
            <a:extLst>
              <a:ext uri="{FF2B5EF4-FFF2-40B4-BE49-F238E27FC236}">
                <a16:creationId xmlns:a16="http://schemas.microsoft.com/office/drawing/2014/main" id="{4EEDD879-AFFB-44F4-9786-88DDBA2EE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765175"/>
            <a:ext cx="7667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514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2100"/>
              </a:spcAft>
              <a:buClr>
                <a:srgbClr val="C00000"/>
              </a:buClr>
              <a:buSzPct val="130000"/>
              <a:buFont typeface="Calibri" panose="020F0502020204030204" pitchFamily="34" charset="0"/>
              <a:buAutoNum type="arabicPeriod" startAt="5"/>
            </a:pPr>
            <a:r>
              <a:rPr lang="en-US" altLang="es-MX" sz="2400" b="1">
                <a:solidFill>
                  <a:srgbClr val="002060"/>
                </a:solidFill>
                <a:latin typeface="Calibri" panose="020F0502020204030204" pitchFamily="34" charset="0"/>
              </a:rPr>
              <a:t>Identifying changes through the time</a:t>
            </a:r>
            <a:endParaRPr lang="en-GB" altLang="es-MX" sz="24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10 Rectángulo">
            <a:extLst>
              <a:ext uri="{FF2B5EF4-FFF2-40B4-BE49-F238E27FC236}">
                <a16:creationId xmlns:a16="http://schemas.microsoft.com/office/drawing/2014/main" id="{C4D7E919-4ECB-4BD6-94B7-E2CD33230753}"/>
              </a:ext>
            </a:extLst>
          </p:cNvPr>
          <p:cNvSpPr/>
          <p:nvPr/>
        </p:nvSpPr>
        <p:spPr>
          <a:xfrm>
            <a:off x="-36513" y="0"/>
            <a:ext cx="1836738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12" name="11 Rectángulo">
            <a:extLst>
              <a:ext uri="{FF2B5EF4-FFF2-40B4-BE49-F238E27FC236}">
                <a16:creationId xmlns:a16="http://schemas.microsoft.com/office/drawing/2014/main" id="{DB081990-7647-445A-937B-1627BE9D7772}"/>
              </a:ext>
            </a:extLst>
          </p:cNvPr>
          <p:cNvSpPr/>
          <p:nvPr/>
        </p:nvSpPr>
        <p:spPr>
          <a:xfrm>
            <a:off x="17637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The dataset</a:t>
            </a:r>
          </a:p>
        </p:txBody>
      </p:sp>
      <p:sp>
        <p:nvSpPr>
          <p:cNvPr id="13" name="12 Rectángulo">
            <a:extLst>
              <a:ext uri="{FF2B5EF4-FFF2-40B4-BE49-F238E27FC236}">
                <a16:creationId xmlns:a16="http://schemas.microsoft.com/office/drawing/2014/main" id="{F802DCC8-A0B6-437E-94AC-CB25A2C2EA03}"/>
              </a:ext>
            </a:extLst>
          </p:cNvPr>
          <p:cNvSpPr/>
          <p:nvPr/>
        </p:nvSpPr>
        <p:spPr>
          <a:xfrm>
            <a:off x="3563938" y="0"/>
            <a:ext cx="1908175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Methodology</a:t>
            </a:r>
          </a:p>
        </p:txBody>
      </p:sp>
      <p:sp>
        <p:nvSpPr>
          <p:cNvPr id="14" name="13 Rectángulo">
            <a:extLst>
              <a:ext uri="{FF2B5EF4-FFF2-40B4-BE49-F238E27FC236}">
                <a16:creationId xmlns:a16="http://schemas.microsoft.com/office/drawing/2014/main" id="{7EAD8510-F4A7-4D62-B37B-C39808668DB8}"/>
              </a:ext>
            </a:extLst>
          </p:cNvPr>
          <p:cNvSpPr/>
          <p:nvPr/>
        </p:nvSpPr>
        <p:spPr>
          <a:xfrm>
            <a:off x="54721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15" name="14 Rectángulo">
            <a:extLst>
              <a:ext uri="{FF2B5EF4-FFF2-40B4-BE49-F238E27FC236}">
                <a16:creationId xmlns:a16="http://schemas.microsoft.com/office/drawing/2014/main" id="{7A1BA384-C56E-4217-A297-BBFC5A6C2171}"/>
              </a:ext>
            </a:extLst>
          </p:cNvPr>
          <p:cNvSpPr/>
          <p:nvPr/>
        </p:nvSpPr>
        <p:spPr>
          <a:xfrm>
            <a:off x="7308850" y="0"/>
            <a:ext cx="187166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Discussion.</a:t>
            </a:r>
          </a:p>
        </p:txBody>
      </p:sp>
      <p:sp>
        <p:nvSpPr>
          <p:cNvPr id="16" name="1 Marcador de número de diapositiva">
            <a:extLst>
              <a:ext uri="{FF2B5EF4-FFF2-40B4-BE49-F238E27FC236}">
                <a16:creationId xmlns:a16="http://schemas.microsoft.com/office/drawing/2014/main" id="{B01D56E3-4E58-49BA-A5A5-8808A6E9B05A}"/>
              </a:ext>
            </a:extLst>
          </p:cNvPr>
          <p:cNvSpPr txBox="1">
            <a:spLocks/>
          </p:cNvSpPr>
          <p:nvPr/>
        </p:nvSpPr>
        <p:spPr bwMode="auto">
          <a:xfrm>
            <a:off x="8715375" y="6500813"/>
            <a:ext cx="425450" cy="384175"/>
          </a:xfrm>
          <a:prstGeom prst="rect">
            <a:avLst/>
          </a:prstGeom>
          <a:solidFill>
            <a:schemeClr val="tx1"/>
          </a:solidFill>
          <a:ex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11131594-03DB-4D42-B65B-E2023DD66A7F}" type="slidenum">
              <a:rPr lang="es-MX" altLang="es-ES" sz="25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68</a:t>
            </a:fld>
            <a:endParaRPr lang="es-MX" altLang="es-ES" sz="25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45066" name="Picture 3">
            <a:extLst>
              <a:ext uri="{FF2B5EF4-FFF2-40B4-BE49-F238E27FC236}">
                <a16:creationId xmlns:a16="http://schemas.microsoft.com/office/drawing/2014/main" id="{49760ECE-1EF8-4063-A505-A90B17ACB8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" b="6943"/>
          <a:stretch>
            <a:fillRect/>
          </a:stretch>
        </p:blipFill>
        <p:spPr bwMode="auto">
          <a:xfrm>
            <a:off x="285750" y="1071563"/>
            <a:ext cx="8358188" cy="574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19512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2">
            <a:extLst>
              <a:ext uri="{FF2B5EF4-FFF2-40B4-BE49-F238E27FC236}">
                <a16:creationId xmlns:a16="http://schemas.microsoft.com/office/drawing/2014/main" id="{B0054EB6-8CF5-4501-BF22-C88BB0043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565400"/>
            <a:ext cx="8280400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s-ES" sz="1000">
                <a:latin typeface="Courier" pitchFamily="49" charset="0"/>
              </a:rPr>
              <a:t>PMID- 19714604</a:t>
            </a:r>
          </a:p>
          <a:p>
            <a:pPr eaLnBrk="1" hangingPunct="1"/>
            <a:r>
              <a:rPr lang="en-US" altLang="es-ES" sz="1000">
                <a:latin typeface="Courier" pitchFamily="49" charset="0"/>
              </a:rPr>
              <a:t>STAT- MEDLINE</a:t>
            </a:r>
          </a:p>
          <a:p>
            <a:pPr eaLnBrk="1" hangingPunct="1"/>
            <a:r>
              <a:rPr lang="en-US" altLang="es-ES" sz="1000">
                <a:latin typeface="Courier" pitchFamily="49" charset="0"/>
              </a:rPr>
              <a:t>VI  - 61</a:t>
            </a:r>
          </a:p>
          <a:p>
            <a:pPr eaLnBrk="1" hangingPunct="1"/>
            <a:r>
              <a:rPr lang="en-US" altLang="es-ES" sz="1000">
                <a:latin typeface="Courier" pitchFamily="49" charset="0"/>
              </a:rPr>
              <a:t>IP  - 9</a:t>
            </a:r>
          </a:p>
          <a:p>
            <a:pPr eaLnBrk="1" hangingPunct="1"/>
            <a:r>
              <a:rPr lang="en-US" altLang="es-ES" sz="1000">
                <a:latin typeface="Courier" pitchFamily="49" charset="0"/>
              </a:rPr>
              <a:t>DP  - 2009 Sep 15</a:t>
            </a:r>
          </a:p>
          <a:p>
            <a:pPr eaLnBrk="1" hangingPunct="1"/>
            <a:r>
              <a:rPr lang="en-US" altLang="es-ES" sz="1000">
                <a:latin typeface="Courier" pitchFamily="49" charset="0"/>
              </a:rPr>
              <a:t>TI  - A phase II, randomized, double-blind, placebo-controlled, dose-ranging study of</a:t>
            </a:r>
          </a:p>
          <a:p>
            <a:pPr eaLnBrk="1" hangingPunct="1"/>
            <a:r>
              <a:rPr lang="en-US" altLang="es-ES" sz="1000">
                <a:latin typeface="Courier" pitchFamily="49" charset="0"/>
              </a:rPr>
              <a:t>      belimumab in patients with active systemic lupus erythematosus.</a:t>
            </a:r>
          </a:p>
          <a:p>
            <a:pPr eaLnBrk="1" hangingPunct="1"/>
            <a:r>
              <a:rPr lang="en-US" altLang="es-ES" sz="1000">
                <a:latin typeface="Courier" pitchFamily="49" charset="0"/>
              </a:rPr>
              <a:t>PG  - 1168-78</a:t>
            </a:r>
          </a:p>
          <a:p>
            <a:pPr eaLnBrk="1" hangingPunct="1"/>
            <a:r>
              <a:rPr lang="en-US" altLang="es-ES" sz="1000">
                <a:latin typeface="Courier" pitchFamily="49" charset="0"/>
              </a:rPr>
              <a:t>AB  - OBJECTIVE: To assess the safety, tolerability, biologic activity, and efficacy of</a:t>
            </a:r>
          </a:p>
          <a:p>
            <a:pPr eaLnBrk="1" hangingPunct="1"/>
            <a:r>
              <a:rPr lang="en-US" altLang="es-ES" sz="1000">
                <a:latin typeface="Courier" pitchFamily="49" charset="0"/>
              </a:rPr>
              <a:t>      </a:t>
            </a:r>
            <a:r>
              <a:rPr lang="en-US" altLang="es-ES" sz="1000">
                <a:solidFill>
                  <a:srgbClr val="FF0000"/>
                </a:solidFill>
                <a:latin typeface="Courier" pitchFamily="49" charset="0"/>
              </a:rPr>
              <a:t>belimumab in </a:t>
            </a:r>
            <a:r>
              <a:rPr lang="en-US" altLang="es-ES" sz="1000">
                <a:latin typeface="Courier" pitchFamily="49" charset="0"/>
              </a:rPr>
              <a:t>combination with standard of care therapy (SOC) in patients with</a:t>
            </a:r>
          </a:p>
          <a:p>
            <a:pPr eaLnBrk="1" hangingPunct="1"/>
            <a:r>
              <a:rPr lang="en-US" altLang="es-ES" sz="1000">
                <a:latin typeface="Courier" pitchFamily="49" charset="0"/>
              </a:rPr>
              <a:t>      active systemic lupus erythematosus (SLE). METHODS: Patients with a Safety of</a:t>
            </a:r>
          </a:p>
          <a:p>
            <a:pPr eaLnBrk="1" hangingPunct="1"/>
            <a:r>
              <a:rPr lang="en-US" altLang="es-ES" sz="1000">
                <a:latin typeface="Courier" pitchFamily="49" charset="0"/>
              </a:rPr>
              <a:t>      Estrogens in Lupus Erythematosus: National Assessment (SELENA) version of the</a:t>
            </a:r>
          </a:p>
          <a:p>
            <a:pPr eaLnBrk="1" hangingPunct="1"/>
            <a:r>
              <a:rPr lang="en-US" altLang="es-ES" sz="1000">
                <a:latin typeface="Courier" pitchFamily="49" charset="0"/>
              </a:rPr>
              <a:t>      Systemic Lupus Erythematosus Disease Activity Index (SLEDAI) score &gt;/=4 (n = 449)</a:t>
            </a:r>
          </a:p>
          <a:p>
            <a:pPr eaLnBrk="1" hangingPunct="1"/>
            <a:r>
              <a:rPr lang="en-US" altLang="es-ES" sz="1000">
                <a:latin typeface="Courier" pitchFamily="49" charset="0"/>
              </a:rPr>
              <a:t>      were randomly assigned to </a:t>
            </a:r>
            <a:r>
              <a:rPr lang="en-US" altLang="es-ES" sz="1000">
                <a:solidFill>
                  <a:srgbClr val="FF0000"/>
                </a:solidFill>
                <a:latin typeface="Courier" pitchFamily="49" charset="0"/>
              </a:rPr>
              <a:t>belimumab</a:t>
            </a:r>
            <a:r>
              <a:rPr lang="en-US" altLang="es-ES" sz="1000">
                <a:latin typeface="Courier" pitchFamily="49" charset="0"/>
              </a:rPr>
              <a:t> (1, 4, or 10 mg/kg) or placebo in a 52-week</a:t>
            </a:r>
          </a:p>
          <a:p>
            <a:pPr eaLnBrk="1" hangingPunct="1"/>
            <a:r>
              <a:rPr lang="en-US" altLang="es-ES" sz="1000">
                <a:latin typeface="Courier" pitchFamily="49" charset="0"/>
              </a:rPr>
              <a:t>      study. Coprimary end points were the percent change in the SELENA-SLEDAI score at</a:t>
            </a:r>
          </a:p>
          <a:p>
            <a:pPr eaLnBrk="1" hangingPunct="1"/>
            <a:r>
              <a:rPr lang="en-US" altLang="es-ES" sz="1000">
                <a:latin typeface="Courier" pitchFamily="49" charset="0"/>
              </a:rPr>
              <a:t>      week 24 and the time to first SLE flare. RESULTS: Significant differences between</a:t>
            </a:r>
          </a:p>
          <a:p>
            <a:pPr eaLnBrk="1" hangingPunct="1"/>
            <a:r>
              <a:rPr lang="en-US" altLang="es-ES" sz="1000">
                <a:latin typeface="Courier" pitchFamily="49" charset="0"/>
              </a:rPr>
              <a:t>      the treatment and placebo groups were not attained for either primary end point, </a:t>
            </a:r>
          </a:p>
          <a:p>
            <a:pPr eaLnBrk="1" hangingPunct="1"/>
            <a:r>
              <a:rPr lang="en-US" altLang="es-ES" sz="1000">
                <a:latin typeface="Courier" pitchFamily="49" charset="0"/>
              </a:rPr>
              <a:t>      and no dose response was observed. Reductions in SELENA-SLEDAI scores from</a:t>
            </a:r>
          </a:p>
          <a:p>
            <a:pPr eaLnBrk="1" hangingPunct="1"/>
            <a:r>
              <a:rPr lang="en-US" altLang="es-ES" sz="1000">
                <a:latin typeface="Courier" pitchFamily="49" charset="0"/>
              </a:rPr>
              <a:t>      baseline were 19.5% in the combined belimumab group versus 17.2% in the placebo</a:t>
            </a:r>
          </a:p>
          <a:p>
            <a:pPr eaLnBrk="1" hangingPunct="1"/>
            <a:r>
              <a:rPr lang="en-US" altLang="es-ES" sz="1000">
                <a:latin typeface="Courier" pitchFamily="49" charset="0"/>
              </a:rPr>
              <a:t>      group…... CONCLUSION: </a:t>
            </a:r>
            <a:r>
              <a:rPr lang="en-US" altLang="es-ES" sz="1000">
                <a:solidFill>
                  <a:srgbClr val="FF0000"/>
                </a:solidFill>
                <a:latin typeface="Courier" pitchFamily="49" charset="0"/>
              </a:rPr>
              <a:t>Belimumab</a:t>
            </a:r>
            <a:r>
              <a:rPr lang="en-US" altLang="es-ES" sz="1000">
                <a:latin typeface="Courier" pitchFamily="49" charset="0"/>
              </a:rPr>
              <a:t> was</a:t>
            </a:r>
          </a:p>
          <a:p>
            <a:pPr eaLnBrk="1" hangingPunct="1"/>
            <a:r>
              <a:rPr lang="en-US" altLang="es-ES" sz="1000">
                <a:latin typeface="Courier" pitchFamily="49" charset="0"/>
              </a:rPr>
              <a:t>      biologically active and well tolerated. The effect of belimumab on the reduction </a:t>
            </a:r>
          </a:p>
          <a:p>
            <a:pPr eaLnBrk="1" hangingPunct="1"/>
            <a:r>
              <a:rPr lang="en-US" altLang="es-ES" sz="1000">
                <a:latin typeface="Courier" pitchFamily="49" charset="0"/>
              </a:rPr>
              <a:t>      of SLE disease activity or flares was not significant. However, serologically</a:t>
            </a:r>
          </a:p>
          <a:p>
            <a:pPr eaLnBrk="1" hangingPunct="1"/>
            <a:r>
              <a:rPr lang="en-US" altLang="es-ES" sz="1000">
                <a:latin typeface="Courier" pitchFamily="49" charset="0"/>
              </a:rPr>
              <a:t>      active SLE patients responded significantly better to </a:t>
            </a:r>
            <a:r>
              <a:rPr lang="en-US" altLang="es-ES" sz="1000">
                <a:solidFill>
                  <a:srgbClr val="FF0000"/>
                </a:solidFill>
                <a:latin typeface="Courier" pitchFamily="49" charset="0"/>
              </a:rPr>
              <a:t>belimumab</a:t>
            </a:r>
            <a:r>
              <a:rPr lang="en-US" altLang="es-ES" sz="1000">
                <a:latin typeface="Courier" pitchFamily="49" charset="0"/>
              </a:rPr>
              <a:t> therapy plus SOC </a:t>
            </a:r>
          </a:p>
          <a:p>
            <a:pPr eaLnBrk="1" hangingPunct="1"/>
            <a:r>
              <a:rPr lang="en-US" altLang="es-ES" sz="1000">
                <a:latin typeface="Courier" pitchFamily="49" charset="0"/>
              </a:rPr>
              <a:t>      than to SOC alone.</a:t>
            </a:r>
          </a:p>
          <a:p>
            <a:pPr eaLnBrk="1" hangingPunct="1"/>
            <a:r>
              <a:rPr lang="en-US" altLang="es-ES" sz="1000">
                <a:latin typeface="Courier" pitchFamily="49" charset="0"/>
              </a:rPr>
              <a:t>AD  - Cedars-Sinai Medical Center, University of California, Los Angeles, USA.</a:t>
            </a:r>
            <a:endParaRPr lang="en-US" altLang="es-ES"/>
          </a:p>
        </p:txBody>
      </p:sp>
      <p:sp>
        <p:nvSpPr>
          <p:cNvPr id="48133" name="TextBox 3">
            <a:extLst>
              <a:ext uri="{FF2B5EF4-FFF2-40B4-BE49-F238E27FC236}">
                <a16:creationId xmlns:a16="http://schemas.microsoft.com/office/drawing/2014/main" id="{AD465BBA-6CE4-4B9A-8B25-C4A3BE2C3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4197350"/>
            <a:ext cx="2952750" cy="230822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altLang="es-ES" b="1" dirty="0" err="1">
                <a:solidFill>
                  <a:srgbClr val="C00000"/>
                </a:solidFill>
                <a:latin typeface="+mn-lt"/>
              </a:rPr>
              <a:t>pioneer</a:t>
            </a:r>
            <a:r>
              <a:rPr lang="es-ES" altLang="es-ES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s-ES" altLang="es-ES" b="1" dirty="0" err="1">
                <a:solidFill>
                  <a:srgbClr val="C00000"/>
                </a:solidFill>
                <a:latin typeface="+mn-lt"/>
              </a:rPr>
              <a:t>paper</a:t>
            </a:r>
            <a:r>
              <a:rPr lang="es-ES" altLang="es-ES" b="1" dirty="0">
                <a:solidFill>
                  <a:srgbClr val="C00000"/>
                </a:solidFill>
                <a:latin typeface="+mn-lt"/>
              </a:rPr>
              <a:t> 101</a:t>
            </a:r>
          </a:p>
          <a:p>
            <a:pPr eaLnBrk="1" hangingPunct="1">
              <a:defRPr/>
            </a:pPr>
            <a:r>
              <a:rPr lang="es-ES" altLang="es-ES" b="1" i="1" dirty="0">
                <a:solidFill>
                  <a:srgbClr val="C00000"/>
                </a:solidFill>
                <a:latin typeface="+mn-lt"/>
              </a:rPr>
              <a:t>2009: </a:t>
            </a:r>
            <a:r>
              <a:rPr lang="en-US" altLang="es-ES" b="1" dirty="0">
                <a:latin typeface="+mn-lt"/>
              </a:rPr>
              <a:t>A phase II, randomized, double-blind, placebo-controlled, dose-ranging study of</a:t>
            </a:r>
          </a:p>
          <a:p>
            <a:pPr eaLnBrk="1" hangingPunct="1">
              <a:defRPr/>
            </a:pPr>
            <a:r>
              <a:rPr lang="en-US" altLang="es-ES" b="1" dirty="0" err="1">
                <a:latin typeface="+mn-lt"/>
              </a:rPr>
              <a:t>belimumab</a:t>
            </a:r>
            <a:r>
              <a:rPr lang="en-US" altLang="es-ES" b="1" dirty="0">
                <a:latin typeface="+mn-lt"/>
              </a:rPr>
              <a:t> in patients with active systemic lupus erythematosus.</a:t>
            </a:r>
            <a:endParaRPr lang="es-ES" altLang="es-ES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9398" name="Rectangle 5">
            <a:extLst>
              <a:ext uri="{FF2B5EF4-FFF2-40B4-BE49-F238E27FC236}">
                <a16:creationId xmlns:a16="http://schemas.microsoft.com/office/drawing/2014/main" id="{4D200040-F4F8-437C-B0EF-3C8549934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1844675"/>
            <a:ext cx="5238750" cy="55403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s-ES" sz="3000" dirty="0">
                <a:solidFill>
                  <a:srgbClr val="0070C0"/>
                </a:solidFill>
                <a:latin typeface="+mn-lt"/>
                <a:cs typeface="Arial" charset="0"/>
              </a:rPr>
              <a:t>Example  of Pioneer manuscript.</a:t>
            </a:r>
          </a:p>
        </p:txBody>
      </p:sp>
      <p:sp>
        <p:nvSpPr>
          <p:cNvPr id="46085" name="11 Rectángulo">
            <a:extLst>
              <a:ext uri="{FF2B5EF4-FFF2-40B4-BE49-F238E27FC236}">
                <a16:creationId xmlns:a16="http://schemas.microsoft.com/office/drawing/2014/main" id="{BE89CBA1-5B1E-41EE-8A01-9749F8FE8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765175"/>
            <a:ext cx="7667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514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2100"/>
              </a:spcAft>
              <a:buClr>
                <a:srgbClr val="C00000"/>
              </a:buClr>
              <a:buSzPct val="130000"/>
              <a:buFont typeface="Calibri" panose="020F0502020204030204" pitchFamily="34" charset="0"/>
              <a:buAutoNum type="arabicPeriod" startAt="5"/>
            </a:pPr>
            <a:r>
              <a:rPr lang="en-US" altLang="es-MX" sz="2400" b="1">
                <a:solidFill>
                  <a:srgbClr val="002060"/>
                </a:solidFill>
                <a:latin typeface="Calibri" panose="020F0502020204030204" pitchFamily="34" charset="0"/>
              </a:rPr>
              <a:t>Identifying changes through the time</a:t>
            </a:r>
            <a:endParaRPr lang="en-GB" altLang="es-MX" sz="24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13 Rectángulo">
            <a:extLst>
              <a:ext uri="{FF2B5EF4-FFF2-40B4-BE49-F238E27FC236}">
                <a16:creationId xmlns:a16="http://schemas.microsoft.com/office/drawing/2014/main" id="{387A506F-52FE-45EA-9AEF-CE54802F7629}"/>
              </a:ext>
            </a:extLst>
          </p:cNvPr>
          <p:cNvSpPr/>
          <p:nvPr/>
        </p:nvSpPr>
        <p:spPr>
          <a:xfrm>
            <a:off x="-36513" y="0"/>
            <a:ext cx="1836738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15" name="14 Rectángulo">
            <a:extLst>
              <a:ext uri="{FF2B5EF4-FFF2-40B4-BE49-F238E27FC236}">
                <a16:creationId xmlns:a16="http://schemas.microsoft.com/office/drawing/2014/main" id="{05F870D1-32C8-4E4A-9ABB-4AFB2F08ECF5}"/>
              </a:ext>
            </a:extLst>
          </p:cNvPr>
          <p:cNvSpPr/>
          <p:nvPr/>
        </p:nvSpPr>
        <p:spPr>
          <a:xfrm>
            <a:off x="17637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The dataset</a:t>
            </a:r>
          </a:p>
        </p:txBody>
      </p:sp>
      <p:sp>
        <p:nvSpPr>
          <p:cNvPr id="16" name="15 Rectángulo">
            <a:extLst>
              <a:ext uri="{FF2B5EF4-FFF2-40B4-BE49-F238E27FC236}">
                <a16:creationId xmlns:a16="http://schemas.microsoft.com/office/drawing/2014/main" id="{C6B65A19-7FE1-4BA2-A07B-742BE75B951E}"/>
              </a:ext>
            </a:extLst>
          </p:cNvPr>
          <p:cNvSpPr/>
          <p:nvPr/>
        </p:nvSpPr>
        <p:spPr>
          <a:xfrm>
            <a:off x="3563938" y="0"/>
            <a:ext cx="1908175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Methodology</a:t>
            </a:r>
          </a:p>
        </p:txBody>
      </p:sp>
      <p:sp>
        <p:nvSpPr>
          <p:cNvPr id="17" name="16 Rectángulo">
            <a:extLst>
              <a:ext uri="{FF2B5EF4-FFF2-40B4-BE49-F238E27FC236}">
                <a16:creationId xmlns:a16="http://schemas.microsoft.com/office/drawing/2014/main" id="{FE602E0D-B6EE-47B2-B155-2D2AC9E91C5C}"/>
              </a:ext>
            </a:extLst>
          </p:cNvPr>
          <p:cNvSpPr/>
          <p:nvPr/>
        </p:nvSpPr>
        <p:spPr>
          <a:xfrm>
            <a:off x="54721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18" name="17 Rectángulo">
            <a:extLst>
              <a:ext uri="{FF2B5EF4-FFF2-40B4-BE49-F238E27FC236}">
                <a16:creationId xmlns:a16="http://schemas.microsoft.com/office/drawing/2014/main" id="{0E5BBC24-6841-49E3-A9CF-1A6ECFB8FA5D}"/>
              </a:ext>
            </a:extLst>
          </p:cNvPr>
          <p:cNvSpPr/>
          <p:nvPr/>
        </p:nvSpPr>
        <p:spPr>
          <a:xfrm>
            <a:off x="7308850" y="0"/>
            <a:ext cx="187166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Discussion.</a:t>
            </a:r>
          </a:p>
        </p:txBody>
      </p:sp>
      <p:sp>
        <p:nvSpPr>
          <p:cNvPr id="24" name="1 Marcador de número de diapositiva">
            <a:extLst>
              <a:ext uri="{FF2B5EF4-FFF2-40B4-BE49-F238E27FC236}">
                <a16:creationId xmlns:a16="http://schemas.microsoft.com/office/drawing/2014/main" id="{DB3C3BE5-B2FC-42F5-98CA-DF1F9D2EF7D6}"/>
              </a:ext>
            </a:extLst>
          </p:cNvPr>
          <p:cNvSpPr txBox="1">
            <a:spLocks/>
          </p:cNvSpPr>
          <p:nvPr/>
        </p:nvSpPr>
        <p:spPr bwMode="auto">
          <a:xfrm>
            <a:off x="8715375" y="6500813"/>
            <a:ext cx="425450" cy="384175"/>
          </a:xfrm>
          <a:prstGeom prst="rect">
            <a:avLst/>
          </a:prstGeom>
          <a:solidFill>
            <a:schemeClr val="tx1"/>
          </a:solidFill>
          <a:ex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9183DC9C-4495-4F95-BF12-4D136344C307}" type="slidenum">
              <a:rPr lang="es-MX" altLang="es-ES" sz="25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69</a:t>
            </a:fld>
            <a:endParaRPr lang="es-MX" altLang="es-ES" sz="25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452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E82CC34A-8929-46DD-A266-C2660A3CA7F2}"/>
              </a:ext>
            </a:extLst>
          </p:cNvPr>
          <p:cNvSpPr txBox="1"/>
          <p:nvPr/>
        </p:nvSpPr>
        <p:spPr>
          <a:xfrm>
            <a:off x="561239" y="1192927"/>
            <a:ext cx="30300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/>
              <a:t>Before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75803ED-7F5E-4FB4-A6A2-A20A304C6102}"/>
              </a:ext>
            </a:extLst>
          </p:cNvPr>
          <p:cNvSpPr txBox="1"/>
          <p:nvPr/>
        </p:nvSpPr>
        <p:spPr>
          <a:xfrm>
            <a:off x="5302621" y="1183694"/>
            <a:ext cx="30300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/>
              <a:t>Now</a:t>
            </a:r>
          </a:p>
        </p:txBody>
      </p:sp>
      <p:pic>
        <p:nvPicPr>
          <p:cNvPr id="11" name="Imagen 10" descr="Imagen que contiene persona, interior, mesa&#10;&#10;Descripción generada con confianza muy alta">
            <a:extLst>
              <a:ext uri="{FF2B5EF4-FFF2-40B4-BE49-F238E27FC236}">
                <a16:creationId xmlns:a16="http://schemas.microsoft.com/office/drawing/2014/main" id="{C11A3C43-7685-45AF-8A2D-1D475A6AA4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97" y="2137697"/>
            <a:ext cx="3989532" cy="3291698"/>
          </a:xfrm>
          <a:prstGeom prst="rect">
            <a:avLst/>
          </a:prstGeom>
        </p:spPr>
      </p:pic>
      <p:pic>
        <p:nvPicPr>
          <p:cNvPr id="13" name="Imagen 12" descr="Imagen que contiene mesa, interior, electrónica, sentado&#10;&#10;Descripción generada con confianza muy alta">
            <a:extLst>
              <a:ext uri="{FF2B5EF4-FFF2-40B4-BE49-F238E27FC236}">
                <a16:creationId xmlns:a16="http://schemas.microsoft.com/office/drawing/2014/main" id="{3251BB9B-94CC-4F41-A4BA-A68A4CB7C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710" y="2164180"/>
            <a:ext cx="4285094" cy="3265217"/>
          </a:xfrm>
          <a:prstGeom prst="rect">
            <a:avLst/>
          </a:prstGeom>
        </p:spPr>
      </p:pic>
      <p:sp>
        <p:nvSpPr>
          <p:cNvPr id="14" name="1 Marcador de número de diapositiva">
            <a:extLst>
              <a:ext uri="{FF2B5EF4-FFF2-40B4-BE49-F238E27FC236}">
                <a16:creationId xmlns:a16="http://schemas.microsoft.com/office/drawing/2014/main" id="{1B16471D-7DE2-44CF-ADC3-41DB26A4DEB2}"/>
              </a:ext>
            </a:extLst>
          </p:cNvPr>
          <p:cNvSpPr txBox="1">
            <a:spLocks/>
          </p:cNvSpPr>
          <p:nvPr/>
        </p:nvSpPr>
        <p:spPr>
          <a:xfrm>
            <a:off x="-1" y="6519671"/>
            <a:ext cx="425303" cy="338329"/>
          </a:xfrm>
          <a:prstGeom prst="rect">
            <a:avLst/>
          </a:prstGeom>
          <a:solidFill>
            <a:srgbClr val="0000CC"/>
          </a:solidFill>
        </p:spPr>
        <p:txBody>
          <a:bodyPr vert="horz" lIns="91440" tIns="45720" rIns="91440" bIns="45720" rtlCol="0" anchor="ctr"/>
          <a:lstStyle>
            <a:defPPr>
              <a:defRPr lang="es-MX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1BDD13F9-542D-43AB-B595-E2801275A9EF}" type="slidenum">
              <a:rPr lang="es-MX" sz="2000" b="1">
                <a:solidFill>
                  <a:schemeClr val="bg1"/>
                </a:solidFill>
              </a:rPr>
              <a:pPr algn="ctr">
                <a:defRPr/>
              </a:pPr>
              <a:t>7</a:t>
            </a:fld>
            <a:endParaRPr lang="es-MX" sz="2000" b="1" dirty="0">
              <a:solidFill>
                <a:schemeClr val="bg1"/>
              </a:solidFill>
            </a:endParaRPr>
          </a:p>
        </p:txBody>
      </p:sp>
      <p:sp>
        <p:nvSpPr>
          <p:cNvPr id="15" name="1 Rectángulo">
            <a:extLst>
              <a:ext uri="{FF2B5EF4-FFF2-40B4-BE49-F238E27FC236}">
                <a16:creationId xmlns:a16="http://schemas.microsoft.com/office/drawing/2014/main" id="{3AC6FD92-624C-43DF-B981-09CE492B719A}"/>
              </a:ext>
            </a:extLst>
          </p:cNvPr>
          <p:cNvSpPr/>
          <p:nvPr/>
        </p:nvSpPr>
        <p:spPr>
          <a:xfrm>
            <a:off x="0" y="0"/>
            <a:ext cx="1800225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/>
              <a:t>Introduction</a:t>
            </a:r>
          </a:p>
        </p:txBody>
      </p:sp>
      <p:sp>
        <p:nvSpPr>
          <p:cNvPr id="16" name="2 Rectángulo">
            <a:extLst>
              <a:ext uri="{FF2B5EF4-FFF2-40B4-BE49-F238E27FC236}">
                <a16:creationId xmlns:a16="http://schemas.microsoft.com/office/drawing/2014/main" id="{4CA5D631-748C-45CF-BF60-2F77EC7FEB96}"/>
              </a:ext>
            </a:extLst>
          </p:cNvPr>
          <p:cNvSpPr/>
          <p:nvPr/>
        </p:nvSpPr>
        <p:spPr>
          <a:xfrm>
            <a:off x="1800225" y="0"/>
            <a:ext cx="1835150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dataset</a:t>
            </a:r>
          </a:p>
        </p:txBody>
      </p:sp>
      <p:sp>
        <p:nvSpPr>
          <p:cNvPr id="17" name="3 Rectángulo">
            <a:extLst>
              <a:ext uri="{FF2B5EF4-FFF2-40B4-BE49-F238E27FC236}">
                <a16:creationId xmlns:a16="http://schemas.microsoft.com/office/drawing/2014/main" id="{038C15CD-E5CD-416A-9D3E-C83BE0EFCB37}"/>
              </a:ext>
            </a:extLst>
          </p:cNvPr>
          <p:cNvSpPr/>
          <p:nvPr/>
        </p:nvSpPr>
        <p:spPr>
          <a:xfrm>
            <a:off x="3635375" y="0"/>
            <a:ext cx="187801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Methodology</a:t>
            </a:r>
          </a:p>
        </p:txBody>
      </p:sp>
      <p:sp>
        <p:nvSpPr>
          <p:cNvPr id="18" name="4 Rectángulo">
            <a:extLst>
              <a:ext uri="{FF2B5EF4-FFF2-40B4-BE49-F238E27FC236}">
                <a16:creationId xmlns:a16="http://schemas.microsoft.com/office/drawing/2014/main" id="{C619DB4A-6BEF-4ACE-8203-721F60757148}"/>
              </a:ext>
            </a:extLst>
          </p:cNvPr>
          <p:cNvSpPr/>
          <p:nvPr/>
        </p:nvSpPr>
        <p:spPr>
          <a:xfrm>
            <a:off x="54721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</a:t>
            </a:r>
          </a:p>
        </p:txBody>
      </p:sp>
      <p:sp>
        <p:nvSpPr>
          <p:cNvPr id="19" name="5 Rectángulo">
            <a:extLst>
              <a:ext uri="{FF2B5EF4-FFF2-40B4-BE49-F238E27FC236}">
                <a16:creationId xmlns:a16="http://schemas.microsoft.com/office/drawing/2014/main" id="{DC4CAFA0-05B9-47D2-8E27-6FF375604E2F}"/>
              </a:ext>
            </a:extLst>
          </p:cNvPr>
          <p:cNvSpPr/>
          <p:nvPr/>
        </p:nvSpPr>
        <p:spPr>
          <a:xfrm>
            <a:off x="7308850" y="0"/>
            <a:ext cx="187166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272971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9CB8E047-994B-4940-9633-7781ACAA8F99}"/>
              </a:ext>
            </a:extLst>
          </p:cNvPr>
          <p:cNvSpPr/>
          <p:nvPr/>
        </p:nvSpPr>
        <p:spPr>
          <a:xfrm>
            <a:off x="0" y="0"/>
            <a:ext cx="1800225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/>
              <a:t>Introduction</a:t>
            </a:r>
          </a:p>
        </p:txBody>
      </p:sp>
      <p:sp>
        <p:nvSpPr>
          <p:cNvPr id="3" name="2 Rectángulo">
            <a:extLst>
              <a:ext uri="{FF2B5EF4-FFF2-40B4-BE49-F238E27FC236}">
                <a16:creationId xmlns:a16="http://schemas.microsoft.com/office/drawing/2014/main" id="{57659A28-38F7-41AD-8ADD-31EF35C1F5E4}"/>
              </a:ext>
            </a:extLst>
          </p:cNvPr>
          <p:cNvSpPr/>
          <p:nvPr/>
        </p:nvSpPr>
        <p:spPr>
          <a:xfrm>
            <a:off x="1800225" y="0"/>
            <a:ext cx="1835150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dataset</a:t>
            </a:r>
          </a:p>
        </p:txBody>
      </p:sp>
      <p:sp>
        <p:nvSpPr>
          <p:cNvPr id="4" name="3 Rectángulo">
            <a:extLst>
              <a:ext uri="{FF2B5EF4-FFF2-40B4-BE49-F238E27FC236}">
                <a16:creationId xmlns:a16="http://schemas.microsoft.com/office/drawing/2014/main" id="{C4DEFFC2-23DD-4BA4-9B06-79E9BCB53733}"/>
              </a:ext>
            </a:extLst>
          </p:cNvPr>
          <p:cNvSpPr/>
          <p:nvPr/>
        </p:nvSpPr>
        <p:spPr>
          <a:xfrm>
            <a:off x="3635375" y="0"/>
            <a:ext cx="187801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Methodology</a:t>
            </a:r>
          </a:p>
        </p:txBody>
      </p:sp>
      <p:sp>
        <p:nvSpPr>
          <p:cNvPr id="5" name="4 Rectángulo">
            <a:extLst>
              <a:ext uri="{FF2B5EF4-FFF2-40B4-BE49-F238E27FC236}">
                <a16:creationId xmlns:a16="http://schemas.microsoft.com/office/drawing/2014/main" id="{BD28E449-729F-4407-BD20-E7D0194EE064}"/>
              </a:ext>
            </a:extLst>
          </p:cNvPr>
          <p:cNvSpPr/>
          <p:nvPr/>
        </p:nvSpPr>
        <p:spPr>
          <a:xfrm>
            <a:off x="54721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</a:t>
            </a:r>
          </a:p>
        </p:txBody>
      </p:sp>
      <p:sp>
        <p:nvSpPr>
          <p:cNvPr id="6" name="5 Rectángulo">
            <a:extLst>
              <a:ext uri="{FF2B5EF4-FFF2-40B4-BE49-F238E27FC236}">
                <a16:creationId xmlns:a16="http://schemas.microsoft.com/office/drawing/2014/main" id="{531D2A3C-FBCE-4F56-84DD-B8B8E830D05E}"/>
              </a:ext>
            </a:extLst>
          </p:cNvPr>
          <p:cNvSpPr/>
          <p:nvPr/>
        </p:nvSpPr>
        <p:spPr>
          <a:xfrm>
            <a:off x="7308850" y="0"/>
            <a:ext cx="187166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E5F8015-1B75-43F8-A41F-7ADE1CEA0A2B}"/>
              </a:ext>
            </a:extLst>
          </p:cNvPr>
          <p:cNvSpPr txBox="1"/>
          <p:nvPr/>
        </p:nvSpPr>
        <p:spPr>
          <a:xfrm>
            <a:off x="561239" y="1817098"/>
            <a:ext cx="30300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/>
              <a:t>Before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915D885-8F8C-4DD9-B2BD-79E3EC2771A6}"/>
              </a:ext>
            </a:extLst>
          </p:cNvPr>
          <p:cNvSpPr txBox="1"/>
          <p:nvPr/>
        </p:nvSpPr>
        <p:spPr>
          <a:xfrm>
            <a:off x="5302621" y="1807865"/>
            <a:ext cx="30300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/>
              <a:t>Now</a:t>
            </a:r>
          </a:p>
        </p:txBody>
      </p:sp>
      <p:pic>
        <p:nvPicPr>
          <p:cNvPr id="105474" name="Picture 2" descr="Resultado de imagen para literature review">
            <a:extLst>
              <a:ext uri="{FF2B5EF4-FFF2-40B4-BE49-F238E27FC236}">
                <a16:creationId xmlns:a16="http://schemas.microsoft.com/office/drawing/2014/main" id="{7E37CAAB-0E9D-49FA-83D3-96E800334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32" y="2636069"/>
            <a:ext cx="4217611" cy="283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6" name="Picture 4" descr="Resultado de imagen para electronic literature review">
            <a:extLst>
              <a:ext uri="{FF2B5EF4-FFF2-40B4-BE49-F238E27FC236}">
                <a16:creationId xmlns:a16="http://schemas.microsoft.com/office/drawing/2014/main" id="{3AA4CFB8-E1C5-44B6-B152-65CF66CA7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17102"/>
            <a:ext cx="4091908" cy="307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DA71087-DFDE-4DA1-B1D9-0293E31A66A7}"/>
              </a:ext>
            </a:extLst>
          </p:cNvPr>
          <p:cNvSpPr txBox="1"/>
          <p:nvPr/>
        </p:nvSpPr>
        <p:spPr>
          <a:xfrm>
            <a:off x="231154" y="773860"/>
            <a:ext cx="5055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With regard to literature reviews………….…..</a:t>
            </a:r>
          </a:p>
        </p:txBody>
      </p:sp>
    </p:spTree>
    <p:extLst>
      <p:ext uri="{BB962C8B-B14F-4D97-AF65-F5344CB8AC3E}">
        <p14:creationId xmlns:p14="http://schemas.microsoft.com/office/powerpoint/2010/main" val="51690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trella: 32 puntas 6">
            <a:extLst>
              <a:ext uri="{FF2B5EF4-FFF2-40B4-BE49-F238E27FC236}">
                <a16:creationId xmlns:a16="http://schemas.microsoft.com/office/drawing/2014/main" id="{60B3E32B-27C3-42C6-B902-97ED76521687}"/>
              </a:ext>
            </a:extLst>
          </p:cNvPr>
          <p:cNvSpPr/>
          <p:nvPr/>
        </p:nvSpPr>
        <p:spPr>
          <a:xfrm>
            <a:off x="755576" y="692696"/>
            <a:ext cx="7657802" cy="5916242"/>
          </a:xfrm>
          <a:prstGeom prst="star32">
            <a:avLst>
              <a:gd name="adj" fmla="val 42618"/>
            </a:avLst>
          </a:prstGeom>
          <a:solidFill>
            <a:srgbClr val="000066"/>
          </a:solidFill>
          <a:ln w="254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200" dirty="0">
                <a:solidFill>
                  <a:schemeClr val="bg1"/>
                </a:solidFill>
              </a:rPr>
              <a:t>Our routines might have changed,  but our motivations remain the same</a:t>
            </a:r>
            <a:endParaRPr lang="es-MX" sz="5200" dirty="0">
              <a:solidFill>
                <a:schemeClr val="bg1"/>
              </a:solidFill>
            </a:endParaRPr>
          </a:p>
        </p:txBody>
      </p:sp>
      <p:sp>
        <p:nvSpPr>
          <p:cNvPr id="13" name="1 Marcador de número de diapositiva">
            <a:extLst>
              <a:ext uri="{FF2B5EF4-FFF2-40B4-BE49-F238E27FC236}">
                <a16:creationId xmlns:a16="http://schemas.microsoft.com/office/drawing/2014/main" id="{68110438-FBE9-41F6-BB2F-22CE5C421514}"/>
              </a:ext>
            </a:extLst>
          </p:cNvPr>
          <p:cNvSpPr txBox="1">
            <a:spLocks/>
          </p:cNvSpPr>
          <p:nvPr/>
        </p:nvSpPr>
        <p:spPr>
          <a:xfrm>
            <a:off x="-1" y="6608938"/>
            <a:ext cx="467545" cy="249062"/>
          </a:xfrm>
          <a:prstGeom prst="rect">
            <a:avLst/>
          </a:prstGeom>
          <a:solidFill>
            <a:srgbClr val="0000CC"/>
          </a:solidFill>
        </p:spPr>
        <p:txBody>
          <a:bodyPr vert="horz" lIns="91440" tIns="45720" rIns="91440" bIns="45720" rtlCol="0" anchor="ctr"/>
          <a:lstStyle>
            <a:defPPr>
              <a:defRPr lang="es-MX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1BDD13F9-542D-43AB-B595-E2801275A9EF}" type="slidenum">
              <a:rPr lang="es-MX" sz="2000" b="1">
                <a:solidFill>
                  <a:schemeClr val="bg1"/>
                </a:solidFill>
              </a:rPr>
              <a:pPr algn="ctr">
                <a:defRPr/>
              </a:pPr>
              <a:t>9</a:t>
            </a:fld>
            <a:endParaRPr lang="es-MX" sz="2000" b="1" dirty="0">
              <a:solidFill>
                <a:schemeClr val="bg1"/>
              </a:solidFill>
            </a:endParaRPr>
          </a:p>
        </p:txBody>
      </p:sp>
      <p:sp>
        <p:nvSpPr>
          <p:cNvPr id="10" name="1 Rectángulo">
            <a:extLst>
              <a:ext uri="{FF2B5EF4-FFF2-40B4-BE49-F238E27FC236}">
                <a16:creationId xmlns:a16="http://schemas.microsoft.com/office/drawing/2014/main" id="{648B4FE7-86B2-4BEE-832E-FCCDA0D101C0}"/>
              </a:ext>
            </a:extLst>
          </p:cNvPr>
          <p:cNvSpPr/>
          <p:nvPr/>
        </p:nvSpPr>
        <p:spPr>
          <a:xfrm>
            <a:off x="0" y="0"/>
            <a:ext cx="1800225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/>
              <a:t>Introduction</a:t>
            </a:r>
          </a:p>
        </p:txBody>
      </p:sp>
      <p:sp>
        <p:nvSpPr>
          <p:cNvPr id="11" name="2 Rectángulo">
            <a:extLst>
              <a:ext uri="{FF2B5EF4-FFF2-40B4-BE49-F238E27FC236}">
                <a16:creationId xmlns:a16="http://schemas.microsoft.com/office/drawing/2014/main" id="{4874D2AA-B3DA-4339-8C5A-CC0E17C4D096}"/>
              </a:ext>
            </a:extLst>
          </p:cNvPr>
          <p:cNvSpPr/>
          <p:nvPr/>
        </p:nvSpPr>
        <p:spPr>
          <a:xfrm>
            <a:off x="1800225" y="0"/>
            <a:ext cx="1835150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dataset</a:t>
            </a:r>
          </a:p>
        </p:txBody>
      </p:sp>
      <p:sp>
        <p:nvSpPr>
          <p:cNvPr id="12" name="3 Rectángulo">
            <a:extLst>
              <a:ext uri="{FF2B5EF4-FFF2-40B4-BE49-F238E27FC236}">
                <a16:creationId xmlns:a16="http://schemas.microsoft.com/office/drawing/2014/main" id="{AFAE945A-BFE6-41A1-A92F-F76C4AC78B75}"/>
              </a:ext>
            </a:extLst>
          </p:cNvPr>
          <p:cNvSpPr/>
          <p:nvPr/>
        </p:nvSpPr>
        <p:spPr>
          <a:xfrm>
            <a:off x="3635375" y="0"/>
            <a:ext cx="187801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Methodology</a:t>
            </a:r>
          </a:p>
        </p:txBody>
      </p:sp>
      <p:sp>
        <p:nvSpPr>
          <p:cNvPr id="14" name="4 Rectángulo">
            <a:extLst>
              <a:ext uri="{FF2B5EF4-FFF2-40B4-BE49-F238E27FC236}">
                <a16:creationId xmlns:a16="http://schemas.microsoft.com/office/drawing/2014/main" id="{FD185460-BD85-441C-8586-2027C57F8E96}"/>
              </a:ext>
            </a:extLst>
          </p:cNvPr>
          <p:cNvSpPr/>
          <p:nvPr/>
        </p:nvSpPr>
        <p:spPr>
          <a:xfrm>
            <a:off x="5472113" y="0"/>
            <a:ext cx="1836737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</a:t>
            </a:r>
          </a:p>
        </p:txBody>
      </p:sp>
      <p:sp>
        <p:nvSpPr>
          <p:cNvPr id="15" name="5 Rectángulo">
            <a:extLst>
              <a:ext uri="{FF2B5EF4-FFF2-40B4-BE49-F238E27FC236}">
                <a16:creationId xmlns:a16="http://schemas.microsoft.com/office/drawing/2014/main" id="{F8B86E2E-EA61-488C-AE59-0B04BDADBCA6}"/>
              </a:ext>
            </a:extLst>
          </p:cNvPr>
          <p:cNvSpPr/>
          <p:nvPr/>
        </p:nvSpPr>
        <p:spPr>
          <a:xfrm>
            <a:off x="7308850" y="0"/>
            <a:ext cx="1871663" cy="549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136919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14428</TotalTime>
  <Words>2557</Words>
  <Application>Microsoft Office PowerPoint</Application>
  <PresentationFormat>Presentación en pantalla (4:3)</PresentationFormat>
  <Paragraphs>748</Paragraphs>
  <Slides>69</Slides>
  <Notes>12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69</vt:i4>
      </vt:variant>
    </vt:vector>
  </HeadingPairs>
  <TitlesOfParts>
    <vt:vector size="79" baseType="lpstr">
      <vt:lpstr>Arial</vt:lpstr>
      <vt:lpstr>Calibri</vt:lpstr>
      <vt:lpstr>Cambria Math</vt:lpstr>
      <vt:lpstr>Courier</vt:lpstr>
      <vt:lpstr>Times New Roman</vt:lpstr>
      <vt:lpstr>Wingdings</vt:lpstr>
      <vt:lpstr>Diseño personalizado</vt:lpstr>
      <vt:lpstr>Tema de Office</vt:lpstr>
      <vt:lpstr>Ecuación</vt:lpstr>
      <vt:lpstr>Microsoft Editor de ecuaciones 3.0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Mendoza Blanco &amp; Asociados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Reporte Gráfico</dc:title>
  <dc:creator>MEBA</dc:creator>
  <cp:lastModifiedBy>IBT</cp:lastModifiedBy>
  <cp:revision>630</cp:revision>
  <dcterms:created xsi:type="dcterms:W3CDTF">2007-07-12T22:36:25Z</dcterms:created>
  <dcterms:modified xsi:type="dcterms:W3CDTF">2018-11-16T15:29:57Z</dcterms:modified>
</cp:coreProperties>
</file>