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527" r:id="rId3"/>
    <p:sldId id="535" r:id="rId4"/>
    <p:sldId id="528" r:id="rId5"/>
    <p:sldId id="529" r:id="rId6"/>
    <p:sldId id="530" r:id="rId7"/>
    <p:sldId id="262" r:id="rId8"/>
    <p:sldId id="517" r:id="rId9"/>
    <p:sldId id="559" r:id="rId10"/>
    <p:sldId id="546" r:id="rId11"/>
    <p:sldId id="555" r:id="rId12"/>
    <p:sldId id="541" r:id="rId13"/>
    <p:sldId id="543" r:id="rId14"/>
    <p:sldId id="463" r:id="rId15"/>
    <p:sldId id="467" r:id="rId16"/>
    <p:sldId id="536" r:id="rId17"/>
    <p:sldId id="464" r:id="rId18"/>
    <p:sldId id="465" r:id="rId19"/>
    <p:sldId id="469" r:id="rId20"/>
    <p:sldId id="470" r:id="rId21"/>
    <p:sldId id="468" r:id="rId22"/>
    <p:sldId id="471" r:id="rId23"/>
    <p:sldId id="500" r:id="rId24"/>
    <p:sldId id="498" r:id="rId25"/>
    <p:sldId id="499" r:id="rId26"/>
    <p:sldId id="532" r:id="rId27"/>
    <p:sldId id="476" r:id="rId28"/>
    <p:sldId id="518" r:id="rId29"/>
    <p:sldId id="475" r:id="rId30"/>
    <p:sldId id="544" r:id="rId31"/>
    <p:sldId id="497" r:id="rId32"/>
    <p:sldId id="479" r:id="rId33"/>
    <p:sldId id="480" r:id="rId34"/>
    <p:sldId id="481" r:id="rId35"/>
    <p:sldId id="482" r:id="rId36"/>
    <p:sldId id="558" r:id="rId37"/>
    <p:sldId id="501" r:id="rId38"/>
    <p:sldId id="503" r:id="rId39"/>
    <p:sldId id="504" r:id="rId40"/>
    <p:sldId id="539" r:id="rId41"/>
    <p:sldId id="484" r:id="rId42"/>
    <p:sldId id="505" r:id="rId43"/>
    <p:sldId id="523" r:id="rId44"/>
    <p:sldId id="538" r:id="rId45"/>
    <p:sldId id="537" r:id="rId46"/>
    <p:sldId id="521" r:id="rId47"/>
    <p:sldId id="455" r:id="rId48"/>
    <p:sldId id="542" r:id="rId49"/>
    <p:sldId id="508" r:id="rId50"/>
    <p:sldId id="381" r:id="rId51"/>
    <p:sldId id="524" r:id="rId52"/>
    <p:sldId id="512" r:id="rId53"/>
    <p:sldId id="485" r:id="rId54"/>
    <p:sldId id="519" r:id="rId55"/>
    <p:sldId id="487" r:id="rId56"/>
    <p:sldId id="493" r:id="rId57"/>
    <p:sldId id="490" r:id="rId58"/>
    <p:sldId id="491" r:id="rId59"/>
    <p:sldId id="492" r:id="rId60"/>
    <p:sldId id="495" r:id="rId61"/>
    <p:sldId id="514" r:id="rId62"/>
    <p:sldId id="509" r:id="rId63"/>
    <p:sldId id="424" r:id="rId64"/>
    <p:sldId id="425" r:id="rId65"/>
    <p:sldId id="426" r:id="rId66"/>
    <p:sldId id="427" r:id="rId67"/>
    <p:sldId id="428" r:id="rId68"/>
    <p:sldId id="430" r:id="rId69"/>
    <p:sldId id="516" r:id="rId70"/>
    <p:sldId id="515" r:id="rId71"/>
    <p:sldId id="414" r:id="rId72"/>
    <p:sldId id="415" r:id="rId73"/>
    <p:sldId id="416" r:id="rId74"/>
    <p:sldId id="507" r:id="rId75"/>
    <p:sldId id="417" r:id="rId76"/>
    <p:sldId id="443" r:id="rId77"/>
    <p:sldId id="444" r:id="rId78"/>
    <p:sldId id="494" r:id="rId79"/>
    <p:sldId id="489" r:id="rId80"/>
    <p:sldId id="336" r:id="rId81"/>
    <p:sldId id="337" r:id="rId82"/>
    <p:sldId id="338" r:id="rId83"/>
    <p:sldId id="339" r:id="rId84"/>
    <p:sldId id="419" r:id="rId85"/>
    <p:sldId id="440" r:id="rId86"/>
    <p:sldId id="441" r:id="rId87"/>
    <p:sldId id="439" r:id="rId88"/>
    <p:sldId id="442" r:id="rId89"/>
    <p:sldId id="445" r:id="rId90"/>
    <p:sldId id="446" r:id="rId91"/>
    <p:sldId id="447" r:id="rId92"/>
    <p:sldId id="448" r:id="rId93"/>
    <p:sldId id="449" r:id="rId94"/>
    <p:sldId id="450" r:id="rId95"/>
    <p:sldId id="451" r:id="rId96"/>
    <p:sldId id="453" r:id="rId97"/>
    <p:sldId id="420" r:id="rId98"/>
    <p:sldId id="418" r:id="rId99"/>
    <p:sldId id="457" r:id="rId100"/>
    <p:sldId id="452" r:id="rId101"/>
    <p:sldId id="454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7" autoAdjust="0"/>
    <p:restoredTop sz="94715"/>
  </p:normalViewPr>
  <p:slideViewPr>
    <p:cSldViewPr snapToGrid="0" snapToObjects="1">
      <p:cViewPr varScale="1">
        <p:scale>
          <a:sx n="97" d="100"/>
          <a:sy n="97" d="100"/>
        </p:scale>
        <p:origin x="17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6" d="100"/>
        <a:sy n="236" d="100"/>
      </p:scale>
      <p:origin x="0" y="5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rgbClr val="0A3363"/>
                </a:solidFill>
              </a:rPr>
              <a:t>Human Genome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Genoma Humano</c:v>
                </c:pt>
              </c:strCache>
            </c:strRef>
          </c:tx>
          <c:dPt>
            <c:idx val="1"/>
            <c:bubble3D val="0"/>
            <c:spPr>
              <a:solidFill>
                <a:srgbClr val="FF6E63"/>
              </a:solidFill>
            </c:spPr>
            <c:extLst>
              <c:ext xmlns:c16="http://schemas.microsoft.com/office/drawing/2014/chart" uri="{C3380CC4-5D6E-409C-BE32-E72D297353CC}">
                <c16:uniqueId val="{00000001-AF88-334C-88D1-20FF07A868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A3363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Non-Coding</c:v>
                </c:pt>
                <c:pt idx="1">
                  <c:v>Coding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88-334C-88D1-20FF07A8685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8D0F-58FF-B241-BCAE-BA188F735AB5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D6199-087D-5641-B741-D7CAC057B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5E84E-1984-5A41-9849-0E63169D87BD}" type="datetimeFigureOut">
              <a:rPr lang="en-US" smtClean="0"/>
              <a:t>11/4/18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9400-7A51-C147-8EC7-5D30901DA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869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8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Epromoters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a higher H3K27ac/H3K4me3 ratio in the cell type where they were found to be active </a:t>
            </a:r>
            <a:endParaRPr lang="en-US"/>
          </a:p>
          <a:p>
            <a:r>
              <a:rPr lang="en-US"/>
              <a:t>Pointing</a:t>
            </a:r>
            <a:r>
              <a:rPr lang="en-US" baseline="0"/>
              <a:t> out cell type specificity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TFs</a:t>
            </a:r>
            <a:r>
              <a:rPr lang="en-US" baseline="0"/>
              <a:t> bind across the genome multiple times to specific binding sites. Our major interest of the </a:t>
            </a:r>
            <a:r>
              <a:rPr lang="en-US" baseline="0" err="1"/>
              <a:t>reugltory</a:t>
            </a:r>
            <a:r>
              <a:rPr lang="en-US" baseline="0"/>
              <a:t> genome are TFs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8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TFs</a:t>
            </a:r>
            <a:r>
              <a:rPr lang="en-US" baseline="0"/>
              <a:t> bind across the genome multiple times to specific binding sites. Our major interest of the </a:t>
            </a:r>
            <a:r>
              <a:rPr lang="en-US" baseline="0" err="1"/>
              <a:t>reugltory</a:t>
            </a:r>
            <a:r>
              <a:rPr lang="en-US" baseline="0"/>
              <a:t> genome are TFs </a:t>
            </a:r>
          </a:p>
          <a:p>
            <a:r>
              <a:rPr lang="en-US" baseline="0"/>
              <a:t>This is the main contribution of my 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qPCR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 of gene expression in K562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wild-type (WT) cells and knockout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FAF2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-Epromoters cell clones (∆Ep.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FAF2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number following the gene name indicates independent clones)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GAPDH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used as 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loading control glyceraldehyde-3-phosphate dehydrogenase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3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2">
                    <a:lumMod val="10000"/>
                  </a:schemeClr>
                </a:solidFill>
              </a:rPr>
              <a:t>A majority of GWAS hits are found outside of coding genes (93%).</a:t>
            </a: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2">
                    <a:lumMod val="10000"/>
                  </a:schemeClr>
                </a:solidFill>
              </a:rPr>
              <a:t>GWAS SNPs are used to tag a region which then can be explored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Common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5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associated with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Epromoters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a significantly stronger effect on distal gene expression than the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eQTLs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associated with non-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Epromoters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</a:t>
            </a:r>
            <a:r>
              <a:rPr lang="is-I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196,532 interactions</a:t>
            </a:r>
            <a:r>
              <a:rPr lang="is-IS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mr-IN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052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eQTL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4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N=972 </a:t>
            </a:r>
            <a:r>
              <a:rPr lang="en-US" err="1"/>
              <a:t>eQTL</a:t>
            </a:r>
            <a:r>
              <a:rPr lang="en-US"/>
              <a:t> with </a:t>
            </a:r>
            <a:r>
              <a:rPr lang="en-US" err="1"/>
              <a:t>efect</a:t>
            </a:r>
            <a:r>
              <a:rPr lang="en-US"/>
              <a:t> on TF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594 </a:t>
            </a:r>
            <a:r>
              <a:rPr lang="en-US" err="1"/>
              <a:t>eQTLs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86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</a:t>
            </a:r>
            <a:r>
              <a:rPr lang="en-US" baseline="0"/>
              <a:t> light of evolution important regulatory interactions can be detected.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</a:t>
            </a:r>
            <a:r>
              <a:rPr lang="en-US" baseline="0"/>
              <a:t> light of evolution important regulatory interactions can be detected.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fld id="{323B8DA8-BF71-48FA-8CB1-A42AD9E0B361}" type="slidenum">
              <a:rPr lang="en-US" sz="1200">
                <a:solidFill>
                  <a:prstClr val="black"/>
                </a:solidFill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en-CA" sz="2400">
              <a:latin typeface="Trebuchet M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Non coding DNA: Histones and TFs are proteins that interact with the DNA to regulate gene expression in </a:t>
            </a:r>
            <a:r>
              <a:rPr lang="en-US" baseline="0" err="1"/>
              <a:t>reponse</a:t>
            </a:r>
            <a:r>
              <a:rPr lang="en-US" baseline="0"/>
              <a:t> to the </a:t>
            </a:r>
            <a:r>
              <a:rPr lang="en-US" baseline="0" err="1"/>
              <a:t>envirioment</a:t>
            </a:r>
            <a:r>
              <a:rPr lang="en-US" baseline="0"/>
              <a:t>. SNPs can </a:t>
            </a:r>
            <a:r>
              <a:rPr lang="en-US" baseline="0" err="1"/>
              <a:t>disrrupt</a:t>
            </a:r>
            <a:r>
              <a:rPr lang="en-US" baseline="0"/>
              <a:t> this </a:t>
            </a:r>
            <a:r>
              <a:rPr lang="en-US" baseline="0" err="1"/>
              <a:t>inteaction</a:t>
            </a:r>
            <a:r>
              <a:rPr lang="en-US" baseline="0"/>
              <a:t> causing failure in the regulation system.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</a:t>
            </a:r>
            <a:r>
              <a:rPr lang="en-US" baseline="0"/>
              <a:t> light of evolution important regulatory interactions can be detected.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TFs</a:t>
            </a:r>
            <a:r>
              <a:rPr lang="en-US" baseline="0"/>
              <a:t> bind across the genome multiple times to specific binding sites. Our major interest of the </a:t>
            </a:r>
            <a:r>
              <a:rPr lang="en-US" baseline="0" err="1"/>
              <a:t>reugltory</a:t>
            </a:r>
            <a:r>
              <a:rPr lang="en-US" baseline="0"/>
              <a:t> genome are TFs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8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Interleukin 6 (IL-6) is an interleukin that acts as both a pro-inflammatory cytokine and an anti-inflammatory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myokine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protein encoded by this gene is a member of the RAD51 protein family which assist in repair of DNA double strand breaks.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278A&gt;C is associated with systemic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lupus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erythematosus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Korean populations and is shown to increase expression of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[130]. Thus, we predicted a known mechanism that causes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misregulation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IL6 through JUN binding motif alteration [131, 132]. Furthermore, we predicted a novel JUN binding motif alteration within an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intronic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 of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RAD51B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(Figure 17), a gene that encodes the protein RAD51B that assists in the repair of DNA double strand breaks, and is associated with male breast cancer [133] and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 disease outcomes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92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 gene mutation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5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89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89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</a:t>
            </a:r>
            <a:r>
              <a:rPr lang="en-US" baseline="0"/>
              <a:t> and single Binding TFs collaborate to regulate gene expression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8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</a:t>
            </a:r>
            <a:r>
              <a:rPr lang="en-US" baseline="0"/>
              <a:t> and single Binding TFs collaborate to regulate gene expression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8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order to study conservation of Singletons and CRM</a:t>
            </a:r>
            <a:r>
              <a:rPr lang="en-US" baseline="0"/>
              <a:t> binding regions we used liver as our conserved system to characterize binding of four TFs that have been characterized in liver a major regulators and are highly conserved across species. When mutated they show liver phenotype.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63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 order to study conservation of Singletons and CRM</a:t>
            </a:r>
            <a:r>
              <a:rPr lang="en-US" baseline="0"/>
              <a:t> binding regions we used liver as our conserved system to characterize binding of four TFs that have been characterized in liver a major regulators and are highly conserved across species. When mutated they show liver phenotype.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52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Given</a:t>
            </a:r>
            <a:r>
              <a:rPr lang="en-US" baseline="0"/>
              <a:t> the complexity of the project t</a:t>
            </a:r>
            <a:r>
              <a:rPr lang="en-US"/>
              <a:t>his a collaborative work </a:t>
            </a:r>
          </a:p>
          <a:p>
            <a:r>
              <a:rPr lang="en-US"/>
              <a:t>4C, RNA-seq,</a:t>
            </a:r>
            <a:r>
              <a:rPr lang="en-US" baseline="0"/>
              <a:t> Starr-seq , the main contribution of my project came in the second half of it.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4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(n=6458), 3433 overlap a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crm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2123 sites are novel HNF6 binding sites not present in the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data. 868 are gains at existing binding sites for other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TFs and 1253 represent novel binding sites that don't overlap any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peak from the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mouse data (see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barplot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88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subset peaks 1) based on whether or not there is CEBPA binding in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2) the allele preference. Then I perform Two Sample Kolmogorov-Smirnov Test for differences in the distribution of weight diffs for CEBPA at the subset of sites versus a reference distribution (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all predictions for variants on CEBPA motifs in the HNF6 peaks). What I notice is that the </a:t>
            </a:r>
            <a:r>
              <a: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z-value (can be thought of as effect size) is higher in peaks where CEBPA is bound in </a:t>
            </a:r>
            <a:r>
              <a:rPr lang="en-US" sz="1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with.peak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the distribution is shifted more to the extremes. An interpretation here is that variants in CEBPA motifs have a greater effect on HNF6 bind preference at sites where there is actual CEBPA binding.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61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subset peaks 1) based on whether or not there is CEBPA binding in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2) the allele preference. Then I perform a two-sample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 for differences in the distribution of weight diffs for CEBPA at the subset of sites versus a reference distribution (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all predictions for variants on CEBPA motifs in the HNF6 peaks). What I notice is that the z-value (can be thought of as effect size) is higher in peaks where CEBPA is bound in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zooChip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with.peak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the distribution is shifted more to the extremes. An interpretation here is that variants in CEBPA motifs have a greater effect on HNF6 bind preference at sites where there is actual CEBPA binding.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61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no.peak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category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thought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as de-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novo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HNF6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binding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AJ mouse. In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case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reversed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no.peak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distribution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shifted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extremes of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scores.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interpretation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de-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novo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more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sensitive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motif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strength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whereas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sites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more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buffered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perhaps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?).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sure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biologically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relevant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though</a:t>
            </a:r>
            <a:r>
              <a: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9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9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Given</a:t>
            </a:r>
            <a:r>
              <a:rPr lang="en-US" baseline="0"/>
              <a:t> the complexity of the project t</a:t>
            </a:r>
            <a:r>
              <a:rPr lang="en-US"/>
              <a:t>his a collaborative work </a:t>
            </a:r>
          </a:p>
          <a:p>
            <a:r>
              <a:rPr lang="en-US"/>
              <a:t>4C, RNA-seq,</a:t>
            </a:r>
            <a:r>
              <a:rPr lang="en-US" baseline="0"/>
              <a:t> Starr-seq , the main contribution of my project came in the second half of it.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Secreted Modular Calcium-Binding Protein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2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Schneider 2 cells, usually abbreviated as S2 cells, are one of the most commonly used Drosophila melanogaster cell lines. S2 cells were derived from a primary culture of late stage (20–24 hours old) Drosophila melanogaster embryos,[1] likely from a macrophage-like lineage.</a:t>
            </a:r>
          </a:p>
          <a:p>
            <a:r>
              <a:rPr lang="en-US"/>
              <a:t>OSC fly</a:t>
            </a:r>
            <a:r>
              <a:rPr lang="en-US" baseline="0"/>
              <a:t> ovary cell 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30000"/>
              <a:t>To characterize </a:t>
            </a:r>
            <a:r>
              <a:rPr lang="en-US" sz="1800" baseline="30000" err="1"/>
              <a:t>Epromoters</a:t>
            </a:r>
            <a:r>
              <a:rPr lang="en-US" sz="1800" baseline="30000"/>
              <a:t> in an unbiased manner, we performed </a:t>
            </a:r>
            <a:r>
              <a:rPr lang="en-US" sz="1800" baseline="30000" err="1"/>
              <a:t>CapStarr</a:t>
            </a:r>
            <a:r>
              <a:rPr lang="en-US" sz="1800" baseline="30000"/>
              <a:t>-seq with all promoters of </a:t>
            </a:r>
            <a:r>
              <a:rPr lang="en-US" sz="1800" baseline="30000" err="1"/>
              <a:t>RefSeq</a:t>
            </a:r>
            <a:r>
              <a:rPr lang="en-US" sz="1800" baseline="30000"/>
              <a:t>-defined human coding genes (−200 to +50 </a:t>
            </a:r>
            <a:r>
              <a:rPr lang="en-US" sz="1800" baseline="30000" err="1"/>
              <a:t>bp</a:t>
            </a:r>
            <a:r>
              <a:rPr lang="en-US" sz="1800" baseline="30000"/>
              <a:t> with respect to the TSS) in the two ENCODE cell lines K562 and </a:t>
            </a:r>
            <a:r>
              <a:rPr lang="en-US" sz="1800" baseline="30000" err="1"/>
              <a:t>HeLa</a:t>
            </a:r>
            <a:r>
              <a:rPr lang="en-US" sz="1800" baseline="30000"/>
              <a:t> </a:t>
            </a:r>
            <a:endParaRPr lang="en-US" sz="18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0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 Associated Factor Family Member 2</a:t>
            </a:r>
          </a:p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may play a role in regulating the resistance to apoptosis that is observed in T cells and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eosinophils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AD patients. [provided by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RefSeq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 2008]</a:t>
            </a:r>
          </a:p>
          <a:p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enhancer activity of each captured region was calculated as the fold change of the STARR-seq signal over the input signal. We observed high correlation between replicates in both cell lines (Fig. 2b). </a:t>
            </a:r>
            <a:r>
              <a:rPr lang="en-US" sz="12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Epromoters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were defined as promoters for which the fold change in signal for both replicates was beyond the inflexion point of ranked promoters</a:t>
            </a:r>
          </a:p>
          <a:p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Input= As controls, we sequenced the cloned libraries obtained before (hereafter, input)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Venn diagram showing the number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Epromoters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found in K562 and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cells. The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hypergeometric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for the overlap between the two sets is shown.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29400-7A51-C147-8EC7-5D30901DA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A6565-E9D9-6441-97A8-FC0DAD9D3FF4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33395-51C3-9740-B336-C00332DA8D32}" type="datetime1">
              <a:rPr lang="en-US" smtClean="0"/>
              <a:t>11/4/18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F70056-7489-024C-A376-ED50A76D7063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3F7C22-3436-4843-94BE-46A6F0CB54FA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00565A-73CF-8345-99B4-675ED49D8F36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848D3-6549-F748-BF10-EF02F0023A48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6665-5BDA-7D4A-9470-5E6E85CD7DB9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5DAA-F83E-6641-9F02-D2A29A8C5BDC}" type="datetime1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B382-9042-904A-BA6B-27784AE28A7A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9679D-AE7C-7E44-B4BC-BCA99A4D7570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E9268-7FB4-2A4B-B711-12C0B195A41B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9570-3489-1E4A-8139-99D3B3F174A5}" type="datetime1">
              <a:rPr lang="en-US" smtClean="0"/>
              <a:t>11/4/18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E006-C8AB-CD45-AD22-73356B3545C7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330-59C3-3A46-8615-6CDD54DDF963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6C89D-AC0F-4D48-BCC7-5F2BFA1BD44F}" type="datetime1">
              <a:rPr lang="en-US" smtClean="0"/>
              <a:t>11/4/18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80E9-0635-F04D-9BEF-5DE1D316D17C}" type="datetime1">
              <a:rPr lang="en-US" smtClean="0"/>
              <a:t>11/4/18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FE95C3-BF6B-A544-BD89-53C3AFEA63C8}" type="datetime1">
              <a:rPr lang="en-US" smtClean="0"/>
              <a:t>11/4/18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e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HD:Users:amedina:Documents:LIVE:Viajes:Sox2_sites.xlsx!Sox2_sites!F1C1:F21C17" TargetMode="Externa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4.png"/><Relationship Id="rId11" Type="http://schemas.openxmlformats.org/officeDocument/2006/relationships/image" Target="../media/image98.emf"/><Relationship Id="rId5" Type="http://schemas.openxmlformats.org/officeDocument/2006/relationships/image" Target="../media/image93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jpe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109137"/>
            <a:ext cx="8228013" cy="1927225"/>
          </a:xfrm>
        </p:spPr>
        <p:txBody>
          <a:bodyPr/>
          <a:lstStyle/>
          <a:p>
            <a:r>
              <a:rPr lang="en-US" sz="3600" dirty="0"/>
              <a:t>Characterizing the effect of genetic variants within promoters with distal enhancer functions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691467"/>
            <a:ext cx="8228013" cy="1608670"/>
          </a:xfrm>
        </p:spPr>
        <p:txBody>
          <a:bodyPr>
            <a:normAutofit/>
          </a:bodyPr>
          <a:lstStyle/>
          <a:p>
            <a:r>
              <a:rPr lang="en-US" dirty="0"/>
              <a:t>Alejandra Medina Rivera, PhD</a:t>
            </a:r>
          </a:p>
          <a:p>
            <a:r>
              <a:rPr lang="es-ES_tradnl" dirty="0"/>
              <a:t>Laboratorio Internacional de Investigación en Genoma Humano</a:t>
            </a:r>
          </a:p>
          <a:p>
            <a:r>
              <a:rPr lang="es-ES_tradnl" dirty="0"/>
              <a:t>Universidad Nacional Autónoma de México</a:t>
            </a:r>
          </a:p>
          <a:p>
            <a:r>
              <a:rPr lang="en-CA" dirty="0"/>
              <a:t>Oaxaca, November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33" y="5490255"/>
            <a:ext cx="1253067" cy="1367745"/>
          </a:xfrm>
          <a:prstGeom prst="rect">
            <a:avLst/>
          </a:prstGeom>
        </p:spPr>
      </p:pic>
      <p:pic>
        <p:nvPicPr>
          <p:cNvPr id="5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4" y="5636710"/>
            <a:ext cx="1106310" cy="10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2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Regulatory Regions: Enhancers vs Promoters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1617" y="3617000"/>
            <a:ext cx="950632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/>
              <a:t>Enhancer</a:t>
            </a:r>
          </a:p>
          <a:p>
            <a:pPr algn="ctr"/>
            <a:r>
              <a:rPr lang="en-US" sz="1500" b="1"/>
              <a:t>Promoter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9F260-943D-1347-9343-B3AC343B1D2E}"/>
              </a:ext>
            </a:extLst>
          </p:cNvPr>
          <p:cNvSpPr/>
          <p:nvPr/>
        </p:nvSpPr>
        <p:spPr>
          <a:xfrm>
            <a:off x="5900350" y="6596390"/>
            <a:ext cx="3184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/>
              <a:t>Medina-Rivera, </a:t>
            </a:r>
            <a:r>
              <a:rPr lang="en-CA" sz="1100" i="1"/>
              <a:t>Trends in Biochemical Sciences</a:t>
            </a:r>
            <a:r>
              <a:rPr lang="en-CA" sz="1100"/>
              <a:t>, 2018</a:t>
            </a:r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878AD-1634-6548-96FF-AE0601B7C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1"/>
          <a:stretch/>
        </p:blipFill>
        <p:spPr>
          <a:xfrm>
            <a:off x="1" y="2009342"/>
            <a:ext cx="6705600" cy="3215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AF72F9-06DB-214B-AD4D-01F49479A914}"/>
              </a:ext>
            </a:extLst>
          </p:cNvPr>
          <p:cNvSpPr/>
          <p:nvPr/>
        </p:nvSpPr>
        <p:spPr>
          <a:xfrm>
            <a:off x="6705601" y="2292508"/>
            <a:ext cx="22775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/>
              <a:t>Banerji, J. et al. (1981); Benoist, C. and </a:t>
            </a:r>
            <a:r>
              <a:rPr lang="en-US" sz="1100" err="1"/>
              <a:t>Chambon</a:t>
            </a:r>
            <a:r>
              <a:rPr lang="en-US" sz="1100"/>
              <a:t>, P. (1981)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899BA-E43E-1C41-AF7F-5FEEE88C11CB}"/>
              </a:ext>
            </a:extLst>
          </p:cNvPr>
          <p:cNvSpPr/>
          <p:nvPr/>
        </p:nvSpPr>
        <p:spPr>
          <a:xfrm>
            <a:off x="6705601" y="2735626"/>
            <a:ext cx="22775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err="1"/>
              <a:t>Boshart</a:t>
            </a:r>
            <a:r>
              <a:rPr lang="en-US" sz="1100"/>
              <a:t>, M. et al. (1985)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42ED13-6822-2647-9A75-057B9CBA3DA4}"/>
              </a:ext>
            </a:extLst>
          </p:cNvPr>
          <p:cNvSpPr/>
          <p:nvPr/>
        </p:nvSpPr>
        <p:spPr>
          <a:xfrm>
            <a:off x="6705601" y="3042360"/>
            <a:ext cx="21659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err="1"/>
              <a:t>Bienz</a:t>
            </a:r>
            <a:r>
              <a:rPr lang="en-US" sz="1100"/>
              <a:t>, M. and Pelham, H.R. (1986)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71A5B-4C16-EE4C-A819-E2CA3884E77E}"/>
              </a:ext>
            </a:extLst>
          </p:cNvPr>
          <p:cNvSpPr/>
          <p:nvPr/>
        </p:nvSpPr>
        <p:spPr>
          <a:xfrm>
            <a:off x="6705601" y="3361454"/>
            <a:ext cx="1707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Deschamps, J. et al. (1985)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18EA0-DA96-7C4C-8B5E-B982154E5D84}"/>
              </a:ext>
            </a:extLst>
          </p:cNvPr>
          <p:cNvSpPr/>
          <p:nvPr/>
        </p:nvSpPr>
        <p:spPr>
          <a:xfrm>
            <a:off x="6705601" y="373265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Serfling</a:t>
            </a:r>
            <a:r>
              <a:rPr lang="en-US" sz="1100"/>
              <a:t>, E. et al. (1985)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A9D19E-C9C6-A248-8D44-E038948BEFE5}"/>
              </a:ext>
            </a:extLst>
          </p:cNvPr>
          <p:cNvSpPr/>
          <p:nvPr/>
        </p:nvSpPr>
        <p:spPr>
          <a:xfrm>
            <a:off x="6705601" y="45441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Grosschedl</a:t>
            </a:r>
            <a:r>
              <a:rPr lang="en-US" sz="1100"/>
              <a:t>, R. and </a:t>
            </a:r>
            <a:r>
              <a:rPr lang="en-US" sz="1100" err="1"/>
              <a:t>Birnstiel</a:t>
            </a:r>
            <a:r>
              <a:rPr lang="en-US" sz="1100"/>
              <a:t>, M.L. (1982)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40EA70-C965-CA4C-AF17-D6FA0D1E841C}"/>
              </a:ext>
            </a:extLst>
          </p:cNvPr>
          <p:cNvSpPr/>
          <p:nvPr/>
        </p:nvSpPr>
        <p:spPr>
          <a:xfrm>
            <a:off x="6705601" y="412522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Serfling</a:t>
            </a:r>
            <a:r>
              <a:rPr lang="en-US" sz="1100"/>
              <a:t>, E. et al. (1985)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DE0F3B-63FB-D841-8214-60FBB7A61723}"/>
              </a:ext>
            </a:extLst>
          </p:cNvPr>
          <p:cNvSpPr/>
          <p:nvPr/>
        </p:nvSpPr>
        <p:spPr>
          <a:xfrm>
            <a:off x="6705601" y="4838359"/>
            <a:ext cx="177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err="1"/>
              <a:t>Goodbourn</a:t>
            </a:r>
            <a:r>
              <a:rPr lang="en-US" sz="1100"/>
              <a:t>, S. et al. (1985)</a:t>
            </a:r>
          </a:p>
        </p:txBody>
      </p:sp>
    </p:spTree>
    <p:extLst>
      <p:ext uri="{BB962C8B-B14F-4D97-AF65-F5344CB8AC3E}">
        <p14:creationId xmlns:p14="http://schemas.microsoft.com/office/powerpoint/2010/main" val="1224338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Heterozygous </a:t>
            </a:r>
            <a:r>
              <a:rPr lang="en-US" sz="2800" i="1" err="1"/>
              <a:t>ChIP-seq</a:t>
            </a:r>
            <a:r>
              <a:rPr lang="en-US" sz="2800"/>
              <a:t>: Can we detect co-factor effects?</a:t>
            </a:r>
            <a:endParaRPr lang="en-US" sz="2800" i="1"/>
          </a:p>
        </p:txBody>
      </p:sp>
      <p:pic>
        <p:nvPicPr>
          <p:cNvPr id="3" name="Imagen 2" descr="HNf6peaks_hnf6moti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9"/>
          <a:stretch/>
        </p:blipFill>
        <p:spPr>
          <a:xfrm>
            <a:off x="-105834" y="1308100"/>
            <a:ext cx="9026011" cy="5549900"/>
          </a:xfrm>
          <a:prstGeom prst="rect">
            <a:avLst/>
          </a:prstGeom>
        </p:spPr>
      </p:pic>
      <p:pic>
        <p:nvPicPr>
          <p:cNvPr id="4" name="Imagen 3" descr="HNf6peaks_hnf6moti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72" t="48642" b="41975"/>
          <a:stretch/>
        </p:blipFill>
        <p:spPr>
          <a:xfrm>
            <a:off x="7676496" y="850900"/>
            <a:ext cx="1243681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72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6" y="1524000"/>
            <a:ext cx="8885044" cy="1803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/>
              <a:t>Heterozygous </a:t>
            </a:r>
            <a:r>
              <a:rPr lang="en-US" sz="2400" i="1" err="1"/>
              <a:t>ChIP-seq</a:t>
            </a:r>
            <a:r>
              <a:rPr lang="en-US" sz="2400"/>
              <a:t>: CTCF trio</a:t>
            </a:r>
          </a:p>
          <a:p>
            <a:endParaRPr lang="en-US" sz="2400" i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700" y="3748778"/>
            <a:ext cx="1828800" cy="2095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6202462"/>
            <a:ext cx="4114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Schmidt, D., </a:t>
            </a:r>
            <a:r>
              <a:rPr lang="en-US" sz="1000" err="1"/>
              <a:t>Schwalie</a:t>
            </a:r>
            <a:r>
              <a:rPr lang="en-US" sz="1000"/>
              <a:t>, P. C., Wilson, M., </a:t>
            </a:r>
            <a:r>
              <a:rPr lang="en-US" sz="1000" err="1"/>
              <a:t>Ballester</a:t>
            </a:r>
            <a:r>
              <a:rPr lang="en-US" sz="1000"/>
              <a:t>, B., </a:t>
            </a:r>
            <a:r>
              <a:rPr lang="en-US" sz="1000" err="1"/>
              <a:t>Gonçalves</a:t>
            </a:r>
            <a:r>
              <a:rPr lang="en-US" sz="1000"/>
              <a:t>, </a:t>
            </a:r>
            <a:r>
              <a:rPr lang="en-US" sz="1000" err="1"/>
              <a:t>A.et</a:t>
            </a:r>
            <a:r>
              <a:rPr lang="en-US" sz="1000"/>
              <a:t> al (2012). Waves of </a:t>
            </a:r>
            <a:r>
              <a:rPr lang="en-US" sz="1000" err="1"/>
              <a:t>retrotransposon</a:t>
            </a:r>
            <a:r>
              <a:rPr lang="en-US" sz="1000"/>
              <a:t> expansion remodel genome organization and CTCF binding in multiple mammalian lineages. CELL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2693" y="4157456"/>
            <a:ext cx="482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Can we detect allele effects on secondary motifs?</a:t>
            </a:r>
          </a:p>
        </p:txBody>
      </p:sp>
    </p:spTree>
    <p:extLst>
      <p:ext uri="{BB962C8B-B14F-4D97-AF65-F5344CB8AC3E}">
        <p14:creationId xmlns:p14="http://schemas.microsoft.com/office/powerpoint/2010/main" val="4003354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How to classify Regulatory Regions?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1617" y="3617000"/>
            <a:ext cx="950632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/>
              <a:t>Enhancer</a:t>
            </a:r>
          </a:p>
          <a:p>
            <a:pPr algn="ctr"/>
            <a:r>
              <a:rPr lang="en-US" sz="1500" b="1"/>
              <a:t>Promoter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8C47D-80DA-2A41-95B3-F90BFED3E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7"/>
          <a:stretch/>
        </p:blipFill>
        <p:spPr>
          <a:xfrm>
            <a:off x="0" y="1762539"/>
            <a:ext cx="9144000" cy="3603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92DC74-8D4C-A94D-B4E8-CE03E4F54FE3}"/>
              </a:ext>
            </a:extLst>
          </p:cNvPr>
          <p:cNvSpPr/>
          <p:nvPr/>
        </p:nvSpPr>
        <p:spPr>
          <a:xfrm>
            <a:off x="5900350" y="6596390"/>
            <a:ext cx="3184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/>
              <a:t>Medina-Rivera, </a:t>
            </a:r>
            <a:r>
              <a:rPr lang="en-CA" sz="1100" i="1"/>
              <a:t>Trends in Biochemical Sciences</a:t>
            </a:r>
            <a:r>
              <a:rPr lang="en-CA" sz="1100"/>
              <a:t>, 2018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39667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How to assess the enhancer function of promoters?</a:t>
            </a:r>
          </a:p>
        </p:txBody>
      </p:sp>
    </p:spTree>
    <p:extLst>
      <p:ext uri="{BB962C8B-B14F-4D97-AF65-F5344CB8AC3E}">
        <p14:creationId xmlns:p14="http://schemas.microsoft.com/office/powerpoint/2010/main" val="1970409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/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382" y="2569497"/>
            <a:ext cx="1516050" cy="1405439"/>
          </a:xfrm>
          <a:prstGeom prst="rect">
            <a:avLst/>
          </a:prstGeom>
        </p:spPr>
      </p:pic>
      <p:pic>
        <p:nvPicPr>
          <p:cNvPr id="18" name="Picture 17" descr="logo_gr-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10" y="4364316"/>
            <a:ext cx="4158209" cy="729511"/>
          </a:xfrm>
          <a:prstGeom prst="rect">
            <a:avLst/>
          </a:prstGeom>
        </p:spPr>
      </p:pic>
      <p:pic>
        <p:nvPicPr>
          <p:cNvPr id="19" name="Picture 18" descr="download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46" y="4179183"/>
            <a:ext cx="1259064" cy="1259064"/>
          </a:xfrm>
          <a:prstGeom prst="rect">
            <a:avLst/>
          </a:prstGeom>
        </p:spPr>
      </p:pic>
      <p:pic>
        <p:nvPicPr>
          <p:cNvPr id="20" name="Picture 19" descr="download (1)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2" y="2923763"/>
            <a:ext cx="2591304" cy="669861"/>
          </a:xfrm>
          <a:prstGeom prst="rect">
            <a:avLst/>
          </a:prstGeom>
        </p:spPr>
      </p:pic>
      <p:pic>
        <p:nvPicPr>
          <p:cNvPr id="21" name="Picture 20" descr="download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20757" r="9455" b="16019"/>
          <a:stretch/>
        </p:blipFill>
        <p:spPr>
          <a:xfrm>
            <a:off x="3294774" y="2799167"/>
            <a:ext cx="3087852" cy="99713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B695EE-0498-1D4C-9880-5468E195E37A}"/>
              </a:ext>
            </a:extLst>
          </p:cNvPr>
          <p:cNvSpPr txBox="1">
            <a:spLocks/>
          </p:cNvSpPr>
          <p:nvPr/>
        </p:nvSpPr>
        <p:spPr>
          <a:xfrm>
            <a:off x="512232" y="-123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Major challenge: How to assess the enhancer function of promoters?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E7D214-D228-F941-BAEB-0C399AEF1744}"/>
              </a:ext>
            </a:extLst>
          </p:cNvPr>
          <p:cNvGrpSpPr/>
          <p:nvPr/>
        </p:nvGrpSpPr>
        <p:grpSpPr>
          <a:xfrm>
            <a:off x="192130" y="1482452"/>
            <a:ext cx="1545231" cy="1399148"/>
            <a:chOff x="5211315" y="3999536"/>
            <a:chExt cx="1530034" cy="1287476"/>
          </a:xfrm>
        </p:grpSpPr>
        <p:pic>
          <p:nvPicPr>
            <p:cNvPr id="12" name="Picture 11" descr="salvatore-spicuglia.jpeg">
              <a:extLst>
                <a:ext uri="{FF2B5EF4-FFF2-40B4-BE49-F238E27FC236}">
                  <a16:creationId xmlns:a16="http://schemas.microsoft.com/office/drawing/2014/main" id="{55BACF50-C61F-6C49-8EE5-202295776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800" y="3999536"/>
              <a:ext cx="991564" cy="9915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F8C941-17B4-E44A-A543-873FCEF11792}"/>
                </a:ext>
              </a:extLst>
            </p:cNvPr>
            <p:cNvSpPr txBox="1"/>
            <p:nvPr/>
          </p:nvSpPr>
          <p:spPr>
            <a:xfrm>
              <a:off x="5211315" y="5003800"/>
              <a:ext cx="1530034" cy="283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Salvatore </a:t>
              </a:r>
              <a:r>
                <a:rPr lang="en-US" sz="1400" dirty="0" err="1"/>
                <a:t>Spicuglia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522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Detection of  long-range regulatory regions Enhancers</a:t>
            </a:r>
          </a:p>
        </p:txBody>
      </p:sp>
      <p:pic>
        <p:nvPicPr>
          <p:cNvPr id="10" name="Picture 9" descr="figure_12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550715"/>
            <a:ext cx="6338548" cy="480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9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Detection of  long-range regulatory regions Enhancers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0" r="36171" b="55374"/>
          <a:stretch/>
        </p:blipFill>
        <p:spPr>
          <a:xfrm>
            <a:off x="2715838" y="2650693"/>
            <a:ext cx="2986073" cy="1240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3718" y="5924034"/>
            <a:ext cx="2648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err="1"/>
              <a:t>Muerdter</a:t>
            </a:r>
            <a:r>
              <a:rPr lang="nb-NO" sz="1200"/>
              <a:t>, F. et al. (2015).106, 145–150</a:t>
            </a:r>
            <a:endParaRPr lang="en-US" sz="120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740568" y="1447070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Starr-seq: High-throughput assessment of sequence enhancer potential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3229" y="2004362"/>
            <a:ext cx="2749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/>
              <a:t>Arnold, C.D. et al. (2013). Science (80-. ).,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025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Detection of  long-range regulatory regions Enhancers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2" y="2650693"/>
            <a:ext cx="8369300" cy="27790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3718" y="5924034"/>
            <a:ext cx="2648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err="1"/>
              <a:t>Muerdter</a:t>
            </a:r>
            <a:r>
              <a:rPr lang="nb-NO" sz="1200"/>
              <a:t>, F. et al. (2015).106, 145–150</a:t>
            </a:r>
            <a:endParaRPr lang="en-US" sz="120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740568" y="1447070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Starr-seq: High-throughput assessment of sequence enhancer potential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3229" y="2004362"/>
            <a:ext cx="2749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/>
              <a:t>Arnold, C.D. et al. (2013). Science (80-. ).,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00193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Detection of  long-range regulatory regions Enhancers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3718" y="5924034"/>
            <a:ext cx="2648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err="1"/>
              <a:t>Muerdter</a:t>
            </a:r>
            <a:r>
              <a:rPr lang="nb-NO" sz="1200"/>
              <a:t>, F. et al. (2015).106, 145–150</a:t>
            </a:r>
            <a:endParaRPr lang="en-US" sz="120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740568" y="1447070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Starr-seq: High-throughput assessment of sequence enhancer potential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3229" y="2004362"/>
            <a:ext cx="2749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/>
              <a:t>Arnold, C.D. et al. (2013). Science (80-. )., </a:t>
            </a:r>
            <a:endParaRPr lang="en-US" sz="1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8" y="3720610"/>
            <a:ext cx="8077200" cy="14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38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Detection of  long-range regulatory regions Enhancers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3718" y="5924034"/>
            <a:ext cx="2648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err="1"/>
              <a:t>Muerdter</a:t>
            </a:r>
            <a:r>
              <a:rPr lang="nb-NO" sz="1200"/>
              <a:t>, F. et al. (2015).106, 145–150</a:t>
            </a:r>
            <a:endParaRPr lang="en-US" sz="120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740568" y="1447070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Starr-seq: High-throughput assessment of sequence enhancer potential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153229" y="2004362"/>
            <a:ext cx="2749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/>
              <a:t>Arnold, C.D. et al. (2013). Science (80-. )., </a:t>
            </a:r>
            <a:endParaRPr lang="en-US" sz="1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22600"/>
            <a:ext cx="8978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7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 descr="1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709384"/>
            <a:ext cx="5461000" cy="2411765"/>
          </a:xfrm>
          <a:prstGeom prst="rect">
            <a:avLst/>
          </a:prstGeom>
        </p:spPr>
      </p:pic>
      <p:pic>
        <p:nvPicPr>
          <p:cNvPr id="12" name="Picture 11" descr="figure_12_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550715"/>
            <a:ext cx="6338548" cy="48056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ACA29B-615B-A645-8AB1-DE7189073131}"/>
              </a:ext>
            </a:extLst>
          </p:cNvPr>
          <p:cNvSpPr txBox="1">
            <a:spLocks/>
          </p:cNvSpPr>
          <p:nvPr/>
        </p:nvSpPr>
        <p:spPr>
          <a:xfrm>
            <a:off x="512232" y="-123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Major challenge: How to assess the enhancer function of promoters?</a:t>
            </a:r>
          </a:p>
        </p:txBody>
      </p:sp>
    </p:spTree>
    <p:extLst>
      <p:ext uri="{BB962C8B-B14F-4D97-AF65-F5344CB8AC3E}">
        <p14:creationId xmlns:p14="http://schemas.microsoft.com/office/powerpoint/2010/main" val="80114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295988"/>
            <a:ext cx="8229600" cy="1143000"/>
          </a:xfrm>
        </p:spPr>
        <p:txBody>
          <a:bodyPr/>
          <a:lstStyle/>
          <a:p>
            <a:r>
              <a:rPr lang="es-ES" sz="4400" err="1"/>
              <a:t>Regulatory</a:t>
            </a:r>
            <a:r>
              <a:rPr lang="es-ES" sz="4400"/>
              <a:t> </a:t>
            </a:r>
            <a:r>
              <a:rPr lang="es-ES" sz="4400" err="1"/>
              <a:t>Genome</a:t>
            </a:r>
            <a:endParaRPr lang="es-ES" sz="4400"/>
          </a:p>
        </p:txBody>
      </p:sp>
    </p:spTree>
    <p:extLst>
      <p:ext uri="{BB962C8B-B14F-4D97-AF65-F5344CB8AC3E}">
        <p14:creationId xmlns:p14="http://schemas.microsoft.com/office/powerpoint/2010/main" val="2310763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244600" y="1550715"/>
            <a:ext cx="6338548" cy="4805635"/>
            <a:chOff x="1244600" y="1550715"/>
            <a:chExt cx="6338548" cy="4805635"/>
          </a:xfrm>
        </p:grpSpPr>
        <p:pic>
          <p:nvPicPr>
            <p:cNvPr id="11" name="Picture 10" descr="100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200" y="1709384"/>
              <a:ext cx="5461000" cy="2411765"/>
            </a:xfrm>
            <a:prstGeom prst="rect">
              <a:avLst/>
            </a:prstGeom>
          </p:spPr>
        </p:pic>
        <p:pic>
          <p:nvPicPr>
            <p:cNvPr id="12" name="Picture 11" descr="figure_12_2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4600" y="1550715"/>
              <a:ext cx="6338548" cy="480563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822700" y="3378200"/>
              <a:ext cx="482600" cy="5334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rot="5400000" flipH="1" flipV="1">
              <a:off x="3708400" y="3556000"/>
              <a:ext cx="622300" cy="165101"/>
            </a:xfrm>
            <a:prstGeom prst="curvedConnector3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Bent Arrow 6"/>
            <p:cNvSpPr/>
            <p:nvPr/>
          </p:nvSpPr>
          <p:spPr>
            <a:xfrm rot="18193284">
              <a:off x="3723214" y="3466090"/>
              <a:ext cx="427568" cy="304800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81617" y="3617000"/>
            <a:ext cx="950632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/>
              <a:t>Enhancer</a:t>
            </a:r>
          </a:p>
          <a:p>
            <a:pPr algn="ctr"/>
            <a:r>
              <a:rPr lang="en-US" sz="1500" b="1"/>
              <a:t>Promoter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7814CB-44DD-FC4B-AF07-9E784EB9A88D}"/>
              </a:ext>
            </a:extLst>
          </p:cNvPr>
          <p:cNvSpPr txBox="1">
            <a:spLocks/>
          </p:cNvSpPr>
          <p:nvPr/>
        </p:nvSpPr>
        <p:spPr>
          <a:xfrm>
            <a:off x="512232" y="-546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Major challenge: How to assess the enhancer function of promoters?</a:t>
            </a:r>
          </a:p>
        </p:txBody>
      </p:sp>
    </p:spTree>
    <p:extLst>
      <p:ext uri="{BB962C8B-B14F-4D97-AF65-F5344CB8AC3E}">
        <p14:creationId xmlns:p14="http://schemas.microsoft.com/office/powerpoint/2010/main" val="164847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Can promoters work as enhancers?</a:t>
            </a:r>
          </a:p>
          <a:p>
            <a:r>
              <a:rPr lang="en-US" sz="3200" err="1"/>
              <a:t>CapStarr</a:t>
            </a:r>
            <a:r>
              <a:rPr lang="en-US" sz="3200"/>
              <a:t>-seq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23" y="1612900"/>
            <a:ext cx="4185693" cy="42198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51215" y="1244085"/>
            <a:ext cx="1940029" cy="1652032"/>
            <a:chOff x="5211315" y="3721100"/>
            <a:chExt cx="1940029" cy="1652032"/>
          </a:xfrm>
        </p:grpSpPr>
        <p:pic>
          <p:nvPicPr>
            <p:cNvPr id="4" name="Picture 3" descr="salvatore-spicuglia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800" y="3721100"/>
              <a:ext cx="1270000" cy="127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11315" y="5003800"/>
              <a:ext cx="194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Salvatore </a:t>
              </a:r>
              <a:r>
                <a:rPr lang="en-US" err="1"/>
                <a:t>Spicuglia</a:t>
              </a: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8105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Can promoters work as enhancers?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2" y="1731945"/>
            <a:ext cx="7374468" cy="43918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3316" y="1535272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5064" y="5927073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252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How many promoters work also as enhancers?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9" y="2154111"/>
            <a:ext cx="2810208" cy="28372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3996277" y="2007244"/>
            <a:ext cx="51477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Total of </a:t>
            </a:r>
            <a:r>
              <a:rPr lang="en-US" sz="2000" err="1"/>
              <a:t>ePromoters</a:t>
            </a:r>
            <a:r>
              <a:rPr lang="en-US" sz="2000"/>
              <a:t>:</a:t>
            </a:r>
          </a:p>
          <a:p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K562= 632 (3%)</a:t>
            </a:r>
          </a:p>
          <a:p>
            <a:pPr marL="342900" indent="-342900">
              <a:buFont typeface="Arial"/>
              <a:buChar char="•"/>
            </a:pPr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HELA= 493 (2.37%) </a:t>
            </a:r>
          </a:p>
          <a:p>
            <a:pPr marL="342900" indent="-342900">
              <a:buFont typeface="Arial"/>
              <a:buChar char="•"/>
            </a:pPr>
            <a:endParaRPr lang="en-US" sz="2000"/>
          </a:p>
          <a:p>
            <a:pPr marL="342900" indent="-342900">
              <a:buFont typeface="Arial"/>
              <a:buChar char="•"/>
            </a:pPr>
            <a:r>
              <a:rPr lang="en-US" sz="2000"/>
              <a:t>Total analyzed promoters= 20,719 (100%)</a:t>
            </a:r>
            <a:endParaRPr lang="en-US" sz="2000">
              <a:solidFill>
                <a:srgbClr val="0414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0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RNA expression of genes downstream promoters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37" y="1625599"/>
            <a:ext cx="7051925" cy="4483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3716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Functional annotation of genes downstream </a:t>
            </a:r>
            <a:r>
              <a:rPr lang="en-US" sz="3200" err="1"/>
              <a:t>Epromoters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44" y="1528987"/>
            <a:ext cx="5782980" cy="46994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3716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917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/>
              <a:t>Epromoters</a:t>
            </a:r>
            <a:r>
              <a:rPr lang="en-US" sz="2800"/>
              <a:t> had a higher H3K27ac/H3K4me3 ratio in the cell type where they were found to be active </a:t>
            </a:r>
          </a:p>
        </p:txBody>
      </p:sp>
      <p:sp>
        <p:nvSpPr>
          <p:cNvPr id="7" name="Rectangle 6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  <p:pic>
        <p:nvPicPr>
          <p:cNvPr id="6" name="Picture 5" descr="Untitled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34" y="1522200"/>
            <a:ext cx="4607468" cy="4928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5606" y="1508690"/>
            <a:ext cx="439128" cy="35568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3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257936" y="7055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093" y="347362"/>
            <a:ext cx="8517467" cy="1143000"/>
          </a:xfrm>
        </p:spPr>
        <p:txBody>
          <a:bodyPr/>
          <a:lstStyle/>
          <a:p>
            <a:r>
              <a:rPr lang="en-US" sz="3600"/>
              <a:t>Which are the regulatory mechanisms affecting </a:t>
            </a:r>
            <a:r>
              <a:rPr lang="en-US" sz="3600" err="1"/>
              <a:t>Epromoters</a:t>
            </a:r>
            <a:r>
              <a:rPr lang="en-US" sz="36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7082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257936" y="7055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2d5v_bio_r_5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17378">
            <a:off x="2915422" y="3185422"/>
            <a:ext cx="1700119" cy="1251288"/>
          </a:xfrm>
          <a:prstGeom prst="rect">
            <a:avLst/>
          </a:prstGeom>
        </p:spPr>
      </p:pic>
      <p:pic>
        <p:nvPicPr>
          <p:cNvPr id="12" name="Picture 11" descr="hnf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2" y="4009766"/>
            <a:ext cx="2938143" cy="812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0900" y="3639423"/>
            <a:ext cx="70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A3363"/>
                </a:solidFill>
              </a:rPr>
              <a:t>HNF6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093" y="347362"/>
            <a:ext cx="8517467" cy="1143000"/>
          </a:xfrm>
        </p:spPr>
        <p:txBody>
          <a:bodyPr/>
          <a:lstStyle/>
          <a:p>
            <a:r>
              <a:rPr lang="en-US" sz="3600"/>
              <a:t>Transcription factors control gene regulation by binding to specific DNA sequences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025525" y="2454585"/>
            <a:ext cx="8118475" cy="1270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/>
              <a:t>Transcription Factors interact with DNA binding to sequence specific sites. 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420" y="4822076"/>
            <a:ext cx="1325709" cy="12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57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2532" y="-1266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Transcription Factors enriched motifs in </a:t>
            </a:r>
            <a:r>
              <a:rPr lang="en-US" sz="3200" err="1"/>
              <a:t>Epromoters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28"/>
          <a:stretch/>
        </p:blipFill>
        <p:spPr>
          <a:xfrm>
            <a:off x="544035" y="2215653"/>
            <a:ext cx="8589329" cy="22894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9550" y="1822307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478" y="2125703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3413" y="1394373"/>
            <a:ext cx="71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K562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4" y="4790991"/>
            <a:ext cx="1905000" cy="571500"/>
          </a:xfrm>
          <a:prstGeom prst="rect">
            <a:avLst/>
          </a:prstGeom>
        </p:spPr>
      </p:pic>
      <p:sp>
        <p:nvSpPr>
          <p:cNvPr id="15" name="Content Placeholder 7"/>
          <p:cNvSpPr txBox="1">
            <a:spLocks/>
          </p:cNvSpPr>
          <p:nvPr/>
        </p:nvSpPr>
        <p:spPr>
          <a:xfrm>
            <a:off x="206012" y="5335471"/>
            <a:ext cx="3904637" cy="21112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 i="1">
                <a:solidFill>
                  <a:srgbClr val="000000"/>
                </a:solidFill>
              </a:rPr>
              <a:t>position-scan: </a:t>
            </a:r>
            <a:r>
              <a:rPr lang="en-US" sz="2400">
                <a:solidFill>
                  <a:srgbClr val="000000"/>
                </a:solidFill>
              </a:rPr>
              <a:t>Motif enrichment in a given position of a set of sequences</a:t>
            </a:r>
          </a:p>
        </p:txBody>
      </p:sp>
    </p:spTree>
    <p:extLst>
      <p:ext uri="{BB962C8B-B14F-4D97-AF65-F5344CB8AC3E}">
        <p14:creationId xmlns:p14="http://schemas.microsoft.com/office/powerpoint/2010/main" val="380139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295988"/>
            <a:ext cx="8229600" cy="1143000"/>
          </a:xfrm>
        </p:spPr>
        <p:txBody>
          <a:bodyPr/>
          <a:lstStyle/>
          <a:p>
            <a:r>
              <a:rPr lang="es-ES" sz="4400" err="1"/>
              <a:t>Regulatory</a:t>
            </a:r>
            <a:r>
              <a:rPr lang="es-ES" sz="4400"/>
              <a:t> </a:t>
            </a:r>
            <a:r>
              <a:rPr lang="es-ES" sz="4400" err="1"/>
              <a:t>Genome</a:t>
            </a:r>
            <a:endParaRPr lang="es-ES" sz="440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8161"/>
            <a:ext cx="4405814" cy="2789376"/>
          </a:xfrm>
          <a:prstGeom prst="rect">
            <a:avLst/>
          </a:prstGeom>
        </p:spPr>
      </p:pic>
      <p:sp>
        <p:nvSpPr>
          <p:cNvPr id="11" name="CuadroTexto 2"/>
          <p:cNvSpPr txBox="1"/>
          <p:nvPr/>
        </p:nvSpPr>
        <p:spPr>
          <a:xfrm>
            <a:off x="568367" y="935724"/>
            <a:ext cx="169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0A3363"/>
                </a:solidFill>
              </a:rPr>
              <a:t>Histones</a:t>
            </a:r>
          </a:p>
        </p:txBody>
      </p:sp>
    </p:spTree>
    <p:extLst>
      <p:ext uri="{BB962C8B-B14F-4D97-AF65-F5344CB8AC3E}">
        <p14:creationId xmlns:p14="http://schemas.microsoft.com/office/powerpoint/2010/main" val="167929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8" y="1822307"/>
            <a:ext cx="5046432" cy="45340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2532" y="-1266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Transcription Factors enriched motifs in </a:t>
            </a:r>
            <a:r>
              <a:rPr lang="en-US" sz="3200" err="1"/>
              <a:t>Epromoters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705"/>
            <a:ext cx="4533900" cy="27672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9550" y="1822307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50800" y="1571777"/>
            <a:ext cx="410632" cy="3933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3413" y="1394373"/>
            <a:ext cx="71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K562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8313" y="1194318"/>
            <a:ext cx="73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err="1"/>
              <a:t>HeLA</a:t>
            </a:r>
            <a:endParaRPr lang="en-US" sz="2000" b="1"/>
          </a:p>
        </p:txBody>
      </p:sp>
      <p:sp>
        <p:nvSpPr>
          <p:cNvPr id="13" name="Rectangle 12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4" y="4790991"/>
            <a:ext cx="1905000" cy="571500"/>
          </a:xfrm>
          <a:prstGeom prst="rect">
            <a:avLst/>
          </a:prstGeom>
        </p:spPr>
      </p:pic>
      <p:sp>
        <p:nvSpPr>
          <p:cNvPr id="15" name="Content Placeholder 7"/>
          <p:cNvSpPr txBox="1">
            <a:spLocks/>
          </p:cNvSpPr>
          <p:nvPr/>
        </p:nvSpPr>
        <p:spPr>
          <a:xfrm>
            <a:off x="206012" y="5335471"/>
            <a:ext cx="3904637" cy="21112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 i="1">
                <a:solidFill>
                  <a:srgbClr val="000000"/>
                </a:solidFill>
              </a:rPr>
              <a:t>position-scan: </a:t>
            </a:r>
            <a:r>
              <a:rPr lang="en-US" sz="2400">
                <a:solidFill>
                  <a:srgbClr val="000000"/>
                </a:solidFill>
              </a:rPr>
              <a:t>Motif enrichment in a given position of a set of sequences</a:t>
            </a:r>
          </a:p>
        </p:txBody>
      </p:sp>
    </p:spTree>
    <p:extLst>
      <p:ext uri="{BB962C8B-B14F-4D97-AF65-F5344CB8AC3E}">
        <p14:creationId xmlns:p14="http://schemas.microsoft.com/office/powerpoint/2010/main" val="414349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Which are the genes regulated by </a:t>
            </a:r>
            <a:r>
              <a:rPr lang="en-US" sz="3200" err="1"/>
              <a:t>Epromoters</a:t>
            </a:r>
            <a:r>
              <a:rPr lang="en-US" sz="320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B95905-F677-744D-B7C8-80F4FD6E0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0213"/>
            <a:ext cx="9144000" cy="12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4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Which are the genes regulated by </a:t>
            </a:r>
            <a:r>
              <a:rPr lang="en-US" sz="3200" err="1"/>
              <a:t>Epromoters</a:t>
            </a:r>
            <a:r>
              <a:rPr lang="en-US" sz="320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1" y="2044699"/>
            <a:ext cx="5638437" cy="18646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3081" y="216464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79375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Which are the genes regulated by </a:t>
            </a:r>
            <a:r>
              <a:rPr lang="en-US" sz="3200" err="1"/>
              <a:t>Epromoters</a:t>
            </a:r>
            <a:r>
              <a:rPr lang="en-US" sz="320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2" y="1246891"/>
            <a:ext cx="2950168" cy="9756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2247191"/>
            <a:ext cx="5349885" cy="44801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4316968" cy="24511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65709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Which are the genes regulated by </a:t>
            </a:r>
            <a:r>
              <a:rPr lang="en-US" sz="3200" err="1"/>
              <a:t>Epromoters</a:t>
            </a:r>
            <a:r>
              <a:rPr lang="en-US" sz="320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2" y="1246891"/>
            <a:ext cx="2950168" cy="9756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2247191"/>
            <a:ext cx="5349885" cy="44801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53718" y="6450310"/>
            <a:ext cx="2262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Lan, et al, Nature Genetics, 2017.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40263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What is the effect of </a:t>
            </a:r>
            <a:r>
              <a:rPr lang="en-US" sz="3200" err="1"/>
              <a:t>Epromoters</a:t>
            </a:r>
            <a:r>
              <a:rPr lang="en-US" sz="3200"/>
              <a:t> on long range regulated genes?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000D8-4DAE-924E-B9DF-E773298EA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163"/>
            <a:ext cx="9144000" cy="2721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1865-B815-6C41-A962-8D4DBD05C836}"/>
              </a:ext>
            </a:extLst>
          </p:cNvPr>
          <p:cNvSpPr txBox="1"/>
          <p:nvPr/>
        </p:nvSpPr>
        <p:spPr>
          <a:xfrm>
            <a:off x="4961467" y="2158644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AFA28-E6A3-8C4C-9B45-553A557189BB}"/>
              </a:ext>
            </a:extLst>
          </p:cNvPr>
          <p:cNvSpPr txBox="1"/>
          <p:nvPr/>
        </p:nvSpPr>
        <p:spPr>
          <a:xfrm>
            <a:off x="8589432" y="216869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55431-FBE4-6441-B448-B78D01885B46}"/>
              </a:ext>
            </a:extLst>
          </p:cNvPr>
          <p:cNvSpPr/>
          <p:nvPr/>
        </p:nvSpPr>
        <p:spPr>
          <a:xfrm>
            <a:off x="-347133" y="3412067"/>
            <a:ext cx="9821333" cy="20658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24E7F-94D1-5C48-AAEA-A8B4A950756C}"/>
              </a:ext>
            </a:extLst>
          </p:cNvPr>
          <p:cNvSpPr/>
          <p:nvPr/>
        </p:nvSpPr>
        <p:spPr>
          <a:xfrm>
            <a:off x="5900350" y="6596390"/>
            <a:ext cx="3184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/>
              <a:t>Medina-Rivera, </a:t>
            </a:r>
            <a:r>
              <a:rPr lang="en-CA" sz="1100" i="1"/>
              <a:t>Trends in Biochemical Sciences</a:t>
            </a:r>
            <a:r>
              <a:rPr lang="en-CA" sz="1100"/>
              <a:t>, 2018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98962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What is the effect of </a:t>
            </a:r>
            <a:r>
              <a:rPr lang="en-US" sz="3200" err="1"/>
              <a:t>Epromoters</a:t>
            </a:r>
            <a:r>
              <a:rPr lang="en-US" sz="3200"/>
              <a:t> on long range regulated genes?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000D8-4DAE-924E-B9DF-E773298EA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163"/>
            <a:ext cx="9144000" cy="2721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1865-B815-6C41-A962-8D4DBD05C836}"/>
              </a:ext>
            </a:extLst>
          </p:cNvPr>
          <p:cNvSpPr txBox="1"/>
          <p:nvPr/>
        </p:nvSpPr>
        <p:spPr>
          <a:xfrm>
            <a:off x="4961467" y="2158644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AFA28-E6A3-8C4C-9B45-553A557189BB}"/>
              </a:ext>
            </a:extLst>
          </p:cNvPr>
          <p:cNvSpPr txBox="1"/>
          <p:nvPr/>
        </p:nvSpPr>
        <p:spPr>
          <a:xfrm>
            <a:off x="8589432" y="216869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793BE6-4EB3-9E4D-A2E2-10718047D34D}"/>
              </a:ext>
            </a:extLst>
          </p:cNvPr>
          <p:cNvSpPr/>
          <p:nvPr/>
        </p:nvSpPr>
        <p:spPr>
          <a:xfrm>
            <a:off x="5900350" y="6596390"/>
            <a:ext cx="3184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/>
              <a:t>Medina-Rivera, </a:t>
            </a:r>
            <a:r>
              <a:rPr lang="en-CA" sz="1100" i="1"/>
              <a:t>Trends in Biochemical Sciences</a:t>
            </a:r>
            <a:r>
              <a:rPr lang="en-CA" sz="1100"/>
              <a:t>, 2018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5928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Genotype Tissue Expression Project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4" y="1580440"/>
            <a:ext cx="1487606" cy="1384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40450" y="6506031"/>
            <a:ext cx="2690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https://</a:t>
            </a:r>
            <a:r>
              <a:rPr lang="en-US" sz="1400" err="1"/>
              <a:t>commonfund.nih.gov</a:t>
            </a:r>
            <a:r>
              <a:rPr lang="en-US" sz="1400"/>
              <a:t>/</a:t>
            </a:r>
            <a:r>
              <a:rPr lang="en-US" sz="1400" err="1"/>
              <a:t>gtex</a:t>
            </a:r>
            <a:endParaRPr lang="en-US" sz="1400"/>
          </a:p>
        </p:txBody>
      </p:sp>
      <p:pic>
        <p:nvPicPr>
          <p:cNvPr id="11" name="Picture 10" descr="GTEx_diagra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1227846"/>
            <a:ext cx="3414450" cy="512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3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36" y="40334"/>
            <a:ext cx="875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</a:rPr>
              <a:t>eQTLs</a:t>
            </a:r>
            <a:r>
              <a:rPr lang="en-US" sz="2400">
                <a:solidFill>
                  <a:schemeClr val="bg1"/>
                </a:solidFill>
              </a:rPr>
              <a:t> can have negative or positive correlation to gene expression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142" y="1221099"/>
            <a:ext cx="8377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Beta value is a measure of the effect the variant has on gene expression.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Beta values is bound between -2 and 2.</a:t>
            </a:r>
          </a:p>
          <a:p>
            <a:endParaRPr lang="en-US" sz="200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sz="200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sz="2000">
              <a:solidFill>
                <a:srgbClr val="041427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14433" y="2672964"/>
            <a:ext cx="5945814" cy="1189556"/>
            <a:chOff x="1302876" y="2293155"/>
            <a:chExt cx="5945814" cy="1189556"/>
          </a:xfrm>
        </p:grpSpPr>
        <p:sp>
          <p:nvSpPr>
            <p:cNvPr id="59" name="TextBox 58"/>
            <p:cNvSpPr txBox="1"/>
            <p:nvPr/>
          </p:nvSpPr>
          <p:spPr>
            <a:xfrm>
              <a:off x="4969031" y="2736445"/>
              <a:ext cx="634971" cy="2769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3694204" y="2679289"/>
              <a:ext cx="0" cy="353823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3065581" y="3132912"/>
              <a:ext cx="135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eQTL</a:t>
              </a:r>
              <a:endParaRPr lang="en-US" sz="1400" b="1"/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4551480" y="2684375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09734" y="2680436"/>
              <a:ext cx="0" cy="353823"/>
            </a:xfrm>
            <a:prstGeom prst="line">
              <a:avLst/>
            </a:prstGeom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670839" y="2680436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302876" y="3033112"/>
              <a:ext cx="5945814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rved Down Arrow 20"/>
            <p:cNvSpPr/>
            <p:nvPr/>
          </p:nvSpPr>
          <p:spPr>
            <a:xfrm>
              <a:off x="3650578" y="2293155"/>
              <a:ext cx="2894551" cy="427764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307496" y="3102350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384058" y="3133809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456006" y="3149500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08751" y="2738547"/>
              <a:ext cx="634971" cy="27699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61303" y="4861781"/>
            <a:ext cx="5945814" cy="1189556"/>
            <a:chOff x="1302409" y="4021127"/>
            <a:chExt cx="5945814" cy="1189556"/>
          </a:xfrm>
        </p:grpSpPr>
        <p:sp>
          <p:nvSpPr>
            <p:cNvPr id="46" name="TextBox 45"/>
            <p:cNvSpPr txBox="1"/>
            <p:nvPr/>
          </p:nvSpPr>
          <p:spPr>
            <a:xfrm>
              <a:off x="4968564" y="4464417"/>
              <a:ext cx="634971" cy="2769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693737" y="4407261"/>
              <a:ext cx="0" cy="35382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065114" y="4860884"/>
              <a:ext cx="135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eQTL</a:t>
              </a:r>
              <a:endParaRPr lang="en-US" sz="1400" b="1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551013" y="4412347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709267" y="4408408"/>
              <a:ext cx="0" cy="353823"/>
            </a:xfrm>
            <a:prstGeom prst="line">
              <a:avLst/>
            </a:prstGeom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670372" y="4408408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302409" y="4761084"/>
              <a:ext cx="5945814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urved Down Arrow 52"/>
            <p:cNvSpPr/>
            <p:nvPr/>
          </p:nvSpPr>
          <p:spPr>
            <a:xfrm>
              <a:off x="3650111" y="4021127"/>
              <a:ext cx="2894551" cy="427764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7029" y="483032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83591" y="4861781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55539" y="487747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08284" y="4466519"/>
              <a:ext cx="634971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652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184994" y="3811466"/>
            <a:ext cx="64151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prom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26169" y="2021539"/>
            <a:ext cx="641511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</a:rPr>
              <a:t>Eprom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Are </a:t>
            </a:r>
            <a:r>
              <a:rPr lang="en-US" sz="3200" err="1"/>
              <a:t>eQTLs</a:t>
            </a:r>
            <a:r>
              <a:rPr lang="en-US" sz="3200"/>
              <a:t> overlapping </a:t>
            </a:r>
            <a:r>
              <a:rPr lang="en-US" sz="3200" err="1"/>
              <a:t>Epromoters</a:t>
            </a:r>
            <a:r>
              <a:rPr lang="en-US" sz="3200"/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99419" y="2034879"/>
            <a:ext cx="538236" cy="2454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Gene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518806" y="1984234"/>
            <a:ext cx="0" cy="31351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5950" y="2386179"/>
            <a:ext cx="1144701" cy="27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/>
              <a:t>eQTL</a:t>
            </a:r>
            <a:endParaRPr lang="en-US" sz="1400" b="1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480" y="1988741"/>
            <a:ext cx="0" cy="313514"/>
          </a:xfrm>
          <a:prstGeom prst="line">
            <a:avLst/>
          </a:prstGeom>
          <a:ln w="38100" cmpd="sng">
            <a:solidFill>
              <a:srgbClr val="BB85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36659" y="1985250"/>
            <a:ext cx="0" cy="313514"/>
          </a:xfrm>
          <a:prstGeom prst="line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51345" y="1985250"/>
            <a:ext cx="0" cy="313514"/>
          </a:xfrm>
          <a:prstGeom prst="line">
            <a:avLst/>
          </a:prstGeom>
          <a:ln w="38100" cmpd="sng">
            <a:solidFill>
              <a:srgbClr val="BB85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784" y="2297748"/>
            <a:ext cx="50400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rved Down Arrow 19"/>
          <p:cNvSpPr/>
          <p:nvPr/>
        </p:nvSpPr>
        <p:spPr>
          <a:xfrm>
            <a:off x="5481826" y="1642090"/>
            <a:ext cx="2453581" cy="379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8666" y="2359098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08254" y="2386973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585" y="2400877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0274" y="2036741"/>
            <a:ext cx="538236" cy="24544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Gene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490487" y="3448984"/>
            <a:ext cx="5040000" cy="1044247"/>
            <a:chOff x="1302409" y="4021127"/>
            <a:chExt cx="5945814" cy="1189556"/>
          </a:xfrm>
        </p:grpSpPr>
        <p:sp>
          <p:nvSpPr>
            <p:cNvPr id="26" name="TextBox 25"/>
            <p:cNvSpPr txBox="1"/>
            <p:nvPr/>
          </p:nvSpPr>
          <p:spPr>
            <a:xfrm>
              <a:off x="4968564" y="4464417"/>
              <a:ext cx="634971" cy="2769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693737" y="4407261"/>
              <a:ext cx="0" cy="35382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65114" y="4860884"/>
              <a:ext cx="135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eQTL</a:t>
              </a:r>
              <a:endParaRPr lang="en-US" sz="1400" b="1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4551013" y="4412347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09267" y="4408408"/>
              <a:ext cx="0" cy="353823"/>
            </a:xfrm>
            <a:prstGeom prst="line">
              <a:avLst/>
            </a:prstGeom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670372" y="4408408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302409" y="4761084"/>
              <a:ext cx="5945814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rved Down Arrow 32"/>
            <p:cNvSpPr/>
            <p:nvPr/>
          </p:nvSpPr>
          <p:spPr>
            <a:xfrm>
              <a:off x="3650111" y="4021127"/>
              <a:ext cx="2894551" cy="427764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07029" y="483032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83591" y="4861781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5539" y="487747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08284" y="4466519"/>
              <a:ext cx="634971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86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d5v_bio_r_5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17378">
            <a:off x="1941733" y="4928863"/>
            <a:ext cx="2398473" cy="17652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295988"/>
            <a:ext cx="8229600" cy="1143000"/>
          </a:xfrm>
        </p:spPr>
        <p:txBody>
          <a:bodyPr/>
          <a:lstStyle/>
          <a:p>
            <a:r>
              <a:rPr lang="en-CA" sz="4400"/>
              <a:t>Regulatory Genome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8161"/>
            <a:ext cx="4405814" cy="2789376"/>
          </a:xfrm>
          <a:prstGeom prst="rect">
            <a:avLst/>
          </a:prstGeom>
        </p:spPr>
      </p:pic>
      <p:sp>
        <p:nvSpPr>
          <p:cNvPr id="11" name="CuadroTexto 2"/>
          <p:cNvSpPr txBox="1"/>
          <p:nvPr/>
        </p:nvSpPr>
        <p:spPr>
          <a:xfrm>
            <a:off x="568367" y="935724"/>
            <a:ext cx="169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0A3363"/>
                </a:solidFill>
              </a:rPr>
              <a:t>Histones</a:t>
            </a:r>
          </a:p>
        </p:txBody>
      </p:sp>
      <p:sp>
        <p:nvSpPr>
          <p:cNvPr id="12" name="CuadroTexto 6"/>
          <p:cNvSpPr txBox="1"/>
          <p:nvPr/>
        </p:nvSpPr>
        <p:spPr>
          <a:xfrm>
            <a:off x="164672" y="4353611"/>
            <a:ext cx="2976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0A3363"/>
                </a:solidFill>
              </a:rPr>
              <a:t>Transcriptional Factors</a:t>
            </a:r>
          </a:p>
        </p:txBody>
      </p:sp>
    </p:spTree>
    <p:extLst>
      <p:ext uri="{BB962C8B-B14F-4D97-AF65-F5344CB8AC3E}">
        <p14:creationId xmlns:p14="http://schemas.microsoft.com/office/powerpoint/2010/main" val="1912591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5184994" y="3811466"/>
            <a:ext cx="64151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prom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26169" y="2021539"/>
            <a:ext cx="641511" cy="276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</a:rPr>
              <a:t>Eprom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It is more likely to find an </a:t>
            </a:r>
            <a:r>
              <a:rPr lang="en-US" sz="3200" err="1"/>
              <a:t>eQTL</a:t>
            </a:r>
            <a:r>
              <a:rPr lang="en-US" sz="3200"/>
              <a:t> in an </a:t>
            </a:r>
            <a:r>
              <a:rPr lang="en-US" sz="3200" err="1"/>
              <a:t>Epromoter</a:t>
            </a:r>
            <a:r>
              <a:rPr lang="en-US" sz="3200"/>
              <a:t> than in a non-</a:t>
            </a:r>
            <a:r>
              <a:rPr lang="en-US" sz="3200" err="1"/>
              <a:t>Epromoter</a:t>
            </a:r>
            <a:endParaRPr lang="en-US" sz="3200"/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3563438" cy="3885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9419" y="2034879"/>
            <a:ext cx="538236" cy="2454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Gene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518806" y="1984234"/>
            <a:ext cx="0" cy="31351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5950" y="2386179"/>
            <a:ext cx="1144701" cy="27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/>
              <a:t>eQTL</a:t>
            </a:r>
            <a:endParaRPr lang="en-US" sz="1400" b="1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480" y="1988741"/>
            <a:ext cx="0" cy="313514"/>
          </a:xfrm>
          <a:prstGeom prst="line">
            <a:avLst/>
          </a:prstGeom>
          <a:ln w="38100" cmpd="sng">
            <a:solidFill>
              <a:srgbClr val="BB85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36659" y="1985250"/>
            <a:ext cx="0" cy="313514"/>
          </a:xfrm>
          <a:prstGeom prst="line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51345" y="1985250"/>
            <a:ext cx="0" cy="313514"/>
          </a:xfrm>
          <a:prstGeom prst="line">
            <a:avLst/>
          </a:prstGeom>
          <a:ln w="38100" cmpd="sng">
            <a:solidFill>
              <a:srgbClr val="BB85E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1784" y="2297748"/>
            <a:ext cx="504000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rved Down Arrow 19"/>
          <p:cNvSpPr/>
          <p:nvPr/>
        </p:nvSpPr>
        <p:spPr>
          <a:xfrm>
            <a:off x="5481826" y="1642090"/>
            <a:ext cx="2453581" cy="37903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8666" y="2359098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08254" y="2386973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585" y="2400877"/>
            <a:ext cx="480984" cy="29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SNP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50274" y="2036741"/>
            <a:ext cx="538236" cy="24544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Gene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490487" y="3448984"/>
            <a:ext cx="5040000" cy="1044247"/>
            <a:chOff x="1302409" y="4021127"/>
            <a:chExt cx="5945814" cy="1189556"/>
          </a:xfrm>
        </p:grpSpPr>
        <p:sp>
          <p:nvSpPr>
            <p:cNvPr id="26" name="TextBox 25"/>
            <p:cNvSpPr txBox="1"/>
            <p:nvPr/>
          </p:nvSpPr>
          <p:spPr>
            <a:xfrm>
              <a:off x="4968564" y="4464417"/>
              <a:ext cx="634971" cy="2769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693737" y="4407261"/>
              <a:ext cx="0" cy="35382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65114" y="4860884"/>
              <a:ext cx="13504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/>
                <a:t>eQTL</a:t>
              </a:r>
              <a:endParaRPr lang="en-US" sz="1400" b="1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4551013" y="4412347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09267" y="4408408"/>
              <a:ext cx="0" cy="353823"/>
            </a:xfrm>
            <a:prstGeom prst="line">
              <a:avLst/>
            </a:prstGeom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670372" y="4408408"/>
              <a:ext cx="0" cy="353823"/>
            </a:xfrm>
            <a:prstGeom prst="line">
              <a:avLst/>
            </a:prstGeom>
            <a:ln w="38100" cmpd="sng">
              <a:solidFill>
                <a:srgbClr val="BB85E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302409" y="4761084"/>
              <a:ext cx="5945814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rved Down Arrow 32"/>
            <p:cNvSpPr/>
            <p:nvPr/>
          </p:nvSpPr>
          <p:spPr>
            <a:xfrm>
              <a:off x="3650111" y="4021127"/>
              <a:ext cx="2894551" cy="427764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07029" y="483032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83591" y="4861781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5539" y="4877472"/>
              <a:ext cx="567429" cy="333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SNP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08284" y="4466519"/>
              <a:ext cx="634971" cy="27699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Gene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23371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What is the effect of </a:t>
            </a:r>
            <a:r>
              <a:rPr lang="en-US" sz="3200" err="1"/>
              <a:t>Epromoters</a:t>
            </a:r>
            <a:r>
              <a:rPr lang="en-US" sz="3200"/>
              <a:t> on long range regulated genes?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7" y="2044699"/>
            <a:ext cx="6289374" cy="22120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97107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76" y="2272591"/>
            <a:ext cx="4693942" cy="43568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Bef>
                <a:spcPts val="0"/>
              </a:spcBef>
              <a:defRPr/>
            </a:pPr>
            <a:r>
              <a:rPr lang="en-US" sz="3200" err="1"/>
              <a:t>Epromoter</a:t>
            </a:r>
            <a:r>
              <a:rPr lang="en-US" sz="3200"/>
              <a:t> </a:t>
            </a:r>
            <a:r>
              <a:rPr lang="en-US" sz="3200" err="1"/>
              <a:t>eQTLs</a:t>
            </a:r>
            <a:r>
              <a:rPr lang="en-US" sz="3200"/>
              <a:t>  have a significantly stronger effect on distal gene expression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95" y="1716335"/>
            <a:ext cx="3163139" cy="11125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53718" y="6450310"/>
            <a:ext cx="2505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/>
              <a:t>Lan </a:t>
            </a:r>
            <a:r>
              <a:rPr lang="nb-NO" sz="1200" err="1"/>
              <a:t>Dao</a:t>
            </a:r>
            <a:r>
              <a:rPr lang="nb-NO" sz="1200"/>
              <a:t>, et al, Nature Genetics. 2017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3365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426152" y="-167726"/>
            <a:ext cx="8229600" cy="1143000"/>
          </a:xfrm>
        </p:spPr>
        <p:txBody>
          <a:bodyPr/>
          <a:lstStyle/>
          <a:p>
            <a:r>
              <a:rPr lang="en-US" sz="3200"/>
              <a:t>What is the effect of </a:t>
            </a:r>
            <a:r>
              <a:rPr lang="en-US" sz="3200" err="1"/>
              <a:t>eQTLs</a:t>
            </a:r>
            <a:r>
              <a:rPr lang="en-US" sz="3200"/>
              <a:t> that disrupt TF binding?</a:t>
            </a:r>
          </a:p>
        </p:txBody>
      </p:sp>
    </p:spTree>
    <p:extLst>
      <p:ext uri="{BB962C8B-B14F-4D97-AF65-F5344CB8AC3E}">
        <p14:creationId xmlns:p14="http://schemas.microsoft.com/office/powerpoint/2010/main" val="1646443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426152" y="-167726"/>
            <a:ext cx="8229600" cy="1143000"/>
          </a:xfrm>
        </p:spPr>
        <p:txBody>
          <a:bodyPr/>
          <a:lstStyle/>
          <a:p>
            <a:r>
              <a:rPr lang="en-US" sz="3200"/>
              <a:t>What is the effect of </a:t>
            </a:r>
            <a:r>
              <a:rPr lang="en-US" sz="3200" err="1"/>
              <a:t>eQTLs</a:t>
            </a:r>
            <a:r>
              <a:rPr lang="en-US" sz="3200"/>
              <a:t> that disrupt TF binding?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06321" y="3684755"/>
            <a:ext cx="4584243" cy="1139781"/>
            <a:chOff x="480462" y="4454012"/>
            <a:chExt cx="4584243" cy="1139781"/>
          </a:xfrm>
        </p:grpSpPr>
        <p:grpSp>
          <p:nvGrpSpPr>
            <p:cNvPr id="5" name="Group 4"/>
            <p:cNvGrpSpPr/>
            <p:nvPr/>
          </p:nvGrpSpPr>
          <p:grpSpPr>
            <a:xfrm>
              <a:off x="648929" y="4454012"/>
              <a:ext cx="4415776" cy="693175"/>
              <a:chOff x="958645" y="5073445"/>
              <a:chExt cx="2536723" cy="398207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958645" y="5471652"/>
                <a:ext cx="253672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/>
              <p:cNvSpPr/>
              <p:nvPr/>
            </p:nvSpPr>
            <p:spPr>
              <a:xfrm>
                <a:off x="1253613" y="5117690"/>
                <a:ext cx="737419" cy="294968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/>
                  <a:t>TF</a:t>
                </a:r>
              </a:p>
            </p:txBody>
          </p:sp>
          <p:sp>
            <p:nvSpPr>
              <p:cNvPr id="9" name="Bent Arrow 8"/>
              <p:cNvSpPr/>
              <p:nvPr/>
            </p:nvSpPr>
            <p:spPr>
              <a:xfrm>
                <a:off x="2684206" y="5073445"/>
                <a:ext cx="648929" cy="353962"/>
              </a:xfrm>
              <a:prstGeom prst="ben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80462" y="5132128"/>
              <a:ext cx="2765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nnATTG</a:t>
              </a:r>
              <a:r>
                <a:rPr lang="en-US" sz="2400" b="1" err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ACAATnn</a:t>
              </a:r>
              <a:endPara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6321" y="4839595"/>
            <a:ext cx="4584243" cy="1139781"/>
            <a:chOff x="480462" y="4454012"/>
            <a:chExt cx="4584243" cy="1139781"/>
          </a:xfrm>
        </p:grpSpPr>
        <p:grpSp>
          <p:nvGrpSpPr>
            <p:cNvPr id="11" name="Group 10"/>
            <p:cNvGrpSpPr/>
            <p:nvPr/>
          </p:nvGrpSpPr>
          <p:grpSpPr>
            <a:xfrm>
              <a:off x="648929" y="4454012"/>
              <a:ext cx="4415776" cy="693175"/>
              <a:chOff x="958645" y="5073445"/>
              <a:chExt cx="2536723" cy="398207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958645" y="5471652"/>
                <a:ext cx="253672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1253613" y="5117690"/>
                <a:ext cx="737419" cy="294968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/>
                  <a:t>TF</a:t>
                </a:r>
              </a:p>
            </p:txBody>
          </p:sp>
          <p:sp>
            <p:nvSpPr>
              <p:cNvPr id="15" name="Bent Arrow 14"/>
              <p:cNvSpPr/>
              <p:nvPr/>
            </p:nvSpPr>
            <p:spPr>
              <a:xfrm>
                <a:off x="2684206" y="5073445"/>
                <a:ext cx="648929" cy="353962"/>
              </a:xfrm>
              <a:prstGeom prst="ben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80462" y="5132128"/>
              <a:ext cx="2765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nnATTG</a:t>
              </a:r>
              <a:r>
                <a:rPr lang="en-US" sz="2400" b="1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ACAATnn</a:t>
              </a:r>
              <a:endPara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6" name="Multiply 15"/>
          <p:cNvSpPr/>
          <p:nvPr/>
        </p:nvSpPr>
        <p:spPr>
          <a:xfrm>
            <a:off x="3310529" y="4869200"/>
            <a:ext cx="619433" cy="64636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Multiply 16"/>
          <p:cNvSpPr/>
          <p:nvPr/>
        </p:nvSpPr>
        <p:spPr>
          <a:xfrm>
            <a:off x="5645690" y="4667639"/>
            <a:ext cx="619433" cy="64636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Content Placeholder 7"/>
          <p:cNvSpPr txBox="1">
            <a:spLocks/>
          </p:cNvSpPr>
          <p:nvPr/>
        </p:nvSpPr>
        <p:spPr>
          <a:xfrm>
            <a:off x="135483" y="1267359"/>
            <a:ext cx="9008517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Genetic variants in gene regulatory regions are known to cause many diseases</a:t>
            </a:r>
          </a:p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Can be informative of transcription factors and regulatory mechanisms </a:t>
            </a:r>
          </a:p>
        </p:txBody>
      </p:sp>
    </p:spTree>
    <p:extLst>
      <p:ext uri="{BB962C8B-B14F-4D97-AF65-F5344CB8AC3E}">
        <p14:creationId xmlns:p14="http://schemas.microsoft.com/office/powerpoint/2010/main" val="333013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45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732" y="19311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Detecting </a:t>
            </a:r>
            <a:r>
              <a:rPr lang="en-US" sz="3200" err="1"/>
              <a:t>eQTL</a:t>
            </a:r>
            <a:r>
              <a:rPr lang="en-US" sz="3200"/>
              <a:t> effect on TF binding</a:t>
            </a:r>
            <a:endParaRPr lang="en-US" sz="3200" i="1"/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253330" y="1345513"/>
            <a:ext cx="3904637" cy="23170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 i="1">
                <a:solidFill>
                  <a:srgbClr val="000000"/>
                </a:solidFill>
              </a:rPr>
              <a:t>variation-scan: </a:t>
            </a:r>
            <a:r>
              <a:rPr lang="en-US" sz="2400">
                <a:solidFill>
                  <a:srgbClr val="000000"/>
                </a:solidFill>
              </a:rPr>
              <a:t>PSSM based algorithm as part of the RSAT suite</a:t>
            </a:r>
          </a:p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Flexible tool that can be used to scan any variable with any motif.</a:t>
            </a:r>
          </a:p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Multiple organisms are available.</a:t>
            </a:r>
          </a:p>
        </p:txBody>
      </p:sp>
      <p:sp>
        <p:nvSpPr>
          <p:cNvPr id="23" name="Rectangle 22"/>
          <p:cNvSpPr/>
          <p:nvPr/>
        </p:nvSpPr>
        <p:spPr>
          <a:xfrm rot="10800000" flipH="1" flipV="1">
            <a:off x="4655998" y="3180772"/>
            <a:ext cx="37177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nnATTG</a:t>
            </a:r>
            <a:r>
              <a:rPr lang="en-US" sz="3200" b="1" cap="none" spc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ACAATnn</a:t>
            </a:r>
            <a:endParaRPr lang="en-US" sz="3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://jaspar.genereg.net/html/TEMP/MA0102.3_BI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55" y="1692646"/>
            <a:ext cx="3160239" cy="131859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55998" y="2841709"/>
            <a:ext cx="37177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nnATTG</a:t>
            </a:r>
            <a:r>
              <a:rPr lang="en-US" sz="3200" b="1" cap="none" spc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ACAATnn</a:t>
            </a:r>
            <a:endParaRPr lang="en-US" sz="3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25262" y="3935080"/>
            <a:ext cx="2886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Weight Score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REF: 8.1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MUT: 2.1</a:t>
            </a:r>
            <a:endParaRPr lang="en-US" sz="2400" b="1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DIF: 6.0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49" y="4508099"/>
            <a:ext cx="1905000" cy="57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492" y="5666886"/>
            <a:ext cx="16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Walter Santana</a:t>
            </a:r>
          </a:p>
        </p:txBody>
      </p:sp>
      <p:pic>
        <p:nvPicPr>
          <p:cNvPr id="13" name="Picture 12" descr="IMG_20150818_160841629_HD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29" y="4477040"/>
            <a:ext cx="1230134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7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143022" y="5341677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17"/>
          <a:stretch/>
        </p:blipFill>
        <p:spPr>
          <a:xfrm>
            <a:off x="2388794" y="1177323"/>
            <a:ext cx="4305300" cy="5544152"/>
          </a:xfrm>
          <a:prstGeom prst="rect">
            <a:avLst/>
          </a:prstGeom>
        </p:spPr>
      </p:pic>
      <p:sp>
        <p:nvSpPr>
          <p:cNvPr id="4" name="Title 18"/>
          <p:cNvSpPr txBox="1">
            <a:spLocks/>
          </p:cNvSpPr>
          <p:nvPr/>
        </p:nvSpPr>
        <p:spPr>
          <a:xfrm>
            <a:off x="778918" y="-61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err="1"/>
              <a:t>eQTL</a:t>
            </a:r>
            <a:r>
              <a:rPr lang="en-US" sz="3200"/>
              <a:t> disrupting TF binding tend to have a positive beta-value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435589"/>
            <a:ext cx="476314" cy="443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22770" y="1298407"/>
            <a:ext cx="476314" cy="4437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7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Summary</a:t>
            </a:r>
            <a:endParaRPr lang="en-US" sz="3200"/>
          </a:p>
        </p:txBody>
      </p:sp>
      <p:sp>
        <p:nvSpPr>
          <p:cNvPr id="2" name="TextBox 1"/>
          <p:cNvSpPr txBox="1"/>
          <p:nvPr/>
        </p:nvSpPr>
        <p:spPr>
          <a:xfrm>
            <a:off x="303093" y="1547905"/>
            <a:ext cx="8602133" cy="289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>
                <a:solidFill>
                  <a:srgbClr val="041427"/>
                </a:solidFill>
              </a:rPr>
              <a:t>High-throughput techniques can be used to identify long range regulatory sequences.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/>
              <a:t>Regulatory sequences can have several functions (</a:t>
            </a:r>
            <a:r>
              <a:rPr lang="en-US" sz="2000" err="1"/>
              <a:t>Epromoters</a:t>
            </a:r>
            <a:r>
              <a:rPr lang="en-US" sz="2000"/>
              <a:t>).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/>
              <a:t>Variation lying within </a:t>
            </a:r>
            <a:r>
              <a:rPr lang="en-US" sz="2000" err="1"/>
              <a:t>Epromoters</a:t>
            </a:r>
            <a:r>
              <a:rPr lang="en-US" sz="2000"/>
              <a:t> might impact distal gene expression beyond their cognate target gene.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err="1"/>
              <a:t>eQTLs</a:t>
            </a:r>
            <a:r>
              <a:rPr lang="en-US" sz="2000"/>
              <a:t> that might disrupt TF binding tend to have a positive beta value in relation to their linked genes.</a:t>
            </a:r>
          </a:p>
        </p:txBody>
      </p:sp>
    </p:spTree>
    <p:extLst>
      <p:ext uri="{BB962C8B-B14F-4D97-AF65-F5344CB8AC3E}">
        <p14:creationId xmlns:p14="http://schemas.microsoft.com/office/powerpoint/2010/main" val="395996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Future Steps</a:t>
            </a:r>
            <a:endParaRPr lang="en-US" sz="3200"/>
          </a:p>
        </p:txBody>
      </p:sp>
      <p:sp>
        <p:nvSpPr>
          <p:cNvPr id="2" name="TextBox 1"/>
          <p:cNvSpPr txBox="1"/>
          <p:nvPr/>
        </p:nvSpPr>
        <p:spPr>
          <a:xfrm>
            <a:off x="303093" y="1547905"/>
            <a:ext cx="8602133" cy="422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Identify </a:t>
            </a:r>
            <a:r>
              <a:rPr lang="en-US" sz="2000" dirty="0" err="1"/>
              <a:t>ePromoters</a:t>
            </a:r>
            <a:r>
              <a:rPr lang="en-US" sz="2000" dirty="0"/>
              <a:t> for additional cell lines: </a:t>
            </a:r>
            <a:r>
              <a:rPr lang="en-US" sz="2000" dirty="0" err="1"/>
              <a:t>Jukart</a:t>
            </a:r>
            <a:r>
              <a:rPr lang="en-US" sz="2000" dirty="0"/>
              <a:t>, CEM, RPMI, GM12878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Identify </a:t>
            </a:r>
            <a:r>
              <a:rPr lang="en-US" sz="2000" dirty="0" err="1"/>
              <a:t>ePromoters</a:t>
            </a:r>
            <a:r>
              <a:rPr lang="en-US" sz="2000" dirty="0"/>
              <a:t> under inflammatory conditions (IFN- alpha) in K562.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Leverage public STARR-seq data in HELA with IFN repressors and </a:t>
            </a:r>
            <a:r>
              <a:rPr lang="en-US" sz="2000" dirty="0" err="1"/>
              <a:t>hESC</a:t>
            </a:r>
            <a:r>
              <a:rPr lang="en-US" sz="2000" dirty="0"/>
              <a:t> to recover additional </a:t>
            </a:r>
            <a:r>
              <a:rPr lang="en-US" sz="2000" dirty="0" err="1"/>
              <a:t>ePromoters</a:t>
            </a:r>
            <a:r>
              <a:rPr lang="en-US" sz="2000" dirty="0"/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Further develop position-scan to become user friendly.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Establish a link between </a:t>
            </a:r>
            <a:r>
              <a:rPr lang="en-US" sz="2000" dirty="0" err="1"/>
              <a:t>ePromoter</a:t>
            </a:r>
            <a:r>
              <a:rPr lang="en-US" sz="2000" dirty="0"/>
              <a:t> regulated genes and disease (collaboration with Nancy J Cox’s laboratory).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Identify regulatory variants laying in </a:t>
            </a:r>
            <a:r>
              <a:rPr lang="en-US" sz="2000" dirty="0" err="1"/>
              <a:t>ePromoters</a:t>
            </a:r>
            <a:r>
              <a:rPr lang="en-US" sz="2000" dirty="0"/>
              <a:t> related to diseases that might be disrupting TF binding sites.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9088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916238" y="3556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CA" sz="2800">
              <a:solidFill>
                <a:srgbClr val="0000FF"/>
              </a:solidFill>
            </a:endParaRPr>
          </a:p>
        </p:txBody>
      </p:sp>
      <p:sp>
        <p:nvSpPr>
          <p:cNvPr id="29" name="Rectangle 10"/>
          <p:cNvSpPr txBox="1">
            <a:spLocks noChangeArrowheads="1"/>
          </p:cNvSpPr>
          <p:nvPr/>
        </p:nvSpPr>
        <p:spPr>
          <a:xfrm>
            <a:off x="1354417" y="76200"/>
            <a:ext cx="630517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  <a:defRPr/>
            </a:pPr>
            <a:r>
              <a:rPr lang="en-US" sz="2800"/>
              <a:t>Acknowledgments:</a:t>
            </a:r>
            <a:br>
              <a:rPr lang="en-US" sz="2800"/>
            </a:br>
            <a:endParaRPr lang="en-US" sz="2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410" y="5324786"/>
            <a:ext cx="1568404" cy="11747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122" y="5619219"/>
            <a:ext cx="1643634" cy="493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459" y="5237654"/>
            <a:ext cx="1253067" cy="1367745"/>
          </a:xfrm>
          <a:prstGeom prst="rect">
            <a:avLst/>
          </a:prstGeom>
        </p:spPr>
      </p:pic>
      <p:pic>
        <p:nvPicPr>
          <p:cNvPr id="25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814" y="5430610"/>
            <a:ext cx="902453" cy="8366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916" y="3752311"/>
            <a:ext cx="2419002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>
                <a:solidFill>
                  <a:prstClr val="black"/>
                </a:solidFill>
                <a:latin typeface="Calibri"/>
              </a:rPr>
              <a:t>INSERM</a:t>
            </a:r>
          </a:p>
          <a:p>
            <a:pPr defTabSz="457200" eaLnBrk="0" hangingPunct="0">
              <a:lnSpc>
                <a:spcPct val="110000"/>
              </a:lnSpc>
            </a:pPr>
            <a:r>
              <a:rPr lang="en-US">
                <a:solidFill>
                  <a:prstClr val="black"/>
                </a:solidFill>
              </a:rPr>
              <a:t>Salvatore </a:t>
            </a:r>
            <a:r>
              <a:rPr lang="en-US" err="1">
                <a:solidFill>
                  <a:prstClr val="black"/>
                </a:solidFill>
              </a:rPr>
              <a:t>Spicuglia</a:t>
            </a:r>
            <a:endParaRPr lang="en-US">
              <a:solidFill>
                <a:prstClr val="black"/>
              </a:solidFill>
            </a:endParaRPr>
          </a:p>
          <a:p>
            <a:pPr defTabSz="457200" eaLnBrk="0" hangingPunct="0">
              <a:lnSpc>
                <a:spcPct val="110000"/>
              </a:lnSpc>
            </a:pPr>
            <a:r>
              <a:rPr lang="en-US" err="1">
                <a:solidFill>
                  <a:prstClr val="black"/>
                </a:solidFill>
              </a:rPr>
              <a:t>Lan</a:t>
            </a:r>
            <a:r>
              <a:rPr lang="en-US">
                <a:solidFill>
                  <a:prstClr val="black"/>
                </a:solidFill>
              </a:rPr>
              <a:t> Dao</a:t>
            </a:r>
          </a:p>
          <a:p>
            <a:pPr defTabSz="457200" eaLnBrk="0" hangingPunct="0">
              <a:lnSpc>
                <a:spcPct val="110000"/>
              </a:lnSpc>
            </a:pPr>
            <a:r>
              <a:rPr lang="en-US">
                <a:solidFill>
                  <a:prstClr val="black"/>
                </a:solidFill>
              </a:rPr>
              <a:t>Ariel Galindo</a:t>
            </a:r>
          </a:p>
          <a:p>
            <a:pPr defTabSz="457200" eaLnBrk="0" hangingPunct="0">
              <a:lnSpc>
                <a:spcPct val="110000"/>
              </a:lnSpc>
            </a:pPr>
            <a:r>
              <a:rPr lang="en-US">
                <a:solidFill>
                  <a:prstClr val="black"/>
                </a:solidFill>
              </a:rPr>
              <a:t>Jacques van </a:t>
            </a:r>
            <a:r>
              <a:rPr lang="en-US" err="1">
                <a:solidFill>
                  <a:prstClr val="black"/>
                </a:solidFill>
              </a:rPr>
              <a:t>Helden</a:t>
            </a:r>
            <a:endParaRPr lang="en-US">
              <a:solidFill>
                <a:prstClr val="black"/>
              </a:solidFill>
            </a:endParaRPr>
          </a:p>
          <a:p>
            <a:pPr defTabSz="457200" eaLnBrk="0" hangingPunct="0">
              <a:lnSpc>
                <a:spcPct val="110000"/>
              </a:lnSpc>
            </a:pPr>
            <a:r>
              <a:rPr lang="en-US" sz="1800">
                <a:solidFill>
                  <a:prstClr val="black"/>
                </a:solidFill>
                <a:latin typeface="Calibri"/>
              </a:rPr>
              <a:t>Jaime Castro</a:t>
            </a: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 i="1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42" y="1245826"/>
            <a:ext cx="2919345" cy="312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hangingPunct="0">
              <a:lnSpc>
                <a:spcPct val="110000"/>
              </a:lnSpc>
            </a:pPr>
            <a:r>
              <a:rPr lang="en-US" b="1" u="sng">
                <a:solidFill>
                  <a:prstClr val="black"/>
                </a:solidFill>
              </a:rPr>
              <a:t>Regulatory Genomics Lab</a:t>
            </a: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</a:rPr>
              <a:t>Karen </a:t>
            </a:r>
            <a:r>
              <a:rPr lang="en-US" sz="1800" err="1">
                <a:solidFill>
                  <a:prstClr val="black"/>
                </a:solidFill>
                <a:latin typeface="Calibri"/>
              </a:rPr>
              <a:t>Nuñez</a:t>
            </a:r>
            <a:endParaRPr lang="en-US" sz="1800">
              <a:solidFill>
                <a:prstClr val="black"/>
              </a:solidFill>
              <a:latin typeface="Calibri"/>
            </a:endParaRP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</a:rPr>
              <a:t>Ana </a:t>
            </a:r>
            <a:r>
              <a:rPr lang="en-US" err="1">
                <a:solidFill>
                  <a:prstClr val="black"/>
                </a:solidFill>
                <a:latin typeface="Calibri"/>
              </a:rPr>
              <a:t>Villaseñor</a:t>
            </a:r>
            <a:endParaRPr lang="en-US" sz="1800">
              <a:solidFill>
                <a:prstClr val="black"/>
              </a:solidFill>
              <a:latin typeface="Calibri"/>
            </a:endParaRP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prstClr val="black"/>
                </a:solidFill>
                <a:latin typeface="Calibri"/>
              </a:rPr>
              <a:t>Walter Santana</a:t>
            </a: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</a:rPr>
              <a:t>Monica Padilla</a:t>
            </a: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prstClr val="black"/>
                </a:solidFill>
                <a:latin typeface="Calibri"/>
              </a:rPr>
              <a:t>Lucia Ramirez</a:t>
            </a: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Diego </a:t>
            </a:r>
            <a:r>
              <a:rPr lang="en-US" err="1">
                <a:solidFill>
                  <a:prstClr val="black"/>
                </a:solidFill>
              </a:rPr>
              <a:t>Terol</a:t>
            </a:r>
            <a:endParaRPr lang="en-US">
              <a:solidFill>
                <a:prstClr val="black"/>
              </a:solidFill>
            </a:endParaRP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Marisol Alvarez</a:t>
            </a:r>
          </a:p>
          <a:p>
            <a:pPr algn="ctr"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  <a:p>
            <a:pPr defTabSz="457200"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44921" t="22540" r="45179" b="43693"/>
          <a:stretch/>
        </p:blipFill>
        <p:spPr>
          <a:xfrm>
            <a:off x="2036475" y="1738555"/>
            <a:ext cx="905281" cy="1184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2D45F5-1FD0-DD43-9DED-E483E5CCA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7538" y="1364984"/>
            <a:ext cx="4865142" cy="3648858"/>
          </a:xfrm>
          <a:prstGeom prst="rect">
            <a:avLst/>
          </a:prstGeom>
        </p:spPr>
      </p:pic>
      <p:pic>
        <p:nvPicPr>
          <p:cNvPr id="18" name="Shape 112">
            <a:extLst>
              <a:ext uri="{FF2B5EF4-FFF2-40B4-BE49-F238E27FC236}">
                <a16:creationId xmlns:a16="http://schemas.microsoft.com/office/drawing/2014/main" id="{F3B67AD0-9537-BF42-A32C-DB6D3656926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57181" y="3828179"/>
            <a:ext cx="842681" cy="129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834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d5v_bio_r_5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17378">
            <a:off x="1941733" y="4928863"/>
            <a:ext cx="2398473" cy="17652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295988"/>
            <a:ext cx="8229600" cy="1143000"/>
          </a:xfrm>
        </p:spPr>
        <p:txBody>
          <a:bodyPr/>
          <a:lstStyle/>
          <a:p>
            <a:r>
              <a:rPr lang="en-CA" sz="4400"/>
              <a:t>Regulatory Genome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8161"/>
            <a:ext cx="4405814" cy="27893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15" y="2768979"/>
            <a:ext cx="5086858" cy="3389119"/>
          </a:xfrm>
          <a:prstGeom prst="rect">
            <a:avLst/>
          </a:prstGeom>
        </p:spPr>
      </p:pic>
      <p:sp>
        <p:nvSpPr>
          <p:cNvPr id="11" name="CuadroTexto 2"/>
          <p:cNvSpPr txBox="1"/>
          <p:nvPr/>
        </p:nvSpPr>
        <p:spPr>
          <a:xfrm>
            <a:off x="568367" y="935724"/>
            <a:ext cx="169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0A3363"/>
                </a:solidFill>
              </a:rPr>
              <a:t>Histones</a:t>
            </a:r>
          </a:p>
        </p:txBody>
      </p:sp>
      <p:sp>
        <p:nvSpPr>
          <p:cNvPr id="12" name="CuadroTexto 6"/>
          <p:cNvSpPr txBox="1"/>
          <p:nvPr/>
        </p:nvSpPr>
        <p:spPr>
          <a:xfrm>
            <a:off x="164672" y="4353611"/>
            <a:ext cx="2976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rgbClr val="0A3363"/>
                </a:solidFill>
              </a:rPr>
              <a:t>Transcriptional Factors</a:t>
            </a:r>
          </a:p>
        </p:txBody>
      </p:sp>
    </p:spTree>
    <p:extLst>
      <p:ext uri="{BB962C8B-B14F-4D97-AF65-F5344CB8AC3E}">
        <p14:creationId xmlns:p14="http://schemas.microsoft.com/office/powerpoint/2010/main" val="4231926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4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Challenging biological concepts</a:t>
            </a:r>
          </a:p>
        </p:txBody>
      </p:sp>
      <p:pic>
        <p:nvPicPr>
          <p:cNvPr id="4" name="Picture 3" descr="gene_regulation_mod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08" y="1223564"/>
            <a:ext cx="8073565" cy="49994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9399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0200" y="-25400"/>
            <a:ext cx="8229600" cy="1143000"/>
          </a:xfrm>
        </p:spPr>
        <p:txBody>
          <a:bodyPr/>
          <a:lstStyle/>
          <a:p>
            <a:r>
              <a:rPr lang="en-US" sz="4000"/>
              <a:t>The Non-Coding Genome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895350" y="1498600"/>
            <a:ext cx="7664450" cy="3267075"/>
          </a:xfrm>
        </p:spPr>
        <p:txBody>
          <a:bodyPr/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Around 80% of the genome has shown to have some biochemical interaction.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Most non-coding region have a regulatory function.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49" y="3400893"/>
            <a:ext cx="3503302" cy="24982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27600" y="6398309"/>
            <a:ext cx="5270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pt-BR" sz="1400"/>
              <a:t>Consortium EP et al. </a:t>
            </a:r>
            <a:r>
              <a:rPr lang="pt-BR" sz="1400" i="1" err="1"/>
              <a:t>Nature</a:t>
            </a:r>
            <a:r>
              <a:rPr lang="pt-BR" sz="1400"/>
              <a:t>. 489(7414):57. (2012)</a:t>
            </a:r>
            <a:endParaRPr lang="pt-BR" sz="14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2281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How is regulation being affected by genetic variants?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" y="11557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3450" y="2044699"/>
            <a:ext cx="3782950" cy="22789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36750" y="4178300"/>
            <a:ext cx="723900" cy="3683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96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28132" y="-164746"/>
            <a:ext cx="7666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Promoter interactions detected with Pol II </a:t>
            </a:r>
            <a:r>
              <a:rPr lang="en-US" sz="3200" err="1"/>
              <a:t>ChIA</a:t>
            </a:r>
            <a:r>
              <a:rPr lang="en-US" sz="3200"/>
              <a:t>-PET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542753"/>
            <a:ext cx="4914900" cy="51787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8700" y="2471334"/>
            <a:ext cx="444500" cy="7620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07000" y="3695700"/>
            <a:ext cx="2006600" cy="28067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9729444">
            <a:off x="6271686" y="2827448"/>
            <a:ext cx="157176" cy="90804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857502" y="6430486"/>
            <a:ext cx="31085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err="1"/>
              <a:t>Shlyueva</a:t>
            </a:r>
            <a:r>
              <a:rPr lang="nb-NO" sz="1200"/>
              <a:t>, et al, Nature </a:t>
            </a:r>
            <a:r>
              <a:rPr lang="nb-NO" sz="1200" err="1"/>
              <a:t>Reviews</a:t>
            </a:r>
            <a:r>
              <a:rPr lang="nb-NO" sz="1200"/>
              <a:t> Genetics, 2014</a:t>
            </a:r>
            <a:endParaRPr lang="en-US" sz="12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500" y="4363748"/>
            <a:ext cx="4384146" cy="8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82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Major challenges to connect the regulatory genome to human pathologies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740568" y="1751870"/>
            <a:ext cx="7662864" cy="3267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>
                <a:solidFill>
                  <a:srgbClr val="D9D9D9"/>
                </a:solidFill>
              </a:rPr>
              <a:t>Detect long-range regulatory regions (enhancers) and connect them to the regulated genes.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/>
              <a:t>Evaluate the effect genetic variants within regulatory sequences have on gene expression.</a:t>
            </a:r>
          </a:p>
        </p:txBody>
      </p:sp>
    </p:spTree>
    <p:extLst>
      <p:ext uri="{BB962C8B-B14F-4D97-AF65-F5344CB8AC3E}">
        <p14:creationId xmlns:p14="http://schemas.microsoft.com/office/powerpoint/2010/main" val="882143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257936" y="7055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 descr="2d5v_bio_r_5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17378">
            <a:off x="2915422" y="3185422"/>
            <a:ext cx="1700119" cy="1251288"/>
          </a:xfrm>
          <a:prstGeom prst="rect">
            <a:avLst/>
          </a:prstGeom>
        </p:spPr>
      </p:pic>
      <p:pic>
        <p:nvPicPr>
          <p:cNvPr id="12" name="Picture 11" descr="hnf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62" y="4009766"/>
            <a:ext cx="2938143" cy="812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0900" y="3639423"/>
            <a:ext cx="70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A3363"/>
                </a:solidFill>
              </a:rPr>
              <a:t>HNF6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093" y="347362"/>
            <a:ext cx="8517467" cy="1143000"/>
          </a:xfrm>
        </p:spPr>
        <p:txBody>
          <a:bodyPr/>
          <a:lstStyle/>
          <a:p>
            <a:r>
              <a:rPr lang="en-US" sz="3600"/>
              <a:t>Transcription factors control gene regulation by binding to specific DNA sequences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025525" y="2454585"/>
            <a:ext cx="8118475" cy="1270000"/>
          </a:xfrm>
        </p:spPr>
        <p:txBody>
          <a:bodyPr>
            <a:normAutofit/>
          </a:bodyPr>
          <a:lstStyle/>
          <a:p>
            <a:r>
              <a:rPr lang="en-US"/>
              <a:t>Transcription Factors interact with DNA binding to sequence specific sites. </a:t>
            </a:r>
          </a:p>
        </p:txBody>
      </p:sp>
    </p:spTree>
    <p:extLst>
      <p:ext uri="{BB962C8B-B14F-4D97-AF65-F5344CB8AC3E}">
        <p14:creationId xmlns:p14="http://schemas.microsoft.com/office/powerpoint/2010/main" val="1677779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número de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241D-909E-2A4E-8BF8-CDF245CE83E2}" type="slidenum">
              <a:rPr lang="es-ES_tradnl" smtClean="0"/>
              <a:pPr/>
              <a:t>57</a:t>
            </a:fld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723900" y="-49316"/>
            <a:ext cx="8229600" cy="1143000"/>
          </a:xfr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/>
              <a:t>Scanning a peak sequence with a TF binding motif</a:t>
            </a:r>
            <a:endParaRPr lang="es-ES_tradnl" sz="3000" b="0"/>
          </a:p>
        </p:txBody>
      </p:sp>
      <p:pic>
        <p:nvPicPr>
          <p:cNvPr id="20" name="Imagen 19" descr="one_randome_Sox2vsGFP_peaks_fdr0.2_Sox2_M0127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9" b="21584"/>
          <a:stretch>
            <a:fillRect/>
          </a:stretch>
        </p:blipFill>
        <p:spPr>
          <a:xfrm>
            <a:off x="1176867" y="4049167"/>
            <a:ext cx="7315200" cy="1649134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0" y="1246084"/>
            <a:ext cx="3666387" cy="1149044"/>
            <a:chOff x="0" y="1417638"/>
            <a:chExt cx="4758077" cy="1278000"/>
          </a:xfrm>
        </p:grpSpPr>
        <p:pic>
          <p:nvPicPr>
            <p:cNvPr id="23" name="Imagen 22" descr="convert-matrix.2010_06_16.155319.res_logo_m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638"/>
              <a:ext cx="4758077" cy="1278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4" name="CuadroTexto 23"/>
            <p:cNvSpPr txBox="1"/>
            <p:nvPr/>
          </p:nvSpPr>
          <p:spPr>
            <a:xfrm>
              <a:off x="647701" y="1701800"/>
              <a:ext cx="850899" cy="410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7375E"/>
                  </a:solidFill>
                </a:rPr>
                <a:t>Sox2</a:t>
              </a:r>
            </a:p>
          </p:txBody>
        </p:sp>
      </p:grpSp>
      <p:sp>
        <p:nvSpPr>
          <p:cNvPr id="25" name="Rectángulo 24"/>
          <p:cNvSpPr/>
          <p:nvPr/>
        </p:nvSpPr>
        <p:spPr>
          <a:xfrm>
            <a:off x="2056262" y="3149600"/>
            <a:ext cx="6221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/>
              <a:t>...AGTGTGGACCATGAAATCTCTAACAGGTTCTGATACTGAGGGA…</a:t>
            </a:r>
            <a:endParaRPr lang="en-US"/>
          </a:p>
        </p:txBody>
      </p:sp>
      <p:sp>
        <p:nvSpPr>
          <p:cNvPr id="27" name="CuadroTexto 26"/>
          <p:cNvSpPr txBox="1"/>
          <p:nvPr/>
        </p:nvSpPr>
        <p:spPr>
          <a:xfrm>
            <a:off x="3594566" y="5743732"/>
            <a:ext cx="3451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 Narrow"/>
                <a:cs typeface="Arial Narrow"/>
              </a:rPr>
              <a:t>S</a:t>
            </a:r>
            <a:r>
              <a:rPr lang="es-ES_tradnl" sz="1200" err="1"/>
              <a:t>equence</a:t>
            </a:r>
            <a:r>
              <a:rPr lang="es-ES_tradnl" sz="1200"/>
              <a:t> </a:t>
            </a:r>
            <a:r>
              <a:rPr lang="es-ES_tradnl" sz="1200" err="1"/>
              <a:t>position</a:t>
            </a:r>
            <a:r>
              <a:rPr lang="es-ES_tradnl" sz="1200"/>
              <a:t> (0 = </a:t>
            </a:r>
            <a:r>
              <a:rPr lang="es-ES_tradnl" sz="1200" err="1"/>
              <a:t>center</a:t>
            </a:r>
            <a:r>
              <a:rPr lang="es-ES_tradnl" sz="1200"/>
              <a:t> </a:t>
            </a:r>
            <a:r>
              <a:rPr lang="es-ES_tradnl" sz="1200" err="1"/>
              <a:t>of</a:t>
            </a:r>
            <a:r>
              <a:rPr lang="es-ES_tradnl" sz="1200"/>
              <a:t> </a:t>
            </a:r>
            <a:r>
              <a:rPr lang="es-ES_tradnl" sz="1200" err="1"/>
              <a:t>the</a:t>
            </a:r>
            <a:r>
              <a:rPr lang="es-ES_tradnl" sz="1200"/>
              <a:t> </a:t>
            </a:r>
            <a:r>
              <a:rPr lang="es-ES_tradnl" sz="1200" err="1"/>
              <a:t>peak</a:t>
            </a:r>
            <a:r>
              <a:rPr lang="es-ES_tradnl" sz="1200"/>
              <a:t> </a:t>
            </a:r>
            <a:r>
              <a:rPr lang="es-ES_tradnl" sz="1200" err="1"/>
              <a:t>fragment</a:t>
            </a:r>
            <a:r>
              <a:rPr lang="es-ES_tradnl" sz="1200"/>
              <a:t>)</a:t>
            </a:r>
            <a:endParaRPr lang="en-US" sz="1200">
              <a:latin typeface="Arial Narrow"/>
              <a:cs typeface="Arial Narrow"/>
            </a:endParaRPr>
          </a:p>
        </p:txBody>
      </p:sp>
      <p:sp>
        <p:nvSpPr>
          <p:cNvPr id="31" name="Flecha derecha 30"/>
          <p:cNvSpPr/>
          <p:nvPr/>
        </p:nvSpPr>
        <p:spPr>
          <a:xfrm>
            <a:off x="3120287" y="3478483"/>
            <a:ext cx="2390931" cy="3804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Scanning</a:t>
            </a:r>
          </a:p>
        </p:txBody>
      </p:sp>
      <p:pic>
        <p:nvPicPr>
          <p:cNvPr id="11" name="Imagen 10" descr="convert-matrix.2010_06_16.155319.res_logo_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>
            <a:fillRect/>
          </a:stretch>
        </p:blipFill>
        <p:spPr>
          <a:xfrm>
            <a:off x="2054381" y="2565401"/>
            <a:ext cx="2714020" cy="770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020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58</a:t>
            </a:fld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778918" y="-61904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</a:t>
            </a:r>
          </a:p>
        </p:txBody>
      </p:sp>
      <p:sp>
        <p:nvSpPr>
          <p:cNvPr id="18" name="Content Placeholder 7"/>
          <p:cNvSpPr txBox="1">
            <a:spLocks/>
          </p:cNvSpPr>
          <p:nvPr/>
        </p:nvSpPr>
        <p:spPr>
          <a:xfrm>
            <a:off x="135483" y="1267359"/>
            <a:ext cx="9008517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Genetic variants in gene regulatory regions are known to cause many diseases</a:t>
            </a:r>
          </a:p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Can be informative of transcription factors and regulatory mechanisms </a:t>
            </a:r>
          </a:p>
        </p:txBody>
      </p:sp>
    </p:spTree>
    <p:extLst>
      <p:ext uri="{BB962C8B-B14F-4D97-AF65-F5344CB8AC3E}">
        <p14:creationId xmlns:p14="http://schemas.microsoft.com/office/powerpoint/2010/main" val="1818279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59</a:t>
            </a:fld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4294967295"/>
          </p:nvPr>
        </p:nvSpPr>
        <p:spPr>
          <a:xfrm>
            <a:off x="778918" y="-61904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306321" y="3684755"/>
            <a:ext cx="4584243" cy="1139781"/>
            <a:chOff x="480462" y="4454012"/>
            <a:chExt cx="4584243" cy="1139781"/>
          </a:xfrm>
        </p:grpSpPr>
        <p:grpSp>
          <p:nvGrpSpPr>
            <p:cNvPr id="5" name="Group 4"/>
            <p:cNvGrpSpPr/>
            <p:nvPr/>
          </p:nvGrpSpPr>
          <p:grpSpPr>
            <a:xfrm>
              <a:off x="648929" y="4454012"/>
              <a:ext cx="4415776" cy="693175"/>
              <a:chOff x="958645" y="5073445"/>
              <a:chExt cx="2536723" cy="398207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958645" y="5471652"/>
                <a:ext cx="253672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ounded Rectangle 7"/>
              <p:cNvSpPr/>
              <p:nvPr/>
            </p:nvSpPr>
            <p:spPr>
              <a:xfrm>
                <a:off x="1253613" y="5117690"/>
                <a:ext cx="737419" cy="294968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/>
                  <a:t>TF</a:t>
                </a:r>
              </a:p>
            </p:txBody>
          </p:sp>
          <p:sp>
            <p:nvSpPr>
              <p:cNvPr id="9" name="Bent Arrow 8"/>
              <p:cNvSpPr/>
              <p:nvPr/>
            </p:nvSpPr>
            <p:spPr>
              <a:xfrm>
                <a:off x="2684206" y="5073445"/>
                <a:ext cx="648929" cy="353962"/>
              </a:xfrm>
              <a:prstGeom prst="ben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80462" y="5132128"/>
              <a:ext cx="2765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nnATTG</a:t>
              </a:r>
              <a:r>
                <a:rPr lang="en-US" sz="2400" b="1" err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ACAATnn</a:t>
              </a:r>
              <a:endPara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6321" y="4839595"/>
            <a:ext cx="4584243" cy="1139781"/>
            <a:chOff x="480462" y="4454012"/>
            <a:chExt cx="4584243" cy="1139781"/>
          </a:xfrm>
        </p:grpSpPr>
        <p:grpSp>
          <p:nvGrpSpPr>
            <p:cNvPr id="11" name="Group 10"/>
            <p:cNvGrpSpPr/>
            <p:nvPr/>
          </p:nvGrpSpPr>
          <p:grpSpPr>
            <a:xfrm>
              <a:off x="648929" y="4454012"/>
              <a:ext cx="4415776" cy="693175"/>
              <a:chOff x="958645" y="5073445"/>
              <a:chExt cx="2536723" cy="398207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958645" y="5471652"/>
                <a:ext cx="253672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ounded Rectangle 13"/>
              <p:cNvSpPr/>
              <p:nvPr/>
            </p:nvSpPr>
            <p:spPr>
              <a:xfrm>
                <a:off x="1253613" y="5117690"/>
                <a:ext cx="737419" cy="294968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/>
                  <a:t>TF</a:t>
                </a:r>
              </a:p>
            </p:txBody>
          </p:sp>
          <p:sp>
            <p:nvSpPr>
              <p:cNvPr id="15" name="Bent Arrow 14"/>
              <p:cNvSpPr/>
              <p:nvPr/>
            </p:nvSpPr>
            <p:spPr>
              <a:xfrm>
                <a:off x="2684206" y="5073445"/>
                <a:ext cx="648929" cy="353962"/>
              </a:xfrm>
              <a:prstGeom prst="ben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80462" y="5132128"/>
              <a:ext cx="27655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nnATTG</a:t>
              </a:r>
              <a:r>
                <a:rPr lang="en-US" sz="2400" b="1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  <a:r>
                <a:rPr lang="en-US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ACAATnn</a:t>
              </a:r>
              <a:endParaRPr lang="en-US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6" name="Multiply 15"/>
          <p:cNvSpPr/>
          <p:nvPr/>
        </p:nvSpPr>
        <p:spPr>
          <a:xfrm>
            <a:off x="3310529" y="4869200"/>
            <a:ext cx="619433" cy="64636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Multiply 16"/>
          <p:cNvSpPr/>
          <p:nvPr/>
        </p:nvSpPr>
        <p:spPr>
          <a:xfrm>
            <a:off x="5645690" y="4667639"/>
            <a:ext cx="619433" cy="64636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Content Placeholder 7"/>
          <p:cNvSpPr txBox="1">
            <a:spLocks/>
          </p:cNvSpPr>
          <p:nvPr/>
        </p:nvSpPr>
        <p:spPr>
          <a:xfrm>
            <a:off x="135483" y="1267359"/>
            <a:ext cx="9008517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Genetic variants in gene regulatory regions are known to cause many diseases</a:t>
            </a:r>
          </a:p>
          <a:p>
            <a:pPr>
              <a:spcBef>
                <a:spcPts val="0"/>
              </a:spcBef>
              <a:spcAft>
                <a:spcPts val="20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Can be informative of transcription factors and regulatory mechanisms </a:t>
            </a:r>
          </a:p>
        </p:txBody>
      </p:sp>
    </p:spTree>
    <p:extLst>
      <p:ext uri="{BB962C8B-B14F-4D97-AF65-F5344CB8AC3E}">
        <p14:creationId xmlns:p14="http://schemas.microsoft.com/office/powerpoint/2010/main" val="228807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d5v_bio_r_5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17378">
            <a:off x="1941733" y="4928863"/>
            <a:ext cx="2398473" cy="17652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295988"/>
            <a:ext cx="8229600" cy="1143000"/>
          </a:xfrm>
        </p:spPr>
        <p:txBody>
          <a:bodyPr/>
          <a:lstStyle/>
          <a:p>
            <a:r>
              <a:rPr lang="en-GB" sz="4400"/>
              <a:t>Regulatory Genome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8161"/>
            <a:ext cx="4405814" cy="27893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15" y="2768979"/>
            <a:ext cx="5086858" cy="338911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057400"/>
            <a:ext cx="2971800" cy="2730500"/>
          </a:xfrm>
          <a:prstGeom prst="rect">
            <a:avLst/>
          </a:prstGeom>
        </p:spPr>
      </p:pic>
      <p:sp>
        <p:nvSpPr>
          <p:cNvPr id="11" name="CuadroTexto 2"/>
          <p:cNvSpPr txBox="1"/>
          <p:nvPr/>
        </p:nvSpPr>
        <p:spPr>
          <a:xfrm>
            <a:off x="568367" y="935724"/>
            <a:ext cx="169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A3363"/>
                </a:solidFill>
              </a:rPr>
              <a:t>Histones</a:t>
            </a:r>
          </a:p>
        </p:txBody>
      </p:sp>
      <p:sp>
        <p:nvSpPr>
          <p:cNvPr id="12" name="CuadroTexto 6"/>
          <p:cNvSpPr txBox="1"/>
          <p:nvPr/>
        </p:nvSpPr>
        <p:spPr>
          <a:xfrm>
            <a:off x="164672" y="4353611"/>
            <a:ext cx="2976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A3363"/>
                </a:solidFill>
              </a:rPr>
              <a:t>Transcriptional Factors</a:t>
            </a:r>
          </a:p>
        </p:txBody>
      </p:sp>
    </p:spTree>
    <p:extLst>
      <p:ext uri="{BB962C8B-B14F-4D97-AF65-F5344CB8AC3E}">
        <p14:creationId xmlns:p14="http://schemas.microsoft.com/office/powerpoint/2010/main" val="1565277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60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Detecting protein disruption of binding at base pair resolutio</a:t>
            </a:r>
            <a:r>
              <a:rPr lang="en-US" sz="3200" i="1"/>
              <a:t>n: variation-scan</a:t>
            </a:r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206012" y="1692646"/>
            <a:ext cx="3904637" cy="23170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 i="1">
                <a:solidFill>
                  <a:srgbClr val="000000"/>
                </a:solidFill>
              </a:rPr>
              <a:t>variation-scan: </a:t>
            </a:r>
            <a:r>
              <a:rPr lang="en-US" sz="2400">
                <a:solidFill>
                  <a:srgbClr val="000000"/>
                </a:solidFill>
              </a:rPr>
              <a:t>PSSM based algorithm as part of the RSAT suite</a:t>
            </a:r>
          </a:p>
          <a:p>
            <a:pPr marL="542925" lvl="1" indent="-342900"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Flexibility with species, SNPs, motifs</a:t>
            </a:r>
          </a:p>
          <a:p>
            <a:pPr marL="542925" lvl="1" indent="-342900">
              <a:spcBef>
                <a:spcPts val="0"/>
              </a:spcBef>
              <a:spcAft>
                <a:spcPts val="500"/>
              </a:spcAft>
              <a:buClrTx/>
              <a:buFont typeface="Wingdings" charset="2"/>
              <a:buChar char="§"/>
            </a:pPr>
            <a:r>
              <a:rPr lang="en-US" sz="2400">
                <a:solidFill>
                  <a:srgbClr val="000000"/>
                </a:solidFill>
              </a:rPr>
              <a:t>High-throughput</a:t>
            </a:r>
          </a:p>
        </p:txBody>
      </p:sp>
      <p:sp>
        <p:nvSpPr>
          <p:cNvPr id="23" name="Rectangle 22"/>
          <p:cNvSpPr/>
          <p:nvPr/>
        </p:nvSpPr>
        <p:spPr>
          <a:xfrm rot="10800000" flipH="1" flipV="1">
            <a:off x="4655998" y="3180772"/>
            <a:ext cx="37177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nnATTG</a:t>
            </a:r>
            <a:r>
              <a:rPr lang="en-US" sz="3200" b="1" cap="none" spc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ACAATnn</a:t>
            </a:r>
            <a:endParaRPr lang="en-US" sz="3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://jaspar.genereg.net/html/TEMP/MA0102.3_BI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55" y="1692646"/>
            <a:ext cx="3160239" cy="131859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55998" y="2841709"/>
            <a:ext cx="37177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nnATTG</a:t>
            </a:r>
            <a:r>
              <a:rPr lang="en-US" sz="3200" b="1" cap="none" spc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32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ACAATnn</a:t>
            </a:r>
            <a:endParaRPr lang="en-US" sz="3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25262" y="3935080"/>
            <a:ext cx="2886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Weight Score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REF: 8.1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MUT: 2.1</a:t>
            </a:r>
            <a:endParaRPr lang="en-US" sz="2400" b="1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DIF: 6.0</a:t>
            </a:r>
          </a:p>
        </p:txBody>
      </p:sp>
      <p:pic>
        <p:nvPicPr>
          <p:cNvPr id="30" name="Picture 4" descr="http://jacques.van-helden.perso.luminy.univmed.fr/images/JvH_tete_2007_sm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682" y="4960098"/>
            <a:ext cx="1029942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7" y="4237398"/>
            <a:ext cx="1905000" cy="57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015" y="6388848"/>
            <a:ext cx="202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Jacques van </a:t>
            </a:r>
            <a:r>
              <a:rPr lang="en-US" err="1"/>
              <a:t>Helden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67676" y="6388848"/>
            <a:ext cx="16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Walter Santana</a:t>
            </a:r>
          </a:p>
        </p:txBody>
      </p:sp>
      <p:pic>
        <p:nvPicPr>
          <p:cNvPr id="13" name="Picture 12" descr="IMG_20150818_160841629_HD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4523" y="4895850"/>
            <a:ext cx="1230134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9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61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Detecting protein disruption of binding at base pair resolution</a:t>
            </a:r>
          </a:p>
        </p:txBody>
      </p:sp>
      <p:pic>
        <p:nvPicPr>
          <p:cNvPr id="3" name="Picture 2" descr="VarScan_Fig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324"/>
            <a:ext cx="9144000" cy="45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5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12799" y="-16933"/>
            <a:ext cx="7890933" cy="1143000"/>
          </a:xfrm>
        </p:spPr>
        <p:txBody>
          <a:bodyPr/>
          <a:lstStyle/>
          <a:p>
            <a:r>
              <a:rPr lang="en-US" sz="2800"/>
              <a:t>Regulatory mutations alter JUN binding motifs in promoter region of </a:t>
            </a:r>
            <a:r>
              <a:rPr lang="en-US" sz="2800" i="1"/>
              <a:t>IL6</a:t>
            </a:r>
            <a:r>
              <a:rPr lang="en-US" sz="2800"/>
              <a:t> and </a:t>
            </a:r>
            <a:r>
              <a:rPr lang="en-US" sz="2800" err="1"/>
              <a:t>intronic</a:t>
            </a:r>
            <a:r>
              <a:rPr lang="en-US" sz="2800"/>
              <a:t> region of </a:t>
            </a:r>
            <a:r>
              <a:rPr lang="en-US" sz="2800" i="1"/>
              <a:t>RAD51B</a:t>
            </a:r>
            <a:r>
              <a:rPr lang="en-US" sz="2800"/>
              <a:t>.</a:t>
            </a:r>
            <a:r>
              <a:rPr lang="en-CA" sz="2800"/>
              <a:t> </a:t>
            </a:r>
            <a:endParaRPr lang="en-US" sz="280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2201333"/>
            <a:ext cx="8813042" cy="3078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305732" y="1126068"/>
            <a:ext cx="6211650" cy="1015918"/>
            <a:chOff x="296811" y="4114800"/>
            <a:chExt cx="8234042" cy="1454666"/>
          </a:xfrm>
        </p:grpSpPr>
        <p:grpSp>
          <p:nvGrpSpPr>
            <p:cNvPr id="8" name="Group 7"/>
            <p:cNvGrpSpPr/>
            <p:nvPr/>
          </p:nvGrpSpPr>
          <p:grpSpPr>
            <a:xfrm>
              <a:off x="401638" y="4215656"/>
              <a:ext cx="8129215" cy="1232644"/>
              <a:chOff x="798885" y="4215656"/>
              <a:chExt cx="7712821" cy="934937"/>
            </a:xfrm>
          </p:grpSpPr>
          <p:pic>
            <p:nvPicPr>
              <p:cNvPr id="11" name="Picture 12" descr="Fig1_100204a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8885" y="4222006"/>
                <a:ext cx="7712821" cy="928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4854107" y="4215656"/>
                <a:ext cx="228600" cy="73173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6378107" y="4215656"/>
                <a:ext cx="228600" cy="73173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6811" y="4114800"/>
              <a:ext cx="201458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07011" y="5200134"/>
              <a:ext cx="136688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940" y="5408795"/>
            <a:ext cx="1053998" cy="10539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1112" y="6439277"/>
            <a:ext cx="1308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Michael Wilson</a:t>
            </a:r>
          </a:p>
        </p:txBody>
      </p:sp>
    </p:spTree>
    <p:extLst>
      <p:ext uri="{BB962C8B-B14F-4D97-AF65-F5344CB8AC3E}">
        <p14:creationId xmlns:p14="http://schemas.microsoft.com/office/powerpoint/2010/main" val="3354397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171862"/>
            <a:ext cx="8229600" cy="1143000"/>
          </a:xfrm>
        </p:spPr>
        <p:txBody>
          <a:bodyPr/>
          <a:lstStyle/>
          <a:p>
            <a:r>
              <a:rPr lang="en-US" sz="3200"/>
              <a:t>DNA mutations in protein coding genes can explain many human diseases</a:t>
            </a:r>
            <a:endParaRPr lang="es-ES" sz="32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70680"/>
              </p:ext>
            </p:extLst>
          </p:nvPr>
        </p:nvGraphicFramePr>
        <p:xfrm>
          <a:off x="396492" y="2174925"/>
          <a:ext cx="3797300" cy="31877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HGMD entries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Missense/nonsense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82176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22610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Splicing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13641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10968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insertions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9423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Regulatory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2884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insertions/duplications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2600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indels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2173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Complex rearrangements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1504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Repeat variations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434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148413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Gene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6137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3144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171862"/>
            <a:ext cx="8229600" cy="1143000"/>
          </a:xfrm>
        </p:spPr>
        <p:txBody>
          <a:bodyPr/>
          <a:lstStyle/>
          <a:p>
            <a:r>
              <a:rPr lang="en-US" sz="3200"/>
              <a:t>DNA mutations in protein coding genes can explain many human diseases</a:t>
            </a:r>
            <a:endParaRPr lang="es-ES" sz="32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5655"/>
          <a:stretch/>
        </p:blipFill>
        <p:spPr>
          <a:xfrm>
            <a:off x="4535596" y="2336409"/>
            <a:ext cx="4202286" cy="302694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330227"/>
              </p:ext>
            </p:extLst>
          </p:nvPr>
        </p:nvGraphicFramePr>
        <p:xfrm>
          <a:off x="396492" y="2174925"/>
          <a:ext cx="3797300" cy="31877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HGMD entries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Missense/nonsense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82176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22610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Splicing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13641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10968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insertions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9423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Regulatory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2884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insertions/duplications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2600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</a:t>
                      </a:r>
                      <a:r>
                        <a:rPr lang="en-US" sz="1300" b="0" i="0" u="none" strike="noStrike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indels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2173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Complex rearrangements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1504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Repeat variations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434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148413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Gene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6137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09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171862"/>
            <a:ext cx="8229600" cy="1143000"/>
          </a:xfrm>
        </p:spPr>
        <p:txBody>
          <a:bodyPr/>
          <a:lstStyle/>
          <a:p>
            <a:r>
              <a:rPr lang="en-US" sz="3200"/>
              <a:t>DNA mutations in protein coding genes can explain many human diseases</a:t>
            </a:r>
            <a:endParaRPr lang="es-ES" sz="32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5655"/>
          <a:stretch/>
        </p:blipFill>
        <p:spPr>
          <a:xfrm>
            <a:off x="4535596" y="2336409"/>
            <a:ext cx="4202286" cy="302694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609581"/>
              </p:ext>
            </p:extLst>
          </p:nvPr>
        </p:nvGraphicFramePr>
        <p:xfrm>
          <a:off x="396492" y="2174925"/>
          <a:ext cx="3797300" cy="31877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HGMD entries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Missense/nonsense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82176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22610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Splicing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13641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10968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insertions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9423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Regulatory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2884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insertions/duplications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2600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</a:t>
                      </a:r>
                      <a:r>
                        <a:rPr lang="en-US" sz="1300" b="0" i="0" u="none" strike="noStrike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indels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2173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Complex rearrangements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1504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Repeat variations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434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148413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Gene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6137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7517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171862"/>
            <a:ext cx="8229600" cy="1143000"/>
          </a:xfrm>
        </p:spPr>
        <p:txBody>
          <a:bodyPr/>
          <a:lstStyle/>
          <a:p>
            <a:r>
              <a:rPr lang="en-US" sz="3200"/>
              <a:t>DNA mutations in protein coding genes can explain many human diseases</a:t>
            </a:r>
            <a:endParaRPr lang="es-ES" sz="32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5655"/>
          <a:stretch/>
        </p:blipFill>
        <p:spPr>
          <a:xfrm>
            <a:off x="4535596" y="2336409"/>
            <a:ext cx="4202286" cy="302694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08365"/>
              </p:ext>
            </p:extLst>
          </p:nvPr>
        </p:nvGraphicFramePr>
        <p:xfrm>
          <a:off x="396492" y="2174925"/>
          <a:ext cx="3797300" cy="31877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HGMD entries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Missense/nonsense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82176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22610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Splicing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13641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10968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insertions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9423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Regulatory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2884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insertions/duplications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2600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</a:t>
                      </a:r>
                      <a:r>
                        <a:rPr lang="en-US" sz="1300" b="0" i="0" u="none" strike="noStrike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indels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2173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Complex rearrangements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1504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Repeat variations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434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148413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Gene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6137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251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96492" y="-171862"/>
            <a:ext cx="8229600" cy="1143000"/>
          </a:xfrm>
        </p:spPr>
        <p:txBody>
          <a:bodyPr/>
          <a:lstStyle/>
          <a:p>
            <a:r>
              <a:rPr lang="en-US" sz="3200"/>
              <a:t>DNA mutations in protein coding genes can explain many human diseases</a:t>
            </a:r>
            <a:endParaRPr lang="es-ES" sz="320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927577330"/>
              </p:ext>
            </p:extLst>
          </p:nvPr>
        </p:nvGraphicFramePr>
        <p:xfrm>
          <a:off x="4076700" y="2361808"/>
          <a:ext cx="5067300" cy="3714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435234"/>
              </p:ext>
            </p:extLst>
          </p:nvPr>
        </p:nvGraphicFramePr>
        <p:xfrm>
          <a:off x="396492" y="2174925"/>
          <a:ext cx="3797300" cy="3187700"/>
        </p:xfrm>
        <a:graphic>
          <a:graphicData uri="http://schemas.openxmlformats.org/drawingml/2006/table">
            <a:tbl>
              <a:tblPr/>
              <a:tblGrid>
                <a:gridCol w="234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HGMD entries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Missense/nonsense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82176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22610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Splicing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13641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deletions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10968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insertions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9423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Regulatory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2884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Gross insertions/duplications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2600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Small </a:t>
                      </a:r>
                      <a:r>
                        <a:rPr lang="en-US" sz="1300" b="0" i="0" u="none" strike="noStrike" err="1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indels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2173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Complex rearrangements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1504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Repeat variations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434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Mutation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148413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Gene total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6137</a:t>
                      </a:r>
                    </a:p>
                  </a:txBody>
                  <a:tcPr marL="12700" marR="12700" marT="25400" marB="254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0892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gwas-2012-12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0" y="1619687"/>
            <a:ext cx="6681590" cy="5206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9541" y="6343759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NHGRI GWA Catalog</a:t>
            </a:r>
          </a:p>
          <a:p>
            <a:r>
              <a:rPr lang="en-US" sz="1000" b="1"/>
              <a:t>www.genome.gov/GWAStudies</a:t>
            </a:r>
          </a:p>
          <a:p>
            <a:r>
              <a:rPr lang="en-US" sz="1000" b="1"/>
              <a:t>www.ebi.ac.uk/fgpt/gwas/ </a:t>
            </a:r>
          </a:p>
        </p:txBody>
      </p:sp>
      <p:pic>
        <p:nvPicPr>
          <p:cNvPr id="7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4989" y="6496975"/>
            <a:ext cx="1053854" cy="335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5657" y="6496975"/>
            <a:ext cx="1235754" cy="335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ebi.ac.uk/fgpt/gwas/images/Legen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9" b="3082"/>
          <a:stretch/>
        </p:blipFill>
        <p:spPr bwMode="auto">
          <a:xfrm>
            <a:off x="7353300" y="3181548"/>
            <a:ext cx="1689427" cy="2575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85996" y="1471872"/>
            <a:ext cx="4058003" cy="8047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More than 17,000 reported associated SNPs</a:t>
            </a:r>
          </a:p>
          <a:p>
            <a:r>
              <a:rPr lang="en-US"/>
              <a:t>93% in non-coding sequence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7719" y="3469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Published Genome-Wide Associations since 12/2012</a:t>
            </a:r>
          </a:p>
          <a:p>
            <a:r>
              <a:rPr lang="en-US" sz="2400"/>
              <a:t>Published GWA at p≤5X10</a:t>
            </a:r>
            <a:r>
              <a:rPr lang="en-US" sz="2400" baseline="30000"/>
              <a:t>-8</a:t>
            </a:r>
            <a:r>
              <a:rPr lang="en-US" sz="2400"/>
              <a:t> for 17 trait categories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5658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69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Weight score difference has proven not to be enough to reliably detect variations affecting TF binding in a genome wide scale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236919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9832" y="-101246"/>
            <a:ext cx="8229600" cy="1143000"/>
          </a:xfrm>
        </p:spPr>
        <p:txBody>
          <a:bodyPr/>
          <a:lstStyle/>
          <a:p>
            <a:r>
              <a:rPr lang="en-US" sz="3200"/>
              <a:t>Annotating the Regulatory Genome</a:t>
            </a:r>
          </a:p>
        </p:txBody>
      </p:sp>
      <p:pic>
        <p:nvPicPr>
          <p:cNvPr id="6" name="Picture 5" descr="gene_regulation_mod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422" y="1166478"/>
            <a:ext cx="9353310" cy="57919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82036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70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Weight score difference has proven not to be enough to reliably detect variations affecting TF binding in a genome wide scale</a:t>
            </a:r>
            <a:endParaRPr lang="en-US" sz="2400" i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3610736"/>
            <a:ext cx="4470400" cy="3247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348478"/>
            <a:ext cx="8826500" cy="198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7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40862" y="1046206"/>
            <a:ext cx="8459702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F1 mice with inbred parents</a:t>
            </a:r>
          </a:p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All SNP positions known – reduce false positives and search space</a:t>
            </a:r>
          </a:p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Each allele compared within same organism and genomic context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73200" y="3618164"/>
            <a:ext cx="3169088" cy="3072283"/>
            <a:chOff x="7101904" y="2200003"/>
            <a:chExt cx="3169088" cy="3072283"/>
          </a:xfrm>
        </p:grpSpPr>
        <p:grpSp>
          <p:nvGrpSpPr>
            <p:cNvPr id="6" name="Group 5"/>
            <p:cNvGrpSpPr/>
            <p:nvPr/>
          </p:nvGrpSpPr>
          <p:grpSpPr>
            <a:xfrm>
              <a:off x="7321303" y="2795992"/>
              <a:ext cx="2949689" cy="2476294"/>
              <a:chOff x="1097280" y="1944192"/>
              <a:chExt cx="2949689" cy="2476294"/>
            </a:xfrm>
          </p:grpSpPr>
          <p:pic>
            <p:nvPicPr>
              <p:cNvPr id="9" name="Picture 2" descr="http://www.clker.com/cliparts/E/Q/D/S/6/T/mouse-md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280" y="2113862"/>
                <a:ext cx="993494" cy="980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http://www.vectors4all.net/preview/simple-cartoon-mouse-clip-ar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447" y="2046851"/>
                <a:ext cx="1062165" cy="1047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http://www.clker.com/cliparts/e/2/0/6/12154415421767612404lemmling_Simple_cartoon_mouse.svg.hi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1346" y="3403512"/>
                <a:ext cx="1030717" cy="1016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Multiply 11"/>
              <p:cNvSpPr/>
              <p:nvPr/>
            </p:nvSpPr>
            <p:spPr>
              <a:xfrm>
                <a:off x="2416705" y="2832212"/>
                <a:ext cx="267742" cy="261809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http://www.clker.com/cliparts/b/1/7/9/11949849671589982655male_symbol_dan_gerhards_01.svg.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445" y="1962217"/>
                <a:ext cx="352524" cy="354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http://www.clker.com/cliparts/5/3/9/6/11949849661308840073female_symbol_dan_gerhar_01.svg.hi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436" y="1944192"/>
                <a:ext cx="273303" cy="464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http://www.clker.com/cliparts/b/1/7/9/11949849671589982655male_symbol_dan_gerhards_01.svg.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063" y="3378559"/>
                <a:ext cx="352524" cy="354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7101904" y="2200003"/>
              <a:ext cx="14917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BL6 (Ref)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78377" y="2208211"/>
              <a:ext cx="12210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</a:rPr>
                <a:t>AJ (Alt)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992141" y="3692289"/>
            <a:ext cx="2774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BL6 (Reference) Genome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51749" y="4613099"/>
            <a:ext cx="165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5 million SNPs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6099745" y="5175792"/>
            <a:ext cx="559398" cy="569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6231621" y="4193594"/>
            <a:ext cx="295646" cy="29564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34098" y="5886746"/>
            <a:ext cx="2290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70C0"/>
                </a:solidFill>
              </a:rPr>
              <a:t>AJ Parental Genome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862" y="4841859"/>
            <a:ext cx="1119773" cy="14288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4015" y="6388848"/>
            <a:ext cx="154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Minggao</a:t>
            </a:r>
            <a:r>
              <a:rPr lang="en-US"/>
              <a:t> Liang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19795456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12" descr="http://vector.me/files/images/3/7/378421/liver_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52" y="1450757"/>
            <a:ext cx="1345480" cy="9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www.zymoresearch.com/media/images/land/services/chip-seq/chip-seq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11454" y="1146217"/>
            <a:ext cx="1879741" cy="1343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6094112" y="1362354"/>
            <a:ext cx="2269067" cy="110735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HNF6   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CEBPA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31193"/>
              </p:ext>
            </p:extLst>
          </p:nvPr>
        </p:nvGraphicFramePr>
        <p:xfrm>
          <a:off x="735564" y="2715286"/>
          <a:ext cx="7627615" cy="3641064"/>
        </p:xfrm>
        <a:graphic>
          <a:graphicData uri="http://schemas.openxmlformats.org/drawingml/2006/table">
            <a:tbl>
              <a:tblPr firstRow="1" bandRow="1"/>
              <a:tblGrid>
                <a:gridCol w="2123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/>
                        <a:t>Processing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/>
                        <a:t>Purpose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/>
                        <a:t>Remaining</a:t>
                      </a:r>
                      <a:r>
                        <a:rPr lang="en-US" sz="1500" b="1" baseline="0"/>
                        <a:t> mapped reads</a:t>
                      </a:r>
                      <a:endParaRPr lang="en-US" sz="1500" b="1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/>
                        <a:t>mm9 alignment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33</a:t>
                      </a:r>
                      <a:r>
                        <a:rPr lang="en-US" sz="1600" baseline="0"/>
                        <a:t>.0 million</a:t>
                      </a:r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/>
                        <a:t>Filter against</a:t>
                      </a:r>
                      <a:r>
                        <a:rPr lang="en-US" sz="1600" b="1" baseline="0"/>
                        <a:t> Encode Blacklist regions</a:t>
                      </a:r>
                      <a:endParaRPr lang="en-US" sz="1600" b="1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Remove known</a:t>
                      </a:r>
                      <a:r>
                        <a:rPr lang="en-US" sz="1600" baseline="0"/>
                        <a:t> sequencing artifact regions</a:t>
                      </a:r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31.9 million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/>
                        <a:t>MACS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Peak calling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8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/>
                        <a:t>WASP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Extract reads</a:t>
                      </a:r>
                      <a:r>
                        <a:rPr lang="en-US" sz="1600" baseline="0"/>
                        <a:t> overlapping known alleles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/>
                        <a:t>Remove reads with alignment bias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/>
                        <a:t>Remove duplicates</a:t>
                      </a:r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1.68 million</a:t>
                      </a:r>
                    </a:p>
                    <a:p>
                      <a:r>
                        <a:rPr lang="en-US" sz="1600"/>
                        <a:t>1.50 million</a:t>
                      </a:r>
                    </a:p>
                    <a:p>
                      <a:r>
                        <a:rPr lang="en-US" sz="1600"/>
                        <a:t>0.97 million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/>
                        <a:t>ALEA</a:t>
                      </a:r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Alignment to BL6 Parental genome (REF)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/>
                        <a:t>Alignment</a:t>
                      </a:r>
                      <a:r>
                        <a:rPr lang="en-US" sz="1600" baseline="0"/>
                        <a:t> to A/J Parental genome (ALT)</a:t>
                      </a:r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/>
                        <a:t>0.43</a:t>
                      </a:r>
                      <a:r>
                        <a:rPr lang="en-US" sz="1600" baseline="0"/>
                        <a:t> million</a:t>
                      </a:r>
                    </a:p>
                    <a:p>
                      <a:r>
                        <a:rPr lang="en-US" sz="1600" baseline="0"/>
                        <a:t>0.47 million</a:t>
                      </a:r>
                      <a:endParaRPr lang="en-US" sz="1600"/>
                    </a:p>
                  </a:txBody>
                  <a:tcPr marL="85898" marR="85898" marT="42949" marB="4294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48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2701600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865967" y="6359194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73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75512" y="1450044"/>
            <a:ext cx="5495364" cy="1356017"/>
            <a:chOff x="5056094" y="1737360"/>
            <a:chExt cx="5495364" cy="1356017"/>
          </a:xfrm>
        </p:grpSpPr>
        <p:sp>
          <p:nvSpPr>
            <p:cNvPr id="4" name="Freeform 3"/>
            <p:cNvSpPr/>
            <p:nvPr/>
          </p:nvSpPr>
          <p:spPr>
            <a:xfrm>
              <a:off x="6965576" y="1737360"/>
              <a:ext cx="1730188" cy="1344705"/>
            </a:xfrm>
            <a:custGeom>
              <a:avLst/>
              <a:gdLst>
                <a:gd name="connsiteX0" fmla="*/ 0 w 1730188"/>
                <a:gd name="connsiteY0" fmla="*/ 1344705 h 1344705"/>
                <a:gd name="connsiteX1" fmla="*/ 197224 w 1730188"/>
                <a:gd name="connsiteY1" fmla="*/ 1281952 h 1344705"/>
                <a:gd name="connsiteX2" fmla="*/ 313765 w 1730188"/>
                <a:gd name="connsiteY2" fmla="*/ 1219200 h 1344705"/>
                <a:gd name="connsiteX3" fmla="*/ 349624 w 1730188"/>
                <a:gd name="connsiteY3" fmla="*/ 1129552 h 1344705"/>
                <a:gd name="connsiteX4" fmla="*/ 439271 w 1730188"/>
                <a:gd name="connsiteY4" fmla="*/ 968188 h 1344705"/>
                <a:gd name="connsiteX5" fmla="*/ 475130 w 1730188"/>
                <a:gd name="connsiteY5" fmla="*/ 1066800 h 1344705"/>
                <a:gd name="connsiteX6" fmla="*/ 502024 w 1730188"/>
                <a:gd name="connsiteY6" fmla="*/ 842682 h 1344705"/>
                <a:gd name="connsiteX7" fmla="*/ 564777 w 1730188"/>
                <a:gd name="connsiteY7" fmla="*/ 753035 h 1344705"/>
                <a:gd name="connsiteX8" fmla="*/ 690283 w 1730188"/>
                <a:gd name="connsiteY8" fmla="*/ 502023 h 1344705"/>
                <a:gd name="connsiteX9" fmla="*/ 726141 w 1730188"/>
                <a:gd name="connsiteY9" fmla="*/ 313764 h 1344705"/>
                <a:gd name="connsiteX10" fmla="*/ 815788 w 1730188"/>
                <a:gd name="connsiteY10" fmla="*/ 0 h 1344705"/>
                <a:gd name="connsiteX11" fmla="*/ 941294 w 1730188"/>
                <a:gd name="connsiteY11" fmla="*/ 277905 h 1344705"/>
                <a:gd name="connsiteX12" fmla="*/ 1039906 w 1730188"/>
                <a:gd name="connsiteY12" fmla="*/ 493058 h 1344705"/>
                <a:gd name="connsiteX13" fmla="*/ 1075765 w 1730188"/>
                <a:gd name="connsiteY13" fmla="*/ 376517 h 1344705"/>
                <a:gd name="connsiteX14" fmla="*/ 1129553 w 1730188"/>
                <a:gd name="connsiteY14" fmla="*/ 555811 h 1344705"/>
                <a:gd name="connsiteX15" fmla="*/ 1228165 w 1730188"/>
                <a:gd name="connsiteY15" fmla="*/ 681317 h 1344705"/>
                <a:gd name="connsiteX16" fmla="*/ 1290918 w 1730188"/>
                <a:gd name="connsiteY16" fmla="*/ 842682 h 1344705"/>
                <a:gd name="connsiteX17" fmla="*/ 1317812 w 1730188"/>
                <a:gd name="connsiteY17" fmla="*/ 869576 h 1344705"/>
                <a:gd name="connsiteX18" fmla="*/ 1353671 w 1730188"/>
                <a:gd name="connsiteY18" fmla="*/ 1120588 h 1344705"/>
                <a:gd name="connsiteX19" fmla="*/ 1443318 w 1730188"/>
                <a:gd name="connsiteY19" fmla="*/ 1183341 h 1344705"/>
                <a:gd name="connsiteX20" fmla="*/ 1541930 w 1730188"/>
                <a:gd name="connsiteY20" fmla="*/ 1308847 h 1344705"/>
                <a:gd name="connsiteX21" fmla="*/ 1631577 w 1730188"/>
                <a:gd name="connsiteY21" fmla="*/ 1308847 h 1344705"/>
                <a:gd name="connsiteX22" fmla="*/ 1730188 w 1730188"/>
                <a:gd name="connsiteY22" fmla="*/ 1344705 h 134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30188" h="1344705">
                  <a:moveTo>
                    <a:pt x="0" y="1344705"/>
                  </a:moveTo>
                  <a:lnTo>
                    <a:pt x="197224" y="1281952"/>
                  </a:lnTo>
                  <a:lnTo>
                    <a:pt x="313765" y="1219200"/>
                  </a:lnTo>
                  <a:lnTo>
                    <a:pt x="349624" y="1129552"/>
                  </a:lnTo>
                  <a:lnTo>
                    <a:pt x="439271" y="968188"/>
                  </a:lnTo>
                  <a:lnTo>
                    <a:pt x="475130" y="1066800"/>
                  </a:lnTo>
                  <a:lnTo>
                    <a:pt x="502024" y="842682"/>
                  </a:lnTo>
                  <a:lnTo>
                    <a:pt x="564777" y="753035"/>
                  </a:lnTo>
                  <a:lnTo>
                    <a:pt x="690283" y="502023"/>
                  </a:lnTo>
                  <a:lnTo>
                    <a:pt x="726141" y="313764"/>
                  </a:lnTo>
                  <a:lnTo>
                    <a:pt x="815788" y="0"/>
                  </a:lnTo>
                  <a:lnTo>
                    <a:pt x="941294" y="277905"/>
                  </a:lnTo>
                  <a:lnTo>
                    <a:pt x="1039906" y="493058"/>
                  </a:lnTo>
                  <a:lnTo>
                    <a:pt x="1075765" y="376517"/>
                  </a:lnTo>
                  <a:lnTo>
                    <a:pt x="1129553" y="555811"/>
                  </a:lnTo>
                  <a:lnTo>
                    <a:pt x="1228165" y="681317"/>
                  </a:lnTo>
                  <a:lnTo>
                    <a:pt x="1290918" y="842682"/>
                  </a:lnTo>
                  <a:lnTo>
                    <a:pt x="1317812" y="869576"/>
                  </a:lnTo>
                  <a:lnTo>
                    <a:pt x="1353671" y="1120588"/>
                  </a:lnTo>
                  <a:lnTo>
                    <a:pt x="1443318" y="1183341"/>
                  </a:lnTo>
                  <a:lnTo>
                    <a:pt x="1541930" y="1308847"/>
                  </a:lnTo>
                  <a:lnTo>
                    <a:pt x="1631577" y="1308847"/>
                  </a:lnTo>
                  <a:lnTo>
                    <a:pt x="1730188" y="134470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056094" y="3093377"/>
              <a:ext cx="54953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736541" y="2519602"/>
            <a:ext cx="2211621" cy="1336127"/>
            <a:chOff x="6717123" y="2795195"/>
            <a:chExt cx="2211621" cy="1336127"/>
          </a:xfrm>
        </p:grpSpPr>
        <p:sp>
          <p:nvSpPr>
            <p:cNvPr id="7" name="Rectangle 6"/>
            <p:cNvSpPr/>
            <p:nvPr/>
          </p:nvSpPr>
          <p:spPr>
            <a:xfrm>
              <a:off x="7709851" y="2795195"/>
              <a:ext cx="322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718714" y="3015721"/>
              <a:ext cx="322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342094" y="3521140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648815" y="3591995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34834" y="3657309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74752" y="3396134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690972" y="3461366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575277" y="3330821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041238" y="3526484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965576" y="3591995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83606" y="3461366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3163" y="3330821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17544" y="339593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411681" y="3711623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60979" y="3776937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803235" y="3842251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614435" y="3907564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766835" y="3972876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74951" y="4038188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29889" y="3836590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93638" y="3678884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37073" y="3776937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256387" y="333540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099070" y="4038188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717123" y="339593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8587" y="4131322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2193378" y="4577534"/>
            <a:ext cx="2474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Count Reads:</a:t>
            </a:r>
          </a:p>
          <a:p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REF: 9</a:t>
            </a:r>
          </a:p>
          <a:p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ALT: 3</a:t>
            </a:r>
          </a:p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RAF: 0.75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11947187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865967" y="6359194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74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75512" y="1450044"/>
            <a:ext cx="5495364" cy="1356017"/>
            <a:chOff x="5056094" y="1737360"/>
            <a:chExt cx="5495364" cy="1356017"/>
          </a:xfrm>
        </p:grpSpPr>
        <p:sp>
          <p:nvSpPr>
            <p:cNvPr id="4" name="Freeform 3"/>
            <p:cNvSpPr/>
            <p:nvPr/>
          </p:nvSpPr>
          <p:spPr>
            <a:xfrm>
              <a:off x="6965576" y="1737360"/>
              <a:ext cx="1730188" cy="1344705"/>
            </a:xfrm>
            <a:custGeom>
              <a:avLst/>
              <a:gdLst>
                <a:gd name="connsiteX0" fmla="*/ 0 w 1730188"/>
                <a:gd name="connsiteY0" fmla="*/ 1344705 h 1344705"/>
                <a:gd name="connsiteX1" fmla="*/ 197224 w 1730188"/>
                <a:gd name="connsiteY1" fmla="*/ 1281952 h 1344705"/>
                <a:gd name="connsiteX2" fmla="*/ 313765 w 1730188"/>
                <a:gd name="connsiteY2" fmla="*/ 1219200 h 1344705"/>
                <a:gd name="connsiteX3" fmla="*/ 349624 w 1730188"/>
                <a:gd name="connsiteY3" fmla="*/ 1129552 h 1344705"/>
                <a:gd name="connsiteX4" fmla="*/ 439271 w 1730188"/>
                <a:gd name="connsiteY4" fmla="*/ 968188 h 1344705"/>
                <a:gd name="connsiteX5" fmla="*/ 475130 w 1730188"/>
                <a:gd name="connsiteY5" fmla="*/ 1066800 h 1344705"/>
                <a:gd name="connsiteX6" fmla="*/ 502024 w 1730188"/>
                <a:gd name="connsiteY6" fmla="*/ 842682 h 1344705"/>
                <a:gd name="connsiteX7" fmla="*/ 564777 w 1730188"/>
                <a:gd name="connsiteY7" fmla="*/ 753035 h 1344705"/>
                <a:gd name="connsiteX8" fmla="*/ 690283 w 1730188"/>
                <a:gd name="connsiteY8" fmla="*/ 502023 h 1344705"/>
                <a:gd name="connsiteX9" fmla="*/ 726141 w 1730188"/>
                <a:gd name="connsiteY9" fmla="*/ 313764 h 1344705"/>
                <a:gd name="connsiteX10" fmla="*/ 815788 w 1730188"/>
                <a:gd name="connsiteY10" fmla="*/ 0 h 1344705"/>
                <a:gd name="connsiteX11" fmla="*/ 941294 w 1730188"/>
                <a:gd name="connsiteY11" fmla="*/ 277905 h 1344705"/>
                <a:gd name="connsiteX12" fmla="*/ 1039906 w 1730188"/>
                <a:gd name="connsiteY12" fmla="*/ 493058 h 1344705"/>
                <a:gd name="connsiteX13" fmla="*/ 1075765 w 1730188"/>
                <a:gd name="connsiteY13" fmla="*/ 376517 h 1344705"/>
                <a:gd name="connsiteX14" fmla="*/ 1129553 w 1730188"/>
                <a:gd name="connsiteY14" fmla="*/ 555811 h 1344705"/>
                <a:gd name="connsiteX15" fmla="*/ 1228165 w 1730188"/>
                <a:gd name="connsiteY15" fmla="*/ 681317 h 1344705"/>
                <a:gd name="connsiteX16" fmla="*/ 1290918 w 1730188"/>
                <a:gd name="connsiteY16" fmla="*/ 842682 h 1344705"/>
                <a:gd name="connsiteX17" fmla="*/ 1317812 w 1730188"/>
                <a:gd name="connsiteY17" fmla="*/ 869576 h 1344705"/>
                <a:gd name="connsiteX18" fmla="*/ 1353671 w 1730188"/>
                <a:gd name="connsiteY18" fmla="*/ 1120588 h 1344705"/>
                <a:gd name="connsiteX19" fmla="*/ 1443318 w 1730188"/>
                <a:gd name="connsiteY19" fmla="*/ 1183341 h 1344705"/>
                <a:gd name="connsiteX20" fmla="*/ 1541930 w 1730188"/>
                <a:gd name="connsiteY20" fmla="*/ 1308847 h 1344705"/>
                <a:gd name="connsiteX21" fmla="*/ 1631577 w 1730188"/>
                <a:gd name="connsiteY21" fmla="*/ 1308847 h 1344705"/>
                <a:gd name="connsiteX22" fmla="*/ 1730188 w 1730188"/>
                <a:gd name="connsiteY22" fmla="*/ 1344705 h 134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30188" h="1344705">
                  <a:moveTo>
                    <a:pt x="0" y="1344705"/>
                  </a:moveTo>
                  <a:lnTo>
                    <a:pt x="197224" y="1281952"/>
                  </a:lnTo>
                  <a:lnTo>
                    <a:pt x="313765" y="1219200"/>
                  </a:lnTo>
                  <a:lnTo>
                    <a:pt x="349624" y="1129552"/>
                  </a:lnTo>
                  <a:lnTo>
                    <a:pt x="439271" y="968188"/>
                  </a:lnTo>
                  <a:lnTo>
                    <a:pt x="475130" y="1066800"/>
                  </a:lnTo>
                  <a:lnTo>
                    <a:pt x="502024" y="842682"/>
                  </a:lnTo>
                  <a:lnTo>
                    <a:pt x="564777" y="753035"/>
                  </a:lnTo>
                  <a:lnTo>
                    <a:pt x="690283" y="502023"/>
                  </a:lnTo>
                  <a:lnTo>
                    <a:pt x="726141" y="313764"/>
                  </a:lnTo>
                  <a:lnTo>
                    <a:pt x="815788" y="0"/>
                  </a:lnTo>
                  <a:lnTo>
                    <a:pt x="941294" y="277905"/>
                  </a:lnTo>
                  <a:lnTo>
                    <a:pt x="1039906" y="493058"/>
                  </a:lnTo>
                  <a:lnTo>
                    <a:pt x="1075765" y="376517"/>
                  </a:lnTo>
                  <a:lnTo>
                    <a:pt x="1129553" y="555811"/>
                  </a:lnTo>
                  <a:lnTo>
                    <a:pt x="1228165" y="681317"/>
                  </a:lnTo>
                  <a:lnTo>
                    <a:pt x="1290918" y="842682"/>
                  </a:lnTo>
                  <a:lnTo>
                    <a:pt x="1317812" y="869576"/>
                  </a:lnTo>
                  <a:lnTo>
                    <a:pt x="1353671" y="1120588"/>
                  </a:lnTo>
                  <a:lnTo>
                    <a:pt x="1443318" y="1183341"/>
                  </a:lnTo>
                  <a:lnTo>
                    <a:pt x="1541930" y="1308847"/>
                  </a:lnTo>
                  <a:lnTo>
                    <a:pt x="1631577" y="1308847"/>
                  </a:lnTo>
                  <a:lnTo>
                    <a:pt x="1730188" y="1344705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5056094" y="3093377"/>
              <a:ext cx="54953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736541" y="2519602"/>
            <a:ext cx="2211621" cy="1336127"/>
            <a:chOff x="6717123" y="2795195"/>
            <a:chExt cx="2211621" cy="1336127"/>
          </a:xfrm>
        </p:grpSpPr>
        <p:sp>
          <p:nvSpPr>
            <p:cNvPr id="7" name="Rectangle 6"/>
            <p:cNvSpPr/>
            <p:nvPr/>
          </p:nvSpPr>
          <p:spPr>
            <a:xfrm>
              <a:off x="7709851" y="2795195"/>
              <a:ext cx="322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718714" y="3015721"/>
              <a:ext cx="322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ln w="0"/>
                  <a:solidFill>
                    <a:srgbClr val="0070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  <a:endParaRPr lang="en-US">
                <a:solidFill>
                  <a:srgbClr val="0070C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342094" y="3521140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648815" y="3591995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34834" y="3657309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74752" y="3396134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690972" y="3461366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575277" y="3330821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041238" y="3526484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965576" y="3591995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983606" y="3461366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3163" y="3330821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17544" y="339593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411681" y="3711623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60979" y="3776937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803235" y="3842251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614435" y="3907564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766835" y="3972876"/>
              <a:ext cx="591671" cy="0"/>
            </a:xfrm>
            <a:prstGeom prst="line">
              <a:avLst/>
            </a:prstGeom>
            <a:ln w="38100" cap="sq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74951" y="4038188"/>
              <a:ext cx="591671" cy="0"/>
            </a:xfrm>
            <a:prstGeom prst="line">
              <a:avLst/>
            </a:prstGeom>
            <a:ln w="38100" cap="sq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129889" y="3836590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93638" y="3678884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337073" y="3776937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256387" y="333540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099070" y="4038188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717123" y="3395939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8587" y="4131322"/>
              <a:ext cx="591671" cy="0"/>
            </a:xfrm>
            <a:prstGeom prst="line">
              <a:avLst/>
            </a:prstGeom>
            <a:ln w="381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2193378" y="4577534"/>
            <a:ext cx="24748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Count Reads:</a:t>
            </a:r>
          </a:p>
          <a:p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REF: 9</a:t>
            </a:r>
          </a:p>
          <a:p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ALT: 3</a:t>
            </a:r>
          </a:p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RAF: 0.75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37691" y="4621767"/>
            <a:ext cx="2639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Weight score:</a:t>
            </a:r>
          </a:p>
          <a:p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REF: 7.0</a:t>
            </a:r>
          </a:p>
          <a:p>
            <a:r>
              <a:rPr lang="en-US" sz="2400" b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ALT: 2.0</a:t>
            </a:r>
          </a:p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DIF: 5.0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2637055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29" y="1556298"/>
            <a:ext cx="6171678" cy="530170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4112018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40862" y="1353284"/>
            <a:ext cx="8459702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Human trio families with genotypes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015" y="6388848"/>
            <a:ext cx="16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Walter Santana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2600"/>
            <a:ext cx="5689600" cy="2603500"/>
          </a:xfrm>
          <a:prstGeom prst="rect">
            <a:avLst/>
          </a:prstGeom>
        </p:spPr>
      </p:pic>
      <p:pic>
        <p:nvPicPr>
          <p:cNvPr id="25" name="Picture 24" descr="IMG_20150818_160841629_HD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862" y="4895850"/>
            <a:ext cx="1230134" cy="13081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156200" y="6404659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err="1"/>
              <a:t>McDaniell</a:t>
            </a:r>
            <a:r>
              <a:rPr lang="en-US" sz="1050"/>
              <a:t>, </a:t>
            </a:r>
            <a:r>
              <a:rPr lang="en-US" sz="1050" err="1"/>
              <a:t>R.et</a:t>
            </a:r>
            <a:r>
              <a:rPr lang="en-US" sz="1050"/>
              <a:t> al (2010). Heritable individual-specific and allele-specific chromatin signatures in humans. Science (New York, N.Y.),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4657132"/>
            <a:ext cx="3987800" cy="12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84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aks_CTCF.ms_scat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2" y="1458425"/>
            <a:ext cx="5714248" cy="48979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21732" y="1162784"/>
            <a:ext cx="8459702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Human trio families with genotypes 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Detecting protein disruption of binding at base pair resolutio</a:t>
            </a:r>
            <a:r>
              <a:rPr lang="en-US" sz="2800" i="1"/>
              <a:t>n: Heterozygous </a:t>
            </a:r>
            <a:r>
              <a:rPr lang="en-US" sz="2800" i="1" err="1"/>
              <a:t>ChIP-seq</a:t>
            </a:r>
            <a:endParaRPr lang="en-US" sz="2800" i="1"/>
          </a:p>
        </p:txBody>
      </p:sp>
    </p:spTree>
    <p:extLst>
      <p:ext uri="{BB962C8B-B14F-4D97-AF65-F5344CB8AC3E}">
        <p14:creationId xmlns:p14="http://schemas.microsoft.com/office/powerpoint/2010/main" val="15349660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 descr="variation-sc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23" y="1679575"/>
            <a:ext cx="8917577" cy="46767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Detecting protein disruption of binding at base pair resolutio</a:t>
            </a:r>
            <a:r>
              <a:rPr lang="en-US" sz="3200" i="1"/>
              <a:t>n: variation-scan</a:t>
            </a:r>
          </a:p>
        </p:txBody>
      </p:sp>
      <p:pic>
        <p:nvPicPr>
          <p:cNvPr id="6" name="Picture 5" descr="Jun_motif_vari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0"/>
          <a:stretch/>
        </p:blipFill>
        <p:spPr>
          <a:xfrm>
            <a:off x="736600" y="3873500"/>
            <a:ext cx="6319231" cy="25653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805928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7241D-909E-2A4E-8BF8-CDF245CE83E2}" type="slidenum">
              <a:rPr lang="es-ES_tradnl" smtClean="0"/>
              <a:pPr/>
              <a:t>79</a:t>
            </a:fld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063750" y="160338"/>
            <a:ext cx="5549900" cy="715962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b="1"/>
              <a:t>Transcription Factor Sox2 </a:t>
            </a:r>
            <a:endParaRPr lang="es-ES_tradnl" sz="3000" b="1"/>
          </a:p>
        </p:txBody>
      </p:sp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2349500" y="1660168"/>
          <a:ext cx="6451600" cy="3646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86" name="Hoja de Microsoft Excel 97 - 2004" r:id="rId3" imgW="7302500" imgH="4127500" progId="Excel.Sheet.8">
                  <p:link updateAutomatic="1"/>
                </p:oleObj>
              </mc:Choice>
              <mc:Fallback>
                <p:oleObj name="Hoja de Microsoft Excel 97 - 2004" r:id="rId3" imgW="7302500" imgH="4127500" progId="Excel.Shee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1660168"/>
                        <a:ext cx="6451600" cy="36465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 descr="convert-matrix.2010_06_16.155319.res_logo_m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5422900"/>
            <a:ext cx="6783727" cy="127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uadroTexto 11"/>
          <p:cNvSpPr txBox="1"/>
          <p:nvPr/>
        </p:nvSpPr>
        <p:spPr>
          <a:xfrm>
            <a:off x="0" y="1930400"/>
            <a:ext cx="2349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7375E"/>
                </a:solidFill>
              </a:rPr>
              <a:t>Sox2</a:t>
            </a:r>
          </a:p>
          <a:p>
            <a:r>
              <a:rPr lang="en-US">
                <a:solidFill>
                  <a:srgbClr val="17375E"/>
                </a:solidFill>
              </a:rPr>
              <a:t> -Regulator in neuronal development.</a:t>
            </a:r>
          </a:p>
          <a:p>
            <a:r>
              <a:rPr lang="en-US">
                <a:solidFill>
                  <a:srgbClr val="17375E"/>
                </a:solidFill>
              </a:rPr>
              <a:t>-Required for both the maintenance of neural stem cells and the differentiation of specific neuron sub-types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-12700" y="4751169"/>
            <a:ext cx="235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7375E"/>
                </a:solidFill>
              </a:rPr>
              <a:t>16 Annotated binding sites in Transfac</a:t>
            </a:r>
          </a:p>
        </p:txBody>
      </p:sp>
    </p:spTree>
    <p:extLst>
      <p:ext uri="{BB962C8B-B14F-4D97-AF65-F5344CB8AC3E}">
        <p14:creationId xmlns:p14="http://schemas.microsoft.com/office/powerpoint/2010/main" val="170681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gwas-2012-12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00" y="1619687"/>
            <a:ext cx="6681590" cy="5206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9541" y="6343759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NHGRI GWA Catalog</a:t>
            </a:r>
          </a:p>
          <a:p>
            <a:r>
              <a:rPr lang="en-US" sz="1000" b="1"/>
              <a:t>www.genome.gov/GWAStudies</a:t>
            </a:r>
          </a:p>
          <a:p>
            <a:r>
              <a:rPr lang="en-US" sz="1000" b="1"/>
              <a:t>www.ebi.ac.uk/fgpt/gwas/ </a:t>
            </a:r>
          </a:p>
        </p:txBody>
      </p:sp>
      <p:pic>
        <p:nvPicPr>
          <p:cNvPr id="7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4989" y="6496975"/>
            <a:ext cx="1053854" cy="335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dev.ebi.ac.uk/fgpt/gwas/images/dual-logo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5657" y="6496975"/>
            <a:ext cx="1235754" cy="335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ebi.ac.uk/fgpt/gwas/images/Legen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9" b="3082"/>
          <a:stretch/>
        </p:blipFill>
        <p:spPr bwMode="auto">
          <a:xfrm>
            <a:off x="7353300" y="3181548"/>
            <a:ext cx="1689427" cy="2575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85996" y="1471872"/>
            <a:ext cx="4058003" cy="8047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More than 17,000 reported associated SNPs</a:t>
            </a:r>
          </a:p>
          <a:p>
            <a:r>
              <a:rPr lang="en-US"/>
              <a:t>93% in non-coding sequence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7719" y="34697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Published Genome-Wide Associations since 12/2012</a:t>
            </a:r>
          </a:p>
          <a:p>
            <a:r>
              <a:rPr lang="en-US" sz="2400"/>
              <a:t>Published GWA at p≤5X10</a:t>
            </a:r>
            <a:r>
              <a:rPr lang="en-US" sz="2400" baseline="30000"/>
              <a:t>-8</a:t>
            </a:r>
            <a:r>
              <a:rPr lang="en-US" sz="2400"/>
              <a:t> for 17 trait categories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79243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900" y="-137045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resolution: Variation Scan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527" y="2347647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120" y="2984716"/>
            <a:ext cx="89535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>
                <a:solidFill>
                  <a:srgbClr val="FF0000"/>
                </a:solidFill>
              </a:rPr>
              <a:t>CTGTCCCCCTGACTCAGAGGCGCAGCCAA</a:t>
            </a:r>
            <a:r>
              <a:rPr lang="en-US" sz="2100" b="1"/>
              <a:t>T</a:t>
            </a:r>
            <a:r>
              <a:rPr lang="en-US" sz="2100">
                <a:solidFill>
                  <a:srgbClr val="FF0000"/>
                </a:solidFill>
              </a:rPr>
              <a:t>GAGTCATTTATTTACATGTAACTACAAGA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92903" y="5530334"/>
            <a:ext cx="666059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Collaboration with Dr. van Helden, </a:t>
            </a:r>
            <a:r>
              <a:rPr lang="en-US" err="1"/>
              <a:t>Université</a:t>
            </a:r>
            <a:r>
              <a:rPr lang="en-US"/>
              <a:t> </a:t>
            </a:r>
            <a:r>
              <a:rPr lang="en-US" err="1"/>
              <a:t>d'Aix</a:t>
            </a:r>
            <a:r>
              <a:rPr lang="en-US"/>
              <a:t>-Marseille (AMU).  </a:t>
            </a:r>
          </a:p>
        </p:txBody>
      </p:sp>
    </p:spTree>
    <p:extLst>
      <p:ext uri="{BB962C8B-B14F-4D97-AF65-F5344CB8AC3E}">
        <p14:creationId xmlns:p14="http://schemas.microsoft.com/office/powerpoint/2010/main" val="32026485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900" y="-137045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resolution: Variation Scan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527" y="2671389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sp>
        <p:nvSpPr>
          <p:cNvPr id="8" name="Rectangle 7"/>
          <p:cNvSpPr/>
          <p:nvPr/>
        </p:nvSpPr>
        <p:spPr>
          <a:xfrm>
            <a:off x="141120" y="3308458"/>
            <a:ext cx="89535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>
                <a:solidFill>
                  <a:srgbClr val="FF0000"/>
                </a:solidFill>
              </a:rPr>
              <a:t>CTGTCCCCCTGACTCAGAGGCGCAGCCAA</a:t>
            </a:r>
            <a:r>
              <a:rPr lang="en-US" sz="2100" b="1"/>
              <a:t>T</a:t>
            </a:r>
            <a:r>
              <a:rPr lang="en-US" sz="2100">
                <a:solidFill>
                  <a:srgbClr val="FF0000"/>
                </a:solidFill>
              </a:rPr>
              <a:t>GAGTCATTTATTTACATGTAACTACAAGA</a:t>
            </a:r>
          </a:p>
        </p:txBody>
      </p:sp>
      <p:pic>
        <p:nvPicPr>
          <p:cNvPr id="6" name="Picture 5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3079339" y="1847333"/>
            <a:ext cx="2663602" cy="10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973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34860" y="4955214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t>82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900" y="-137045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resolution: Variation Scan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8167" y="2356664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pic>
        <p:nvPicPr>
          <p:cNvPr id="9" name="Picture 8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2174623" y="1494513"/>
            <a:ext cx="2663602" cy="10385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9447" y="3549898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pic>
        <p:nvPicPr>
          <p:cNvPr id="11" name="Picture 10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2373598" y="2719239"/>
            <a:ext cx="2663602" cy="1038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367" y="4778804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pic>
        <p:nvPicPr>
          <p:cNvPr id="13" name="Picture 12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2532499" y="3916569"/>
            <a:ext cx="2663602" cy="10385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9447" y="6064863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pic>
        <p:nvPicPr>
          <p:cNvPr id="15" name="Picture 14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2768003" y="5194302"/>
            <a:ext cx="2663602" cy="103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56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3900" y="-137045"/>
            <a:ext cx="8229600" cy="1143000"/>
          </a:xfrm>
        </p:spPr>
        <p:txBody>
          <a:bodyPr/>
          <a:lstStyle/>
          <a:p>
            <a:r>
              <a:rPr lang="en-US" sz="3200"/>
              <a:t>Detecting protein disruption of binding at base pair resolution: Variation Scan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48167" y="2087189"/>
            <a:ext cx="8995833" cy="4154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CTGTCCCCCTGACTCAGAGGCGCAGCCAA</a:t>
            </a:r>
            <a:r>
              <a:rPr lang="en-US" sz="2100" b="1">
                <a:solidFill>
                  <a:srgbClr val="000000"/>
                </a:solidFill>
              </a:rPr>
              <a:t>C</a:t>
            </a:r>
            <a:r>
              <a:rPr lang="en-US" sz="2100">
                <a:solidFill>
                  <a:schemeClr val="bg2">
                    <a:lumMod val="50000"/>
                  </a:schemeClr>
                </a:solidFill>
              </a:rPr>
              <a:t>GAGTCATTTATTTACATGTAACTACAAGA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2503673"/>
            <a:ext cx="89535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>
                <a:solidFill>
                  <a:srgbClr val="FF0000"/>
                </a:solidFill>
              </a:rPr>
              <a:t>CTGTCCCCCTGACTCAGAGGCGCAGCCAA</a:t>
            </a:r>
            <a:r>
              <a:rPr lang="en-US" sz="2100" b="1"/>
              <a:t>T</a:t>
            </a:r>
            <a:r>
              <a:rPr lang="en-US" sz="2100">
                <a:solidFill>
                  <a:srgbClr val="FF0000"/>
                </a:solidFill>
              </a:rPr>
              <a:t>GAGTCATTTATTTACATGTAACTACAAGA</a:t>
            </a:r>
          </a:p>
        </p:txBody>
      </p:sp>
      <p:pic>
        <p:nvPicPr>
          <p:cNvPr id="9" name="Picture 8" descr="Jun_log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1"/>
          <a:stretch/>
        </p:blipFill>
        <p:spPr>
          <a:xfrm>
            <a:off x="3302681" y="1175628"/>
            <a:ext cx="2663602" cy="1038561"/>
          </a:xfrm>
          <a:prstGeom prst="rect">
            <a:avLst/>
          </a:prstGeom>
        </p:spPr>
      </p:pic>
      <p:pic>
        <p:nvPicPr>
          <p:cNvPr id="6" name="Picture 5" descr="Jun_motif_vari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3003550"/>
            <a:ext cx="7945967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9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84</a:t>
            </a:fld>
            <a:endParaRPr lang="en-US"/>
          </a:p>
        </p:txBody>
      </p:sp>
      <p:pic>
        <p:nvPicPr>
          <p:cNvPr id="3" name="Imagen 2" descr="cobind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1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556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257936" y="7055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02" y="1140549"/>
            <a:ext cx="4274287" cy="3952753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271266" y="-68145"/>
            <a:ext cx="851746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Multiple transcription factors can cooperatively regulate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7816643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093" y="0"/>
            <a:ext cx="8229600" cy="9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2257936" y="7055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24362">
            <a:off x="3700336" y="5308285"/>
            <a:ext cx="2440651" cy="1632597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912519" y="5076201"/>
            <a:ext cx="7836545" cy="1095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Transcription Factors can bind in cis – Known as Cluster of Regulatory Modules (CRMs)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02" y="1140549"/>
            <a:ext cx="4274287" cy="3952753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271266" y="-68145"/>
            <a:ext cx="851746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Multiple transcription factors can cooperatively regulate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610134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40862" y="1450757"/>
            <a:ext cx="8459702" cy="14702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Why do we expect co-factors?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TFs in Eukaryotes tend to bind in clusters of regulatory modules.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14226" y="0"/>
            <a:ext cx="8365067" cy="9420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Can we detect when alleles disrupt cofactors?</a:t>
            </a:r>
            <a:endParaRPr lang="en-US" sz="2800" i="1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/>
          <a:stretch/>
        </p:blipFill>
        <p:spPr>
          <a:xfrm>
            <a:off x="812800" y="2820434"/>
            <a:ext cx="4025900" cy="29834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99" y="2551666"/>
            <a:ext cx="2669200" cy="32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42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40862" y="1450757"/>
            <a:ext cx="8459702" cy="14702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Why do we expect co-factors?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TFs in Eukaryotes tend to bind in clusters of regulatory modules.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14226" y="0"/>
            <a:ext cx="8365067" cy="94207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Can we detect when alleles disrupt cofactors?</a:t>
            </a:r>
            <a:endParaRPr lang="en-US" sz="2800" i="1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/>
          <a:stretch/>
        </p:blipFill>
        <p:spPr>
          <a:xfrm>
            <a:off x="812800" y="2820434"/>
            <a:ext cx="4025900" cy="29834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99" y="2551666"/>
            <a:ext cx="2669200" cy="3252233"/>
          </a:xfrm>
          <a:prstGeom prst="rect">
            <a:avLst/>
          </a:prstGeom>
        </p:spPr>
      </p:pic>
      <p:sp>
        <p:nvSpPr>
          <p:cNvPr id="5" name="Cross 4"/>
          <p:cNvSpPr/>
          <p:nvPr/>
        </p:nvSpPr>
        <p:spPr>
          <a:xfrm rot="18906489">
            <a:off x="5683726" y="3075575"/>
            <a:ext cx="1804481" cy="1898399"/>
          </a:xfrm>
          <a:prstGeom prst="plus">
            <a:avLst>
              <a:gd name="adj" fmla="val 373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39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662209" y="0"/>
            <a:ext cx="7980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CA">
                <a:solidFill>
                  <a:schemeClr val="bg1"/>
                </a:solidFill>
              </a:rPr>
              <a:t>Experimentally determine genome wide binding of 4 TFs relevant for liver from five mammalian species.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1624" y="2585600"/>
            <a:ext cx="8342312" cy="1816100"/>
            <a:chOff x="544513" y="3250406"/>
            <a:chExt cx="8342312" cy="1816100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4002881"/>
              <a:ext cx="1420812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38" y="4002881"/>
              <a:ext cx="1185862" cy="96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5" y="4002881"/>
              <a:ext cx="1371600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 flipV="1">
              <a:off x="1179513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79513" y="3682206"/>
              <a:ext cx="14065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86038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882775" y="3250406"/>
              <a:ext cx="0" cy="431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82775" y="3250406"/>
              <a:ext cx="53070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89788" y="3250406"/>
              <a:ext cx="0" cy="431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89788" y="3682206"/>
              <a:ext cx="90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427788" y="368220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427788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091488" y="3682206"/>
              <a:ext cx="0" cy="33496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441825" y="3250406"/>
              <a:ext cx="0" cy="6000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4585"/>
            <p:cNvSpPr txBox="1">
              <a:spLocks noChangeArrowheads="1"/>
            </p:cNvSpPr>
            <p:nvPr/>
          </p:nvSpPr>
          <p:spPr bwMode="auto">
            <a:xfrm>
              <a:off x="1227138" y="3642519"/>
              <a:ext cx="11763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25 mya</a:t>
              </a:r>
              <a:endParaRPr lang="en-GB" sz="2000"/>
            </a:p>
          </p:txBody>
        </p: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6148388" y="3634581"/>
              <a:ext cx="2355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20 </a:t>
              </a:r>
              <a:r>
                <a:rPr lang="en-CA" sz="2000" err="1"/>
                <a:t>mya</a:t>
              </a:r>
              <a:endParaRPr lang="en-GB" sz="2000"/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4416425" y="3282156"/>
              <a:ext cx="1152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80 mya</a:t>
              </a:r>
              <a:endParaRPr lang="en-GB" sz="2000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3" y="4002881"/>
              <a:ext cx="1257300" cy="94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800" y="4002881"/>
              <a:ext cx="1192213" cy="955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081290" y="1291697"/>
            <a:ext cx="306271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Collaboration: </a:t>
            </a:r>
          </a:p>
          <a:p>
            <a:r>
              <a:rPr lang="en-US"/>
              <a:t>Benoit </a:t>
            </a:r>
            <a:r>
              <a:rPr lang="en-US" err="1"/>
              <a:t>Ballester</a:t>
            </a:r>
            <a:r>
              <a:rPr lang="en-US"/>
              <a:t> (INSERM)</a:t>
            </a:r>
          </a:p>
          <a:p>
            <a:r>
              <a:rPr lang="en-US"/>
              <a:t>Duncan Odom (Cambridge U)</a:t>
            </a:r>
          </a:p>
          <a:p>
            <a:r>
              <a:rPr lang="en-US"/>
              <a:t>Paul </a:t>
            </a:r>
            <a:r>
              <a:rPr lang="en-US" err="1"/>
              <a:t>Flicek</a:t>
            </a:r>
            <a:r>
              <a:rPr lang="en-US"/>
              <a:t> (EBI)</a:t>
            </a:r>
          </a:p>
        </p:txBody>
      </p:sp>
      <p:pic>
        <p:nvPicPr>
          <p:cNvPr id="26" name="Picture 20" descr="Wilson_Odom_COGD_Figure1_submis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1279735"/>
            <a:ext cx="5067124" cy="121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18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9832" y="-1647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First characterized Enhancers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1617" y="3617000"/>
            <a:ext cx="950632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500" b="1"/>
              <a:t>Enhancer</a:t>
            </a:r>
          </a:p>
          <a:p>
            <a:pPr algn="ctr"/>
            <a:r>
              <a:rPr lang="en-US" sz="1500" b="1"/>
              <a:t>Promoter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9F260-943D-1347-9343-B3AC343B1D2E}"/>
              </a:ext>
            </a:extLst>
          </p:cNvPr>
          <p:cNvSpPr/>
          <p:nvPr/>
        </p:nvSpPr>
        <p:spPr>
          <a:xfrm>
            <a:off x="5900350" y="6596390"/>
            <a:ext cx="3184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/>
              <a:t>Medina-Rivera, </a:t>
            </a:r>
            <a:r>
              <a:rPr lang="en-CA" sz="1100" i="1"/>
              <a:t>Trends in Biochemical Sciences</a:t>
            </a:r>
            <a:r>
              <a:rPr lang="en-CA" sz="1100"/>
              <a:t>, 2018</a:t>
            </a:r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878AD-1634-6548-96FF-AE0601B7C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1"/>
          <a:stretch/>
        </p:blipFill>
        <p:spPr>
          <a:xfrm>
            <a:off x="1" y="2009342"/>
            <a:ext cx="6705600" cy="3215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AF72F9-06DB-214B-AD4D-01F49479A914}"/>
              </a:ext>
            </a:extLst>
          </p:cNvPr>
          <p:cNvSpPr/>
          <p:nvPr/>
        </p:nvSpPr>
        <p:spPr>
          <a:xfrm>
            <a:off x="6705601" y="2292508"/>
            <a:ext cx="22775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/>
              <a:t>Banerji, J. et al. (1981); Benoist, C. and </a:t>
            </a:r>
            <a:r>
              <a:rPr lang="en-US" sz="1100" err="1"/>
              <a:t>Chambon</a:t>
            </a:r>
            <a:r>
              <a:rPr lang="en-US" sz="1100"/>
              <a:t>, P. (1981)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899BA-E43E-1C41-AF7F-5FEEE88C11CB}"/>
              </a:ext>
            </a:extLst>
          </p:cNvPr>
          <p:cNvSpPr/>
          <p:nvPr/>
        </p:nvSpPr>
        <p:spPr>
          <a:xfrm>
            <a:off x="6705601" y="2735626"/>
            <a:ext cx="22775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err="1"/>
              <a:t>Boshart</a:t>
            </a:r>
            <a:r>
              <a:rPr lang="en-US" sz="1100"/>
              <a:t>, M. et al. (1985)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42ED13-6822-2647-9A75-057B9CBA3DA4}"/>
              </a:ext>
            </a:extLst>
          </p:cNvPr>
          <p:cNvSpPr/>
          <p:nvPr/>
        </p:nvSpPr>
        <p:spPr>
          <a:xfrm>
            <a:off x="6705601" y="3042360"/>
            <a:ext cx="21659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err="1"/>
              <a:t>Bienz</a:t>
            </a:r>
            <a:r>
              <a:rPr lang="en-US" sz="1100"/>
              <a:t>, M. and Pelham, H.R. (1986)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71A5B-4C16-EE4C-A819-E2CA3884E77E}"/>
              </a:ext>
            </a:extLst>
          </p:cNvPr>
          <p:cNvSpPr/>
          <p:nvPr/>
        </p:nvSpPr>
        <p:spPr>
          <a:xfrm>
            <a:off x="6705601" y="3361454"/>
            <a:ext cx="1707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Deschamps, J. et al. (1985)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18EA0-DA96-7C4C-8B5E-B982154E5D84}"/>
              </a:ext>
            </a:extLst>
          </p:cNvPr>
          <p:cNvSpPr/>
          <p:nvPr/>
        </p:nvSpPr>
        <p:spPr>
          <a:xfrm>
            <a:off x="6705601" y="373265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Serfling</a:t>
            </a:r>
            <a:r>
              <a:rPr lang="en-US" sz="1100"/>
              <a:t>, E. et al. (1985)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A9D19E-C9C6-A248-8D44-E038948BEFE5}"/>
              </a:ext>
            </a:extLst>
          </p:cNvPr>
          <p:cNvSpPr/>
          <p:nvPr/>
        </p:nvSpPr>
        <p:spPr>
          <a:xfrm>
            <a:off x="6705601" y="454413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Grosschedl</a:t>
            </a:r>
            <a:r>
              <a:rPr lang="en-US" sz="1100"/>
              <a:t>, R. and </a:t>
            </a:r>
            <a:r>
              <a:rPr lang="en-US" sz="1100" err="1"/>
              <a:t>Birnstiel</a:t>
            </a:r>
            <a:r>
              <a:rPr lang="en-US" sz="1100"/>
              <a:t>, M.L. (1982)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40EA70-C965-CA4C-AF17-D6FA0D1E841C}"/>
              </a:ext>
            </a:extLst>
          </p:cNvPr>
          <p:cNvSpPr/>
          <p:nvPr/>
        </p:nvSpPr>
        <p:spPr>
          <a:xfrm>
            <a:off x="6705601" y="412522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err="1"/>
              <a:t>Serfling</a:t>
            </a:r>
            <a:r>
              <a:rPr lang="en-US" sz="1100"/>
              <a:t>, E. et al. (1985)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DE0F3B-63FB-D841-8214-60FBB7A61723}"/>
              </a:ext>
            </a:extLst>
          </p:cNvPr>
          <p:cNvSpPr/>
          <p:nvPr/>
        </p:nvSpPr>
        <p:spPr>
          <a:xfrm>
            <a:off x="6705601" y="4838359"/>
            <a:ext cx="1778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err="1"/>
              <a:t>Goodbourn</a:t>
            </a:r>
            <a:r>
              <a:rPr lang="en-US" sz="1100"/>
              <a:t>, S. et al. (1985)</a:t>
            </a:r>
          </a:p>
        </p:txBody>
      </p:sp>
    </p:spTree>
    <p:extLst>
      <p:ext uri="{BB962C8B-B14F-4D97-AF65-F5344CB8AC3E}">
        <p14:creationId xmlns:p14="http://schemas.microsoft.com/office/powerpoint/2010/main" val="20187670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662209" y="0"/>
            <a:ext cx="7980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CA">
                <a:solidFill>
                  <a:schemeClr val="bg1"/>
                </a:solidFill>
              </a:rPr>
              <a:t>Experimentally determine genome wide binding of 4 TFs relevant for liver from five mammalian species.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1624" y="2585600"/>
            <a:ext cx="8342312" cy="1816100"/>
            <a:chOff x="544513" y="3250406"/>
            <a:chExt cx="8342312" cy="1816100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4002881"/>
              <a:ext cx="1420812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38" y="4002881"/>
              <a:ext cx="1185862" cy="96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5" y="4002881"/>
              <a:ext cx="1371600" cy="1063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 flipV="1">
              <a:off x="1179513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79513" y="3682206"/>
              <a:ext cx="14065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86038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882775" y="3250406"/>
              <a:ext cx="0" cy="431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882775" y="3250406"/>
              <a:ext cx="530701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89788" y="3250406"/>
              <a:ext cx="0" cy="431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189788" y="3682206"/>
              <a:ext cx="901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427788" y="368220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427788" y="3682206"/>
              <a:ext cx="0" cy="3206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091488" y="3682206"/>
              <a:ext cx="0" cy="33496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441825" y="3250406"/>
              <a:ext cx="0" cy="6000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4585"/>
            <p:cNvSpPr txBox="1">
              <a:spLocks noChangeArrowheads="1"/>
            </p:cNvSpPr>
            <p:nvPr/>
          </p:nvSpPr>
          <p:spPr bwMode="auto">
            <a:xfrm>
              <a:off x="1227138" y="3642519"/>
              <a:ext cx="11763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25 mya</a:t>
              </a:r>
              <a:endParaRPr lang="en-GB" sz="2000"/>
            </a:p>
          </p:txBody>
        </p: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6148388" y="3634581"/>
              <a:ext cx="2355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20 </a:t>
              </a:r>
              <a:r>
                <a:rPr lang="en-CA" sz="2000" err="1"/>
                <a:t>mya</a:t>
              </a:r>
              <a:endParaRPr lang="en-GB" sz="2000"/>
            </a:p>
          </p:txBody>
        </p:sp>
        <p:sp>
          <p:nvSpPr>
            <p:cNvPr id="44" name="TextBox 43"/>
            <p:cNvSpPr txBox="1">
              <a:spLocks noChangeArrowheads="1"/>
            </p:cNvSpPr>
            <p:nvPr/>
          </p:nvSpPr>
          <p:spPr bwMode="auto">
            <a:xfrm>
              <a:off x="4416425" y="3282156"/>
              <a:ext cx="1152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CA" sz="2000"/>
                <a:t>80 mya</a:t>
              </a:r>
              <a:endParaRPr lang="en-GB" sz="2000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13" y="4002881"/>
              <a:ext cx="1257300" cy="94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800" y="4002881"/>
              <a:ext cx="1192213" cy="955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081290" y="1291697"/>
            <a:ext cx="306271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Collaboration: </a:t>
            </a:r>
          </a:p>
          <a:p>
            <a:r>
              <a:rPr lang="en-US"/>
              <a:t>Benoit </a:t>
            </a:r>
            <a:r>
              <a:rPr lang="en-US" err="1"/>
              <a:t>Ballester</a:t>
            </a:r>
            <a:r>
              <a:rPr lang="en-US"/>
              <a:t> (INSERM)</a:t>
            </a:r>
          </a:p>
          <a:p>
            <a:r>
              <a:rPr lang="en-US"/>
              <a:t>Duncan Odom (Cambridge U)</a:t>
            </a:r>
          </a:p>
          <a:p>
            <a:r>
              <a:rPr lang="en-US"/>
              <a:t>Paul </a:t>
            </a:r>
            <a:r>
              <a:rPr lang="en-US" err="1"/>
              <a:t>Flicek</a:t>
            </a:r>
            <a:r>
              <a:rPr lang="en-US"/>
              <a:t> (EBI)</a:t>
            </a:r>
          </a:p>
        </p:txBody>
      </p:sp>
      <p:pic>
        <p:nvPicPr>
          <p:cNvPr id="26" name="Picture 20" descr="Wilson_Odom_COGD_Figure1_submiss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1279735"/>
            <a:ext cx="5067124" cy="121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327169"/>
              </p:ext>
            </p:extLst>
          </p:nvPr>
        </p:nvGraphicFramePr>
        <p:xfrm>
          <a:off x="198438" y="4956088"/>
          <a:ext cx="8767762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1" name="Worksheet" r:id="rId10" imgW="5461000" imgH="1536700" progId="Excel.Sheet.8">
                  <p:embed/>
                </p:oleObj>
              </mc:Choice>
              <mc:Fallback>
                <p:oleObj name="Worksheet" r:id="rId10" imgW="5461000" imgH="1536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4956088"/>
                        <a:ext cx="8767762" cy="204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6341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itle 1"/>
          <p:cNvSpPr>
            <a:spLocks noGrp="1"/>
          </p:cNvSpPr>
          <p:nvPr>
            <p:ph type="title" idx="4294967295"/>
          </p:nvPr>
        </p:nvSpPr>
        <p:spPr>
          <a:xfrm>
            <a:off x="165100" y="-173084"/>
            <a:ext cx="8761413" cy="1143001"/>
          </a:xfrm>
        </p:spPr>
        <p:txBody>
          <a:bodyPr/>
          <a:lstStyle/>
          <a:p>
            <a:pPr eaLnBrk="1" hangingPunct="1"/>
            <a:r>
              <a:rPr lang="en-CA" sz="2800">
                <a:solidFill>
                  <a:srgbClr val="FFFFFF"/>
                </a:solidFill>
                <a:latin typeface="Calibri" charset="0"/>
              </a:rPr>
              <a:t>Transcription factors cluster together to regulate genes</a:t>
            </a:r>
            <a:br>
              <a:rPr lang="en-CA" sz="2800">
                <a:solidFill>
                  <a:srgbClr val="FFFFFF"/>
                </a:solidFill>
                <a:latin typeface="Calibri" charset="0"/>
              </a:rPr>
            </a:br>
            <a:r>
              <a:rPr lang="en-CA" sz="2800">
                <a:solidFill>
                  <a:srgbClr val="FFFFFF"/>
                </a:solidFill>
                <a:latin typeface="Calibri" charset="0"/>
              </a:rPr>
              <a:t>CRMs</a:t>
            </a:r>
            <a:endParaRPr lang="en-GB" sz="280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4174" y="1153424"/>
            <a:ext cx="7218021" cy="5552154"/>
            <a:chOff x="3507962" y="1778000"/>
            <a:chExt cx="5636038" cy="4765591"/>
          </a:xfrm>
        </p:grpSpPr>
        <p:pic>
          <p:nvPicPr>
            <p:cNvPr id="3" name="Picture 2" descr="Figure0_v4_CRM_EPO_strateg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6006" y="1778000"/>
              <a:ext cx="5497994" cy="476559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7962" y="178727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1093" y="506124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Screen Shot 2013-01-18 at 11.43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0" y="5673719"/>
            <a:ext cx="922695" cy="7818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38538" y="4204960"/>
            <a:ext cx="2987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Orthologous sequences: 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Ensembl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Compara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EPO (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Enredo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 Pecan </a:t>
            </a:r>
            <a:r>
              <a:rPr lang="en-US" err="1">
                <a:solidFill>
                  <a:schemeClr val="bg2">
                    <a:lumMod val="10000"/>
                  </a:schemeClr>
                </a:solidFill>
              </a:rPr>
              <a:t>Ortheus</a:t>
            </a:r>
            <a:r>
              <a:rPr lang="en-US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algn="ctr"/>
            <a:r>
              <a:rPr lang="en-US">
                <a:solidFill>
                  <a:schemeClr val="bg2">
                    <a:lumMod val="10000"/>
                  </a:schemeClr>
                </a:solidFill>
              </a:rPr>
              <a:t>multispecies alignment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38538" y="3400778"/>
            <a:ext cx="9748205" cy="345722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545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itle 1"/>
          <p:cNvSpPr>
            <a:spLocks noGrp="1"/>
          </p:cNvSpPr>
          <p:nvPr>
            <p:ph type="title" idx="4294967295"/>
          </p:nvPr>
        </p:nvSpPr>
        <p:spPr>
          <a:xfrm>
            <a:off x="165100" y="-173084"/>
            <a:ext cx="8761413" cy="1143001"/>
          </a:xfrm>
        </p:spPr>
        <p:txBody>
          <a:bodyPr/>
          <a:lstStyle/>
          <a:p>
            <a:pPr eaLnBrk="1" hangingPunct="1"/>
            <a:r>
              <a:rPr lang="en-CA" sz="2800">
                <a:solidFill>
                  <a:srgbClr val="FFFFFF"/>
                </a:solidFill>
                <a:latin typeface="Calibri" charset="0"/>
              </a:rPr>
              <a:t>Transcription factors cluster together to regulate genes</a:t>
            </a:r>
            <a:br>
              <a:rPr lang="en-CA" sz="2800">
                <a:solidFill>
                  <a:srgbClr val="FFFFFF"/>
                </a:solidFill>
                <a:latin typeface="Calibri" charset="0"/>
              </a:rPr>
            </a:br>
            <a:r>
              <a:rPr lang="en-CA" sz="2800">
                <a:solidFill>
                  <a:srgbClr val="FFFFFF"/>
                </a:solidFill>
                <a:latin typeface="Calibri" charset="0"/>
              </a:rPr>
              <a:t>CRMs</a:t>
            </a:r>
            <a:endParaRPr lang="en-GB" sz="280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4174" y="1153424"/>
            <a:ext cx="7218021" cy="5552154"/>
            <a:chOff x="3507962" y="1778000"/>
            <a:chExt cx="5636038" cy="4765591"/>
          </a:xfrm>
        </p:grpSpPr>
        <p:pic>
          <p:nvPicPr>
            <p:cNvPr id="3" name="Picture 2" descr="Figure0_v4_CRM_EPO_strateg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6006" y="1778000"/>
              <a:ext cx="5497994" cy="476559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7962" y="178727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1093" y="506124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Screen Shot 2013-01-18 at 11.43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0" y="5673719"/>
            <a:ext cx="922695" cy="7818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38538" y="4684889"/>
            <a:ext cx="9748205" cy="2173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075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itle 1"/>
          <p:cNvSpPr>
            <a:spLocks noGrp="1"/>
          </p:cNvSpPr>
          <p:nvPr>
            <p:ph type="title" idx="4294967295"/>
          </p:nvPr>
        </p:nvSpPr>
        <p:spPr>
          <a:xfrm>
            <a:off x="165100" y="-173084"/>
            <a:ext cx="8761413" cy="1143001"/>
          </a:xfrm>
        </p:spPr>
        <p:txBody>
          <a:bodyPr/>
          <a:lstStyle/>
          <a:p>
            <a:pPr eaLnBrk="1" hangingPunct="1"/>
            <a:r>
              <a:rPr lang="en-CA" sz="2800">
                <a:solidFill>
                  <a:srgbClr val="FFFFFF"/>
                </a:solidFill>
                <a:latin typeface="Calibri" charset="0"/>
              </a:rPr>
              <a:t>Transcription factors cluster together to regulate genes</a:t>
            </a:r>
            <a:br>
              <a:rPr lang="en-CA" sz="2800">
                <a:solidFill>
                  <a:srgbClr val="FFFFFF"/>
                </a:solidFill>
                <a:latin typeface="Calibri" charset="0"/>
              </a:rPr>
            </a:br>
            <a:r>
              <a:rPr lang="en-CA" sz="2800">
                <a:solidFill>
                  <a:srgbClr val="FFFFFF"/>
                </a:solidFill>
                <a:latin typeface="Calibri" charset="0"/>
              </a:rPr>
              <a:t>CRMs</a:t>
            </a:r>
            <a:endParaRPr lang="en-GB" sz="280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4174" y="1153424"/>
            <a:ext cx="7218021" cy="5552154"/>
            <a:chOff x="3507962" y="1778000"/>
            <a:chExt cx="5636038" cy="4765591"/>
          </a:xfrm>
        </p:grpSpPr>
        <p:pic>
          <p:nvPicPr>
            <p:cNvPr id="3" name="Picture 2" descr="Figure0_v4_CRM_EPO_strateg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6006" y="1778000"/>
              <a:ext cx="5497994" cy="476559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507962" y="178727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1093" y="5061241"/>
              <a:ext cx="209826" cy="276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Screen Shot 2013-01-18 at 11.43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60" y="5673719"/>
            <a:ext cx="922695" cy="7818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38538" y="4684889"/>
            <a:ext cx="9748205" cy="217311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68500" y="4038600"/>
            <a:ext cx="5740400" cy="1905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64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itle 1"/>
          <p:cNvSpPr>
            <a:spLocks noGrp="1"/>
          </p:cNvSpPr>
          <p:nvPr>
            <p:ph type="title" idx="4294967295"/>
          </p:nvPr>
        </p:nvSpPr>
        <p:spPr>
          <a:xfrm>
            <a:off x="165100" y="-173084"/>
            <a:ext cx="8761413" cy="1143001"/>
          </a:xfrm>
        </p:spPr>
        <p:txBody>
          <a:bodyPr/>
          <a:lstStyle/>
          <a:p>
            <a:pPr eaLnBrk="1" hangingPunct="1"/>
            <a:r>
              <a:rPr lang="en-CA" sz="2800">
                <a:solidFill>
                  <a:srgbClr val="FFFFFF"/>
                </a:solidFill>
                <a:latin typeface="Calibri" charset="0"/>
              </a:rPr>
              <a:t>Transcription factors cluster together to regulate genes</a:t>
            </a:r>
            <a:br>
              <a:rPr lang="en-CA" sz="2800">
                <a:solidFill>
                  <a:srgbClr val="FFFFFF"/>
                </a:solidFill>
                <a:latin typeface="Calibri" charset="0"/>
              </a:rPr>
            </a:br>
            <a:r>
              <a:rPr lang="en-CA" sz="2800">
                <a:solidFill>
                  <a:srgbClr val="FFFFFF"/>
                </a:solidFill>
                <a:latin typeface="Calibri" charset="0"/>
              </a:rPr>
              <a:t>CRMs</a:t>
            </a:r>
            <a:endParaRPr lang="en-GB" sz="2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571619"/>
            <a:ext cx="7531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962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99326" y="0"/>
            <a:ext cx="10058400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340862" y="1046206"/>
            <a:ext cx="8459702" cy="26678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  <a:buClrTx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</a:rPr>
              <a:t>F1 mice with inbred parents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09320" y="1852742"/>
            <a:ext cx="2820571" cy="2498943"/>
            <a:chOff x="7101904" y="2200003"/>
            <a:chExt cx="3169088" cy="3072283"/>
          </a:xfrm>
        </p:grpSpPr>
        <p:grpSp>
          <p:nvGrpSpPr>
            <p:cNvPr id="6" name="Group 5"/>
            <p:cNvGrpSpPr/>
            <p:nvPr/>
          </p:nvGrpSpPr>
          <p:grpSpPr>
            <a:xfrm>
              <a:off x="7321303" y="2795992"/>
              <a:ext cx="2949689" cy="2476294"/>
              <a:chOff x="1097280" y="1944192"/>
              <a:chExt cx="2949689" cy="2476294"/>
            </a:xfrm>
          </p:grpSpPr>
          <p:pic>
            <p:nvPicPr>
              <p:cNvPr id="9" name="Picture 2" descr="http://www.clker.com/cliparts/E/Q/D/S/6/T/mouse-md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280" y="2113862"/>
                <a:ext cx="993494" cy="980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http://www.vectors4all.net/preview/simple-cartoon-mouse-clip-ar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447" y="2046851"/>
                <a:ext cx="1062165" cy="1047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http://www.clker.com/cliparts/e/2/0/6/12154415421767612404lemmling_Simple_cartoon_mouse.svg.hi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1346" y="3403512"/>
                <a:ext cx="1030717" cy="10169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Multiply 11"/>
              <p:cNvSpPr/>
              <p:nvPr/>
            </p:nvSpPr>
            <p:spPr>
              <a:xfrm>
                <a:off x="2416705" y="2832212"/>
                <a:ext cx="267742" cy="261809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http://www.clker.com/cliparts/b/1/7/9/11949849671589982655male_symbol_dan_gerhards_01.svg.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445" y="1962217"/>
                <a:ext cx="352524" cy="354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0" descr="http://www.clker.com/cliparts/5/3/9/6/11949849661308840073female_symbol_dan_gerhar_01.svg.hi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436" y="1944192"/>
                <a:ext cx="273303" cy="464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http://www.clker.com/cliparts/b/1/7/9/11949849671589982655male_symbol_dan_gerhards_01.svg.hi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2063" y="3378559"/>
                <a:ext cx="352524" cy="354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7101904" y="2200003"/>
              <a:ext cx="14917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BL6 (Ref)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78377" y="2208211"/>
              <a:ext cx="12210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</a:rPr>
                <a:t>AJ (Alt)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Heterozygous </a:t>
            </a:r>
            <a:r>
              <a:rPr lang="en-US" sz="2800" i="1" err="1"/>
              <a:t>ChIP-seq</a:t>
            </a:r>
            <a:r>
              <a:rPr lang="en-US" sz="2800"/>
              <a:t>: Can we detect co-factor effects?</a:t>
            </a:r>
            <a:endParaRPr lang="en-US" sz="2800" i="1"/>
          </a:p>
        </p:txBody>
      </p:sp>
      <p:pic>
        <p:nvPicPr>
          <p:cNvPr id="25" name="Picture 12" descr="http://vector.me/files/images/3/7/378421/liver_previ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85" y="4994057"/>
            <a:ext cx="1345480" cy="9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www.zymoresearch.com/media/images/land/services/chip-seq/chip-seq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54787" y="4689517"/>
            <a:ext cx="1879741" cy="13438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5"/>
          <p:cNvSpPr txBox="1">
            <a:spLocks/>
          </p:cNvSpPr>
          <p:nvPr/>
        </p:nvSpPr>
        <p:spPr>
          <a:xfrm>
            <a:off x="5937445" y="4905654"/>
            <a:ext cx="2269067" cy="1107357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HNF6   </a:t>
            </a: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CEBPA</a:t>
            </a:r>
          </a:p>
        </p:txBody>
      </p:sp>
    </p:spTree>
    <p:extLst>
      <p:ext uri="{BB962C8B-B14F-4D97-AF65-F5344CB8AC3E}">
        <p14:creationId xmlns:p14="http://schemas.microsoft.com/office/powerpoint/2010/main" val="20040152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itle 1"/>
          <p:cNvSpPr>
            <a:spLocks noGrp="1"/>
          </p:cNvSpPr>
          <p:nvPr>
            <p:ph type="title" idx="4294967295"/>
          </p:nvPr>
        </p:nvSpPr>
        <p:spPr>
          <a:xfrm>
            <a:off x="165100" y="-173084"/>
            <a:ext cx="8761413" cy="1143001"/>
          </a:xfrm>
        </p:spPr>
        <p:txBody>
          <a:bodyPr/>
          <a:lstStyle/>
          <a:p>
            <a:pPr eaLnBrk="1" hangingPunct="1"/>
            <a:r>
              <a:rPr lang="en-CA" sz="2800">
                <a:solidFill>
                  <a:srgbClr val="FFFFFF"/>
                </a:solidFill>
                <a:latin typeface="Calibri" charset="0"/>
              </a:rPr>
              <a:t>Transcription factors cluster together to regulate genes</a:t>
            </a:r>
            <a:br>
              <a:rPr lang="en-CA" sz="2800">
                <a:solidFill>
                  <a:srgbClr val="FFFFFF"/>
                </a:solidFill>
                <a:latin typeface="Calibri" charset="0"/>
              </a:rPr>
            </a:br>
            <a:r>
              <a:rPr lang="en-CA" sz="2800">
                <a:solidFill>
                  <a:srgbClr val="FFFFFF"/>
                </a:solidFill>
                <a:latin typeface="Calibri" charset="0"/>
              </a:rPr>
              <a:t>CRMs</a:t>
            </a:r>
            <a:endParaRPr lang="en-GB" sz="2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571619"/>
            <a:ext cx="7531100" cy="459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600" y="1571619"/>
            <a:ext cx="3479800" cy="4597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023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Heterozygous </a:t>
            </a:r>
            <a:r>
              <a:rPr lang="en-US" sz="2800" i="1" err="1"/>
              <a:t>ChIP-seq</a:t>
            </a:r>
            <a:r>
              <a:rPr lang="en-US" sz="2800"/>
              <a:t>: Can we detect co-factor effects?</a:t>
            </a:r>
          </a:p>
          <a:p>
            <a:r>
              <a:rPr lang="en-US" sz="2800"/>
              <a:t>HNF6 F1 data set</a:t>
            </a:r>
          </a:p>
          <a:p>
            <a:endParaRPr lang="en-US" sz="2800" i="1"/>
          </a:p>
        </p:txBody>
      </p:sp>
      <p:sp>
        <p:nvSpPr>
          <p:cNvPr id="5" name="Rectangle 4"/>
          <p:cNvSpPr/>
          <p:nvPr/>
        </p:nvSpPr>
        <p:spPr>
          <a:xfrm>
            <a:off x="220132" y="2021916"/>
            <a:ext cx="3450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/>
              <a:t>6458 Peaks with SNPs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/>
              <a:t>2123 sites are novel HNF6 binding.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/>
              <a:t>3433 overlap an zoo-Chip HNF6.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/>
              <a:t>868 are gains at existing binding sites for other TFs.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2000"/>
              <a:t>1253 represent novel binding sites that don't overlap any peak from the  Zoo-Chip mouse data.</a:t>
            </a:r>
          </a:p>
        </p:txBody>
      </p:sp>
      <p:pic>
        <p:nvPicPr>
          <p:cNvPr id="6" name="Imagen 5" descr="crm.overl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1104341"/>
            <a:ext cx="5692775" cy="569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623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Heterozygous </a:t>
            </a:r>
            <a:r>
              <a:rPr lang="en-US" sz="2800" i="1" err="1"/>
              <a:t>ChIP-seq</a:t>
            </a:r>
            <a:r>
              <a:rPr lang="en-US" sz="2800"/>
              <a:t>: Can we detect co-factor effects?</a:t>
            </a:r>
            <a:endParaRPr lang="en-US" sz="2800" i="1"/>
          </a:p>
        </p:txBody>
      </p:sp>
      <p:pic>
        <p:nvPicPr>
          <p:cNvPr id="4" name="Imagen 3" descr="cobind_all_cebpaMotif_HNF6pea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8"/>
          <a:stretch/>
        </p:blipFill>
        <p:spPr>
          <a:xfrm>
            <a:off x="-60494" y="1651000"/>
            <a:ext cx="9926500" cy="2032000"/>
          </a:xfrm>
          <a:prstGeom prst="rect">
            <a:avLst/>
          </a:prstGeom>
        </p:spPr>
      </p:pic>
      <p:pic>
        <p:nvPicPr>
          <p:cNvPr id="7" name="Imagen 6" descr="cobind_all_cebpaMotif_HNF6pea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3" t="48523" b="42500"/>
          <a:stretch/>
        </p:blipFill>
        <p:spPr>
          <a:xfrm>
            <a:off x="7708900" y="846474"/>
            <a:ext cx="1435100" cy="804526"/>
          </a:xfrm>
          <a:prstGeom prst="rect">
            <a:avLst/>
          </a:prstGeom>
        </p:spPr>
      </p:pic>
      <p:pic>
        <p:nvPicPr>
          <p:cNvPr id="8" name="Imagen 7" descr="cobind_all_cebpaMotif_HNF6pea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9"/>
          <a:stretch/>
        </p:blipFill>
        <p:spPr>
          <a:xfrm>
            <a:off x="-60494" y="3644900"/>
            <a:ext cx="99265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349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1732" y="-102279"/>
            <a:ext cx="8365067" cy="145075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/>
              <a:t>Heterozygous </a:t>
            </a:r>
            <a:r>
              <a:rPr lang="en-US" sz="2800" i="1" err="1"/>
              <a:t>ChIP-seq</a:t>
            </a:r>
            <a:r>
              <a:rPr lang="en-US" sz="2800"/>
              <a:t>: Can we detect co-factor effects?</a:t>
            </a:r>
            <a:endParaRPr lang="en-US" sz="2800" i="1"/>
          </a:p>
        </p:txBody>
      </p:sp>
      <p:pic>
        <p:nvPicPr>
          <p:cNvPr id="7" name="Imagen 6" descr="cobind_all_cebpaMotif_HNF6peak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4" y="1257300"/>
            <a:ext cx="9306094" cy="52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8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53423</TotalTime>
  <Words>3937</Words>
  <Application>Microsoft Macintosh PowerPoint</Application>
  <PresentationFormat>On-screen Show (4:3)</PresentationFormat>
  <Paragraphs>711</Paragraphs>
  <Slides>101</Slides>
  <Notes>39</Notes>
  <HiddenSlides>0</HiddenSlides>
  <MMClips>0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3" baseType="lpstr">
      <vt:lpstr>ＭＳ Ｐゴシック</vt:lpstr>
      <vt:lpstr>Arial</vt:lpstr>
      <vt:lpstr>Arial Narrow</vt:lpstr>
      <vt:lpstr>Calibri</vt:lpstr>
      <vt:lpstr>Cambria</vt:lpstr>
      <vt:lpstr>Courier New</vt:lpstr>
      <vt:lpstr>Mangal</vt:lpstr>
      <vt:lpstr>Trebuchet MS</vt:lpstr>
      <vt:lpstr>Wingdings</vt:lpstr>
      <vt:lpstr>Genesis</vt:lpstr>
      <vt:lpstr>HD:Users:amedina:Documents:LIVE:Viajes:Sox2_sites.xlsx!Sox2_sites!F1C1:F21C17</vt:lpstr>
      <vt:lpstr>Worksheet</vt:lpstr>
      <vt:lpstr>Characterizing the effect of genetic variants within promoters with distal enhancer functions</vt:lpstr>
      <vt:lpstr>Regulatory Genome</vt:lpstr>
      <vt:lpstr>Regulatory Genome</vt:lpstr>
      <vt:lpstr>Regulatory Genome</vt:lpstr>
      <vt:lpstr>Regulatory Genome</vt:lpstr>
      <vt:lpstr>Regulatory Genome</vt:lpstr>
      <vt:lpstr>Annotating the Regulatory Genome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are the regulatory mechanisms affecting Epromoters?</vt:lpstr>
      <vt:lpstr>Transcription factors control gene regulation by binding to specific DNA sequences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effect of eQTLs that disrupt TF binding?</vt:lpstr>
      <vt:lpstr>What is the effect of eQTLs that disrupt TF binding?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Non-Coding Genome</vt:lpstr>
      <vt:lpstr>PowerPoint Presentation</vt:lpstr>
      <vt:lpstr>PowerPoint Presentation</vt:lpstr>
      <vt:lpstr>PowerPoint Presentation</vt:lpstr>
      <vt:lpstr>Transcription factors control gene regulation by binding to specific DNA sequences</vt:lpstr>
      <vt:lpstr>Scanning a peak sequence with a TF binding motif</vt:lpstr>
      <vt:lpstr>Detecting protein disruption of binding at base pair resolution</vt:lpstr>
      <vt:lpstr>Detecting protein disruption of binding at base pair resolution</vt:lpstr>
      <vt:lpstr>PowerPoint Presentation</vt:lpstr>
      <vt:lpstr>PowerPoint Presentation</vt:lpstr>
      <vt:lpstr>Regulatory mutations alter JUN binding motifs in promoter region of IL6 and intronic region of RAD51B. </vt:lpstr>
      <vt:lpstr>DNA mutations in protein coding genes can explain many human diseases</vt:lpstr>
      <vt:lpstr>DNA mutations in protein coding genes can explain many human diseases</vt:lpstr>
      <vt:lpstr>DNA mutations in protein coding genes can explain many human diseases</vt:lpstr>
      <vt:lpstr>DNA mutations in protein coding genes can explain many human diseases</vt:lpstr>
      <vt:lpstr>DNA mutations in protein coding genes can explain many human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Transcription Factor Sox2 </vt:lpstr>
      <vt:lpstr>Detecting protein disruption of binding at base pair resolution: Variation Scan</vt:lpstr>
      <vt:lpstr>Detecting protein disruption of binding at base pair resolution: Variation Scan</vt:lpstr>
      <vt:lpstr>Detecting protein disruption of binding at base pair resolution: Variation Scan</vt:lpstr>
      <vt:lpstr>Detecting protein disruption of binding at base pair resolution: Variation 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Transcription factors cluster together to regulate genes CRMs</vt:lpstr>
      <vt:lpstr>Transcription factors cluster together to regulate genes CRMs</vt:lpstr>
      <vt:lpstr>Transcription factors cluster together to regulate genes CRMs</vt:lpstr>
      <vt:lpstr>Transcription factors cluster together to regulate genes CRMs</vt:lpstr>
      <vt:lpstr>PowerPoint Presentation</vt:lpstr>
      <vt:lpstr>Transcription factors cluster together to regulate genes CRMs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CCG-UNAM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Alexiel</dc:creator>
  <cp:lastModifiedBy>Microsoft Office User</cp:lastModifiedBy>
  <cp:revision>876</cp:revision>
  <cp:lastPrinted>2018-11-05T16:40:32Z</cp:lastPrinted>
  <dcterms:created xsi:type="dcterms:W3CDTF">2013-05-23T21:53:19Z</dcterms:created>
  <dcterms:modified xsi:type="dcterms:W3CDTF">2018-11-05T16:42:42Z</dcterms:modified>
</cp:coreProperties>
</file>