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4187-00F6-4049-9E98-F24C91ECA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13DD9-89F1-446D-B3B4-B25D4E10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EAA21-26D7-4B0E-9604-71FA9AEC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0E2C-B5AA-4F86-8AD6-0C675DB4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673B-1463-4FFD-B857-D8A52010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2693-C41A-4BB3-9B84-D9347E7B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CBC65-AD40-457A-8366-721FAC3B0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0570-94FA-4748-84F6-CEBCA51F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37DA-D91E-4C3A-9C82-474E0652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17F9B-8399-4D3D-ABAF-206A2CA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064C4-2207-49C8-893F-469E4B9DD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C6EA5-890B-488B-BFDC-E33CA28F0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626A9-C46A-49EF-93D1-B41B76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5540-060F-4736-8CC2-CD6539BD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35B9B-664D-4B56-90BC-82B2AA0F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3C4-F6E6-43E6-8DED-DE078253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4A3B-C6A1-4A2F-9032-F9CD8BB2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AA30B-1B2C-4831-AF8E-07B2CA50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A176-1A32-4E7A-A9D9-8D157A56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18EC-675E-43E7-B427-4A820230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2FE7-3E3C-4C0A-9177-2DBB4CD0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07788-3EAE-430D-8033-B511D01DE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DF5-B68D-4BE5-949E-E5AE01AB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9404B-67A7-44E6-B06C-BA92E6D4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11C6-78EF-4ED1-B891-E4B53876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0382-BC7E-4DFF-AA34-88C9FEF1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EDB-23F3-48E5-BD13-265675E75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ED80E-5E1E-4F5F-804B-5155A14EF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2D35-AA4D-47A3-B112-95F70311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03FA4-D944-4864-93BD-1287DA79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D4803-8815-4DAB-B54C-E6286F62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97AE-096D-408B-9D02-8E2D159C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C02AD-982C-44D5-AF52-3CF650DDF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077EB-38C3-406E-A544-8051C3147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1A63D-6E93-45D9-9604-46D61104A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97311-17E7-49E3-8CAA-383E61C44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0128E-1106-4C5B-BB2C-9D836362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C85B4-4E84-4BCB-960D-6121B7A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F1C9B-9861-4CB5-BF59-9D09689B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C4DD-5CFC-49AB-9ABA-24268BF4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F4094-A5B6-4BB1-89E8-13029388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E96F1-70C6-421B-834D-088DAF49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523F9-3634-4A58-8F65-E948B178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34166-7069-43B4-AD6F-203198DE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C7927-E99B-4F8C-8A60-7B39C5EC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33317-A61A-447F-A051-3F710776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5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05D2-60BE-40D2-B247-040BB5B6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7ED7-830F-4B1C-870C-67881294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03F9-F11B-4DC6-A32D-53AC61A87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01EE2-DEF6-47F2-9A5B-0A5E39FF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3A53-A265-4D0E-AC95-4B732928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0764E-4E1C-4AEE-B85C-9C4EEAEA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2812-3C19-45EF-82DF-B93C6967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AA4FB-74E3-48EE-8CF7-8D3C0923E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5FFAB-7179-46CB-8195-D8AA645BD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835E1-65B7-4B10-86D0-0D80BA42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B1BB7-6453-4652-A495-82EA2941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23632-9623-4BAC-BEBC-4513A5B2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840CD-48F1-41A7-88CD-98504D77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1BA9-A794-4A20-AA21-ADBCBC25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0F8E8-8444-4E71-9D9E-90CC8F493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9AFF-01F2-4B6C-A448-49FA77D2367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C21D-F16F-444F-85DF-B469068FC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3EF6-9EF4-4F47-9FE6-3DA6D8D6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D14F-AE6C-4ADC-A080-06F92381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6.xml"/><Relationship Id="rId7" Type="http://schemas.openxmlformats.org/officeDocument/2006/relationships/image" Target="../media/image3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3.xml"/><Relationship Id="rId7" Type="http://schemas.openxmlformats.org/officeDocument/2006/relationships/image" Target="../media/image4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4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7.xml"/><Relationship Id="rId7" Type="http://schemas.openxmlformats.org/officeDocument/2006/relationships/image" Target="../media/image4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6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55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4.png"/><Relationship Id="rId5" Type="http://schemas.openxmlformats.org/officeDocument/2006/relationships/tags" Target="../tags/tag56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tags" Target="../tags/tag55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1.xml"/><Relationship Id="rId7" Type="http://schemas.openxmlformats.org/officeDocument/2006/relationships/image" Target="../media/image59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tags" Target="../tags/tag63.xml"/><Relationship Id="rId10" Type="http://schemas.openxmlformats.org/officeDocument/2006/relationships/image" Target="../media/image62.png"/><Relationship Id="rId4" Type="http://schemas.openxmlformats.org/officeDocument/2006/relationships/tags" Target="../tags/tag62.xml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8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6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66.png"/><Relationship Id="rId5" Type="http://schemas.openxmlformats.org/officeDocument/2006/relationships/tags" Target="../tags/tag68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tags" Target="../tags/tag67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3.xml"/><Relationship Id="rId7" Type="http://schemas.openxmlformats.org/officeDocument/2006/relationships/image" Target="../media/image7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5.png"/><Relationship Id="rId5" Type="http://schemas.openxmlformats.org/officeDocument/2006/relationships/tags" Target="../tags/tag75.xml"/><Relationship Id="rId10" Type="http://schemas.openxmlformats.org/officeDocument/2006/relationships/image" Target="../media/image74.png"/><Relationship Id="rId4" Type="http://schemas.openxmlformats.org/officeDocument/2006/relationships/tags" Target="../tags/tag74.xml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78.xml"/><Relationship Id="rId7" Type="http://schemas.openxmlformats.org/officeDocument/2006/relationships/image" Target="../media/image7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tags" Target="../tags/tag80.xml"/><Relationship Id="rId10" Type="http://schemas.openxmlformats.org/officeDocument/2006/relationships/image" Target="../media/image79.png"/><Relationship Id="rId4" Type="http://schemas.openxmlformats.org/officeDocument/2006/relationships/tags" Target="../tags/tag79.xml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9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95.xml"/><Relationship Id="rId7" Type="http://schemas.openxmlformats.org/officeDocument/2006/relationships/image" Target="../media/image9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6.xml"/><Relationship Id="rId9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99.xml"/><Relationship Id="rId7" Type="http://schemas.openxmlformats.org/officeDocument/2006/relationships/image" Target="../media/image98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5" Type="http://schemas.openxmlformats.org/officeDocument/2006/relationships/tags" Target="../tags/tag27.xml"/><Relationship Id="rId10" Type="http://schemas.openxmlformats.org/officeDocument/2006/relationships/image" Target="../media/image26.png"/><Relationship Id="rId4" Type="http://schemas.openxmlformats.org/officeDocument/2006/relationships/tags" Target="../tags/tag26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5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2D737A-CE1C-45A4-8CE2-B004FDCCA238}"/>
              </a:ext>
            </a:extLst>
          </p:cNvPr>
          <p:cNvSpPr txBox="1"/>
          <p:nvPr/>
        </p:nvSpPr>
        <p:spPr>
          <a:xfrm>
            <a:off x="1531088" y="925033"/>
            <a:ext cx="8963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Logarithmicity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the TC-Generating Function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Right-Angled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F3D71-CCEC-4CED-BD6A-6F87B2455DD9}"/>
              </a:ext>
            </a:extLst>
          </p:cNvPr>
          <p:cNvSpPr txBox="1"/>
          <p:nvPr/>
        </p:nvSpPr>
        <p:spPr>
          <a:xfrm>
            <a:off x="3894916" y="3701588"/>
            <a:ext cx="440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Oprea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Cleveland State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44D8C-2244-44B2-BF08-DC2B6EC694BE}"/>
              </a:ext>
            </a:extLst>
          </p:cNvPr>
          <p:cNvSpPr txBox="1"/>
          <p:nvPr/>
        </p:nvSpPr>
        <p:spPr>
          <a:xfrm>
            <a:off x="3115340" y="5560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7AC8A-8E53-4BEB-A42E-F746AC829341}"/>
              </a:ext>
            </a:extLst>
          </p:cNvPr>
          <p:cNvSpPr txBox="1"/>
          <p:nvPr/>
        </p:nvSpPr>
        <p:spPr>
          <a:xfrm>
            <a:off x="4493637" y="4954772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(Joint with Michael Farber)</a:t>
            </a:r>
          </a:p>
        </p:txBody>
      </p:sp>
    </p:spTree>
    <p:extLst>
      <p:ext uri="{BB962C8B-B14F-4D97-AF65-F5344CB8AC3E}">
        <p14:creationId xmlns:p14="http://schemas.microsoft.com/office/powerpoint/2010/main" val="27294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DB854-08EB-41B6-9F10-319F23CD49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1" y="388589"/>
            <a:ext cx="9689818" cy="2600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F1AD-A81D-46E2-AFB1-218D2EC775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1" y="3096104"/>
            <a:ext cx="8369004" cy="1842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D3BAC8-9F9F-4CE6-8308-4893ACDF1A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1" y="5206550"/>
            <a:ext cx="9875279" cy="9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21308-7E70-4C14-963F-F89528C811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519813"/>
            <a:ext cx="9403350" cy="1723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C5634-A3F6-49A6-8B57-01B58BF10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5" y="2569342"/>
            <a:ext cx="9955096" cy="1257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D7189F-ED75-44E9-A95D-3D8456A956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3" y="4093238"/>
            <a:ext cx="6170963" cy="19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3DCCE-2DF0-4192-B906-57198E0935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" y="424121"/>
            <a:ext cx="9794206" cy="27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D660B-2E62-4F1C-B8EB-65B60DA288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" y="923851"/>
            <a:ext cx="8347739" cy="1579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EE2A5-4178-4254-85B6-31CF1F08CD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1" y="2843682"/>
            <a:ext cx="9794205" cy="614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7202C-E913-488C-8FF3-799B2AC43EB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0" y="3905747"/>
            <a:ext cx="9993076" cy="19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220FDE-6DD0-4977-AAA6-6A7F0F31D5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1" y="988824"/>
            <a:ext cx="6577858" cy="289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0B68B-87D0-4724-B70B-045D846F86FF}"/>
              </a:ext>
            </a:extLst>
          </p:cNvPr>
          <p:cNvSpPr txBox="1"/>
          <p:nvPr/>
        </p:nvSpPr>
        <p:spPr>
          <a:xfrm>
            <a:off x="3125972" y="202294"/>
            <a:ext cx="431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Properties of RAA Groups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5B3473-94A2-4718-8387-4FF01CED80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8" y="1496053"/>
            <a:ext cx="11113861" cy="709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A1CFF1-034C-4F2D-9B8B-6F141DDACF2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8" y="2422893"/>
            <a:ext cx="10296231" cy="41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82D21D-3E7F-411D-BA70-0AF4A55194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3" y="1499776"/>
            <a:ext cx="10008855" cy="1796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DAA26-A937-4BB3-877B-B4B51FF8F0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6" y="3429000"/>
            <a:ext cx="4778919" cy="14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E94B7-ADBD-4749-B80C-CE592FBE488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3" y="5249794"/>
            <a:ext cx="9804401" cy="656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FC4E1-CB36-4A32-BC8D-E06A9925C8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3" y="514624"/>
            <a:ext cx="10432417" cy="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1A42C-634C-4B26-9FEC-2BA82D26581D}"/>
              </a:ext>
            </a:extLst>
          </p:cNvPr>
          <p:cNvSpPr txBox="1"/>
          <p:nvPr/>
        </p:nvSpPr>
        <p:spPr>
          <a:xfrm>
            <a:off x="2083981" y="584790"/>
            <a:ext cx="664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Topological Complexities of RAA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A04E0-4A61-4845-ACA3-06EFFD7DAD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" y="1381052"/>
            <a:ext cx="9857563" cy="976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64A25-D4D6-48F1-923E-793E881534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" y="2631063"/>
            <a:ext cx="4722896" cy="303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C4F60-5174-4A80-937F-BC574F6D1D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" y="3207628"/>
            <a:ext cx="9524624" cy="1603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61C9D-0395-427B-A717-DD83340B0F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9" y="5084203"/>
            <a:ext cx="7220459" cy="15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71F31-B317-446A-95BD-A13B7A462F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" y="349693"/>
            <a:ext cx="9368466" cy="2100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A734F-683D-4D83-A7A7-0E9EAB86FA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" y="2896180"/>
            <a:ext cx="9368466" cy="1549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14F33-7DB7-4BEF-9E83-EFAF40E539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" y="4730307"/>
            <a:ext cx="9368466" cy="14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2F84D-6E0E-4B5D-9262-AC7A1C2F9D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3" y="768290"/>
            <a:ext cx="9689703" cy="592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17F50-C830-48D9-84D7-36FF92E052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9" y="1533476"/>
            <a:ext cx="3599874" cy="189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70D70-6990-44AC-A862-A4C0B54A61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4" y="3601492"/>
            <a:ext cx="8539125" cy="263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985F4-B460-4FA1-BD54-C80C24665B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4" y="4037789"/>
            <a:ext cx="9600437" cy="91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26010-8435-4AF2-BEC7-6E3E0907F75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5" y="5128685"/>
            <a:ext cx="5870413" cy="277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28F70-600C-4B8A-9BDF-9CE0C3C8BE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3" y="5585841"/>
            <a:ext cx="7711679" cy="89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6626E-776A-4B99-9805-5746A4CBA8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5" y="320083"/>
            <a:ext cx="9039186" cy="2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718814-2195-47F0-B432-D0310A387C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401136"/>
            <a:ext cx="7582194" cy="143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93E62-B87D-4ECF-A65A-1B77B67859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2070936"/>
            <a:ext cx="9496054" cy="628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DF862-21BC-4162-9FEE-104F81FBFC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2847487"/>
            <a:ext cx="9262138" cy="914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3F343-9A35-4C06-9B68-2529AAF915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4025311"/>
            <a:ext cx="9379096" cy="57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8FB6F-C3DE-4615-AA7C-DFF02A83EE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4858872"/>
            <a:ext cx="9262138" cy="12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68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950E9-74F2-4DD2-B0FC-EB3775D527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1" y="322725"/>
            <a:ext cx="10187173" cy="675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5E439-1D60-476E-8C33-DC239C6C86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8" y="1128619"/>
            <a:ext cx="5452460" cy="264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98E65-E8B5-4A46-867D-F5678D01CA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8" y="1559624"/>
            <a:ext cx="6827682" cy="880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A52DE-A73C-4109-BE4C-3B349D6326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1" y="2635866"/>
            <a:ext cx="7135629" cy="860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CE717-4542-4575-A02E-3427C18852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1" y="3741632"/>
            <a:ext cx="9230243" cy="576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F8C71-71A9-4AC9-AA18-DDF8CAC2342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0" y="4493830"/>
            <a:ext cx="8390271" cy="88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BC33-11A6-4711-9833-27840A12A69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8" y="5727494"/>
            <a:ext cx="9512075" cy="6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6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7167F-9DBC-4343-AC69-2D31959D1E84}"/>
              </a:ext>
            </a:extLst>
          </p:cNvPr>
          <p:cNvSpPr txBox="1"/>
          <p:nvPr/>
        </p:nvSpPr>
        <p:spPr>
          <a:xfrm>
            <a:off x="3923414" y="237844"/>
            <a:ext cx="404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Obligatory Slide!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97D3-EC5C-46A9-9C41-2B85A5B620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8" y="1019543"/>
            <a:ext cx="10738732" cy="1415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11694-E9F2-480C-8D92-2E9C0E2014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8" y="2639678"/>
            <a:ext cx="10761332" cy="668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B8F5E-A9AE-4893-9C49-A0B6D662A5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8" y="3616605"/>
            <a:ext cx="10761334" cy="1702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8B9B5-7F2E-45DB-92D2-B0DAE5D098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8" y="5627842"/>
            <a:ext cx="7720420" cy="10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58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D71D6-C213-4CC6-8ABD-63E06708A9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2" y="1095241"/>
            <a:ext cx="9698075" cy="1872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B728F-C83F-474E-B1E6-83A63503D767}"/>
              </a:ext>
            </a:extLst>
          </p:cNvPr>
          <p:cNvSpPr txBox="1"/>
          <p:nvPr/>
        </p:nvSpPr>
        <p:spPr>
          <a:xfrm>
            <a:off x="3359889" y="393404"/>
            <a:ext cx="453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More Uses for RAA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4EEFB-4C2D-48D2-8897-EBCE2EBFA6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2" y="3142006"/>
            <a:ext cx="7806661" cy="919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215735-FEE9-4E05-A6AD-9BBDF9C4FC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2" y="4305087"/>
            <a:ext cx="9673940" cy="632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57C6D6-B282-439F-B739-1B9DCA91E8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9" y="5130122"/>
            <a:ext cx="9641383" cy="6326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E5B9BA-E986-4D19-BEA6-1B962CC388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8" y="6044904"/>
            <a:ext cx="5104152" cy="2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BD703F-D430-41E8-8423-CCD8EAC553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0" y="370959"/>
            <a:ext cx="5179235" cy="1462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C15984-AFC9-4624-A87D-6548591EA5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92" y="263454"/>
            <a:ext cx="5838768" cy="480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ED13E5-5909-46BC-B4C5-4FA32330F2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0" y="2157228"/>
            <a:ext cx="8092554" cy="18684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1BFF33-9B4A-42DE-BC3C-B4A6E48EB1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0" y="4349459"/>
            <a:ext cx="9496052" cy="5808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23FB79-C64B-42A4-B4FB-89294702F6C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0" y="5141521"/>
            <a:ext cx="9496052" cy="5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9E69B-0572-41F4-9D9B-3B17C0A4E9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5" y="572975"/>
            <a:ext cx="10316741" cy="45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9AFA3D-E4F2-44BE-B7D6-5F6F8807A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6" y="350876"/>
            <a:ext cx="7532196" cy="4306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E3651-2780-4F96-87A6-F788D8ABD6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6" y="5336364"/>
            <a:ext cx="5395268" cy="3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81B8D-2551-45D9-A79D-0B750F3D73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9" y="477283"/>
            <a:ext cx="8092394" cy="278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3C744-175F-414C-ADBD-EA54CC04D5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9" y="3788466"/>
            <a:ext cx="10308824" cy="16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65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E32D53-0B80-493E-B2ED-708D5C99C9D9}"/>
              </a:ext>
            </a:extLst>
          </p:cNvPr>
          <p:cNvSpPr txBox="1"/>
          <p:nvPr/>
        </p:nvSpPr>
        <p:spPr>
          <a:xfrm>
            <a:off x="2179673" y="224583"/>
            <a:ext cx="712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Further Consequences of LS-</a:t>
            </a:r>
            <a:r>
              <a:rPr lang="en-US" sz="2800" dirty="0" err="1"/>
              <a:t>Logarithmicity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BFB38-5B34-4C4E-8480-58D01F637B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896658"/>
            <a:ext cx="9462846" cy="4169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1D7A3-3DE9-4F36-8BB1-752E1D298D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5214657"/>
            <a:ext cx="9942621" cy="12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47C89-ACC3-49BC-A1CC-246302160F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3" y="551714"/>
            <a:ext cx="9655545" cy="2368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6D4A2-DF57-418F-B29A-DCCF40441C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3" y="3092892"/>
            <a:ext cx="9283407" cy="32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CF912-9B76-4CFF-B731-80F1992AF4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7" y="487916"/>
            <a:ext cx="9304670" cy="3775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90365-EBEA-4B59-91FA-83AFDA513C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7" y="4421963"/>
            <a:ext cx="8911265" cy="1446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662C1-22E0-41D9-8AC5-C1A49671B5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7" y="6117065"/>
            <a:ext cx="4084084" cy="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37181-18D9-41BE-8F63-FB4A601981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" y="413489"/>
            <a:ext cx="9286858" cy="1627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0CA4F-EE40-4685-8088-79470192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" y="2272123"/>
            <a:ext cx="9661891" cy="1279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A9B9-471D-43F4-A7FF-8FB0005936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" y="3698950"/>
            <a:ext cx="6954874" cy="857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26D71-2643-47A5-844F-DD3DE7CD76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" y="4794102"/>
            <a:ext cx="9493258" cy="12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03EB2-1530-4109-93B2-7C265F176A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" y="466651"/>
            <a:ext cx="10260848" cy="68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920FA-B01D-4BAB-9815-547BE80C4C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" y="1540539"/>
            <a:ext cx="8576649" cy="87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E112B-128B-457F-BA13-2D4ED26186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" y="2805814"/>
            <a:ext cx="9652170" cy="183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71FE5-7CA7-4B41-8298-97B3BE9BD7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2" y="5612384"/>
            <a:ext cx="2032415" cy="3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39000"/>
                <a:lumOff val="61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96633-D991-44F8-81A5-E0EFA1DF4C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6" y="1169757"/>
            <a:ext cx="6965507" cy="2067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2288C-3CA4-419C-AA42-F2AF320C0F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6" y="3620387"/>
            <a:ext cx="9931992" cy="2199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632976-6393-42F7-B3FC-6FDDFCEECE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6" y="612439"/>
            <a:ext cx="9687443" cy="3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1D593-6080-4BEC-89E0-4EDEC44766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5" y="353900"/>
            <a:ext cx="6806020" cy="422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1DCB3-0054-44B8-AD2F-93B5DA274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38" y="911546"/>
            <a:ext cx="4374345" cy="484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59427-1942-4B78-B160-39FB49F452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38" y="1689396"/>
            <a:ext cx="7705062" cy="422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C551D-2DCC-4C9A-95BF-1D8F964117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73" y="2571897"/>
            <a:ext cx="9956367" cy="1298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2525F-092A-4E26-B6EC-21F49D9450B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73" y="4144529"/>
            <a:ext cx="9729972" cy="20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11000"/>
                <a:lumOff val="89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9BE02-4921-4BED-B348-5ED9E58411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2" y="594360"/>
            <a:ext cx="1063623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4000"/>
                <a:lumOff val="86000"/>
                <a:alpha val="61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18AC8-4800-42BF-B114-87A638D6B5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3" y="370958"/>
            <a:ext cx="9260070" cy="1298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AB14A-B9CD-4498-9DC9-0D11266066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4" y="1767298"/>
            <a:ext cx="9070755" cy="3011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FEEDB-B86A-44CF-883E-306E948793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3" y="5059915"/>
            <a:ext cx="7614094" cy="14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1000">
              <a:schemeClr val="accent4">
                <a:lumMod val="17000"/>
                <a:lumOff val="83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EBF3D-23E8-4D41-900F-B66543B801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" y="477284"/>
            <a:ext cx="9045206" cy="891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ABCD2-2262-4D8C-835A-F8FD4DECFF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0" y="1526820"/>
            <a:ext cx="9045208" cy="57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85285C-07DF-43A0-9C35-85C3601F46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" y="2346312"/>
            <a:ext cx="9038859" cy="577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B8A581-E8F5-450B-9B19-018A79ADE8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" y="3141726"/>
            <a:ext cx="9262143" cy="32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D5A0B-77FA-4BE9-B09D-2141DB51B8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4" y="466651"/>
            <a:ext cx="9833755" cy="198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B344A1-8E66-4577-BEA6-37D25375E3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4" y="3007833"/>
            <a:ext cx="9830535" cy="26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C7D8D8-9506-4654-B03F-E30EA4A1A0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6" y="456016"/>
            <a:ext cx="8497265" cy="205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785EB-DD24-4042-BEAE-7421B0E6F7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" y="2869607"/>
            <a:ext cx="9150399" cy="266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88B167-2C46-4229-A0E0-5CC9943FDE8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" y="3429000"/>
            <a:ext cx="9625300" cy="600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990B99-665B-407D-8053-7E0FC27196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" y="4238845"/>
            <a:ext cx="9814733" cy="290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7B54C-C6A0-4F5A-A076-7D962FACE7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" y="4869120"/>
            <a:ext cx="10243031" cy="10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1" decel="50000">
                                          <p:stCondLst>
                                            <p:cond delay="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5.4293"/>
  <p:tag name="ORIGINALWIDTH" val="4290.213"/>
  <p:tag name="LATEXADDIN" val="\documentclass{article}&#10;\usepackage{amsmath,amssymb}&#10;\newcommand\tc{{\sf{TC}}}&#10;\newcommand\cat{{\sf{cat}}}&#10;\newcommand\secat{{\sf{secat}}}&#10;&#10;\pagestyle{empty}&#10;\begin{document}&#10;&#10;\noindent&#10;{\bf Definition}. The \emph{sectional category} of a fibration $p \colon E \to B$, denoted by $\secat(p)$, is the smallest number $n$&#10;for which there is a covering $\{ U_0, \ldots, U_n \}$ of $B$ by $(n+1)$ open sets, for each of which there&#10;is a continuous local section $s_i \colon U_i \to E$ of  $p$ (that is,  $p\circ s_i = j_i \colon U_i \to B$),&#10;where $j_i$ denotes the inclusion.&#10;&#10;&#10;&#10;&#10;&#10;&#10;&#10;&#10;&#10;&#10;&#10;\end{document}"/>
  <p:tag name="IGUANATEXSIZE" val="20"/>
  <p:tag name="IGUANATEXCURSOR" val="341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733"/>
  <p:tag name="ORIGINALWIDTH" val="3049.926"/>
  <p:tag name="LATEXADDIN" val="\documentclass{article}&#10;\usepackage{amsmath,amssymb}&#10;\newcommand\TC{{\sf{TC}}}&#10;\newcommand\cat{{\sf{cat}}}&#10;\newcommand\secat{{\sf{secat}}}&#10;&#10;\pagestyle{empty}&#10;\begin{document}&#10;&#10;\noindent&#10;$\TC_r(U(n))=\cat(U(n)^{r-1})=(r-1)n$ gives&#10;$\mathcal{F}=\frac{nx}{(1-x)^2}$.&#10;&#10;&#10;&#10;&#10;&#10;&#10;&#10;&#10;&#10;&#10;\end{document}"/>
  <p:tag name="IGUANATEXSIZE" val="20"/>
  <p:tag name="IGUANATEXCURSOR" val="26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477.0666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\sf{The \ End}&#10;&#10;&#10;&#10;&#10;&#10;&#10;&#10;&#10;\end{document}"/>
  <p:tag name="IGUANATEXSIZE" val="20"/>
  <p:tag name="IGUANATEXCURSOR" val="30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8.8279"/>
  <p:tag name="ORIGINALWIDTH" val="4285.348"/>
  <p:tag name="LATEXADDIN" val="\documentclass{article}&#10;\usepackage{amsmath,amssymb}&#10;\newcommand\TC{{\sf{TC}}}&#10;\newcommand\cat{{\sf{cat}}}&#10;\newcommand\secat{{\sf{secat}}}&#10;&#10;\pagestyle{empty}&#10;\begin{document}&#10;&#10;\noindent&#10;If $M^{2n}$ is a closed simply connected symplectic manifold, then&#10;$\TC_r(M)=rn$, so&#10;$$\mathcal{F}=\frac{nx(2-x)}{(1-x)^2}.$$&#10;&#10;&#10;&#10;&#10;&#10;&#10;&#10;&#10;&#10;&#10;\end{document}"/>
  <p:tag name="IGUANATEXSIZE" val="20"/>
  <p:tag name="IGUANATEXCURSOR" val="31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5.3764"/>
  <p:tag name="ORIGINALWIDTH" val="4301.1"/>
  <p:tag name="LATEXADDIN" val="\documentclass{article}&#10;\usepackage{amsmath,amssymb}&#10;\newcommand\TC{{\sf{TC}}}&#10;\newcommand\cat{{\sf{cat}}}&#10;\newcommand\secat{{\sf{secat}}}&#10;&#10;\pagestyle{empty}&#10;\begin{document}&#10;&#10;\noindent (Explained later). &#10;If $X=K(H_\Gamma,1)$ where $H_\Gamma$ is a right-angled Artin group, then&#10;$$\mathcal{F}=\frac{P(x)}{(1-x)^2}$$&#10;with $P(1)={\sf{cd}}(H_\Gamma)=c(H_\Gamma)$&#10;where $c(H_\Gamma)$ is the size of the maximal clique of the associated graph $\Gamma$.&#10;&#10;&#10;&#10;&#10;&#10;&#10;&#10;&#10;&#10;&#10;\end{document}"/>
  <p:tag name="IGUANATEXSIZE" val="20"/>
  <p:tag name="IGUANATEXCURSOR" val="33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.043"/>
  <p:tag name="ORIGINALWIDTH" val="3941.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Theorem}. The $\TC$-generating function&#10;$$\F_X (x) \, = \, \sum_{r=1}^\infty \TC_{r+1}(X)\cdot x^r$$&#10;represents a rational function of the form&#10;$$\frac{P_X(x)}{(1-x)^2}$$&#10;if and only if for all $r \geq \mathrm{deg}(P_X)$ the following recurrence relation holds:&#10;$$\TC_{r+1}(X) = \TC_r(X) + P_X(1).$$&#10;(Here, $\TC_1(X)$ is taken to be $0$ if $\mathrm{deg}(P_X)=1$.)&#10;&#10;&#10;&#10;&#10;&#10;&#10;&#10;&#10;&#10;&#10;\end{document}"/>
  <p:tag name="IGUANATEXSIZE" val="20"/>
  <p:tag name="IGUANATEXCURSOR" val="38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1.5839"/>
  <p:tag name="ORIGINALWIDTH" val="4290.5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Proof}. Suppose the generating function has the form of the proposed rational function:&#10;$$\F_X(x) = \sum_{r=1}^\infty \TC_{r+1}(X) x^r = \frac{P_X(x)}{(1-x)^2}.$$&#10;&#10;&#10;&#10;&#10;&#10;&#10;&#10;&#10;&#10;&#10;\end{document}"/>
  <p:tag name="IGUANATEXSIZE" val="20"/>
  <p:tag name="IGUANATEXCURSOR" val="30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1.946"/>
  <p:tag name="ORIGINALWIDTH" val="4222.33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Then the polynomial $P_X(x)$ must obey&#10;\begin{align*}&#10;P_X(x) &amp; = (1-2x+x^2)\left( \sum_{r=1}^\infty \TC_{r+1}(X) x^r\right) \\&#10;&amp; = \TC_2(X)x + (\TC_3(X)-2\TC_2(X))x^2 + \ldots\\&#10;&amp;\hskip.6in +(\TC_{r+1}(X)-2\TC_r(X)+\TC_{r-1}(X))x^r + \ldots \\&#10;&amp; =  \TC_2(X)x + (\TC_3(X)-2\TC_2(X))x^2 + \ldots \\&#10;&amp;\hskip.6in +((\TC_{r+1}(X)-\TC_r(X))-(\TC_r(X)-\TC_{r-1}(X)))x^r + \ldots \\&#10;\end{align*}&#10;&#10;&#10;&#10;&#10;&#10;&#10;&#10;&#10;&#10;&#10;\end{document}"/>
  <p:tag name="IGUANATEXSIZE" val="20"/>
  <p:tag name="IGUANATEXCURSOR" val="47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.8397"/>
  <p:tag name="ORIGINALWIDTH" val="3355.21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If $P_X(x)$ has degree $n$, then for all $r&gt;n$, we have &#10;$$\TC_{r+1}(X)-\TC_r(X)=\TC_r(X)-\TC_{r-1}(X)$$&#10;since coefficients of $x^r$ vanish.&#10;&#10;&#10;&#10;&#10;&#10;&#10;&#10;&#10;&#10;&#10;\end{document}"/>
  <p:tag name="IGUANATEXSIZE" val="20"/>
  <p:tag name="IGUANATEXCURSOR" val="31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.0591"/>
  <p:tag name="ORIGINALWIDTH" val="4290.5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When we evaluate $P_X(x)$ at $x=1$, we have a telescoping series which reduces to&#10;$$P_X(1) = \TC_{n+1}(X) - \TC_n(X).$$&#10;&#10;&#10;&#10;&#10;&#10;&#10;&#10;&#10;&#10;&#10;\end{document}"/>
  <p:tag name="IGUANATEXSIZE" val="20"/>
  <p:tag name="IGUANATEXCURSOR" val="214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6.09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Recursively, beginning with $r=n$, we then see that &#10;$\TC_{r+1}(X)-\TC_r(X)=P_X(1)$ &#10;for all $r &gt; n$ as well. &#10;&#10;&#10;&#10;&#10;&#10;&#10;&#10;&#10;&#10;&#10;\end{document}"/>
  <p:tag name="IGUANATEXSIZE" val="20"/>
  <p:tag name="IGUANATEXCURSOR" val="32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3.09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Now suppose that there is an $n$ such that for $r \geq n$ we have $\TC_{r+1}(X)-\TC_r(X)=K$ for a fixed integer $K$. Then&#10;&#10;&#10;&#10;&#10;&#10;&#10;&#10;&#10;&#10;&#10;\end{document}"/>
  <p:tag name="IGUANATEXSIZE" val="20"/>
  <p:tag name="IGUANATEXCURSOR" val="334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4284.964"/>
  <p:tag name="LATEXADDIN" val="\documentclass{article}&#10;\usepackage{amsmath,amssymb}&#10;\newcommand\tc{{\sf{TC}}}&#10;\newcommand\cat{{\sf{cat}}}&#10;\newcommand\secat{{\sf{secat}}}&#10;&#10;\pagestyle{empty}&#10;\begin{document}&#10;&#10;\noindent&#10;Then $\cat(X)=\secat(PX \to X)$ where $PX$ is the space &#10;of \emph{based} paths in $X$ and&#10;the map $PX \to X$ takes a path to its endpoint.&#10;&#10;&#10;&#10;&#10;&#10;&#10;&#10;&#10;&#10;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6.703"/>
  <p:tag name="ORIGINALWIDTH" val="4132.327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\begin{align*}&#10;\F_X(x) &amp; = \TC_2(X)x+\cdots+\TC_n(X)x^{n-1} + (\TC_n(X)+K)x^n \\&#10;&amp; \hskip1in + (\TC_n(X)+2K))x^{n+1}+\cdots \\&#10;&amp;=\TC_2(X)x+\cdots+\TC_{n-1}(X)x^{n-2}+\TC_n(X)x^{n-1}(1+x+x^2+\cdots) \\&#10;&amp; \hskip1in +K x^n(1+2x+3x^2+\cdots) \\&#10;&amp;= \TC_2(X)x + \cdots + \TC_{n-1}(X)x^{n-2}+\frac{\TC_n(X)x^{n-1}}{1-x}+\frac{K x^n}{(1-x)^2} \\&#10;&amp; = \frac{P_X(x)}{(1-x)^2}.&#10;\end{align*}&#10;&#10;&#10;&#10;&#10;&#10;&#10;&#10;&#10;&#10;&#10;\end{document}"/>
  <p:tag name="IGUANATEXSIZE" val="20"/>
  <p:tag name="IGUANATEXCURSOR" val="21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7.121"/>
  <p:tag name="ORIGINALWIDTH" val="4286.09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Here we have&#10;\begin{align*}&#10;P_X(x) =(\TC_2(X)x + \cdots +&amp; \TC_{n-1}(X)x^{n-2})(1-x)^2 \\&#10;&amp; +\TC_n(X)x^{n-1}(1-x)+K x^n.&#10;\end{align*}&#10;Note that the degree of $P_X(x)$ is $n$ and that $P_X(1)=K$. &#10;\hfill$\blacksquare$&#10;&#10;&#10;&#10;&#10;&#10;&#10;&#10;&#10;&#10;&#10;\end{document}"/>
  <p:tag name="IGUANATEXSIZE" val="20"/>
  <p:tag name="IGUANATEXCURSOR" val="40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0.163"/>
  <p:tag name="ORIGINALWIDTH" val="4291.34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Example} (D. Stanley). Following N. Iwase's disproof of the Ganea Conjecture, D. Stanley used Hopf invariant techniques to produce a space $X$ with the following three properties:&#10;\begin{enumerate}&#10;\item $\cat(X)=2$;&#10;\item $\cat(X \times X)=2$;&#10;\item $\cat(X \times Y) &lt; \cat(X) + \cat(Y)$ for any $Y \not\simeq *$.&#10;\end{enumerate}&#10;&#10;&#10;&#10;&#10;&#10;&#10;&#10;&#10;&#10;&#10;\end{document}"/>
  <p:tag name="IGUANATEXSIZE" val="20"/>
  <p:tag name="IGUANATEXCURSOR" val="50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4.879"/>
  <p:tag name="ORIGINALWIDTH" val="3816.533"/>
  <p:tag name="LATEXADDIN" val="\documentclass{article}&#10;\usepackage{amsmath,amssymb}&#10;\newcommand\TC{{\sf{TC}}}&#10;\newcommand\cat{{\sf{cat}}}&#10;\newcommand\secat{{\sf{secat}}}&#10;\newcommand\F{\mathcal{F}}&#10;\newcommand\zcl{{\sf{zcl}}}&#10;\newcommand\cupp{{\sf{cup}}}&#10;&#10;\pagestyle{empty}&#10;\begin{document}&#10;&#10;\noindent&#10;{\bf Theorem} (Farber-Kishimoto-Stanley). $X$ has the further properties:&#10;\begin{itemize}&#10;\item $\cat(X^r)=r$ for all $r\geq 2$;&#10;\item $\TC_r(X)=\zcl_r(X)=r$ for all $r\geq 2$;&#10;\item $\F_X=\frac{P(x)}{(1-x)^2}$, where $P(x)=1-(1-x)^2$, so $P(1)=\cupp(X)=1$.&#10;\end{itemize}&#10;&#10;&#10;&#10;&#10;&#10;&#10;&#10;&#10;&#10;&#10;\end{document}"/>
  <p:tag name="IGUANATEXSIZE" val="20"/>
  <p:tag name="IGUANATEXCURSOR" val="50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881.792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\emph{Therefore, for some spaces, the original question has a negative answer}. &#10;&#10;&#10;&#10;&#10;&#10;&#10;&#10;&#10;&#10;&#10;\end{document}"/>
  <p:tag name="IGUANATEXSIZE" val="20"/>
  <p:tag name="IGUANATEXCURSOR" val="29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874"/>
  <p:tag name="ORIGINALWIDTH" val="4290.5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But this elicits the question: how does this failure of the additivity &#10;of category actually induce the failure of $P_X(1)$ to be $\cat(X)$?&#10;&#10;&#10;&#10;&#10;&#10;&#10;&#10;&#10;&#10;&#10;\end{document}"/>
  <p:tag name="IGUANATEXSIZE" val="20"/>
  <p:tag name="IGUANATEXCURSOR" val="35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205.087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Definition}. Say that $X$ is \emph{LS-logarithmic} if $\cat(X^s)=s\,\cat(X)$ for all $s &gt; 0$.&#10;&#10;&#10;&#10;&#10;&#10;&#10;&#10;&#10;\end{document}"/>
  <p:tag name="IGUANATEXSIZE" val="20"/>
  <p:tag name="IGUANATEXCURSOR" val="31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.0591"/>
  <p:tag name="ORIGINALWIDTH" val="4287.5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Theorem}. If $X$ is LS-logarithmic and $\TC_{r+1}(X)-\TC_r(X)=K$&#10;for all $r \geq n$, then $K = \cat(X)$. Therefore, in the $\TC$-generating function for $X$, $P_X(1)=\cat(X)$.&#10;&#10;&#10;&#10;&#10;&#10;&#10;&#10;&#10;&#10;&#10;&#10;\end{document}"/>
  <p:tag name="IGUANATEXSIZE" val="20"/>
  <p:tag name="IGUANATEXCURSOR" val="394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1.411"/>
  <p:tag name="ORIGINALWIDTH" val="4290.599"/>
  <p:tag name="LATEXADDIN" val="\documentclass{article}&#10;\usepackage{amsmath,amssymb}&#10;\usepackage{oubraces}&#10;\newcommand\TC{{\sf{TC}}}&#10;\newcommand\cat{{\sf{cat}}}&#10;\newcommand\secat{{\sf{secat}}}&#10;\newcommand\F{\mathcal{F}}&#10;&#10;\pagestyle{empty}&#10;\begin{document}&#10;&#10;\noindent {\bf Proof}. &#10;First, let's see that $K \leq \cat(X)$. Because of the hypothesis on products $X^s$, we have&#10;$$&#10;\overunderbraces{&amp;\br{2}{K-s_{r+1}}&amp; &amp;\br{2}{K-s_r}}{&amp;(r+1)\cat(X) \geq &amp;\TC_{r+1}(X)&amp; \geq &amp;r\cat(X)&amp; \geq \TC_r(X)}{&amp;&amp;\br{3}{s_r}}.&#10;$$&#10;where the $K-s_r$ arises from $\TC_{r+1}(X)-\TC_r(X)=K$.&#10;&#10;&#10;&#10;&#10;&#10;&#10;&#10;&#10;&#10;\end{document}"/>
  <p:tag name="IGUANATEXSIZE" val="20"/>
  <p:tag name="IGUANATEXCURSOR" val="24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9.6074"/>
  <p:tag name="ORIGINALWIDTH" val="3496.23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Note that $s_r \leq \cat(X)$ and $K-s_r \leq \cat(X)$. Then&#10;\begin{align*}&#10;\cat(X) &amp; =(r+1)\cat(X) - r\,\cat(X) \\&#10;&amp; = \TC_{r+1}(X)+K-s_{r+1} -\TC_{r+1}(X)+s_r \\&#10;&amp; = K+s_r - s_{r+1}.&#10;\end{align*}&#10;&#10;&#10;&#10;&#10;&#10;&#10;&#10;&#10;&#10;&#10;\end{document}"/>
  <p:tag name="IGUANATEXSIZE" val="20"/>
  <p:tag name="IGUANATEXCURSOR" val="31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1.9123"/>
  <p:tag name="ORIGINALWIDTH" val="4435.695"/>
  <p:tag name="LATEXADDIN" val="\documentclass{article}&#10;\usepackage{amsmath,amssymb}&#10;\newcommand\TC{{\sf{TC}}}&#10;\newcommand\cat{{\sf{cat}}}&#10;\newcommand\secat{{\sf{secat}}}&#10;&#10;\pagestyle{empty}&#10;\begin{document}&#10;&#10;\noindent&#10;The \emph{(higher) topological complexity} $\TC_r(X)$ of&#10;$X$ is the sectional category $\secat(\pi_X)$ of the fibration&#10;$\pi_X\colon X^I \to X^r$, where &#10;$$\pi_X(\gamma)=\left(\gamma(0),\gamma\left(\frac{1}{r-1}\right),&#10;\gamma\left(\frac{2}{r-1}\right),\ldots,\gamma\left(\frac{r-2}{r-1}\right),\gamma(1)\right).$$&#10;&#10;&#10;&#10;&#10;&#10;&#10;&#10;&#10;&#10;&#10;&#10;\end{document}"/>
  <p:tag name="IGUANATEXSIZE" val="20"/>
  <p:tag name="IGUANATEXCURSOR" val="34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.0591"/>
  <p:tag name="ORIGINALWIDTH" val="4292.0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If $K &gt; \cat(X)$, then since $K$ and $\cat(X)$ are both fixed, this means that $s_r-s_{r+1}$ is a&#10;fixed negative integer for all $r \geq n$. But then $s_r$ is strictly increasing for all $r \geq n$ and since $s_r \leq \cat(X)$, this is a&#10;contradiction. Hence $K \leq \cat(X)$.&#10;&#10;&#10;&#10;&#10;&#10;&#10;&#10;&#10;&#10;&#10;\end{document}"/>
  <p:tag name="IGUANATEXSIZE" val="20"/>
  <p:tag name="IGUANATEXCURSOR" val="23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1.1034"/>
  <p:tag name="ORIGINALWIDTH" val="4043.064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Now suppose $K &lt; \cat(X)$. The definitions above also yield&#10;\begin{align*}&#10;\TC_{r+1}(X) - \TC_r(X) &amp; = (r+1)\cat(X) - K + s_{r+1} - r\cat(X)+K-s_r \\&#10;&amp; = \cat(X) + s_{r+1}-s_r \\&#10;&amp;= K.&#10;\end{align*}&#10;&#10;&#10;&#10;&#10;&#10;&#10;&#10;&#10;&#10;&#10;\end{document}"/>
  <p:tag name="IGUANATEXSIZE" val="20"/>
  <p:tag name="IGUANATEXCURSOR" val="410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.5756"/>
  <p:tag name="ORIGINALWIDTH" val="4289.0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But $K &lt; \cat(X)$ then says that $s_{r+1}-s_r$ is a fixed negative integer (since $K$ and $\cat(X)$ are fixed).&#10;But this means that $s_r$ is strictly decreasing for all $r \geq n$ and since $s_r \geq 0$ this is a contradiction.&#10;Hence, $K=\cat(X)$.\newline&#10;\hphantom{VVV}\hfill$\blacksquare$&#10;&#10;&#10;&#10;&#10;&#10;&#10;&#10;&#10;&#10;&#10;\end{document}"/>
  <p:tag name="IGUANATEXSIZE" val="20"/>
  <p:tag name="IGUANATEXCURSOR" val="48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4.1122"/>
  <p:tag name="ORIGINALWIDTH" val="2563.85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Conclusion}. If $X$ is LS-logarithmic and &#10;$$\F_X=\frac{P_X(x)}{(1-x)^2},$$&#10;then $P_X(1)=\cat(X)$.&#10;&#10;&#10;&#10;&#10;&#10;&#10;&#10;&#10;&#10;&#10;\end{document}"/>
  <p:tag name="IGUANATEXSIZE" val="20"/>
  <p:tag name="IGUANATEXCURSOR" val="28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995.80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There are other questions that arise about the $\TC$-generating function $\F$.&#10;&#10;&#10;&#10;&#10;&#10;&#10;&#10;&#10;&#10;&#10;\end{document}"/>
  <p:tag name="IGUANATEXSIZE" val="20"/>
  <p:tag name="IGUANATEXCURSOR" val="29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.8422"/>
  <p:tag name="ORIGINALWIDTH" val="3493.238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For instance, in all of the cited earlier explicit examples, we had&#10;$$\mathrm{deg}(P_X(x))\leq 2.$$&#10;Is this always the case?&#10;&#10;&#10;&#10;&#10;&#10;&#10;&#10;&#10;&#10;&#10;\end{document}"/>
  <p:tag name="IGUANATEXSIZE" val="20"/>
  <p:tag name="IGUANATEXCURSOR" val="30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876"/>
  <p:tag name="ORIGINALWIDTH" val="4294.34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The answer is ``No'', but we will need to know about \emph{Right-Angled Artin Groups} (RAA groups) to see why.&#10;&#10;&#10;&#10;&#10;&#10;&#10;&#10;&#10;&#10;&#10;\end{document}"/>
  <p:tag name="IGUANATEXSIZE" val="20"/>
  <p:tag name="IGUANATEXCURSOR" val="32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2.1189"/>
  <p:tag name="ORIGINALWIDTH" val="4292.0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{\bf Definition}. Let $\Gamma$ be a finite simple graph with vertices&#10;$v_j\in V(\Gamma)$ for $j=1,\ldots,N$ and edges $E=\{\{v_i,v_j\}\}$ for some pairs of indices $i,j$. Then the RAA group $H_\Gamma$ has generators the&#10;$v_j$ and relations $v_iv_j=v_jv_i$ corresponding to an edge $\{v_i,v_j\}$. &#10;$$H_\Gamma=\langle v_j\,|\, v_iv_j=v_jv_i\ \text{if\ and\ only\ if\ }&#10;\{v_i,v_j\}\in E\rangle$$&#10;&#10;&#10;&#10;&#10;&#10;&#10;&#10;&#10;&#10;&#10;\end{document}"/>
  <p:tag name="IGUANATEXSIZE" val="20"/>
  <p:tag name="IGUANATEXCURSOR" val="39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572.85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1. If $\Gamma=K_n$, a complete graph, then $H_\Gamma = \mathbb{Z}^n$.&#10;&#10;&#10;&#10;&#10;&#10;&#10;&#10;&#10;&#10;&#10;&#10;\end{document}"/>
  <p:tag name="IGUANATEXSIZE" val="20"/>
  <p:tag name="IGUANATEXCURSOR" val="21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90.599"/>
  <p:tag name="LATEXADDIN" val="\documentclass{article}&#10;\usepackage{amsmath,amssymb}&#10;\newcommand\TC{{\sf{TC}}}&#10;\newcommand\cat{{\sf{cat}}}&#10;\newcommand\secat{{\sf{secat}}}&#10;\newcommand\F{\mathcal{F}}&#10;&#10;\pagestyle{empty}&#10;\begin{document}&#10;&#10;\noindent&#10;2. $H_\Gamma=\langle v_1,\ldots,v_n\rangle$ is free on $n$ generators if and only if $\Gamma$ is a set of $n$ vertices with no edges between them.&#10;Also, $\Gamma=\Gamma_1 \dot\cup \Gamma_2$ if and only if $H_\Gamma=&#10;H_{\Gamma_1} * H_{\Gamma_2}$.&#10;&#10;&#10;&#10;&#10;&#10;&#10;&#10;&#10;&#10;&#10;\end{document}"/>
  <p:tag name="IGUANATEXSIZE" val="20"/>
  <p:tag name="IGUANATEXCURSOR" val="45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1.4511"/>
  <p:tag name="ORIGINALWIDTH" val="3019.123"/>
  <p:tag name="LATEXADDIN" val="\documentclass{article}&#10;\usepackage{amsmath,amssymb}&#10;\newcommand\TC{{\sf{TC}}}&#10;\newcommand\cat{{\sf{cat}}}&#10;\newcommand\secat{{\sf{secat}}}&#10;&#10;\pagestyle{empty}&#10;\begin{document}&#10;&#10;\noindent&#10;{\bf Theorem}. The following bounds hold:&#10;$$\cat(X^{r-1}) \leq \TC_r(X) \leq \cat(X^r).$$&#10;&#10;&#10;&#10;&#10;&#10;&#10;&#10;&#10;&#10;&#10;\end{document}"/>
  <p:tag name="IGUANATEXSIZE" val="20"/>
  <p:tag name="IGUANATEXCURSOR" val="27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6.488"/>
  <p:tag name="ORIGINALWIDTH" val="4282.34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3. $\Gamma=\Gamma_1 * \Gamma_2$ if and only if $H_\Gamma = H_{\Gamma_1}\times&#10;H_{\Gamma_2}$. &#10;\vskip4pt&#10;\noindent&#10;{\bf Example}. &#10;Let $\Gamma_1=\{a,c\}$ and $\Gamma_2=\{b,d\}$ with $H_{\Gamma_1}=&#10;\langle a,c\rangle$, $H_{\Gamma_2}=\langle b,d\rangle$. Then $\Gamma$ is&#10;\vspace{-7pt}&#10;\begin{figure*}[h!]&#10;\centering&#10;\begin{tikzpicture}&#10;%% vertices&#10;\draw[fill=black] (0,0) circle (3pt);&#10;\draw[fill=black] (2,0) circle (3pt);&#10;\draw[fill=black] (2,2) circle (3pt);&#10;\draw[fill=black] (0,2) circle (3pt);&#10;&#10;%% vertex labels&#10;\node at (-0.5,2) {$a$};&#10;\node at (2.5,2) {$b$};&#10;\node at (2.5,0) {$c$};&#10;\node at (-0.5,0) {$d$};&#10;%%% edges&#10;\draw[thick] (0,0) -- (2,0) -- (2,2) -- (0,2) -- (0,0);&#10;\end{tikzpicture}&#10;\end{figure*}&#10;&#10;\noindent&#10;and $H_\Gamma = \langle a,c\rangle \times\langle b,d\rangle$, a &#10;product of free groups.&#10;&#10;&#10;&#10;&#10;&#10;&#10;&#10;&#10;\end{document}"/>
  <p:tag name="IGUANATEXSIZE" val="20"/>
  <p:tag name="IGUANATEXCURSOR" val="56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1.8577"/>
  <p:tag name="ORIGINALWIDTH" val="4301.1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5. The \emph{double} of $\Gamma$ around $v$ is formed by taking two copies of $\Gamma$ and identifying the&#10;copies of $\mathrm{St}(v)$ in each. Here, the \emph{star} of $v$, $\mathrm{St}(v)$, denotes the \emph{induced} subgraph of $\Gamma$&#10;containing $v$ and all vertices connected to $v$ by an edge. This double is then denoted by $D_v(\Gamma)$.&#10;\vskip5pt&#10;\noindent {\bf Example}.&#10;&#10;&#10;&#10;&#10;&#10;&#10;&#10;&#10;\end{document}"/>
  <p:tag name="IGUANATEXSIZE" val="20"/>
  <p:tag name="IGUANATEXCURSOR" val="290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1.0867"/>
  <p:tag name="ORIGINALWIDTH" val="2059.787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\begin{figure*}[h!]&#10;\centering&#10;\begin{tikzpicture}&#10;%% vertices&#10;\draw[fill=black] (0,0) circle (3pt);&#10;\draw[fill=black] (1,0) circle (3pt);&#10;\draw[fill=black] (1,1) circle (3pt);&#10;%% vertex labels&#10;\node at (0,-0.5) {$v$};&#10;\node at (1,-0.5) {$C$};&#10;%%% edges&#10;\draw[thick] (1,0) -- (1,1);&#10;\end{tikzpicture}&#10;\hspace{.7in}&#10;\begin{tikzpicture}&#10;%% vertices&#10;\draw[fill=black] (0,0) circle (3pt);&#10;\draw[fill=black] (1,0) circle (3pt);&#10;\draw[fill=black] (1,1) circle (3pt);&#10;\draw[fill=black] (-1,0) circle (3pt);&#10;\draw[fill=black] (-1,1) circle (3pt);&#10;%% vertex labels&#10;%\node at (0,-0.5) {$v$};&#10;\node at (1,-0.5) {$C$};&#10;\node at (-1,-0.5) {$C'$};&#10;%%% edges&#10;\draw[thick] (1,0) -- (1,1);&#10;\draw[thick] (-1,0) -- (-1,1);&#10;\end{tikzpicture}&#10;\end{figure*}&#10;&#10;&#10;&#10;&#10;&#10;&#10;&#10;&#10;\end{document}"/>
  <p:tag name="IGUANATEXSIZE" val="20"/>
  <p:tag name="IGUANATEXCURSOR" val="30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54"/>
  <p:tag name="ORIGINALWIDTH" val="4282.34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 (Kim-Koberda). There is an inclusion of RAA groups $H_{D_v(\Gamma)} \leq H_\Gamma$. Hence, $K(H_\Gamma,1)$ has a &#10;covering space $K(H_{D_v(\Gamma)},1)$.&#10;&#10;&#10;&#10;&#10;&#10;&#10;&#10;&#10;\end{document}"/>
  <p:tag name="IGUANATEXSIZE" val="20"/>
  <p:tag name="IGUANATEXCURSOR" val="45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91.3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4. $H_\Gamma$ has a finite $K(H_\Gamma,1)$ of cohomological dimension (and category and dimension) $c(\Gamma)$, the size of a maximal clique in $\Gamma$.&#10;&#10;&#10;&#10;&#10;&#10;&#10;&#10;&#10;\end{document}"/>
  <p:tag name="IGUANATEXSIZE" val="20"/>
  <p:tag name="IGUANATEXCURSOR" val="37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5.3094"/>
  <p:tag name="ORIGINALWIDTH" val="4291.3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Definition}.&#10;For a graph $\Gamma=(V, E)$ and for an integer $r\ge 2$ define the number $z_r(\Gamma)$ to be the maximal total cardinality $\sum_{i=1}^r |C_i|$ of $r$ cliques $C_1, \dots, C_r\subset V$ with empty total intersection, $\cap_{i=1}^r C_i=\emptyset$.&#10;&#10;&#10;&#10;&#10;&#10;&#10;&#10;&#10;\end{document}"/>
  <p:tag name="IGUANATEXSIZE" val="20"/>
  <p:tag name="IGUANATEXCURSOR" val="45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937.52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. Then $\TC_r(H_\Gamma) = z_r(\Gamma)$.&#10;&#10;&#10;&#10;&#10;&#10;&#10;&#10;&#10;\end{document}"/>
  <p:tag name="IGUANATEXSIZE" val="20"/>
  <p:tag name="IGUANATEXCURSOR" val="34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3508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(First done for $r=2$ by Cohen-Pruidze. The lower bound was generalized by Grant-Lupton-Oprea. Then for certain more general polyhedral products and any $r\geq 2$, done by Gonzalez-Gutierrez-Yuzvinsky. The lower bound was&#10;also found by Farber-Oprea using the equivariant approach to $\TC$. The upper bound is determined by an explicit motion planner.)&#10;&#10;&#10;&#10;&#10;&#10;&#10;&#10;&#10;\end{document}"/>
  <p:tag name="IGUANATEXSIZE" val="20"/>
  <p:tag name="IGUANATEXCURSOR" val="40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5.8401"/>
  <p:tag name="ORIGINALWIDTH" val="3037.174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{\bf Theorem}. If $H_\Gamma$ is an RAA group and $|V_\Gamma|=n$, then&#10;$$\TC_r(H_\Gamma) = \TC_{r-1}(H_\Gamma) + \cd(H_\Gamma)$$&#10;for $r &gt; n$.&#10;&#10;&#10;&#10;&#10;&#10;&#10;&#10;&#10;\end{document}"/>
  <p:tag name="IGUANATEXSIZE" val="20"/>
  <p:tag name="IGUANATEXCURSOR" val="39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2.3843"/>
  <p:tag name="ORIGINALWIDTH" val="4292.849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{\bf Theorem}. Let $H=H_\Gamma$ be an RAA group. Then&#10;the $\TC$-generating function $\F_H(x)$ is a rational function of the form&#10;$$\F_H(x) =\frac{P_\Gamma(x)}{(1-x)^2},$$&#10;where $P_\Gamma(x)$ is an integer polynomial with $P_\Gamma(1) =c(\Gamma)=\cd(H_\Gamma)$.&#10;&#10;&#10;&#10;&#10;&#10;&#10;&#10;&#10;\end{document}"/>
  <p:tag name="IGUANATEXSIZE" val="20"/>
  <p:tag name="IGUANATEXCURSOR" val="41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1.1202"/>
  <p:tag name="ORIGINALWIDTH" val="2900.655"/>
  <p:tag name="LATEXADDIN" val="\documentclass{article}&#10;\usepackage{amsmath,amssymb}&#10;\newcommand\TC{{\sf{TC}}}&#10;\newcommand\cat{{\sf{cat}}}&#10;\newcommand\secat{{\sf{secat}}}&#10;&#10;\pagestyle{empty}&#10;\begin{document}&#10;&#10;\noindent&#10;The formal power series&#10;$$\mathcal{F}_X (x) \, = \, \sum_{r=1}^\infty \TC_{r+1}(X)\cdot x^r$$&#10;is called the $\TC$-\emph{generating function} of $X$.&#10;&#10;&#10;&#10;&#10;&#10;&#10;&#10;&#10;&#10;\end{document}"/>
  <p:tag name="IGUANATEXSIZE" val="20"/>
  <p:tag name="IGUANATEXCURSOR" val="22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9.5991"/>
  <p:tag name="ORIGINALWIDTH" val="4291.3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Example}. Suppose that $H=H_\Gamma$ is a free group on $n\ge 2$ generators. In this case the graph $\Gamma$ has $n$ vertices and no edges.&#10;We see that $z_r(\Gamma)=r$ for all $r\ge 2$. Hence&#10;$$\mathcal F_H(x) = \frac{x(2-x)}{(1-x)^2}.$$&#10;&#10;&#10;&#10;&#10;&#10;&#10;&#10;&#10;\end{document}"/>
  <p:tag name="IGUANATEXSIZE" val="20"/>
  <p:tag name="IGUANATEXCURSOR" val="530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9.342"/>
  <p:tag name="ORIGINALWIDTH" val="4291.3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Example}. On the other extreme, suppose that $\Gamma$ is a complete graph on $n$ vertices. Then $H=\mathbb Z^n$ and $z_r(\Gamma)= (r-1)n$ for all $r\ge 2$. We obtain&#10;$$\mathcal F_H (x) = \frac{nx}{(1-x)^2}.$$&#10;&#10;&#10;&#10;&#10;&#10;&#10;&#10;&#10;\end{document}"/>
  <p:tag name="IGUANATEXSIZE" val="20"/>
  <p:tag name="IGUANATEXCURSOR" val="40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366"/>
  <p:tag name="ORIGINALWIDTH" val="4292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Consider the graph $\mathcal{O}_3$ below with $6$ vertices and $9$ edges made up of a central triangle with each side being&#10;the base of another triangle.&#10;&#10;&#10;&#10;&#10;&#10;&#10;&#10;&#10;\end{document}"/>
  <p:tag name="IGUANATEXSIZE" val="20"/>
  <p:tag name="IGUANATEXCURSOR" val="28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8.36"/>
  <p:tag name="ORIGINALWIDTH" val="1497.20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\begin{figure}[h]&#10;\centering&#10;\begin{tikzpicture}&#10;%% vertices&#10;\draw[fill=black] (0,0) circle (3pt);&#10;\draw[fill=black] (2,2) circle (3pt);&#10;\draw[fill=black] (-2,2) circle (3pt);&#10;\draw[fill=black] (-1,1) circle (3pt);&#10;\draw[fill=black] (1,1) circle (3pt);&#10;\draw[fill=black] (0,2) circle (3pt);&#10;%% vertex labels&#10;%\node at (0,3.5) {$v$};&#10;%\node at (0,-0.5) {$u$};&#10;\node at (-1,1.6) {$C_1$};&#10;\node at (1,1.6) {$C_2$};&#10;\node at (0,.6) {$C_3$};&#10;%%% edges&#10;\draw[thick] (0,0) -- (-1,1) -- (-2,2) -- (0,2) -- (-1,1) -- (1,1) -- (0,2) -- (2,2) -- (1,1) -- (0,0);&#10;\end{tikzpicture}&#10;\end{figure}&#10;&#10;&#10;&#10;&#10;&#10;&#10;&#10;&#10;\end{document}"/>
  <p:tag name="IGUANATEXSIZE" val="20"/>
  <p:tag name="IGUANATEXCURSOR" val="85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3617.755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Then, because we require&#10;cliques that are disjoint, we have $z_2=5$.&#10;&#10;&#10;&#10;&#10;&#10;&#10;&#10;&#10;\end{document}"/>
  <p:tag name="IGUANATEXSIZE" val="20"/>
  <p:tag name="IGUANATEXCURSOR" val="35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3073"/>
  <p:tag name="ORIGINALWIDTH" val="4289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However, for $z_3$, we only require empty total intersection, so we can take $C_1,C_2,C_3$ with each&#10;$C_j$ being one of the side triangles. Since these use up all the vertices, we have $z_3=9$.&#10;&#10;&#10;&#10;&#10;&#10;&#10;&#10;&#10;\end{document}"/>
  <p:tag name="IGUANATEXSIZE" val="20"/>
  <p:tag name="IGUANATEXCURSOR" val="48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34.36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Note that we have $z_3&gt;z_2+|c(\mathcal{O}_3)|$ in this case. &#10;&#10;&#10;&#10;&#10;&#10;&#10;&#10;&#10;\end{document}"/>
  <p:tag name="IGUANATEXSIZE" val="20"/>
  <p:tag name="IGUANATEXCURSOR" val="33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.3047"/>
  <p:tag name="ORIGINALWIDTH" val="3392.723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However, for any $r\geq 3$, we get the largest possible&#10;$$z_r = z_3 + (r-3) |c(\mathcal{O}_3)| = 9 + (r-3)(3) = 3r.$$&#10;&#10;&#10;&#10;&#10;&#10;&#10;&#10;&#10;&#10;\end{document}"/>
  <p:tag name="IGUANATEXSIZE" val="20"/>
  <p:tag name="IGUANATEXCURSOR" val="38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812.782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Now we can consider whether the degree of $P_X$ can be greater than $2$.&#10;&#10;&#10;&#10;&#10;&#10;&#10;&#10;&#10;&#10;\end{document}"/>
  <p:tag name="IGUANATEXSIZE" val="20"/>
  <p:tag name="IGUANATEXCURSOR" val="36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7.5848"/>
  <p:tag name="ORIGINALWIDTH" val="3206.697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Furthermore, for $H_3=H_{\mathcal{O}_3}$, we get&#10;$$&#10;\F_{H_3}(x) = \sum_{r=1}^\infty z_{r+1}x^r &#10;= \frac{-x^3-x^2+5x}{(1-x)^2}.&#10;$$&#10;&#10;&#10;&#10;&#10;&#10;&#10;&#10;&#10;\end{document}"/>
  <p:tag name="IGUANATEXSIZE" val="20"/>
  <p:tag name="IGUANATEXCURSOR" val="41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4.1332"/>
  <p:tag name="ORIGINALWIDTH" val="4308.601"/>
  <p:tag name="LATEXADDIN" val="\documentclass{article}&#10;\usepackage{amsmath,amssymb}&#10;\newcommand\TC{{\sf{TC}}}&#10;\newcommand\cat{{\sf{cat}}}&#10;\newcommand\secat{{\sf{secat}}}&#10;&#10;\pagestyle{empty}&#10;\begin{document}&#10;&#10;\noindent&#10;In an earlier paper, we asked {\it for which finite CW-complexes $X$ the $\TC$-generating function &#10;represents a rational function of the form&#10;$$\frac{P_X(x)}{(1-x)^2}$$&#10;where $P_X(x)$ is an integer polynomial satisfying $P_X(1)=\cat(X)?$}&#10;&#10;&#10;&#10;&#10;&#10;&#10;&#10;&#10;&#10;&#10;\end{document}"/>
  <p:tag name="IGUANATEXSIZE" val="20"/>
  <p:tag name="IGUANATEXCURSOR" val="28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5396"/>
  <p:tag name="ORIGINALWIDTH" val="4286.848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Therefore, $P_{H_3}(x)=-x^3-x^2+5x$ has degree 3 and $P_{H_3}(1)=3=c(\mathcal{O}_3)=\cd(H_3)$. &#10;&#10;&#10;&#10;&#10;&#10;&#10;&#10;&#10;\end{document}"/>
  <p:tag name="IGUANATEXSIZE" val="20"/>
  <p:tag name="IGUANATEXCURSOR" val="20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.8091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The graph $\mathcal{O}_3$ in fact belongs to an infinite family of graphs $\mathcal{O} = \{\mathcal{O}_n\}$ with associated right-angled&#10;Artin groups $\mathcal{H}=\{H_n\}$ with $\TC$-generating functions having polynomial numerators $P_{H_n}$ of degree $n$.&#10;&#10;&#10;&#10;&#10;&#10;&#10;&#10;&#10;\end{document}"/>
  <p:tag name="IGUANATEXSIZE" val="20"/>
  <p:tag name="IGUANATEXCURSOR" val="54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0365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Denote by $K_n$ the complete graph on $n$ vertices. Begin by taking $K_n$. This will form the central&#10;clique akin to the central triangle of $\mathcal{O}_3$. &#10;&#10;&#10;&#10;&#10;&#10;&#10;&#10;&#10;\end{document}"/>
  <p:tag name="IGUANATEXSIZE" val="20"/>
  <p:tag name="IGUANATEXCURSOR" val="44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7.0792"/>
  <p:tag name="ORIGINALWIDTH" val="4291.3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Now, there are $n$ subsets of $(n-1)$ vertices in $K_n$ and for each of these&#10;take the join with a single new vertex. Hence, we now have $n$ cliques $C_1,\ldots,C_n$ corresponding to each of the subsets&#10;of $(n-1)$ vertices of $K_n$. This is then the graph $\mathcal{O}_n$ with right-angled Artin group $H_n$.&#10;&#10;&#10;&#10;&#10;&#10;&#10;&#10;&#10;\end{document}"/>
  <p:tag name="IGUANATEXSIZE" val="20"/>
  <p:tag name="IGUANATEXCURSOR" val="59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897"/>
  <p:tag name="ORIGINALWIDTH" val="4289.8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. In the $\TC$-generating function $\F_{H_n}(x)=P_{H_n}(x)/(1-x)^2$, the degree of $P_{H_n}(x)$ is $n$.&#10;&#10;&#10;&#10;&#10;&#10;&#10;&#10;&#10;\end{document}"/>
  <p:tag name="IGUANATEXSIZE" val="20"/>
  <p:tag name="IGUANATEXCURSOR" val="33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2368.081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But RAA groups have other things to offer.&#10;&#10;&#10;&#10;&#10;&#10;&#10;&#10;&#10;\end{document}"/>
  <p:tag name="IGUANATEXSIZE" val="20"/>
  <p:tag name="IGUANATEXCURSOR" val="33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3.805"/>
  <p:tag name="ORIGINALWIDTH" val="3055.176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{\bf Theorem}. For any RAA group $H_\Gamma$,&#10;$$\TC_{r+1} (H_\Gamma) - \TC_r(H_\Gamma) \geq  \cd(H_\Gamma).$$&#10;&#10;&#10;&#10;&#10;&#10;&#10;&#10;&#10;\end{document}"/>
  <p:tag name="IGUANATEXSIZE" val="20"/>
  <p:tag name="IGUANATEXCURSOR" val="20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.3047"/>
  <p:tag name="ORIGINALWIDTH" val="3251.704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Question}. For which spaces $X$ is it true, for all $r \geq 2$, that&#10;$$&#10;\TC_{r+1}(X) \geq \TC_r(X) + \cat(X) ?$$&#10;&#10;&#10;&#10;&#10;&#10;&#10;&#10;&#10;\end{document}"/>
  <p:tag name="IGUANATEXSIZE" val="20"/>
  <p:tag name="IGUANATEXCURSOR" val="40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874"/>
  <p:tag name="ORIGINALWIDTH" val="4289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Proposition}. If this inequality holds for a topological group $G$, then $G$ is LS-logarithmic; that is,&#10;$\cat(G^r)=r\,\cat(G)$ for all $r&gt;0$.&#10;&#10;&#10;&#10;&#10;&#10;&#10;&#10;&#10;&#10;\end{document}"/>
  <p:tag name="IGUANATEXSIZE" val="20"/>
  <p:tag name="IGUANATEXCURSOR" val="43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8.0569"/>
  <p:tag name="ORIGINALWIDTH" val="3858.53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Proof}. &#10;Since $\TC_s(G)=\cat(G^{s-1})$, we have:&#10;$$\TC_{r+1}(G) = \cat(G^r) \leq \cat(G^{r-1}) + \cat(G) = \TC_r(G) + \cat(G).$$&#10;&#10;&#10;&#10;&#10;&#10;&#10;&#10;&#10;\end{document}"/>
  <p:tag name="IGUANATEXSIZE" val="20"/>
  <p:tag name="IGUANATEXCURSOR" val="30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641.008"/>
  <p:tag name="LATEXADDIN" val="\documentclass{article}&#10;\usepackage{amsmath,amssymb}&#10;\newcommand\TC{{\sf{TC}}}&#10;\newcommand\cat{{\sf{cat}}}&#10;\newcommand\secat{{\sf{secat}}}&#10;&#10;\pagestyle{empty}&#10;\begin{document}&#10;&#10;\noindent&#10;Here is a global way to think of all higher topological complexities.&#10;&#10;&#10;&#10;&#10;&#10;&#10;&#10;&#10;&#10;&#10;\end{document}"/>
  <p:tag name="IGUANATEXSIZE" val="20"/>
  <p:tag name="IGUANATEXCURSOR" val="25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7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If $\TC_{r+1}(G) \geq \TC_r(G) + \cat(G)$ as well,&#10;then we get equality above. Hence, $\cat(G^r)=r\,\cat(G)$&#10;by induction.&#10;\hfill$\blacksquare$&#10;&#10;&#10;&#10;&#10;&#10;&#10;&#10;\end{document}"/>
  <p:tag name="IGUANATEXSIZE" val="20"/>
  <p:tag name="IGUANATEXCURSOR" val="410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8.8657"/>
  <p:tag name="ORIGINALWIDTH" val="4292.8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Yuli Rudyak showed that&#10;$X=T^k \vee T^l$ with $k \geq l$ obeyed the following:&#10;$$\TC(X)=k+l\ \text{and}\ \cat(X)=k.$$&#10;This showed that the topological complexity could lie anywhere between the category and twice the category. &#10;&#10;&#10;&#10;&#10;&#10;&#10;&#10;&#10;\end{document}"/>
  <p:tag name="IGUANATEXSIZE" val="20"/>
  <p:tag name="IGUANATEXCURSOR" val="29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3073"/>
  <p:tag name="ORIGINALWIDTH" val="3482.736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Proposition}. &#10;Let $X=T^k \vee T^l$ with $k \geq l$. Then&#10;$$\TC_s(X)=(s-1)k+l\ {\rm and}\ \cat(X^{s-1})=(s-1)k.$$&#10;&#10;&#10;&#10;&#10;&#10;&#10;&#10;&#10;\end{document}"/>
  <p:tag name="IGUANATEXSIZE" val="20"/>
  <p:tag name="IGUANATEXCURSOR" val="30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5391"/>
  <p:tag name="ORIGINALWIDTH" val="4289.8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Proof}. &#10;$X=K(\mathbb{Z}^k*\mathbb{Z}^l,1)$ and $\mathbb{Z}^k*\mathbb{Z}^l$&#10;is an RAA group with graph a $k$-clique and a disjoint $l$-clique. &#10;&#10;&#10;&#10;&#10;&#10;&#10;&#10;\end{document}"/>
  <p:tag name="IGUANATEXSIZE" val="20"/>
  <p:tag name="IGUANATEXCURSOR" val="30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4286.84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$\TC_s(X)=\max\sum_{i=1}^s |C_i|$ of $s$ cliques $C_1, \dots, C_s$ with empty total intersection, so (since $k \geq l$), take&#10;$(s-1)$ $k$-cliques and only one $l$-clique.&#10;\hfill$\blacksquare$&#10;&#10;&#10;&#10;&#10;&#10;&#10;&#10;&#10;\end{document}"/>
  <p:tag name="IGUANATEXSIZE" val="20"/>
  <p:tag name="IGUANATEXCURSOR" val="40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320.824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Do you see why the second equality holds?&#10;&#10;&#10;&#10;&#10;&#10;&#10;&#10;&#10;\end{document}"/>
  <p:tag name="IGUANATEXSIZE" val="20"/>
  <p:tag name="IGUANATEXCURSOR" val="330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4.8749"/>
  <p:tag name="ORIGINALWIDTH" val="3169.192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Recall the example of $\Gamma$ and $D_v(\Gamma)$:&#10;\begin{figure*}[h!]&#10;\centering&#10;\begin{tikzpicture}&#10;%% vertices&#10;\draw[fill=black] (0,0) circle (3pt);&#10;\draw[fill=black] (1,0) circle (3pt);&#10;\draw[fill=black] (1,1) circle (3pt);&#10;%% vertex labels&#10;\node at (0,-0.5) {$v$};&#10;\node at (1,-0.5) {$C$};&#10;%%% edges&#10;\draw[thick] (1,0) -- (1,1);&#10;\end{tikzpicture}&#10;\hspace{.7in}&#10;\begin{tikzpicture}&#10;%% vertices&#10;\draw[fill=black] (0,0) circle (3pt);&#10;\draw[fill=black] (1,0) circle (3pt);&#10;\draw[fill=black] (1,1) circle (3pt);&#10;\draw[fill=black] (-1,0) circle (3pt);&#10;\draw[fill=black] (-1,1) circle (3pt);&#10;%% vertex labels&#10;%\node at (0,-0.5) {$v$};&#10;\node at (1,-0.5) {$C$};&#10;\node at (-1,-0.5) {$C'$};&#10;%%% edges&#10;\draw[thick] (1,0) -- (1,1);&#10;\draw[thick] (-1,0) -- (-1,1);&#10;\end{tikzpicture}&#10;\end{figure*}&#10;&#10;&#10;&#10;&#10;&#10;&#10;&#10;&#10;&#10;\end{document}"/>
  <p:tag name="IGUANATEXSIZE" val="20"/>
  <p:tag name="IGUANATEXCURSOR" val="33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895"/>
  <p:tag name="ORIGINALWIDTH" val="3435.47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. There is an inclusion of RAA groups $H_{D_v(\Gamma)} \leq H_\Gamma$, \newline&#10;\noindent so also a covering space $K(H_{D_v(\Gamma)},1)$ of $K(H_\Gamma,1)$.&#10;&#10;&#10;&#10;&#10;&#10;&#10;&#10;&#10;\end{document}"/>
  <p:tag name="IGUANATEXSIZE" val="20"/>
  <p:tag name="IGUANATEXCURSOR" val="39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4.6179"/>
  <p:tag name="ORIGINALWIDTH" val="3658.26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\newcommand\Z{\mathbb{Z}}&#10;&#10;\pagestyle{empty}&#10;\begin{document}&#10;&#10;\noindent&#10;These give the RAA groups&#10;$\Z * \Z^2$ and $\Z^2 * \Z * \Z^2$ and we see that&#10;$$\TC_r(H_\Gamma)=3+(r-2)2=2r-1$$&#10;and&#10;$$\TC_r(H_{D_v(\Gamma)})=4+(r-2)2=2r.$$ &#10;&#10;&#10;&#10;&#10;&#10;&#10;&#10;&#10;\end{document}"/>
  <p:tag name="IGUANATEXSIZE" val="20"/>
  <p:tag name="IGUANATEXCURSOR" val="26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366"/>
  <p:tag name="ORIGINALWIDTH" val="4292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This is the example of Dranishnikov where a covering space has higher $\TC$ than the original space.&#10;&#10;&#10;&#10;&#10;&#10;&#10;&#10;&#10;\end{document}"/>
  <p:tag name="IGUANATEXSIZE" val="20"/>
  <p:tag name="IGUANATEXCURSOR" val="38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738"/>
  <p:tag name="ORIGINALWIDTH" val="2742.383"/>
  <p:tag name="LATEXADDIN" val="\documentclass{article}&#10;\usepackage{amsmath,amssymb}&#10;\newcommand\TC{{\sf{TC}}}&#10;\newcommand\cat{{\sf{cat}}}&#10;\newcommand\secat{{\sf{secat}}}&#10;&#10;\pagestyle{empty}&#10;\begin{document}&#10;&#10;\noindent&#10;{\bf Examples}. $\TC_r(S^{2k+1})=r-1$ gives&#10;$\mathcal{F}=\frac{x}{(1-x)^2}$.&#10;&#10;&#10;&#10;&#10;&#10;&#10;&#10;&#10;&#10;&#10;\end{document}"/>
  <p:tag name="IGUANATEXSIZE" val="20"/>
  <p:tag name="IGUANATEXCURSOR" val="26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4289.099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Note that $\cat(H_{D_v(\Gamma)})=2=\cat(H_\Gamma)$ since the maximal clique in both graphs is a $2$-clique, so the usual category result is not violated.&#10;&#10;&#10;&#10;&#10;&#10;&#10;&#10;&#10;&#10;\end{document}"/>
  <p:tag name="IGUANATEXSIZE" val="20"/>
  <p:tag name="IGUANATEXCURSOR" val="43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6.016"/>
  <p:tag name="ORIGINALWIDTH" val="4289.849"/>
  <p:tag name="LATEXADDIN" val="\documentclass{article}&#10;\usepackage{amsmath,amssymb}&#10;\usepackage{tikz}&#10;\usetikzlibrary{arrows.meta,graphs}&#10;\usepackage{graphicx}&#10;\newcommand\TC{{\sf{TC}}}&#10;\newcommand\cat{{\sf{cat}}}&#10;\newcommand\cd{{\sf{cd}}}&#10;\newcommand\F{\mathcal{F}}&#10;&#10;\pagestyle{empty}&#10;\begin{document}&#10;&#10;\noindent&#10;{\bf Theorem}. Let $\Gamma$ be a finite simplicial graph with vertex $v \in V(\Gamma)$. Let $D_v(\Gamma)$ denote the double of $\Gamma$ around&#10;$v$ and let $H_\Gamma$ and $H_{D_v(\Gamma)}$ denote the respective RAA groups. Then the following cases hold:&#10;\begin{enumerate}&#10;\item If $\mathrm{St}(v) \cap C = \emptyset$, where $C$ is a maximal clique, then&#10;$$\TC_r(H_{D_v(\Gamma)})=r\cdot \cd(H_{D_v(\Gamma)}) = r \cdot \cd(H_\Gamma)$$&#10;for all $r\geq 2$;&#10;\item Suppose $v \in V(C)$, where $C$ is a maximal clique. If $C_1,C_2 \subset \Gamma$ are cliques with&#10;$C_1 \cap C_2 \subset \Gamma - \mathrm{St}(v)$ and $|C_1|+|C_2|&gt; \TC(H_\Gamma)$, then&#10;$$\TC(H_{D_v(\Gamma)}) &gt; \TC(H_\Gamma).$$&#10;\end{enumerate}&#10;&#10;&#10;&#10;&#10;&#10;&#10;&#10;&#10;\end{document}"/>
  <p:tag name="IGUANATEXSIZE" val="20"/>
  <p:tag name="IGUANATEXCURSOR" val="205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7.5"/>
  <p:tag name="ORIGINALWIDTH" val="3126.436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Example of Condition (2.)}. &#10;\begin{figure}[h!]&#10;\centering&#10;\begin{tikzpicture}&#10;%% vertices&#10;\draw[fill=black] (0,0) circle (3pt);&#10;\draw[fill=black] (2,0) circle (3pt);&#10;\draw[fill=black] (-2,0) circle (3pt);&#10;\draw[fill=black] (-1,1) circle (3pt);&#10;\draw[fill=black] (1,1) circle (3pt);&#10;\draw[fill=black] (-1,2) circle (3pt);&#10;\draw[fill=black] (1,2) circle (3pt);&#10;\draw[fill=black] (0,3) circle (3pt);&#10;%% vertex labels&#10;\node at (0,3.5) {$v$};&#10;\node at (0,-0.5) {$u$};&#10;\node at (-2.6,1) {$C_1$};&#10;\node at (2.6,1) {$C_2$};&#10;\node at (0,2.35) {$C$};&#10;%%% edges&#10;\draw[thick] (0,0) -- (-2,0) -- (-1,1) -- (0,0);&#10;\draw[thick] (0,0) -- (2,0) -- (1,1) -- (0,0);&#10;%\draw[thick,bend left=120] (0,0) -- (-1,2) ;&#10;\draw[thick] (0,0) to[out=-150,in=-150, distance=3cm ] (-1,2);&#10;\draw[thick] (-1,2) -- (-2,0) -- (-1,1) -- (1,1) -- (2,0) -- (1,2) -- (1,1) -- (-1,2) -- (1,2) -- (-1,1) -- (0,3) -- (1,1) ;&#10;\draw[thick] (0,3) -- (-1,2) -- (-1,1);&#10;\draw[thick] (0,3) -- (1,2);&#10;%\draw[thick, bend right=120] (0,0) -- (1,2);&#10;\draw[thick] (0,0) to[out=-30,in=-30, distance=3cm ] (1,2);&#10;\end{tikzpicture}&#10;\end{figure}&#10;&#10;&#10;&#10;&#10;&#10;&#10;&#10;&#10;\end{document}"/>
  <p:tag name="IGUANATEXSIZE" val="20"/>
  <p:tag name="IGUANATEXCURSOR" val="31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2132.54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Here $\TC(H_\Gamma)=7$ and $\TC(H_{D_v(\Gamma)})=8$.&#10;&#10;&#10;&#10;&#10;&#10;&#10;&#10;&#10;&#10;\end{document}"/>
  <p:tag name="IGUANATEXSIZE" val="20"/>
  <p:tag name="IGUANATEXCURSOR" val="34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7.921"/>
  <p:tag name="ORIGINALWIDTH" val="3571.24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Exercise}. Consider $\Gamma$ and $D_v(\Gamma)$:&#10;\begin{figure*}[h!]&#10;\centering&#10;\begin{tikzpicture}&#10;%% vertices&#10;\draw[fill=black] (0,0) circle (3pt);&#10;\draw[fill=black] (0,1) circle (3pt);&#10;%\draw[fill=black] (-2,0) circle (3pt);&#10;%\draw[fill=black] (-1,1) circle (3pt);&#10;\draw[fill=black] (2,1) circle (3pt);&#10;%\draw[fill=black] (-1,2) circle (3pt);&#10;\draw[fill=black] (1,2) circle (3pt);&#10;%\draw[fill=black] (0,3) circle (3pt);&#10;%% vertex labels&#10;\node at (0,-0.5) {$v$};&#10;%\node at (0,-0.5) {$u$};&#10;%\node at (-2.6,1) {$C_1$};&#10;%\node at (2.6,1) {$C_2$};&#10;%\node at (0,2.35) {$C$};&#10;%%% edges&#10;\draw[thick] (0,0) -- (0,1) -- (2,1) -- (1,2) -- (0,1);&#10;%\draw[thick] (0,0) -- (2,0) -- (1,1) -- (0,0);&#10;%\draw[thick,bend left=120] (0,0) -- (-1,2) ;&#10;%\draw[thick] (0,0) to[out=-150,in=-150, distance=3cm ] (-1,2);&#10;%\draw[thick] (-1,2) -- (-2,0) -- (-1,1) -- (1,1) -- (2,0) -- (1,2) -- (1,1) -- (-1,2) -- (1,2) -- (-1,1) -- (0,3) -- (1,1) ;&#10;%\draw[thick] (0,3) -- (-1,2) -- (-1,1);&#10;%\draw[thick] (0,3) -- (1,2);&#10;%\draw[thick, bend right=120] (0,0) -- (1,2);&#10;%\draw[thick] (0,0) to[out=-30,in=-30, distance=3cm ] (1,2);&#10;\end{tikzpicture}&#10;\hspace{.5in}&#10;\begin{tikzpicture}&#10;%% vertices&#10;\draw[fill=black] (0,0) circle (3pt);&#10;\draw[fill=black] (0,1) circle (3pt);&#10;\draw[fill=black] (-2,1) circle (3pt);&#10;\draw[fill=black] (-1,2) circle (3pt);&#10;\draw[fill=black] (2,1) circle (3pt);&#10;\draw[fill=black] (1,2) circle (3pt);&#10;%vertex labels&#10;\node at (0,-0.5) {$v$};&#10;%%% edges&#10;\draw[thick] (0,0) -- (0,1) -- (2,1) -- (1,2) -- (0,1) -- (-1,2) -- (-2,1) -- (0,1);&#10;\end{tikzpicture}&#10;\end{figure*}&#10;&#10;&#10;&#10;&#10;&#10;&#10;&#10;&#10;\end{document}"/>
  <p:tag name="IGUANATEXSIZE" val="20"/>
  <p:tag name="IGUANATEXCURSOR" val="34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9.5948"/>
  <p:tag name="ORIGINALWIDTH" val="4205.087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Show&#10;$$\TC_r(H_\Gamma)=4+(r-2)3=3r-2 \ {\rm and} \ \TC_r(H_{D_v(\Gamma)})=5 + (r-2)3=3r-1,$$&#10;so $\TC_r(H_{D_v(\Gamma)}) &gt; \TC_r(H_\Gamma)$ for all $r\geq 2$.&#10;&#10;&#10;&#10;&#10;&#10;&#10;&#10;&#10;\end{document}"/>
  <p:tag name="IGUANATEXSIZE" val="20"/>
  <p:tag name="IGUANATEXCURSOR" val="29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1.014"/>
  <p:tag name="ORIGINALWIDTH" val="4292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Definition}. &#10;A \emph{polyhedral product} of $m$ pairs of spaces $(X_i,A_i)$ along a simplicial complex $K$ on $[m]$ vertices is defined as follows.&#10;For each simplex $\sigma \subseteq [m]=[1,2,\ldots,m]$, let&#10;$$X^\sigma = \prod_{i=1}^m Y_i \quad {\rm where} \quad&#10;Y_i =&#10;\begin{cases}&#10;X_i &amp; {\rm if}\ i \in \sigma \\&#10;A_i &amp; {\rm if}\ i \not\in\sigma.&#10;\end{cases}&#10;$$&#10;Then, the polyhedral product $\mathcal{Z}(\{X_i,A_i\},K)$ is a union of all $X^\sigma$:&#10;$$\mathcal{Z}(\{X_i,A_i\},K) = \cup_{\sigma \subseteq K} X^\sigma.$$&#10;When all $A_i = *$ and all $X_i = X$, the polyhedral product is denoted by $X^K$. When all $A_i=*$, but&#10;the $X_i$ may differ, denote the polyhedral product by &#10;$\underline{X}^K$. &#10;&#10;&#10;&#10;&#10;&#10;&#10;&#10;&#10;\end{document}"/>
  <p:tag name="IGUANATEXSIZE" val="20"/>
  <p:tag name="IGUANATEXCURSOR" val="98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7.5764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 (F\'elix-Tanr\'e). If $X$ is LS-logarithmic, then for a &#10;maximal dimension simplex $\sigma$,&#10;$$\cat(X^K)=(1+\dim(K))\,\cat(X)=|V(\sigma)|\cdot\cat(X).$$&#10;&#10;&#10;&#10;&#10;&#10;&#10;&#10;&#10;\end{document}"/>
  <p:tag name="IGUANATEXSIZE" val="20"/>
  <p:tag name="IGUANATEXCURSOR" val="45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2.397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. For a collection $\{(X_i,*)\}_{i=1}^m$ of spaces and a simplicial complex $K$ on $[m]$ vertices, if it is always the case that&#10;$\cat(X_{i_1} \times \cdots \times X_{i_k})=\sum_{j=1}^k \cat(X_{i_j})$&#10;for any subcollection $X_{i_1}, \ldots, X_{i_k}$, then&#10;$$\cat(\underline{X}^K) = \max_{\sigma=[i_1,\ldots,i_n]}\{\cat(X_{i_1})+\cdots + \cat(X_{i_n})\}$$&#10;where the maximum is taken over all maximal simplices $\sigma$ of $K$.&#10;&#10;&#10;&#10;&#10;&#10;&#10;&#10;&#10;\end{document}"/>
  <p:tag name="IGUANATEXSIZE" val="20"/>
  <p:tag name="IGUANATEXCURSOR" val="50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5.211"/>
  <p:tag name="ORIGINALWIDTH" val="4285.348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. Suppose that $\{(X_i,*)\}_{i=1}^m$ is a collection of spaces such that&#10;$$\cat(X_{i_1} \times \cdots \times X_{i_k})=\sum_{j=1}^k \cat(X_{i_j})$$&#10;for any subcollection $X_{i_1}, \ldots, X_{i_k}$. If $K$ is a simplicial complex on $[m]$ vertices, we have&#10;$$\TC(\underline{X}^K) \leq \max_{\sigma=[i_1,\ldots,i_n]}2\,\{\cat(X_{i_1})+\cdots + \cat(X_{i_n})\}$$&#10;where the maximum is taken over all maximal simplices $\sigma$ of $K$.&#10;&#10;&#10;&#10;&#10;&#10;&#10;&#10;&#10;\end{document}"/>
  <p:tag name="IGUANATEXSIZE" val="20"/>
  <p:tag name="IGUANATEXCURSOR" val="57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5266"/>
  <p:tag name="ORIGINALWIDTH" val="1719.99"/>
  <p:tag name="LATEXADDIN" val="\documentclass{article}&#10;\usepackage{amsmath,amssymb}&#10;\newcommand\TC{{\sf{TC}}}&#10;\newcommand\cat{{\sf{cat}}}&#10;\newcommand\secat{{\sf{secat}}}&#10;&#10;\pagestyle{empty}&#10;\begin{document}&#10;&#10;\noindent&#10;$\TC_r(S^{2k})=r$ gives $\mathcal{F}=\frac{x(2-x)}{(1-x)^2}$.&#10;&#10;&#10;&#10;&#10;&#10;&#10;&#10;&#10;&#10;&#10;\end{document}"/>
  <p:tag name="IGUANATEXSIZE" val="20"/>
  <p:tag name="IGUANATEXCURSOR" val="24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0.993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Theorem} (Generalization of [GGY]). For a collection $\{(X_i,*)\}_{i=1}^m$ of spaces and a simplicial complex $K$ on $[m]$ vertices, if it is always the case that:&#10;\begin{itemize}&#10;\item $\TC(X_{i_1} \times \cdots \times X_{i_k})=\sum_{j=1}^k \TC(X_{i_j})$ for any subcollection $X_{i_1}, \ldots, X_{i_k}$;&#10;\item $\TC(X_i)=2\,\cat(X_i)$ for all $X_i$;&#10;\item $\cat(X_{i_1} \times \cdots \times X_{i_k})=\sum_{j=1}^k \cat(X_{i_j})$ for any subcollection $X_{i_1}, \ldots, X_{i_k}$;&#10;\end{itemize}&#10;then&#10;$$\TC(\underline{X}^K) = \max_{\sigma=[i_1,\ldots,i_n]}\{\TC(X_{i_1})+\cdots + \TC(X_{i_n})\}$$&#10;where the maximum is taken over all maximal simplices $\sigma$ of $K$.&#10;&#10;&#10;&#10;&#10;&#10;&#10;&#10;&#10;\end{document}"/>
  <p:tag name="IGUANATEXSIZE" val="20"/>
  <p:tag name="IGUANATEXCURSOR" val="80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6.8472"/>
  <p:tag name="ORIGINALWIDTH" val="4292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Corollary}. For a collection $\{(X,*)\}_{i=1}^m$ of $m$-copies of the same space $X$ and a simplicial complex $K$ on $[m]$ vertices, if&#10;$\TC(X)=2\,\cat(X)$ and $X$ is both LS- and TC-logarithmic, then&#10;$$\TC(X^K)=\TC(X)\cdot(1+\dim(K))=2\,\cat(X^K).$$&#10;&#10;&#10;&#10;&#10;&#10;&#10;&#10;&#10;\end{document}"/>
  <p:tag name="IGUANATEXSIZE" val="20"/>
  <p:tag name="IGUANATEXCURSOR" val="544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831.756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(Higher $\TC$-versions hold as well.)&#10;&#10;&#10;&#10;&#10;&#10;&#10;&#10;&#10;\end{document}"/>
  <p:tag name="IGUANATEXSIZE" val="20"/>
  <p:tag name="IGUANATEXCURSOR" val="326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1.6049"/>
  <p:tag name="ORIGINALWIDTH" val="4287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Final Theorem}. Suppose $X$ is LS-logarithmic. Then, for any $r$-tuple of simplices in $K$, $\sigma_1,\ldots,\sigma_r$, such that at least two simplices are pairwise disjoint,&#10;$$\sum_{i=1}^r |V(\sigma_i)| \cdot \cat(X) \leq \TC_r(X^K).$$&#10;&#10;&#10;&#10;&#10;&#10;&#10;&#10;&#10;\end{document}"/>
  <p:tag name="IGUANATEXSIZE" val="20"/>
  <p:tag name="IGUANATEXCURSOR" val="32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9.3295"/>
  <p:tag name="ORIGINALWIDTH" val="4300.35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{\bf Proof}. Without loss of generality take $\sigma_1 \cap \sigma_2 = \emptyset$. Consider the projection $p_1\colon X^K \to X^{\sigma_1}$ with homotopy fibre $F$.&#10;The inclusion $i_1\colon X^{\sigma_1} \to X^K$ satisfies $p_1 \circ i_1 = \mathrm{id}$, so $X^{\sigma_1}$ is a retract of $X^K$. Hence we may consider&#10;$i_1$ to be a homotopy section of the homotopy fibration $p_1$. &#10;&#10;&#10;&#10;&#10;&#10;&#10;&#10;&#10;\end{document}"/>
  <p:tag name="IGUANATEXSIZE" val="20"/>
  <p:tag name="IGUANATEXCURSOR" val="669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.3047"/>
  <p:tag name="ORIGINALWIDTH" val="3183.444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By a theorem of Grant-Lupton-Oprea, we have&#10;$$\cat(X^{\sigma_1} \times F \times (X^K)^{r-2}) \leq \TC_r(X^K).$$&#10;&#10;&#10;&#10;&#10;&#10;&#10;&#10;&#10;\end{document}"/>
  <p:tag name="IGUANATEXSIZE" val="20"/>
  <p:tag name="IGUANATEXCURSOR" val="401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8.3307"/>
  <p:tag name="ORIGINALWIDTH" val="4292.0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Now let $i_2\colon X^{\sigma_2} \to X^K$ be the inclusion (with associated retraction $p_2\colon X^K \to X^{\sigma_2}$). The composition&#10;$p_1 \circ i_2 = *$ since $\sigma_1 \cap \sigma_2 = \emptyset$, so $i_2$ factors through the fibre $F$. Moreover, composing this with the fibre&#10;inclusion and $p_2$ gives the identity on $X^{\sigma_2}$, so $X^{\sigma_2}$ is a retract of $F$. &#10;&#10;&#10;&#10;&#10;&#10;&#10;&#10;&#10;&#10;\end{document}"/>
  <p:tag name="IGUANATEXSIZE" val="20"/>
  <p:tag name="IGUANATEXCURSOR" val="667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0398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Of course, it is also the case that&#10;$X^{\sigma_3} \times \cdots \times X^{\sigma_r}$ is a retract of $(X^K)^{r-2}$ as well, so we have $X^{\sigma_1} \times \cdots \times X^{\sigma_r}$&#10;is a retract of $X^{\sigma_1} \times F \times (X^K)^{r-2}$. &#10;&#10;&#10;&#10;&#10;&#10;&#10;&#10;&#10;\end{document}"/>
  <p:tag name="IGUANATEXSIZE" val="20"/>
  <p:tag name="IGUANATEXCURSOR" val="533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1.5547"/>
  <p:tag name="ORIGINALWIDTH" val="3846.537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But then we have&#10;$$\cat(X^{\sigma_1} \times \cdots \times X^{\sigma_r}) \leq \cat(X^{\sigma_1} \times F \times (X^K)^{r-2}) \leq \TC_r(X^K).$$&#10;&#10;&#10;&#10;&#10;&#10;&#10;&#10;&#10;\end{document}"/>
  <p:tag name="IGUANATEXSIZE" val="20"/>
  <p:tag name="IGUANATEXCURSOR" val="432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3.8635"/>
  <p:tag name="ORIGINALWIDTH" val="4290.599"/>
  <p:tag name="LATEXADDIN" val="\documentclass{article}&#10;\usepackage{amsmath,amssymb}&#10;\usepackage{tikz}&#10;\usetikzlibrary{arrows.meta,graphs}&#10;\usepackage{graphicx}&#10;\newcommand\TC{{\sf{TC}}}&#10;\newcommand\cat{{\sf{cat}}}&#10;\newcommand\secat{{\sf{secat}}}&#10;\newcommand\F{\mathcal{F}}&#10;&#10;\pagestyle{empty}&#10;\begin{document}&#10;&#10;\noindent&#10;Since each $X^{\sigma_i}$ is a product $X^m$ and $X$ is LS-logarithmic, the left hand side is given by&#10;$$\sum_{i=1}^r |V(\sigma_i)| \cdot \cat(X)$$&#10;and we are done.&#10;\hfill$\blacksquare$&#10;&#10;&#10;&#10;&#10;&#10;&#10;&#10;&#10;\end{document}"/>
  <p:tag name="IGUANATEXSIZE" val="20"/>
  <p:tag name="IGUANATEXCURSOR" val="348"/>
  <p:tag name="TRANSPARENCY" val="True"/>
  <p:tag name="FILENAME" val=""/>
  <p:tag name="LATEXENGINEID" val="1"/>
  <p:tag name="TEMPFOLDER" val="c:\temp\"/>
  <p:tag name="LATEXFORMHEIGHT" val="398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41</Words>
  <Application>Microsoft Office PowerPoint</Application>
  <PresentationFormat>Widescreen</PresentationFormat>
  <Paragraphs>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Oprea</dc:creator>
  <cp:lastModifiedBy>John Oprea</cp:lastModifiedBy>
  <cp:revision>71</cp:revision>
  <dcterms:created xsi:type="dcterms:W3CDTF">2020-08-24T18:50:37Z</dcterms:created>
  <dcterms:modified xsi:type="dcterms:W3CDTF">2020-09-16T00:48:23Z</dcterms:modified>
</cp:coreProperties>
</file>