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61" r:id="rId4"/>
    <p:sldId id="257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77" r:id="rId27"/>
    <p:sldId id="278" r:id="rId28"/>
    <p:sldId id="289" r:id="rId29"/>
    <p:sldId id="27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2" autoAdjust="0"/>
  </p:normalViewPr>
  <p:slideViewPr>
    <p:cSldViewPr snapToGrid="0">
      <p:cViewPr varScale="1">
        <p:scale>
          <a:sx n="60" d="100"/>
          <a:sy n="60" d="100"/>
        </p:scale>
        <p:origin x="80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FA96-8C33-430B-A3DE-6A401F78C9BC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D9ED3-AB2C-4124-8E57-44BF1056CA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9ED3-AB2C-4124-8E57-44BF1056CA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89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9ED3-AB2C-4124-8E57-44BF1056CA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86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9ED3-AB2C-4124-8E57-44BF1056CA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9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9ED3-AB2C-4124-8E57-44BF1056CAB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16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9ED3-AB2C-4124-8E57-44BF1056CAB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7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70ED0-E5B5-4850-A1FD-05AE54291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CD22D9-6AF0-49AA-8796-3B58B0E57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19713E-68D8-44BD-9A83-FBEFD953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10ACA0-3A5F-4FD4-A957-14A4B636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B044B8-CD65-4A17-A93A-B15902D3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2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9D5AC-C885-4281-9063-A951666B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D7CDF3-00A1-474E-9134-B0BD31DE7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80A86-4C09-4979-B405-377DA054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570969-3EAE-45B4-BA2F-C50EBD38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BD095C-AF0A-416F-B22B-E1CD1EDD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30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68CDAA3-A848-4935-8DE8-04BCDC808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47930-55CC-4ED0-8E4A-D4E74EE27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125F3-6B5A-42E9-A26C-7CDFB897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F015-F437-4DEF-A128-B8F63EB4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BD933-13EB-47A5-856A-22FF2C7C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0E93E-59D6-4671-A4B2-E49A0A23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0BD1A7-F8F7-4ACE-A9CE-B66C30DC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ECA97-D2CC-4C9A-8667-AC1798AD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10AE62-D88D-4AF4-A5C2-81F87043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31B89-4581-4F6E-9514-535ABA7C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9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5A98A-A2CC-4EAE-A9C4-E86E134E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041555-CB63-431E-B096-AB8998065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A9647-1FC5-41FA-A8EE-8EE70612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86DF1A-23A0-4C6A-93F3-B6006B88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EAF80E-1A99-48D6-8C45-5E4C5FB7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44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23B8B-AD39-49EF-B423-775CB7C4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5D7A9-B6B2-4261-B457-167E1747D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0015AC-E35C-4AC1-B6FE-8E7462715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D94EDB-0AB8-4AE2-8B5C-4E30E4F1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350F99-7325-46B2-AB0D-65DDADCA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FD61C9-1ADF-4966-884F-43CF8C86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7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A4F957-4516-4D1F-B1AF-F490F012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C4536-E6BB-43D1-82D7-2B3E91758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0AB9D9-78A1-452E-81D9-BB7AD701D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16EA82-8EF3-47A2-83CE-5DF0274F2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BBBD1C-5C05-4A5B-98E8-A502867CC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CD45A3-86A6-4E20-9594-E3F11A27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E52FB-82D5-4569-A84B-CBFA707C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9EC36A-834E-4A1B-8717-2291779F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55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73819-53EB-49F6-9444-C976A491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4E47D7-1B1E-4017-812C-E614ABF8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FAA870-8015-4747-9596-D9318165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0AC355-4E6B-4E2D-8422-A573FC4C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B22BA1-E503-48C0-84CF-F5C9A302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982E81-4704-4BAD-99DD-E0CA3F78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167357-69BA-4F46-AA32-40E93C5A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9C643-2F95-44BD-B159-8D09BC5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7810CD-C432-446B-853D-59281FCA5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34384D-3FD8-4B7C-8E60-02F6256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B09F9-E827-48B7-B5DD-8C1C4EE9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CB1BA-A107-4E19-8E16-728A94A2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057C87-CFC1-4006-8EBE-0486997E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86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9E6E8-6AEE-48A7-BCE7-BA8FF139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6479A6-1414-445D-B9E2-416F1EFBA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DD0E77-A5D4-414C-8315-822313A38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3889DA-5ED8-4CB9-A97E-F8A283E4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597679-96CE-4FC7-82E7-762927C0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C864BB-3862-4758-BF6D-5527806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1B0F44-C62D-49A3-ABFB-83D6EF8A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B43F47-6040-461E-BF9D-8C62B119A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8C938-0DC7-4CD7-A637-1C64121DD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AFE9-6BF0-409E-96AC-5B16DAEBA82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C4E01E-4374-4A37-A091-64B188F60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2217C0-05D9-4A5D-AA7E-082CC0BA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06FB-57A7-49E8-A9D8-EC26D3E3F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0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E95C7-DB66-43C8-BC39-2D68EB4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619063"/>
          </a:xfrm>
        </p:spPr>
        <p:txBody>
          <a:bodyPr>
            <a:noAutofit/>
          </a:bodyPr>
          <a:lstStyle/>
          <a:p>
            <a:r>
              <a:rPr lang="en-US" altLang="zh-CN" sz="4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Characterization of </a:t>
            </a:r>
            <a:br>
              <a:rPr lang="en-US" altLang="zh-CN" sz="4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Three-Dimensional Multiple Tiles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3B628A-7B05-4976-ACB4-9F6CF5A0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0071"/>
            <a:ext cx="10515600" cy="303007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sz="5800" b="1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Chuanming Zong</a:t>
            </a:r>
          </a:p>
          <a:p>
            <a:pPr marL="0" indent="0">
              <a:buNone/>
            </a:pPr>
            <a:endParaRPr lang="en-US" altLang="zh-CN" sz="5800" b="1" dirty="0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en-US" altLang="zh-CN" sz="6500" b="1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Tianjin University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 algn="r">
              <a:buNone/>
            </a:pPr>
            <a:r>
              <a:rPr lang="en-US" altLang="zh-CN" sz="59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Joint works with </a:t>
            </a:r>
          </a:p>
          <a:p>
            <a:pPr marL="0" indent="0" algn="r">
              <a:buNone/>
            </a:pPr>
            <a:r>
              <a:rPr lang="en-US" altLang="zh-CN" sz="5900" b="1" dirty="0">
                <a:solidFill>
                  <a:srgbClr val="0070C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Mei Han, </a:t>
            </a:r>
            <a:r>
              <a:rPr lang="en-US" altLang="zh-CN" sz="5900" b="1" dirty="0" err="1">
                <a:solidFill>
                  <a:srgbClr val="0070C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Kirati</a:t>
            </a:r>
            <a:r>
              <a:rPr lang="en-US" altLang="zh-CN" sz="5900" b="1" dirty="0">
                <a:solidFill>
                  <a:srgbClr val="0070C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5900" b="1" dirty="0" err="1">
                <a:solidFill>
                  <a:srgbClr val="0070C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Sriamorn</a:t>
            </a:r>
            <a:r>
              <a:rPr lang="en-US" altLang="zh-CN" sz="59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and </a:t>
            </a:r>
            <a:r>
              <a:rPr lang="en-US" altLang="zh-CN" sz="5900" b="1" dirty="0">
                <a:solidFill>
                  <a:srgbClr val="0070C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Qi Yang</a:t>
            </a:r>
            <a:endParaRPr lang="zh-CN" altLang="en-US" sz="5900" b="1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7A73CC-7E11-4CD7-863A-2360EBAB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0" y="2395262"/>
            <a:ext cx="3160014" cy="23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8BFB081-1E52-4F47-B246-F13976CBA8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7664"/>
            <a:ext cx="10426700" cy="2507936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A294E18-708B-4FFE-9B37-A284B7C68B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5791200" cy="3054350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146EBA-5A34-4659-BC39-ED5B2C83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2737147"/>
            <a:ext cx="4508500" cy="35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C1ABC-52FF-4D2A-BF7D-BEEE7D29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Adjacent Wheels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E7E90B3-D224-4E81-9DB9-59CEAA334E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746250"/>
            <a:ext cx="10255250" cy="4483099"/>
          </a:xfrm>
        </p:spPr>
      </p:pic>
    </p:spTree>
    <p:extLst>
      <p:ext uri="{BB962C8B-B14F-4D97-AF65-F5344CB8AC3E}">
        <p14:creationId xmlns:p14="http://schemas.microsoft.com/office/powerpoint/2010/main" val="281542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89C3B5F-E8AC-46B6-938F-7B588D11C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73100"/>
            <a:ext cx="10280649" cy="5503863"/>
          </a:xfrm>
        </p:spPr>
      </p:pic>
    </p:spTree>
    <p:extLst>
      <p:ext uri="{BB962C8B-B14F-4D97-AF65-F5344CB8AC3E}">
        <p14:creationId xmlns:p14="http://schemas.microsoft.com/office/powerpoint/2010/main" val="405121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15C426F-87FA-4276-858E-097171C8A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0827"/>
            <a:ext cx="10515600" cy="4060933"/>
          </a:xfrm>
        </p:spPr>
      </p:pic>
    </p:spTree>
    <p:extLst>
      <p:ext uri="{BB962C8B-B14F-4D97-AF65-F5344CB8AC3E}">
        <p14:creationId xmlns:p14="http://schemas.microsoft.com/office/powerpoint/2010/main" val="406971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8C63164-46CA-4CD8-A94B-FC38A58A6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723900"/>
            <a:ext cx="10636249" cy="5453063"/>
          </a:xfrm>
        </p:spPr>
      </p:pic>
    </p:spTree>
    <p:extLst>
      <p:ext uri="{BB962C8B-B14F-4D97-AF65-F5344CB8AC3E}">
        <p14:creationId xmlns:p14="http://schemas.microsoft.com/office/powerpoint/2010/main" val="196117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64013A8-1508-4C3E-818A-4FC68387D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679450"/>
            <a:ext cx="10337799" cy="5497513"/>
          </a:xfrm>
        </p:spPr>
      </p:pic>
    </p:spTree>
    <p:extLst>
      <p:ext uri="{BB962C8B-B14F-4D97-AF65-F5344CB8AC3E}">
        <p14:creationId xmlns:p14="http://schemas.microsoft.com/office/powerpoint/2010/main" val="349003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9DEDB66-FA1D-4960-BFD0-126A02300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092200"/>
            <a:ext cx="10382250" cy="5084763"/>
          </a:xfrm>
        </p:spPr>
      </p:pic>
    </p:spTree>
    <p:extLst>
      <p:ext uri="{BB962C8B-B14F-4D97-AF65-F5344CB8AC3E}">
        <p14:creationId xmlns:p14="http://schemas.microsoft.com/office/powerpoint/2010/main" val="221256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C1ABC-52FF-4D2A-BF7D-BEEE7D29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96571"/>
            <a:ext cx="10267950" cy="911530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Proofs of the Main Results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93A625-7904-4340-B569-966656CC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619250"/>
            <a:ext cx="10750549" cy="4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E60FF10-3473-4B69-AD84-F09FFED599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22350"/>
            <a:ext cx="10706100" cy="5194300"/>
          </a:xfrm>
        </p:spPr>
      </p:pic>
    </p:spTree>
    <p:extLst>
      <p:ext uri="{BB962C8B-B14F-4D97-AF65-F5344CB8AC3E}">
        <p14:creationId xmlns:p14="http://schemas.microsoft.com/office/powerpoint/2010/main" val="285020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14E2C94-439B-48F6-AF96-D740D93AC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850900"/>
            <a:ext cx="10560050" cy="5326063"/>
          </a:xfrm>
        </p:spPr>
      </p:pic>
    </p:spTree>
    <p:extLst>
      <p:ext uri="{BB962C8B-B14F-4D97-AF65-F5344CB8AC3E}">
        <p14:creationId xmlns:p14="http://schemas.microsoft.com/office/powerpoint/2010/main" val="372571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A13F0-66DD-4FF5-9E83-DDF9554B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1" y="352425"/>
            <a:ext cx="10674349" cy="1381125"/>
          </a:xfrm>
        </p:spPr>
        <p:txBody>
          <a:bodyPr>
            <a:normAutofit/>
          </a:bodyPr>
          <a:lstStyle/>
          <a:p>
            <a:pPr algn="just"/>
            <a:r>
              <a:rPr lang="en-US" altLang="zh-CN" sz="3600" b="1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Recently, </a:t>
            </a:r>
            <a:r>
              <a:rPr lang="en-US" altLang="zh-CN" sz="3600" b="1" dirty="0">
                <a:solidFill>
                  <a:srgbClr val="7030A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Mei Han, </a:t>
            </a:r>
            <a:r>
              <a:rPr lang="en-US" altLang="zh-CN" sz="3600" b="1" dirty="0" err="1">
                <a:solidFill>
                  <a:srgbClr val="7030A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Kirati</a:t>
            </a:r>
            <a:r>
              <a:rPr lang="en-US" altLang="zh-CN" sz="3600" b="1" dirty="0">
                <a:solidFill>
                  <a:srgbClr val="7030A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Sriamorn</a:t>
            </a:r>
            <a:r>
              <a:rPr lang="en-US" altLang="zh-CN" sz="3600" b="1" dirty="0">
                <a:solidFill>
                  <a:srgbClr val="7030A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, Qi Yang and Chuanming Zong proved </a:t>
            </a:r>
            <a:r>
              <a:rPr lang="en-US" altLang="zh-CN" sz="3600" b="1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the following theorem.</a:t>
            </a:r>
            <a:endParaRPr lang="zh-CN" altLang="en-US" sz="3600" b="1" dirty="0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5C04C05-7239-46C7-A29B-8B35EA2553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051" y="2657474"/>
                <a:ext cx="5861049" cy="3425826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en-US" altLang="zh-CN" sz="17600" b="1" dirty="0">
                    <a:solidFill>
                      <a:srgbClr val="002060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  <a:cs typeface="Times New Roman" panose="02020603050405020304" pitchFamily="18" charset="0"/>
                  </a:rPr>
                  <a:t>Theorem 0.</a:t>
                </a:r>
                <a:r>
                  <a:rPr lang="en-US" altLang="zh-CN" sz="16000" b="1" dirty="0">
                    <a:solidFill>
                      <a:srgbClr val="002060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  <a:cs typeface="Times New Roman" panose="02020603050405020304" pitchFamily="18" charset="0"/>
                  </a:rPr>
                  <a:t> If a convex body can form a </a:t>
                </a:r>
                <a:r>
                  <a:rPr lang="en-US" altLang="zh-CN" sz="16000" b="1" dirty="0">
                    <a:solidFill>
                      <a:srgbClr val="C00000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  <a:cs typeface="Times New Roman" panose="02020603050405020304" pitchFamily="18" charset="0"/>
                  </a:rPr>
                  <a:t>twofold, threefold or fourfold translative tiling </a:t>
                </a:r>
                <a:r>
                  <a:rPr lang="en-US" altLang="zh-CN" sz="16000" b="1" dirty="0">
                    <a:solidFill>
                      <a:srgbClr val="002060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1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16000" b="1" dirty="0">
                    <a:solidFill>
                      <a:srgbClr val="002060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  <a:cs typeface="Times New Roman" panose="02020603050405020304" pitchFamily="18" charset="0"/>
                  </a:rPr>
                  <a:t>, it must be a parallelotope, a hexagonal prism, a rhombic dodecahedron, an elongated dodecahedron, or a truncated octahedron.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5C04C05-7239-46C7-A29B-8B35EA2553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051" y="2657474"/>
                <a:ext cx="5861049" cy="3425826"/>
              </a:xfrm>
              <a:blipFill>
                <a:blip r:embed="rId2"/>
                <a:stretch>
                  <a:fillRect l="-4158" t="-8185" r="-3638" b="-12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78E3435-DE25-46F3-80EA-FB9AEC157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695574"/>
            <a:ext cx="4381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C824135-A20C-41FF-B5E0-A98F7D845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3900"/>
            <a:ext cx="10763250" cy="5453063"/>
          </a:xfrm>
        </p:spPr>
      </p:pic>
    </p:spTree>
    <p:extLst>
      <p:ext uri="{BB962C8B-B14F-4D97-AF65-F5344CB8AC3E}">
        <p14:creationId xmlns:p14="http://schemas.microsoft.com/office/powerpoint/2010/main" val="267858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A469F38-E8F4-4122-8536-12150756F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704850"/>
            <a:ext cx="10445750" cy="5472113"/>
          </a:xfrm>
        </p:spPr>
      </p:pic>
    </p:spTree>
    <p:extLst>
      <p:ext uri="{BB962C8B-B14F-4D97-AF65-F5344CB8AC3E}">
        <p14:creationId xmlns:p14="http://schemas.microsoft.com/office/powerpoint/2010/main" val="381249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883DEA4-1CB2-4807-9B0E-2B3217E4A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84200"/>
            <a:ext cx="10744199" cy="5592763"/>
          </a:xfrm>
        </p:spPr>
      </p:pic>
    </p:spTree>
    <p:extLst>
      <p:ext uri="{BB962C8B-B14F-4D97-AF65-F5344CB8AC3E}">
        <p14:creationId xmlns:p14="http://schemas.microsoft.com/office/powerpoint/2010/main" val="2370256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39388FE-82AD-4B0F-B58B-A0F10D3C1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723900"/>
            <a:ext cx="10737849" cy="5511800"/>
          </a:xfrm>
        </p:spPr>
      </p:pic>
    </p:spTree>
    <p:extLst>
      <p:ext uri="{BB962C8B-B14F-4D97-AF65-F5344CB8AC3E}">
        <p14:creationId xmlns:p14="http://schemas.microsoft.com/office/powerpoint/2010/main" val="4985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F0BB89C-F5AF-4092-B797-AD2BBF91C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711200"/>
            <a:ext cx="10515600" cy="5683250"/>
          </a:xfrm>
        </p:spPr>
      </p:pic>
    </p:spTree>
    <p:extLst>
      <p:ext uri="{BB962C8B-B14F-4D97-AF65-F5344CB8AC3E}">
        <p14:creationId xmlns:p14="http://schemas.microsoft.com/office/powerpoint/2010/main" val="944598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C3BA52-D8E5-46EA-9660-54B1A3829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2" y="669924"/>
            <a:ext cx="5478657" cy="5559425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3F3349-5676-4A52-91B3-0C43F504C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13" y="736600"/>
            <a:ext cx="4229475" cy="2590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A7F7BD-DDD8-4D72-9B6C-0409F9F21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13" y="3683000"/>
            <a:ext cx="428625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A13F0-66DD-4FF5-9E83-DDF9554B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352425"/>
            <a:ext cx="1077595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Based on previous theorems and lemmas, we have obtained the following theorems.</a:t>
            </a:r>
            <a:endParaRPr lang="zh-CN" altLang="en-US" sz="3200" dirty="0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5C04C05-7239-46C7-A29B-8B35EA2553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1850" y="2292350"/>
                <a:ext cx="5949950" cy="4351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altLang="zh-CN" b="1" dirty="0">
                    <a:solidFill>
                      <a:srgbClr val="0070C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Theorem 4.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0070C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dirty="0">
                    <a:solidFill>
                      <a:srgbClr val="0070C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every two, three or fourfold translative tile is a parallelohedron. In other words, every three-dimensional two, three or fourfold translative tile must be a parallelotope, a hexagonal prism, a rhombic dodecahedron, an elongated dodecahedron, or a truncated octahedron.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5C04C05-7239-46C7-A29B-8B35EA2553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850" y="2292350"/>
                <a:ext cx="5949950" cy="4351338"/>
              </a:xfrm>
              <a:blipFill>
                <a:blip r:embed="rId2"/>
                <a:stretch>
                  <a:fillRect l="-2047" t="-1961" r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78E3435-DE25-46F3-80EA-FB9AEC157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2406650"/>
            <a:ext cx="454025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9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A2792C5-FA17-415B-834C-4225E42F1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0" y="731732"/>
            <a:ext cx="3822700" cy="26972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904BDA7-46C5-4925-BDA5-5BFFDDEDE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428999"/>
            <a:ext cx="3930650" cy="2519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90FBA7F-91C8-4DFB-A773-2AA81ADF37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5050"/>
                <a:ext cx="6750050" cy="514191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altLang="zh-CN" b="1" dirty="0">
                    <a:solidFill>
                      <a:srgbClr val="7030A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Theorem 5.</a:t>
                </a:r>
                <a:r>
                  <a:rPr lang="en-US" altLang="zh-CN" dirty="0">
                    <a:solidFill>
                      <a:srgbClr val="7030A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</a:t>
                </a:r>
                <a:r>
                  <a:rPr lang="en-US" altLang="zh-CN" b="1" dirty="0">
                    <a:solidFill>
                      <a:srgbClr val="7030A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Every belt of a fivefold translative tile in</a:t>
                </a:r>
                <a:r>
                  <a:rPr lang="en-US" altLang="zh-CN" b="1" dirty="0">
                    <a:solidFill>
                      <a:srgbClr val="7030A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7030A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has at most ten facets. In other words, every belt of a fivefold translative tile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7030A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has four, six, eight or ten facets.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 algn="just">
                  <a:buNone/>
                </a:pPr>
                <a:r>
                  <a:rPr lang="en-US" altLang="zh-CN" b="1" dirty="0"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Theorem 6. Every belt of a sixfold translative tile in</a:t>
                </a:r>
                <a:r>
                  <a:rPr lang="en-US" altLang="zh-CN" b="1" dirty="0"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has at most fourteen facets. In other words, every belt of a sixfold translative tile in</a:t>
                </a:r>
                <a:r>
                  <a:rPr lang="en-US" altLang="zh-CN" b="1" dirty="0"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has four, six, eight, ten, twelve or fourteen facets.</a:t>
                </a:r>
                <a:endParaRPr lang="zh-CN" altLang="en-US" b="1" dirty="0"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90FBA7F-91C8-4DFB-A773-2AA81ADF3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5050"/>
                <a:ext cx="6750050" cy="5141913"/>
              </a:xfrm>
              <a:blipFill>
                <a:blip r:embed="rId5"/>
                <a:stretch>
                  <a:fillRect l="-1897" t="-2017" r="-1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39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FBA7F-91C8-4DFB-A773-2AA81ADF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3750"/>
            <a:ext cx="6203950" cy="55768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b="1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Problem 1. Characterize all the three-dimensional fivefold lattice tiles.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 algn="just">
              <a:buNone/>
            </a:pPr>
            <a:r>
              <a:rPr lang="en-US" altLang="zh-CN" b="1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Problem 2. Characterize all the three-dimensional fivefold translative tiles. </a:t>
            </a:r>
          </a:p>
          <a:p>
            <a:pPr marL="0" indent="0" algn="just">
              <a:buNone/>
            </a:pPr>
            <a:endParaRPr lang="en-US" altLang="zh-CN" b="1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endParaRPr lang="en-US" altLang="zh-CN" b="1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endParaRPr lang="en-US" altLang="zh-CN" b="1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en-US" altLang="zh-CN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Remark. All the two-dimensional fivefold translative tiles have been characterized by Yang and Zong [4].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endParaRPr lang="zh-CN" altLang="en-US" b="1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BDF9DE-39E2-4F55-BC29-720F4DA05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16035"/>
            <a:ext cx="3452485" cy="1841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F5FF12-5C51-45A4-A41E-6705BCC9A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2651124"/>
            <a:ext cx="3913681" cy="15557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2BD28D-FB61-49E6-8129-E3A7F4EDE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4464049"/>
            <a:ext cx="3554085" cy="19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CC833-9479-4C9A-A595-B553A500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References:</a:t>
            </a:r>
            <a:b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C3EE1-EEAD-44C1-B166-43A118F8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475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M. Han, K. </a:t>
            </a:r>
            <a:r>
              <a:rPr lang="en-US" altLang="zh-CN" sz="2400" dirty="0" err="1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Sriamorn</a:t>
            </a:r>
            <a:r>
              <a:rPr lang="en-US" altLang="zh-CN" sz="240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 Q. Yang and C. Zong, The twofold translative tiles in three-dimensional space, arXiv:2106.15388.</a:t>
            </a:r>
          </a:p>
          <a:p>
            <a:pPr marL="0" indent="0" algn="just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M. Han, K. </a:t>
            </a:r>
            <a:r>
              <a:rPr lang="en-US" altLang="zh-CN" sz="2400" dirty="0" err="1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Sriamorn</a:t>
            </a:r>
            <a:r>
              <a:rPr lang="en-US" altLang="zh-CN" sz="240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 Q. Yang and C. Zong, The three and fourfold translative tiles in three-dimensional space, arXiv:2109.07116.</a:t>
            </a:r>
          </a:p>
          <a:p>
            <a:pPr marL="0" indent="0" algn="just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Q. Yang and C. Zong, Multiple lattice tiling in Euclidean spaces, Canadian Math. Bull. 62 (2019), 923-929.</a:t>
            </a:r>
          </a:p>
          <a:p>
            <a:pPr marL="0" indent="0" algn="just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Q. Yang and C. Zong, Characterization of the two-dimensional fivefold translative tiles, Bull. Soc. Math. France 149 (2021), 119-153.</a:t>
            </a:r>
          </a:p>
          <a:p>
            <a:pPr marL="0" indent="0" algn="just">
              <a:buNone/>
            </a:pPr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C. Zong, Can you pave the plane with identical tiles? Notices Amer. Math. Soc. </a:t>
            </a:r>
            <a:r>
              <a:rPr lang="en-US" altLang="zh-CN" sz="24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67 </a:t>
            </a:r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(2020), 635-646.</a:t>
            </a:r>
          </a:p>
          <a:p>
            <a:pPr marL="0" indent="0" algn="just">
              <a:buNone/>
            </a:pPr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C. Zong, Characterization of the two-dimensional five- and sixfold lattice tiles, arXiv:1712.01122, arXiv:1904.06911.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45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C6FD0-2961-44E4-9912-76799631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353172"/>
            <a:ext cx="9819341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Fedorov’s Discovery</a:t>
            </a:r>
            <a:endParaRPr lang="zh-CN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0FD417C-8660-4709-A22A-109B10790CD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0706" y="1834777"/>
                <a:ext cx="10091270" cy="183477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In n-dimensional Euclidean space,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are n linear independent vectors, we call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</a:rPr>
                        <m:t>𝜦</m:t>
                      </m:r>
                      <m:r>
                        <a:rPr lang="zh-CN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an n-dimensional lattice.</a:t>
                </a:r>
              </a:p>
              <a:p>
                <a:pPr marL="0" indent="0" algn="just">
                  <a:buNone/>
                </a:pPr>
                <a:endPara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0FD417C-8660-4709-A22A-109B10790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0706" y="1834777"/>
                <a:ext cx="10091270" cy="1834776"/>
              </a:xfrm>
              <a:blipFill>
                <a:blip r:embed="rId2"/>
                <a:stretch>
                  <a:fillRect l="-1269" t="-5980" r="-1208" b="-4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BBDBFA6-735E-4AC4-8E74-68E89B6B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7" y="3825595"/>
            <a:ext cx="7594261" cy="23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681ACF-A76B-41F7-B730-8ED7041E6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4519" y="941107"/>
                <a:ext cx="10231716" cy="1318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en-US" altLang="zh-CN" sz="3600" b="1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</a:rPr>
                  <a:t> be a convex body and let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</a:rPr>
                  <a:t> be a discrete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3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3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</a:rPr>
                  <a:t>is a tiling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zh-CN" alt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</a:rPr>
                  <a:t>we call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</a:rPr>
                  <a:t> a translative tile. In particular, if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zh-CN" alt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</a:rPr>
                  <a:t>is</a:t>
                </a:r>
                <a:r>
                  <a:rPr lang="zh-CN" alt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</a:rPr>
                  <a:t>a lattice, we call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</a:rPr>
                  <a:t> a lattice tile.</a:t>
                </a:r>
                <a:endParaRPr lang="zh-CN" alt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681ACF-A76B-41F7-B730-8ED7041E6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519" y="941107"/>
                <a:ext cx="10231716" cy="1318000"/>
              </a:xfrm>
              <a:blipFill>
                <a:blip r:embed="rId2"/>
                <a:stretch>
                  <a:fillRect l="-1429" t="-11982" r="-1429" b="-82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79C68E0-E6E1-4DC0-99CB-D28CA7218E11}"/>
              </a:ext>
            </a:extLst>
          </p:cNvPr>
          <p:cNvSpPr txBox="1">
            <a:spLocks/>
          </p:cNvSpPr>
          <p:nvPr/>
        </p:nvSpPr>
        <p:spPr>
          <a:xfrm>
            <a:off x="884519" y="2659529"/>
            <a:ext cx="5169646" cy="362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62D326-8237-4873-A1F5-3A5B9991220B}"/>
              </a:ext>
            </a:extLst>
          </p:cNvPr>
          <p:cNvSpPr txBox="1"/>
          <p:nvPr/>
        </p:nvSpPr>
        <p:spPr>
          <a:xfrm>
            <a:off x="968188" y="2551837"/>
            <a:ext cx="545651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1885, E. Fedorov  characterized all three-dimensional lattice tiles. </a:t>
            </a:r>
          </a:p>
          <a:p>
            <a:pPr algn="just"/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b="1" dirty="0">
                <a:solidFill>
                  <a:srgbClr val="7030A0"/>
                </a:solidFill>
                <a:latin typeface="Gabriola" panose="04040605051002020D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Theorem 1. </a:t>
            </a:r>
            <a:r>
              <a:rPr lang="en-US" altLang="zh-CN" sz="3200" b="1" dirty="0">
                <a:solidFill>
                  <a:srgbClr val="7030A0"/>
                </a:solidFill>
                <a:latin typeface="Gabriola" panose="04040605051002020D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="1" dirty="0">
                <a:solidFill>
                  <a:srgbClr val="7030A0"/>
                </a:solidFill>
                <a:latin typeface="Gabriola" panose="04040605051002020D02" pitchFamily="82" charset="0"/>
                <a:ea typeface="方正舒体" panose="02010601030101010101" pitchFamily="2" charset="-122"/>
                <a:cs typeface="Times New Roman" panose="02020603050405020304" pitchFamily="18" charset="0"/>
              </a:rPr>
              <a:t> three-dimensional lattice tile must be a parallelotope, a hexagonal prism, a rhombic dodecahedron, an elongated dodecahedron, or a truncated octahedron.</a:t>
            </a:r>
            <a:endParaRPr lang="zh-CN" altLang="en-US" sz="3200" b="1" dirty="0">
              <a:solidFill>
                <a:srgbClr val="7030A0"/>
              </a:solidFill>
              <a:latin typeface="Gabriola" panose="04040605051002020D02" pitchFamily="82" charset="0"/>
              <a:ea typeface="方正舒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F038D13-BC7E-4D7D-B592-E2A0E0A27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5" y="2766948"/>
            <a:ext cx="5091952" cy="3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1B10CDA-1BF6-48B7-9123-7D2CC8939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747" y="1848224"/>
                <a:ext cx="10158505" cy="41842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situations in higher dimensions turn out to be very complicated. Through the works of B. N.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Delone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M. I.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Štogrin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P. Engel, we know that there are exact 52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combinatorially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different types of lattice tiles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 computer classification for the five-dimensional lattice tiles was announced by M.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Dutour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Sikirić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A. Garber, A.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Schürmann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C.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Waldmann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only in 2015.</a:t>
                </a:r>
              </a:p>
              <a:p>
                <a:pPr marL="0" indent="0" algn="just">
                  <a:buNone/>
                </a:pP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1908, G. F. Voronoi made a conjecture that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parallelohedron is a linear image of the Dirichlet-Voronoi cell of a suitable lattice.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two, three and four dimensions, this conjecture was confirmed by B. N.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Delone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1929. In higher dimensions, it is still open.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1B10CDA-1BF6-48B7-9123-7D2CC8939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747" y="1848224"/>
                <a:ext cx="10158505" cy="4184275"/>
              </a:xfrm>
              <a:blipFill>
                <a:blip r:embed="rId3"/>
                <a:stretch>
                  <a:fillRect l="-1080" t="-3202" r="-1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90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C6FD0-2961-44E4-9912-76799631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353172"/>
            <a:ext cx="9819341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From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Minkowski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to McMullen</a:t>
            </a:r>
            <a:endParaRPr lang="zh-CN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FD417C-8660-4709-A22A-109B1079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0706" y="1834777"/>
            <a:ext cx="10091270" cy="1174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1897, H. </a:t>
            </a:r>
            <a:r>
              <a:rPr lang="en-US" altLang="zh-CN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Minkowski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proved that </a:t>
            </a:r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translative tile must be a centrally symmetric convex polytope.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3">
                <a:extLst>
                  <a:ext uri="{FF2B5EF4-FFF2-40B4-BE49-F238E27FC236}">
                    <a16:creationId xmlns:a16="http://schemas.microsoft.com/office/drawing/2014/main" id="{4577E854-6D9E-4E15-8049-DB38EBE78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552" y="3165195"/>
                <a:ext cx="6179297" cy="29935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-dimensional centrally symmetric convex polytope with centrally symmetric facets. Let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be a (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)-dimensional face of 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We call the set of all facets of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each containing two translates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 as its </a:t>
                </a:r>
                <a:r>
                  <a:rPr lang="en-US" altLang="zh-CN" b="1" dirty="0" err="1">
                    <a:solidFill>
                      <a:srgbClr val="0070C0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subfacets</a:t>
                </a: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 a belt of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内容占位符 3">
                <a:extLst>
                  <a:ext uri="{FF2B5EF4-FFF2-40B4-BE49-F238E27FC236}">
                    <a16:creationId xmlns:a16="http://schemas.microsoft.com/office/drawing/2014/main" id="{4577E854-6D9E-4E15-8049-DB38EBE78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2" y="3165195"/>
                <a:ext cx="6179297" cy="2993558"/>
              </a:xfrm>
              <a:prstGeom prst="rect">
                <a:avLst/>
              </a:prstGeom>
              <a:blipFill>
                <a:blip r:embed="rId2"/>
                <a:stretch>
                  <a:fillRect l="-1972" t="-3462" r="-2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35002F7-D19D-4C7B-A682-E02F9969A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24" y="2689412"/>
            <a:ext cx="4034788" cy="36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FD417C-8660-4709-A22A-109B1079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059" y="830730"/>
            <a:ext cx="10180917" cy="1174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Through the works of H. </a:t>
            </a:r>
            <a:r>
              <a:rPr lang="en-US" altLang="zh-CN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Minkowski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G. M. </a:t>
            </a:r>
            <a:r>
              <a:rPr lang="en-US" altLang="zh-CN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Voronoï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B. A. </a:t>
            </a:r>
            <a:r>
              <a:rPr lang="en-US" altLang="zh-CN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Venkov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A. D. </a:t>
            </a:r>
            <a:r>
              <a:rPr lang="en-US" altLang="zh-CN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Alexsandrov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and P. McMullen, we have the following fundamental result. 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4577E854-6D9E-4E15-8049-DB38EBE787B2}"/>
              </a:ext>
            </a:extLst>
          </p:cNvPr>
          <p:cNvSpPr txBox="1">
            <a:spLocks/>
          </p:cNvSpPr>
          <p:nvPr/>
        </p:nvSpPr>
        <p:spPr>
          <a:xfrm>
            <a:off x="1054846" y="2669147"/>
            <a:ext cx="10082307" cy="322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Theorem 2.</a:t>
            </a:r>
            <a:r>
              <a:rPr lang="en-US" altLang="zh-CN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Let P be an n-dimensional convex body. The following three statements are equivalent to each other: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P is a translative tile; 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P is a centrally symmetric polytope with centrally symmetric facets such that each belt contains four or six facets;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P is a lattice tile.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00BBF-C989-4448-88E7-D804D3CD0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国家天元数学东南中心</a:t>
            </a: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C6FD0-2961-44E4-9912-76799631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353172"/>
            <a:ext cx="9819341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Zonotopes</a:t>
            </a:r>
            <a:endParaRPr lang="zh-CN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0FD417C-8660-4709-A22A-109B10790CD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0706" y="1834776"/>
                <a:ext cx="7126194" cy="228301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Let P be an n-dimensional convex polytope. We call it a zonotope if it is a </a:t>
                </a:r>
                <a:r>
                  <a:rPr lang="en-US" altLang="zh-CN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Minkowski</a:t>
                </a: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sum of finite number of segments. In other words,</a:t>
                </a:r>
              </a:p>
              <a:p>
                <a:pPr marL="0" indent="0" algn="just">
                  <a:buNone/>
                </a:pPr>
                <a:r>
                  <a:rPr lang="en-US" altLang="zh-CN" b="1" dirty="0">
                    <a:solidFill>
                      <a:srgbClr val="0070C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where w is an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are segments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0FD417C-8660-4709-A22A-109B10790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0706" y="1834776"/>
                <a:ext cx="7126194" cy="2283011"/>
              </a:xfrm>
              <a:blipFill>
                <a:blip r:embed="rId2"/>
                <a:stretch>
                  <a:fillRect l="-1796" t="-4813" r="-1711" b="-23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3">
            <a:extLst>
              <a:ext uri="{FF2B5EF4-FFF2-40B4-BE49-F238E27FC236}">
                <a16:creationId xmlns:a16="http://schemas.microsoft.com/office/drawing/2014/main" id="{4577E854-6D9E-4E15-8049-DB38EBE787B2}"/>
              </a:ext>
            </a:extLst>
          </p:cNvPr>
          <p:cNvSpPr txBox="1">
            <a:spLocks/>
          </p:cNvSpPr>
          <p:nvPr/>
        </p:nvSpPr>
        <p:spPr>
          <a:xfrm>
            <a:off x="5340349" y="4812834"/>
            <a:ext cx="5985809" cy="143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Clearly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zonotopes are centrally symmetric. In fact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every face of a zonotope is centrally symmetric.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B1F2D0-F565-444B-A740-21441FD99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37" y="1987084"/>
            <a:ext cx="2631482" cy="23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2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0FD417C-8660-4709-A22A-109B10790CD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01059" y="830730"/>
                <a:ext cx="10180917" cy="31507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altLang="zh-CN" sz="2800" b="1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be a convex body and let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be a discrete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is both a k-fold packing and a k-fold covering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zh-CN" alt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we call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a k-fold tiling and call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a k-fold translative tile. In particular, if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tx1"/>
                    </a:solidFill>
                  </a:rPr>
                  <a:t>is</a:t>
                </a:r>
                <a:r>
                  <a:rPr lang="zh-CN" alt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tx1"/>
                    </a:solidFill>
                  </a:rPr>
                  <a:t>a lattice, we call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a k-fold lattice tile.</a:t>
                </a:r>
                <a:endParaRPr lang="zh-CN" altLang="en-US" sz="2800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altLang="zh-CN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In 2012, N. </a:t>
                </a:r>
                <a:r>
                  <a:rPr lang="en-US" altLang="zh-CN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Gravin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 S. Robins and D. </a:t>
                </a:r>
                <a:r>
                  <a:rPr lang="en-US" altLang="zh-CN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Shiryaev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studied multiple </a:t>
                </a:r>
                <a:r>
                  <a:rPr lang="en-US" altLang="zh-CN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tilings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in general dimensions and discovered the following result.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0FD417C-8660-4709-A22A-109B10790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01059" y="830730"/>
                <a:ext cx="10180917" cy="3150720"/>
              </a:xfrm>
              <a:blipFill>
                <a:blip r:embed="rId3"/>
                <a:stretch>
                  <a:fillRect l="-1198" t="-3288" r="-1257" b="-1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3">
            <a:extLst>
              <a:ext uri="{FF2B5EF4-FFF2-40B4-BE49-F238E27FC236}">
                <a16:creationId xmlns:a16="http://schemas.microsoft.com/office/drawing/2014/main" id="{4577E854-6D9E-4E15-8049-DB38EBE787B2}"/>
              </a:ext>
            </a:extLst>
          </p:cNvPr>
          <p:cNvSpPr txBox="1">
            <a:spLocks/>
          </p:cNvSpPr>
          <p:nvPr/>
        </p:nvSpPr>
        <p:spPr>
          <a:xfrm>
            <a:off x="1001059" y="4631297"/>
            <a:ext cx="10082307" cy="1769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Theorem 3.</a:t>
            </a:r>
            <a:r>
              <a:rPr lang="en-US" altLang="zh-CN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An n-dimensional k-fold translative tile is a centrally symmetric polytope with centrally symmetric facets. In particular, every three-dimensional k-fold translative tile is a zonotope.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00BBF-C989-4448-88E7-D804D3CD0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国家天元数学东南中心</a:t>
            </a: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1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1092</Words>
  <Application>Microsoft Office PowerPoint</Application>
  <PresentationFormat>宽屏</PresentationFormat>
  <Paragraphs>67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等线</vt:lpstr>
      <vt:lpstr>等线 Light</vt:lpstr>
      <vt:lpstr>方正舒体</vt:lpstr>
      <vt:lpstr>华文隶书</vt:lpstr>
      <vt:lpstr>华文新魏</vt:lpstr>
      <vt:lpstr>楷体</vt:lpstr>
      <vt:lpstr>Arial</vt:lpstr>
      <vt:lpstr>Cambria Math</vt:lpstr>
      <vt:lpstr>Gabriola</vt:lpstr>
      <vt:lpstr>Times New Roman</vt:lpstr>
      <vt:lpstr>Wingdings</vt:lpstr>
      <vt:lpstr>Office 主题​​</vt:lpstr>
      <vt:lpstr>Characterization of  Three-Dimensional Multiple Tiles</vt:lpstr>
      <vt:lpstr>Recently, Mei Han, Kirati Sriamorn, Qi Yang and Chuanming Zong proved the following theorem.</vt:lpstr>
      <vt:lpstr>1、Fedorov’s Discovery</vt:lpstr>
      <vt:lpstr>PowerPoint 演示文稿</vt:lpstr>
      <vt:lpstr>PowerPoint 演示文稿</vt:lpstr>
      <vt:lpstr>2、From Minkowski to McMullen</vt:lpstr>
      <vt:lpstr>PowerPoint 演示文稿</vt:lpstr>
      <vt:lpstr>3、Zonotopes</vt:lpstr>
      <vt:lpstr>PowerPoint 演示文稿</vt:lpstr>
      <vt:lpstr>PowerPoint 演示文稿</vt:lpstr>
      <vt:lpstr>4、Adjacent Wheels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5、Proofs of the Main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Based on previous theorems and lemmas, we have obtained the following theorems.</vt:lpstr>
      <vt:lpstr>PowerPoint 演示文稿</vt:lpstr>
      <vt:lpstr>PowerPoint 演示文稿</vt:lpstr>
      <vt:lpstr>References: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 Three-Dimensional Multiple Tiles</dc:title>
  <dc:creator>Zong Chuanming</dc:creator>
  <cp:lastModifiedBy>Zong Chuanming</cp:lastModifiedBy>
  <cp:revision>40</cp:revision>
  <dcterms:created xsi:type="dcterms:W3CDTF">2021-10-06T05:42:58Z</dcterms:created>
  <dcterms:modified xsi:type="dcterms:W3CDTF">2021-10-20T07:30:47Z</dcterms:modified>
</cp:coreProperties>
</file>