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71" r:id="rId4"/>
    <p:sldId id="386" r:id="rId5"/>
    <p:sldId id="350" r:id="rId6"/>
    <p:sldId id="387" r:id="rId7"/>
    <p:sldId id="352" r:id="rId8"/>
    <p:sldId id="354" r:id="rId9"/>
    <p:sldId id="372" r:id="rId10"/>
    <p:sldId id="373" r:id="rId11"/>
    <p:sldId id="374" r:id="rId12"/>
    <p:sldId id="377" r:id="rId13"/>
    <p:sldId id="378" r:id="rId14"/>
    <p:sldId id="379" r:id="rId15"/>
    <p:sldId id="388" r:id="rId16"/>
    <p:sldId id="380" r:id="rId17"/>
    <p:sldId id="381" r:id="rId18"/>
    <p:sldId id="382" r:id="rId19"/>
    <p:sldId id="383" r:id="rId20"/>
    <p:sldId id="273" r:id="rId21"/>
    <p:sldId id="389" r:id="rId22"/>
    <p:sldId id="390" r:id="rId23"/>
    <p:sldId id="391" r:id="rId24"/>
    <p:sldId id="392" r:id="rId25"/>
    <p:sldId id="393" r:id="rId26"/>
    <p:sldId id="375" r:id="rId27"/>
    <p:sldId id="37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5"/>
    <a:srgbClr val="3F6AB7"/>
    <a:srgbClr val="0171C5"/>
    <a:srgbClr val="B1C8D7"/>
    <a:srgbClr val="EBEFF8"/>
    <a:srgbClr val="B3BEDF"/>
    <a:srgbClr val="7991CE"/>
    <a:srgbClr val="004F8A"/>
    <a:srgbClr val="EBEFF7"/>
    <a:srgbClr val="335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82" y="3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2019869" y="5501898"/>
            <a:ext cx="10172131" cy="1284102"/>
          </a:xfrm>
          <a:prstGeom prst="roundRect">
            <a:avLst>
              <a:gd name="adj" fmla="val 0"/>
            </a:avLst>
          </a:prstGeom>
          <a:solidFill>
            <a:srgbClr val="004F8A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5501898"/>
            <a:ext cx="3048000" cy="1284102"/>
          </a:xfrm>
          <a:custGeom>
            <a:avLst/>
            <a:gdLst>
              <a:gd name="connsiteX0" fmla="*/ 0 w 3036468"/>
              <a:gd name="connsiteY0" fmla="*/ 0 h 1800000"/>
              <a:gd name="connsiteX1" fmla="*/ 3036468 w 3036468"/>
              <a:gd name="connsiteY1" fmla="*/ 0 h 1800000"/>
              <a:gd name="connsiteX2" fmla="*/ 2061536 w 3036468"/>
              <a:gd name="connsiteY2" fmla="*/ 1800000 h 1800000"/>
              <a:gd name="connsiteX3" fmla="*/ 0 w 3036468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468" h="1800000">
                <a:moveTo>
                  <a:pt x="0" y="0"/>
                </a:moveTo>
                <a:lnTo>
                  <a:pt x="3036468" y="0"/>
                </a:lnTo>
                <a:lnTo>
                  <a:pt x="2061536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5429898"/>
            <a:ext cx="12192000" cy="72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3201" y="5970198"/>
            <a:ext cx="9448799" cy="522360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2" y="5611454"/>
            <a:ext cx="1100407" cy="11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4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>
            <a:off x="0" y="72000"/>
            <a:ext cx="1095825" cy="914400"/>
          </a:xfrm>
          <a:custGeom>
            <a:avLst/>
            <a:gdLst>
              <a:gd name="connsiteX0" fmla="*/ 0 w 1095825"/>
              <a:gd name="connsiteY0" fmla="*/ 0 h 914400"/>
              <a:gd name="connsiteX1" fmla="*/ 1095825 w 1095825"/>
              <a:gd name="connsiteY1" fmla="*/ 0 h 914400"/>
              <a:gd name="connsiteX2" fmla="*/ 608144 w 1095825"/>
              <a:gd name="connsiteY2" fmla="*/ 914400 h 914400"/>
              <a:gd name="connsiteX3" fmla="*/ 0 w 109582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825" h="914400">
                <a:moveTo>
                  <a:pt x="0" y="0"/>
                </a:moveTo>
                <a:lnTo>
                  <a:pt x="1095825" y="0"/>
                </a:lnTo>
                <a:lnTo>
                  <a:pt x="608144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824" y="72000"/>
            <a:ext cx="10257975" cy="914400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2" y="238790"/>
            <a:ext cx="528467" cy="5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13176" cy="6858000"/>
          </a:xfrm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6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/>
        </p:nvSpPr>
        <p:spPr>
          <a:xfrm>
            <a:off x="0" y="72000"/>
            <a:ext cx="1095825" cy="914400"/>
          </a:xfrm>
          <a:custGeom>
            <a:avLst/>
            <a:gdLst>
              <a:gd name="connsiteX0" fmla="*/ 0 w 1095825"/>
              <a:gd name="connsiteY0" fmla="*/ 0 h 914400"/>
              <a:gd name="connsiteX1" fmla="*/ 1095825 w 1095825"/>
              <a:gd name="connsiteY1" fmla="*/ 0 h 914400"/>
              <a:gd name="connsiteX2" fmla="*/ 608144 w 1095825"/>
              <a:gd name="connsiteY2" fmla="*/ 914400 h 914400"/>
              <a:gd name="connsiteX3" fmla="*/ 0 w 109582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825" h="914400">
                <a:moveTo>
                  <a:pt x="0" y="0"/>
                </a:moveTo>
                <a:lnTo>
                  <a:pt x="1095825" y="0"/>
                </a:lnTo>
                <a:lnTo>
                  <a:pt x="608144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824" y="72000"/>
            <a:ext cx="10257975" cy="914400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2" y="238790"/>
            <a:ext cx="528467" cy="5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8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4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20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B26E-7550-4A68-B9ED-0930F4C79F7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0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1.png"/><Relationship Id="rId7" Type="http://schemas.openxmlformats.org/officeDocument/2006/relationships/image" Target="../media/image26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5" Type="http://schemas.openxmlformats.org/officeDocument/2006/relationships/image" Target="../media/image26.png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3201" y="4178090"/>
            <a:ext cx="9448799" cy="2187115"/>
          </a:xfrm>
        </p:spPr>
        <p:txBody>
          <a:bodyPr>
            <a:noAutofit/>
          </a:bodyPr>
          <a:lstStyle/>
          <a:p>
            <a:pPr algn="r"/>
            <a:r>
              <a:rPr lang="en-US" altLang="zh-CN" sz="3600" dirty="0"/>
              <a:t>Network Autoregression for Incomplete Matrix-Valued Time Series</a:t>
            </a:r>
            <a:br>
              <a:rPr lang="en-US" altLang="zh-CN" sz="3600" dirty="0"/>
            </a:br>
            <a:br>
              <a:rPr lang="en-US" altLang="zh-CN" sz="3600" dirty="0"/>
            </a:br>
            <a:r>
              <a:rPr lang="en-US" altLang="zh-CN" sz="1800" dirty="0"/>
              <a:t>Joint work with </a:t>
            </a:r>
            <a:r>
              <a:rPr lang="en-US" altLang="zh-CN" sz="1800" dirty="0" err="1"/>
              <a:t>Feifei</a:t>
            </a:r>
            <a:r>
              <a:rPr lang="en-US" altLang="zh-CN" sz="1800" dirty="0"/>
              <a:t> Wang, </a:t>
            </a:r>
            <a:r>
              <a:rPr lang="en-US" altLang="zh-CN" sz="1600" i="1" dirty="0"/>
              <a:t>Renmin University of China</a:t>
            </a:r>
            <a:r>
              <a:rPr lang="en-US" altLang="zh-CN" sz="1800" dirty="0"/>
              <a:t>, </a:t>
            </a:r>
            <a:br>
              <a:rPr lang="en-US" altLang="zh-CN" sz="1800" dirty="0"/>
            </a:br>
            <a:r>
              <a:rPr lang="en-US" altLang="zh-CN" sz="1800" dirty="0"/>
              <a:t>Zeng Li, </a:t>
            </a:r>
            <a:r>
              <a:rPr lang="en-US" altLang="zh-CN" sz="1600" i="1" dirty="0"/>
              <a:t>Southern University of Science and Technology </a:t>
            </a:r>
            <a:br>
              <a:rPr lang="en-US" altLang="zh-CN" sz="1600" i="1" dirty="0"/>
            </a:br>
            <a:r>
              <a:rPr lang="en-US" altLang="zh-CN" sz="1800" dirty="0"/>
              <a:t> </a:t>
            </a:r>
            <a:r>
              <a:rPr lang="en-US" altLang="zh-CN" sz="1800" dirty="0" err="1"/>
              <a:t>Yanyuan</a:t>
            </a:r>
            <a:r>
              <a:rPr lang="en-US" altLang="zh-CN" sz="1800" dirty="0"/>
              <a:t> Ma, </a:t>
            </a:r>
            <a:r>
              <a:rPr lang="en-US" altLang="zh-CN" sz="1600" i="1" dirty="0"/>
              <a:t>The Pennsylvania State University </a:t>
            </a:r>
            <a:endParaRPr lang="zh-CN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4203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estimation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95824" y="933610"/>
                <a:ext cx="810943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data missing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obtain estimates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b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4" y="933610"/>
                <a:ext cx="8109438" cy="1754326"/>
              </a:xfrm>
              <a:prstGeom prst="rect">
                <a:avLst/>
              </a:prstGeom>
              <a:blipFill>
                <a:blip r:embed="rId2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437139" y="3071944"/>
            <a:ext cx="9575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 have</a:t>
            </a:r>
            <a:b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74" y="2146050"/>
            <a:ext cx="4670836" cy="8319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832" y="3757941"/>
            <a:ext cx="9381651" cy="9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Estimation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95824" y="933610"/>
                <a:ext cx="810943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estimate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iteratively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estimate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b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4" y="933610"/>
                <a:ext cx="8109438" cy="3970318"/>
              </a:xfrm>
              <a:prstGeom prst="rect">
                <a:avLst/>
              </a:prstGeom>
              <a:blipFill>
                <a:blip r:embed="rId2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06" y="4093402"/>
            <a:ext cx="4689969" cy="826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006" y="4865350"/>
            <a:ext cx="3470222" cy="800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57318" y="5730074"/>
                <a:ext cx="1083468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diag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soft-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thresholding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(here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diag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8" y="5730074"/>
                <a:ext cx="10834682" cy="553998"/>
              </a:xfrm>
              <a:prstGeom prst="rect">
                <a:avLst/>
              </a:prstGeom>
              <a:blipFill>
                <a:blip r:embed="rId5"/>
                <a:stretch>
                  <a:fillRect l="-619" b="-8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262" y="1719331"/>
            <a:ext cx="7531222" cy="8611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493" y="2519509"/>
            <a:ext cx="7413991" cy="5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Theoretical properties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83615" y="1463593"/>
            <a:ext cx="1913535" cy="491614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Theorem 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614" y="1955207"/>
            <a:ext cx="6968136" cy="4248743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93300" y="2083108"/>
                <a:ext cx="7563300" cy="2330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𝜸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00" y="2083108"/>
                <a:ext cx="7563300" cy="2330831"/>
              </a:xfrm>
              <a:prstGeom prst="rect">
                <a:avLst/>
              </a:prstGeom>
              <a:blipFill>
                <a:blip r:embed="rId2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601" y="4139195"/>
            <a:ext cx="5679776" cy="6729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49" y="2519098"/>
            <a:ext cx="4209256" cy="1191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71114" y="4896048"/>
                <a:ext cx="6780636" cy="1180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𝚺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𝑚𝑇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⊤ 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max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14" y="4896048"/>
                <a:ext cx="6780636" cy="1180964"/>
              </a:xfrm>
              <a:prstGeom prst="rect">
                <a:avLst/>
              </a:prstGeom>
              <a:blipFill>
                <a:blip r:embed="rId5"/>
                <a:stretch>
                  <a:fillRect l="-809" b="-4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93299" y="3695357"/>
                <a:ext cx="60618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certain conditions,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have 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99" y="3695357"/>
                <a:ext cx="6061852" cy="369332"/>
              </a:xfrm>
              <a:prstGeom prst="rect">
                <a:avLst/>
              </a:prstGeom>
              <a:blipFill>
                <a:blip r:embed="rId6"/>
                <a:stretch>
                  <a:fillRect l="-80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>
            <a:spLocks noChangeAspect="1"/>
          </p:cNvSpPr>
          <p:nvPr/>
        </p:nvSpPr>
        <p:spPr>
          <a:xfrm>
            <a:off x="7824215" y="1503476"/>
            <a:ext cx="597234" cy="597234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7929118" y="1594255"/>
            <a:ext cx="402418" cy="402418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14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331536" y="1996673"/>
                <a:ext cx="3638217" cy="667747"/>
              </a:xfrm>
              <a:prstGeom prst="rect">
                <a:avLst/>
              </a:prstGeom>
              <a:ln w="28575">
                <a:solidFill>
                  <a:srgbClr val="0171C5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Convergence rate is related to m, 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(observation probability)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36" y="1996673"/>
                <a:ext cx="3638217" cy="667747"/>
              </a:xfrm>
              <a:prstGeom prst="rect">
                <a:avLst/>
              </a:prstGeom>
              <a:blipFill>
                <a:blip r:embed="rId7"/>
                <a:stretch>
                  <a:fillRect l="-1163" t="-3509" b="-8772"/>
                </a:stretch>
              </a:blipFill>
              <a:ln w="28575">
                <a:solidFill>
                  <a:srgbClr val="0171C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/>
          <p:cNvSpPr>
            <a:spLocks noChangeAspect="1"/>
          </p:cNvSpPr>
          <p:nvPr/>
        </p:nvSpPr>
        <p:spPr>
          <a:xfrm>
            <a:off x="7824215" y="3138598"/>
            <a:ext cx="597234" cy="597234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7929118" y="3229377"/>
            <a:ext cx="402418" cy="402418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20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331536" y="3631795"/>
                <a:ext cx="3638217" cy="646331"/>
              </a:xfrm>
              <a:prstGeom prst="rect">
                <a:avLst/>
              </a:prstGeom>
              <a:ln w="28575">
                <a:solidFill>
                  <a:srgbClr val="0171C5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asymptotic bias which can be reduced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36" y="3631795"/>
                <a:ext cx="3638217" cy="646331"/>
              </a:xfrm>
              <a:prstGeom prst="rect">
                <a:avLst/>
              </a:prstGeom>
              <a:blipFill>
                <a:blip r:embed="rId8"/>
                <a:stretch>
                  <a:fillRect l="-1163" t="-4505" b="-10811"/>
                </a:stretch>
              </a:blipFill>
              <a:ln w="28575">
                <a:solidFill>
                  <a:srgbClr val="0171C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7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31FA6B-BC79-46EE-A33A-2F146BED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55" y="2474393"/>
            <a:ext cx="5395369" cy="74021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Theoretical properties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41210" y="1191944"/>
            <a:ext cx="1602383" cy="491614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Theorem 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209" y="1686187"/>
            <a:ext cx="6968136" cy="1581671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50895" y="1732565"/>
                <a:ext cx="6739257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same conditions as in Theorem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3/2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 we have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" y="1732565"/>
                <a:ext cx="6739257" cy="783869"/>
              </a:xfrm>
              <a:prstGeom prst="rect">
                <a:avLst/>
              </a:prstGeom>
              <a:blipFill>
                <a:blip r:embed="rId3"/>
                <a:stretch>
                  <a:fillRect l="-814" t="-3876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>
            <a:spLocks noChangeAspect="1"/>
          </p:cNvSpPr>
          <p:nvPr/>
        </p:nvSpPr>
        <p:spPr>
          <a:xfrm>
            <a:off x="7824215" y="2875075"/>
            <a:ext cx="597234" cy="597234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7929118" y="2965854"/>
            <a:ext cx="402418" cy="402418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14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331536" y="3368272"/>
                <a:ext cx="3638217" cy="1221745"/>
              </a:xfrm>
              <a:prstGeom prst="rect">
                <a:avLst/>
              </a:prstGeom>
              <a:ln w="28575">
                <a:solidFill>
                  <a:srgbClr val="0171C5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Convergence rate is related to: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 dependence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 terms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36" y="3368272"/>
                <a:ext cx="3638217" cy="1221745"/>
              </a:xfrm>
              <a:prstGeom prst="rect">
                <a:avLst/>
              </a:prstGeom>
              <a:blipFill>
                <a:blip r:embed="rId4"/>
                <a:stretch>
                  <a:fillRect l="-1163" t="-1951" b="-5854"/>
                </a:stretch>
              </a:blipFill>
              <a:ln w="28575">
                <a:solidFill>
                  <a:srgbClr val="0171C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541210" y="3267858"/>
            <a:ext cx="1602383" cy="491614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Theorem 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1209" y="3759472"/>
            <a:ext cx="6968136" cy="2888666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0895" y="3887373"/>
                <a:ext cx="6739257" cy="874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the same conditions as in Theorem 1. In addition, 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 </a:t>
                </a: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" y="3887373"/>
                <a:ext cx="6739257" cy="874342"/>
              </a:xfrm>
              <a:prstGeom prst="rect">
                <a:avLst/>
              </a:prstGeom>
              <a:blipFill>
                <a:blip r:embed="rId5"/>
                <a:stretch>
                  <a:fillRect l="-814" t="-4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164" y="4774728"/>
            <a:ext cx="5906317" cy="588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50895" y="5382224"/>
                <a:ext cx="250235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have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rank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" y="5382224"/>
                <a:ext cx="2502352" cy="1200329"/>
              </a:xfrm>
              <a:prstGeom prst="rect">
                <a:avLst/>
              </a:prstGeom>
              <a:blipFill>
                <a:blip r:embed="rId7"/>
                <a:stretch>
                  <a:fillRect l="-2195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824" y="5695463"/>
            <a:ext cx="5348161" cy="5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Bias reduction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41210" y="1283713"/>
            <a:ext cx="1602383" cy="491614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209" y="1775327"/>
            <a:ext cx="6968136" cy="1886703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矩形 1"/>
          <p:cNvSpPr/>
          <p:nvPr/>
        </p:nvSpPr>
        <p:spPr>
          <a:xfrm>
            <a:off x="650895" y="1903228"/>
            <a:ext cx="6739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 estimation:</a:t>
            </a: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7824215" y="2875075"/>
            <a:ext cx="597234" cy="597234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7929118" y="2965854"/>
            <a:ext cx="402418" cy="402418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14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331536" y="3368272"/>
                <a:ext cx="3638217" cy="1278683"/>
              </a:xfrm>
              <a:prstGeom prst="rect">
                <a:avLst/>
              </a:prstGeom>
              <a:ln w="28575">
                <a:solidFill>
                  <a:srgbClr val="0171C5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 order: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’th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debiasing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36" y="3368272"/>
                <a:ext cx="3638217" cy="1278683"/>
              </a:xfrm>
              <a:prstGeom prst="rect">
                <a:avLst/>
              </a:prstGeom>
              <a:blipFill>
                <a:blip r:embed="rId2"/>
                <a:stretch>
                  <a:fillRect l="-1163" t="-1869"/>
                </a:stretch>
              </a:blipFill>
              <a:ln w="28575">
                <a:solidFill>
                  <a:srgbClr val="0171C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541210" y="3672588"/>
            <a:ext cx="1602383" cy="491614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Theorem 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1209" y="4174760"/>
            <a:ext cx="6968136" cy="1806315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0895" y="4371867"/>
                <a:ext cx="6739257" cy="1504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certain conditions, we have</a:t>
                </a: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" y="4371867"/>
                <a:ext cx="6739257" cy="1504386"/>
              </a:xfrm>
              <a:prstGeom prst="rect">
                <a:avLst/>
              </a:prstGeom>
              <a:blipFill>
                <a:blip r:embed="rId3"/>
                <a:stretch>
                  <a:fillRect l="-814" t="-2024" b="-4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458" y="1937836"/>
            <a:ext cx="3726642" cy="1167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50895" y="3167063"/>
                <a:ext cx="3276153" cy="38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Debiased estimator: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5" y="3167063"/>
                <a:ext cx="3276153" cy="383888"/>
              </a:xfrm>
              <a:prstGeom prst="rect">
                <a:avLst/>
              </a:prstGeom>
              <a:blipFill>
                <a:blip r:embed="rId5"/>
                <a:stretch>
                  <a:fillRect l="-1676" t="-4762" r="-14525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820" y="4965318"/>
            <a:ext cx="4709171" cy="5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Including more abundant covariates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61C08A-49E4-48E2-8360-87505287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7" y="1147361"/>
            <a:ext cx="10648426" cy="118060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A601D0B-0D27-4EE8-A930-2006AF62DBA5}"/>
              </a:ext>
            </a:extLst>
          </p:cNvPr>
          <p:cNvSpPr/>
          <p:nvPr/>
        </p:nvSpPr>
        <p:spPr>
          <a:xfrm>
            <a:off x="5731270" y="2438122"/>
            <a:ext cx="1499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zh-CN" altLang="en-US" sz="2400" dirty="0"/>
          </a:p>
        </p:txBody>
      </p:sp>
      <p:sp>
        <p:nvSpPr>
          <p:cNvPr id="20" name="右箭头 19">
            <a:extLst>
              <a:ext uri="{FF2B5EF4-FFF2-40B4-BE49-F238E27FC236}">
                <a16:creationId xmlns:a16="http://schemas.microsoft.com/office/drawing/2014/main" id="{BD503EA7-DBFE-463C-BF9E-0869A9B2BCA8}"/>
              </a:ext>
            </a:extLst>
          </p:cNvPr>
          <p:cNvSpPr/>
          <p:nvPr/>
        </p:nvSpPr>
        <p:spPr>
          <a:xfrm rot="16200000" flipH="1">
            <a:off x="6248414" y="2018175"/>
            <a:ext cx="464840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3B97023-10A9-46BC-94FD-19250BE43DAF}"/>
              </a:ext>
            </a:extLst>
          </p:cNvPr>
          <p:cNvSpPr/>
          <p:nvPr/>
        </p:nvSpPr>
        <p:spPr>
          <a:xfrm>
            <a:off x="7237318" y="2452247"/>
            <a:ext cx="1499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zh-CN" altLang="en-US" sz="2400" dirty="0"/>
          </a:p>
        </p:txBody>
      </p:sp>
      <p:sp>
        <p:nvSpPr>
          <p:cNvPr id="22" name="右箭头 19">
            <a:extLst>
              <a:ext uri="{FF2B5EF4-FFF2-40B4-BE49-F238E27FC236}">
                <a16:creationId xmlns:a16="http://schemas.microsoft.com/office/drawing/2014/main" id="{DB876BD0-5901-41D8-ACF4-36CBBAA6D15A}"/>
              </a:ext>
            </a:extLst>
          </p:cNvPr>
          <p:cNvSpPr/>
          <p:nvPr/>
        </p:nvSpPr>
        <p:spPr>
          <a:xfrm rot="16200000" flipH="1">
            <a:off x="7574438" y="2006703"/>
            <a:ext cx="464840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0E8AABF-806B-4674-970C-53E802360B32}"/>
              </a:ext>
            </a:extLst>
          </p:cNvPr>
          <p:cNvSpPr/>
          <p:nvPr/>
        </p:nvSpPr>
        <p:spPr>
          <a:xfrm>
            <a:off x="8705695" y="245323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zh-CN" altLang="en-US" sz="2400" dirty="0"/>
          </a:p>
        </p:txBody>
      </p:sp>
      <p:sp>
        <p:nvSpPr>
          <p:cNvPr id="27" name="右箭头 19">
            <a:extLst>
              <a:ext uri="{FF2B5EF4-FFF2-40B4-BE49-F238E27FC236}">
                <a16:creationId xmlns:a16="http://schemas.microsoft.com/office/drawing/2014/main" id="{2EFBB967-C835-488B-90AC-D2D6D29DB317}"/>
              </a:ext>
            </a:extLst>
          </p:cNvPr>
          <p:cNvSpPr/>
          <p:nvPr/>
        </p:nvSpPr>
        <p:spPr>
          <a:xfrm rot="16200000" flipH="1">
            <a:off x="8878834" y="2018175"/>
            <a:ext cx="464840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74A130A-6D71-48EE-B5E9-5479523EC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10"/>
          <a:stretch/>
        </p:blipFill>
        <p:spPr>
          <a:xfrm>
            <a:off x="131818" y="2957654"/>
            <a:ext cx="4488111" cy="11046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9EAF7A3-919E-41EB-ACA1-819525FA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737" y="3782733"/>
            <a:ext cx="7197263" cy="197999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006B4E4A-CEA8-482C-8617-1B7B170091DE}"/>
              </a:ext>
            </a:extLst>
          </p:cNvPr>
          <p:cNvSpPr/>
          <p:nvPr/>
        </p:nvSpPr>
        <p:spPr>
          <a:xfrm>
            <a:off x="622053" y="4484040"/>
            <a:ext cx="3638217" cy="1200329"/>
          </a:xfrm>
          <a:prstGeom prst="rect">
            <a:avLst/>
          </a:prstGeom>
          <a:ln w="28575">
            <a:solidFill>
              <a:srgbClr val="0171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conditions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procedure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properties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Yelp data analysis</a:t>
            </a:r>
            <a:endParaRPr lang="zh-CN" altLang="en-US" dirty="0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872340" y="1286117"/>
            <a:ext cx="597234" cy="597234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6977243" y="1376896"/>
            <a:ext cx="402418" cy="402418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14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79661" y="1779314"/>
                <a:ext cx="4440083" cy="1798954"/>
              </a:xfrm>
              <a:prstGeom prst="rect">
                <a:avLst/>
              </a:prstGeom>
              <a:ln w="28575">
                <a:solidFill>
                  <a:srgbClr val="0171C5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Focus on five cities with most business shops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average score that user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comments on shops in district j during year 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whether user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comment on shops in district j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61" y="1779314"/>
                <a:ext cx="4440083" cy="1798954"/>
              </a:xfrm>
              <a:prstGeom prst="rect">
                <a:avLst/>
              </a:prstGeom>
              <a:blipFill>
                <a:blip r:embed="rId2"/>
                <a:stretch>
                  <a:fillRect l="-682" t="-1333" r="-1228" b="-3333"/>
                </a:stretch>
              </a:blipFill>
              <a:ln w="28575">
                <a:solidFill>
                  <a:srgbClr val="0171C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85" y="1221698"/>
            <a:ext cx="6027333" cy="53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Yelp data analysis</a:t>
            </a:r>
            <a:endParaRPr lang="zh-CN" altLang="en-US" dirty="0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7244596" y="1196176"/>
            <a:ext cx="597234" cy="597234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7349499" y="1286955"/>
            <a:ext cx="402418" cy="402418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15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751917" y="1689373"/>
            <a:ext cx="4440083" cy="1754326"/>
          </a:xfrm>
          <a:prstGeom prst="rect">
            <a:avLst/>
          </a:prstGeom>
          <a:ln w="28575">
            <a:solidFill>
              <a:srgbClr val="0171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 Number of years from the user’s first registration on Yelp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VIP:  whether the user is VIP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cumulated number of “useful”, “cool”, and “funny” comments given by the users.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1" y="1196176"/>
            <a:ext cx="6743866" cy="53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9688640-4E41-469A-A619-1ED19C3B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7" y="1547138"/>
            <a:ext cx="7523282" cy="38804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Yelp data analysis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42092" y="3093369"/>
            <a:ext cx="6671992" cy="2762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42092" y="4769675"/>
            <a:ext cx="6671992" cy="292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7664" y="1123450"/>
            <a:ext cx="5988147" cy="369332"/>
          </a:xfrm>
          <a:prstGeom prst="rect">
            <a:avLst/>
          </a:prstGeom>
          <a:ln w="28575">
            <a:solidFill>
              <a:srgbClr val="0171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data: t = 1,…, T-2; Validation: T-1; Prediction: T</a:t>
            </a:r>
          </a:p>
        </p:txBody>
      </p:sp>
      <p:sp>
        <p:nvSpPr>
          <p:cNvPr id="9" name="矩形 8"/>
          <p:cNvSpPr/>
          <p:nvPr/>
        </p:nvSpPr>
        <p:spPr>
          <a:xfrm>
            <a:off x="8973011" y="2938895"/>
            <a:ext cx="1107443" cy="369332"/>
          </a:xfrm>
          <a:prstGeom prst="rect">
            <a:avLst/>
          </a:prstGeom>
          <a:ln w="28575">
            <a:solidFill>
              <a:srgbClr val="0171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Debiased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79" y="5767168"/>
            <a:ext cx="6477000" cy="6191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1836" y="5476567"/>
            <a:ext cx="11711808" cy="1200329"/>
          </a:xfrm>
          <a:prstGeom prst="rect">
            <a:avLst/>
          </a:prstGeom>
          <a:ln w="28575">
            <a:solidFill>
              <a:srgbClr val="0171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SVT-SUM: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SVT-AVG: fit a SVT model at each time point and then take average</a:t>
            </a:r>
          </a:p>
        </p:txBody>
      </p:sp>
      <p:sp>
        <p:nvSpPr>
          <p:cNvPr id="12" name="矩形 11"/>
          <p:cNvSpPr/>
          <p:nvPr/>
        </p:nvSpPr>
        <p:spPr>
          <a:xfrm>
            <a:off x="8973010" y="2447847"/>
            <a:ext cx="1107443" cy="369332"/>
          </a:xfrm>
          <a:prstGeom prst="rect">
            <a:avLst/>
          </a:prstGeom>
          <a:ln w="28575">
            <a:solidFill>
              <a:srgbClr val="0171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</p:txBody>
      </p:sp>
      <p:sp>
        <p:nvSpPr>
          <p:cNvPr id="10" name="右箭头 9"/>
          <p:cNvSpPr/>
          <p:nvPr/>
        </p:nvSpPr>
        <p:spPr>
          <a:xfrm>
            <a:off x="8414084" y="2548791"/>
            <a:ext cx="505327" cy="25685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8416281" y="2902802"/>
            <a:ext cx="505327" cy="25685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B81C620-8F58-4C2B-96AF-E1958689832A}"/>
              </a:ext>
            </a:extLst>
          </p:cNvPr>
          <p:cNvSpPr txBox="1"/>
          <p:nvPr/>
        </p:nvSpPr>
        <p:spPr>
          <a:xfrm>
            <a:off x="7886143" y="5468809"/>
            <a:ext cx="3841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SVT-FUL: use SVT for imputation at each time point then use our model.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SVT-MIX: fit the mixed type model.</a:t>
            </a:r>
          </a:p>
        </p:txBody>
      </p:sp>
    </p:spTree>
    <p:extLst>
      <p:ext uri="{BB962C8B-B14F-4D97-AF65-F5344CB8AC3E}">
        <p14:creationId xmlns:p14="http://schemas.microsoft.com/office/powerpoint/2010/main" val="39757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Yelp data analysis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4" y="1428598"/>
            <a:ext cx="7579672" cy="51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Matrix data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9" y="986400"/>
            <a:ext cx="3483586" cy="34646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41" y="2219924"/>
            <a:ext cx="3570986" cy="1991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62" y="1574431"/>
            <a:ext cx="3570986" cy="19913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4381" y="4563738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data 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(fMRI data)</a:t>
            </a:r>
          </a:p>
          <a:p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368494" y="4563738"/>
            <a:ext cx="35333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 volumes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(Chen and Chen, 2019)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8457896" y="4563738"/>
            <a:ext cx="30941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scoring system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(Mao et. al, 2019)</a:t>
            </a:r>
            <a:endParaRPr lang="zh-CN" altLang="en-US" sz="28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9" y="1683402"/>
            <a:ext cx="3380980" cy="25278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3878" y="5992582"/>
            <a:ext cx="562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focus: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series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+  Data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</a:p>
        </p:txBody>
      </p:sp>
      <p:sp>
        <p:nvSpPr>
          <p:cNvPr id="12" name="矩形 11"/>
          <p:cNvSpPr/>
          <p:nvPr/>
        </p:nvSpPr>
        <p:spPr>
          <a:xfrm>
            <a:off x="2683169" y="6026688"/>
            <a:ext cx="6326360" cy="532963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923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337836" y="1629000"/>
            <a:ext cx="3600000" cy="3600000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19509" y="2828835"/>
            <a:ext cx="3236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</a:rPr>
              <a:t>THANKS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697836" y="2828835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97836" y="4029164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4436036" y="1743300"/>
            <a:ext cx="3403600" cy="34036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Identification Conditions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360" y="986400"/>
            <a:ext cx="5642722" cy="1159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4" y="2662517"/>
            <a:ext cx="8051532" cy="1243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" y="4132730"/>
            <a:ext cx="8469761" cy="21686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9104" y="3424518"/>
            <a:ext cx="2466520" cy="3854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808774" y="1281953"/>
            <a:ext cx="2188613" cy="459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809973" y="4132730"/>
            <a:ext cx="2978616" cy="64633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cone containing matrices close to B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809972" y="5217036"/>
            <a:ext cx="2978617" cy="369332"/>
          </a:xfrm>
          <a:prstGeom prst="rect">
            <a:avLst/>
          </a:prstGeom>
          <a:ln w="28575">
            <a:solidFill>
              <a:srgbClr val="0072C5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convexity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436559" y="4986834"/>
            <a:ext cx="4735205" cy="3854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695666" y="5424809"/>
            <a:ext cx="3704264" cy="385482"/>
          </a:xfrm>
          <a:prstGeom prst="rect">
            <a:avLst/>
          </a:prstGeom>
          <a:noFill/>
          <a:ln w="28575">
            <a:solidFill>
              <a:srgbClr val="017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71764" y="6234540"/>
                <a:ext cx="3537250" cy="383759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𝕝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no covariate information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64" y="6234540"/>
                <a:ext cx="3537250" cy="383759"/>
              </a:xfrm>
              <a:prstGeom prst="rect">
                <a:avLst/>
              </a:prstGeom>
              <a:blipFill>
                <a:blip r:embed="rId5"/>
                <a:stretch>
                  <a:fillRect t="-1471" r="-341" b="-19118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9"/>
          <p:cNvSpPr/>
          <p:nvPr/>
        </p:nvSpPr>
        <p:spPr>
          <a:xfrm>
            <a:off x="7530353" y="5900885"/>
            <a:ext cx="493059" cy="24306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833802" y="1281953"/>
            <a:ext cx="696552" cy="4599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Estimation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71" y="1137957"/>
            <a:ext cx="7103130" cy="15619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9322" y="1424498"/>
            <a:ext cx="1827383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  <a:endParaRPr lang="zh-CN" alt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05" y="3059630"/>
            <a:ext cx="9418006" cy="220265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79322" y="3423627"/>
            <a:ext cx="1851195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endParaRPr lang="zh-CN" altLang="en-US" sz="2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40" y="5696230"/>
            <a:ext cx="2294966" cy="4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Estimation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67" y="1219199"/>
            <a:ext cx="6408986" cy="53083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051723" y="1415534"/>
            <a:ext cx="3369312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interactive covariates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iterated algorithm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8051723" y="2858851"/>
            <a:ext cx="3369312" cy="830997"/>
          </a:xfrm>
          <a:prstGeom prst="rect">
            <a:avLst/>
          </a:prstGeom>
          <a:ln w="28575">
            <a:solidFill>
              <a:srgbClr val="3F6AB7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interactive covariates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944" y="4374776"/>
            <a:ext cx="4226750" cy="1725204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 rot="5400000">
            <a:off x="7225018" y="1533635"/>
            <a:ext cx="493059" cy="59479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9368293" y="3873382"/>
            <a:ext cx="493059" cy="59479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Estimation Properties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68" y="1066798"/>
            <a:ext cx="6579751" cy="55670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101760" y="1488141"/>
            <a:ext cx="297861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bound in the first step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101760" y="2305690"/>
                <a:ext cx="2978616" cy="646331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error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(profile estimator at true B)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60" y="2305690"/>
                <a:ext cx="2978616" cy="646331"/>
              </a:xfrm>
              <a:prstGeom prst="rect">
                <a:avLst/>
              </a:prstGeom>
              <a:blipFill>
                <a:blip r:embed="rId3"/>
                <a:stretch>
                  <a:fillRect l="-1215" t="-3604" b="-10811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101760" y="4455458"/>
                <a:ext cx="2978616" cy="369332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 value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60" y="4455458"/>
                <a:ext cx="2978616" cy="369332"/>
              </a:xfrm>
              <a:prstGeom prst="rect">
                <a:avLst/>
              </a:prstGeom>
              <a:blipFill>
                <a:blip r:embed="rId4"/>
                <a:stretch>
                  <a:fillRect l="-1215" t="-7692" b="-18462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01760" y="3434353"/>
                <a:ext cx="2978616" cy="646331"/>
              </a:xfrm>
              <a:prstGeom prst="rect">
                <a:avLst/>
              </a:prstGeom>
              <a:ln w="28575">
                <a:solidFill>
                  <a:srgbClr val="0072C5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error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(profile estimator at true B)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60" y="3434353"/>
                <a:ext cx="2978616" cy="646331"/>
              </a:xfrm>
              <a:prstGeom prst="rect">
                <a:avLst/>
              </a:prstGeom>
              <a:blipFill>
                <a:blip r:embed="rId5"/>
                <a:stretch>
                  <a:fillRect l="-1215" t="-3604" r="-202" b="-10811"/>
                </a:stretch>
              </a:blipFill>
              <a:ln w="28575">
                <a:solidFill>
                  <a:srgbClr val="0072C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006353" y="2707341"/>
            <a:ext cx="654423" cy="322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13306" y="3110469"/>
            <a:ext cx="767659" cy="3227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57106" y="2707341"/>
            <a:ext cx="634848" cy="322730"/>
          </a:xfrm>
          <a:prstGeom prst="rect">
            <a:avLst/>
          </a:prstGeom>
          <a:noFill/>
          <a:ln w="28575">
            <a:solidFill>
              <a:srgbClr val="017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13424" y="3110469"/>
            <a:ext cx="455541" cy="3227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Estimation Properties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4" y="1255059"/>
            <a:ext cx="9432958" cy="33259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18" y="5008812"/>
            <a:ext cx="2038162" cy="824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13" y="5153764"/>
            <a:ext cx="2438400" cy="747623"/>
          </a:xfrm>
          <a:prstGeom prst="rect">
            <a:avLst/>
          </a:prstGeom>
        </p:spPr>
      </p:pic>
      <p:sp>
        <p:nvSpPr>
          <p:cNvPr id="7" name="加号 6"/>
          <p:cNvSpPr/>
          <p:nvPr/>
        </p:nvSpPr>
        <p:spPr>
          <a:xfrm>
            <a:off x="5289177" y="5221469"/>
            <a:ext cx="654423" cy="612211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Theoretical properties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3" y="1176726"/>
            <a:ext cx="8216150" cy="43546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788628" y="2622242"/>
            <a:ext cx="363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chain converges to its stationary distribution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893559" y="4783324"/>
            <a:ext cx="363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Uniformity for the node’s degrees</a:t>
            </a:r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>
            <a:off x="8381392" y="2736306"/>
            <a:ext cx="407236" cy="4182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8441618" y="4734454"/>
            <a:ext cx="407236" cy="4182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1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Theoretical properties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553783" y="1595643"/>
            <a:ext cx="363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rate is allowed to zero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553783" y="2647523"/>
            <a:ext cx="363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stationarity</a:t>
            </a:r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>
            <a:off x="8064086" y="1595643"/>
            <a:ext cx="407236" cy="4182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8064086" y="2623088"/>
            <a:ext cx="407236" cy="4182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8" y="1595643"/>
            <a:ext cx="7895412" cy="33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Literature review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02281"/>
              </p:ext>
            </p:extLst>
          </p:nvPr>
        </p:nvGraphicFramePr>
        <p:xfrm>
          <a:off x="955148" y="2437717"/>
          <a:ext cx="1997725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545">
                  <a:extLst>
                    <a:ext uri="{9D8B030D-6E8A-4147-A177-3AD203B41FA5}">
                      <a16:colId xmlns:a16="http://schemas.microsoft.com/office/drawing/2014/main" val="4086260298"/>
                    </a:ext>
                  </a:extLst>
                </a:gridCol>
                <a:gridCol w="399545">
                  <a:extLst>
                    <a:ext uri="{9D8B030D-6E8A-4147-A177-3AD203B41FA5}">
                      <a16:colId xmlns:a16="http://schemas.microsoft.com/office/drawing/2014/main" val="3883234465"/>
                    </a:ext>
                  </a:extLst>
                </a:gridCol>
                <a:gridCol w="399545">
                  <a:extLst>
                    <a:ext uri="{9D8B030D-6E8A-4147-A177-3AD203B41FA5}">
                      <a16:colId xmlns:a16="http://schemas.microsoft.com/office/drawing/2014/main" val="2444617479"/>
                    </a:ext>
                  </a:extLst>
                </a:gridCol>
                <a:gridCol w="399545">
                  <a:extLst>
                    <a:ext uri="{9D8B030D-6E8A-4147-A177-3AD203B41FA5}">
                      <a16:colId xmlns:a16="http://schemas.microsoft.com/office/drawing/2014/main" val="245322127"/>
                    </a:ext>
                  </a:extLst>
                </a:gridCol>
                <a:gridCol w="399545">
                  <a:extLst>
                    <a:ext uri="{9D8B030D-6E8A-4147-A177-3AD203B41FA5}">
                      <a16:colId xmlns:a16="http://schemas.microsoft.com/office/drawing/2014/main" val="3161277769"/>
                    </a:ext>
                  </a:extLst>
                </a:gridCol>
              </a:tblGrid>
              <a:tr h="36216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64714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83590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06929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61179"/>
                  </a:ext>
                </a:extLst>
              </a:tr>
              <a:tr h="36216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21539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97239"/>
              </p:ext>
            </p:extLst>
          </p:nvPr>
        </p:nvGraphicFramePr>
        <p:xfrm>
          <a:off x="3984639" y="1878871"/>
          <a:ext cx="343349" cy="2926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3349">
                  <a:extLst>
                    <a:ext uri="{9D8B030D-6E8A-4147-A177-3AD203B41FA5}">
                      <a16:colId xmlns:a16="http://schemas.microsoft.com/office/drawing/2014/main" val="4086260298"/>
                    </a:ext>
                  </a:extLst>
                </a:gridCol>
              </a:tblGrid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64714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83590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06929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61179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21539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370908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25656"/>
                  </a:ext>
                </a:extLst>
              </a:tr>
              <a:tr h="35829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2248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48873" y="1935611"/>
            <a:ext cx="1832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data</a:t>
            </a:r>
          </a:p>
        </p:txBody>
      </p:sp>
      <p:sp>
        <p:nvSpPr>
          <p:cNvPr id="28" name="矩形 27"/>
          <p:cNvSpPr/>
          <p:nvPr/>
        </p:nvSpPr>
        <p:spPr>
          <a:xfrm>
            <a:off x="2506537" y="2674394"/>
            <a:ext cx="1470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Vectorization</a:t>
            </a:r>
          </a:p>
        </p:txBody>
      </p:sp>
      <p:sp>
        <p:nvSpPr>
          <p:cNvPr id="7" name="右箭头 6"/>
          <p:cNvSpPr/>
          <p:nvPr/>
        </p:nvSpPr>
        <p:spPr>
          <a:xfrm>
            <a:off x="3085671" y="2974641"/>
            <a:ext cx="766170" cy="42287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499403" y="1103917"/>
            <a:ext cx="4197056" cy="424909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04731" y="1707439"/>
            <a:ext cx="4291867" cy="367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time series modeling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factor models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al.,2019; Chen and Fan, 2021, Yu et al., 2021)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autoregression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(Chen et al., 2021; Wang et al., 2021)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completion</a:t>
            </a:r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missing mechanisms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Koltchinskii et al., 2011; Cai et al., 2016; Mao et al., 2019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9403" y="1528825"/>
            <a:ext cx="4197056" cy="4113085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0" y="2170062"/>
            <a:ext cx="492443" cy="249309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subjects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577199" y="2437715"/>
            <a:ext cx="343349" cy="1828801"/>
          </a:xfrm>
          <a:prstGeom prst="leftBrace">
            <a:avLst>
              <a:gd name="adj1" fmla="val 30526"/>
              <a:gd name="adj2" fmla="val 5154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 rot="16200000">
            <a:off x="1777477" y="3492616"/>
            <a:ext cx="343349" cy="1997725"/>
          </a:xfrm>
          <a:prstGeom prst="leftBrace">
            <a:avLst>
              <a:gd name="adj1" fmla="val 30526"/>
              <a:gd name="adj2" fmla="val 5154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6650" y="4745205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subjects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36D6349-EF7D-478B-AEBE-DEAF11C05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1"/>
          <a:stretch/>
        </p:blipFill>
        <p:spPr>
          <a:xfrm>
            <a:off x="9137730" y="2829523"/>
            <a:ext cx="2858034" cy="591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3D7630-BA96-4CB1-8C5E-779298C2FDD6}"/>
                  </a:ext>
                </a:extLst>
              </p:cNvPr>
              <p:cNvSpPr txBox="1"/>
              <p:nvPr/>
            </p:nvSpPr>
            <p:spPr>
              <a:xfrm>
                <a:off x="9199956" y="2135666"/>
                <a:ext cx="26855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3D7630-BA96-4CB1-8C5E-779298C2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56" y="2135666"/>
                <a:ext cx="268554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A60FF472-8C9C-4334-A7B2-977B1CC5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786" y="4639193"/>
            <a:ext cx="2577419" cy="6572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935F29E-124E-499C-A61B-FBEBD08B1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647" y="5190675"/>
            <a:ext cx="2649115" cy="595538"/>
          </a:xfrm>
          <a:prstGeom prst="rect">
            <a:avLst/>
          </a:prstGeom>
        </p:spPr>
      </p:pic>
      <p:sp>
        <p:nvSpPr>
          <p:cNvPr id="21" name="右箭头 6">
            <a:extLst>
              <a:ext uri="{FF2B5EF4-FFF2-40B4-BE49-F238E27FC236}">
                <a16:creationId xmlns:a16="http://schemas.microsoft.com/office/drawing/2014/main" id="{40A6ACC8-8688-4376-9CD1-D62A691516BB}"/>
              </a:ext>
            </a:extLst>
          </p:cNvPr>
          <p:cNvSpPr/>
          <p:nvPr/>
        </p:nvSpPr>
        <p:spPr>
          <a:xfrm>
            <a:off x="8769654" y="2200981"/>
            <a:ext cx="425133" cy="3002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6">
            <a:extLst>
              <a:ext uri="{FF2B5EF4-FFF2-40B4-BE49-F238E27FC236}">
                <a16:creationId xmlns:a16="http://schemas.microsoft.com/office/drawing/2014/main" id="{27BD7AA2-3F3D-4C85-876A-26E942A6E538}"/>
              </a:ext>
            </a:extLst>
          </p:cNvPr>
          <p:cNvSpPr/>
          <p:nvPr/>
        </p:nvSpPr>
        <p:spPr>
          <a:xfrm>
            <a:off x="8753514" y="2981286"/>
            <a:ext cx="425133" cy="3002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2B79AA-9B77-4F84-B05A-5487A78D4253}"/>
              </a:ext>
            </a:extLst>
          </p:cNvPr>
          <p:cNvSpPr/>
          <p:nvPr/>
        </p:nvSpPr>
        <p:spPr>
          <a:xfrm>
            <a:off x="9194787" y="2012700"/>
            <a:ext cx="2858032" cy="661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DC101CE-A8EA-458B-8E3C-62D8123FC3F1}"/>
              </a:ext>
            </a:extLst>
          </p:cNvPr>
          <p:cNvSpPr/>
          <p:nvPr/>
        </p:nvSpPr>
        <p:spPr>
          <a:xfrm>
            <a:off x="9194786" y="2829523"/>
            <a:ext cx="2858033" cy="661694"/>
          </a:xfrm>
          <a:prstGeom prst="rect">
            <a:avLst/>
          </a:prstGeom>
          <a:noFill/>
          <a:ln w="28575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6669FC4-B9B2-4A9F-9F16-AB91E1123A55}"/>
              </a:ext>
            </a:extLst>
          </p:cNvPr>
          <p:cNvSpPr/>
          <p:nvPr/>
        </p:nvSpPr>
        <p:spPr>
          <a:xfrm>
            <a:off x="8966080" y="3900714"/>
            <a:ext cx="3042200" cy="2534298"/>
          </a:xfrm>
          <a:prstGeom prst="rect">
            <a:avLst/>
          </a:prstGeom>
          <a:noFill/>
          <a:ln w="28575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B5D60DF-3270-4715-B7A5-A7A7390C4677}"/>
              </a:ext>
            </a:extLst>
          </p:cNvPr>
          <p:cNvSpPr txBox="1"/>
          <p:nvPr/>
        </p:nvSpPr>
        <p:spPr>
          <a:xfrm>
            <a:off x="10407765" y="6084678"/>
            <a:ext cx="123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rank</a:t>
            </a:r>
            <a:endParaRPr lang="zh-CN" altLang="en-US" dirty="0"/>
          </a:p>
        </p:txBody>
      </p:sp>
      <p:sp>
        <p:nvSpPr>
          <p:cNvPr id="27" name="右箭头 6">
            <a:extLst>
              <a:ext uri="{FF2B5EF4-FFF2-40B4-BE49-F238E27FC236}">
                <a16:creationId xmlns:a16="http://schemas.microsoft.com/office/drawing/2014/main" id="{05A53523-5116-478C-B913-48FD4EE7F744}"/>
              </a:ext>
            </a:extLst>
          </p:cNvPr>
          <p:cNvSpPr/>
          <p:nvPr/>
        </p:nvSpPr>
        <p:spPr>
          <a:xfrm rot="5400000">
            <a:off x="10689494" y="5749883"/>
            <a:ext cx="369334" cy="3002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6">
            <a:extLst>
              <a:ext uri="{FF2B5EF4-FFF2-40B4-BE49-F238E27FC236}">
                <a16:creationId xmlns:a16="http://schemas.microsoft.com/office/drawing/2014/main" id="{80667485-BA10-4E69-BC91-FF4F10E15CA1}"/>
              </a:ext>
            </a:extLst>
          </p:cNvPr>
          <p:cNvSpPr/>
          <p:nvPr/>
        </p:nvSpPr>
        <p:spPr>
          <a:xfrm rot="5400000" flipH="1">
            <a:off x="9272578" y="4384822"/>
            <a:ext cx="354217" cy="3002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5BE0772-A764-4B42-ACA8-702B82C897AD}"/>
              </a:ext>
            </a:extLst>
          </p:cNvPr>
          <p:cNvSpPr txBox="1"/>
          <p:nvPr/>
        </p:nvSpPr>
        <p:spPr>
          <a:xfrm>
            <a:off x="9009165" y="4020021"/>
            <a:ext cx="205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observed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0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76699" y="1802129"/>
            <a:ext cx="472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autoregression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estimate high dimensional matrices A and B if m and n are large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6224811" y="1802129"/>
            <a:ext cx="554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parameter dimension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network relationships for row and column subjects respectively (Zhu et al., 2017)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76699" y="3883798"/>
            <a:ext cx="5028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Missing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estimate the unknown parameters and low rank structure simultaneously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24811" y="4099420"/>
            <a:ext cx="5703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autoregression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coefficients &amp; low rank structure in presence of data missing 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22616" y="1470093"/>
            <a:ext cx="5078036" cy="4225857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6085265" y="1470092"/>
            <a:ext cx="5763835" cy="4225858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右箭头 23"/>
          <p:cNvSpPr/>
          <p:nvPr/>
        </p:nvSpPr>
        <p:spPr>
          <a:xfrm rot="10800000" flipH="1">
            <a:off x="5340044" y="3248834"/>
            <a:ext cx="675448" cy="68534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加号 24"/>
          <p:cNvSpPr/>
          <p:nvPr/>
        </p:nvSpPr>
        <p:spPr>
          <a:xfrm rot="10800000" flipH="1">
            <a:off x="2070893" y="3225098"/>
            <a:ext cx="657416" cy="587129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/>
          <p:cNvSpPr/>
          <p:nvPr/>
        </p:nvSpPr>
        <p:spPr>
          <a:xfrm rot="10800000" flipH="1">
            <a:off x="8419189" y="3317010"/>
            <a:ext cx="657416" cy="587129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6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7427575" y="4439448"/>
            <a:ext cx="4577330" cy="402557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27575" y="4843617"/>
            <a:ext cx="4577330" cy="147732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Network relationships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0" y="986400"/>
            <a:ext cx="2046158" cy="827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322" y="819894"/>
            <a:ext cx="3772302" cy="29625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7" y="2267129"/>
            <a:ext cx="1199510" cy="11995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88" y="3574979"/>
            <a:ext cx="1206727" cy="12067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28" y="4902162"/>
            <a:ext cx="1289477" cy="1289477"/>
          </a:xfrm>
          <a:prstGeom prst="rect">
            <a:avLst/>
          </a:prstGeom>
        </p:spPr>
      </p:pic>
      <p:sp>
        <p:nvSpPr>
          <p:cNvPr id="13" name="左弧形箭头 12"/>
          <p:cNvSpPr/>
          <p:nvPr/>
        </p:nvSpPr>
        <p:spPr>
          <a:xfrm>
            <a:off x="1085165" y="2511062"/>
            <a:ext cx="845470" cy="1959805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左弧形箭头 13"/>
          <p:cNvSpPr/>
          <p:nvPr/>
        </p:nvSpPr>
        <p:spPr>
          <a:xfrm>
            <a:off x="744317" y="2457005"/>
            <a:ext cx="1131272" cy="335588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1983372">
            <a:off x="4303467" y="2016328"/>
            <a:ext cx="2962748" cy="2252177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15" b="98611" l="10000" r="90000">
                        <a14:foregroundMark x1="30568" y1="36883" x2="30568" y2="36883"/>
                        <a14:foregroundMark x1="30341" y1="17284" x2="30341" y2="1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02" y="2129623"/>
            <a:ext cx="1164096" cy="8571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15" b="98611" l="10000" r="90000">
                        <a14:foregroundMark x1="30568" y1="36883" x2="30568" y2="36883"/>
                        <a14:foregroundMark x1="30341" y1="17284" x2="30341" y2="1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42" y="3288544"/>
            <a:ext cx="1149435" cy="8464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15" b="98611" l="10000" r="90000">
                        <a14:foregroundMark x1="30568" y1="36883" x2="30568" y2="36883"/>
                        <a14:foregroundMark x1="30341" y1="17284" x2="30341" y2="1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28" y="4961771"/>
            <a:ext cx="1319451" cy="971596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2881548" y="4553539"/>
            <a:ext cx="2235778" cy="107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894193" y="4115152"/>
            <a:ext cx="3208903" cy="4306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761816" y="2558222"/>
            <a:ext cx="2135880" cy="11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780321" y="2570751"/>
            <a:ext cx="3395627" cy="146464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793836" y="3142418"/>
                <a:ext cx="73257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b="1" i="1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</a:rPr>
                        <m:t>？</m:t>
                      </m:r>
                    </m:oMath>
                  </m:oMathPara>
                </a14:m>
                <a:endParaRPr lang="zh-CN" altLang="en-US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836" y="3142418"/>
                <a:ext cx="732573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1921948" y="6164199"/>
            <a:ext cx="1009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Users</a:t>
            </a:r>
            <a:endParaRPr lang="zh-CN" altLang="en-US" sz="2800" b="1" dirty="0"/>
          </a:p>
        </p:txBody>
      </p:sp>
      <p:sp>
        <p:nvSpPr>
          <p:cNvPr id="29" name="矩形 28"/>
          <p:cNvSpPr/>
          <p:nvPr/>
        </p:nvSpPr>
        <p:spPr>
          <a:xfrm>
            <a:off x="4809093" y="6204477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Restaurants</a:t>
            </a:r>
            <a:endParaRPr lang="zh-CN" altLang="en-US" sz="2800" b="1" dirty="0"/>
          </a:p>
        </p:txBody>
      </p:sp>
      <p:sp>
        <p:nvSpPr>
          <p:cNvPr id="30" name="矩形 29"/>
          <p:cNvSpPr/>
          <p:nvPr/>
        </p:nvSpPr>
        <p:spPr>
          <a:xfrm>
            <a:off x="7731113" y="4894265"/>
            <a:ext cx="34059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relationship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network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missingness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AAB72F-6799-4CD0-8024-B721F92503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21" y="2251565"/>
            <a:ext cx="3957470" cy="19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Spatial and network effects in Yelp dataset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086F4F-F989-4CEB-9662-906D669C7025}"/>
                  </a:ext>
                </a:extLst>
              </p:cNvPr>
              <p:cNvSpPr txBox="1"/>
              <p:nvPr/>
            </p:nvSpPr>
            <p:spPr>
              <a:xfrm>
                <a:off x="8445593" y="2035806"/>
                <a:ext cx="3282758" cy="820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bar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269×49</m:t>
                          </m:r>
                        </m:sup>
                      </m:sSup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F086F4F-F989-4CEB-9662-906D669C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93" y="2035806"/>
                <a:ext cx="3282758" cy="820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右箭头 20">
            <a:extLst>
              <a:ext uri="{FF2B5EF4-FFF2-40B4-BE49-F238E27FC236}">
                <a16:creationId xmlns:a16="http://schemas.microsoft.com/office/drawing/2014/main" id="{D33C9264-7CA6-4668-B483-B5BF1828C652}"/>
              </a:ext>
            </a:extLst>
          </p:cNvPr>
          <p:cNvSpPr/>
          <p:nvPr/>
        </p:nvSpPr>
        <p:spPr>
          <a:xfrm rot="5400000">
            <a:off x="9547501" y="3098989"/>
            <a:ext cx="816591" cy="6283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C9FCD04-B2E0-4C61-AD64-ABCF65E0E4D0}"/>
              </a:ext>
            </a:extLst>
          </p:cNvPr>
          <p:cNvSpPr txBox="1"/>
          <p:nvPr/>
        </p:nvSpPr>
        <p:spPr>
          <a:xfrm>
            <a:off x="10198134" y="3074073"/>
            <a:ext cx="814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</a:t>
            </a:r>
            <a:endParaRPr lang="zh-CN" altLang="en-US" sz="2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F456E1A-B5C0-4CCC-BED6-EE5BBAEA3747}"/>
              </a:ext>
            </a:extLst>
          </p:cNvPr>
          <p:cNvSpPr txBox="1"/>
          <p:nvPr/>
        </p:nvSpPr>
        <p:spPr>
          <a:xfrm>
            <a:off x="9350656" y="3854715"/>
            <a:ext cx="1472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= 12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8BBE947-43A3-45A5-8EEC-A209D526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6" y="1463464"/>
            <a:ext cx="7193935" cy="41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Matrix network </a:t>
            </a:r>
            <a:r>
              <a:rPr lang="en-US" altLang="zh-CN" dirty="0" err="1"/>
              <a:t>autoregression</a:t>
            </a:r>
            <a:r>
              <a:rPr lang="en-US" altLang="zh-CN" dirty="0"/>
              <a:t> model (MNAR)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73292" y="1011029"/>
                <a:ext cx="5619770" cy="567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Response: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𝑖𝑗𝑡</m:t>
                            </m:r>
                          </m:sub>
                        </m:sSub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2" y="1011029"/>
                <a:ext cx="5619770" cy="567271"/>
              </a:xfrm>
              <a:prstGeom prst="rect">
                <a:avLst/>
              </a:prstGeom>
              <a:blipFill>
                <a:blip r:embed="rId2"/>
                <a:stretch>
                  <a:fillRect l="-4447" t="-1828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/>
          <p:cNvSpPr/>
          <p:nvPr/>
        </p:nvSpPr>
        <p:spPr>
          <a:xfrm rot="16200000">
            <a:off x="3438573" y="1603605"/>
            <a:ext cx="408629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88065" y="2087821"/>
            <a:ext cx="3712949" cy="72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the average rating of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user to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j’th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spatial region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43" y="5329504"/>
            <a:ext cx="7787000" cy="722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326656" y="6395889"/>
                <a:ext cx="1833900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56" y="6395889"/>
                <a:ext cx="1833900" cy="334194"/>
              </a:xfrm>
              <a:prstGeom prst="rect">
                <a:avLst/>
              </a:prstGeom>
              <a:blipFill>
                <a:blip r:embed="rId4"/>
                <a:stretch>
                  <a:fillRect l="-2990" r="-4651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464304" y="6395889"/>
                <a:ext cx="1802416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304" y="6395889"/>
                <a:ext cx="1802416" cy="334194"/>
              </a:xfrm>
              <a:prstGeom prst="rect">
                <a:avLst/>
              </a:prstGeom>
              <a:blipFill>
                <a:blip r:embed="rId5"/>
                <a:stretch>
                  <a:fillRect l="-2703" r="-4730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 rot="16200000" flipH="1">
            <a:off x="2725153" y="5929275"/>
            <a:ext cx="443828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6200000" flipH="1">
            <a:off x="6243807" y="5950799"/>
            <a:ext cx="486876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6200000">
            <a:off x="3081764" y="4931034"/>
            <a:ext cx="408629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6200000">
            <a:off x="5815397" y="4927287"/>
            <a:ext cx="408629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384880" y="4433328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network </a:t>
            </a:r>
            <a:endParaRPr lang="zh-CN" altLang="en-US" sz="2000" b="1" dirty="0"/>
          </a:p>
        </p:txBody>
      </p:sp>
      <p:sp>
        <p:nvSpPr>
          <p:cNvPr id="15" name="矩形 14"/>
          <p:cNvSpPr/>
          <p:nvPr/>
        </p:nvSpPr>
        <p:spPr>
          <a:xfrm>
            <a:off x="4528868" y="4442516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network </a:t>
            </a:r>
            <a:endParaRPr lang="zh-CN" altLang="en-US" sz="20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889" y="1860346"/>
            <a:ext cx="4095594" cy="92760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217764" y="1234993"/>
            <a:ext cx="4650369" cy="491614"/>
          </a:xfrm>
          <a:prstGeom prst="rect">
            <a:avLst/>
          </a:prstGeom>
          <a:solidFill>
            <a:srgbClr val="0171C5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Missingness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17764" y="1726608"/>
            <a:ext cx="4650369" cy="1133133"/>
          </a:xfrm>
          <a:prstGeom prst="rect">
            <a:avLst/>
          </a:prstGeom>
          <a:noFill/>
          <a:ln w="38100"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矩形 18"/>
          <p:cNvSpPr/>
          <p:nvPr/>
        </p:nvSpPr>
        <p:spPr>
          <a:xfrm>
            <a:off x="6697543" y="4442516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</a:t>
            </a:r>
            <a:endParaRPr lang="zh-CN" altLang="en-US" sz="2000" b="1" dirty="0"/>
          </a:p>
        </p:txBody>
      </p:sp>
      <p:sp>
        <p:nvSpPr>
          <p:cNvPr id="20" name="右箭头 19"/>
          <p:cNvSpPr/>
          <p:nvPr/>
        </p:nvSpPr>
        <p:spPr>
          <a:xfrm rot="16200000">
            <a:off x="7062406" y="4920513"/>
            <a:ext cx="408629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16200000">
            <a:off x="8145726" y="4927288"/>
            <a:ext cx="408629" cy="40330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024642" y="444764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rank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29856" y="3133192"/>
                <a:ext cx="9945330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Adjacency matrix: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/>
                  <a:t>(User network);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/>
                  <a:t>(Location network)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6" y="3133192"/>
                <a:ext cx="9945330" cy="399084"/>
              </a:xfrm>
              <a:prstGeom prst="rect">
                <a:avLst/>
              </a:prstGeom>
              <a:blipFill>
                <a:blip r:embed="rId7"/>
                <a:stretch>
                  <a:fillRect l="-1838" t="-24615" r="-183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32575" y="3618753"/>
                <a:ext cx="991226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Row-normalized: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Column-normalized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5" y="3618753"/>
                <a:ext cx="9912265" cy="491417"/>
              </a:xfrm>
              <a:prstGeom prst="rect">
                <a:avLst/>
              </a:prstGeom>
              <a:blipFill>
                <a:blip r:embed="rId8"/>
                <a:stretch>
                  <a:fillRect l="-984" t="-10000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8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estimation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59981" y="1227462"/>
            <a:ext cx="810943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data objective function:</a:t>
            </a:r>
            <a:b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37" y="1692339"/>
            <a:ext cx="5776054" cy="8764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9981" y="2666993"/>
            <a:ext cx="8109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 estimation:</a:t>
            </a:r>
            <a:b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58592" y="3971544"/>
                <a:ext cx="8109438" cy="109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𝑖𝑗𝑡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obtain the result.</a:t>
                </a:r>
                <a:b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92" y="3971544"/>
                <a:ext cx="8109438" cy="1093504"/>
              </a:xfrm>
              <a:prstGeom prst="rect">
                <a:avLst/>
              </a:prstGeom>
              <a:blipFill>
                <a:blip r:embed="rId3"/>
                <a:stretch>
                  <a:fillRect l="-751" t="-31285" b="-17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447543" y="1822040"/>
                <a:ext cx="1534138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543" y="1822040"/>
                <a:ext cx="1534138" cy="795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314059" y="3453539"/>
                <a:ext cx="7395038" cy="434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𝑖𝑗𝑡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𝑖𝑗𝑡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lag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lag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2⋅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59" y="3453539"/>
                <a:ext cx="7395038" cy="434478"/>
              </a:xfrm>
              <a:prstGeom prst="rect">
                <a:avLst/>
              </a:prstGeom>
              <a:blipFill>
                <a:blip r:embed="rId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5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30" y="2149885"/>
            <a:ext cx="8325340" cy="14940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estimation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95824" y="933610"/>
                <a:ext cx="810943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data missing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obtain estimates for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br>
                  <a:rPr lang="en-US" altLang="zh-CN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4" y="933610"/>
                <a:ext cx="8109438" cy="1754326"/>
              </a:xfrm>
              <a:prstGeom prst="rect">
                <a:avLst/>
              </a:prstGeom>
              <a:blipFill>
                <a:blip r:embed="rId3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27436" y="3847586"/>
                <a:ext cx="9575344" cy="1706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define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verify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estimate the parameters by</a:t>
                </a:r>
                <a:b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36" y="3847586"/>
                <a:ext cx="9575344" cy="1706621"/>
              </a:xfrm>
              <a:prstGeom prst="rect">
                <a:avLst/>
              </a:prstGeom>
              <a:blipFill>
                <a:blip r:embed="rId4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784" y="5162573"/>
            <a:ext cx="5136154" cy="1059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49442" y="2284985"/>
                <a:ext cx="964110" cy="406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sSup>
                        <m:sSupPr>
                          <m:ctrlP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42" y="2284985"/>
                <a:ext cx="964110" cy="406714"/>
              </a:xfrm>
              <a:prstGeom prst="rect">
                <a:avLst/>
              </a:prstGeom>
              <a:blipFill>
                <a:blip r:embed="rId6"/>
                <a:stretch>
                  <a:fillRect t="-5970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1913552" y="2284985"/>
            <a:ext cx="407236" cy="41820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72625" y="2962734"/>
                <a:ext cx="1627305" cy="665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𝑖𝑗𝑡</m:t>
                          </m:r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𝑖𝑗𝑡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𝑖𝑗𝑡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5" y="2962734"/>
                <a:ext cx="1627305" cy="6655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9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11224</TotalTime>
  <Words>988</Words>
  <Application>Microsoft Office PowerPoint</Application>
  <PresentationFormat>宽屏</PresentationFormat>
  <Paragraphs>171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Network Autoregression for Incomplete Matrix-Valued Time Series  Joint work with Feifei Wang, Renmin University of China,  Zeng Li, Southern University of Science and Technology   Yanyuan Ma, The Pennsylvania State University </vt:lpstr>
      <vt:lpstr>Matrix data</vt:lpstr>
      <vt:lpstr>Literature review</vt:lpstr>
      <vt:lpstr>Summary</vt:lpstr>
      <vt:lpstr>Network relationships</vt:lpstr>
      <vt:lpstr>Spatial and network effects in Yelp dataset</vt:lpstr>
      <vt:lpstr>Matrix network autoregression model (MNAR)</vt:lpstr>
      <vt:lpstr>Model estimation</vt:lpstr>
      <vt:lpstr>Model estimation</vt:lpstr>
      <vt:lpstr>Model estimation</vt:lpstr>
      <vt:lpstr>Estimation algorithm</vt:lpstr>
      <vt:lpstr>Theoretical properties</vt:lpstr>
      <vt:lpstr>Theoretical properties</vt:lpstr>
      <vt:lpstr>Bias reduction</vt:lpstr>
      <vt:lpstr>Including more abundant covariates</vt:lpstr>
      <vt:lpstr>Yelp data analysis</vt:lpstr>
      <vt:lpstr>Yelp data analysis</vt:lpstr>
      <vt:lpstr>Yelp data analysis</vt:lpstr>
      <vt:lpstr>Yelp data analysis</vt:lpstr>
      <vt:lpstr>PowerPoint 演示文稿</vt:lpstr>
      <vt:lpstr>Identification Conditions</vt:lpstr>
      <vt:lpstr>Model Estimation</vt:lpstr>
      <vt:lpstr>Model Estimation</vt:lpstr>
      <vt:lpstr>Estimation Properties</vt:lpstr>
      <vt:lpstr>Estimation Properties</vt:lpstr>
      <vt:lpstr>Theoretical properties</vt:lpstr>
      <vt:lpstr>Theoretical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Ryan Lee</dc:creator>
  <cp:lastModifiedBy>Xuening Zhu</cp:lastModifiedBy>
  <cp:revision>247</cp:revision>
  <dcterms:created xsi:type="dcterms:W3CDTF">2014-04-01T11:22:20Z</dcterms:created>
  <dcterms:modified xsi:type="dcterms:W3CDTF">2023-12-12T07:20:34Z</dcterms:modified>
</cp:coreProperties>
</file>