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20" r:id="rId1"/>
    <p:sldMasterId id="2147483732" r:id="rId2"/>
    <p:sldMasterId id="2147483735" r:id="rId3"/>
  </p:sldMasterIdLst>
  <p:notesMasterIdLst>
    <p:notesMasterId r:id="rId62"/>
  </p:notesMasterIdLst>
  <p:handoutMasterIdLst>
    <p:handoutMasterId r:id="rId63"/>
  </p:handoutMasterIdLst>
  <p:sldIdLst>
    <p:sldId id="1238" r:id="rId4"/>
    <p:sldId id="1280" r:id="rId5"/>
    <p:sldId id="1295" r:id="rId6"/>
    <p:sldId id="1269" r:id="rId7"/>
    <p:sldId id="1292" r:id="rId8"/>
    <p:sldId id="1127" r:id="rId9"/>
    <p:sldId id="1266" r:id="rId10"/>
    <p:sldId id="1265" r:id="rId11"/>
    <p:sldId id="1278" r:id="rId12"/>
    <p:sldId id="1267" r:id="rId13"/>
    <p:sldId id="1163" r:id="rId14"/>
    <p:sldId id="1268" r:id="rId15"/>
    <p:sldId id="1244" r:id="rId16"/>
    <p:sldId id="1245" r:id="rId17"/>
    <p:sldId id="1310" r:id="rId18"/>
    <p:sldId id="1246" r:id="rId19"/>
    <p:sldId id="1247" r:id="rId20"/>
    <p:sldId id="1248" r:id="rId21"/>
    <p:sldId id="1287" r:id="rId22"/>
    <p:sldId id="1251" r:id="rId23"/>
    <p:sldId id="1253" r:id="rId24"/>
    <p:sldId id="1279" r:id="rId25"/>
    <p:sldId id="1300" r:id="rId26"/>
    <p:sldId id="1195" r:id="rId27"/>
    <p:sldId id="1254" r:id="rId28"/>
    <p:sldId id="1255" r:id="rId29"/>
    <p:sldId id="1256" r:id="rId30"/>
    <p:sldId id="1270" r:id="rId31"/>
    <p:sldId id="1271" r:id="rId32"/>
    <p:sldId id="1272" r:id="rId33"/>
    <p:sldId id="1258" r:id="rId34"/>
    <p:sldId id="1274" r:id="rId35"/>
    <p:sldId id="1311" r:id="rId36"/>
    <p:sldId id="1172" r:id="rId37"/>
    <p:sldId id="1194" r:id="rId38"/>
    <p:sldId id="1112" r:id="rId39"/>
    <p:sldId id="1299" r:id="rId40"/>
    <p:sldId id="1301" r:id="rId41"/>
    <p:sldId id="1275" r:id="rId42"/>
    <p:sldId id="1157" r:id="rId43"/>
    <p:sldId id="1289" r:id="rId44"/>
    <p:sldId id="1290" r:id="rId45"/>
    <p:sldId id="1291" r:id="rId46"/>
    <p:sldId id="1283" r:id="rId47"/>
    <p:sldId id="1284" r:id="rId48"/>
    <p:sldId id="1286" r:id="rId49"/>
    <p:sldId id="1302" r:id="rId50"/>
    <p:sldId id="1303" r:id="rId51"/>
    <p:sldId id="1304" r:id="rId52"/>
    <p:sldId id="1305" r:id="rId53"/>
    <p:sldId id="1312" r:id="rId54"/>
    <p:sldId id="1313" r:id="rId55"/>
    <p:sldId id="1314" r:id="rId56"/>
    <p:sldId id="1307" r:id="rId57"/>
    <p:sldId id="1308" r:id="rId58"/>
    <p:sldId id="1309" r:id="rId59"/>
    <p:sldId id="1277" r:id="rId60"/>
    <p:sldId id="1239" r:id="rId6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990000"/>
    <a:srgbClr val="CC00FF"/>
    <a:srgbClr val="9933FF"/>
    <a:srgbClr val="CC99FF"/>
    <a:srgbClr val="660066"/>
    <a:srgbClr val="9999FF"/>
    <a:srgbClr val="008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3268" autoAdjust="0"/>
  </p:normalViewPr>
  <p:slideViewPr>
    <p:cSldViewPr>
      <p:cViewPr varScale="1">
        <p:scale>
          <a:sx n="85" d="100"/>
          <a:sy n="85" d="100"/>
        </p:scale>
        <p:origin x="419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4075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FEBAE-02F8-2B43-9960-B856A351F9FE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10F94-0742-D34C-8FE0-CD71C5041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201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2C38A10-E764-4B79-999F-04E2FA400218}" type="datetimeFigureOut">
              <a:rPr lang="en-US" altLang="zh-CN"/>
              <a:pPr>
                <a:defRPr/>
              </a:pPr>
              <a:t>12/4/2023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zh-C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D390E949-EF9B-4E89-8A19-8950124ABE9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5381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D5892D-EAD8-4FF2-8657-1EBDBCF78D0D}" type="slidenum">
              <a:rPr lang="zh-CN" altLang="en-US" smtClean="0"/>
              <a:pPr/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058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90305-C55B-439B-926A-1AD825A6BC7C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290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90305-C55B-439B-926A-1AD825A6BC7C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049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90305-C55B-439B-926A-1AD825A6BC7C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727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554" y="4316315"/>
            <a:ext cx="5436431" cy="40891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C90305-C55B-439B-926A-1AD825A6BC7C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193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8878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8572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4111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ＭＳ Ｐゴシック" panose="020B0600070205080204" pitchFamily="34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276044-1131-458D-83A3-1789BE6DBE6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516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1FFEC53-0504-4B09-B764-130FCEB73F17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567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212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9163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1121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89421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1613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9410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0799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38921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276044-1131-458D-83A3-1789BE6DBE64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237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33936F-48FD-402F-AA5F-1D0D0DE6F9ED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4610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650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0912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16663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1915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4509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45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6100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ＭＳ Ｐゴシック" panose="020B0600070205080204" pitchFamily="34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276044-1131-458D-83A3-1789BE6DBE64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3016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>
              <a:ea typeface="MS PGothic" panose="020B0600070205080204" pitchFamily="34" charset="-128"/>
            </a:endParaRPr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641C2-E71E-45DC-93F5-14DC82B3E2D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766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>
              <a:ea typeface="MS PGothic" panose="020B0600070205080204" pitchFamily="34" charset="-128"/>
            </a:endParaRPr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641C2-E71E-45DC-93F5-14DC82B3E2D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2561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>
              <a:ea typeface="MS PGothic" panose="020B0600070205080204" pitchFamily="34" charset="-128"/>
            </a:endParaRPr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641C2-E71E-45DC-93F5-14DC82B3E2D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600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>
              <a:ea typeface="MS PGothic" panose="020B0600070205080204" pitchFamily="34" charset="-128"/>
            </a:endParaRPr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641C2-E71E-45DC-93F5-14DC82B3E2D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7222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>
              <a:ea typeface="MS PGothic" panose="020B0600070205080204" pitchFamily="34" charset="-128"/>
            </a:endParaRPr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641C2-E71E-45DC-93F5-14DC82B3E2D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6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>
              <a:ea typeface="MS PGothic" panose="020B0600070205080204" pitchFamily="34" charset="-128"/>
            </a:endParaRPr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641C2-E71E-45DC-93F5-14DC82B3E2D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67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ＭＳ Ｐゴシック" panose="020B0600070205080204" pitchFamily="34" charset="-128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3276044-1131-458D-83A3-1789BE6DBE6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119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>
              <a:ea typeface="MS PGothic" panose="020B0600070205080204" pitchFamily="34" charset="-128"/>
            </a:endParaRPr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641C2-E71E-45DC-93F5-14DC82B3E2D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246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Based on the generalized Helmholtz theorem, the VSF </a:t>
            </a:r>
            <a:r>
              <a:rPr lang="en-US" altLang="zh-CN" dirty="0" err="1"/>
              <a:t>isosurfaces</a:t>
            </a:r>
            <a:r>
              <a:rPr lang="en-US" altLang="zh-CN" dirty="0"/>
              <a:t> of the same threshold at different times capture the evolution of vortex surfaces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66088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 dirty="0">
              <a:ea typeface="宋体" charset="-122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141D78-0322-49C7-AD5A-36B9FDA846C0}" type="slidenum">
              <a:rPr lang="en-US" altLang="zh-CN" smtClean="0">
                <a:latin typeface="Arial" charset="0"/>
                <a:ea typeface="宋体" charset="-122"/>
              </a:rPr>
              <a:pPr/>
              <a:t>57</a:t>
            </a:fld>
            <a:endParaRPr lang="en-US" altLang="zh-CN"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0904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030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804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4443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1FFEC53-0504-4B09-B764-130FCEB73F17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36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0E949-EF9B-4E89-8A19-8950124ABE9B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84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4E60C-F036-45BD-8460-880E9197858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86464-021C-4F07-9E85-F93A27A1092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8A25C8-AFC4-4297-8F09-FFEF5522408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14E60C-F036-45BD-8460-880E9197858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37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143000"/>
            <a:ext cx="11582400" cy="4876800"/>
          </a:xfrm>
        </p:spPr>
        <p:txBody>
          <a:bodyPr/>
          <a:lstStyle>
            <a:lvl1pPr>
              <a:lnSpc>
                <a:spcPct val="120000"/>
              </a:lnSpc>
              <a:buClr>
                <a:srgbClr val="800000"/>
              </a:buClr>
              <a:buFont typeface="Wingdings" pitchFamily="2" charset="2"/>
              <a:buChar char="n"/>
              <a:defRPr sz="2400">
                <a:latin typeface="Arial" pitchFamily="34" charset="0"/>
                <a:ea typeface="黑体"/>
                <a:cs typeface="Arial" pitchFamily="34" charset="0"/>
              </a:defRPr>
            </a:lvl1pPr>
            <a:lvl2pPr>
              <a:buClr>
                <a:srgbClr val="800000"/>
              </a:buClr>
              <a:buFont typeface="Wingdings" pitchFamily="2" charset="2"/>
              <a:buChar char="p"/>
              <a:defRPr sz="2200">
                <a:latin typeface="Arial" pitchFamily="34" charset="0"/>
                <a:ea typeface="黑体"/>
                <a:cs typeface="Arial" pitchFamily="34" charset="0"/>
              </a:defRPr>
            </a:lvl2pPr>
            <a:lvl3pPr>
              <a:buClr>
                <a:srgbClr val="800000"/>
              </a:buClr>
              <a:buFont typeface="Wingdings" pitchFamily="2" charset="2"/>
              <a:buChar char="l"/>
              <a:defRPr sz="2000">
                <a:latin typeface="Arial" pitchFamily="34" charset="0"/>
                <a:ea typeface="黑体"/>
                <a:cs typeface="Arial" pitchFamily="34" charset="0"/>
              </a:defRPr>
            </a:lvl3pPr>
            <a:lvl4pPr>
              <a:defRPr>
                <a:latin typeface="+mj-lt"/>
                <a:ea typeface="黑体" pitchFamily="49" charset="-122"/>
              </a:defRPr>
            </a:lvl4pPr>
            <a:lvl5pPr>
              <a:defRPr>
                <a:latin typeface="+mj-lt"/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379200" y="6492876"/>
            <a:ext cx="8128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9C616-065B-43AD-AFBD-87C8E9FE22D3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29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4D9E5A-A15A-4A74-9F12-482C979BE01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639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143000"/>
            <a:ext cx="11582400" cy="4876800"/>
          </a:xfrm>
        </p:spPr>
        <p:txBody>
          <a:bodyPr/>
          <a:lstStyle>
            <a:lvl1pPr>
              <a:lnSpc>
                <a:spcPct val="120000"/>
              </a:lnSpc>
              <a:buClr>
                <a:srgbClr val="800000"/>
              </a:buClr>
              <a:buFont typeface="Wingdings" pitchFamily="2" charset="2"/>
              <a:buChar char="n"/>
              <a:defRPr sz="2400">
                <a:latin typeface="Arial" pitchFamily="34" charset="0"/>
                <a:ea typeface="黑体"/>
                <a:cs typeface="Arial" pitchFamily="34" charset="0"/>
              </a:defRPr>
            </a:lvl1pPr>
            <a:lvl2pPr>
              <a:lnSpc>
                <a:spcPct val="120000"/>
              </a:lnSpc>
              <a:buClr>
                <a:srgbClr val="800000"/>
              </a:buClr>
              <a:buFont typeface="Wingdings" pitchFamily="2" charset="2"/>
              <a:buChar char="p"/>
              <a:defRPr sz="2200">
                <a:latin typeface="Arial" pitchFamily="34" charset="0"/>
                <a:ea typeface="黑体"/>
                <a:cs typeface="Arial" pitchFamily="34" charset="0"/>
              </a:defRPr>
            </a:lvl2pPr>
            <a:lvl3pPr>
              <a:lnSpc>
                <a:spcPct val="120000"/>
              </a:lnSpc>
              <a:buClr>
                <a:srgbClr val="800000"/>
              </a:buClr>
              <a:buFont typeface="Wingdings" pitchFamily="2" charset="2"/>
              <a:buChar char="l"/>
              <a:defRPr sz="1800">
                <a:latin typeface="Arial" pitchFamily="34" charset="0"/>
                <a:ea typeface="黑体"/>
                <a:cs typeface="Arial" pitchFamily="34" charset="0"/>
              </a:defRPr>
            </a:lvl3pPr>
            <a:lvl4pPr>
              <a:defRPr>
                <a:latin typeface="+mj-lt"/>
                <a:ea typeface="黑体" pitchFamily="49" charset="-122"/>
              </a:defRPr>
            </a:lvl4pPr>
            <a:lvl5pPr>
              <a:defRPr>
                <a:latin typeface="+mj-lt"/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11379200" y="6492876"/>
            <a:ext cx="8128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D17A0-BB21-4F06-8EFF-DC709DECCE89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61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B70C8C-28BE-4C07-B384-FC71D4C9EEC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64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009ACA-2BD9-4B77-8BB6-985667DA96C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483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CDC55E-206F-4674-8B69-D1B3621C2516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403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A16322-ABE3-4AB0-B6A6-B26B15FB2DD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31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143000"/>
            <a:ext cx="11582400" cy="4876800"/>
          </a:xfrm>
        </p:spPr>
        <p:txBody>
          <a:bodyPr/>
          <a:lstStyle>
            <a:lvl1pPr>
              <a:lnSpc>
                <a:spcPct val="120000"/>
              </a:lnSpc>
              <a:buClr>
                <a:srgbClr val="800000"/>
              </a:buClr>
              <a:buFont typeface="Wingdings" pitchFamily="2" charset="2"/>
              <a:buChar char="n"/>
              <a:defRPr sz="2400">
                <a:latin typeface="Arial" pitchFamily="34" charset="0"/>
                <a:ea typeface="黑体"/>
                <a:cs typeface="Arial" pitchFamily="34" charset="0"/>
              </a:defRPr>
            </a:lvl1pPr>
            <a:lvl2pPr>
              <a:buClr>
                <a:srgbClr val="800000"/>
              </a:buClr>
              <a:buFont typeface="Wingdings" pitchFamily="2" charset="2"/>
              <a:buChar char="p"/>
              <a:defRPr sz="2000">
                <a:latin typeface="Arial" pitchFamily="34" charset="0"/>
                <a:ea typeface="黑体"/>
                <a:cs typeface="Arial" pitchFamily="34" charset="0"/>
              </a:defRPr>
            </a:lvl2pPr>
            <a:lvl3pPr>
              <a:buClr>
                <a:srgbClr val="800000"/>
              </a:buClr>
              <a:buFont typeface="Wingdings" pitchFamily="2" charset="2"/>
              <a:buChar char="l"/>
              <a:defRPr sz="1800">
                <a:latin typeface="Arial" pitchFamily="34" charset="0"/>
                <a:ea typeface="黑体"/>
                <a:cs typeface="Arial" pitchFamily="34" charset="0"/>
              </a:defRPr>
            </a:lvl3pPr>
            <a:lvl4pPr>
              <a:defRPr>
                <a:latin typeface="+mj-lt"/>
                <a:ea typeface="黑体" pitchFamily="49" charset="-122"/>
              </a:defRPr>
            </a:lvl4pPr>
            <a:lvl5pPr>
              <a:defRPr>
                <a:latin typeface="+mj-lt"/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379200" y="6492876"/>
            <a:ext cx="8128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04F93-12DB-40A0-9862-D945C86C90F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284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FC5149-A4A5-4228-8685-224C66325DC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563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58008A-BB5F-4722-A956-E55B719F6148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3423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F892E1-3C80-4BD7-9410-30F5DF7C988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83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3C103-6023-4A5E-BFC6-3299B6AD1E3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9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D4584-083B-442C-AF24-918445B9B6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EC60A-A0D2-450A-AE3B-AD6DCC2D56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C4255-EA43-4DCA-9088-FCD63BBB7CA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03B1A-9965-4A07-ADEC-BF03DD003DF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1E719-BF43-411D-8326-83CED5B2E25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EA3BEA-B0A9-4D65-AEAF-5E00DA28066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841C7-FA82-4944-86DF-F47F96128A9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AF77AF-C288-4BCC-9F7F-75F1B452BA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F77AF-C288-4BCC-9F7F-75F1B452BAF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98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7FBA8C-7B3B-40F0-A565-D8E034B9929C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3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YYgroup/vsfFOAM" TargetMode="Externa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tags" Target="../tags/tag4.xml"/><Relationship Id="rId21" Type="http://schemas.openxmlformats.org/officeDocument/2006/relationships/image" Target="../media/image104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30.xml"/><Relationship Id="rId25" Type="http://schemas.openxmlformats.org/officeDocument/2006/relationships/image" Target="../media/image108.png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03.png"/><Relationship Id="rId29" Type="http://schemas.openxmlformats.org/officeDocument/2006/relationships/image" Target="../media/image112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107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106.png"/><Relationship Id="rId28" Type="http://schemas.openxmlformats.org/officeDocument/2006/relationships/image" Target="../media/image111.png"/><Relationship Id="rId10" Type="http://schemas.openxmlformats.org/officeDocument/2006/relationships/tags" Target="../tags/tag11.xml"/><Relationship Id="rId19" Type="http://schemas.openxmlformats.org/officeDocument/2006/relationships/image" Target="../media/image102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30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tags" Target="../tags/tag19.xml"/><Relationship Id="rId7" Type="http://schemas.openxmlformats.org/officeDocument/2006/relationships/image" Target="../media/image11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7.png"/><Relationship Id="rId4" Type="http://schemas.openxmlformats.org/officeDocument/2006/relationships/tags" Target="../tags/tag20.xml"/><Relationship Id="rId9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13" Type="http://schemas.openxmlformats.org/officeDocument/2006/relationships/image" Target="../media/image128.pn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2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126.png"/><Relationship Id="rId5" Type="http://schemas.openxmlformats.org/officeDocument/2006/relationships/tags" Target="../tags/tag25.xml"/><Relationship Id="rId10" Type="http://schemas.openxmlformats.org/officeDocument/2006/relationships/image" Target="../media/image125.png"/><Relationship Id="rId4" Type="http://schemas.openxmlformats.org/officeDocument/2006/relationships/tags" Target="../tags/tag24.xml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990600"/>
          </a:xfrm>
          <a:prstGeom prst="rect">
            <a:avLst/>
          </a:prstGeom>
          <a:solidFill>
            <a:srgbClr val="99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600200" y="76200"/>
            <a:ext cx="8915400" cy="726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Vortex Dynamics: the Crossroads of Mathematics, Physics and Applications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bg1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IASM-BIRS Workshop, December 4</a:t>
            </a:r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, 2023, </a:t>
            </a:r>
            <a:r>
              <a:rPr lang="en-US" altLang="zh-CN" b="1" dirty="0">
                <a:solidFill>
                  <a:schemeClr val="bg1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Hangzhou</a:t>
            </a:r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, China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0" y="1600200"/>
            <a:ext cx="12192000" cy="1981200"/>
          </a:xfrm>
          <a:solidFill>
            <a:schemeClr val="bg1">
              <a:alpha val="90000"/>
            </a:schemeClr>
          </a:solidFill>
          <a:ln w="19050" cmpd="thickThin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CN" sz="4000" b="1" dirty="0">
                <a:latin typeface="Arial" pitchFamily="34" charset="0"/>
                <a:ea typeface="黑体" pitchFamily="49" charset="-122"/>
                <a:cs typeface="Arial" pitchFamily="34" charset="0"/>
              </a:rPr>
              <a:t>Applications of the vortex-surface field to flow visualization, modeling and simulation</a:t>
            </a:r>
            <a:endParaRPr lang="zh-CN" altLang="en-US" sz="4000" b="1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24000" y="4114800"/>
            <a:ext cx="9144000" cy="609600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zh-CN" sz="2400" dirty="0">
                <a:solidFill>
                  <a:schemeClr val="tx1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Yue Yang</a:t>
            </a:r>
            <a:endParaRPr lang="zh-CN" altLang="en-US" sz="2400" dirty="0">
              <a:solidFill>
                <a:schemeClr val="tx1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1524000" y="4930915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000" dirty="0">
                <a:latin typeface="Arial" pitchFamily="34" charset="0"/>
                <a:ea typeface="黑体"/>
                <a:cs typeface="Arial" pitchFamily="34" charset="0"/>
              </a:rPr>
              <a:t>Department of Mechanics and Engineering Science</a:t>
            </a:r>
          </a:p>
          <a:p>
            <a:pPr algn="ctr"/>
            <a:r>
              <a:rPr lang="en-US" altLang="zh-CN" sz="2000" dirty="0">
                <a:latin typeface="Arial" pitchFamily="34" charset="0"/>
                <a:ea typeface="黑体"/>
                <a:cs typeface="Arial" pitchFamily="34" charset="0"/>
              </a:rPr>
              <a:t>State Key Laboratory for Turbulence and Complex Systems</a:t>
            </a:r>
          </a:p>
          <a:p>
            <a:pPr algn="ctr"/>
            <a:r>
              <a:rPr lang="en-US" altLang="zh-CN" sz="2000" dirty="0">
                <a:latin typeface="Arial" pitchFamily="34" charset="0"/>
                <a:ea typeface="黑体"/>
                <a:cs typeface="Arial" pitchFamily="34" charset="0"/>
              </a:rPr>
              <a:t>College of Engineering, Peking University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6248400"/>
            <a:ext cx="1219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</a:rPr>
              <a:t>Tutorial Review</a:t>
            </a:r>
            <a:r>
              <a:rPr lang="zh-CN" altLang="en-US" sz="1600" b="1" dirty="0">
                <a:solidFill>
                  <a:srgbClr val="0000FF"/>
                </a:solidFill>
                <a:latin typeface="Arial" panose="020B0604020202020204" pitchFamily="34" charset="0"/>
              </a:rPr>
              <a:t>： 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</a:rPr>
              <a:t>Y. Yang, S. </a:t>
            </a:r>
            <a:r>
              <a:rPr lang="en-US" altLang="zh-CN" sz="16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Xiong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</a:rPr>
              <a:t>, and Z. Lu, </a:t>
            </a:r>
            <a:r>
              <a:rPr lang="en-US" altLang="zh-CN" sz="1600" b="1" i="1" dirty="0">
                <a:solidFill>
                  <a:srgbClr val="0000FF"/>
                </a:solidFill>
                <a:latin typeface="Arial" panose="020B0604020202020204" pitchFamily="34" charset="0"/>
              </a:rPr>
              <a:t>Flow</a:t>
            </a:r>
            <a:r>
              <a: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</a:rPr>
              <a:t>, 3, E33, 2023</a:t>
            </a:r>
          </a:p>
        </p:txBody>
      </p:sp>
    </p:spTree>
    <p:extLst>
      <p:ext uri="{BB962C8B-B14F-4D97-AF65-F5344CB8AC3E}">
        <p14:creationId xmlns:p14="http://schemas.microsoft.com/office/powerpoint/2010/main" val="209691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Vortex-surface field (VSF)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4000" y="1143000"/>
            <a:ext cx="9220200" cy="3276600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VSF</a:t>
            </a:r>
            <a:r>
              <a:rPr lang="en-US" altLang="zh-CN" dirty="0"/>
              <a:t> is a Lagrangian-based structure identification method</a:t>
            </a:r>
          </a:p>
          <a:p>
            <a:r>
              <a:rPr kumimoji="1" lang="en-US" altLang="zh-CN" dirty="0"/>
              <a:t>Post-processing tool based on simulation and experimental data</a:t>
            </a:r>
          </a:p>
          <a:p>
            <a:r>
              <a:rPr lang="en-US" altLang="zh-Hans" dirty="0"/>
              <a:t>VSF</a:t>
            </a:r>
            <a:r>
              <a:rPr lang="zh-Hans" altLang="en-US" dirty="0"/>
              <a:t> </a:t>
            </a:r>
            <a:r>
              <a:rPr lang="en-US" altLang="zh-Hans" dirty="0"/>
              <a:t>satisfies</a:t>
            </a:r>
            <a:r>
              <a:rPr lang="zh-Hans" altLang="en-US" dirty="0"/>
              <a:t> </a:t>
            </a:r>
            <a:r>
              <a:rPr lang="el-GR" altLang="zh-CN" b="1" i="1" dirty="0">
                <a:solidFill>
                  <a:srgbClr val="FF0000"/>
                </a:solidFill>
              </a:rPr>
              <a:t>ω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l-GR" altLang="zh-CN" b="1" dirty="0">
                <a:solidFill>
                  <a:srgbClr val="FF0000"/>
                </a:solidFill>
              </a:rPr>
              <a:t>∙</a:t>
            </a:r>
            <a:r>
              <a:rPr lang="zh-CN" altLang="en-US" b="1" dirty="0">
                <a:solidFill>
                  <a:srgbClr val="FF0000"/>
                </a:solidFill>
              </a:rPr>
              <a:t>▽</a:t>
            </a:r>
            <a:r>
              <a:rPr lang="en-US" altLang="zh-CN" i="1" dirty="0" err="1">
                <a:solidFill>
                  <a:srgbClr val="FF0000"/>
                </a:solidFill>
              </a:rPr>
              <a:t>φ</a:t>
            </a:r>
            <a:r>
              <a:rPr lang="en-US" altLang="zh-CN" i="1" baseline="-25000" dirty="0" err="1">
                <a:solidFill>
                  <a:srgbClr val="FF0000"/>
                </a:solidFill>
              </a:rPr>
              <a:t>v</a:t>
            </a:r>
            <a:r>
              <a:rPr lang="en-US" altLang="zh-CN" i="1" baseline="-25000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= 0</a:t>
            </a:r>
            <a:r>
              <a:rPr lang="en-US" altLang="zh-CN" dirty="0"/>
              <a:t>;</a:t>
            </a:r>
            <a:r>
              <a:rPr lang="zh-Hans" altLang="en-US" dirty="0"/>
              <a:t> </a:t>
            </a:r>
            <a:r>
              <a:rPr lang="en-US" altLang="zh-Hans" dirty="0"/>
              <a:t>e</a:t>
            </a:r>
            <a:r>
              <a:rPr lang="en-US" altLang="zh-CN" dirty="0"/>
              <a:t>ach </a:t>
            </a:r>
            <a:r>
              <a:rPr lang="en-US" altLang="zh-CN" dirty="0" err="1"/>
              <a:t>isosurface</a:t>
            </a:r>
            <a:r>
              <a:rPr lang="en-US" altLang="zh-CN" dirty="0"/>
              <a:t> is a vortex surface</a:t>
            </a:r>
          </a:p>
          <a:p>
            <a:r>
              <a:rPr kumimoji="1" lang="en-US" altLang="zh-CN" dirty="0"/>
              <a:t>Has strong time coherence supported by vorticity theorems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81200" y="5722204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Evolution of vortex surfaces in transitional channel flow</a:t>
            </a:r>
          </a:p>
          <a:p>
            <a:pPr algn="ctr"/>
            <a:endParaRPr lang="en-US" altLang="zh-CN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  <a:p>
            <a:pPr algn="ctr"/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Zhao, Y. Yang and S. Chen,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682, R4, 2016</a:t>
            </a:r>
            <a:endParaRPr lang="zh-CN" altLang="en-US" sz="14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3685161"/>
            <a:ext cx="2624556" cy="19673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44" y="3657600"/>
            <a:ext cx="2624556" cy="1967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58" y="3718324"/>
            <a:ext cx="2560542" cy="19204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58" y="3732105"/>
            <a:ext cx="2560542" cy="1920407"/>
          </a:xfrm>
          <a:prstGeom prst="rect">
            <a:avLst/>
          </a:prstGeom>
        </p:spPr>
      </p:pic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915DB0F-2AE8-424C-99F0-519E183A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227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3200" dirty="0"/>
              <a:t>Simplify equation of the quantity for visualization</a:t>
            </a:r>
            <a:endParaRPr lang="zh-CN" altLang="en-US" sz="3200" dirty="0"/>
          </a:p>
        </p:txBody>
      </p:sp>
      <p:sp>
        <p:nvSpPr>
          <p:cNvPr id="92163" name="内容占位符 2"/>
          <p:cNvSpPr>
            <a:spLocks noGrp="1"/>
          </p:cNvSpPr>
          <p:nvPr>
            <p:ph idx="1"/>
          </p:nvPr>
        </p:nvSpPr>
        <p:spPr>
          <a:xfrm>
            <a:off x="1828800" y="1143000"/>
            <a:ext cx="8686800" cy="5181600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altLang="zh-CN" dirty="0">
                <a:ea typeface="黑体" panose="02010609060101010101" pitchFamily="49" charset="-122"/>
              </a:rPr>
              <a:t>Velocity</a:t>
            </a:r>
          </a:p>
          <a:p>
            <a:pPr>
              <a:lnSpc>
                <a:spcPct val="250000"/>
              </a:lnSpc>
            </a:pPr>
            <a:r>
              <a:rPr lang="en-US" altLang="zh-CN" dirty="0">
                <a:ea typeface="黑体" panose="02010609060101010101" pitchFamily="49" charset="-122"/>
              </a:rPr>
              <a:t>Vorticity</a:t>
            </a:r>
          </a:p>
          <a:p>
            <a:pPr>
              <a:lnSpc>
                <a:spcPct val="250000"/>
              </a:lnSpc>
            </a:pPr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</a:rPr>
              <a:t>VSF</a:t>
            </a:r>
          </a:p>
          <a:p>
            <a:pPr>
              <a:lnSpc>
                <a:spcPct val="250000"/>
              </a:lnSpc>
            </a:pPr>
            <a:r>
              <a:rPr lang="en-US" altLang="zh-CN" dirty="0">
                <a:ea typeface="黑体" panose="02010609060101010101" pitchFamily="49" charset="-122"/>
              </a:rPr>
              <a:t>Vorticity mag. </a:t>
            </a:r>
          </a:p>
          <a:p>
            <a:pPr>
              <a:lnSpc>
                <a:spcPct val="250000"/>
              </a:lnSpc>
            </a:pPr>
            <a:r>
              <a:rPr lang="en-US" altLang="zh-CN" i="1" dirty="0">
                <a:ea typeface="黑体" panose="02010609060101010101" pitchFamily="49" charset="-122"/>
              </a:rPr>
              <a:t>Q</a:t>
            </a:r>
            <a:r>
              <a:rPr lang="zh-CN" altLang="en-US" dirty="0">
                <a:ea typeface="黑体" panose="02010609060101010101" pitchFamily="49" charset="-122"/>
              </a:rPr>
              <a:t> </a:t>
            </a:r>
            <a:r>
              <a:rPr lang="en-US" altLang="zh-CN" dirty="0">
                <a:ea typeface="黑体" panose="02010609060101010101" pitchFamily="49" charset="-122"/>
              </a:rPr>
              <a:t>criterion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610" y="1302122"/>
            <a:ext cx="1444391" cy="9076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268" y="2453370"/>
            <a:ext cx="1383733" cy="5946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505201"/>
            <a:ext cx="914400" cy="52513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338" y="5257801"/>
            <a:ext cx="2545662" cy="94812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4482540"/>
            <a:ext cx="2966936" cy="54666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6240138"/>
            <a:ext cx="3871028" cy="509346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8686800" y="13716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Complexity of equation</a:t>
            </a:r>
            <a:endParaRPr lang="en-US" altLang="zh-CN" sz="2000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下箭头 14"/>
          <p:cNvSpPr/>
          <p:nvPr/>
        </p:nvSpPr>
        <p:spPr>
          <a:xfrm>
            <a:off x="9296400" y="2438401"/>
            <a:ext cx="457200" cy="461513"/>
          </a:xfrm>
          <a:prstGeom prst="downArrow">
            <a:avLst>
              <a:gd name="adj1" fmla="val 67197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>
            <a:off x="9067800" y="3470725"/>
            <a:ext cx="457200" cy="461513"/>
          </a:xfrm>
          <a:prstGeom prst="downArrow">
            <a:avLst>
              <a:gd name="adj1" fmla="val 67197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下箭头 19"/>
          <p:cNvSpPr/>
          <p:nvPr/>
        </p:nvSpPr>
        <p:spPr>
          <a:xfrm>
            <a:off x="9601200" y="3470725"/>
            <a:ext cx="457200" cy="461513"/>
          </a:xfrm>
          <a:prstGeom prst="downArrow">
            <a:avLst>
              <a:gd name="adj1" fmla="val 67197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/>
        </p:nvSpPr>
        <p:spPr>
          <a:xfrm rot="10800000">
            <a:off x="9296400" y="4491487"/>
            <a:ext cx="457200" cy="461513"/>
          </a:xfrm>
          <a:prstGeom prst="downArrow">
            <a:avLst>
              <a:gd name="adj1" fmla="val 67197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/>
        </p:nvSpPr>
        <p:spPr>
          <a:xfrm rot="10800000">
            <a:off x="9067800" y="5558287"/>
            <a:ext cx="457200" cy="461513"/>
          </a:xfrm>
          <a:prstGeom prst="downArrow">
            <a:avLst>
              <a:gd name="adj1" fmla="val 67197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下箭头 22"/>
          <p:cNvSpPr/>
          <p:nvPr/>
        </p:nvSpPr>
        <p:spPr>
          <a:xfrm rot="10800000">
            <a:off x="9601200" y="5558287"/>
            <a:ext cx="457200" cy="461513"/>
          </a:xfrm>
          <a:prstGeom prst="downArrow">
            <a:avLst>
              <a:gd name="adj1" fmla="val 67197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7DFD5B13-E6A2-814F-A7C5-BF6E7530500E}"/>
              </a:ext>
            </a:extLst>
          </p:cNvPr>
          <p:cNvSpPr txBox="1"/>
          <p:nvPr/>
        </p:nvSpPr>
        <p:spPr>
          <a:xfrm>
            <a:off x="5562600" y="345382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conserved </a:t>
            </a:r>
            <a:r>
              <a:rPr lang="en-US" altLang="zh-CN" sz="1600" dirty="0" err="1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Lagrangian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scalar in ideal flows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1A6DBE3C-15D0-6C45-A136-5BEB8803CD03}"/>
              </a:ext>
            </a:extLst>
          </p:cNvPr>
          <p:cNvSpPr txBox="1"/>
          <p:nvPr/>
        </p:nvSpPr>
        <p:spPr>
          <a:xfrm>
            <a:off x="5638800" y="2590800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eliminate non-local pressure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1BE361-6D83-9B42-8AD0-E2A7F0FD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6213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3200" dirty="0"/>
              <a:t>Tracking vortex surfaces in viscous flows</a:t>
            </a:r>
            <a:endParaRPr lang="zh-CN" altLang="en-US" sz="3200" dirty="0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F809FA50-527E-49A6-BB4E-A23C824EC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143000"/>
            <a:ext cx="10439400" cy="1540635"/>
          </a:xfrm>
        </p:spPr>
        <p:txBody>
          <a:bodyPr>
            <a:noAutofit/>
          </a:bodyPr>
          <a:lstStyle/>
          <a:p>
            <a:r>
              <a:rPr lang="en-US" altLang="zh-CN" sz="2200" dirty="0"/>
              <a:t>Track vortex surfaces frozen in virtual circulation-preserving velocity in non-ideal flows (e.g., viscous flows)</a:t>
            </a:r>
          </a:p>
          <a:p>
            <a:r>
              <a:rPr lang="en-US" altLang="zh-CN" sz="2200" dirty="0">
                <a:ea typeface="黑体" panose="02010609060101010101" pitchFamily="49" charset="-122"/>
              </a:rPr>
              <a:t>Extend the vorticity conservation laws to general flows based on vortex surfaces</a:t>
            </a:r>
            <a:endParaRPr lang="zh-CN" altLang="en-US" sz="2200" dirty="0">
              <a:ea typeface="黑体" panose="02010609060101010101" pitchFamily="49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4D174B8-AB73-7A46-8300-B7AF3693A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15702"/>
            <a:ext cx="5948328" cy="3661298"/>
          </a:xfrm>
          <a:prstGeom prst="rect">
            <a:avLst/>
          </a:prstGeom>
        </p:spPr>
      </p:pic>
      <p:sp>
        <p:nvSpPr>
          <p:cNvPr id="27" name="矩形 12">
            <a:extLst>
              <a:ext uri="{FF2B5EF4-FFF2-40B4-BE49-F238E27FC236}">
                <a16:creationId xmlns:a16="http://schemas.microsoft.com/office/drawing/2014/main" id="{9E2600C8-D658-404C-91FF-E383F9A77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5830055"/>
            <a:ext cx="2227963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Initial vortex surface</a:t>
            </a:r>
          </a:p>
        </p:txBody>
      </p:sp>
      <p:sp>
        <p:nvSpPr>
          <p:cNvPr id="28" name="矩形 12">
            <a:extLst>
              <a:ext uri="{FF2B5EF4-FFF2-40B4-BE49-F238E27FC236}">
                <a16:creationId xmlns:a16="http://schemas.microsoft.com/office/drawing/2014/main" id="{F3776590-D836-2648-92B1-CAD933180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782055"/>
            <a:ext cx="1747872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Material surface</a:t>
            </a:r>
          </a:p>
        </p:txBody>
      </p:sp>
      <p:sp>
        <p:nvSpPr>
          <p:cNvPr id="29" name="矩形 12">
            <a:extLst>
              <a:ext uri="{FF2B5EF4-FFF2-40B4-BE49-F238E27FC236}">
                <a16:creationId xmlns:a16="http://schemas.microsoft.com/office/drawing/2014/main" id="{7E09CCB9-235A-DF46-A622-87BA92A17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884" y="4648200"/>
            <a:ext cx="2140317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Vortex surface</a:t>
            </a:r>
          </a:p>
        </p:txBody>
      </p:sp>
      <p:sp>
        <p:nvSpPr>
          <p:cNvPr id="30" name="矩形 12">
            <a:extLst>
              <a:ext uri="{FF2B5EF4-FFF2-40B4-BE49-F238E27FC236}">
                <a16:creationId xmlns:a16="http://schemas.microsoft.com/office/drawing/2014/main" id="{F77143DD-8300-9442-B460-C4416D25A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374" y="2507032"/>
            <a:ext cx="1888827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Physical velocity</a:t>
            </a:r>
          </a:p>
        </p:txBody>
      </p:sp>
      <p:sp>
        <p:nvSpPr>
          <p:cNvPr id="31" name="矩形 12">
            <a:extLst>
              <a:ext uri="{FF2B5EF4-FFF2-40B4-BE49-F238E27FC236}">
                <a16:creationId xmlns:a16="http://schemas.microsoft.com/office/drawing/2014/main" id="{CF488F3A-CD01-8B4F-B2C5-6EA228E9B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540894"/>
            <a:ext cx="1902636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Virtual velocity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DCE0695-8B98-1B4A-AEAB-BCEDFBB2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743200" y="6448661"/>
            <a:ext cx="7848600" cy="3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Hao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Xiong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and Y. Yang,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863, 513-544, 2019</a:t>
            </a:r>
          </a:p>
        </p:txBody>
      </p:sp>
    </p:spTree>
    <p:extLst>
      <p:ext uri="{BB962C8B-B14F-4D97-AF65-F5344CB8AC3E}">
        <p14:creationId xmlns:p14="http://schemas.microsoft.com/office/powerpoint/2010/main" val="3730803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066801"/>
            <a:ext cx="2697188" cy="238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Criterion for constructing VSFs</a:t>
            </a:r>
            <a:endParaRPr lang="zh-CN" altLang="en-US" sz="32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1981200" y="1143000"/>
            <a:ext cx="6705600" cy="2667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p"/>
              <a:defRPr sz="20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2200" b="1" dirty="0">
                <a:solidFill>
                  <a:srgbClr val="0000FF"/>
                </a:solidFill>
              </a:rPr>
              <a:t>VSF deviation</a:t>
            </a:r>
            <a:r>
              <a:rPr lang="en-US" altLang="zh-CN" sz="2200" dirty="0"/>
              <a:t>: deviation between vortex surfaces and </a:t>
            </a:r>
            <a:r>
              <a:rPr lang="en-US" altLang="zh-CN" sz="2200" dirty="0" err="1"/>
              <a:t>isosurfaces</a:t>
            </a:r>
            <a:r>
              <a:rPr lang="en-US" altLang="zh-CN" sz="2200" dirty="0"/>
              <a:t> of a scalar</a:t>
            </a:r>
            <a:endParaRPr lang="en-US" altLang="zh-CN" sz="2200" b="1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altLang="zh-CN" sz="2200" b="1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endParaRPr lang="en-US" altLang="zh-CN" sz="2200" b="1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altLang="zh-CN" sz="2200" dirty="0"/>
              <a:t>Minimize the volume-averaged VSF deviation</a:t>
            </a:r>
          </a:p>
          <a:p>
            <a:pPr fontAlgn="auto">
              <a:spcAft>
                <a:spcPts val="0"/>
              </a:spcAft>
            </a:pPr>
            <a:endParaRPr lang="en-US" altLang="zh-CN" sz="2200" dirty="0"/>
          </a:p>
        </p:txBody>
      </p:sp>
      <p:graphicFrame>
        <p:nvGraphicFramePr>
          <p:cNvPr id="9" name="内容占位符 26"/>
          <p:cNvGraphicFramePr>
            <a:graphicFrameLocks noGrp="1"/>
          </p:cNvGraphicFramePr>
          <p:nvPr>
            <p:ph idx="1"/>
          </p:nvPr>
        </p:nvGraphicFramePr>
        <p:xfrm>
          <a:off x="1981200" y="3657600"/>
          <a:ext cx="8382000" cy="3124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10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Scalar for characterizing </a:t>
                      </a:r>
                    </a:p>
                    <a:p>
                      <a:pPr algn="ctr"/>
                      <a:r>
                        <a:rPr lang="en-US" altLang="zh-CN" sz="20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vortical</a:t>
                      </a:r>
                      <a:r>
                        <a:rPr lang="en-US" altLang="zh-CN" sz="2000" b="0" baseline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structures</a:t>
                      </a:r>
                      <a:endParaRPr lang="zh-CN" altLang="en-US" sz="2000" b="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Volume-averaged VSF deviation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〈|</a:t>
                      </a:r>
                      <a:r>
                        <a:rPr lang="el-GR" altLang="zh-CN" sz="2000" b="0" i="1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λ</a:t>
                      </a:r>
                      <a:r>
                        <a:rPr lang="el-GR" altLang="zh-CN" sz="2000" b="0" i="1" baseline="-25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ω</a:t>
                      </a:r>
                      <a:r>
                        <a:rPr lang="en-US" altLang="zh-CN" sz="2000" b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|〉∈ [0,1] </a:t>
                      </a:r>
                      <a:endParaRPr lang="zh-CN" altLang="en-US" sz="2000" b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0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Random scalar with a gradient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≈ 50%</a:t>
                      </a:r>
                      <a:endParaRPr lang="zh-CN" altLang="en-US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0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Vortex</a:t>
                      </a:r>
                      <a:r>
                        <a:rPr lang="en-US" altLang="zh-CN" sz="2000" baseline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identification criteria or</a:t>
                      </a:r>
                    </a:p>
                    <a:p>
                      <a:pPr algn="ctr"/>
                      <a:r>
                        <a:rPr lang="en-US" altLang="zh-CN" sz="2000" baseline="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passive scalar</a:t>
                      </a:r>
                      <a:endParaRPr lang="zh-CN" altLang="en-US" sz="2000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≈ 30-40%</a:t>
                      </a:r>
                      <a:endParaRPr lang="zh-CN" altLang="en-US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0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Numerical </a:t>
                      </a:r>
                      <a:r>
                        <a:rPr lang="en-US" altLang="zh-CN" sz="20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VSF solution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&lt; 5-10%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99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Exact VSF</a:t>
                      </a:r>
                      <a:endParaRPr lang="zh-CN" altLang="en-US" sz="20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0</a:t>
                      </a:r>
                      <a:endParaRPr lang="zh-CN" altLang="en-US" sz="2000" b="1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r="18731"/>
          <a:stretch/>
        </p:blipFill>
        <p:spPr bwMode="auto">
          <a:xfrm>
            <a:off x="3352800" y="2133601"/>
            <a:ext cx="1855714" cy="70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1096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hi_K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3557" y="1600200"/>
            <a:ext cx="1828800" cy="1828800"/>
          </a:xfrm>
          <a:prstGeom prst="rect">
            <a:avLst/>
          </a:prstGeom>
        </p:spPr>
      </p:pic>
      <p:pic>
        <p:nvPicPr>
          <p:cNvPr id="25" name="Picture 24" descr="VSF0_T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8557" y="1860804"/>
            <a:ext cx="1676400" cy="1491996"/>
          </a:xfrm>
          <a:prstGeom prst="rect">
            <a:avLst/>
          </a:prstGeom>
        </p:spPr>
      </p:pic>
      <p:pic>
        <p:nvPicPr>
          <p:cNvPr id="16" name="Picture 15" descr="phi_AB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4557" y="1600200"/>
            <a:ext cx="1828800" cy="1828800"/>
          </a:xfrm>
          <a:prstGeom prst="rect">
            <a:avLst/>
          </a:prstGeom>
        </p:spPr>
      </p:pic>
      <p:pic>
        <p:nvPicPr>
          <p:cNvPr id="18" name="Picture 17" descr="phi_r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7157" y="1600200"/>
            <a:ext cx="1828800" cy="1828800"/>
          </a:xfrm>
          <a:prstGeom prst="rect">
            <a:avLst/>
          </a:prstGeom>
        </p:spPr>
      </p:pic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752600" y="1219200"/>
            <a:ext cx="8839200" cy="38100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altLang="zh-CN" sz="2200" dirty="0"/>
              <a:t>Solve global first integrals of the characteristic equation of vorticity</a:t>
            </a:r>
          </a:p>
          <a:p>
            <a:pPr>
              <a:lnSpc>
                <a:spcPct val="130000"/>
              </a:lnSpc>
            </a:pPr>
            <a:endParaRPr lang="en-US" altLang="zh-CN" sz="2200" dirty="0"/>
          </a:p>
          <a:p>
            <a:pPr>
              <a:lnSpc>
                <a:spcPct val="130000"/>
              </a:lnSpc>
            </a:pPr>
            <a:endParaRPr lang="en-US" altLang="zh-CN" sz="2200" dirty="0"/>
          </a:p>
          <a:p>
            <a:pPr>
              <a:lnSpc>
                <a:spcPct val="130000"/>
              </a:lnSpc>
            </a:pPr>
            <a:endParaRPr lang="en-US" altLang="zh-CN" sz="2200" dirty="0"/>
          </a:p>
          <a:p>
            <a:pPr>
              <a:lnSpc>
                <a:spcPct val="130000"/>
              </a:lnSpc>
            </a:pPr>
            <a:endParaRPr lang="en-US" altLang="zh-CN" sz="2200" dirty="0"/>
          </a:p>
          <a:p>
            <a:pPr>
              <a:lnSpc>
                <a:spcPct val="130000"/>
              </a:lnSpc>
            </a:pPr>
            <a:r>
              <a:rPr lang="en-US" altLang="zh-CN" sz="2200" dirty="0"/>
              <a:t>Build a curved coordinate system along vortex axis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03407" y="3364468"/>
            <a:ext cx="1518429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Arial" pitchFamily="34" charset="0"/>
                <a:cs typeface="Arial" pitchFamily="34" charset="0"/>
              </a:rPr>
              <a:t>Taylor-Green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65702" y="3352800"/>
            <a:ext cx="1172116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Arial" pitchFamily="34" charset="0"/>
                <a:cs typeface="Arial" pitchFamily="34" charset="0"/>
              </a:rPr>
              <a:t>Kida-</a:t>
            </a:r>
            <a:r>
              <a:rPr lang="en-US" altLang="zh-CN" dirty="0" err="1">
                <a:latin typeface="Arial" pitchFamily="34" charset="0"/>
                <a:cs typeface="Arial" pitchFamily="34" charset="0"/>
              </a:rPr>
              <a:t>Pelz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08073" y="3352800"/>
            <a:ext cx="1287597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Arial" pitchFamily="34" charset="0"/>
                <a:cs typeface="Arial" pitchFamily="34" charset="0"/>
              </a:rPr>
              <a:t>Vortex ring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244340" y="3352800"/>
            <a:ext cx="1890261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Arial" pitchFamily="34" charset="0"/>
                <a:cs typeface="Arial" pitchFamily="34" charset="0"/>
              </a:rPr>
              <a:t>ABC (</a:t>
            </a:r>
            <a:r>
              <a:rPr lang="en-US" altLang="zh-CN" dirty="0" err="1">
                <a:latin typeface="Arial" pitchFamily="34" charset="0"/>
                <a:cs typeface="Arial" pitchFamily="34" charset="0"/>
              </a:rPr>
              <a:t>integrable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)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/>
              <a:t>Exact construction of VSFs</a:t>
            </a:r>
            <a:endParaRPr lang="zh-CN" altLang="en-US" sz="3000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62000" y="6400800"/>
            <a:ext cx="10668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He and Y. Yang,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28, 2016;  S. </a:t>
            </a:r>
            <a:r>
              <a:rPr lang="en-US" altLang="zh-CN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Xiong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Y. Yang,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Fluids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31, 2019; W. Shen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  <p:sp>
        <p:nvSpPr>
          <p:cNvPr id="26" name="Rectangle 21"/>
          <p:cNvSpPr/>
          <p:nvPr/>
        </p:nvSpPr>
        <p:spPr>
          <a:xfrm>
            <a:off x="9753600" y="5037083"/>
            <a:ext cx="1441420" cy="64633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Knotted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vortex tubes</a:t>
            </a:r>
            <a:endParaRPr lang="zh-CN" alt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B8A386C6-5C48-4C88-B6D0-5FAD47061F75}"/>
              </a:ext>
            </a:extLst>
          </p:cNvPr>
          <p:cNvSpPr txBox="1">
            <a:spLocks/>
          </p:cNvSpPr>
          <p:nvPr/>
        </p:nvSpPr>
        <p:spPr>
          <a:xfrm>
            <a:off x="1218820" y="3876191"/>
            <a:ext cx="8686800" cy="391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zh-CN" altLang="en-US" sz="2000" dirty="0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4267548"/>
            <a:ext cx="7392156" cy="20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6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10668000" cy="1600200"/>
          </a:xfrm>
        </p:spPr>
        <p:txBody>
          <a:bodyPr>
            <a:normAutofit/>
          </a:bodyPr>
          <a:lstStyle/>
          <a:p>
            <a:r>
              <a:rPr lang="en-US" altLang="zh-CN" dirty="0"/>
              <a:t>Develop a bottom-up method to construct the vorticity of vortex tubes with </a:t>
            </a:r>
            <a:r>
              <a:rPr lang="en-US" altLang="zh-CN" b="1" dirty="0">
                <a:solidFill>
                  <a:srgbClr val="0000FF"/>
                </a:solidFill>
              </a:rPr>
              <a:t>arbitrary centerline topology</a:t>
            </a:r>
            <a:r>
              <a:rPr lang="en-US" altLang="zh-CN" dirty="0"/>
              <a:t>, </a:t>
            </a:r>
            <a:r>
              <a:rPr lang="en-US" altLang="zh-CN" b="1" dirty="0">
                <a:solidFill>
                  <a:srgbClr val="0000FF"/>
                </a:solidFill>
              </a:rPr>
              <a:t>differential twist</a:t>
            </a:r>
            <a:r>
              <a:rPr lang="en-US" altLang="zh-CN" dirty="0"/>
              <a:t>, and </a:t>
            </a:r>
            <a:r>
              <a:rPr lang="en-US" altLang="zh-CN" b="1" dirty="0">
                <a:solidFill>
                  <a:srgbClr val="0000FF"/>
                </a:solidFill>
              </a:rPr>
              <a:t>variable thickness</a:t>
            </a:r>
          </a:p>
          <a:p>
            <a:r>
              <a:rPr lang="en-US" altLang="zh-CN" sz="2200" dirty="0"/>
              <a:t>“Weaving” a turbulent flow field with entangled vortex tubes (VSF </a:t>
            </a:r>
            <a:r>
              <a:rPr lang="en-US" altLang="zh-CN" sz="2200" dirty="0" err="1"/>
              <a:t>isosurfaces</a:t>
            </a:r>
            <a:r>
              <a:rPr lang="en-US" altLang="zh-CN" sz="2200" dirty="0"/>
              <a:t>)</a:t>
            </a: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/>
              <a:t>Weaving turbulence</a:t>
            </a:r>
            <a:endParaRPr lang="zh-CN" altLang="en-US" sz="3000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B8A386C6-5C48-4C88-B6D0-5FAD47061F75}"/>
              </a:ext>
            </a:extLst>
          </p:cNvPr>
          <p:cNvSpPr txBox="1">
            <a:spLocks/>
          </p:cNvSpPr>
          <p:nvPr/>
        </p:nvSpPr>
        <p:spPr>
          <a:xfrm>
            <a:off x="1218820" y="3876191"/>
            <a:ext cx="8686800" cy="391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zh-CN" altLang="en-US" sz="2000" dirty="0">
              <a:solidFill>
                <a:prstClr val="black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058DBED-4BEA-5D37-A914-B969E8B34C69}"/>
              </a:ext>
            </a:extLst>
          </p:cNvPr>
          <p:cNvGrpSpPr/>
          <p:nvPr/>
        </p:nvGrpSpPr>
        <p:grpSpPr>
          <a:xfrm>
            <a:off x="189171" y="2751953"/>
            <a:ext cx="4272004" cy="3848124"/>
            <a:chOff x="4820880" y="2797368"/>
            <a:chExt cx="3976670" cy="3582094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46D48BE-52B5-4BEC-3BB0-4ACDBCF5D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0880" y="2797368"/>
              <a:ext cx="3921699" cy="3582094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1355C17-407A-6B45-E27E-EEB45847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68"/>
            <a:stretch/>
          </p:blipFill>
          <p:spPr>
            <a:xfrm>
              <a:off x="8509505" y="3248620"/>
              <a:ext cx="122281" cy="2979056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358B0DB-8E90-0B94-0A77-14C2F5CA8D86}"/>
                </a:ext>
              </a:extLst>
            </p:cNvPr>
            <p:cNvSpPr txBox="1"/>
            <p:nvPr/>
          </p:nvSpPr>
          <p:spPr>
            <a:xfrm>
              <a:off x="8465321" y="3126070"/>
              <a:ext cx="309511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70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DA4F7100-BAF6-092D-6400-9B92789320B8}"/>
                </a:ext>
              </a:extLst>
            </p:cNvPr>
            <p:cNvSpPr txBox="1"/>
            <p:nvPr/>
          </p:nvSpPr>
          <p:spPr>
            <a:xfrm>
              <a:off x="8427494" y="5992806"/>
              <a:ext cx="370056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-70</a:t>
              </a:r>
              <a:endParaRPr lang="zh-CN" alt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3E7990F-A30F-14A8-697D-0FD5177CFF12}"/>
                </a:ext>
              </a:extLst>
            </p:cNvPr>
            <p:cNvSpPr txBox="1"/>
            <p:nvPr/>
          </p:nvSpPr>
          <p:spPr>
            <a:xfrm>
              <a:off x="8595704" y="4503583"/>
              <a:ext cx="168526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en-US" altLang="zh-CN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zh-CN" altLang="en-US" sz="1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3D489858-408F-08A4-FB54-63219730CF2F}"/>
                </a:ext>
              </a:extLst>
            </p:cNvPr>
            <p:cNvGrpSpPr/>
            <p:nvPr/>
          </p:nvGrpSpPr>
          <p:grpSpPr>
            <a:xfrm rot="868817" flipV="1">
              <a:off x="5048415" y="6076243"/>
              <a:ext cx="2465198" cy="45719"/>
              <a:chOff x="1442357" y="6781800"/>
              <a:chExt cx="800100" cy="272934"/>
            </a:xfrm>
          </p:grpSpPr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5894AD0D-D87B-7559-8DA5-3808E8222138}"/>
                  </a:ext>
                </a:extLst>
              </p:cNvPr>
              <p:cNvCxnSpPr/>
              <p:nvPr/>
            </p:nvCxnSpPr>
            <p:spPr>
              <a:xfrm>
                <a:off x="1442357" y="6928757"/>
                <a:ext cx="80010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3D21CC4A-4176-197B-968C-A830C9619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3558" y="6781800"/>
                <a:ext cx="0" cy="27214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DD82CF6D-E539-1B6A-9ABD-D78D5BD49D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0721" y="6782586"/>
                <a:ext cx="0" cy="27214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E2692DF7-4A67-58C5-29D4-A13360E0FE2D}"/>
                </a:ext>
              </a:extLst>
            </p:cNvPr>
            <p:cNvSpPr txBox="1"/>
            <p:nvPr/>
          </p:nvSpPr>
          <p:spPr>
            <a:xfrm rot="831647">
              <a:off x="5653789" y="5978657"/>
              <a:ext cx="7837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l-GR" altLang="zh-CN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π</a:t>
              </a:r>
              <a:endParaRPr lang="zh-CN" altLang="en-US" sz="1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B7229D2F-7081-57EC-2D59-BBB0C91CF5C1}"/>
              </a:ext>
            </a:extLst>
          </p:cNvPr>
          <p:cNvGrpSpPr/>
          <p:nvPr/>
        </p:nvGrpSpPr>
        <p:grpSpPr>
          <a:xfrm>
            <a:off x="4559166" y="2590800"/>
            <a:ext cx="3213234" cy="4015013"/>
            <a:chOff x="7633009" y="897674"/>
            <a:chExt cx="2146417" cy="2681999"/>
          </a:xfrm>
        </p:grpSpPr>
        <p:pic>
          <p:nvPicPr>
            <p:cNvPr id="41" name="图形 68">
              <a:extLst>
                <a:ext uri="{FF2B5EF4-FFF2-40B4-BE49-F238E27FC236}">
                  <a16:creationId xmlns:a16="http://schemas.microsoft.com/office/drawing/2014/main" id="{78AE1A59-AD55-FC00-3AF8-7DE3EF3BB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633009" y="897674"/>
              <a:ext cx="2146417" cy="2681999"/>
            </a:xfrm>
            <a:prstGeom prst="rect">
              <a:avLst/>
            </a:prstGeom>
          </p:spPr>
        </p:pic>
        <p:pic>
          <p:nvPicPr>
            <p:cNvPr id="42" name="图形 69">
              <a:extLst>
                <a:ext uri="{FF2B5EF4-FFF2-40B4-BE49-F238E27FC236}">
                  <a16:creationId xmlns:a16="http://schemas.microsoft.com/office/drawing/2014/main" id="{21702CFE-5174-B5AE-3C7C-1BEB2A574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045604" y="2347923"/>
              <a:ext cx="1266686" cy="881999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9462" y="3012256"/>
            <a:ext cx="4449889" cy="31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74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057400" y="1295400"/>
            <a:ext cx="8458200" cy="3962400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</a:pPr>
            <a:r>
              <a:rPr lang="en-US" altLang="zh-CN" b="1" dirty="0">
                <a:solidFill>
                  <a:srgbClr val="FF0000"/>
                </a:solidFill>
              </a:rPr>
              <a:t>Prediction step</a:t>
            </a:r>
            <a:r>
              <a:rPr lang="en-US" altLang="zh-CN" dirty="0"/>
              <a:t>: solve</a:t>
            </a:r>
            <a:r>
              <a:rPr lang="zh-CN" altLang="en-US" dirty="0"/>
              <a:t> </a:t>
            </a:r>
            <a:r>
              <a:rPr lang="en-US" altLang="zh-CN" dirty="0"/>
              <a:t>advection equation in time </a:t>
            </a:r>
            <a:r>
              <a:rPr lang="en-US" altLang="zh-CN" i="1" dirty="0"/>
              <a:t>t</a:t>
            </a:r>
            <a:endParaRPr lang="en-US" altLang="zh-CN" dirty="0"/>
          </a:p>
          <a:p>
            <a:pPr>
              <a:lnSpc>
                <a:spcPct val="114000"/>
              </a:lnSpc>
            </a:pPr>
            <a:endParaRPr lang="en-US" altLang="zh-CN" sz="2200" dirty="0"/>
          </a:p>
          <a:p>
            <a:pPr>
              <a:lnSpc>
                <a:spcPct val="114000"/>
              </a:lnSpc>
            </a:pPr>
            <a:endParaRPr lang="en-US" altLang="zh-CN" sz="2200" dirty="0"/>
          </a:p>
          <a:p>
            <a:pPr>
              <a:lnSpc>
                <a:spcPct val="114000"/>
              </a:lnSpc>
            </a:pPr>
            <a:r>
              <a:rPr lang="en-US" altLang="zh-CN" b="1" dirty="0">
                <a:solidFill>
                  <a:srgbClr val="0000FF"/>
                </a:solidFill>
                <a:ea typeface="宋体" pitchFamily="2" charset="-122"/>
              </a:rPr>
              <a:t>Correction step</a:t>
            </a:r>
            <a:r>
              <a:rPr lang="en-US" altLang="zh-CN" dirty="0">
                <a:ea typeface="宋体" pitchFamily="2" charset="-122"/>
              </a:rPr>
              <a:t>: </a:t>
            </a:r>
            <a:r>
              <a:rPr lang="en-US" altLang="zh-CN" dirty="0"/>
              <a:t>correct towards VSF in pseudo time </a:t>
            </a:r>
            <a:r>
              <a:rPr lang="el-GR" altLang="zh-CN" i="1" dirty="0">
                <a:latin typeface="+mn-lt"/>
                <a:ea typeface="宋体" pitchFamily="2" charset="-122"/>
              </a:rPr>
              <a:t>τ</a:t>
            </a:r>
            <a:endParaRPr lang="en-US" altLang="zh-CN" i="1" dirty="0">
              <a:latin typeface="+mn-lt"/>
              <a:ea typeface="宋体" pitchFamily="2" charset="-122"/>
            </a:endParaRPr>
          </a:p>
          <a:p>
            <a:pPr>
              <a:lnSpc>
                <a:spcPct val="114000"/>
              </a:lnSpc>
            </a:pPr>
            <a:endParaRPr lang="en-US" altLang="zh-CN" i="1" dirty="0">
              <a:latin typeface="+mn-lt"/>
              <a:ea typeface="宋体" pitchFamily="2" charset="-122"/>
            </a:endParaRPr>
          </a:p>
          <a:p>
            <a:pPr>
              <a:lnSpc>
                <a:spcPct val="114000"/>
              </a:lnSpc>
            </a:pPr>
            <a:endParaRPr lang="en-US" altLang="zh-CN" sz="2200" i="1" dirty="0">
              <a:latin typeface="+mn-lt"/>
              <a:ea typeface="宋体" pitchFamily="2" charset="-122"/>
            </a:endParaRPr>
          </a:p>
          <a:p>
            <a:pPr>
              <a:lnSpc>
                <a:spcPct val="114000"/>
              </a:lnSpc>
            </a:pPr>
            <a:endParaRPr lang="en-US" altLang="zh-CN" i="1" dirty="0">
              <a:latin typeface="+mn-lt"/>
              <a:ea typeface="宋体" pitchFamily="2" charset="-122"/>
            </a:endParaRPr>
          </a:p>
          <a:p>
            <a:pPr>
              <a:lnSpc>
                <a:spcPct val="114000"/>
              </a:lnSpc>
            </a:pPr>
            <a:r>
              <a:rPr lang="en-US" altLang="zh-CN" dirty="0"/>
              <a:t>5th-WENO and 2nd TVD </a:t>
            </a:r>
            <a:r>
              <a:rPr lang="en-US" altLang="zh-CN" dirty="0" err="1"/>
              <a:t>Runge-Kutta</a:t>
            </a:r>
            <a:r>
              <a:rPr lang="en-US" altLang="zh-CN" dirty="0"/>
              <a:t> schemes</a:t>
            </a:r>
          </a:p>
          <a:p>
            <a:pPr>
              <a:lnSpc>
                <a:spcPct val="114000"/>
              </a:lnSpc>
            </a:pPr>
            <a:r>
              <a:rPr lang="en-US" altLang="zh-CN" dirty="0"/>
              <a:t>Implicit numerical viscosity </a:t>
            </a:r>
            <a:r>
              <a:rPr lang="el-GR" altLang="zh-CN" i="1" dirty="0"/>
              <a:t>ε</a:t>
            </a:r>
            <a:r>
              <a:rPr lang="en-US" altLang="zh-CN" i="1" baseline="-25000" dirty="0"/>
              <a:t>WENO</a:t>
            </a:r>
            <a:r>
              <a:rPr lang="en-US" altLang="zh-CN" dirty="0"/>
              <a:t> for dissipative regularization</a:t>
            </a:r>
          </a:p>
          <a:p>
            <a:pPr>
              <a:lnSpc>
                <a:spcPct val="114000"/>
              </a:lnSpc>
            </a:pPr>
            <a:endParaRPr lang="en-US" altLang="zh-CN" sz="2200" dirty="0"/>
          </a:p>
          <a:p>
            <a:pPr>
              <a:lnSpc>
                <a:spcPct val="114000"/>
              </a:lnSpc>
            </a:pPr>
            <a:endParaRPr lang="en-US" altLang="zh-CN" sz="2200" dirty="0"/>
          </a:p>
        </p:txBody>
      </p:sp>
      <p:sp>
        <p:nvSpPr>
          <p:cNvPr id="11" name="Rectangle 10"/>
          <p:cNvSpPr/>
          <p:nvPr/>
        </p:nvSpPr>
        <p:spPr>
          <a:xfrm>
            <a:off x="6877036" y="5290572"/>
            <a:ext cx="3429000" cy="133882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Solid curve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VSF solution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Dashed arrow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prediction step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Solid arrow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correction step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rot="5400000" flipH="1" flipV="1">
            <a:off x="1632310" y="5866014"/>
            <a:ext cx="1129525" cy="48266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38400" y="5562600"/>
            <a:ext cx="533400" cy="304800"/>
          </a:xfrm>
          <a:prstGeom prst="straightConnector1">
            <a:avLst/>
          </a:prstGeom>
          <a:ln w="44450">
            <a:solidFill>
              <a:srgbClr val="0000C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971801" y="5257794"/>
            <a:ext cx="838199" cy="609606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810000" y="5257800"/>
            <a:ext cx="457200" cy="457200"/>
          </a:xfrm>
          <a:prstGeom prst="straightConnector1">
            <a:avLst/>
          </a:prstGeom>
          <a:ln w="44450">
            <a:solidFill>
              <a:srgbClr val="0000C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267200" y="5334002"/>
            <a:ext cx="1066802" cy="380999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334000" y="5334000"/>
            <a:ext cx="152400" cy="609600"/>
          </a:xfrm>
          <a:prstGeom prst="straightConnector1">
            <a:avLst/>
          </a:prstGeom>
          <a:ln w="44450">
            <a:solidFill>
              <a:srgbClr val="0000C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c 24"/>
          <p:cNvSpPr/>
          <p:nvPr/>
        </p:nvSpPr>
        <p:spPr>
          <a:xfrm rot="18090258">
            <a:off x="2712657" y="4805731"/>
            <a:ext cx="5152070" cy="7818318"/>
          </a:xfrm>
          <a:prstGeom prst="arc">
            <a:avLst/>
          </a:prstGeom>
          <a:ln w="635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64" y="1828800"/>
            <a:ext cx="6153136" cy="63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124200"/>
            <a:ext cx="8077200" cy="62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810000"/>
            <a:ext cx="247337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/>
              <a:t>Two-time method for VSF evolution</a:t>
            </a:r>
            <a:endParaRPr lang="zh-CN" altLang="en-US" sz="3000" dirty="0"/>
          </a:p>
        </p:txBody>
      </p:sp>
      <p:sp>
        <p:nvSpPr>
          <p:cNvPr id="17" name="Rectangle 10"/>
          <p:cNvSpPr/>
          <p:nvPr/>
        </p:nvSpPr>
        <p:spPr>
          <a:xfrm>
            <a:off x="2173408" y="6324600"/>
            <a:ext cx="2627192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Predictor with error from the violation of Helmholtz theorem</a:t>
            </a:r>
            <a:endParaRPr lang="zh-CN" altLang="en-US" sz="1400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Rectangle 10"/>
          <p:cNvSpPr/>
          <p:nvPr/>
        </p:nvSpPr>
        <p:spPr>
          <a:xfrm>
            <a:off x="2859208" y="5877581"/>
            <a:ext cx="2627192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Corrector (projection)</a:t>
            </a:r>
            <a:endParaRPr lang="zh-CN" altLang="en-US" sz="140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1326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esearch\my paper\[2011]Viscous_JFM\V2.0\pics\high_res\TG_Re400_t7_5_p_high.jpg"/>
          <p:cNvPicPr>
            <a:picLocks noChangeAspect="1" noChangeArrowheads="1"/>
          </p:cNvPicPr>
          <p:nvPr/>
        </p:nvPicPr>
        <p:blipFill rotWithShape="1">
          <a:blip r:embed="rId2" cstate="print"/>
          <a:srcRect t="3540" b="20149"/>
          <a:stretch/>
        </p:blipFill>
        <p:spPr bwMode="auto">
          <a:xfrm>
            <a:off x="1797693" y="-1394"/>
            <a:ext cx="8695944" cy="4423971"/>
          </a:xfrm>
          <a:prstGeom prst="rect">
            <a:avLst/>
          </a:prstGeom>
          <a:noFill/>
          <a:ln w="31750">
            <a:noFill/>
          </a:ln>
        </p:spPr>
      </p:pic>
      <p:sp>
        <p:nvSpPr>
          <p:cNvPr id="6" name="Rectangle 8"/>
          <p:cNvSpPr/>
          <p:nvPr/>
        </p:nvSpPr>
        <p:spPr>
          <a:xfrm>
            <a:off x="9466867" y="3782225"/>
            <a:ext cx="901209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= 7.5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箭头连接符 25"/>
          <p:cNvCxnSpPr/>
          <p:nvPr/>
        </p:nvCxnSpPr>
        <p:spPr>
          <a:xfrm flipH="1">
            <a:off x="1786735" y="6154137"/>
            <a:ext cx="866598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D:\research\Reports\[101111]VSF in high Re TG flow\phi_3D_Re400_t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4477738"/>
            <a:ext cx="1847864" cy="164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phi_3D_Re400_t4_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477738"/>
            <a:ext cx="1847864" cy="164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research\Reports\[101111]VSF in high Re TG flow\phi_3D_Re400_t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4477738"/>
            <a:ext cx="1847864" cy="164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9"/>
          <p:cNvSpPr/>
          <p:nvPr/>
        </p:nvSpPr>
        <p:spPr>
          <a:xfrm>
            <a:off x="6696075" y="6181939"/>
            <a:ext cx="685800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= 5.0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9"/>
          <p:cNvSpPr/>
          <p:nvPr/>
        </p:nvSpPr>
        <p:spPr>
          <a:xfrm>
            <a:off x="8686800" y="6181939"/>
            <a:ext cx="685800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= 7.0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D:\research\Reports\[101111]VSF in high Re TG flow\phi_3D_Re400_t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4477738"/>
            <a:ext cx="1847864" cy="164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9"/>
          <p:cNvSpPr/>
          <p:nvPr/>
        </p:nvSpPr>
        <p:spPr>
          <a:xfrm>
            <a:off x="2390789" y="6181939"/>
            <a:ext cx="685800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= 0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9"/>
          <p:cNvSpPr/>
          <p:nvPr/>
        </p:nvSpPr>
        <p:spPr>
          <a:xfrm>
            <a:off x="4772025" y="6181939"/>
            <a:ext cx="685800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= 3.0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9783943" y="5710336"/>
            <a:ext cx="668773" cy="40011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860519" y="6515855"/>
            <a:ext cx="8507557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Yang and D. I. </a:t>
            </a:r>
            <a:r>
              <a:rPr lang="en-US" altLang="zh-CN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Pullin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685, 146-164, 2011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18" name="Rectangle 5"/>
          <p:cNvSpPr/>
          <p:nvPr/>
        </p:nvSpPr>
        <p:spPr>
          <a:xfrm>
            <a:off x="7523767" y="1219200"/>
            <a:ext cx="388620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itchFamily="34" charset="0"/>
                <a:ea typeface="黑体" pitchFamily="49" charset="-122"/>
                <a:cs typeface="Arial" pitchFamily="34" charset="0"/>
              </a:rPr>
              <a:t>From initial large-scale vortex blobs to small-scale, highly-twisted vortex tubes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Evolution of vortex surfaces in Taylor-Green flow</a:t>
            </a:r>
          </a:p>
        </p:txBody>
      </p:sp>
    </p:spTree>
    <p:extLst>
      <p:ext uri="{BB962C8B-B14F-4D97-AF65-F5344CB8AC3E}">
        <p14:creationId xmlns:p14="http://schemas.microsoft.com/office/powerpoint/2010/main" val="1786497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057400" y="1219201"/>
            <a:ext cx="8458200" cy="2340273"/>
          </a:xfrm>
        </p:spPr>
        <p:txBody>
          <a:bodyPr>
            <a:normAutofit fontScale="92500"/>
          </a:bodyPr>
          <a:lstStyle/>
          <a:p>
            <a:pPr>
              <a:lnSpc>
                <a:spcPct val="114000"/>
              </a:lnSpc>
            </a:pPr>
            <a:r>
              <a:rPr lang="en-US" altLang="zh-CN" dirty="0"/>
              <a:t>Calculate VSF from a snapshot of the velocity field</a:t>
            </a:r>
          </a:p>
          <a:p>
            <a:pPr>
              <a:lnSpc>
                <a:spcPct val="114000"/>
              </a:lnSpc>
            </a:pPr>
            <a:r>
              <a:rPr lang="en-US" altLang="zh-CN" dirty="0"/>
              <a:t>Impose the VSF constraint at the boundary and </a:t>
            </a:r>
            <a:r>
              <a:rPr lang="en-US" altLang="zh-CN" dirty="0" err="1"/>
              <a:t>advect</a:t>
            </a:r>
            <a:r>
              <a:rPr lang="en-US" altLang="zh-CN" dirty="0"/>
              <a:t> the constraint into the entire domain using the frozen </a:t>
            </a:r>
            <a:r>
              <a:rPr lang="en-US" altLang="zh-CN" dirty="0" err="1"/>
              <a:t>vorticity</a:t>
            </a:r>
            <a:endParaRPr lang="en-US" altLang="zh-CN" dirty="0"/>
          </a:p>
          <a:p>
            <a:pPr>
              <a:lnSpc>
                <a:spcPct val="114000"/>
              </a:lnSpc>
            </a:pPr>
            <a:r>
              <a:rPr lang="en-US" altLang="zh-CN" dirty="0"/>
              <a:t>Requirement for the vorticity field: most of vortex lines passing through the boundary or symmetric plane, e.g., shear flows</a:t>
            </a:r>
          </a:p>
          <a:p>
            <a:pPr marL="0" indent="0">
              <a:lnSpc>
                <a:spcPct val="114000"/>
              </a:lnSpc>
              <a:buNone/>
            </a:pPr>
            <a:endParaRPr lang="en-US" altLang="zh-CN" sz="2200" dirty="0"/>
          </a:p>
        </p:txBody>
      </p:sp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Boundary-constraint method</a:t>
            </a:r>
            <a:endParaRPr lang="zh-CN" altLang="en-US" sz="2800" dirty="0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3559473"/>
            <a:ext cx="7696200" cy="237129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3314700" y="60198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Boundary-constraint method for wall-bounded flow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600700" y="365994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Outflow</a:t>
            </a:r>
            <a:endParaRPr lang="zh-CN" alt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61706" y="6443246"/>
            <a:ext cx="4769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1400" dirty="0">
                <a:solidFill>
                  <a:prstClr val="black"/>
                </a:solidFill>
              </a:rPr>
              <a:t>S. </a:t>
            </a:r>
            <a:r>
              <a:rPr lang="en-US" altLang="zh-CN" sz="1400" dirty="0" err="1">
                <a:solidFill>
                  <a:prstClr val="black"/>
                </a:solidFill>
              </a:rPr>
              <a:t>Xiong</a:t>
            </a:r>
            <a:r>
              <a:rPr lang="en-US" altLang="zh-CN" sz="1400" dirty="0">
                <a:solidFill>
                  <a:prstClr val="black"/>
                </a:solidFill>
              </a:rPr>
              <a:t> and Y. Yang, </a:t>
            </a:r>
            <a:r>
              <a:rPr lang="en-US" altLang="zh-CN" sz="1400" i="1" dirty="0">
                <a:solidFill>
                  <a:prstClr val="black"/>
                </a:solidFill>
              </a:rPr>
              <a:t>J. </a:t>
            </a:r>
            <a:r>
              <a:rPr lang="en-US" altLang="zh-CN" sz="1400" i="1" dirty="0" err="1">
                <a:solidFill>
                  <a:prstClr val="black"/>
                </a:solidFill>
              </a:rPr>
              <a:t>Comput</a:t>
            </a:r>
            <a:r>
              <a:rPr lang="en-US" altLang="zh-CN" sz="1400" i="1" dirty="0">
                <a:solidFill>
                  <a:prstClr val="black"/>
                </a:solidFill>
              </a:rPr>
              <a:t>. Phys</a:t>
            </a:r>
            <a:r>
              <a:rPr lang="en-US" altLang="zh-CN" sz="1400" dirty="0">
                <a:solidFill>
                  <a:prstClr val="black"/>
                </a:solidFill>
              </a:rPr>
              <a:t>., 339, 31-45, 2017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8E11AD8B-2E12-1E43-8421-ADF0E81E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5779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箭头连接符 16"/>
          <p:cNvCxnSpPr/>
          <p:nvPr/>
        </p:nvCxnSpPr>
        <p:spPr>
          <a:xfrm flipH="1">
            <a:off x="1730376" y="6162675"/>
            <a:ext cx="864076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5"/>
          <a:stretch>
            <a:fillRect/>
          </a:stretch>
        </p:blipFill>
        <p:spPr bwMode="auto">
          <a:xfrm>
            <a:off x="1755776" y="198438"/>
            <a:ext cx="8683625" cy="52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/>
          <p:nvPr/>
        </p:nvSpPr>
        <p:spPr>
          <a:xfrm>
            <a:off x="9156700" y="3413125"/>
            <a:ext cx="954088" cy="40005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000" i="1" dirty="0">
                <a:cs typeface="Arial" panose="020B0604020202020204" pitchFamily="34" charset="0"/>
              </a:rPr>
              <a:t>t</a:t>
            </a:r>
            <a:r>
              <a:rPr lang="en-US" altLang="zh-CN" sz="2000" dirty="0">
                <a:cs typeface="Arial" panose="020B0604020202020204" pitchFamily="34" charset="0"/>
              </a:rPr>
              <a:t> = 116</a:t>
            </a:r>
            <a:endParaRPr lang="zh-CN" altLang="en-US" sz="2000" dirty="0">
              <a:cs typeface="Arial" panose="020B0604020202020204" pitchFamily="34" charset="0"/>
            </a:endParaRPr>
          </a:p>
        </p:txBody>
      </p:sp>
      <p:sp>
        <p:nvSpPr>
          <p:cNvPr id="8" name="Rectangle 19"/>
          <p:cNvSpPr/>
          <p:nvPr/>
        </p:nvSpPr>
        <p:spPr>
          <a:xfrm>
            <a:off x="6854825" y="6188076"/>
            <a:ext cx="685800" cy="27781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200" i="1" dirty="0">
                <a:cs typeface="Arial" panose="020B0604020202020204" pitchFamily="34" charset="0"/>
              </a:rPr>
              <a:t>t</a:t>
            </a:r>
            <a:r>
              <a:rPr lang="en-US" altLang="zh-CN" sz="1200" dirty="0">
                <a:cs typeface="Arial" panose="020B0604020202020204" pitchFamily="34" charset="0"/>
              </a:rPr>
              <a:t> = 110</a:t>
            </a:r>
            <a:endParaRPr lang="zh-CN" altLang="en-US" sz="1200" dirty="0">
              <a:cs typeface="Arial" panose="020B0604020202020204" pitchFamily="34" charset="0"/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8901113" y="6191251"/>
            <a:ext cx="685800" cy="27622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200" i="1" dirty="0">
                <a:cs typeface="Arial" panose="020B0604020202020204" pitchFamily="34" charset="0"/>
              </a:rPr>
              <a:t>t</a:t>
            </a:r>
            <a:r>
              <a:rPr lang="en-US" altLang="zh-CN" sz="1200" dirty="0">
                <a:cs typeface="Arial" panose="020B0604020202020204" pitchFamily="34" charset="0"/>
              </a:rPr>
              <a:t> = 112</a:t>
            </a:r>
            <a:endParaRPr lang="zh-CN" altLang="en-US" sz="1200" dirty="0">
              <a:cs typeface="Arial" panose="020B0604020202020204" pitchFamily="34" charset="0"/>
            </a:endParaRPr>
          </a:p>
        </p:txBody>
      </p:sp>
      <p:sp>
        <p:nvSpPr>
          <p:cNvPr id="10" name="Rectangle 19"/>
          <p:cNvSpPr/>
          <p:nvPr/>
        </p:nvSpPr>
        <p:spPr>
          <a:xfrm>
            <a:off x="2763838" y="6188076"/>
            <a:ext cx="685800" cy="27781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200" i="1" dirty="0">
                <a:cs typeface="Arial" panose="020B0604020202020204" pitchFamily="34" charset="0"/>
              </a:rPr>
              <a:t>t</a:t>
            </a:r>
            <a:r>
              <a:rPr lang="en-US" altLang="zh-CN" sz="1200" dirty="0">
                <a:cs typeface="Arial" panose="020B0604020202020204" pitchFamily="34" charset="0"/>
              </a:rPr>
              <a:t> = 106</a:t>
            </a:r>
            <a:endParaRPr lang="zh-CN" altLang="en-US" sz="1200" dirty="0">
              <a:cs typeface="Arial" panose="020B0604020202020204" pitchFamily="34" charset="0"/>
            </a:endParaRPr>
          </a:p>
        </p:txBody>
      </p:sp>
      <p:sp>
        <p:nvSpPr>
          <p:cNvPr id="11" name="Rectangle 19"/>
          <p:cNvSpPr/>
          <p:nvPr/>
        </p:nvSpPr>
        <p:spPr>
          <a:xfrm>
            <a:off x="4808538" y="6191251"/>
            <a:ext cx="685800" cy="27622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200" i="1" dirty="0">
                <a:cs typeface="Arial" panose="020B0604020202020204" pitchFamily="34" charset="0"/>
              </a:rPr>
              <a:t>t</a:t>
            </a:r>
            <a:r>
              <a:rPr lang="en-US" altLang="zh-CN" sz="1200" dirty="0">
                <a:cs typeface="Arial" panose="020B0604020202020204" pitchFamily="34" charset="0"/>
              </a:rPr>
              <a:t> = 108</a:t>
            </a:r>
            <a:endParaRPr lang="zh-CN" altLang="en-US" sz="1200" dirty="0"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7902" y="4212320"/>
            <a:ext cx="2571750" cy="192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8010" y="4212322"/>
            <a:ext cx="2571750" cy="192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338" y="4212321"/>
            <a:ext cx="2571750" cy="1928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4546" y="4212321"/>
            <a:ext cx="2571750" cy="192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45" name="Rectangle 8"/>
          <p:cNvSpPr>
            <a:spLocks noChangeArrowheads="1"/>
          </p:cNvSpPr>
          <p:nvPr/>
        </p:nvSpPr>
        <p:spPr bwMode="auto">
          <a:xfrm>
            <a:off x="9715500" y="5729288"/>
            <a:ext cx="668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zh-C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63839" y="1228725"/>
            <a:ext cx="318928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dirty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Vortex reconnection due to symmetry of boundary conditions</a:t>
            </a:r>
          </a:p>
        </p:txBody>
      </p:sp>
      <p:sp>
        <p:nvSpPr>
          <p:cNvPr id="95248" name="矩形 17"/>
          <p:cNvSpPr>
            <a:spLocks noChangeArrowheads="1"/>
          </p:cNvSpPr>
          <p:nvPr/>
        </p:nvSpPr>
        <p:spPr bwMode="auto">
          <a:xfrm>
            <a:off x="1803401" y="6477001"/>
            <a:ext cx="8507413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Zhao, Y. Yang and S. Chen,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682, R4, 2016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8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Vortex reconnection in transitional channel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246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内容占位符 2"/>
          <p:cNvSpPr>
            <a:spLocks noGrp="1"/>
          </p:cNvSpPr>
          <p:nvPr>
            <p:ph idx="1"/>
          </p:nvPr>
        </p:nvSpPr>
        <p:spPr>
          <a:xfrm>
            <a:off x="1670405" y="1127126"/>
            <a:ext cx="9003590" cy="5349875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Coherent structures are emerged in transition and turbulence</a:t>
            </a:r>
          </a:p>
          <a:p>
            <a:r>
              <a:rPr kumimoji="1" lang="en-US" altLang="zh-CN" dirty="0"/>
              <a:t>It is challenging to track specific structures and quantify their contribution to the variation of aerodynamic forces</a:t>
            </a:r>
          </a:p>
          <a:p>
            <a:endParaRPr kumimoji="1"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/>
              <a:t>Introduction: coherent structures and vortex dynamics</a:t>
            </a:r>
            <a:endParaRPr kumimoji="1"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9" b="30255"/>
          <a:stretch/>
        </p:blipFill>
        <p:spPr bwMode="auto">
          <a:xfrm>
            <a:off x="1524000" y="2590800"/>
            <a:ext cx="917449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椭圆 7"/>
          <p:cNvSpPr/>
          <p:nvPr/>
        </p:nvSpPr>
        <p:spPr>
          <a:xfrm>
            <a:off x="3581400" y="3962400"/>
            <a:ext cx="830262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/>
          <a:stretch/>
        </p:blipFill>
        <p:spPr bwMode="auto">
          <a:xfrm>
            <a:off x="3109758" y="5181601"/>
            <a:ext cx="5805642" cy="151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箭头连接符 9"/>
          <p:cNvCxnSpPr/>
          <p:nvPr/>
        </p:nvCxnSpPr>
        <p:spPr>
          <a:xfrm>
            <a:off x="3962400" y="4830762"/>
            <a:ext cx="0" cy="884238"/>
          </a:xfrm>
          <a:prstGeom prst="straightConnector1">
            <a:avLst/>
          </a:prstGeom>
          <a:ln w="63500">
            <a:solidFill>
              <a:srgbClr val="FF0000"/>
            </a:solidFill>
            <a:headEnd w="lg" len="lg"/>
            <a:tailEnd type="triangle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633721" y="5715001"/>
            <a:ext cx="1415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Simple</a:t>
            </a:r>
          </a:p>
          <a:p>
            <a:pPr algn="ctr"/>
            <a:r>
              <a:rPr lang="en-US" altLang="zh-CN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laminar flow</a:t>
            </a:r>
          </a:p>
        </p:txBody>
      </p:sp>
      <p:sp>
        <p:nvSpPr>
          <p:cNvPr id="12" name="矩形 11"/>
          <p:cNvSpPr/>
          <p:nvPr/>
        </p:nvSpPr>
        <p:spPr>
          <a:xfrm>
            <a:off x="8995784" y="5638801"/>
            <a:ext cx="1556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Complex</a:t>
            </a:r>
          </a:p>
          <a:p>
            <a:pPr algn="ctr"/>
            <a:r>
              <a:rPr lang="en-US" altLang="zh-CN" dirty="0">
                <a:latin typeface="Arial" pitchFamily="34" charset="0"/>
                <a:ea typeface="黑体" panose="02010609060101010101" pitchFamily="49" charset="-122"/>
                <a:cs typeface="Arial" pitchFamily="34" charset="0"/>
              </a:rPr>
              <a:t>turbulent flow</a:t>
            </a:r>
          </a:p>
        </p:txBody>
      </p:sp>
      <p:sp>
        <p:nvSpPr>
          <p:cNvPr id="13" name="TextBox 21"/>
          <p:cNvSpPr txBox="1"/>
          <p:nvPr/>
        </p:nvSpPr>
        <p:spPr>
          <a:xfrm>
            <a:off x="1524000" y="495002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(Picture from internet)</a:t>
            </a:r>
            <a:endParaRPr lang="en-US" sz="12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E59A4FD3-A737-1147-8997-DA598856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3427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Local optimization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8800" y="1143000"/>
            <a:ext cx="8686800" cy="5486400"/>
          </a:xfrm>
        </p:spPr>
        <p:txBody>
          <a:bodyPr>
            <a:normAutofit/>
          </a:bodyPr>
          <a:lstStyle/>
          <a:p>
            <a:r>
              <a:rPr lang="en-US" altLang="zh-CN" dirty="0"/>
              <a:t>Idea: </a:t>
            </a:r>
            <a:r>
              <a:rPr lang="en-US" altLang="zh-CN" b="1" dirty="0">
                <a:solidFill>
                  <a:srgbClr val="0000FF"/>
                </a:solidFill>
              </a:rPr>
              <a:t>balancing</a:t>
            </a:r>
            <a:r>
              <a:rPr lang="en-US" altLang="zh-CN" dirty="0"/>
              <a:t> small VSF deviation for </a:t>
            </a:r>
            <a:r>
              <a:rPr lang="en-US" altLang="zh-CN" b="1" dirty="0">
                <a:solidFill>
                  <a:srgbClr val="0000FF"/>
                </a:solidFill>
              </a:rPr>
              <a:t>accuracy</a:t>
            </a:r>
            <a:r>
              <a:rPr lang="en-US" altLang="zh-CN" dirty="0">
                <a:solidFill>
                  <a:srgbClr val="0000FF"/>
                </a:solidFill>
              </a:rPr>
              <a:t> </a:t>
            </a:r>
            <a:r>
              <a:rPr lang="en-US" altLang="zh-CN" dirty="0"/>
              <a:t>and small scalar gradient magnitude for </a:t>
            </a:r>
            <a:r>
              <a:rPr lang="en-US" altLang="zh-CN" b="1" dirty="0">
                <a:solidFill>
                  <a:srgbClr val="0000FF"/>
                </a:solidFill>
              </a:rPr>
              <a:t>smoothness</a:t>
            </a:r>
          </a:p>
          <a:p>
            <a:r>
              <a:rPr lang="en-US" altLang="zh-CN" dirty="0"/>
              <a:t>Procedure of VSF construction</a:t>
            </a:r>
          </a:p>
          <a:p>
            <a:pPr lvl="1"/>
            <a:r>
              <a:rPr lang="en-US" altLang="zh-CN" dirty="0"/>
              <a:t>Solve the pseudo-transport equation driven by frozen vorticity</a:t>
            </a:r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b="1" dirty="0">
                <a:solidFill>
                  <a:srgbClr val="FF0000"/>
                </a:solidFill>
              </a:rPr>
              <a:t>Minimize a hybrid constraint in each pseudo-time step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Normalize the scalar field to the zero mean and unity variance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114628"/>
            <a:ext cx="4518660" cy="84777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09800" y="5262564"/>
            <a:ext cx="731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1600" dirty="0"/>
              <a:t> Early stage: prefer smoothness;   late stage: prefer accuracy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1" y="4648201"/>
            <a:ext cx="3440285" cy="4135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1360" y="4663689"/>
            <a:ext cx="1945099" cy="386293"/>
          </a:xfrm>
          <a:prstGeom prst="rect">
            <a:avLst/>
          </a:prstGeom>
        </p:spPr>
      </p:pic>
      <p:sp>
        <p:nvSpPr>
          <p:cNvPr id="9" name="矩形 3"/>
          <p:cNvSpPr>
            <a:spLocks noChangeArrowheads="1"/>
          </p:cNvSpPr>
          <p:nvPr/>
        </p:nvSpPr>
        <p:spPr bwMode="auto">
          <a:xfrm>
            <a:off x="3581401" y="6397626"/>
            <a:ext cx="47182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Xiong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and Y. Yang,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874, 952-978, 2019</a:t>
            </a:r>
            <a:endParaRPr lang="en-US" altLang="zh-CN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59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/>
              <a:t>Comparison of vortex identification methods</a:t>
            </a:r>
            <a:endParaRPr lang="zh-CN" altLang="en-US" sz="3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8800" y="1066800"/>
            <a:ext cx="8686800" cy="37308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 err="1">
                <a:latin typeface="Arial"/>
                <a:cs typeface="Arial"/>
              </a:rPr>
              <a:t>Isosurface</a:t>
            </a:r>
            <a:r>
              <a:rPr lang="en-US" altLang="zh-CN" dirty="0">
                <a:latin typeface="Arial"/>
                <a:cs typeface="Arial"/>
              </a:rPr>
              <a:t> of </a:t>
            </a:r>
            <a:r>
              <a:rPr lang="en-US" altLang="zh-CN" dirty="0" err="1">
                <a:latin typeface="Arial"/>
                <a:cs typeface="Arial"/>
              </a:rPr>
              <a:t>vorticity</a:t>
            </a:r>
            <a:r>
              <a:rPr lang="en-US" altLang="zh-CN" dirty="0">
                <a:latin typeface="Arial"/>
                <a:cs typeface="Arial"/>
              </a:rPr>
              <a:t> magnitude (left)</a:t>
            </a:r>
          </a:p>
          <a:p>
            <a:pPr lvl="1">
              <a:lnSpc>
                <a:spcPct val="110000"/>
              </a:lnSpc>
            </a:pPr>
            <a:r>
              <a:rPr lang="en-US" altLang="zh-CN" sz="2200" dirty="0">
                <a:latin typeface="Arial"/>
                <a:cs typeface="Arial"/>
              </a:rPr>
              <a:t>Directional information is missing</a:t>
            </a:r>
          </a:p>
          <a:p>
            <a:pPr lvl="1">
              <a:lnSpc>
                <a:spcPct val="110000"/>
              </a:lnSpc>
            </a:pPr>
            <a:r>
              <a:rPr lang="en-US" altLang="zh-CN" sz="2200" dirty="0" err="1">
                <a:latin typeface="Arial"/>
                <a:cs typeface="Arial"/>
              </a:rPr>
              <a:t>Isosurfaces</a:t>
            </a:r>
            <a:r>
              <a:rPr lang="en-US" altLang="zh-CN" sz="2200" dirty="0">
                <a:latin typeface="Arial"/>
                <a:cs typeface="Arial"/>
              </a:rPr>
              <a:t> misalign with vorticity, </a:t>
            </a:r>
            <a:r>
              <a:rPr lang="en-US" altLang="zh-CN" sz="2200" b="1" dirty="0">
                <a:solidFill>
                  <a:srgbClr val="0000FF"/>
                </a:solidFill>
                <a:latin typeface="Arial"/>
                <a:cs typeface="Arial"/>
              </a:rPr>
              <a:t>VSF deviation ≈ 30</a:t>
            </a:r>
            <a:r>
              <a:rPr lang="en-US" altLang="zh-CN" sz="2200" b="1" dirty="0">
                <a:solidFill>
                  <a:srgbClr val="0000FF"/>
                </a:solidFill>
                <a:latin typeface="Arial"/>
                <a:ea typeface="宋体" panose="02010600030101010101" pitchFamily="2" charset="-122"/>
                <a:cs typeface="Arial"/>
              </a:rPr>
              <a:t>%</a:t>
            </a:r>
            <a:endParaRPr lang="en-US" altLang="zh-CN" sz="22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altLang="zh-CN" dirty="0" err="1">
                <a:latin typeface="Arial"/>
                <a:cs typeface="Arial"/>
              </a:rPr>
              <a:t>Isosurface</a:t>
            </a:r>
            <a:r>
              <a:rPr lang="en-US" altLang="zh-CN" dirty="0">
                <a:latin typeface="Arial"/>
                <a:cs typeface="Arial"/>
              </a:rPr>
              <a:t> of VSF color coded by </a:t>
            </a:r>
            <a:r>
              <a:rPr lang="en-US" altLang="zh-CN" dirty="0" err="1">
                <a:latin typeface="Arial"/>
                <a:cs typeface="Arial"/>
              </a:rPr>
              <a:t>vorticity</a:t>
            </a:r>
            <a:r>
              <a:rPr lang="en-US" altLang="zh-CN" dirty="0">
                <a:latin typeface="Arial"/>
                <a:cs typeface="Arial"/>
              </a:rPr>
              <a:t> magnitude (right)</a:t>
            </a:r>
          </a:p>
          <a:p>
            <a:pPr lvl="1">
              <a:lnSpc>
                <a:spcPct val="110000"/>
              </a:lnSpc>
            </a:pPr>
            <a:r>
              <a:rPr lang="en-US" altLang="zh-CN" sz="2200" dirty="0">
                <a:latin typeface="Arial"/>
                <a:cs typeface="Arial"/>
              </a:rPr>
              <a:t>Capture both magnitude and directional information</a:t>
            </a:r>
          </a:p>
          <a:p>
            <a:pPr lvl="1">
              <a:lnSpc>
                <a:spcPct val="110000"/>
              </a:lnSpc>
            </a:pPr>
            <a:r>
              <a:rPr lang="en-US" altLang="zh-CN" sz="2200" dirty="0">
                <a:latin typeface="Arial"/>
                <a:cs typeface="Arial"/>
              </a:rPr>
              <a:t>Display real vortex tubes, </a:t>
            </a:r>
            <a:r>
              <a:rPr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VSF deviation ≈ 5</a:t>
            </a:r>
            <a:r>
              <a:rPr lang="zh-CN" altLang="en-US" sz="2200" b="1" dirty="0">
                <a:solidFill>
                  <a:srgbClr val="FF0000"/>
                </a:solidFill>
                <a:latin typeface="Arial"/>
                <a:cs typeface="Arial"/>
              </a:rPr>
              <a:t>％</a:t>
            </a:r>
            <a:endParaRPr lang="en-US" altLang="zh-CN" sz="2200" dirty="0">
              <a:latin typeface="Arial"/>
              <a:cs typeface="Arial"/>
            </a:endParaRPr>
          </a:p>
        </p:txBody>
      </p:sp>
      <p:pic>
        <p:nvPicPr>
          <p:cNvPr id="5" name="Picture 3" descr="VSF_HIT_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8176"/>
            <a:ext cx="3812002" cy="297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VSF_HI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08176"/>
            <a:ext cx="3812004" cy="29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  <p:sp>
        <p:nvSpPr>
          <p:cNvPr id="4" name="椭圆 3"/>
          <p:cNvSpPr/>
          <p:nvPr/>
        </p:nvSpPr>
        <p:spPr>
          <a:xfrm>
            <a:off x="2743200" y="4267200"/>
            <a:ext cx="762000" cy="762000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743200" y="5181600"/>
            <a:ext cx="762000" cy="762000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038600" y="5105400"/>
            <a:ext cx="762000" cy="762000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495800" y="5791200"/>
            <a:ext cx="762000" cy="762000"/>
          </a:xfrm>
          <a:prstGeom prst="ellipse">
            <a:avLst/>
          </a:prstGeom>
          <a:noFill/>
          <a:ln>
            <a:solidFill>
              <a:srgbClr val="0000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7"/>
          <p:cNvSpPr txBox="1"/>
          <p:nvPr/>
        </p:nvSpPr>
        <p:spPr>
          <a:xfrm>
            <a:off x="1524000" y="4950024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misalignment</a:t>
            </a:r>
            <a:endParaRPr lang="zh-CN" altLang="en-US" sz="1400" dirty="0">
              <a:solidFill>
                <a:srgbClr val="0000F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354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000" dirty="0"/>
              <a:t>VSF construction in complex flows</a:t>
            </a:r>
            <a:endParaRPr lang="zh-CN" altLang="en-US" sz="3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145977"/>
            <a:ext cx="11582400" cy="1597223"/>
          </a:xfrm>
        </p:spPr>
        <p:txBody>
          <a:bodyPr>
            <a:normAutofit/>
          </a:bodyPr>
          <a:lstStyle/>
          <a:p>
            <a:r>
              <a:rPr lang="en-US" altLang="zh-CN" dirty="0"/>
              <a:t>Complex domain on unstructured grid with finite volume method and </a:t>
            </a:r>
            <a:r>
              <a:rPr lang="en-US" altLang="zh-CN" dirty="0" err="1"/>
              <a:t>OpenFOAM</a:t>
            </a:r>
            <a:endParaRPr lang="en-US" altLang="zh-CN" dirty="0"/>
          </a:p>
          <a:p>
            <a:r>
              <a:rPr lang="en-US" altLang="zh-CN" dirty="0"/>
              <a:t>Experimental data of </a:t>
            </a:r>
            <a:r>
              <a:rPr lang="en-US" altLang="zh-CN" dirty="0" err="1"/>
              <a:t>Tomo</a:t>
            </a:r>
            <a:r>
              <a:rPr lang="en-US" altLang="zh-CN" dirty="0"/>
              <a:t>-PIV which can be </a:t>
            </a:r>
            <a:r>
              <a:rPr lang="en-US" altLang="zh-CN" dirty="0">
                <a:latin typeface="Arial"/>
                <a:cs typeface="Arial"/>
              </a:rPr>
              <a:t>under-resolved and subject to noise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096473"/>
            <a:ext cx="3886200" cy="385932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1E41BF7-EC7F-496D-A1B3-2A6ACF9E6BF7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3393" r="1971" b="731"/>
          <a:stretch/>
        </p:blipFill>
        <p:spPr>
          <a:xfrm>
            <a:off x="984960" y="2096473"/>
            <a:ext cx="4730040" cy="392332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4CC9172-D9DA-4D31-87D8-5E5B9692A6CC}"/>
              </a:ext>
            </a:extLst>
          </p:cNvPr>
          <p:cNvSpPr/>
          <p:nvPr/>
        </p:nvSpPr>
        <p:spPr>
          <a:xfrm>
            <a:off x="1028700" y="5909846"/>
            <a:ext cx="4229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Flow past a wing-body configuration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447800" y="6324600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hlinkClick r:id="rId5"/>
              </a:rPr>
              <a:t>https://github.com/YYgroup/vsfFOAM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                                           Z. Liu and Y. Yang,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</a:rPr>
              <a:t>Exp. Fluids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, 64, 120, 2023</a:t>
            </a:r>
          </a:p>
        </p:txBody>
      </p:sp>
      <p:sp>
        <p:nvSpPr>
          <p:cNvPr id="23" name="矩形 22"/>
          <p:cNvSpPr/>
          <p:nvPr/>
        </p:nvSpPr>
        <p:spPr>
          <a:xfrm>
            <a:off x="6324601" y="5908875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Tomo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-PIV for the flow past a vortex generator</a:t>
            </a:r>
          </a:p>
        </p:txBody>
      </p:sp>
    </p:spTree>
    <p:extLst>
      <p:ext uri="{BB962C8B-B14F-4D97-AF65-F5344CB8AC3E}">
        <p14:creationId xmlns:p14="http://schemas.microsoft.com/office/powerpoint/2010/main" val="2029130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3200" dirty="0"/>
              <a:t>Outline of the VSF study</a:t>
            </a:r>
            <a:endParaRPr lang="zh-CN" altLang="en-US" sz="3200" dirty="0"/>
          </a:p>
        </p:txBody>
      </p:sp>
      <p:sp>
        <p:nvSpPr>
          <p:cNvPr id="11" name="圆角矩形 10"/>
          <p:cNvSpPr>
            <a:spLocks noChangeArrowheads="1"/>
          </p:cNvSpPr>
          <p:nvPr/>
        </p:nvSpPr>
        <p:spPr bwMode="auto">
          <a:xfrm>
            <a:off x="1828800" y="1143001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1. Theory and numerics</a:t>
            </a:r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1828800" y="2581349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2. Flow visualization</a:t>
            </a:r>
          </a:p>
        </p:txBody>
      </p:sp>
      <p:sp>
        <p:nvSpPr>
          <p:cNvPr id="13" name="圆角矩形 12"/>
          <p:cNvSpPr>
            <a:spLocks noChangeArrowheads="1"/>
          </p:cNvSpPr>
          <p:nvPr/>
        </p:nvSpPr>
        <p:spPr bwMode="auto">
          <a:xfrm>
            <a:off x="1828800" y="4019697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3. Flow modeling</a:t>
            </a:r>
          </a:p>
        </p:txBody>
      </p:sp>
      <p:sp>
        <p:nvSpPr>
          <p:cNvPr id="14" name="圆角矩形 13"/>
          <p:cNvSpPr>
            <a:spLocks noChangeArrowheads="1"/>
          </p:cNvSpPr>
          <p:nvPr/>
        </p:nvSpPr>
        <p:spPr bwMode="auto">
          <a:xfrm>
            <a:off x="1828800" y="5462358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4. Flow simulation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164897-2448-E84A-8E92-F502E803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22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73632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3200" dirty="0"/>
              <a:t>Case studies based on VSF</a:t>
            </a:r>
            <a:endParaRPr lang="zh-CN" altLang="en-US" sz="3200" dirty="0"/>
          </a:p>
        </p:txBody>
      </p:sp>
      <p:sp>
        <p:nvSpPr>
          <p:cNvPr id="20" name="内容占位符 4"/>
          <p:cNvSpPr>
            <a:spLocks noGrp="1"/>
          </p:cNvSpPr>
          <p:nvPr>
            <p:ph idx="1"/>
          </p:nvPr>
        </p:nvSpPr>
        <p:spPr>
          <a:xfrm>
            <a:off x="1828800" y="1143000"/>
            <a:ext cx="8686800" cy="6248400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</a:rPr>
              <a:t>Isotropic turbulence</a:t>
            </a:r>
            <a:r>
              <a:rPr lang="zh-CN" altLang="en-US" dirty="0">
                <a:ea typeface="黑体" panose="02010609060101010101" pitchFamily="49" charset="-122"/>
              </a:rPr>
              <a:t>：</a:t>
            </a:r>
            <a:r>
              <a:rPr lang="en-US" altLang="zh-CN" dirty="0">
                <a:ea typeface="黑体" panose="02010609060101010101" pitchFamily="49" charset="-122"/>
              </a:rPr>
              <a:t>energy cascade</a:t>
            </a:r>
          </a:p>
          <a:p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</a:rPr>
              <a:t>Transition of canonical wall flows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>
                <a:ea typeface="黑体" panose="02010609060101010101" pitchFamily="49" charset="-122"/>
              </a:rPr>
              <a:t>Boundary layer: formation of hairpin vortex and turbulent spot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>
                <a:ea typeface="黑体" panose="02010609060101010101" pitchFamily="49" charset="-122"/>
              </a:rPr>
              <a:t>Channel flow: characterization of vortex reconnection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>
                <a:ea typeface="黑体" panose="02010609060101010101" pitchFamily="49" charset="-122"/>
              </a:rPr>
              <a:t>Pipe flow: interaction of normal and reversed hairpin vortices</a:t>
            </a:r>
          </a:p>
          <a:p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</a:rPr>
              <a:t>Moving-boundary problems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>
                <a:ea typeface="黑体" panose="02010609060101010101" pitchFamily="49" charset="-122"/>
              </a:rPr>
              <a:t>Flow past a flapping plate: vortex shedding mechanism</a:t>
            </a:r>
            <a:endParaRPr lang="zh-CN" altLang="en-US" sz="2200" dirty="0">
              <a:ea typeface="黑体" panose="02010609060101010101" pitchFamily="49" charset="-122"/>
            </a:endParaRPr>
          </a:p>
          <a:p>
            <a:r>
              <a:rPr lang="en-US" altLang="zh-CN" b="1" dirty="0">
                <a:solidFill>
                  <a:srgbClr val="0000FF"/>
                </a:solidFill>
              </a:rPr>
              <a:t>Multi-physics coupled flows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/>
              <a:t>Premixed combustion: flame-vortex interaction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/>
              <a:t>RM</a:t>
            </a:r>
            <a:r>
              <a:rPr lang="zh-CN" altLang="en-US" sz="2200" dirty="0"/>
              <a:t> </a:t>
            </a:r>
            <a:r>
              <a:rPr lang="en-US" altLang="zh-CN" sz="2200" dirty="0"/>
              <a:t>instability: effects of shock wave and </a:t>
            </a:r>
            <a:r>
              <a:rPr lang="en-US" altLang="zh-CN" sz="2200" dirty="0" err="1"/>
              <a:t>baroclinic</a:t>
            </a:r>
            <a:r>
              <a:rPr lang="en-US" altLang="zh-CN" sz="2200" dirty="0"/>
              <a:t> force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/>
              <a:t>MHD flow: effects of Lorentz force</a:t>
            </a:r>
            <a:endParaRPr lang="zh-CN" altLang="en-US" sz="2200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65F276F-C91D-9C49-9A79-2A6712B1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23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4858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1. Vortex dynamics in isotropic turbulence</a:t>
            </a:r>
            <a:endParaRPr lang="zh-CN" altLang="en-US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70189" r="69701" b="8170"/>
          <a:stretch/>
        </p:blipFill>
        <p:spPr>
          <a:xfrm>
            <a:off x="6248400" y="2968824"/>
            <a:ext cx="4114800" cy="3027681"/>
          </a:xfrm>
          <a:ln w="38100">
            <a:solidFill>
              <a:srgbClr val="0000FF"/>
            </a:solidFill>
            <a:prstDash val="sysDot"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t="70188" r="69859" b="8170"/>
          <a:stretch/>
        </p:blipFill>
        <p:spPr>
          <a:xfrm>
            <a:off x="1752600" y="2968824"/>
            <a:ext cx="4098140" cy="3027681"/>
          </a:xfrm>
          <a:prstGeom prst="rect">
            <a:avLst/>
          </a:prstGeom>
          <a:ln w="38100">
            <a:solidFill>
              <a:srgbClr val="0000FF"/>
            </a:solidFill>
            <a:prstDash val="sysDot"/>
          </a:ln>
          <a:effectLst/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1447800" y="1066800"/>
            <a:ext cx="94488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p"/>
              <a:defRPr sz="20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2200" dirty="0">
                <a:latin typeface="Arial"/>
                <a:cs typeface="Arial"/>
              </a:rPr>
              <a:t>Scale cascade sometimes is depicted as the </a:t>
            </a:r>
            <a:r>
              <a:rPr lang="en-US" altLang="zh-CN" sz="2200" b="1" dirty="0">
                <a:solidFill>
                  <a:srgbClr val="FF0000"/>
                </a:solidFill>
                <a:latin typeface="Arial"/>
                <a:cs typeface="Arial"/>
              </a:rPr>
              <a:t>visual ‘breakdown’ </a:t>
            </a:r>
            <a:r>
              <a:rPr lang="en-US" altLang="zh-CN" sz="2200" dirty="0">
                <a:latin typeface="Arial"/>
                <a:cs typeface="Arial"/>
              </a:rPr>
              <a:t>of </a:t>
            </a:r>
            <a:r>
              <a:rPr lang="en-US" altLang="zh-CN" sz="2200" dirty="0" err="1">
                <a:latin typeface="Arial"/>
                <a:cs typeface="Arial"/>
              </a:rPr>
              <a:t>isosurfaces</a:t>
            </a:r>
            <a:r>
              <a:rPr lang="en-US" altLang="zh-CN" sz="2200" dirty="0">
                <a:latin typeface="Arial"/>
                <a:cs typeface="Arial"/>
              </a:rPr>
              <a:t> of |</a:t>
            </a:r>
            <a:r>
              <a:rPr lang="el-GR" altLang="zh-CN" sz="2200" b="1" i="1" dirty="0">
                <a:latin typeface="Arial"/>
                <a:cs typeface="Arial"/>
              </a:rPr>
              <a:t>ω</a:t>
            </a:r>
            <a:r>
              <a:rPr lang="el-GR" altLang="zh-CN" sz="2200" dirty="0">
                <a:latin typeface="Arial"/>
                <a:cs typeface="Arial"/>
              </a:rPr>
              <a:t>|</a:t>
            </a:r>
            <a:r>
              <a:rPr lang="en-US" altLang="zh-CN" sz="2200" dirty="0">
                <a:latin typeface="Arial"/>
                <a:cs typeface="Arial"/>
              </a:rPr>
              <a:t>, which is elusive in terms of vortex dynamics</a:t>
            </a:r>
          </a:p>
          <a:p>
            <a:pPr fontAlgn="auto">
              <a:spcAft>
                <a:spcPts val="0"/>
              </a:spcAft>
            </a:pPr>
            <a:r>
              <a:rPr lang="en-US" altLang="zh-CN" sz="2200" b="1" dirty="0">
                <a:solidFill>
                  <a:srgbClr val="0000FF"/>
                </a:solidFill>
                <a:latin typeface="Arial"/>
                <a:cs typeface="Arial"/>
              </a:rPr>
              <a:t>Physically reasonable dynamics</a:t>
            </a:r>
            <a:r>
              <a:rPr lang="en-US" altLang="zh-CN" sz="2200" dirty="0">
                <a:latin typeface="Arial"/>
                <a:cs typeface="Arial"/>
              </a:rPr>
              <a:t> of vortex lines, surfaces, or tubes in scale cascade should be </a:t>
            </a:r>
            <a:r>
              <a:rPr lang="en-US" altLang="zh-CN" sz="2200" b="1" dirty="0">
                <a:solidFill>
                  <a:srgbClr val="0000FF"/>
                </a:solidFill>
                <a:latin typeface="Arial"/>
                <a:cs typeface="Arial"/>
              </a:rPr>
              <a:t>stretching, twisting, and reconnection</a:t>
            </a:r>
          </a:p>
        </p:txBody>
      </p:sp>
      <p:sp>
        <p:nvSpPr>
          <p:cNvPr id="5" name="矩形 4"/>
          <p:cNvSpPr/>
          <p:nvPr/>
        </p:nvSpPr>
        <p:spPr>
          <a:xfrm>
            <a:off x="6172200" y="64770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The surfaces with |</a:t>
            </a:r>
            <a:r>
              <a:rPr lang="en-US" altLang="zh-CN" sz="1400" b="1" i="1" dirty="0"/>
              <a:t>ω</a:t>
            </a:r>
            <a:r>
              <a:rPr lang="en-US" altLang="zh-CN" sz="1400" dirty="0"/>
              <a:t>|&lt;|</a:t>
            </a:r>
            <a:r>
              <a:rPr lang="en-US" altLang="zh-CN" sz="1400" b="1" i="1" dirty="0" err="1"/>
              <a:t>ω</a:t>
            </a:r>
            <a:r>
              <a:rPr lang="en-US" altLang="zh-CN" sz="1400" dirty="0" err="1"/>
              <a:t>|</a:t>
            </a:r>
            <a:r>
              <a:rPr lang="en-US" altLang="zh-CN" sz="1400" baseline="-25000" dirty="0" err="1"/>
              <a:t>max</a:t>
            </a:r>
            <a:r>
              <a:rPr lang="en-US" altLang="zh-CN" sz="1400" dirty="0"/>
              <a:t>/5 are cut off for clarity</a:t>
            </a:r>
            <a:endParaRPr lang="zh-CN" altLang="en-US" sz="1400" dirty="0"/>
          </a:p>
        </p:txBody>
      </p:sp>
      <p:sp>
        <p:nvSpPr>
          <p:cNvPr id="15" name="矩形 14"/>
          <p:cNvSpPr/>
          <p:nvPr/>
        </p:nvSpPr>
        <p:spPr>
          <a:xfrm>
            <a:off x="3048001" y="6102905"/>
            <a:ext cx="1880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Arial"/>
                <a:cs typeface="Arial"/>
              </a:rPr>
              <a:t>Isosurface</a:t>
            </a:r>
            <a:r>
              <a:rPr lang="en-US" altLang="zh-CN" dirty="0">
                <a:latin typeface="Arial"/>
                <a:cs typeface="Arial"/>
              </a:rPr>
              <a:t> of |</a:t>
            </a:r>
            <a:r>
              <a:rPr lang="el-GR" altLang="zh-CN" b="1" i="1" dirty="0">
                <a:latin typeface="Arial"/>
                <a:cs typeface="Arial"/>
              </a:rPr>
              <a:t>ω</a:t>
            </a:r>
            <a:r>
              <a:rPr lang="en-US" altLang="zh-CN" dirty="0">
                <a:latin typeface="Arial"/>
                <a:cs typeface="Arial"/>
              </a:rPr>
              <a:t>|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7430300" y="6102905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Arial"/>
                <a:cs typeface="Arial"/>
              </a:rPr>
              <a:t>Isosurface</a:t>
            </a:r>
            <a:r>
              <a:rPr lang="en-US" altLang="zh-CN" dirty="0">
                <a:latin typeface="Arial"/>
                <a:cs typeface="Arial"/>
              </a:rPr>
              <a:t> of VSF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8228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Effect of the Reynolds number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zh-CN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990601"/>
            <a:ext cx="5791200" cy="51219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66012" y="6214647"/>
            <a:ext cx="3391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VSF </a:t>
            </a:r>
            <a:r>
              <a:rPr lang="en-US" altLang="zh-CN" sz="1600" dirty="0" err="1">
                <a:solidFill>
                  <a:srgbClr val="FF000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isosurface</a:t>
            </a:r>
            <a:r>
              <a:rPr lang="en-US" altLang="zh-CN" sz="1600" dirty="0">
                <a:solidFill>
                  <a:srgbClr val="FF000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is distorted</a:t>
            </a:r>
            <a:endParaRPr lang="en-US" sz="1600" dirty="0">
              <a:solidFill>
                <a:srgbClr val="FF0000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29401" y="6214647"/>
            <a:ext cx="304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Isosurface</a:t>
            </a:r>
            <a:r>
              <a:rPr lang="en-US" altLang="zh-CN" sz="1600" dirty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of |</a:t>
            </a:r>
            <a:r>
              <a:rPr lang="el-GR" altLang="zh-CN" sz="1600" b="1" i="1" dirty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ω</a:t>
            </a:r>
            <a:r>
              <a:rPr lang="en-US" altLang="zh-CN" sz="1600" dirty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| “breaks down”</a:t>
            </a:r>
            <a:endParaRPr lang="en-US" sz="1600" dirty="0">
              <a:solidFill>
                <a:srgbClr val="0000F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81200" y="18288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Re</a:t>
            </a:r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= 400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81200" y="29380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Re</a:t>
            </a:r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= 800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1200" y="40048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Re</a:t>
            </a:r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= 1600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81200" y="53340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i="1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Re</a:t>
            </a:r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= 3200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6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Different pictures of energy cascade</a:t>
            </a:r>
            <a:endParaRPr lang="zh-CN" altLang="en-US" sz="3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zh-CN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61986"/>
            <a:ext cx="8610600" cy="4886414"/>
          </a:xfrm>
          <a:prstGeom prst="rect">
            <a:avLst/>
          </a:prstGeom>
        </p:spPr>
      </p:pic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3581401" y="6397626"/>
            <a:ext cx="47182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Xiong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and Y. Yang,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874, 952-978, 2019</a:t>
            </a:r>
            <a:endParaRPr lang="en-US" altLang="zh-CN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783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2. Structural evolution in boundary-layer transition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5400" y="1143000"/>
            <a:ext cx="9753600" cy="2466936"/>
          </a:xfrm>
        </p:spPr>
        <p:txBody>
          <a:bodyPr/>
          <a:lstStyle/>
          <a:p>
            <a:pPr marL="342900" lvl="1" indent="-342900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zh-CN" sz="2200" dirty="0"/>
              <a:t>Focus on continuous evolution of </a:t>
            </a:r>
            <a:r>
              <a:rPr lang="en-US" altLang="zh-CN" sz="2200" dirty="0" err="1"/>
              <a:t>vortical</a:t>
            </a:r>
            <a:r>
              <a:rPr lang="en-US" altLang="zh-CN" sz="2200" dirty="0"/>
              <a:t> structures in a sliding window within a single period of the initial disturbance of TS waves </a:t>
            </a:r>
          </a:p>
          <a:p>
            <a:pPr marL="342900" lvl="1" indent="-342900">
              <a:lnSpc>
                <a:spcPct val="120000"/>
              </a:lnSpc>
              <a:buFont typeface="Wingdings" pitchFamily="2" charset="2"/>
              <a:buChar char="n"/>
            </a:pPr>
            <a:r>
              <a:rPr lang="en-US" altLang="zh-CN" sz="2200" dirty="0"/>
              <a:t>Vortex surfaces evolve from initial planar surfaces to convoluted shapes in late transition, along with the growth of wall friction</a:t>
            </a:r>
            <a:endParaRPr lang="zh-CN" altLang="en-US" sz="2200" dirty="0"/>
          </a:p>
        </p:txBody>
      </p:sp>
      <p:pic>
        <p:nvPicPr>
          <p:cNvPr id="5" name="Picture 2" descr="diagram_V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52800"/>
            <a:ext cx="8459250" cy="2514600"/>
          </a:xfrm>
          <a:prstGeom prst="rect">
            <a:avLst/>
          </a:prstGeom>
        </p:spPr>
      </p:pic>
      <p:sp>
        <p:nvSpPr>
          <p:cNvPr id="6" name="TextBox 17"/>
          <p:cNvSpPr txBox="1"/>
          <p:nvPr/>
        </p:nvSpPr>
        <p:spPr>
          <a:xfrm>
            <a:off x="6391868" y="6011862"/>
            <a:ext cx="1889103" cy="4247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latin typeface="Arial" pitchFamily="34" charset="0"/>
                <a:ea typeface="黑体" pitchFamily="49" charset="-122"/>
                <a:cs typeface="Arial" pitchFamily="34" charset="0"/>
              </a:rPr>
              <a:t>Sliding window</a:t>
            </a:r>
            <a:endParaRPr lang="zh-CN" altLang="en-US" dirty="0"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7" name="右大括号 6"/>
          <p:cNvSpPr/>
          <p:nvPr/>
        </p:nvSpPr>
        <p:spPr>
          <a:xfrm rot="5400000">
            <a:off x="7175461" y="4792662"/>
            <a:ext cx="279479" cy="2133600"/>
          </a:xfrm>
          <a:prstGeom prst="rightBrace">
            <a:avLst>
              <a:gd name="adj1" fmla="val 759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2C783B1F-7698-DF40-95FD-243C1864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4401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18" y="2209800"/>
            <a:ext cx="2857500" cy="1905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133600"/>
            <a:ext cx="2857500" cy="1905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64" y="2209800"/>
            <a:ext cx="2857500" cy="1905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Streamwise generation of hairpins</a:t>
            </a:r>
            <a:endParaRPr lang="zh-CN" altLang="en-US" sz="32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90600"/>
            <a:ext cx="2857500" cy="1905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/>
          <a:stretch/>
        </p:blipFill>
        <p:spPr>
          <a:xfrm>
            <a:off x="3505200" y="1447800"/>
            <a:ext cx="2857500" cy="1447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/>
          <a:stretch/>
        </p:blipFill>
        <p:spPr>
          <a:xfrm>
            <a:off x="5562600" y="1447800"/>
            <a:ext cx="2857500" cy="1447800"/>
          </a:xfrm>
          <a:prstGeom prst="rect">
            <a:avLst/>
          </a:prstGeom>
        </p:spPr>
      </p:pic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2209800"/>
            <a:ext cx="2857500" cy="1905000"/>
          </a:xfrm>
        </p:spPr>
      </p:pic>
      <p:pic>
        <p:nvPicPr>
          <p:cNvPr id="5" name="内容占位符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0"/>
          <a:stretch/>
        </p:blipFill>
        <p:spPr>
          <a:xfrm>
            <a:off x="7810500" y="1447800"/>
            <a:ext cx="2857500" cy="1447800"/>
          </a:xfrm>
          <a:prstGeom prst="rect">
            <a:avLst/>
          </a:prstGeom>
        </p:spPr>
      </p:pic>
      <p:sp>
        <p:nvSpPr>
          <p:cNvPr id="14" name="内容占位符 2"/>
          <p:cNvSpPr txBox="1">
            <a:spLocks/>
          </p:cNvSpPr>
          <p:nvPr/>
        </p:nvSpPr>
        <p:spPr>
          <a:xfrm>
            <a:off x="1828800" y="4343400"/>
            <a:ext cx="8686800" cy="143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p"/>
              <a:defRPr sz="20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2000" dirty="0"/>
              <a:t>Scale cascade: triangular bulge → primary hairpin → secondary hairpin → tertiary hairpin  (Zhao </a:t>
            </a:r>
            <a:r>
              <a:rPr lang="en-US" altLang="zh-CN" sz="2000" i="1" dirty="0"/>
              <a:t>et al</a:t>
            </a:r>
            <a:r>
              <a:rPr lang="en-US" altLang="zh-CN" sz="2000" dirty="0"/>
              <a:t>., 2016; Adrian, 2007)</a:t>
            </a:r>
          </a:p>
          <a:p>
            <a:pPr fontAlgn="auto">
              <a:spcAft>
                <a:spcPts val="0"/>
              </a:spcAft>
            </a:pPr>
            <a:r>
              <a:rPr lang="en-US" altLang="zh-CN" sz="2000" dirty="0"/>
              <a:t>Comparison of vortex-identification methods</a:t>
            </a:r>
          </a:p>
        </p:txBody>
      </p:sp>
      <p:sp>
        <p:nvSpPr>
          <p:cNvPr id="15" name="Rectangle 18"/>
          <p:cNvSpPr/>
          <p:nvPr/>
        </p:nvSpPr>
        <p:spPr>
          <a:xfrm>
            <a:off x="7772400" y="2678539"/>
            <a:ext cx="914400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en-US" altLang="zh-CN" sz="1200" i="1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= 2.82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9"/>
          <p:cNvSpPr/>
          <p:nvPr/>
        </p:nvSpPr>
        <p:spPr>
          <a:xfrm>
            <a:off x="1497610" y="2678539"/>
            <a:ext cx="914400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12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en-US" altLang="zh-CN" sz="1200" i="1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= 2.49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9"/>
          <p:cNvSpPr/>
          <p:nvPr/>
        </p:nvSpPr>
        <p:spPr>
          <a:xfrm>
            <a:off x="5761599" y="2678539"/>
            <a:ext cx="914400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en-US" altLang="zh-CN" sz="1200" i="1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= 2.71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9"/>
          <p:cNvSpPr/>
          <p:nvPr/>
        </p:nvSpPr>
        <p:spPr>
          <a:xfrm>
            <a:off x="3531995" y="2678538"/>
            <a:ext cx="914400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en-US" altLang="zh-CN" sz="1200" i="1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12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= 2.65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43907" y="1358384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/>
              <a:t>φ</a:t>
            </a:r>
            <a:r>
              <a:rPr lang="en-US" altLang="zh-CN" sz="1600" i="1" baseline="-25000" dirty="0" err="1"/>
              <a:t>v</a:t>
            </a:r>
            <a:r>
              <a:rPr lang="en-US" altLang="zh-CN" sz="1600" i="1" baseline="-25000" dirty="0"/>
              <a:t> </a:t>
            </a:r>
            <a:r>
              <a:rPr lang="en-US" altLang="zh-CN" sz="1600" dirty="0"/>
              <a:t>= 0.28</a:t>
            </a:r>
            <a:endParaRPr lang="zh-CN" altLang="en-US" sz="1600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2116736" y="5562600"/>
          <a:ext cx="8094065" cy="107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0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0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Isosurface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Isocontour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coherence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Vortex line alignment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VSF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Fixed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-criterion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Varied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Significantly misaligned 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矩形 19"/>
          <p:cNvSpPr/>
          <p:nvPr/>
        </p:nvSpPr>
        <p:spPr>
          <a:xfrm>
            <a:off x="3735514" y="1358384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/>
              <a:t>φ</a:t>
            </a:r>
            <a:r>
              <a:rPr lang="en-US" altLang="zh-CN" sz="1600" i="1" baseline="-25000" dirty="0" err="1"/>
              <a:t>v</a:t>
            </a:r>
            <a:r>
              <a:rPr lang="en-US" altLang="zh-CN" sz="1600" i="1" baseline="-25000" dirty="0"/>
              <a:t> </a:t>
            </a:r>
            <a:r>
              <a:rPr lang="en-US" altLang="zh-CN" sz="1600" dirty="0"/>
              <a:t>= 0.28</a:t>
            </a:r>
            <a:endParaRPr lang="zh-CN" altLang="en-US" sz="1600" dirty="0"/>
          </a:p>
        </p:txBody>
      </p:sp>
      <p:sp>
        <p:nvSpPr>
          <p:cNvPr id="21" name="矩形 20"/>
          <p:cNvSpPr/>
          <p:nvPr/>
        </p:nvSpPr>
        <p:spPr>
          <a:xfrm>
            <a:off x="5854200" y="1358384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/>
              <a:t>φ</a:t>
            </a:r>
            <a:r>
              <a:rPr lang="en-US" altLang="zh-CN" sz="1600" i="1" baseline="-25000" dirty="0" err="1"/>
              <a:t>v</a:t>
            </a:r>
            <a:r>
              <a:rPr lang="en-US" altLang="zh-CN" sz="1600" i="1" baseline="-25000" dirty="0"/>
              <a:t> </a:t>
            </a:r>
            <a:r>
              <a:rPr lang="en-US" altLang="zh-CN" sz="1600" dirty="0"/>
              <a:t>= 0.28</a:t>
            </a:r>
            <a:endParaRPr lang="zh-CN" altLang="en-US" sz="1600" dirty="0"/>
          </a:p>
        </p:txBody>
      </p:sp>
      <p:sp>
        <p:nvSpPr>
          <p:cNvPr id="22" name="矩形 21"/>
          <p:cNvSpPr/>
          <p:nvPr/>
        </p:nvSpPr>
        <p:spPr>
          <a:xfrm>
            <a:off x="8153401" y="1358384"/>
            <a:ext cx="10038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 err="1"/>
              <a:t>φ</a:t>
            </a:r>
            <a:r>
              <a:rPr lang="en-US" altLang="zh-CN" sz="1600" i="1" baseline="-25000" dirty="0" err="1"/>
              <a:t>v</a:t>
            </a:r>
            <a:r>
              <a:rPr lang="en-US" altLang="zh-CN" sz="1600" i="1" baseline="-25000" dirty="0"/>
              <a:t> </a:t>
            </a:r>
            <a:r>
              <a:rPr lang="en-US" altLang="zh-CN" sz="1600" dirty="0"/>
              <a:t>= 0.28</a:t>
            </a:r>
            <a:endParaRPr lang="zh-CN" altLang="en-US" sz="1600" dirty="0"/>
          </a:p>
        </p:txBody>
      </p:sp>
      <p:sp>
        <p:nvSpPr>
          <p:cNvPr id="23" name="矩形 22"/>
          <p:cNvSpPr/>
          <p:nvPr/>
        </p:nvSpPr>
        <p:spPr>
          <a:xfrm>
            <a:off x="1580932" y="3967311"/>
            <a:ext cx="1467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Q </a:t>
            </a:r>
            <a:r>
              <a:rPr lang="en-US" altLang="zh-CN" sz="1600" dirty="0"/>
              <a:t>= 50% </a:t>
            </a:r>
            <a:r>
              <a:rPr lang="en-US" altLang="zh-CN" sz="1600" i="1" dirty="0" err="1"/>
              <a:t>Q</a:t>
            </a:r>
            <a:r>
              <a:rPr lang="en-US" altLang="zh-CN" sz="1600" i="1" baseline="-25000" dirty="0" err="1"/>
              <a:t>max</a:t>
            </a:r>
            <a:endParaRPr lang="zh-CN" altLang="en-US" sz="1600" dirty="0"/>
          </a:p>
        </p:txBody>
      </p:sp>
      <p:sp>
        <p:nvSpPr>
          <p:cNvPr id="24" name="矩形 23"/>
          <p:cNvSpPr/>
          <p:nvPr/>
        </p:nvSpPr>
        <p:spPr>
          <a:xfrm>
            <a:off x="3752144" y="3974068"/>
            <a:ext cx="1353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Q </a:t>
            </a:r>
            <a:r>
              <a:rPr lang="en-US" altLang="zh-CN" sz="1600" dirty="0"/>
              <a:t>= 5% </a:t>
            </a:r>
            <a:r>
              <a:rPr lang="en-US" altLang="zh-CN" sz="1600" i="1" dirty="0" err="1"/>
              <a:t>Q</a:t>
            </a:r>
            <a:r>
              <a:rPr lang="en-US" altLang="zh-CN" sz="1600" i="1" baseline="-25000" dirty="0" err="1"/>
              <a:t>max</a:t>
            </a:r>
            <a:endParaRPr lang="zh-CN" altLang="en-US" sz="1600" dirty="0"/>
          </a:p>
        </p:txBody>
      </p:sp>
      <p:sp>
        <p:nvSpPr>
          <p:cNvPr id="25" name="矩形 24"/>
          <p:cNvSpPr/>
          <p:nvPr/>
        </p:nvSpPr>
        <p:spPr>
          <a:xfrm>
            <a:off x="5867400" y="3964517"/>
            <a:ext cx="1353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Q </a:t>
            </a:r>
            <a:r>
              <a:rPr lang="en-US" altLang="zh-CN" sz="1600" dirty="0"/>
              <a:t>= 5% </a:t>
            </a:r>
            <a:r>
              <a:rPr lang="en-US" altLang="zh-CN" sz="1600" i="1" dirty="0" err="1"/>
              <a:t>Q</a:t>
            </a:r>
            <a:r>
              <a:rPr lang="en-US" altLang="zh-CN" sz="1600" i="1" baseline="-25000" dirty="0" err="1"/>
              <a:t>max</a:t>
            </a:r>
            <a:endParaRPr lang="zh-CN" altLang="en-US" sz="1600" dirty="0"/>
          </a:p>
        </p:txBody>
      </p:sp>
      <p:sp>
        <p:nvSpPr>
          <p:cNvPr id="26" name="矩形 25"/>
          <p:cNvSpPr/>
          <p:nvPr/>
        </p:nvSpPr>
        <p:spPr>
          <a:xfrm>
            <a:off x="8305800" y="3963379"/>
            <a:ext cx="15247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/>
              <a:t>Q </a:t>
            </a:r>
            <a:r>
              <a:rPr lang="en-US" altLang="zh-CN" sz="1600" dirty="0"/>
              <a:t>= 2.5% </a:t>
            </a:r>
            <a:r>
              <a:rPr lang="en-US" altLang="zh-CN" sz="1600" i="1" dirty="0" err="1"/>
              <a:t>Q</a:t>
            </a:r>
            <a:r>
              <a:rPr lang="en-US" altLang="zh-CN" sz="1600" i="1" baseline="-25000" dirty="0" err="1"/>
              <a:t>max</a:t>
            </a:r>
            <a:endParaRPr lang="zh-CN" altLang="en-US" sz="1600" dirty="0"/>
          </a:p>
        </p:txBody>
      </p:sp>
      <p:sp>
        <p:nvSpPr>
          <p:cNvPr id="16" name="幻灯片编号占位符 15">
            <a:extLst>
              <a:ext uri="{FF2B5EF4-FFF2-40B4-BE49-F238E27FC236}">
                <a16:creationId xmlns:a16="http://schemas.microsoft.com/office/drawing/2014/main" id="{EDC368A9-D2BA-4548-9984-337A476C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285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Methods of structure identification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44600" y="1143000"/>
            <a:ext cx="9118600" cy="487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Eulerian-based methods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200000"/>
              </a:lnSpc>
            </a:pPr>
            <a:r>
              <a:rPr lang="en-US" altLang="zh-CN" dirty="0"/>
              <a:t>Lagrangian-based methods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sp>
        <p:nvSpPr>
          <p:cNvPr id="5" name="TextBox 8"/>
          <p:cNvSpPr txBox="1"/>
          <p:nvPr/>
        </p:nvSpPr>
        <p:spPr>
          <a:xfrm>
            <a:off x="1828800" y="6248400"/>
            <a:ext cx="411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Passive scalar (Falco, 1977)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651081"/>
            <a:ext cx="4038600" cy="136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2" b="5393"/>
          <a:stretch/>
        </p:blipFill>
        <p:spPr>
          <a:xfrm>
            <a:off x="1828800" y="1905000"/>
            <a:ext cx="3956104" cy="1371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1" y="4648201"/>
            <a:ext cx="3961969" cy="1485921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6172200" y="335280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err="1">
                <a:latin typeface="Arial" panose="020B0604020202020204" pitchFamily="34" charset="0"/>
                <a:cs typeface="Arial" panose="020B0604020202020204" pitchFamily="34" charset="0"/>
              </a:rPr>
              <a:t>Isosurfaces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of the vortex identification criterion</a:t>
            </a:r>
          </a:p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(Zhou 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., 1999)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1981200" y="33528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Vortex lines (</a:t>
            </a:r>
            <a:r>
              <a:rPr lang="fr-FR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Moin </a:t>
            </a:r>
            <a:r>
              <a:rPr lang="fr-FR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., 1986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400800" y="6248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Hyperbolic LCS (Green </a:t>
            </a: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., 2007)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1" y="1464498"/>
            <a:ext cx="3403023" cy="18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0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3749" y="3959000"/>
            <a:ext cx="6544252" cy="2810858"/>
          </a:xfrm>
          <a:prstGeom prst="rect">
            <a:avLst/>
          </a:prstGeom>
        </p:spPr>
      </p:pic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1371600" y="990600"/>
            <a:ext cx="9144000" cy="1981200"/>
          </a:xfrm>
        </p:spPr>
        <p:txBody>
          <a:bodyPr>
            <a:noAutofit/>
          </a:bodyPr>
          <a:lstStyle/>
          <a:p>
            <a:r>
              <a:rPr lang="en-US" altLang="zh-CN" dirty="0"/>
              <a:t>The hairpin train approaches and then passes through nearby streaks, induces the </a:t>
            </a:r>
            <a:r>
              <a:rPr lang="en-US" altLang="zh-CN" dirty="0" err="1"/>
              <a:t>spanwise</a:t>
            </a:r>
            <a:r>
              <a:rPr lang="en-US" altLang="zh-CN" dirty="0"/>
              <a:t> velocity with alternating signs</a:t>
            </a:r>
          </a:p>
          <a:p>
            <a:r>
              <a:rPr lang="en-US" altLang="zh-CN" dirty="0" err="1"/>
              <a:t>Spanwise</a:t>
            </a:r>
            <a:r>
              <a:rPr lang="en-US" altLang="zh-CN" dirty="0"/>
              <a:t> Kelvin</a:t>
            </a:r>
            <a:r>
              <a:rPr lang="en-US" altLang="zh-Hans" dirty="0"/>
              <a:t>-</a:t>
            </a:r>
            <a:r>
              <a:rPr lang="en-US" altLang="zh-CN" dirty="0"/>
              <a:t>Helmholtz instability causes sinuous distortion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/>
              <a:t>Generation of turbulent spots</a:t>
            </a:r>
            <a:endParaRPr lang="zh-CN" altLang="en-US" sz="3200" dirty="0"/>
          </a:p>
        </p:txBody>
      </p:sp>
      <p:sp>
        <p:nvSpPr>
          <p:cNvPr id="37" name="TextBox 7"/>
          <p:cNvSpPr txBox="1"/>
          <p:nvPr/>
        </p:nvSpPr>
        <p:spPr>
          <a:xfrm>
            <a:off x="7684858" y="3426024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Volumetric rendering</a:t>
            </a:r>
            <a:endParaRPr lang="zh-CN" altLang="en-US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6490" y="2367768"/>
            <a:ext cx="4940510" cy="24941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494" y="3124200"/>
            <a:ext cx="937845" cy="687026"/>
          </a:xfrm>
          <a:prstGeom prst="rect">
            <a:avLst/>
          </a:prstGeom>
        </p:spPr>
      </p:pic>
      <p:sp>
        <p:nvSpPr>
          <p:cNvPr id="23" name="Rectangle 19"/>
          <p:cNvSpPr/>
          <p:nvPr/>
        </p:nvSpPr>
        <p:spPr>
          <a:xfrm>
            <a:off x="2057400" y="2514601"/>
            <a:ext cx="1295400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W4,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14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en-US" altLang="zh-CN" sz="1400" i="1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= 2.88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19"/>
          <p:cNvSpPr/>
          <p:nvPr/>
        </p:nvSpPr>
        <p:spPr>
          <a:xfrm>
            <a:off x="8417903" y="6338987"/>
            <a:ext cx="1295400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W5,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en-US" altLang="zh-CN" sz="1400" i="1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= 3.14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47015712-C86B-7641-AC14-6732A2821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1613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4794" y="2209800"/>
            <a:ext cx="8504691" cy="3505200"/>
          </a:xfrm>
          <a:prstGeom prst="rect">
            <a:avLst/>
          </a:prstGeom>
        </p:spPr>
      </p:pic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1828800" y="1143000"/>
            <a:ext cx="8827376" cy="1524000"/>
          </a:xfrm>
        </p:spPr>
        <p:txBody>
          <a:bodyPr>
            <a:noAutofit/>
          </a:bodyPr>
          <a:lstStyle/>
          <a:p>
            <a:r>
              <a:rPr lang="en-US" altLang="zh-Hans" dirty="0" err="1"/>
              <a:t>Spanwise</a:t>
            </a:r>
            <a:r>
              <a:rPr lang="zh-Hans" altLang="en-US" dirty="0"/>
              <a:t> </a:t>
            </a:r>
            <a:r>
              <a:rPr lang="en-US" altLang="zh-Hans" dirty="0"/>
              <a:t>p</a:t>
            </a:r>
            <a:r>
              <a:rPr lang="en-US" altLang="zh-CN" dirty="0"/>
              <a:t>ropagation of sinuous distortion leads to mass production of </a:t>
            </a:r>
            <a:r>
              <a:rPr lang="en-US" altLang="zh-Hans" dirty="0"/>
              <a:t>small-scale,</a:t>
            </a:r>
            <a:r>
              <a:rPr lang="zh-Hans" altLang="en-US" dirty="0"/>
              <a:t> </a:t>
            </a:r>
            <a:r>
              <a:rPr lang="en-US" altLang="zh-Hans" dirty="0"/>
              <a:t>skewed</a:t>
            </a:r>
            <a:r>
              <a:rPr lang="zh-Hans" altLang="en-US" dirty="0"/>
              <a:t> </a:t>
            </a:r>
            <a:r>
              <a:rPr lang="en-US" altLang="zh-CN" dirty="0"/>
              <a:t>hairpins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/>
              <a:t>Generation of turbulent spots</a:t>
            </a:r>
            <a:endParaRPr lang="zh-CN" altLang="en-US" sz="3200" dirty="0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79A16A7C-DF3C-C34D-957F-FB38ECA4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  <p:sp>
        <p:nvSpPr>
          <p:cNvPr id="9" name="矩形 17"/>
          <p:cNvSpPr>
            <a:spLocks noChangeArrowheads="1"/>
          </p:cNvSpPr>
          <p:nvPr/>
        </p:nvSpPr>
        <p:spPr bwMode="auto">
          <a:xfrm>
            <a:off x="1855788" y="6324600"/>
            <a:ext cx="8507413" cy="3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Zhao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zh-CN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Fluids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3, 074701, 2018</a:t>
            </a:r>
          </a:p>
        </p:txBody>
      </p:sp>
    </p:spTree>
    <p:extLst>
      <p:ext uri="{BB962C8B-B14F-4D97-AF65-F5344CB8AC3E}">
        <p14:creationId xmlns:p14="http://schemas.microsoft.com/office/powerpoint/2010/main" val="3549302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/>
              <a:t>Quantification of VSF deformation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48562"/>
          <a:stretch/>
        </p:blipFill>
        <p:spPr>
          <a:xfrm>
            <a:off x="2438400" y="2514600"/>
            <a:ext cx="5595964" cy="3962400"/>
          </a:xfrm>
          <a:prstGeom prst="rect">
            <a:avLst/>
          </a:prstGeom>
        </p:spPr>
      </p:pic>
      <p:sp>
        <p:nvSpPr>
          <p:cNvPr id="9" name="内容占位符 2"/>
          <p:cNvSpPr txBox="1">
            <a:spLocks/>
          </p:cNvSpPr>
          <p:nvPr/>
        </p:nvSpPr>
        <p:spPr>
          <a:xfrm>
            <a:off x="1676400" y="1143000"/>
            <a:ext cx="89154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p"/>
              <a:defRPr sz="20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sz="2200" dirty="0"/>
              <a:t>We observe the coincidence of the rising wall-friction coefficient </a:t>
            </a:r>
            <a:r>
              <a:rPr lang="en-US" altLang="zh-Hans" sz="2200" i="1" dirty="0" err="1"/>
              <a:t>C</a:t>
            </a:r>
            <a:r>
              <a:rPr lang="en-US" altLang="zh-Hans" sz="2200" i="1" baseline="-25000" dirty="0" err="1"/>
              <a:t>f</a:t>
            </a:r>
            <a:r>
              <a:rPr lang="zh-Hans" altLang="en-US" sz="2200" dirty="0"/>
              <a:t> </a:t>
            </a:r>
            <a:r>
              <a:rPr lang="en-US" altLang="zh-Hans" sz="2200" dirty="0"/>
              <a:t> </a:t>
            </a:r>
            <a:r>
              <a:rPr lang="en-US" altLang="zh-CN" sz="2200" dirty="0"/>
              <a:t>and volume averaged scalar gradient magnitude</a:t>
            </a:r>
          </a:p>
          <a:p>
            <a:pPr fontAlgn="auto">
              <a:spcAft>
                <a:spcPts val="0"/>
              </a:spcAft>
            </a:pPr>
            <a:r>
              <a:rPr lang="en-US" altLang="zh-CN" sz="2200" dirty="0"/>
              <a:t>Drag production is highly correlated with the VSF deformation</a:t>
            </a:r>
            <a:endParaRPr lang="zh-CN" altLang="en-US" sz="2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841" y="4451852"/>
            <a:ext cx="1522282" cy="424948"/>
          </a:xfrm>
          <a:prstGeom prst="rect">
            <a:avLst/>
          </a:prstGeom>
        </p:spPr>
      </p:pic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id="{F5E11367-9F82-AA47-90F2-E57ECB31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8608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94" y="2169920"/>
            <a:ext cx="7855880" cy="39712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3. Vortex bursting</a:t>
            </a:r>
            <a:endParaRPr lang="zh-CN" altLang="en-US" sz="3200" dirty="0"/>
          </a:p>
        </p:txBody>
      </p:sp>
      <p:sp>
        <p:nvSpPr>
          <p:cNvPr id="8" name="幻灯片编号占位符 7">
            <a:extLst>
              <a:ext uri="{FF2B5EF4-FFF2-40B4-BE49-F238E27FC236}">
                <a16:creationId xmlns:a16="http://schemas.microsoft.com/office/drawing/2014/main" id="{2C783B1F-7698-DF40-95FD-243C1864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990600" y="1081221"/>
            <a:ext cx="1013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Initial vortex ring has differential twist 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with opposite chirality</a:t>
            </a:r>
          </a:p>
          <a:p>
            <a:pPr marL="342900" indent="-34290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Two counter-rotating twist vortex waves collide to burst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5A5D51-0518-4AEA-8A63-ACEEBDCBF74B}"/>
              </a:ext>
            </a:extLst>
          </p:cNvPr>
          <p:cNvSpPr txBox="1"/>
          <p:nvPr/>
        </p:nvSpPr>
        <p:spPr>
          <a:xfrm>
            <a:off x="709068" y="6138446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Evolution of 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VSF </a:t>
            </a: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isosurface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colored by helicity density</a:t>
            </a:r>
            <a:endParaRPr lang="en-US" altLang="zh-CN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555" y="2188960"/>
            <a:ext cx="2778391" cy="380181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95A5D51-0518-4AEA-8A63-ACEEBDCBF74B}"/>
              </a:ext>
            </a:extLst>
          </p:cNvPr>
          <p:cNvSpPr txBox="1"/>
          <p:nvPr/>
        </p:nvSpPr>
        <p:spPr>
          <a:xfrm>
            <a:off x="8699711" y="5943600"/>
            <a:ext cx="3471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Evolution of local twist rates on different vortex surfaces</a:t>
            </a:r>
            <a:endParaRPr lang="zh-CN" altLang="en-US" sz="16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95A5D51-0518-4AEA-8A63-ACEEBDCBF74B}"/>
              </a:ext>
            </a:extLst>
          </p:cNvPr>
          <p:cNvSpPr txBox="1"/>
          <p:nvPr/>
        </p:nvSpPr>
        <p:spPr>
          <a:xfrm>
            <a:off x="9444705" y="268566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twist wave propagation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95A5D51-0518-4AEA-8A63-ACEEBDCBF74B}"/>
              </a:ext>
            </a:extLst>
          </p:cNvPr>
          <p:cNvSpPr txBox="1"/>
          <p:nvPr/>
        </p:nvSpPr>
        <p:spPr>
          <a:xfrm>
            <a:off x="9525000" y="3973815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i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bursting!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95A5D51-0518-4AEA-8A63-ACEEBDCBF74B}"/>
              </a:ext>
            </a:extLst>
          </p:cNvPr>
          <p:cNvSpPr txBox="1"/>
          <p:nvPr/>
        </p:nvSpPr>
        <p:spPr>
          <a:xfrm>
            <a:off x="10359700" y="4717333"/>
            <a:ext cx="139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towards 2nd bursting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95A5D51-0518-4AEA-8A63-ACEEBDCBF74B}"/>
              </a:ext>
            </a:extLst>
          </p:cNvPr>
          <p:cNvSpPr txBox="1"/>
          <p:nvPr/>
        </p:nvSpPr>
        <p:spPr>
          <a:xfrm>
            <a:off x="5410200" y="2123753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i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bursting!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95A5D51-0518-4AEA-8A63-ACEEBDCBF74B}"/>
              </a:ext>
            </a:extLst>
          </p:cNvPr>
          <p:cNvSpPr txBox="1"/>
          <p:nvPr/>
        </p:nvSpPr>
        <p:spPr>
          <a:xfrm>
            <a:off x="2743200" y="5774342"/>
            <a:ext cx="1393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towards 2nd bursting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95A5D51-0518-4AEA-8A63-ACEEBDCBF74B}"/>
              </a:ext>
            </a:extLst>
          </p:cNvPr>
          <p:cNvSpPr txBox="1"/>
          <p:nvPr/>
        </p:nvSpPr>
        <p:spPr>
          <a:xfrm>
            <a:off x="2724828" y="3364436"/>
            <a:ext cx="105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i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propagation reversed</a:t>
            </a:r>
          </a:p>
        </p:txBody>
      </p:sp>
      <p:sp>
        <p:nvSpPr>
          <p:cNvPr id="21" name="矩形 3">
            <a:extLst>
              <a:ext uri="{FF2B5EF4-FFF2-40B4-BE49-F238E27FC236}">
                <a16:creationId xmlns:a16="http://schemas.microsoft.com/office/drawing/2014/main" id="{7096761D-E51A-B285-FA24-1E7BAF21D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676" y="6477000"/>
            <a:ext cx="3900524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Shen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970, 2023</a:t>
            </a:r>
          </a:p>
        </p:txBody>
      </p:sp>
    </p:spTree>
    <p:extLst>
      <p:ext uri="{BB962C8B-B14F-4D97-AF65-F5344CB8AC3E}">
        <p14:creationId xmlns:p14="http://schemas.microsoft.com/office/powerpoint/2010/main" val="1023189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4. Formation of spikes and bubbles in RM instability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47800" y="1143000"/>
            <a:ext cx="9067800" cy="1877501"/>
          </a:xfrm>
        </p:spPr>
        <p:txBody>
          <a:bodyPr>
            <a:normAutofit/>
          </a:bodyPr>
          <a:lstStyle/>
          <a:p>
            <a:r>
              <a:rPr lang="en-US" altLang="zh-CN" sz="2200" dirty="0"/>
              <a:t>Strong vorticity layer generates after shock wave accelerating perturbed interface, triggering </a:t>
            </a:r>
            <a:r>
              <a:rPr lang="en-US" altLang="zh-CN" sz="2200" dirty="0" err="1"/>
              <a:t>Richtmyer-Meshkov</a:t>
            </a:r>
            <a:r>
              <a:rPr lang="en-US" altLang="zh-CN" sz="2200" dirty="0"/>
              <a:t> (RM) instability</a:t>
            </a:r>
          </a:p>
          <a:p>
            <a:r>
              <a:rPr lang="en-US" altLang="zh-CN" sz="2200" dirty="0"/>
              <a:t>Effects of the secondary </a:t>
            </a:r>
            <a:r>
              <a:rPr lang="en-US" altLang="zh-CN" sz="2200" dirty="0" err="1"/>
              <a:t>baroclinic</a:t>
            </a:r>
            <a:r>
              <a:rPr lang="en-US" altLang="zh-CN" sz="2200" dirty="0"/>
              <a:t> vorticity enhance/suppress vortex surface deformation, forming spikes/bubbles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00" y="3048000"/>
            <a:ext cx="7924800" cy="3134402"/>
          </a:xfrm>
          <a:prstGeom prst="rect">
            <a:avLst/>
          </a:prstGeom>
        </p:spPr>
      </p:pic>
      <p:sp>
        <p:nvSpPr>
          <p:cNvPr id="16" name="右箭头 15"/>
          <p:cNvSpPr/>
          <p:nvPr/>
        </p:nvSpPr>
        <p:spPr>
          <a:xfrm rot="16200000">
            <a:off x="2828480" y="3672428"/>
            <a:ext cx="457200" cy="276999"/>
          </a:xfrm>
          <a:prstGeom prst="rightArrow">
            <a:avLst>
              <a:gd name="adj1" fmla="val 73841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/>
        </p:nvSpPr>
        <p:spPr>
          <a:xfrm rot="5400000">
            <a:off x="2500699" y="4837910"/>
            <a:ext cx="457200" cy="276999"/>
          </a:xfrm>
          <a:prstGeom prst="rightArrow">
            <a:avLst>
              <a:gd name="adj1" fmla="val 73841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DC8214F-8C84-416F-AD00-E11D5AF0973B}"/>
              </a:ext>
            </a:extLst>
          </p:cNvPr>
          <p:cNvSpPr txBox="1"/>
          <p:nvPr/>
        </p:nvSpPr>
        <p:spPr>
          <a:xfrm>
            <a:off x="2166578" y="5258727"/>
            <a:ext cx="1654619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Induced velocity</a:t>
            </a:r>
          </a:p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of vortex ring</a:t>
            </a:r>
            <a:endParaRPr lang="zh-CN" alt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2720168-F175-4F42-9087-54785845BD95}"/>
              </a:ext>
            </a:extLst>
          </p:cNvPr>
          <p:cNvSpPr txBox="1"/>
          <p:nvPr/>
        </p:nvSpPr>
        <p:spPr>
          <a:xfrm>
            <a:off x="2921208" y="6290846"/>
            <a:ext cx="6266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Evolution of vortex surfaces in RMI (colored by vorticity magnitude)</a:t>
            </a:r>
            <a:endParaRPr lang="zh-CN" alt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20" name="右箭头 19"/>
          <p:cNvSpPr/>
          <p:nvPr/>
        </p:nvSpPr>
        <p:spPr>
          <a:xfrm rot="16200000">
            <a:off x="6854503" y="3537427"/>
            <a:ext cx="339597" cy="276999"/>
          </a:xfrm>
          <a:prstGeom prst="rightArrow">
            <a:avLst>
              <a:gd name="adj1" fmla="val 73841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20"/>
          <p:cNvSpPr/>
          <p:nvPr/>
        </p:nvSpPr>
        <p:spPr>
          <a:xfrm rot="5400000">
            <a:off x="6348799" y="5386929"/>
            <a:ext cx="685802" cy="276999"/>
          </a:xfrm>
          <a:prstGeom prst="rightArrow">
            <a:avLst>
              <a:gd name="adj1" fmla="val 73841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DC8214F-8C84-416F-AD00-E11D5AF0973B}"/>
              </a:ext>
            </a:extLst>
          </p:cNvPr>
          <p:cNvSpPr txBox="1"/>
          <p:nvPr/>
        </p:nvSpPr>
        <p:spPr>
          <a:xfrm>
            <a:off x="6918022" y="5258727"/>
            <a:ext cx="1311578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Acceleration</a:t>
            </a:r>
          </a:p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of spike</a:t>
            </a:r>
            <a:endParaRPr lang="zh-CN" alt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DC8214F-8C84-416F-AD00-E11D5AF0973B}"/>
              </a:ext>
            </a:extLst>
          </p:cNvPr>
          <p:cNvSpPr txBox="1"/>
          <p:nvPr/>
        </p:nvSpPr>
        <p:spPr>
          <a:xfrm>
            <a:off x="7239000" y="3074218"/>
            <a:ext cx="1334020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Deceleration</a:t>
            </a:r>
          </a:p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of bubble</a:t>
            </a:r>
            <a:endParaRPr lang="zh-CN" alt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698C1-E3CF-8445-B382-34473C964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07244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0"/>
            <a:ext cx="6858000" cy="4059444"/>
          </a:xfrm>
          <a:prstGeom prst="rect">
            <a:avLst/>
          </a:prstGeom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143000" y="1143000"/>
            <a:ext cx="9906000" cy="219660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Spikes and bubbles evolve independently before vortex reconnection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Vortex reconnection widely occurs and triggers turbulent mixing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solidFill>
            <a:srgbClr val="8B00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 dirty="0"/>
              <a:t>Vortex surfaces in multi-mode RMI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CB02CD-A21A-274C-B5A3-1D33BFDC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34</a:t>
            </a:fld>
            <a:endParaRPr lang="en-US" altLang="zh-CN" dirty="0"/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480B2520-FF33-2A41-92DF-7BBF8BA7F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5791200"/>
            <a:ext cx="38100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N. Peng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911, A56, 2021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N. Peng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J. Fluid Mech.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, 925, A39, 2021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2438400"/>
            <a:ext cx="3681084" cy="27432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2720168-F175-4F42-9087-54785845BD95}"/>
              </a:ext>
            </a:extLst>
          </p:cNvPr>
          <p:cNvSpPr txBox="1"/>
          <p:nvPr/>
        </p:nvSpPr>
        <p:spPr>
          <a:xfrm>
            <a:off x="1353540" y="6345444"/>
            <a:ext cx="6266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Evolution of vortex surfaces in RMI (colored by vorticity magnitude)</a:t>
            </a:r>
            <a:endParaRPr lang="zh-CN" alt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2720168-F175-4F42-9087-54785845BD95}"/>
              </a:ext>
            </a:extLst>
          </p:cNvPr>
          <p:cNvSpPr txBox="1"/>
          <p:nvPr/>
        </p:nvSpPr>
        <p:spPr>
          <a:xfrm>
            <a:off x="8801730" y="5161131"/>
            <a:ext cx="328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Modeling of turbulent mixing width</a:t>
            </a:r>
            <a:endParaRPr lang="zh-CN" alt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2720168-F175-4F42-9087-54785845BD95}"/>
              </a:ext>
            </a:extLst>
          </p:cNvPr>
          <p:cNvSpPr txBox="1"/>
          <p:nvPr/>
        </p:nvSpPr>
        <p:spPr>
          <a:xfrm>
            <a:off x="9374260" y="422985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reconnection time</a:t>
            </a:r>
            <a:endParaRPr lang="zh-CN" altLang="en-US" sz="1600" b="1" dirty="0">
              <a:solidFill>
                <a:srgbClr val="FF0000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89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altLang="zh-CN" sz="3200" dirty="0">
                <a:ea typeface="黑体" panose="02010609060101010101" pitchFamily="49" charset="-122"/>
              </a:rPr>
              <a:t>5. Interaction of flame and Taylor-Green</a:t>
            </a:r>
            <a:r>
              <a:rPr lang="zh-CN" altLang="en-US" sz="3200" dirty="0">
                <a:ea typeface="黑体" panose="02010609060101010101" pitchFamily="49" charset="-122"/>
              </a:rPr>
              <a:t> </a:t>
            </a:r>
            <a:r>
              <a:rPr lang="en-US" altLang="zh-CN" sz="3200" dirty="0">
                <a:ea typeface="黑体" panose="02010609060101010101" pitchFamily="49" charset="-122"/>
              </a:rPr>
              <a:t>vortex</a:t>
            </a:r>
            <a:endParaRPr lang="zh-CN" altLang="en-US" sz="3200" dirty="0">
              <a:ea typeface="黑体" panose="02010609060101010101" pitchFamily="49" charset="-122"/>
            </a:endParaRPr>
          </a:p>
        </p:txBody>
      </p:sp>
      <p:sp>
        <p:nvSpPr>
          <p:cNvPr id="38914" name="内容占位符 2"/>
          <p:cNvSpPr>
            <a:spLocks noGrp="1"/>
          </p:cNvSpPr>
          <p:nvPr>
            <p:ph idx="1"/>
          </p:nvPr>
        </p:nvSpPr>
        <p:spPr>
          <a:xfrm>
            <a:off x="838200" y="1295400"/>
            <a:ext cx="10896600" cy="198120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>
                <a:ea typeface="黑体" panose="02010609060101010101" pitchFamily="49" charset="-122"/>
              </a:rPr>
              <a:t>Vortex surfaces merge into bulky structures without rolling-up in burnt region</a:t>
            </a:r>
          </a:p>
          <a:p>
            <a:pPr>
              <a:lnSpc>
                <a:spcPct val="125000"/>
              </a:lnSpc>
            </a:pPr>
            <a:r>
              <a:rPr lang="en-US" altLang="zh-CN" dirty="0">
                <a:ea typeface="黑体" panose="02010609060101010101" pitchFamily="49" charset="-122"/>
              </a:rPr>
              <a:t>Vortex surfaces are expanded near flame due to flame-generated dilation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743200" y="6367046"/>
            <a:ext cx="8534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</a:rPr>
              <a:t>H. Zhou </a:t>
            </a:r>
            <a:r>
              <a:rPr lang="en-US" altLang="zh-CN" sz="1400" i="1" dirty="0">
                <a:latin typeface="Arial" panose="020B0604020202020204" pitchFamily="34" charset="0"/>
              </a:rPr>
              <a:t>et al</a:t>
            </a:r>
            <a:r>
              <a:rPr lang="en-US" altLang="zh-CN" sz="1400" dirty="0">
                <a:latin typeface="Arial" panose="020B0604020202020204" pitchFamily="34" charset="0"/>
              </a:rPr>
              <a:t>., </a:t>
            </a:r>
            <a:r>
              <a:rPr lang="en-US" altLang="zh-CN" sz="1400" i="1" dirty="0">
                <a:latin typeface="Arial" panose="020B0604020202020204" pitchFamily="34" charset="0"/>
              </a:rPr>
              <a:t>Proc. Combust. Inst</a:t>
            </a:r>
            <a:r>
              <a:rPr lang="en-US" altLang="zh-CN" sz="1400" dirty="0">
                <a:latin typeface="Arial" panose="020B0604020202020204" pitchFamily="34" charset="0"/>
              </a:rPr>
              <a:t>., 37, 2461-2468, 2019</a:t>
            </a:r>
          </a:p>
        </p:txBody>
      </p:sp>
      <p:pic>
        <p:nvPicPr>
          <p:cNvPr id="16" name="图片 2">
            <a:extLst>
              <a:ext uri="{FF2B5EF4-FFF2-40B4-BE49-F238E27FC236}">
                <a16:creationId xmlns:a16="http://schemas.microsoft.com/office/drawing/2014/main" id="{DD7129F5-1875-244C-97C6-C19B90BED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7" t="50456"/>
          <a:stretch>
            <a:fillRect/>
          </a:stretch>
        </p:blipFill>
        <p:spPr bwMode="auto">
          <a:xfrm>
            <a:off x="6248400" y="2927350"/>
            <a:ext cx="41910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E7B8E5D4-9F45-214C-BA12-F5DD631E4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626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</a:rPr>
              <a:t>Characterizing effects of flame on vortex evolution using VSF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D0DB3F27-3FAC-8644-AED0-773642C07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4" b="48898"/>
          <a:stretch>
            <a:fillRect/>
          </a:stretch>
        </p:blipFill>
        <p:spPr bwMode="auto">
          <a:xfrm>
            <a:off x="1676400" y="2889250"/>
            <a:ext cx="42672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EA663E-8D1F-4040-A394-759AACF10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0" y="2743200"/>
            <a:ext cx="1352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</a:rPr>
              <a:t>burnt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12A686CE-16BB-7C49-B6C7-B99321A3B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743200"/>
            <a:ext cx="1352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</a:rPr>
              <a:t>unburnt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294D0F70-19C1-E84B-91FD-95C514DB9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0" y="27432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flame</a:t>
            </a:r>
            <a:endParaRPr lang="en-US" altLang="zh-C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">
            <a:extLst>
              <a:ext uri="{FF2B5EF4-FFF2-40B4-BE49-F238E27FC236}">
                <a16:creationId xmlns:a16="http://schemas.microsoft.com/office/drawing/2014/main" id="{0BC82E2D-3C41-A942-A2C0-4EF3490E7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925" y="2871789"/>
            <a:ext cx="649288" cy="3381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63E59AF0-2261-C843-B63E-E4B748E23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25" y="2871789"/>
            <a:ext cx="649288" cy="3381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= 2 </a:t>
            </a:r>
            <a:endParaRPr lang="zh-CN" alt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D6F1AC39-0E76-5C43-82C4-7B895F50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2743200"/>
            <a:ext cx="1352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</a:rPr>
              <a:t>burnt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37B18D56-6A40-8C4C-8E7F-0AE456B3E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743200"/>
            <a:ext cx="1352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</a:rPr>
              <a:t>unburnt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2AD61567-AC06-B249-B704-FBE750F5D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27432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flame</a:t>
            </a:r>
            <a:endParaRPr lang="en-US" altLang="zh-C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B13A21-A08C-584A-9722-199D89A1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98940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altLang="zh-CN" sz="3200" dirty="0">
                <a:ea typeface="黑体" panose="02010609060101010101" pitchFamily="49" charset="-122"/>
              </a:rPr>
              <a:t>6. Reconnection of magnetic flux tubes</a:t>
            </a:r>
            <a:endParaRPr lang="zh-CN" altLang="en-US" sz="3200" dirty="0">
              <a:ea typeface="黑体" panose="02010609060101010101" pitchFamily="49" charset="-122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435033" y="6466643"/>
            <a:ext cx="4528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</a:rPr>
              <a:t>J. </a:t>
            </a:r>
            <a:r>
              <a:rPr lang="en-US" altLang="zh-CN" sz="1400" dirty="0" err="1">
                <a:latin typeface="Arial" panose="020B0604020202020204" pitchFamily="34" charset="0"/>
              </a:rPr>
              <a:t>Hao</a:t>
            </a:r>
            <a:r>
              <a:rPr lang="en-US" altLang="zh-CN" sz="1400" dirty="0">
                <a:latin typeface="Arial" panose="020B0604020202020204" pitchFamily="34" charset="0"/>
              </a:rPr>
              <a:t> and Y. Yang, </a:t>
            </a:r>
            <a:r>
              <a:rPr lang="en-US" altLang="zh-CN" sz="1400" i="1" dirty="0">
                <a:latin typeface="Arial" panose="020B0604020202020204" pitchFamily="34" charset="0"/>
              </a:rPr>
              <a:t>J Fluid Mech.</a:t>
            </a:r>
            <a:r>
              <a:rPr lang="en-US" altLang="zh-CN" sz="1400" dirty="0">
                <a:latin typeface="Arial" panose="020B0604020202020204" pitchFamily="34" charset="0"/>
              </a:rPr>
              <a:t>, 912, A48, 2021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B13A21-A08C-584A-9722-199D89A1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36</a:t>
            </a:fld>
            <a:endParaRPr lang="en-US" altLang="zh-CN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06400" y="959179"/>
            <a:ext cx="6344467" cy="55626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B37731E3-6EEA-4A55-83A9-AC24D31DFF9D}"/>
              </a:ext>
            </a:extLst>
          </p:cNvPr>
          <p:cNvSpPr txBox="1"/>
          <p:nvPr/>
        </p:nvSpPr>
        <p:spPr>
          <a:xfrm>
            <a:off x="5435600" y="1537724"/>
            <a:ext cx="1441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formation of </a:t>
            </a:r>
          </a:p>
          <a:p>
            <a:pPr algn="ctr"/>
            <a:r>
              <a:rPr lang="en-US" altLang="zh-CN" sz="1600" b="1" i="1" dirty="0" err="1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plasmoid</a:t>
            </a:r>
            <a:endParaRPr lang="zh-CN" altLang="en-US" sz="1600" b="1" i="1" dirty="0">
              <a:solidFill>
                <a:srgbClr val="0000F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283233" y="3118545"/>
            <a:ext cx="101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/>
              <a:t>t =</a:t>
            </a:r>
            <a:r>
              <a:rPr lang="en-US" altLang="zh-CN" dirty="0"/>
              <a:t> 1</a:t>
            </a:r>
            <a:endParaRPr lang="en-US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435600" y="3104774"/>
            <a:ext cx="101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/>
              <a:t>t =</a:t>
            </a:r>
            <a:r>
              <a:rPr lang="en-US" altLang="zh-CN" dirty="0"/>
              <a:t> 2</a:t>
            </a:r>
            <a:endParaRPr lang="en-US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283233" y="5847974"/>
            <a:ext cx="101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/>
              <a:t>t =</a:t>
            </a:r>
            <a:r>
              <a:rPr lang="en-US" altLang="zh-CN" dirty="0"/>
              <a:t> 3</a:t>
            </a:r>
            <a:endParaRPr lang="en-US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435600" y="5890305"/>
            <a:ext cx="101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/>
              <a:t>t =</a:t>
            </a:r>
            <a:r>
              <a:rPr lang="en-US" altLang="zh-CN" dirty="0"/>
              <a:t> 4</a:t>
            </a:r>
            <a:endParaRPr lang="en-US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37731E3-6EEA-4A55-83A9-AC24D31DFF9D}"/>
              </a:ext>
            </a:extLst>
          </p:cNvPr>
          <p:cNvSpPr txBox="1"/>
          <p:nvPr/>
        </p:nvSpPr>
        <p:spPr>
          <a:xfrm>
            <a:off x="2338122" y="1870007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reconnection</a:t>
            </a:r>
            <a:endParaRPr lang="zh-CN" altLang="en-US" sz="1600" b="1" i="1" dirty="0">
              <a:solidFill>
                <a:srgbClr val="0000F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762000" y="6466644"/>
            <a:ext cx="5867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</a:rPr>
              <a:t>Evolution of magnetic surfaces (colored by magnetic helicity density)</a:t>
            </a: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949" y="1294058"/>
            <a:ext cx="4907210" cy="218004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433" y="3753179"/>
            <a:ext cx="4742638" cy="1371274"/>
          </a:xfrm>
          <a:prstGeom prst="rect">
            <a:avLst/>
          </a:prstGeom>
        </p:spPr>
      </p:pic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7422333" y="5309108"/>
            <a:ext cx="45283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400" dirty="0">
                <a:latin typeface="Arial" panose="020B0604020202020204" pitchFamily="34" charset="0"/>
              </a:rPr>
              <a:t>Visualization (upper) and schematics (bottom)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</a:rPr>
              <a:t>tying magnetic knots in </a:t>
            </a:r>
            <a:r>
              <a:rPr lang="en-US" altLang="zh-CN" sz="1400" dirty="0" err="1">
                <a:latin typeface="Arial" panose="020B0604020202020204" pitchFamily="34" charset="0"/>
              </a:rPr>
              <a:t>plasimoid</a:t>
            </a:r>
            <a:r>
              <a:rPr lang="en-US" altLang="zh-CN" sz="1400" dirty="0">
                <a:latin typeface="Arial" panose="020B0604020202020204" pitchFamily="34" charset="0"/>
              </a:rPr>
              <a:t> via reconnection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400" dirty="0">
              <a:latin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37731E3-6EEA-4A55-83A9-AC24D31DFF9D}"/>
              </a:ext>
            </a:extLst>
          </p:cNvPr>
          <p:cNvSpPr txBox="1"/>
          <p:nvPr/>
        </p:nvSpPr>
        <p:spPr>
          <a:xfrm>
            <a:off x="8105874" y="1796645"/>
            <a:ext cx="1471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i="1" dirty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reconnection</a:t>
            </a:r>
            <a:endParaRPr lang="zh-CN" altLang="en-US" sz="1600" b="1" i="1" dirty="0">
              <a:solidFill>
                <a:srgbClr val="0000FF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3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3200" dirty="0"/>
              <a:t>Outline of the VSF study</a:t>
            </a:r>
            <a:endParaRPr lang="zh-CN" altLang="en-US" sz="3200" dirty="0"/>
          </a:p>
        </p:txBody>
      </p:sp>
      <p:sp>
        <p:nvSpPr>
          <p:cNvPr id="11" name="圆角矩形 10"/>
          <p:cNvSpPr>
            <a:spLocks noChangeArrowheads="1"/>
          </p:cNvSpPr>
          <p:nvPr/>
        </p:nvSpPr>
        <p:spPr bwMode="auto">
          <a:xfrm>
            <a:off x="1828800" y="1143001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1. Theory and numerics</a:t>
            </a:r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1828800" y="2581349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2. Flow visualization</a:t>
            </a:r>
          </a:p>
        </p:txBody>
      </p:sp>
      <p:sp>
        <p:nvSpPr>
          <p:cNvPr id="13" name="圆角矩形 12"/>
          <p:cNvSpPr>
            <a:spLocks noChangeArrowheads="1"/>
          </p:cNvSpPr>
          <p:nvPr/>
        </p:nvSpPr>
        <p:spPr bwMode="auto">
          <a:xfrm>
            <a:off x="1828800" y="4019697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3. Flow modeling</a:t>
            </a:r>
          </a:p>
        </p:txBody>
      </p:sp>
      <p:sp>
        <p:nvSpPr>
          <p:cNvPr id="14" name="圆角矩形 13"/>
          <p:cNvSpPr>
            <a:spLocks noChangeArrowheads="1"/>
          </p:cNvSpPr>
          <p:nvPr/>
        </p:nvSpPr>
        <p:spPr bwMode="auto">
          <a:xfrm>
            <a:off x="1828800" y="5462358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4. Flow simulation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164897-2448-E84A-8E92-F502E803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51538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1. Skin-friction coefficient in transition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72456" y="5334001"/>
            <a:ext cx="8390744" cy="2498177"/>
          </a:xfrm>
        </p:spPr>
        <p:txBody>
          <a:bodyPr/>
          <a:lstStyle/>
          <a:p>
            <a:r>
              <a:rPr lang="en-US" altLang="zh-CN" sz="2200" dirty="0"/>
              <a:t>Transition has strong influence on the skin-friction</a:t>
            </a:r>
          </a:p>
          <a:p>
            <a:r>
              <a:rPr lang="en-US" altLang="zh-CN" sz="2200" dirty="0"/>
              <a:t>Accurate model prediction and measurement of skin-friction in high-speed boundary-layer transition are </a:t>
            </a:r>
            <a:r>
              <a:rPr lang="en-US" altLang="zh-Hans" sz="2200" dirty="0"/>
              <a:t>very</a:t>
            </a:r>
            <a:r>
              <a:rPr lang="en-US" altLang="zh-CN" sz="2200" dirty="0"/>
              <a:t> challenging</a:t>
            </a:r>
            <a:endParaRPr lang="en-US" altLang="zh-CN" sz="2200" baseline="-25000" dirty="0"/>
          </a:p>
          <a:p>
            <a:pPr marL="0" indent="0">
              <a:buNone/>
            </a:pPr>
            <a:endParaRPr lang="zh-CN" altLang="en-US" dirty="0"/>
          </a:p>
        </p:txBody>
      </p:sp>
      <p:grpSp>
        <p:nvGrpSpPr>
          <p:cNvPr id="17" name="组合 16"/>
          <p:cNvGrpSpPr/>
          <p:nvPr/>
        </p:nvGrpSpPr>
        <p:grpSpPr>
          <a:xfrm>
            <a:off x="1715014" y="1073362"/>
            <a:ext cx="8567508" cy="2889038"/>
            <a:chOff x="191014" y="868698"/>
            <a:chExt cx="8567508" cy="2889038"/>
          </a:xfrm>
        </p:grpSpPr>
        <p:sp>
          <p:nvSpPr>
            <p:cNvPr id="5" name="任意多边形 4"/>
            <p:cNvSpPr/>
            <p:nvPr/>
          </p:nvSpPr>
          <p:spPr>
            <a:xfrm>
              <a:off x="509588" y="1647825"/>
              <a:ext cx="7972425" cy="1358900"/>
            </a:xfrm>
            <a:custGeom>
              <a:avLst/>
              <a:gdLst>
                <a:gd name="connsiteX0" fmla="*/ 0 w 8525436"/>
                <a:gd name="connsiteY0" fmla="*/ 2932722 h 2941133"/>
                <a:gd name="connsiteX1" fmla="*/ 2702859 w 8525436"/>
                <a:gd name="connsiteY1" fmla="*/ 2529310 h 2941133"/>
                <a:gd name="connsiteX2" fmla="*/ 5163671 w 8525436"/>
                <a:gd name="connsiteY2" fmla="*/ 270205 h 2941133"/>
                <a:gd name="connsiteX3" fmla="*/ 8525436 w 8525436"/>
                <a:gd name="connsiteY3" fmla="*/ 41605 h 2941133"/>
                <a:gd name="connsiteX4" fmla="*/ 8525436 w 8525436"/>
                <a:gd name="connsiteY4" fmla="*/ 41605 h 294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5436" h="2941133">
                  <a:moveTo>
                    <a:pt x="0" y="2932722"/>
                  </a:moveTo>
                  <a:cubicBezTo>
                    <a:pt x="921123" y="2952892"/>
                    <a:pt x="1842247" y="2973063"/>
                    <a:pt x="2702859" y="2529310"/>
                  </a:cubicBezTo>
                  <a:cubicBezTo>
                    <a:pt x="3563471" y="2085557"/>
                    <a:pt x="4193242" y="684822"/>
                    <a:pt x="5163671" y="270205"/>
                  </a:cubicBezTo>
                  <a:cubicBezTo>
                    <a:pt x="6134100" y="-144412"/>
                    <a:pt x="8525436" y="41605"/>
                    <a:pt x="8525436" y="41605"/>
                  </a:cubicBezTo>
                  <a:lnTo>
                    <a:pt x="8525436" y="41605"/>
                  </a:lnTo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09589" y="3290888"/>
              <a:ext cx="25019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latin typeface="Arial" panose="020B0604020202020204" pitchFamily="34" charset="0"/>
                  <a:ea typeface="黑体" panose="02010609060101010101" pitchFamily="49" charset="-122"/>
                </a:rPr>
                <a:t>Laminar region</a:t>
              </a:r>
              <a:endParaRPr lang="en-US" altLang="zh-C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>
              <a:off x="509588" y="3259138"/>
              <a:ext cx="8059737" cy="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V="1">
              <a:off x="509588" y="1343025"/>
              <a:ext cx="0" cy="1916113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5798634" y="3268663"/>
              <a:ext cx="250716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latin typeface="Arial" panose="020B0604020202020204" pitchFamily="34" charset="0"/>
                  <a:ea typeface="黑体" panose="02010609060101010101" pitchFamily="49" charset="-122"/>
                </a:rPr>
                <a:t>Turbulent region</a:t>
              </a:r>
              <a:endParaRPr lang="en-US" altLang="zh-C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H="1">
              <a:off x="3036888" y="1717675"/>
              <a:ext cx="0" cy="1800225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807075" y="1385888"/>
              <a:ext cx="0" cy="2160587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椭圆 11"/>
            <p:cNvSpPr/>
            <p:nvPr/>
          </p:nvSpPr>
          <p:spPr>
            <a:xfrm>
              <a:off x="2944813" y="2743200"/>
              <a:ext cx="179387" cy="1793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cs typeface="宋体" charset="0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1635125" y="2133600"/>
              <a:ext cx="141287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Transition position</a:t>
              </a:r>
              <a:endPara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036889" y="3286125"/>
              <a:ext cx="27701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latin typeface="Arial" panose="020B0604020202020204" pitchFamily="34" charset="0"/>
                  <a:ea typeface="黑体" panose="02010609060101010101" pitchFamily="49" charset="-122"/>
                </a:rPr>
                <a:t>Transition region</a:t>
              </a:r>
              <a:endParaRPr lang="en-US" altLang="zh-C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4953000" y="990600"/>
              <a:ext cx="3048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Turbulent state</a:t>
              </a:r>
              <a:endPara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5718175" y="1624013"/>
              <a:ext cx="179388" cy="180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cs typeface="宋体" charset="0"/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auto">
            <a:xfrm>
              <a:off x="8270366" y="3259138"/>
              <a:ext cx="488156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400" i="1" dirty="0">
                  <a:latin typeface="Arial" panose="020B0604020202020204" pitchFamily="34" charset="0"/>
                  <a:ea typeface="黑体" panose="02010609060101010101" pitchFamily="49" charset="-122"/>
                </a:rPr>
                <a:t>x</a:t>
              </a:r>
              <a:endPara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191014" y="868698"/>
              <a:ext cx="156158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latin typeface="Arial" panose="020B0604020202020204" pitchFamily="34" charset="0"/>
                  <a:ea typeface="黑体" panose="02010609060101010101" pitchFamily="49" charset="-122"/>
                </a:rPr>
                <a:t>Skin-friction</a:t>
              </a:r>
              <a:endPara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1" y="4038601"/>
            <a:ext cx="8112125" cy="644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5"/>
          <p:cNvSpPr txBox="1">
            <a:spLocks noChangeArrowheads="1"/>
          </p:cNvSpPr>
          <p:nvPr/>
        </p:nvSpPr>
        <p:spPr bwMode="auto">
          <a:xfrm>
            <a:off x="1981201" y="4732338"/>
            <a:ext cx="8112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</a:rPr>
              <a:t>NPLS imaging in supersonic boundary-layer transition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(L. He </a:t>
            </a:r>
            <a:r>
              <a:rPr lang="en-US" altLang="zh-CN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et al.,</a:t>
            </a:r>
            <a:r>
              <a:rPr lang="en-US" altLang="zh-CN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Chinese Sci. Bull.,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54, 2011)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幻灯片编号占位符 17">
            <a:extLst>
              <a:ext uri="{FF2B5EF4-FFF2-40B4-BE49-F238E27FC236}">
                <a16:creationId xmlns:a16="http://schemas.microsoft.com/office/drawing/2014/main" id="{B90CB9A1-88C2-8441-BB16-DA027849D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234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/>
              <a:t>Objectives</a:t>
            </a:r>
            <a:endParaRPr kumimoji="1"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400" y="1143000"/>
            <a:ext cx="11328400" cy="548640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kumimoji="1" lang="en-US" altLang="zh-Hans" sz="2600" dirty="0"/>
              <a:t>Issues in current study of coherent structures/vortex dynamics</a:t>
            </a:r>
          </a:p>
          <a:p>
            <a:pPr lvl="1">
              <a:lnSpc>
                <a:spcPct val="160000"/>
              </a:lnSpc>
            </a:pPr>
            <a:r>
              <a:rPr kumimoji="1" lang="en-US" altLang="zh-Hans" sz="2400" dirty="0"/>
              <a:t>No consensus on the vortex identification</a:t>
            </a:r>
          </a:p>
          <a:p>
            <a:pPr lvl="1">
              <a:lnSpc>
                <a:spcPct val="160000"/>
              </a:lnSpc>
            </a:pPr>
            <a:r>
              <a:rPr kumimoji="1" lang="en-US" altLang="zh-Hans" sz="2400" dirty="0"/>
              <a:t>Lack of structure-based predictive models</a:t>
            </a:r>
          </a:p>
          <a:p>
            <a:pPr>
              <a:lnSpc>
                <a:spcPct val="160000"/>
              </a:lnSpc>
            </a:pPr>
            <a:r>
              <a:rPr lang="en-US" altLang="zh-CN" sz="2600" dirty="0"/>
              <a:t>Objectives of studying the vortex-surface field (VSF)</a:t>
            </a:r>
          </a:p>
          <a:p>
            <a:pPr lvl="1">
              <a:lnSpc>
                <a:spcPct val="160000"/>
              </a:lnSpc>
            </a:pPr>
            <a:r>
              <a:rPr lang="en-US" altLang="zh-CN" sz="2400" dirty="0"/>
              <a:t>Serves as a </a:t>
            </a:r>
            <a:r>
              <a:rPr lang="en-US" altLang="zh-CN" sz="2400" b="1" dirty="0">
                <a:solidFill>
                  <a:srgbClr val="FF0000"/>
                </a:solidFill>
              </a:rPr>
              <a:t>general flow diagnostic tool</a:t>
            </a:r>
          </a:p>
          <a:p>
            <a:pPr lvl="1">
              <a:lnSpc>
                <a:spcPct val="160000"/>
              </a:lnSpc>
            </a:pPr>
            <a:r>
              <a:rPr lang="en-US" altLang="zh-CN" sz="2400" dirty="0"/>
              <a:t>Inspire </a:t>
            </a:r>
            <a:r>
              <a:rPr lang="en-US" altLang="zh-CN" sz="2400" b="1" dirty="0" err="1">
                <a:solidFill>
                  <a:srgbClr val="FF0000"/>
                </a:solidFill>
              </a:rPr>
              <a:t>Lagrangian</a:t>
            </a:r>
            <a:r>
              <a:rPr lang="en-US" altLang="zh-CN" sz="2400" b="1" dirty="0">
                <a:solidFill>
                  <a:srgbClr val="FF0000"/>
                </a:solidFill>
              </a:rPr>
              <a:t>-based models and simulation methods</a:t>
            </a:r>
          </a:p>
          <a:p>
            <a:pPr lvl="1">
              <a:lnSpc>
                <a:spcPct val="160000"/>
              </a:lnSpc>
            </a:pPr>
            <a:r>
              <a:rPr lang="en-US" altLang="zh-CN" sz="2400" dirty="0"/>
              <a:t>Tackle the critical issues of vortex dynamics in turbulence and transition</a:t>
            </a:r>
            <a:endParaRPr kumimoji="1" lang="zh-CN" altLang="en-US" sz="2400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C868579-CC3D-4E4F-B625-04EFF02D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4693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Image-based modeling of skin-friction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914400" y="1143001"/>
            <a:ext cx="10515600" cy="2438399"/>
          </a:xfrm>
        </p:spPr>
        <p:txBody>
          <a:bodyPr>
            <a:normAutofit/>
          </a:bodyPr>
          <a:lstStyle/>
          <a:p>
            <a:r>
              <a:rPr lang="en-US" altLang="zh-CN" dirty="0">
                <a:ea typeface="黑体" panose="02010609060101010101" pitchFamily="49" charset="-122"/>
                <a:sym typeface="Arial" panose="020B0604020202020204" pitchFamily="34" charset="0"/>
              </a:rPr>
              <a:t>Flow data </a:t>
            </a:r>
            <a:r>
              <a:rPr lang="zh-CN" altLang="en-US" dirty="0">
                <a:ea typeface="黑体" panose="02010609060101010101" pitchFamily="49" charset="-122"/>
                <a:sym typeface="Arial" panose="020B0604020202020204" pitchFamily="34" charset="0"/>
              </a:rPr>
              <a:t>➝ </a:t>
            </a:r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  <a:sym typeface="Arial" panose="020B0604020202020204" pitchFamily="34" charset="0"/>
              </a:rPr>
              <a:t>VSF characterization (vector to scalar) </a:t>
            </a:r>
            <a:r>
              <a:rPr lang="zh-CN" altLang="en-US" dirty="0">
                <a:ea typeface="黑体" panose="02010609060101010101" pitchFamily="49" charset="-122"/>
                <a:sym typeface="Arial" panose="020B0604020202020204" pitchFamily="34" charset="0"/>
              </a:rPr>
              <a:t>➝ </a:t>
            </a:r>
            <a:r>
              <a:rPr lang="en-US" altLang="zh-CN" dirty="0">
                <a:ea typeface="黑体" panose="02010609060101010101" pitchFamily="49" charset="-122"/>
                <a:sym typeface="Arial" panose="020B0604020202020204" pitchFamily="34" charset="0"/>
              </a:rPr>
              <a:t>Flow features</a:t>
            </a:r>
            <a:r>
              <a:rPr lang="zh-CN" altLang="en-US" dirty="0">
                <a:ea typeface="黑体" panose="02010609060101010101" pitchFamily="49" charset="-122"/>
                <a:sym typeface="Arial" panose="020B0604020202020204" pitchFamily="34" charset="0"/>
              </a:rPr>
              <a:t> ➝ </a:t>
            </a:r>
            <a:r>
              <a:rPr lang="en-US" altLang="zh-CN" b="1" dirty="0">
                <a:solidFill>
                  <a:srgbClr val="FF0000"/>
                </a:solidFill>
                <a:ea typeface="黑体" panose="02010609060101010101" pitchFamily="49" charset="-122"/>
                <a:sym typeface="Arial" panose="020B0604020202020204" pitchFamily="34" charset="0"/>
              </a:rPr>
              <a:t>Predictive model</a:t>
            </a:r>
            <a:endParaRPr lang="zh-CN" altLang="en-US" dirty="0">
              <a:ea typeface="黑体" panose="02010609060101010101" pitchFamily="49" charset="-122"/>
              <a:sym typeface="Arial" panose="020B0604020202020204" pitchFamily="34" charset="0"/>
            </a:endParaRPr>
          </a:p>
          <a:p>
            <a:r>
              <a:rPr lang="en-US" altLang="zh-CN" dirty="0"/>
              <a:t>Estimate growth of friction in supersonic transition from inclination angle of small-scale structures in experimental images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76400" y="6400800"/>
            <a:ext cx="8458200" cy="3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W. Zheng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J. Fluid Mech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., 875, 1175-1203, 2019</a:t>
            </a: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69E19A81-9CD4-4C43-92B7-BAABE1D56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5588000"/>
            <a:ext cx="3951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Calculate inclination angle of small-scale structures after multi-scale decomposition</a:t>
            </a:r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6E595701-53C9-7349-86B7-EFE0FA7FA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5588000"/>
            <a:ext cx="259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Estimate friction based on the inclination angle</a:t>
            </a: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195DE1A2-7D0F-554D-A152-C047F9F7C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44826"/>
            <a:ext cx="2922588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D34D0230-602D-A246-8D09-DAC76484C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211513"/>
            <a:ext cx="2960687" cy="236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07D54C3F-0765-1348-869F-99BF4FFF4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/>
          <a:stretch>
            <a:fillRect/>
          </a:stretch>
        </p:blipFill>
        <p:spPr bwMode="auto">
          <a:xfrm>
            <a:off x="381000" y="3336926"/>
            <a:ext cx="4029743" cy="199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5">
            <a:extLst>
              <a:ext uri="{FF2B5EF4-FFF2-40B4-BE49-F238E27FC236}">
                <a16:creationId xmlns:a16="http://schemas.microsoft.com/office/drawing/2014/main" id="{5BE5FF6C-B8B7-194A-9860-00A4AF8A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588000"/>
            <a:ext cx="3317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Obtain image in experiment of boundary layer transition</a:t>
            </a:r>
          </a:p>
        </p:txBody>
      </p:sp>
      <p:cxnSp>
        <p:nvCxnSpPr>
          <p:cNvPr id="16" name="直接连接符 5">
            <a:extLst>
              <a:ext uri="{FF2B5EF4-FFF2-40B4-BE49-F238E27FC236}">
                <a16:creationId xmlns:a16="http://schemas.microsoft.com/office/drawing/2014/main" id="{75B74346-1C3A-8B49-B06E-29BE447405B4}"/>
              </a:ext>
            </a:extLst>
          </p:cNvPr>
          <p:cNvCxnSpPr/>
          <p:nvPr/>
        </p:nvCxnSpPr>
        <p:spPr>
          <a:xfrm flipV="1">
            <a:off x="5715000" y="5105400"/>
            <a:ext cx="762000" cy="381000"/>
          </a:xfrm>
          <a:prstGeom prst="line">
            <a:avLst/>
          </a:prstGeom>
          <a:ln w="254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弧形 7">
            <a:extLst>
              <a:ext uri="{FF2B5EF4-FFF2-40B4-BE49-F238E27FC236}">
                <a16:creationId xmlns:a16="http://schemas.microsoft.com/office/drawing/2014/main" id="{7DB97AB1-6A19-EC47-9987-7AD3B67B844E}"/>
              </a:ext>
            </a:extLst>
          </p:cNvPr>
          <p:cNvSpPr/>
          <p:nvPr/>
        </p:nvSpPr>
        <p:spPr>
          <a:xfrm>
            <a:off x="5181600" y="5029200"/>
            <a:ext cx="914400" cy="914400"/>
          </a:xfrm>
          <a:prstGeom prst="arc">
            <a:avLst>
              <a:gd name="adj1" fmla="val 20308207"/>
              <a:gd name="adj2" fmla="val 0"/>
            </a:avLst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弧形 20">
            <a:extLst>
              <a:ext uri="{FF2B5EF4-FFF2-40B4-BE49-F238E27FC236}">
                <a16:creationId xmlns:a16="http://schemas.microsoft.com/office/drawing/2014/main" id="{5135AD4A-5FF7-8D49-8AE0-400FE779D03D}"/>
              </a:ext>
            </a:extLst>
          </p:cNvPr>
          <p:cNvSpPr/>
          <p:nvPr/>
        </p:nvSpPr>
        <p:spPr>
          <a:xfrm>
            <a:off x="5257800" y="5029200"/>
            <a:ext cx="914400" cy="914400"/>
          </a:xfrm>
          <a:prstGeom prst="arc">
            <a:avLst>
              <a:gd name="adj1" fmla="val 20102677"/>
              <a:gd name="adj2" fmla="val 0"/>
            </a:avLst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CAEA7D0-7617-AB47-89A1-3DA8B17A4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39</a:t>
            </a:fld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6172200" y="5147846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sz="1600" b="1" i="1" dirty="0">
                <a:solidFill>
                  <a:srgbClr val="FFFF00"/>
                </a:solidFill>
                <a:latin typeface="Arial" panose="020B0604020202020204" pitchFamily="34" charset="0"/>
                <a:ea typeface="Yu Gothic Medium" panose="020B0500000000000000" pitchFamily="34" charset="-128"/>
                <a:cs typeface="Arial" panose="020B0604020202020204" pitchFamily="34" charset="0"/>
              </a:rPr>
              <a:t>α</a:t>
            </a:r>
            <a:endParaRPr lang="zh-CN" altLang="en-US" sz="1600" b="1" i="1" dirty="0">
              <a:solidFill>
                <a:srgbClr val="FFFF00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85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8800" y="990600"/>
            <a:ext cx="8686800" cy="4876800"/>
          </a:xfrm>
        </p:spPr>
        <p:txBody>
          <a:bodyPr/>
          <a:lstStyle/>
          <a:p>
            <a:r>
              <a:rPr lang="en-US" altLang="zh-CN" dirty="0"/>
              <a:t>Model equation based on the structural inclination angle </a:t>
            </a:r>
            <a:r>
              <a:rPr lang="el-GR" altLang="zh-CN" i="1" dirty="0">
                <a:ea typeface="Yu Gothic Medium" panose="020B0500000000000000" pitchFamily="34" charset="-128"/>
              </a:rPr>
              <a:t>α</a:t>
            </a:r>
            <a:endParaRPr lang="en-US" altLang="zh-CN" i="1" dirty="0"/>
          </a:p>
          <a:p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r>
              <a:rPr lang="en-US" altLang="zh-CN" dirty="0"/>
              <a:t> </a:t>
            </a:r>
          </a:p>
          <a:p>
            <a:pPr lvl="1"/>
            <a:endParaRPr lang="en-US" altLang="zh-CN" sz="1000" dirty="0"/>
          </a:p>
          <a:p>
            <a:r>
              <a:rPr lang="en-US" altLang="zh-CN" dirty="0"/>
              <a:t>Reference locations </a:t>
            </a:r>
            <a:r>
              <a:rPr lang="en-US" altLang="zh-CN" i="1" dirty="0" err="1"/>
              <a:t>x</a:t>
            </a:r>
            <a:r>
              <a:rPr lang="en-US" altLang="zh-CN" i="1" baseline="-25000" dirty="0" err="1"/>
              <a:t>L</a:t>
            </a:r>
            <a:r>
              <a:rPr lang="en-US" altLang="zh-CN" dirty="0"/>
              <a:t> and </a:t>
            </a:r>
            <a:r>
              <a:rPr lang="en-US" altLang="zh-CN" i="1" dirty="0" err="1"/>
              <a:t>x</a:t>
            </a:r>
            <a:r>
              <a:rPr lang="en-US" altLang="zh-CN" i="1" baseline="-25000" dirty="0" err="1"/>
              <a:t>T</a:t>
            </a:r>
            <a:r>
              <a:rPr lang="en-US" altLang="zh-CN" dirty="0"/>
              <a:t> are determined from image</a:t>
            </a:r>
            <a:endParaRPr lang="zh-CN" altLang="en-US" dirty="0"/>
          </a:p>
          <a:p>
            <a:pPr marL="457200" lvl="1" indent="0">
              <a:buNone/>
            </a:pPr>
            <a:endParaRPr lang="en-US" altLang="zh-CN" dirty="0"/>
          </a:p>
          <a:p>
            <a:pPr marL="457200" lvl="1" indent="0">
              <a:buNone/>
            </a:pPr>
            <a:endParaRPr lang="en-US" altLang="zh-CN" sz="1200" dirty="0"/>
          </a:p>
          <a:p>
            <a:pPr lvl="1"/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Empirical formulae at laminar and turbulent states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522" y="1474841"/>
            <a:ext cx="7164878" cy="7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103600"/>
            <a:ext cx="3335998" cy="792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Image-based modeling of skin-friction</a:t>
            </a:r>
            <a:endParaRPr lang="zh-CN" altLang="en-US" sz="3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640933"/>
            <a:ext cx="6120000" cy="9973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0" y="5410200"/>
            <a:ext cx="1904727" cy="792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410200"/>
            <a:ext cx="4682304" cy="792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781801" y="2234626"/>
            <a:ext cx="35348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/>
              <a:t>Similar to the “intermittency factor”</a:t>
            </a:r>
          </a:p>
          <a:p>
            <a:pPr algn="ctr"/>
            <a:r>
              <a:rPr lang="en-US" altLang="zh-CN" sz="1600" dirty="0"/>
              <a:t>(</a:t>
            </a:r>
            <a:r>
              <a:rPr lang="en-US" altLang="zh-CN" sz="1600" dirty="0" err="1"/>
              <a:t>Dhawan</a:t>
            </a:r>
            <a:r>
              <a:rPr lang="en-US" altLang="zh-CN" sz="1600" dirty="0"/>
              <a:t> &amp; Narasimha,1958)</a:t>
            </a:r>
            <a:endParaRPr lang="zh-CN" altLang="en-US" sz="1600" dirty="0"/>
          </a:p>
        </p:txBody>
      </p:sp>
      <p:sp>
        <p:nvSpPr>
          <p:cNvPr id="8" name="矩形 7"/>
          <p:cNvSpPr/>
          <p:nvPr/>
        </p:nvSpPr>
        <p:spPr>
          <a:xfrm>
            <a:off x="2299996" y="6243488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(Anderson, 2010)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6433122" y="624716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(White, 2006)</a:t>
            </a:r>
            <a:endParaRPr lang="zh-CN" altLang="en-US" dirty="0"/>
          </a:p>
        </p:txBody>
      </p:sp>
      <p:sp>
        <p:nvSpPr>
          <p:cNvPr id="12" name="幻灯片编号占位符 11">
            <a:extLst>
              <a:ext uri="{FF2B5EF4-FFF2-40B4-BE49-F238E27FC236}">
                <a16:creationId xmlns:a16="http://schemas.microsoft.com/office/drawing/2014/main" id="{6E98F1D9-D93C-2346-9A05-1D160980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289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Model validation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8800" y="1295400"/>
            <a:ext cx="8686800" cy="4876800"/>
          </a:xfrm>
        </p:spPr>
        <p:txBody>
          <a:bodyPr/>
          <a:lstStyle/>
          <a:p>
            <a:r>
              <a:rPr lang="en-US" altLang="zh-CN" dirty="0"/>
              <a:t>Comparison </a:t>
            </a:r>
            <a:r>
              <a:rPr lang="en-US" altLang="zh-CN" dirty="0">
                <a:ea typeface="黑体" panose="02010609060101010101" pitchFamily="49" charset="-122"/>
              </a:rPr>
              <a:t>of skin-friction coefficient</a:t>
            </a:r>
            <a:r>
              <a:rPr lang="en-US" altLang="zh-CN" dirty="0">
                <a:solidFill>
                  <a:prstClr val="black"/>
                </a:solidFill>
              </a:rPr>
              <a:t> from DNS and the image-based model with O(10) viscous length scale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3614167" y="5757446"/>
            <a:ext cx="10871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ea typeface="黑体" panose="02010609060101010101" pitchFamily="49" charset="-122"/>
              </a:rPr>
              <a:t>Ma</a:t>
            </a:r>
            <a:r>
              <a:rPr lang="en-US" altLang="zh-CN" sz="1600" i="1" baseline="-25000" dirty="0">
                <a:ea typeface="黑体" panose="02010609060101010101" pitchFamily="49" charset="-122"/>
              </a:rPr>
              <a:t>∞</a:t>
            </a:r>
            <a:r>
              <a:rPr lang="en-US" altLang="zh-CN" sz="1600" dirty="0">
                <a:ea typeface="黑体" panose="02010609060101010101" pitchFamily="49" charset="-122"/>
              </a:rPr>
              <a:t>=2.25</a:t>
            </a:r>
            <a:endParaRPr lang="zh-CN" alt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8077201" y="5682726"/>
            <a:ext cx="801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i="1" dirty="0">
                <a:ea typeface="黑体" panose="02010609060101010101" pitchFamily="49" charset="-122"/>
              </a:rPr>
              <a:t>Ma</a:t>
            </a:r>
            <a:r>
              <a:rPr lang="en-US" altLang="zh-CN" sz="1600" i="1" baseline="-25000" dirty="0">
                <a:ea typeface="黑体" panose="02010609060101010101" pitchFamily="49" charset="-122"/>
              </a:rPr>
              <a:t>∞</a:t>
            </a:r>
            <a:r>
              <a:rPr lang="en-US" altLang="zh-CN" sz="1600" dirty="0">
                <a:ea typeface="黑体" panose="02010609060101010101" pitchFamily="49" charset="-122"/>
              </a:rPr>
              <a:t>=6</a:t>
            </a:r>
            <a:endParaRPr lang="zh-CN" altLang="en-US" sz="1600" dirty="0"/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2" y="2504834"/>
            <a:ext cx="43195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6" y="2504834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幻灯片编号占位符 4">
            <a:extLst>
              <a:ext uri="{FF2B5EF4-FFF2-40B4-BE49-F238E27FC236}">
                <a16:creationId xmlns:a16="http://schemas.microsoft.com/office/drawing/2014/main" id="{031E1689-7006-7E4B-AD4B-18241AC9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3762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2. Force estimation from far wake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0600" y="1143000"/>
            <a:ext cx="10040271" cy="4876800"/>
          </a:xfrm>
        </p:spPr>
        <p:txBody>
          <a:bodyPr/>
          <a:lstStyle/>
          <a:p>
            <a:r>
              <a:rPr lang="en-US" altLang="zh-CN" dirty="0"/>
              <a:t>Shedding vortices in the wake of biological locomotion can reveal rich physical information of the moving body</a:t>
            </a:r>
          </a:p>
          <a:p>
            <a:r>
              <a:rPr lang="en-US" altLang="zh-CN" dirty="0"/>
              <a:t>Measurement of forces in far wake is more feasible than the near-wall method due to complex boundary conditions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6980147" y="5861483"/>
            <a:ext cx="405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Wake of swimming fish</a:t>
            </a:r>
          </a:p>
          <a:p>
            <a:pPr algn="ctr"/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Verma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et al., </a:t>
            </a:r>
            <a:r>
              <a:rPr lang="en-US" altLang="zh-CN" i="1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PNAS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2018)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6260524" y="3352800"/>
            <a:ext cx="4572000" cy="2419935"/>
            <a:chOff x="5986632" y="3751478"/>
            <a:chExt cx="4572000" cy="2419935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6632" y="3751478"/>
              <a:ext cx="4572000" cy="2191335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3AF91DD-FA6D-4FF7-A969-5241447DD42B}"/>
                </a:ext>
              </a:extLst>
            </p:cNvPr>
            <p:cNvSpPr txBox="1"/>
            <p:nvPr/>
          </p:nvSpPr>
          <p:spPr>
            <a:xfrm>
              <a:off x="7110459" y="5469308"/>
              <a:ext cx="1075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black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Force</a:t>
              </a:r>
              <a:endParaRPr lang="zh-CN" altLang="en-US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D216175-C9C6-4F3C-811F-48FEB2241D29}"/>
                </a:ext>
              </a:extLst>
            </p:cNvPr>
            <p:cNvSpPr/>
            <p:nvPr/>
          </p:nvSpPr>
          <p:spPr>
            <a:xfrm>
              <a:off x="8715149" y="4391992"/>
              <a:ext cx="1843483" cy="1779421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427F8024-7C9D-4222-99C8-712E9DFE83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5841" y="5590484"/>
              <a:ext cx="762000" cy="59502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609600" y="3450794"/>
            <a:ext cx="5610502" cy="2490316"/>
            <a:chOff x="533400" y="3690972"/>
            <a:chExt cx="5610502" cy="2490316"/>
          </a:xfrm>
        </p:grpSpPr>
        <p:grpSp>
          <p:nvGrpSpPr>
            <p:cNvPr id="7" name="组合 6"/>
            <p:cNvGrpSpPr/>
            <p:nvPr/>
          </p:nvGrpSpPr>
          <p:grpSpPr>
            <a:xfrm>
              <a:off x="533400" y="3690972"/>
              <a:ext cx="3693777" cy="2328828"/>
              <a:chOff x="593073" y="3729884"/>
              <a:chExt cx="3693777" cy="2328828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02" r="6205" b="11858"/>
              <a:stretch/>
            </p:blipFill>
            <p:spPr>
              <a:xfrm>
                <a:off x="593073" y="3729884"/>
                <a:ext cx="3522314" cy="2299815"/>
              </a:xfrm>
              <a:prstGeom prst="rect">
                <a:avLst/>
              </a:prstGeom>
            </p:spPr>
          </p:pic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6BCE3AD-AAA8-401B-877C-A0B51CDECC8A}"/>
                  </a:ext>
                </a:extLst>
              </p:cNvPr>
              <p:cNvSpPr/>
              <p:nvPr/>
            </p:nvSpPr>
            <p:spPr>
              <a:xfrm>
                <a:off x="2536820" y="5050309"/>
                <a:ext cx="988409" cy="1008403"/>
              </a:xfrm>
              <a:prstGeom prst="ellipse">
                <a:avLst/>
              </a:prstGeom>
              <a:noFill/>
              <a:ln w="28575">
                <a:solidFill>
                  <a:srgbClr val="0000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EA99F1A1-390E-4F59-B3C3-BEC1300219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25229" y="5649986"/>
                <a:ext cx="761621" cy="292827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文本框 7"/>
            <p:cNvSpPr txBox="1"/>
            <p:nvPr/>
          </p:nvSpPr>
          <p:spPr>
            <a:xfrm>
              <a:off x="4168149" y="5811956"/>
              <a:ext cx="19757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black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height, weight…</a:t>
              </a:r>
              <a:endParaRPr lang="zh-CN" altLang="en-US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421557" y="5966511"/>
            <a:ext cx="288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Footprint</a:t>
            </a:r>
          </a:p>
        </p:txBody>
      </p:sp>
    </p:spTree>
    <p:extLst>
      <p:ext uri="{BB962C8B-B14F-4D97-AF65-F5344CB8AC3E}">
        <p14:creationId xmlns:p14="http://schemas.microsoft.com/office/powerpoint/2010/main" val="2701192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6747605" y="2133600"/>
            <a:ext cx="5365517" cy="3578800"/>
            <a:chOff x="955072" y="0"/>
            <a:chExt cx="10281859" cy="6857999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072" y="0"/>
              <a:ext cx="10281859" cy="6857999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C0C6B4D6-E2A7-45D8-99FC-F001964FA75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8558" y="342241"/>
              <a:ext cx="435239" cy="423065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6384" y="6110439"/>
              <a:ext cx="447413" cy="423065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729" y="765306"/>
              <a:ext cx="450457" cy="429152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299" y="5895863"/>
              <a:ext cx="456544" cy="423065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955" y="1502142"/>
              <a:ext cx="447413" cy="429152"/>
            </a:xfrm>
            <a:prstGeom prst="rect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9526" y="5096481"/>
              <a:ext cx="450457" cy="429152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797" y="3083651"/>
              <a:ext cx="462632" cy="432196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Shedding of vortex surfaces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2000" y="1143000"/>
            <a:ext cx="10896600" cy="4876800"/>
          </a:xfrm>
        </p:spPr>
        <p:txBody>
          <a:bodyPr/>
          <a:lstStyle/>
          <a:p>
            <a:r>
              <a:rPr lang="en-US" altLang="zh-CN" dirty="0">
                <a:ea typeface="黑体" pitchFamily="49" charset="-122"/>
              </a:rPr>
              <a:t>Periodic shedding of spoon-like vortex surfaces from a flapping plate</a:t>
            </a:r>
          </a:p>
          <a:p>
            <a:r>
              <a:rPr lang="en-US" altLang="zh-CN" dirty="0">
                <a:ea typeface="黑体" pitchFamily="49" charset="-122"/>
              </a:rPr>
              <a:t>The wake consists two sets of discrete vortex surfaces</a:t>
            </a:r>
            <a:endParaRPr lang="zh-CN" altLang="en-US" dirty="0">
              <a:ea typeface="黑体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  <p:grpSp>
        <p:nvGrpSpPr>
          <p:cNvPr id="56" name="组合 55"/>
          <p:cNvGrpSpPr/>
          <p:nvPr/>
        </p:nvGrpSpPr>
        <p:grpSpPr>
          <a:xfrm>
            <a:off x="3763327" y="2933162"/>
            <a:ext cx="2870941" cy="2292562"/>
            <a:chOff x="3312184" y="2370489"/>
            <a:chExt cx="4080930" cy="3258787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7" t="9584" r="10375" b="14444"/>
            <a:stretch/>
          </p:blipFill>
          <p:spPr>
            <a:xfrm>
              <a:off x="3312184" y="2370489"/>
              <a:ext cx="4080930" cy="3258787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C0C6B4D6-E2A7-45D8-99FC-F001964FA75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744" y="3723355"/>
              <a:ext cx="272227" cy="264613"/>
            </a:xfrm>
            <a:prstGeom prst="rect">
              <a:avLst/>
            </a:pr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E611BEF0-0CB7-49C0-9E20-D6F965D4FC5A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185" y="3682438"/>
              <a:ext cx="271767" cy="256978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06" y="5139953"/>
              <a:ext cx="273616" cy="260676"/>
            </a:xfrm>
            <a:prstGeom prst="rect">
              <a:avLst/>
            </a:prstGeom>
          </p:spPr>
        </p:pic>
        <p:sp>
          <p:nvSpPr>
            <p:cNvPr id="61" name="右箭头 60"/>
            <p:cNvSpPr/>
            <p:nvPr/>
          </p:nvSpPr>
          <p:spPr>
            <a:xfrm rot="664980">
              <a:off x="6267544" y="3011834"/>
              <a:ext cx="131264" cy="130996"/>
            </a:xfrm>
            <a:prstGeom prst="rightArrow">
              <a:avLst>
                <a:gd name="adj1" fmla="val 100000"/>
                <a:gd name="adj2" fmla="val 1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右箭头 61"/>
            <p:cNvSpPr/>
            <p:nvPr/>
          </p:nvSpPr>
          <p:spPr>
            <a:xfrm rot="13016237">
              <a:off x="4334147" y="4433278"/>
              <a:ext cx="131264" cy="130996"/>
            </a:xfrm>
            <a:prstGeom prst="rightArrow">
              <a:avLst>
                <a:gd name="adj1" fmla="val 100000"/>
                <a:gd name="adj2" fmla="val 1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右箭头 62"/>
            <p:cNvSpPr/>
            <p:nvPr/>
          </p:nvSpPr>
          <p:spPr>
            <a:xfrm rot="9360000">
              <a:off x="5901612" y="4710968"/>
              <a:ext cx="120569" cy="120261"/>
            </a:xfrm>
            <a:prstGeom prst="rightArrow">
              <a:avLst>
                <a:gd name="adj1" fmla="val 100000"/>
                <a:gd name="adj2" fmla="val 100000"/>
              </a:avLst>
            </a:prstGeom>
            <a:solidFill>
              <a:srgbClr val="F4FF6C"/>
            </a:solidFill>
            <a:ln>
              <a:solidFill>
                <a:srgbClr val="F5FF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5FF6C"/>
                </a:solidFill>
              </a:endParaRPr>
            </a:p>
          </p:txBody>
        </p:sp>
        <p:sp>
          <p:nvSpPr>
            <p:cNvPr id="64" name="右箭头 63"/>
            <p:cNvSpPr/>
            <p:nvPr/>
          </p:nvSpPr>
          <p:spPr>
            <a:xfrm rot="7620000">
              <a:off x="5785212" y="4359195"/>
              <a:ext cx="120569" cy="120261"/>
            </a:xfrm>
            <a:prstGeom prst="rightArrow">
              <a:avLst>
                <a:gd name="adj1" fmla="val 100000"/>
                <a:gd name="adj2" fmla="val 100000"/>
              </a:avLst>
            </a:prstGeom>
            <a:solidFill>
              <a:srgbClr val="F4FF6C"/>
            </a:solidFill>
            <a:ln>
              <a:solidFill>
                <a:srgbClr val="F5FF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5FF6C"/>
                </a:solidFill>
              </a:endParaRPr>
            </a:p>
          </p:txBody>
        </p:sp>
      </p:grpSp>
      <p:pic>
        <p:nvPicPr>
          <p:cNvPr id="65" name="图片 6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23" y="5712400"/>
            <a:ext cx="743275" cy="180000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228600" y="3134962"/>
            <a:ext cx="3493799" cy="1969618"/>
            <a:chOff x="135532" y="3578030"/>
            <a:chExt cx="3804973" cy="2145041"/>
          </a:xfrm>
        </p:grpSpPr>
        <p:grpSp>
          <p:nvGrpSpPr>
            <p:cNvPr id="67" name="组合 66"/>
            <p:cNvGrpSpPr/>
            <p:nvPr/>
          </p:nvGrpSpPr>
          <p:grpSpPr>
            <a:xfrm>
              <a:off x="135532" y="3578030"/>
              <a:ext cx="3015084" cy="2145041"/>
              <a:chOff x="6040853" y="2645933"/>
              <a:chExt cx="2818983" cy="2005528"/>
            </a:xfrm>
          </p:grpSpPr>
          <p:pic>
            <p:nvPicPr>
              <p:cNvPr id="69" name="图片 68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40853" y="2645933"/>
                <a:ext cx="2717823" cy="1743568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C0C6B4D6-E2A7-45D8-99FC-F001964FA75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3778" y="3776260"/>
                <a:ext cx="198010" cy="192471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E611BEF0-0CB7-49C0-9E20-D6F965D4FC5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0926" y="3115371"/>
                <a:ext cx="205300" cy="194129"/>
              </a:xfrm>
              <a:prstGeom prst="rect">
                <a:avLst/>
              </a:prstGeom>
            </p:spPr>
          </p:pic>
          <p:sp>
            <p:nvSpPr>
              <p:cNvPr id="72" name="右箭头 71"/>
              <p:cNvSpPr/>
              <p:nvPr/>
            </p:nvSpPr>
            <p:spPr>
              <a:xfrm rot="21264713">
                <a:off x="7622664" y="3282488"/>
                <a:ext cx="116332" cy="104111"/>
              </a:xfrm>
              <a:prstGeom prst="rightArrow">
                <a:avLst>
                  <a:gd name="adj1" fmla="val 100000"/>
                  <a:gd name="adj2" fmla="val 10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右箭头 72"/>
              <p:cNvSpPr/>
              <p:nvPr/>
            </p:nvSpPr>
            <p:spPr>
              <a:xfrm rot="1992744">
                <a:off x="8096700" y="3458890"/>
                <a:ext cx="116332" cy="104111"/>
              </a:xfrm>
              <a:prstGeom prst="rightArrow">
                <a:avLst>
                  <a:gd name="adj1" fmla="val 100000"/>
                  <a:gd name="adj2" fmla="val 10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右箭头 73"/>
              <p:cNvSpPr/>
              <p:nvPr/>
            </p:nvSpPr>
            <p:spPr>
              <a:xfrm rot="10800000">
                <a:off x="6727781" y="3883539"/>
                <a:ext cx="86466" cy="86246"/>
              </a:xfrm>
              <a:prstGeom prst="rightArrow">
                <a:avLst>
                  <a:gd name="adj1" fmla="val 100000"/>
                  <a:gd name="adj2" fmla="val 100000"/>
                </a:avLst>
              </a:prstGeom>
              <a:solidFill>
                <a:srgbClr val="F4FF6C"/>
              </a:solidFill>
              <a:ln>
                <a:solidFill>
                  <a:srgbClr val="F5FF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5FF6C"/>
                  </a:solidFill>
                </a:endParaRPr>
              </a:p>
            </p:txBody>
          </p:sp>
          <p:sp>
            <p:nvSpPr>
              <p:cNvPr id="75" name="文本框 74"/>
              <p:cNvSpPr txBox="1"/>
              <p:nvPr/>
            </p:nvSpPr>
            <p:spPr>
              <a:xfrm>
                <a:off x="7727217" y="4282129"/>
                <a:ext cx="1132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6576997" y="3977351"/>
                <a:ext cx="16191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Tip vortex line</a:t>
                </a:r>
                <a:endParaRPr lang="zh-CN" altLang="en-US" sz="16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77" name="直接箭头连接符 76"/>
              <p:cNvCxnSpPr/>
              <p:nvPr/>
            </p:nvCxnSpPr>
            <p:spPr>
              <a:xfrm>
                <a:off x="7558057" y="3404239"/>
                <a:ext cx="0" cy="5295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箭头连接符 77"/>
              <p:cNvCxnSpPr/>
              <p:nvPr/>
            </p:nvCxnSpPr>
            <p:spPr>
              <a:xfrm flipH="1">
                <a:off x="8151788" y="3650535"/>
                <a:ext cx="209588" cy="63159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矩形 67"/>
            <p:cNvSpPr/>
            <p:nvPr/>
          </p:nvSpPr>
          <p:spPr>
            <a:xfrm>
              <a:off x="1228725" y="5376986"/>
              <a:ext cx="271178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/>
                <a:t>Trailing-edge vortex line</a:t>
              </a:r>
              <a:endParaRPr lang="zh-CN" altLang="en-US" sz="1600" dirty="0"/>
            </a:p>
          </p:txBody>
        </p:sp>
      </p:grpSp>
      <p:pic>
        <p:nvPicPr>
          <p:cNvPr id="79" name="图片 7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49" y="5712400"/>
            <a:ext cx="623683" cy="180000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2" y="5714973"/>
            <a:ext cx="941894" cy="180000"/>
          </a:xfrm>
          <a:prstGeom prst="rect">
            <a:avLst/>
          </a:prstGeom>
        </p:spPr>
      </p:pic>
      <p:sp>
        <p:nvSpPr>
          <p:cNvPr id="81" name="Rectangle 3"/>
          <p:cNvSpPr>
            <a:spLocks noChangeArrowheads="1"/>
          </p:cNvSpPr>
          <p:nvPr/>
        </p:nvSpPr>
        <p:spPr bwMode="auto">
          <a:xfrm>
            <a:off x="1447800" y="6397823"/>
            <a:ext cx="8534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</a:rPr>
              <a:t>W. Tong </a:t>
            </a:r>
            <a:r>
              <a:rPr lang="en-US" altLang="zh-CN" sz="1400" i="1" dirty="0">
                <a:latin typeface="Arial" panose="020B0604020202020204" pitchFamily="34" charset="0"/>
              </a:rPr>
              <a:t>et al</a:t>
            </a:r>
            <a:r>
              <a:rPr lang="en-US" altLang="zh-CN" sz="1400" dirty="0">
                <a:latin typeface="Arial" panose="020B0604020202020204" pitchFamily="34" charset="0"/>
              </a:rPr>
              <a:t>., </a:t>
            </a:r>
            <a:r>
              <a:rPr lang="en-US" altLang="zh-CN" sz="1400" i="1" dirty="0">
                <a:latin typeface="Arial" panose="020B0604020202020204" pitchFamily="34" charset="0"/>
              </a:rPr>
              <a:t>J. Fluid Mech.</a:t>
            </a:r>
            <a:r>
              <a:rPr lang="en-US" altLang="zh-CN" sz="1400" dirty="0">
                <a:latin typeface="Arial" panose="020B0604020202020204" pitchFamily="34" charset="0"/>
              </a:rPr>
              <a:t>, 920, A10, 2021</a:t>
            </a:r>
          </a:p>
        </p:txBody>
      </p:sp>
    </p:spTree>
    <p:extLst>
      <p:ext uri="{BB962C8B-B14F-4D97-AF65-F5344CB8AC3E}">
        <p14:creationId xmlns:p14="http://schemas.microsoft.com/office/powerpoint/2010/main" val="2320742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Impulse theory based on vortex surfaces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143000"/>
            <a:ext cx="11582400" cy="4876800"/>
          </a:xfrm>
        </p:spPr>
        <p:txBody>
          <a:bodyPr>
            <a:normAutofit/>
          </a:bodyPr>
          <a:lstStyle/>
          <a:p>
            <a:r>
              <a:rPr lang="en-US" altLang="zh-CN" dirty="0"/>
              <a:t>Impulse theory (Wu, 2015) in arbitrary finite domain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Choose a vortex surface as integral domain to simplify the impulse theory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For further application, we estimate force in near and far wakes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90" y="4108322"/>
            <a:ext cx="2084309" cy="6173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25" y="4065787"/>
            <a:ext cx="2402500" cy="671901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7391400" y="4263958"/>
            <a:ext cx="602020" cy="3061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75" y="4077782"/>
            <a:ext cx="2442425" cy="64791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914400" y="1626918"/>
            <a:ext cx="10023396" cy="1381948"/>
            <a:chOff x="-99764" y="3252151"/>
            <a:chExt cx="10023396" cy="1381948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16" y="3368001"/>
              <a:ext cx="8177237" cy="768157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230038" y="4250958"/>
              <a:ext cx="1180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black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Impulse</a:t>
              </a:r>
              <a:endParaRPr lang="zh-CN" altLang="en-US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410850" y="4261008"/>
              <a:ext cx="1897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black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Lamb vector</a:t>
              </a:r>
              <a:endParaRPr lang="zh-CN" altLang="en-US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334522" y="4251483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black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Body motion</a:t>
              </a:r>
              <a:endParaRPr lang="zh-CN" altLang="en-US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810499" y="4264767"/>
              <a:ext cx="2113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black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Viscous effect</a:t>
              </a:r>
              <a:endParaRPr lang="zh-CN" altLang="en-US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995199" y="4251483"/>
              <a:ext cx="19975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Normal vorticity</a:t>
              </a:r>
              <a:endParaRPr lang="zh-CN" altLang="en-US" dirty="0">
                <a:solidFill>
                  <a:srgbClr val="FF0000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-99764" y="4250958"/>
              <a:ext cx="1417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prstClr val="black"/>
                  </a:solidFill>
                  <a:latin typeface="Arial" pitchFamily="34" charset="0"/>
                  <a:ea typeface="黑体" pitchFamily="49" charset="-122"/>
                  <a:cs typeface="Arial" pitchFamily="34" charset="0"/>
                </a:rPr>
                <a:t>Total force</a:t>
              </a:r>
              <a:endParaRPr lang="zh-CN" altLang="en-US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666666" y="3252151"/>
              <a:ext cx="2439602" cy="9166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右箭头 19"/>
          <p:cNvSpPr/>
          <p:nvPr/>
        </p:nvSpPr>
        <p:spPr>
          <a:xfrm>
            <a:off x="3484427" y="4263958"/>
            <a:ext cx="602020" cy="3061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714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3. Modeling turbulent mixing in RMI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Model spike and bubble growth rates using the motion of viscous vortex rings</a:t>
            </a:r>
          </a:p>
          <a:p>
            <a:r>
              <a:rPr lang="en-US" altLang="zh-CN" dirty="0"/>
              <a:t>Motion of each vortex ring is modeled by the dual polar coordinates moving with the vortex ring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45</a:t>
            </a:fld>
            <a:endParaRPr lang="en-US" altLang="zh-CN"/>
          </a:p>
        </p:txBody>
      </p:sp>
      <p:pic>
        <p:nvPicPr>
          <p:cNvPr id="22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0" t="32408" r="5473" b="38068"/>
          <a:stretch>
            <a:fillRect/>
          </a:stretch>
        </p:blipFill>
        <p:spPr bwMode="auto">
          <a:xfrm>
            <a:off x="184150" y="3149600"/>
            <a:ext cx="24066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3"/>
          <a:stretch/>
        </p:blipFill>
        <p:spPr bwMode="auto">
          <a:xfrm>
            <a:off x="2667000" y="2590800"/>
            <a:ext cx="19812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3584575"/>
            <a:ext cx="28035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-228600" y="5983274"/>
            <a:ext cx="7326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Schematic for modeling spike/bubble growth in the RMI</a:t>
            </a:r>
            <a:endParaRPr lang="zh-CN" altLang="en-US" dirty="0"/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1625600" y="6456561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N. Peng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.,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</a:rPr>
              <a:t>J. Fluid Mech.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, 911, 2021;   N. Peng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.,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</a:rPr>
              <a:t>J. Fluid Mech.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</a:rPr>
              <a:t>, 925, 2021</a:t>
            </a:r>
          </a:p>
        </p:txBody>
      </p:sp>
      <p:pic>
        <p:nvPicPr>
          <p:cNvPr id="26" name="Picture 9">
            <a:extLst>
              <a:ext uri="{FF2B5EF4-FFF2-40B4-BE49-F238E27FC236}">
                <a16:creationId xmlns:a16="http://schemas.microsoft.com/office/drawing/2014/main" id="{FA9767C1-0755-4A52-99C3-C39C6F54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40037"/>
            <a:ext cx="4443048" cy="312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43">
            <a:extLst>
              <a:ext uri="{FF2B5EF4-FFF2-40B4-BE49-F238E27FC236}">
                <a16:creationId xmlns:a16="http://schemas.microsoft.com/office/drawing/2014/main" id="{0E7EEE4F-2227-4C4C-AF2E-C570C5590B13}"/>
              </a:ext>
            </a:extLst>
          </p:cNvPr>
          <p:cNvSpPr txBox="1"/>
          <p:nvPr/>
        </p:nvSpPr>
        <p:spPr>
          <a:xfrm>
            <a:off x="8035562" y="5967373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Growth rates of </a:t>
            </a:r>
            <a:r>
              <a:rPr lang="en-US" altLang="zh-CN" dirty="0"/>
              <a:t>spikes and bubbles</a:t>
            </a:r>
            <a:r>
              <a:rPr lang="en-US" altLang="zh-CN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</a:t>
            </a:r>
            <a:endParaRPr lang="zh-CN" altLang="en-US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9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3200" dirty="0"/>
              <a:t>Outline of the VSF study</a:t>
            </a:r>
            <a:endParaRPr lang="zh-CN" altLang="en-US" sz="3200" dirty="0"/>
          </a:p>
        </p:txBody>
      </p:sp>
      <p:sp>
        <p:nvSpPr>
          <p:cNvPr id="11" name="圆角矩形 10"/>
          <p:cNvSpPr>
            <a:spLocks noChangeArrowheads="1"/>
          </p:cNvSpPr>
          <p:nvPr/>
        </p:nvSpPr>
        <p:spPr bwMode="auto">
          <a:xfrm>
            <a:off x="1828800" y="1143001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1. Theory and numerics</a:t>
            </a:r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1828800" y="2581349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2. Flow visualization</a:t>
            </a:r>
          </a:p>
        </p:txBody>
      </p:sp>
      <p:sp>
        <p:nvSpPr>
          <p:cNvPr id="13" name="圆角矩形 12"/>
          <p:cNvSpPr>
            <a:spLocks noChangeArrowheads="1"/>
          </p:cNvSpPr>
          <p:nvPr/>
        </p:nvSpPr>
        <p:spPr bwMode="auto">
          <a:xfrm>
            <a:off x="1828800" y="4019697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3. Flow modeling</a:t>
            </a:r>
          </a:p>
        </p:txBody>
      </p:sp>
      <p:sp>
        <p:nvSpPr>
          <p:cNvPr id="14" name="圆角矩形 13"/>
          <p:cNvSpPr>
            <a:spLocks noChangeArrowheads="1"/>
          </p:cNvSpPr>
          <p:nvPr/>
        </p:nvSpPr>
        <p:spPr bwMode="auto">
          <a:xfrm>
            <a:off x="1828800" y="5462358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4. Flow simulation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164897-2448-E84A-8E92-F502E803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46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56284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zh-CN" dirty="0"/>
              <a:t>Geometric description of fluid dynamics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5B41C21F-E06E-46FB-A6CC-9A71EE88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9C616-065B-43AD-AFBD-87C8E9FE22D3}" type="slidenum"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762000" y="1143000"/>
            <a:ext cx="10896600" cy="4876800"/>
          </a:xfrm>
        </p:spPr>
        <p:txBody>
          <a:bodyPr/>
          <a:lstStyle/>
          <a:p>
            <a:r>
              <a:rPr lang="en-US" altLang="zh-CN" dirty="0" err="1"/>
              <a:t>Clebsch</a:t>
            </a:r>
            <a:r>
              <a:rPr lang="zh-CN" altLang="en-US" dirty="0"/>
              <a:t> </a:t>
            </a:r>
            <a:r>
              <a:rPr lang="en-US" altLang="zh-CN" dirty="0"/>
              <a:t>(1859)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0000FF"/>
                </a:solidFill>
              </a:rPr>
              <a:t>describes velocity with zero helicity using multiple VSFs</a:t>
            </a:r>
          </a:p>
          <a:p>
            <a:r>
              <a:rPr lang="en-US" altLang="zh-CN" dirty="0"/>
              <a:t>Spherical </a:t>
            </a:r>
            <a:r>
              <a:rPr lang="en-US" altLang="zh-CN" dirty="0" err="1"/>
              <a:t>Hopf</a:t>
            </a:r>
            <a:r>
              <a:rPr lang="en-US" altLang="zh-CN" dirty="0"/>
              <a:t> mapping</a:t>
            </a:r>
            <a:r>
              <a:rPr lang="zh-CN" altLang="en-US" dirty="0"/>
              <a:t> </a:t>
            </a:r>
            <a:r>
              <a:rPr lang="en-US" altLang="zh-CN" sz="2200" dirty="0"/>
              <a:t>(</a:t>
            </a:r>
            <a:r>
              <a:rPr lang="en-US" sz="2200" dirty="0"/>
              <a:t>Kuznetsov &amp; Mikhailov, 1980; </a:t>
            </a:r>
            <a:r>
              <a:rPr lang="en-US" sz="2200" dirty="0" err="1"/>
              <a:t>Chern</a:t>
            </a:r>
            <a:r>
              <a:rPr lang="en-US" sz="2200" dirty="0"/>
              <a:t> </a:t>
            </a:r>
            <a:r>
              <a:rPr lang="en-US" sz="2200" i="1" dirty="0"/>
              <a:t>et al</a:t>
            </a:r>
            <a:r>
              <a:rPr lang="en-US" sz="2200" dirty="0"/>
              <a:t>., 2017)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A vortex line in R</a:t>
            </a:r>
            <a:r>
              <a:rPr lang="en-US" altLang="zh-CN" baseline="30000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is mapped to a point on S</a:t>
            </a:r>
            <a:r>
              <a:rPr lang="en-US" altLang="zh-CN" baseline="30000" dirty="0"/>
              <a:t>2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A vortex tube in R</a:t>
            </a:r>
            <a:r>
              <a:rPr lang="en-US" altLang="zh-CN" baseline="30000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is mapped to a patch on S</a:t>
            </a:r>
            <a:r>
              <a:rPr lang="en-US" altLang="zh-CN" baseline="30000" dirty="0"/>
              <a:t>2</a:t>
            </a:r>
            <a:r>
              <a:rPr lang="en-US" altLang="zh-CN" dirty="0"/>
              <a:t>, patch area = vorticity flux</a:t>
            </a:r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269DE21-0195-4C00-A4F5-66C6925E9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738" y="3514823"/>
            <a:ext cx="2813058" cy="2072003"/>
          </a:xfrm>
          <a:prstGeom prst="rect">
            <a:avLst/>
          </a:prstGeom>
        </p:spPr>
      </p:pic>
      <p:pic>
        <p:nvPicPr>
          <p:cNvPr id="7" name="Picture 6" descr="A picture containing clock, dome&#10;&#10;Description automatically generated">
            <a:extLst>
              <a:ext uri="{FF2B5EF4-FFF2-40B4-BE49-F238E27FC236}">
                <a16:creationId xmlns:a16="http://schemas.microsoft.com/office/drawing/2014/main" id="{5B1AFC37-3F43-4F4D-95D0-F89C8B7D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844" y="3292908"/>
            <a:ext cx="2327518" cy="2331720"/>
          </a:xfrm>
          <a:prstGeom prst="rect">
            <a:avLst/>
          </a:prstGeom>
        </p:spPr>
      </p:pic>
      <p:sp>
        <p:nvSpPr>
          <p:cNvPr id="8" name="Arrow: Right 30">
            <a:extLst>
              <a:ext uri="{FF2B5EF4-FFF2-40B4-BE49-F238E27FC236}">
                <a16:creationId xmlns:a16="http://schemas.microsoft.com/office/drawing/2014/main" id="{BEAEB3F0-DE4F-4CBC-B161-9AD0A4A5C787}"/>
              </a:ext>
            </a:extLst>
          </p:cNvPr>
          <p:cNvSpPr/>
          <p:nvPr/>
        </p:nvSpPr>
        <p:spPr>
          <a:xfrm>
            <a:off x="5128512" y="4143490"/>
            <a:ext cx="1958088" cy="809510"/>
          </a:xfrm>
          <a:prstGeom prst="rightArrow">
            <a:avLst>
              <a:gd name="adj1" fmla="val 69576"/>
              <a:gd name="adj2" fmla="val 53263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Hopf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mapping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34A5516-54F5-4A97-BB87-3C8A1709BE8B}"/>
              </a:ext>
            </a:extLst>
          </p:cNvPr>
          <p:cNvSpPr txBox="1"/>
          <p:nvPr/>
        </p:nvSpPr>
        <p:spPr>
          <a:xfrm>
            <a:off x="2423807" y="5862935"/>
            <a:ext cx="191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Vortex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tu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be in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34A5516-54F5-4A97-BB87-3C8A1709BE8B}"/>
              </a:ext>
            </a:extLst>
          </p:cNvPr>
          <p:cNvSpPr txBox="1"/>
          <p:nvPr/>
        </p:nvSpPr>
        <p:spPr>
          <a:xfrm>
            <a:off x="7239000" y="584908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Patch on S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 rot="20477582">
            <a:off x="8653019" y="4717526"/>
            <a:ext cx="992127" cy="72946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53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920"/>
    </mc:Choice>
    <mc:Fallback xmlns="">
      <p:transition advTm="3492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zh-CN" dirty="0"/>
              <a:t>Quantization of the velocity field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5B41C21F-E06E-46FB-A6CC-9A71EE88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9C616-065B-43AD-AFBD-87C8E9FE22D3}" type="slidenum"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1828800" y="1143000"/>
            <a:ext cx="8686800" cy="3555166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Two-component wavefunction for velocity</a:t>
            </a:r>
            <a:r>
              <a:rPr lang="en-US" altLang="zh-CN" dirty="0"/>
              <a:t> (quantization)</a:t>
            </a:r>
          </a:p>
          <a:p>
            <a:endParaRPr lang="en-US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b="1" dirty="0">
                <a:solidFill>
                  <a:srgbClr val="0000FF"/>
                </a:solidFill>
              </a:rPr>
              <a:t>Spin vector</a:t>
            </a:r>
          </a:p>
          <a:p>
            <a:pPr lvl="1"/>
            <a:r>
              <a:rPr lang="en-US" altLang="zh-CN" dirty="0"/>
              <a:t>Wavefunction in S</a:t>
            </a:r>
            <a:r>
              <a:rPr lang="en-US" altLang="zh-CN" baseline="30000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is transformed to S</a:t>
            </a:r>
            <a:r>
              <a:rPr lang="en-US" altLang="zh-CN" baseline="30000" dirty="0"/>
              <a:t>2</a:t>
            </a:r>
            <a:r>
              <a:rPr lang="en-US" altLang="zh-CN" dirty="0"/>
              <a:t> by </a:t>
            </a:r>
            <a:r>
              <a:rPr lang="en-US" altLang="zh-CN" dirty="0" err="1"/>
              <a:t>Hopf</a:t>
            </a:r>
            <a:r>
              <a:rPr lang="en-US" altLang="zh-CN" dirty="0"/>
              <a:t> mapping</a:t>
            </a:r>
          </a:p>
          <a:p>
            <a:pPr lvl="1"/>
            <a:r>
              <a:rPr lang="en-US" altLang="zh-CN" b="1" dirty="0">
                <a:solidFill>
                  <a:srgbClr val="0000FF"/>
                </a:solidFill>
              </a:rPr>
              <a:t>Each spin component is a VSF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50893E2F-71E6-40B5-8F9D-8190816CF2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19401" y="2455642"/>
            <a:ext cx="5728146" cy="28755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0DF6705-2EE9-47FD-B3BB-04113C8CC2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76224" y="1767416"/>
            <a:ext cx="6239177" cy="323708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7AB25D35-18C4-453C-AF08-81CA7689FAE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78442" y="4724400"/>
            <a:ext cx="6641758" cy="294130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8C12654-75DB-463E-BEA6-20222844867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667000" y="5241427"/>
            <a:ext cx="6449504" cy="56197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E6003572-7F90-420A-83C0-96271FF47F6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533901" y="6104534"/>
            <a:ext cx="2857500" cy="266196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ABDA8E93-3ADB-4E89-A0B4-4C97E9FC7A1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38600" y="3276600"/>
            <a:ext cx="1869194" cy="3048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031A1C45-5778-4C39-979C-6EF9D48998F8}"/>
              </a:ext>
            </a:extLst>
          </p:cNvPr>
          <p:cNvSpPr/>
          <p:nvPr/>
        </p:nvSpPr>
        <p:spPr>
          <a:xfrm>
            <a:off x="2587349" y="2319724"/>
            <a:ext cx="6186851" cy="5177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B1B52E87-F591-4582-AFE3-AEE6327ED27C}"/>
              </a:ext>
            </a:extLst>
          </p:cNvPr>
          <p:cNvSpPr/>
          <p:nvPr/>
        </p:nvSpPr>
        <p:spPr>
          <a:xfrm>
            <a:off x="2535022" y="5176571"/>
            <a:ext cx="6685178" cy="6908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15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920"/>
    </mc:Choice>
    <mc:Fallback xmlns="">
      <p:transition advTm="3492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/>
              <a:t>Development of the vortex-surface field (VSF)</a:t>
            </a:r>
            <a:endParaRPr kumimoji="1" lang="zh-CN" altLang="en-US" sz="3200" dirty="0"/>
          </a:p>
        </p:txBody>
      </p:sp>
      <p:sp>
        <p:nvSpPr>
          <p:cNvPr id="3" name="幻灯片编号占位符 2">
            <a:extLst>
              <a:ext uri="{FF2B5EF4-FFF2-40B4-BE49-F238E27FC236}">
                <a16:creationId xmlns:a16="http://schemas.microsoft.com/office/drawing/2014/main" id="{E59A4FD3-A737-1147-8997-DA598856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pic>
        <p:nvPicPr>
          <p:cNvPr id="14" name="Picture 3" descr="D:\research\my paper\[2010]Lagrangian_JFM\JFM_cover\YY_JFM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3581400" cy="50954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2"/>
          <p:cNvSpPr txBox="1"/>
          <p:nvPr/>
        </p:nvSpPr>
        <p:spPr>
          <a:xfrm>
            <a:off x="1741117" y="6183215"/>
            <a:ext cx="3517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Spiral scalar structures in turbulence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(Yang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, 2010)</a:t>
            </a:r>
            <a:endParaRPr 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6617139" y="6197025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Tangled vortex tubes in turbulence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(Xiong and Yang, 2019)</a:t>
            </a:r>
            <a:endParaRPr lang="en-US" sz="16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066800"/>
            <a:ext cx="3569517" cy="50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42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zh-CN" dirty="0"/>
              <a:t>Geometric description of vortex tube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5B41C21F-E06E-46FB-A6CC-9A71EE88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9C616-065B-43AD-AFBD-87C8E9FE22D3}" type="slidenum"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33CDA39-A3B4-4DB9-ACD4-308ED65F235B}"/>
              </a:ext>
            </a:extLst>
          </p:cNvPr>
          <p:cNvSpPr txBox="1"/>
          <p:nvPr/>
        </p:nvSpPr>
        <p:spPr>
          <a:xfrm>
            <a:off x="1574262" y="177341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wave function</a:t>
            </a:r>
          </a:p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(quaternion)</a:t>
            </a:r>
            <a:endParaRPr lang="zh-CN" altLang="en-US" sz="16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3940ADA-5A52-4264-A317-3194901F59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72324" y="1127759"/>
            <a:ext cx="6147876" cy="5134031"/>
          </a:xfrm>
          <a:prstGeom prst="rect">
            <a:avLst/>
          </a:prstGeom>
          <a:ln>
            <a:noFill/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33CDA39-A3B4-4DB9-ACD4-308ED65F235B}"/>
              </a:ext>
            </a:extLst>
          </p:cNvPr>
          <p:cNvSpPr txBox="1"/>
          <p:nvPr/>
        </p:nvSpPr>
        <p:spPr>
          <a:xfrm>
            <a:off x="9144000" y="1896521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spin vector</a:t>
            </a:r>
            <a:endParaRPr lang="zh-CN" altLang="en-US" sz="16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3CDA39-A3B4-4DB9-ACD4-308ED65F235B}"/>
              </a:ext>
            </a:extLst>
          </p:cNvPr>
          <p:cNvSpPr txBox="1"/>
          <p:nvPr/>
        </p:nvSpPr>
        <p:spPr>
          <a:xfrm>
            <a:off x="1993361" y="4833646"/>
            <a:ext cx="108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velocity</a:t>
            </a:r>
            <a:endParaRPr lang="zh-CN" altLang="en-US" sz="16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33CDA39-A3B4-4DB9-ACD4-308ED65F235B}"/>
              </a:ext>
            </a:extLst>
          </p:cNvPr>
          <p:cNvSpPr txBox="1"/>
          <p:nvPr/>
        </p:nvSpPr>
        <p:spPr>
          <a:xfrm>
            <a:off x="9144000" y="4833646"/>
            <a:ext cx="139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vorticity</a:t>
            </a:r>
            <a:endParaRPr lang="zh-CN" altLang="en-US" sz="16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38F542-D992-0604-CA69-5DBB5908359A}"/>
              </a:ext>
            </a:extLst>
          </p:cNvPr>
          <p:cNvSpPr txBox="1"/>
          <p:nvPr/>
        </p:nvSpPr>
        <p:spPr>
          <a:xfrm>
            <a:off x="1447800" y="6330048"/>
            <a:ext cx="9144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/>
              <a:t>A. </a:t>
            </a:r>
            <a:r>
              <a:rPr lang="en-US" altLang="zh-CN" sz="1400" dirty="0" err="1"/>
              <a:t>Chern</a:t>
            </a:r>
            <a:r>
              <a:rPr lang="en-US" altLang="zh-CN" sz="1400" dirty="0"/>
              <a:t> </a:t>
            </a:r>
            <a:r>
              <a:rPr lang="en-US" altLang="zh-CN" sz="1400" i="1" dirty="0"/>
              <a:t>et al</a:t>
            </a:r>
            <a:r>
              <a:rPr lang="en-US" altLang="zh-CN" sz="1400" dirty="0"/>
              <a:t>., </a:t>
            </a:r>
            <a:r>
              <a:rPr lang="fr-FR" altLang="zh-CN" sz="1400" i="1" dirty="0"/>
              <a:t>ACM Trans. Graph</a:t>
            </a:r>
            <a:r>
              <a:rPr lang="fr-FR" altLang="zh-CN" sz="1400" dirty="0"/>
              <a:t>., 2017; </a:t>
            </a:r>
            <a:r>
              <a:rPr lang="en-US" altLang="zh-CN" sz="1400" dirty="0"/>
              <a:t>R. Tao </a:t>
            </a:r>
            <a:r>
              <a:rPr lang="en-US" altLang="zh-CN" sz="1400" i="1" dirty="0"/>
              <a:t>et al.</a:t>
            </a:r>
            <a:r>
              <a:rPr lang="en-US" altLang="zh-CN" sz="1400" dirty="0"/>
              <a:t>, </a:t>
            </a:r>
            <a:r>
              <a:rPr lang="en-US" altLang="zh-CN" sz="1400" i="1" dirty="0"/>
              <a:t>Phys. Fluids</a:t>
            </a:r>
            <a:r>
              <a:rPr lang="en-US" altLang="zh-CN" sz="1400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789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920"/>
    </mc:Choice>
    <mc:Fallback xmlns="">
      <p:transition advTm="3492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zh-CN" dirty="0"/>
              <a:t>Representations of tangled vortex tubes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5B41C21F-E06E-46FB-A6CC-9A71EE88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9C616-065B-43AD-AFBD-87C8E9FE22D3}" type="slidenum"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1" y="2720172"/>
            <a:ext cx="3768802" cy="3551254"/>
          </a:xfrm>
          <a:prstGeom prst="rect">
            <a:avLst/>
          </a:prstGeom>
        </p:spPr>
      </p:pic>
      <p:sp>
        <p:nvSpPr>
          <p:cNvPr id="16" name="内容占位符 2"/>
          <p:cNvSpPr>
            <a:spLocks noGrp="1"/>
          </p:cNvSpPr>
          <p:nvPr>
            <p:ph idx="1"/>
          </p:nvPr>
        </p:nvSpPr>
        <p:spPr>
          <a:xfrm>
            <a:off x="1663478" y="1143000"/>
            <a:ext cx="8686800" cy="2666999"/>
          </a:xfrm>
        </p:spPr>
        <p:txBody>
          <a:bodyPr>
            <a:normAutofit/>
          </a:bodyPr>
          <a:lstStyle/>
          <a:p>
            <a:r>
              <a:rPr lang="en-US" altLang="zh-CN" dirty="0"/>
              <a:t>Vortex lines have complex global topology and simple local geometry (similar to fiber bundle)</a:t>
            </a:r>
          </a:p>
          <a:p>
            <a:r>
              <a:rPr lang="en-US" altLang="zh-CN" sz="2400" dirty="0"/>
              <a:t>Inspire us to develop </a:t>
            </a:r>
            <a:r>
              <a:rPr lang="en-US" altLang="zh-CN" sz="2400" b="1" dirty="0">
                <a:solidFill>
                  <a:srgbClr val="FF0000"/>
                </a:solidFill>
              </a:rPr>
              <a:t>VSF-based simulation methods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76600"/>
            <a:ext cx="2159626" cy="211213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87278" y="612082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Patch </a:t>
            </a:r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on S</a:t>
            </a:r>
            <a:r>
              <a:rPr lang="en-US" altLang="zh-CN" sz="1600" baseline="300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2</a:t>
            </a:r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sphere for spin vector</a:t>
            </a:r>
            <a:endParaRPr 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06678" y="612082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Isosurface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of spin-vector component (VSF) in R</a:t>
            </a:r>
            <a:r>
              <a:rPr lang="en-US" sz="1600" baseline="300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3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817055" y="6120824"/>
            <a:ext cx="2319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Close-up view: 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buddle of vortex lines</a:t>
            </a:r>
          </a:p>
        </p:txBody>
      </p:sp>
      <p:sp>
        <p:nvSpPr>
          <p:cNvPr id="23" name="右箭头 22"/>
          <p:cNvSpPr/>
          <p:nvPr/>
        </p:nvSpPr>
        <p:spPr>
          <a:xfrm>
            <a:off x="3568478" y="4573308"/>
            <a:ext cx="838200" cy="24281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" name="右箭头 23"/>
          <p:cNvSpPr/>
          <p:nvPr/>
        </p:nvSpPr>
        <p:spPr>
          <a:xfrm>
            <a:off x="6311678" y="3809999"/>
            <a:ext cx="838200" cy="24281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998" y="3124200"/>
            <a:ext cx="2462358" cy="2462358"/>
          </a:xfrm>
          <a:prstGeom prst="rect">
            <a:avLst/>
          </a:prstGeom>
          <a:ln w="31750">
            <a:solidFill>
              <a:srgbClr val="0000FF"/>
            </a:solidFill>
            <a:prstDash val="dash"/>
          </a:ln>
        </p:spPr>
      </p:pic>
      <p:sp>
        <p:nvSpPr>
          <p:cNvPr id="26" name="矩形 25"/>
          <p:cNvSpPr/>
          <p:nvPr/>
        </p:nvSpPr>
        <p:spPr>
          <a:xfrm>
            <a:off x="5473477" y="3581400"/>
            <a:ext cx="646665" cy="646665"/>
          </a:xfrm>
          <a:prstGeom prst="rect">
            <a:avLst/>
          </a:prstGeom>
          <a:solidFill>
            <a:schemeClr val="accent1">
              <a:alpha val="19000"/>
            </a:schemeClr>
          </a:solidFill>
          <a:ln w="31750">
            <a:solidFill>
              <a:srgbClr val="0000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920"/>
    </mc:Choice>
    <mc:Fallback xmlns="">
      <p:transition advTm="3492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647700" y="1149782"/>
            <a:ext cx="10896600" cy="2196600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Spin Euler equation for ideal flow is based on spin vector rather than velocity</a:t>
            </a:r>
          </a:p>
          <a:p>
            <a:pPr>
              <a:lnSpc>
                <a:spcPct val="125000"/>
              </a:lnSpc>
            </a:pPr>
            <a:r>
              <a:rPr lang="en-US" altLang="zh-CN" dirty="0"/>
              <a:t>Derive a non-blowup criterion based on Laplacian spin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solidFill>
            <a:srgbClr val="8B001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25000"/>
              </a:lnSpc>
            </a:pPr>
            <a:r>
              <a:rPr lang="en-US" altLang="zh-CN" sz="3200" dirty="0"/>
              <a:t>Spin Euler equation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CB02CD-A21A-274C-B5A3-1D33BFDC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51</a:t>
            </a:fld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996" y="2416456"/>
            <a:ext cx="4628380" cy="33747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2" y="3906771"/>
            <a:ext cx="3626976" cy="19061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6" y="2362200"/>
            <a:ext cx="1752600" cy="3026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839470"/>
            <a:ext cx="3693652" cy="10519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2720168-F175-4F42-9087-54785845BD95}"/>
              </a:ext>
            </a:extLst>
          </p:cNvPr>
          <p:cNvSpPr txBox="1"/>
          <p:nvPr/>
        </p:nvSpPr>
        <p:spPr>
          <a:xfrm>
            <a:off x="304800" y="5867400"/>
            <a:ext cx="2170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Lattice of spin vectors</a:t>
            </a:r>
            <a:endParaRPr lang="zh-CN" altLang="en-US" sz="1600" b="1" i="1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720168-F175-4F42-9087-54785845BD95}"/>
              </a:ext>
            </a:extLst>
          </p:cNvPr>
          <p:cNvSpPr txBox="1"/>
          <p:nvPr/>
        </p:nvSpPr>
        <p:spPr>
          <a:xfrm>
            <a:off x="4844239" y="5828295"/>
            <a:ext cx="3305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Evolution of </a:t>
            </a:r>
            <a:r>
              <a:rPr lang="en-US" altLang="zh-CN" sz="1600" dirty="0" err="1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isosurface</a:t>
            </a:r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of </a:t>
            </a:r>
            <a:r>
              <a:rPr lang="en-US" altLang="zh-CN" sz="1600" i="1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s</a:t>
            </a:r>
            <a:r>
              <a:rPr lang="en-US" altLang="zh-CN" sz="1600" baseline="-250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1</a:t>
            </a:r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(VSF)</a:t>
            </a:r>
            <a:endParaRPr lang="zh-CN" altLang="en-US" sz="1600" b="1" i="1" baseline="-250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22A243-3BFA-A688-F8E1-BA2CA8ECC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1869964"/>
            <a:ext cx="2947340" cy="437843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6C107DC-9355-94B0-ECA0-6BD50E142486}"/>
              </a:ext>
            </a:extLst>
          </p:cNvPr>
          <p:cNvSpPr txBox="1"/>
          <p:nvPr/>
        </p:nvSpPr>
        <p:spPr>
          <a:xfrm>
            <a:off x="2400925" y="5867400"/>
            <a:ext cx="182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precession of </a:t>
            </a:r>
            <a:r>
              <a:rPr lang="en-US" altLang="zh-CN" sz="1600" b="1" i="1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s</a:t>
            </a:r>
            <a:r>
              <a:rPr lang="en-US" altLang="zh-CN" sz="1600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 around </a:t>
            </a:r>
            <a:r>
              <a:rPr lang="en-US" altLang="zh-CN" sz="1600" b="1" i="1" dirty="0">
                <a:solidFill>
                  <a:prstClr val="black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m</a:t>
            </a:r>
            <a:endParaRPr lang="zh-CN" altLang="en-US" sz="1600" b="1" i="1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429000" y="6400800"/>
            <a:ext cx="8458200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Z. </a:t>
            </a:r>
            <a:r>
              <a:rPr lang="en-US" altLang="zh-CN" sz="1400" dirty="0" err="1">
                <a:latin typeface="Arial" panose="020B0604020202020204" pitchFamily="34" charset="0"/>
                <a:cs typeface="Arial" panose="020B0604020202020204" pitchFamily="34" charset="0"/>
              </a:rPr>
              <a:t>Meng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and Y. Yang, 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J. Fluid Mech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. (under review); arXiv:2311.05149</a:t>
            </a:r>
          </a:p>
        </p:txBody>
      </p:sp>
    </p:spTree>
    <p:extLst>
      <p:ext uri="{BB962C8B-B14F-4D97-AF65-F5344CB8AC3E}">
        <p14:creationId xmlns:p14="http://schemas.microsoft.com/office/powerpoint/2010/main" val="2699805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689ADF-1C04-BB85-0966-561313AA9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of free-surface vortex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044733-772C-5517-A024-DBA06496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9C616-065B-43AD-AFBD-87C8E9FE22D3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5" name="demo_compressed">
            <a:hlinkClick r:id="" action="ppaction://media"/>
            <a:extLst>
              <a:ext uri="{FF2B5EF4-FFF2-40B4-BE49-F238E27FC236}">
                <a16:creationId xmlns:a16="http://schemas.microsoft.com/office/drawing/2014/main" id="{A63189D3-5904-3449-62B8-527A83A412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1506" end="650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023" y="990600"/>
            <a:ext cx="9492353" cy="533944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B51B961-38B1-AC1B-BCB9-5EA7AB298C54}"/>
              </a:ext>
            </a:extLst>
          </p:cNvPr>
          <p:cNvSpPr txBox="1"/>
          <p:nvPr/>
        </p:nvSpPr>
        <p:spPr>
          <a:xfrm>
            <a:off x="1600200" y="6330048"/>
            <a:ext cx="9144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/>
              <a:t>S. </a:t>
            </a:r>
            <a:r>
              <a:rPr lang="en-US" altLang="zh-CN" sz="1400" dirty="0" err="1"/>
              <a:t>Xiong</a:t>
            </a:r>
            <a:r>
              <a:rPr lang="en-US" altLang="zh-CN" sz="1400" dirty="0"/>
              <a:t> </a:t>
            </a:r>
            <a:r>
              <a:rPr lang="en-US" altLang="zh-CN" sz="1400" i="1" dirty="0"/>
              <a:t>et al</a:t>
            </a:r>
            <a:r>
              <a:rPr lang="en-US" altLang="zh-CN" sz="1400" dirty="0"/>
              <a:t>., </a:t>
            </a:r>
            <a:r>
              <a:rPr lang="en-US" altLang="zh-CN" sz="1400" i="1" dirty="0"/>
              <a:t>ACM Trans. Graph.</a:t>
            </a:r>
            <a:r>
              <a:rPr lang="en-US" altLang="zh-CN" sz="1400" dirty="0"/>
              <a:t>, 41, 116, 2022</a:t>
            </a:r>
          </a:p>
        </p:txBody>
      </p:sp>
    </p:spTree>
    <p:extLst>
      <p:ext uri="{BB962C8B-B14F-4D97-AF65-F5344CB8AC3E}">
        <p14:creationId xmlns:p14="http://schemas.microsoft.com/office/powerpoint/2010/main" val="26437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" r="-68"/>
          <a:stretch/>
        </p:blipFill>
        <p:spPr>
          <a:xfrm>
            <a:off x="152400" y="2743200"/>
            <a:ext cx="6990998" cy="32766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zh-CN" dirty="0">
                <a:ea typeface="黑体" panose="02010609060101010101" pitchFamily="49" charset="-122"/>
              </a:rPr>
              <a:t>Quantum computing of fluid dynamics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28600" y="1178904"/>
            <a:ext cx="11887200" cy="1431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No effective quantum algorithm for highly nonlinear NS equation</a:t>
            </a:r>
          </a:p>
          <a:p>
            <a:pPr marL="342900" lvl="0" indent="-342900" eaLnBrk="0" hangingPunct="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Two-component Schrödinger equation</a:t>
            </a:r>
            <a:r>
              <a:rPr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for flow with finite vorticity and dissipation</a:t>
            </a:r>
          </a:p>
          <a:p>
            <a:pPr marL="342900" lvl="0" indent="-342900" eaLnBrk="0" hangingPunct="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It has the unitary operator,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more suitable than the NSE for quantum computing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1000" y="5943600"/>
            <a:ext cx="59943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Tangled vortex tubes for isotropic turbulence in the ISF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D17A0-BB21-4F06-8EFF-DC709DECCE8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765" y="3282159"/>
            <a:ext cx="3970023" cy="6952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4876800"/>
            <a:ext cx="5141247" cy="125766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476010" y="2895600"/>
            <a:ext cx="3991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Hydrodynamic 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Schrödinger equation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15200" y="4191000"/>
            <a:ext cx="4493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Corresponding equation for a fluid flow with a 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special constitutive relation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矩形 3">
            <a:extLst>
              <a:ext uri="{FF2B5EF4-FFF2-40B4-BE49-F238E27FC236}">
                <a16:creationId xmlns:a16="http://schemas.microsoft.com/office/drawing/2014/main" id="{7096761D-E51A-B285-FA24-1E7BAF21D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00801"/>
            <a:ext cx="9144000" cy="32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hangingPunc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Z.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Meng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and Y. Yang,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Phys. Rev. Research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5, 033182, 2023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71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zh-CN" dirty="0">
                <a:ea typeface="黑体" panose="02010609060101010101" pitchFamily="49" charset="-122"/>
              </a:rPr>
              <a:t>Schematic for </a:t>
            </a:r>
            <a:r>
              <a:rPr lang="en-US" altLang="zh-CN">
                <a:ea typeface="黑体" panose="02010609060101010101" pitchFamily="49" charset="-122"/>
              </a:rPr>
              <a:t>quantum simulation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D17A0-BB21-4F06-8EFF-DC709DECCE8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763610"/>
            <a:ext cx="8867790" cy="35609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43100" y="6308210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Schematic of quantum simulation and measurement of the Schrödinger flow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865510-AE6B-ABDE-4BDD-BF22B7BD94F7}"/>
              </a:ext>
            </a:extLst>
          </p:cNvPr>
          <p:cNvSpPr txBox="1"/>
          <p:nvPr/>
        </p:nvSpPr>
        <p:spPr>
          <a:xfrm>
            <a:off x="685800" y="1178904"/>
            <a:ext cx="11049000" cy="189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Simulation of the Schrödinger flow 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only involves the wave function</a:t>
            </a:r>
          </a:p>
          <a:p>
            <a:pPr marL="342900" lvl="0" indent="-342900" eaLnBrk="0" hangingPunct="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It is 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equivalent to a Hamiltonian simulation for the motion of a particle</a:t>
            </a:r>
          </a:p>
          <a:p>
            <a:pPr marL="342900" lvl="0" indent="-342900" eaLnBrk="0" hangingPunct="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Fluid density and velocity are obtained by measuring the wave function</a:t>
            </a:r>
          </a:p>
          <a:p>
            <a:pPr marL="342900" lvl="0" indent="-342900" eaLnBrk="0" hangingPunct="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  <a:defRPr/>
            </a:pP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036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altLang="zh-CN" dirty="0">
                <a:ea typeface="黑体" panose="02010609060101010101" pitchFamily="49" charset="-122"/>
              </a:rPr>
              <a:t>Quantum and hybrid simulations of simple flows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38200" y="1178903"/>
            <a:ext cx="1089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hangingPunct="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Develop a prediction-correction quantum algorithm to solve the HSE with partial exponential speedup</a:t>
            </a:r>
          </a:p>
          <a:p>
            <a:pPr marL="342900" lvl="0" indent="-342900" eaLnBrk="0" hangingPunct="0">
              <a:lnSpc>
                <a:spcPct val="125000"/>
              </a:lnSpc>
              <a:buClr>
                <a:srgbClr val="800000"/>
              </a:buClr>
              <a:buFont typeface="Wingdings" panose="05000000000000000000" pitchFamily="2" charset="2"/>
              <a:buChar char="n"/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Use IBM </a:t>
            </a:r>
            <a:r>
              <a:rPr lang="en-US" altLang="zh-CN" sz="2400" dirty="0" err="1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Qiskit</a:t>
            </a:r>
            <a:r>
              <a:rPr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with the QASM simulator (virtual quantum computer)</a:t>
            </a:r>
          </a:p>
          <a:p>
            <a:pPr marL="342900" marR="0" lvl="0" indent="-34290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rgbClr val="800000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89104" y="5638800"/>
            <a:ext cx="396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Quantum simulation of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1D steady</a:t>
            </a:r>
            <a:r>
              <a:rPr kumimoji="0" lang="en-US" altLang="zh-CN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flow with 6 qubits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D17A0-BB21-4F06-8EFF-DC709DECCE89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705C349-7FDF-BE68-0F5C-AEC6431F9133}"/>
              </a:ext>
            </a:extLst>
          </p:cNvPr>
          <p:cNvSpPr/>
          <p:nvPr/>
        </p:nvSpPr>
        <p:spPr>
          <a:xfrm>
            <a:off x="5355785" y="4311129"/>
            <a:ext cx="3918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b="10455"/>
          <a:stretch/>
        </p:blipFill>
        <p:spPr>
          <a:xfrm>
            <a:off x="1165304" y="2725797"/>
            <a:ext cx="4092496" cy="28067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743" y="2716627"/>
            <a:ext cx="5352257" cy="291139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885970" y="5638800"/>
            <a:ext cx="5163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defRPr/>
            </a:pP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Quantum-classical hybrid simulation of</a:t>
            </a:r>
          </a:p>
          <a:p>
            <a:pPr lvl="0" algn="ctr" eaLnBrk="0" hangingPunct="0">
              <a:defRPr/>
            </a:pP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2D </a:t>
            </a:r>
            <a:r>
              <a:rPr lang="en-US" altLang="zh-CN" sz="1600" noProof="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Taylor-Green flow with 10 qubits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7096761D-E51A-B285-FA24-1E7BAF21D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00801"/>
            <a:ext cx="9144000" cy="32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hangingPunct="0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</a:t>
            </a:r>
            <a:r>
              <a:rPr lang="en-US" altLang="zh-CN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Y. Yang, </a:t>
            </a:r>
            <a:r>
              <a:rPr lang="en-US" altLang="zh-CN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 Rev. Research</a:t>
            </a:r>
            <a:r>
              <a:rPr lang="en-US" altLang="zh-CN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5, 033182, 2023</a:t>
            </a:r>
          </a:p>
        </p:txBody>
      </p:sp>
    </p:spTree>
    <p:extLst>
      <p:ext uri="{BB962C8B-B14F-4D97-AF65-F5344CB8AC3E}">
        <p14:creationId xmlns:p14="http://schemas.microsoft.com/office/powerpoint/2010/main" val="1407168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3200" dirty="0"/>
              <a:t>Summary</a:t>
            </a:r>
            <a:endParaRPr lang="zh-CN" altLang="en-US" sz="3200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57200" y="1219200"/>
            <a:ext cx="11353800" cy="4419600"/>
          </a:xfrm>
        </p:spPr>
        <p:txBody>
          <a:bodyPr>
            <a:noAutofit/>
          </a:bodyPr>
          <a:lstStyle/>
          <a:p>
            <a:r>
              <a:rPr lang="en-US" altLang="zh-CN" dirty="0"/>
              <a:t>VSF: its </a:t>
            </a:r>
            <a:r>
              <a:rPr lang="en-US" altLang="zh-CN" dirty="0" err="1"/>
              <a:t>isosurface</a:t>
            </a:r>
            <a:r>
              <a:rPr lang="en-US" altLang="zh-CN" dirty="0"/>
              <a:t> is a vortex surface consisting of vortex lines</a:t>
            </a:r>
          </a:p>
          <a:p>
            <a:r>
              <a:rPr lang="en-US" altLang="zh-CN" dirty="0"/>
              <a:t>VSF visualization elucidates key mechanisms in the flows with essential vortex dynamics, such as turbulence and wall flow transition</a:t>
            </a:r>
          </a:p>
          <a:p>
            <a:r>
              <a:rPr lang="en-US" altLang="zh-CN" dirty="0"/>
              <a:t>VSF characterization reveals correlation between geometric statistics and the friction in transition, thrust in bio-propulsion or growth rate in interface instability</a:t>
            </a:r>
          </a:p>
          <a:p>
            <a:r>
              <a:rPr lang="en-US" altLang="zh-CN" dirty="0"/>
              <a:t>VSF inspires novel numerical methods on graphic and quantum processors</a:t>
            </a:r>
          </a:p>
          <a:p>
            <a:endParaRPr lang="en-US" altLang="zh-CN" dirty="0"/>
          </a:p>
          <a:p>
            <a:r>
              <a:rPr lang="en-US" altLang="zh-CN" dirty="0"/>
              <a:t>Future work: VSF-based diagnostics and simulation of complex flows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B53AE45-2A38-8044-BDB6-A5A2573B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47800" y="6016823"/>
            <a:ext cx="853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0000FF"/>
                </a:solidFill>
                <a:latin typeface="Arial" panose="020B0604020202020204" pitchFamily="34" charset="0"/>
              </a:rPr>
              <a:t>Tutorial Review</a:t>
            </a:r>
            <a:r>
              <a:rPr lang="zh-CN" altLang="en-US" sz="1800" b="1" dirty="0">
                <a:solidFill>
                  <a:srgbClr val="0000FF"/>
                </a:solidFill>
                <a:latin typeface="Arial" panose="020B0604020202020204" pitchFamily="34" charset="0"/>
              </a:rPr>
              <a:t>： </a:t>
            </a:r>
            <a:r>
              <a:rPr lang="en-US" altLang="zh-CN" sz="1800" b="1" dirty="0">
                <a:solidFill>
                  <a:srgbClr val="0000FF"/>
                </a:solidFill>
                <a:latin typeface="Arial" panose="020B0604020202020204" pitchFamily="34" charset="0"/>
              </a:rPr>
              <a:t>Y. Yang, S. </a:t>
            </a:r>
            <a:r>
              <a:rPr lang="en-US" altLang="zh-CN" sz="1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Xiong</a:t>
            </a:r>
            <a:r>
              <a:rPr lang="en-US" altLang="zh-CN" sz="1800" b="1" dirty="0">
                <a:solidFill>
                  <a:srgbClr val="0000FF"/>
                </a:solidFill>
                <a:latin typeface="Arial" panose="020B0604020202020204" pitchFamily="34" charset="0"/>
              </a:rPr>
              <a:t>, and Z. Lu, </a:t>
            </a:r>
            <a:r>
              <a:rPr lang="en-US" altLang="zh-CN" sz="1800" b="1" i="1" dirty="0">
                <a:solidFill>
                  <a:srgbClr val="0000FF"/>
                </a:solidFill>
                <a:latin typeface="Arial" panose="020B0604020202020204" pitchFamily="34" charset="0"/>
              </a:rPr>
              <a:t>Flow</a:t>
            </a:r>
            <a:r>
              <a:rPr lang="en-US" altLang="zh-CN" sz="1800" b="1" dirty="0">
                <a:solidFill>
                  <a:srgbClr val="0000FF"/>
                </a:solidFill>
                <a:latin typeface="Arial" panose="020B0604020202020204" pitchFamily="34" charset="0"/>
              </a:rPr>
              <a:t>, 3, E33, 2023</a:t>
            </a:r>
          </a:p>
        </p:txBody>
      </p:sp>
    </p:spTree>
    <p:extLst>
      <p:ext uri="{BB962C8B-B14F-4D97-AF65-F5344CB8AC3E}">
        <p14:creationId xmlns:p14="http://schemas.microsoft.com/office/powerpoint/2010/main" val="1992614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1371601"/>
            <a:ext cx="11353800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dirty="0"/>
              <a:t>Collaborators: </a:t>
            </a:r>
            <a:r>
              <a:rPr lang="en-US" altLang="zh-CN" dirty="0" err="1"/>
              <a:t>Yaomin</a:t>
            </a:r>
            <a:r>
              <a:rPr lang="en-US" altLang="zh-CN" dirty="0"/>
              <a:t> Zhao, Wenjie Zheng, Hao Zhou, </a:t>
            </a:r>
            <a:r>
              <a:rPr lang="en-US" altLang="zh-CN" dirty="0" err="1"/>
              <a:t>Jiaping</a:t>
            </a:r>
            <a:r>
              <a:rPr lang="en-US" altLang="zh-CN" dirty="0"/>
              <a:t> You, Jinhua Hao, </a:t>
            </a:r>
            <a:r>
              <a:rPr lang="en-US" altLang="zh-CN" dirty="0" err="1"/>
              <a:t>Naifu</a:t>
            </a:r>
            <a:r>
              <a:rPr lang="en-US" altLang="zh-CN" dirty="0"/>
              <a:t> Peng, </a:t>
            </a:r>
            <a:r>
              <a:rPr lang="en-US" altLang="zh-CN" dirty="0" err="1"/>
              <a:t>Wenwen</a:t>
            </a:r>
            <a:r>
              <a:rPr lang="en-US" altLang="zh-CN" dirty="0"/>
              <a:t> Tong, </a:t>
            </a:r>
            <a:r>
              <a:rPr lang="en-US" altLang="zh-CN" dirty="0" err="1"/>
              <a:t>Shanxin</a:t>
            </a:r>
            <a:r>
              <a:rPr lang="en-US" altLang="zh-CN" dirty="0"/>
              <a:t> </a:t>
            </a:r>
            <a:r>
              <a:rPr lang="en-US" altLang="zh-CN" dirty="0" err="1"/>
              <a:t>Ruan</a:t>
            </a:r>
            <a:r>
              <a:rPr lang="en-US" altLang="zh-CN" dirty="0"/>
              <a:t>, </a:t>
            </a:r>
            <a:r>
              <a:rPr lang="en-US" altLang="zh-CN" dirty="0" err="1"/>
              <a:t>Likun</a:t>
            </a:r>
            <a:r>
              <a:rPr lang="en-US" altLang="zh-CN" dirty="0"/>
              <a:t> Gu, </a:t>
            </a:r>
            <a:r>
              <a:rPr lang="en-US" altLang="zh-CN" dirty="0" err="1"/>
              <a:t>Pengyu</a:t>
            </a:r>
            <a:r>
              <a:rPr lang="en-US" altLang="zh-CN" dirty="0"/>
              <a:t> He, </a:t>
            </a:r>
            <a:r>
              <a:rPr lang="en-US" altLang="zh-CN" dirty="0" err="1"/>
              <a:t>Zhifeng</a:t>
            </a:r>
            <a:r>
              <a:rPr lang="en-US" altLang="zh-CN" dirty="0"/>
              <a:t> Liu, Zhen Lu, </a:t>
            </a:r>
            <a:r>
              <a:rPr lang="en-US" altLang="zh-CN" dirty="0" err="1"/>
              <a:t>Shiying</a:t>
            </a:r>
            <a:r>
              <a:rPr lang="en-US" altLang="zh-CN" dirty="0"/>
              <a:t> Xiong (ZJU), Jie Yao (BIT), Fazle Hussain (Texas Tech), and Dale Pullin (Caltech)</a:t>
            </a:r>
          </a:p>
          <a:p>
            <a:pPr>
              <a:lnSpc>
                <a:spcPct val="110000"/>
              </a:lnSpc>
            </a:pPr>
            <a:endParaRPr lang="en-US" altLang="zh-CN" dirty="0"/>
          </a:p>
          <a:p>
            <a:pPr>
              <a:lnSpc>
                <a:spcPct val="110000"/>
              </a:lnSpc>
            </a:pPr>
            <a:r>
              <a:rPr lang="en-US" altLang="zh-CN" dirty="0"/>
              <a:t>This work is supported by NSFC</a:t>
            </a:r>
            <a:endParaRPr lang="en-US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24000" y="4572001"/>
            <a:ext cx="914400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</a:pPr>
            <a:r>
              <a:rPr lang="en-US" altLang="zh-CN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Thanks!</a:t>
            </a:r>
          </a:p>
        </p:txBody>
      </p:sp>
      <p:sp>
        <p:nvSpPr>
          <p:cNvPr id="12" name="矩形 10"/>
          <p:cNvSpPr>
            <a:spLocks noChangeArrowheads="1"/>
          </p:cNvSpPr>
          <p:nvPr/>
        </p:nvSpPr>
        <p:spPr bwMode="auto">
          <a:xfrm>
            <a:off x="1524000" y="6182265"/>
            <a:ext cx="91440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dirty="0">
                <a:latin typeface="Arial" pitchFamily="34" charset="0"/>
                <a:ea typeface="黑体" pitchFamily="49" charset="-122"/>
                <a:cs typeface="Arial" pitchFamily="34" charset="0"/>
              </a:rPr>
              <a:t>Email: </a:t>
            </a:r>
            <a:r>
              <a:rPr lang="en-US" altLang="zh-CN" dirty="0">
                <a:solidFill>
                  <a:srgbClr val="0000FF"/>
                </a:solidFill>
                <a:latin typeface="Arial" pitchFamily="34" charset="0"/>
                <a:ea typeface="黑体" pitchFamily="49" charset="-122"/>
                <a:cs typeface="Arial" pitchFamily="34" charset="0"/>
              </a:rPr>
              <a:t>yyg@pku.edu.cn</a:t>
            </a:r>
          </a:p>
        </p:txBody>
      </p:sp>
      <p:sp>
        <p:nvSpPr>
          <p:cNvPr id="13" name="标题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Acknowledgments</a:t>
            </a:r>
            <a:endParaRPr lang="zh-CN" altLang="en-US" sz="2800" dirty="0"/>
          </a:p>
        </p:txBody>
      </p:sp>
      <p:sp>
        <p:nvSpPr>
          <p:cNvPr id="2" name="幻灯片编号占位符 1">
            <a:extLst>
              <a:ext uri="{FF2B5EF4-FFF2-40B4-BE49-F238E27FC236}">
                <a16:creationId xmlns:a16="http://schemas.microsoft.com/office/drawing/2014/main" id="{FE3EDAC7-96DF-4946-B40B-1E3D888D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57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691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3200" dirty="0"/>
              <a:t>Outline of the VSF study</a:t>
            </a:r>
            <a:endParaRPr lang="zh-CN" altLang="en-US" sz="3200" dirty="0"/>
          </a:p>
        </p:txBody>
      </p:sp>
      <p:sp>
        <p:nvSpPr>
          <p:cNvPr id="11" name="圆角矩形 10"/>
          <p:cNvSpPr>
            <a:spLocks noChangeArrowheads="1"/>
          </p:cNvSpPr>
          <p:nvPr/>
        </p:nvSpPr>
        <p:spPr bwMode="auto">
          <a:xfrm>
            <a:off x="1828800" y="1143001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1. Theory and numerics</a:t>
            </a:r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1828800" y="2581349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2. Flow visualization</a:t>
            </a:r>
          </a:p>
        </p:txBody>
      </p:sp>
      <p:sp>
        <p:nvSpPr>
          <p:cNvPr id="13" name="圆角矩形 12"/>
          <p:cNvSpPr>
            <a:spLocks noChangeArrowheads="1"/>
          </p:cNvSpPr>
          <p:nvPr/>
        </p:nvSpPr>
        <p:spPr bwMode="auto">
          <a:xfrm>
            <a:off x="1828800" y="4019697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3. Flow modeling</a:t>
            </a:r>
          </a:p>
        </p:txBody>
      </p:sp>
      <p:sp>
        <p:nvSpPr>
          <p:cNvPr id="14" name="圆角矩形 13"/>
          <p:cNvSpPr>
            <a:spLocks noChangeArrowheads="1"/>
          </p:cNvSpPr>
          <p:nvPr/>
        </p:nvSpPr>
        <p:spPr bwMode="auto">
          <a:xfrm>
            <a:off x="1828800" y="5462358"/>
            <a:ext cx="8534400" cy="119848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4. Flow simulation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5164897-2448-E84A-8E92-F502E803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21377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Vorticity and related global structures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8800" y="1143001"/>
            <a:ext cx="8686800" cy="3703637"/>
          </a:xfrm>
        </p:spPr>
        <p:txBody>
          <a:bodyPr>
            <a:normAutofit/>
          </a:bodyPr>
          <a:lstStyle/>
          <a:p>
            <a:r>
              <a:rPr lang="en-US" altLang="zh-CN" dirty="0"/>
              <a:t>Governing equation of fluid motion: </a:t>
            </a:r>
            <a:r>
              <a:rPr lang="en-US" altLang="zh-CN" dirty="0" err="1"/>
              <a:t>Navier</a:t>
            </a:r>
            <a:r>
              <a:rPr lang="en-US" altLang="zh-CN" dirty="0"/>
              <a:t>-Stokes equations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Vorticity </a:t>
            </a:r>
            <a:r>
              <a:rPr lang="zh-CN" altLang="en-US" b="1" i="1" dirty="0"/>
              <a:t>ω </a:t>
            </a:r>
            <a:r>
              <a:rPr lang="en-US" altLang="zh-CN" dirty="0"/>
              <a:t>= curl(</a:t>
            </a:r>
            <a:r>
              <a:rPr lang="en-US" altLang="zh-CN" b="1" i="1" dirty="0"/>
              <a:t>u</a:t>
            </a:r>
            <a:r>
              <a:rPr lang="en-US" altLang="zh-CN" dirty="0"/>
              <a:t>), and vorticity equation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Vorticity-based global structures (integral lines and surfaces)</a:t>
            </a:r>
            <a:endParaRPr lang="zh-CN" altLang="en-US" dirty="0"/>
          </a:p>
        </p:txBody>
      </p:sp>
      <p:pic>
        <p:nvPicPr>
          <p:cNvPr id="5" name="Picture 7" descr="phi_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4400" y="4724400"/>
            <a:ext cx="1828800" cy="1828800"/>
          </a:xfrm>
          <a:prstGeom prst="rect">
            <a:avLst/>
          </a:prstGeom>
        </p:spPr>
      </p:pic>
      <p:pic>
        <p:nvPicPr>
          <p:cNvPr id="6" name="Picture 24" descr="VSF0_T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01248"/>
            <a:ext cx="16764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phi_AB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4732973"/>
            <a:ext cx="1828800" cy="1828800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>
          <a:xfrm>
            <a:off x="1524000" y="6443246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Vortex line</a:t>
            </a:r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6096000" y="6443246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Vortex surfaces</a:t>
            </a:r>
            <a:endParaRPr lang="en-US" altLang="zh-CN" sz="16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11" name="曲线连接符 10"/>
          <p:cNvCxnSpPr/>
          <p:nvPr/>
        </p:nvCxnSpPr>
        <p:spPr>
          <a:xfrm flipV="1">
            <a:off x="2209800" y="5105400"/>
            <a:ext cx="2286000" cy="1143000"/>
          </a:xfrm>
          <a:prstGeom prst="curvedConnector3">
            <a:avLst/>
          </a:prstGeom>
          <a:ln w="38100">
            <a:solidFill>
              <a:srgbClr val="0000FF"/>
            </a:solidFill>
            <a:tailEnd type="non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2209800" y="6400800"/>
            <a:ext cx="457200" cy="0"/>
          </a:xfrm>
          <a:prstGeom prst="straightConnector1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2209800" y="6019800"/>
            <a:ext cx="457200" cy="76200"/>
          </a:xfrm>
          <a:prstGeom prst="straightConnector1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2932112" y="6057900"/>
            <a:ext cx="457200" cy="227514"/>
          </a:xfrm>
          <a:prstGeom prst="straightConnector1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2743200" y="5692755"/>
            <a:ext cx="417512" cy="250847"/>
          </a:xfrm>
          <a:prstGeom prst="straightConnector1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3279776" y="5041484"/>
            <a:ext cx="341313" cy="368717"/>
          </a:xfrm>
          <a:prstGeom prst="straightConnector1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V="1">
            <a:off x="3962400" y="4920579"/>
            <a:ext cx="457200" cy="76200"/>
          </a:xfrm>
          <a:prstGeom prst="straightConnector1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V="1">
            <a:off x="4038600" y="5247190"/>
            <a:ext cx="457200" cy="86811"/>
          </a:xfrm>
          <a:prstGeom prst="straightConnector1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3505201" y="5542692"/>
            <a:ext cx="377825" cy="324709"/>
          </a:xfrm>
          <a:prstGeom prst="straightConnector1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utoShape 7"/>
          <p:cNvSpPr>
            <a:spLocks noChangeAspect="1" noChangeArrowheads="1" noTextEdit="1"/>
          </p:cNvSpPr>
          <p:nvPr/>
        </p:nvSpPr>
        <p:spPr bwMode="auto">
          <a:xfrm>
            <a:off x="2476500" y="1711087"/>
            <a:ext cx="3886200" cy="76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9" name="Group 12"/>
          <p:cNvGrpSpPr>
            <a:grpSpLocks noChangeAspect="1"/>
          </p:cNvGrpSpPr>
          <p:nvPr/>
        </p:nvGrpSpPr>
        <p:grpSpPr bwMode="auto">
          <a:xfrm>
            <a:off x="2476502" y="1781756"/>
            <a:ext cx="4152899" cy="749275"/>
            <a:chOff x="796" y="1784"/>
            <a:chExt cx="4168" cy="752"/>
          </a:xfrm>
        </p:grpSpPr>
        <p:sp>
          <p:nvSpPr>
            <p:cNvPr id="4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796" y="1784"/>
              <a:ext cx="4168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" y="1784"/>
              <a:ext cx="4173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9" y="3317877"/>
            <a:ext cx="42783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027E6F9-A45E-D74E-A6A6-4E748552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7315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Evolution of a</a:t>
            </a:r>
            <a:r>
              <a:rPr lang="zh-CN" altLang="en-US" sz="3200" dirty="0"/>
              <a:t> </a:t>
            </a:r>
            <a:r>
              <a:rPr lang="en-US" altLang="zh-CN" sz="3200" dirty="0"/>
              <a:t>simple</a:t>
            </a:r>
            <a:r>
              <a:rPr lang="zh-CN" altLang="en-US" sz="3200" dirty="0"/>
              <a:t> </a:t>
            </a:r>
            <a:r>
              <a:rPr lang="en-US" altLang="zh-CN" sz="3200" dirty="0"/>
              <a:t>vortex ring</a:t>
            </a:r>
            <a:endParaRPr lang="zh-CN" altLang="en-US" sz="3200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438400"/>
            <a:ext cx="5118287" cy="3729038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40" y="2486978"/>
            <a:ext cx="3784160" cy="3657600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1447800" y="1143000"/>
            <a:ext cx="92202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p"/>
              <a:defRPr sz="20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zh-CN" dirty="0"/>
              <a:t>Early evolution of a vortex ring is similar to that of a rubber band</a:t>
            </a:r>
          </a:p>
          <a:p>
            <a:pPr fontAlgn="auto">
              <a:spcAft>
                <a:spcPts val="0"/>
              </a:spcAft>
            </a:pPr>
            <a:r>
              <a:rPr lang="en-US" altLang="zh-CN" dirty="0"/>
              <a:t>Vortex ring is stretched and twisted in a Lagrangian view</a:t>
            </a:r>
            <a:endParaRPr lang="zh-CN" altLang="en-US" dirty="0"/>
          </a:p>
        </p:txBody>
      </p:sp>
      <p:sp>
        <p:nvSpPr>
          <p:cNvPr id="8" name="TextBox 21"/>
          <p:cNvSpPr txBox="1"/>
          <p:nvPr/>
        </p:nvSpPr>
        <p:spPr>
          <a:xfrm>
            <a:off x="1524000" y="6220779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(Pictures from internet)</a:t>
            </a:r>
            <a:endParaRPr lang="en-US" sz="1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0DB5CCC-380B-2C4B-BE12-6D8FA117A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751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Breakdown of the Helmholtz theorem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0" y="1524000"/>
            <a:ext cx="6705600" cy="1808882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/>
              <a:t>Helmholtz theorem: vortex surfaces are material surfaces in inviscid flow</a:t>
            </a:r>
          </a:p>
          <a:p>
            <a:pPr>
              <a:lnSpc>
                <a:spcPct val="125000"/>
              </a:lnSpc>
            </a:pPr>
            <a:r>
              <a:rPr lang="en-US" altLang="zh-CN" sz="2000" dirty="0"/>
              <a:t>They cannot be exactly tracked in viscous flows</a:t>
            </a:r>
          </a:p>
          <a:p>
            <a:pPr marL="0" indent="0">
              <a:lnSpc>
                <a:spcPct val="125000"/>
              </a:lnSpc>
              <a:buNone/>
            </a:pPr>
            <a:endParaRPr lang="en-US" altLang="zh-CN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131222" y="846776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>
              <a:solidFill>
                <a:prstClr val="black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pic>
        <p:nvPicPr>
          <p:cNvPr id="6" name="Picture 3" descr="225px-Hermann_von_Helmholtz.jpg"/>
          <p:cNvPicPr>
            <a:picLocks noChangeAspect="1"/>
          </p:cNvPicPr>
          <p:nvPr/>
        </p:nvPicPr>
        <p:blipFill>
          <a:blip r:embed="rId3" cstate="print"/>
          <a:srcRect l="15158" t="6143" r="13825" b="33549"/>
          <a:stretch>
            <a:fillRect/>
          </a:stretch>
        </p:blipFill>
        <p:spPr>
          <a:xfrm>
            <a:off x="1905000" y="1219200"/>
            <a:ext cx="1752600" cy="193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905000" y="3119736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dirty="0">
                <a:latin typeface="Arial" pitchFamily="34" charset="0"/>
                <a:cs typeface="Arial" pitchFamily="34" charset="0"/>
              </a:rPr>
              <a:t>H. von Helmholtz (1821-1894)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05002" y="3810000"/>
            <a:ext cx="9143999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n"/>
              <a:defRPr sz="24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p"/>
              <a:defRPr sz="20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l"/>
              <a:defRPr sz="1800" kern="1200">
                <a:solidFill>
                  <a:schemeClr val="tx1"/>
                </a:solidFill>
                <a:latin typeface="Arial" pitchFamily="34" charset="0"/>
                <a:ea typeface="黑体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黑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0000"/>
              </a:lnSpc>
              <a:spcAft>
                <a:spcPts val="0"/>
              </a:spcAft>
            </a:pPr>
            <a:r>
              <a:rPr lang="en-US" altLang="zh-CN" sz="2000" dirty="0"/>
              <a:t>Few study on the evolution of complete and smooth vortex surfaces in general three-dimensional flows before the development of VSF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</a:pPr>
            <a:endParaRPr lang="en-US" altLang="zh-CN" sz="2000" dirty="0"/>
          </a:p>
          <a:p>
            <a:pPr fontAlgn="auto">
              <a:lnSpc>
                <a:spcPct val="110000"/>
              </a:lnSpc>
              <a:spcAft>
                <a:spcPts val="0"/>
              </a:spcAft>
            </a:pPr>
            <a:r>
              <a:rPr lang="en-US" altLang="zh-CN" sz="2000" dirty="0"/>
              <a:t>Challenges exist in the initial construction and tracking in viscous flow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</a:pPr>
            <a:r>
              <a:rPr lang="af-ZA" altLang="zh-CN" dirty="0"/>
              <a:t>Breakdown of the frozen motion of vortex lines in viscous flow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</a:pPr>
            <a:r>
              <a:rPr lang="af-ZA" altLang="zh-CN" dirty="0"/>
              <a:t>How to identify vortex surfaces at different times in viscous flow?</a:t>
            </a:r>
          </a:p>
        </p:txBody>
      </p:sp>
      <p:sp>
        <p:nvSpPr>
          <p:cNvPr id="10" name="矩形 9"/>
          <p:cNvSpPr/>
          <p:nvPr/>
        </p:nvSpPr>
        <p:spPr>
          <a:xfrm>
            <a:off x="1981200" y="6452480"/>
            <a:ext cx="8229600" cy="308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altLang="zh-CN" sz="1400" dirty="0">
                <a:solidFill>
                  <a:prstClr val="black"/>
                </a:solidFill>
                <a:cs typeface="Arial" charset="0"/>
              </a:rPr>
              <a:t>Y. Yang and D. I. Pullin, </a:t>
            </a:r>
            <a:r>
              <a:rPr lang="en-US" altLang="zh-CN" sz="1400" i="1" dirty="0">
                <a:solidFill>
                  <a:prstClr val="black"/>
                </a:solidFill>
                <a:cs typeface="Arial" charset="0"/>
              </a:rPr>
              <a:t>J. Fluid Mech.</a:t>
            </a:r>
            <a:r>
              <a:rPr lang="en-US" altLang="zh-CN" sz="1400" dirty="0">
                <a:solidFill>
                  <a:prstClr val="black"/>
                </a:solidFill>
                <a:cs typeface="Arial" charset="0"/>
              </a:rPr>
              <a:t>, 661, 2010</a:t>
            </a:r>
            <a:r>
              <a:rPr lang="zh-CN" altLang="en-US" sz="1400" dirty="0">
                <a:solidFill>
                  <a:prstClr val="black"/>
                </a:solidFill>
                <a:cs typeface="Arial" charset="0"/>
              </a:rPr>
              <a:t>；</a:t>
            </a:r>
            <a:r>
              <a:rPr lang="en-US" altLang="zh-CN" sz="14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zh-CN" sz="1400" i="1" dirty="0">
                <a:solidFill>
                  <a:prstClr val="black"/>
                </a:solidFill>
                <a:cs typeface="Arial" charset="0"/>
              </a:rPr>
              <a:t>J. Fluid Mech.</a:t>
            </a:r>
            <a:r>
              <a:rPr lang="en-US" altLang="zh-CN" sz="1400" dirty="0">
                <a:solidFill>
                  <a:prstClr val="black"/>
                </a:solidFill>
                <a:cs typeface="Arial" charset="0"/>
              </a:rPr>
              <a:t>, 685, 2011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415BE81-5E46-C74A-8C00-4CC8B8B3F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9C616-065B-43AD-AFBD-87C8E9FE22D3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21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333"/>
    </mc:Choice>
    <mc:Fallback xmlns="">
      <p:transition advTm="4133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54.5"/>
  <p:tag name="ORIGINALWIDTH" val="2422.5"/>
  <p:tag name="LATEXADDIN" val="\documentclass{article}&#10;\usepackage{mathtools,amsmath,bm,cases}&#10;\newcommand{\bs}{\boldsymbol}&#10;\newcommand{\D}[2]{\frac{\partial #1}{\partial #2}}&#10;\pagestyle{empty}&#10;\begin{document}&#10;&#10;&#10;\begin{equation*}&#10;\begin{dcases}&#10;  \D{\phi_{v}}{\tau}+\bs{\omega} \cdot \bs{\nabla}\phi_{v}=0, \quad \bs{x} \in \Omega, \quad \tau \in (0,T_\tau),\\&#10;  \phi_{v}=\phi_{0}(\bs{x},t),  \quad\bs{x} \in \Omega, \quad\tau =0,&#10;\end{dcases}&#10;\end{equation*}&#10;\end{document}"/>
  <p:tag name="IGUANATEXSIZE" val="20"/>
  <p:tag name="IGUANATEXCURSOR" val="328"/>
  <p:tag name="TRANSPARENCY" val="True"/>
  <p:tag name="FILENAME" val=""/>
  <p:tag name="INPUTTYPE" val="0"/>
  <p:tag name="LATEXENGINEID" val="0"/>
  <p:tag name="TEMPFOLDER" val="c: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5"/>
  <p:tag name="ORIGINALWIDTH" val="107.25"/>
  <p:tag name="LATEXADDIN" val="\documentclass{article}&#10;\usepackage{amsmath}&#10;\pagestyle{empty}&#10;\begin{document}&#10;&#10;\[ V_1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5"/>
  <p:tag name="ORIGINALWIDTH" val="110.25"/>
  <p:tag name="LATEXADDIN" val="\documentclass{article}&#10;\usepackage{amsmath}&#10;\pagestyle{empty}&#10;\begin{document}&#10;&#10;\[ V_2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5"/>
  <p:tag name="ORIGINALWIDTH" val="111"/>
  <p:tag name="LATEXADDIN" val="\documentclass{article}&#10;\usepackage{amsmath}&#10;\pagestyle{empty}&#10;\begin{document}&#10;&#10;\[ V_3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5"/>
  <p:tag name="ORIGINALWIDTH" val="112.5"/>
  <p:tag name="LATEXADDIN" val="\documentclass{article}&#10;\usepackage{amsmath}&#10;\pagestyle{empty}&#10;\begin{document}&#10;&#10;\[ V_4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5"/>
  <p:tag name="ORIGINALWIDTH" val="110.25"/>
  <p:tag name="LATEXADDIN" val="\documentclass{article}&#10;\usepackage{amsmath}&#10;\pagestyle{empty}&#10;\begin{document}&#10;&#10;\[ V_5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5"/>
  <p:tag name="ORIGINALWIDTH" val="111"/>
  <p:tag name="LATEXADDIN" val="\documentclass{article}&#10;\usepackage{amsmath}&#10;\pagestyle{empty}&#10;\begin{document}&#10;&#10;\[ V_6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"/>
  <p:tag name="ORIGINALWIDTH" val="114"/>
  <p:tag name="LATEXADDIN" val="\documentclass{article}&#10;\usepackage{amsmath}&#10;\pagestyle{empty}&#10;\begin{document}&#10;&#10;\[ V_7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5"/>
  <p:tag name="ORIGINALWIDTH" val="868.5"/>
  <p:tag name="LATEXADDIN" val="\documentclass{article}&#10;\usepackage{amsmath}&#10;\usepackage{color}&#10;\pagestyle{empty}&#10;\begin{document}&#10;&#10;&#10;\[ \boldsymbol{F}=-\frac{d \boldsymbol{I}_{b}}{d t}-\boldsymbol{L}_{b}\]&#10;&#10;\end{document}"/>
  <p:tag name="IGUANATEXSIZE" val="20"/>
  <p:tag name="IGUANATEXCURSOR" val="1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.5"/>
  <p:tag name="ORIGINALWIDTH" val="992.25"/>
  <p:tag name="LATEXADDIN" val="\documentclass{article}&#10;\usepackage{amsmath}&#10;\usepackage{color}&#10;\pagestyle{empty}&#10;\begin{document}&#10;&#10;&#10;\[ \overline{F}_{T}=\frac{\overline{\mathrm{d} I_{b, x}}}{\mathrm{~d} t}+\overline{L}_{b, x}\]&#10;&#10;\end{document}"/>
  <p:tag name="IGUANATEXSIZE" val="20"/>
  <p:tag name="IGUANATEXCURSOR" val="11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5"/>
  <p:tag name="ORIGINALWIDTH" val="969.75"/>
  <p:tag name="LATEXADDIN" val="\documentclass{article}&#10;\usepackage{amsmath}&#10;\usepackage{color}&#10;\pagestyle{empty}&#10;\begin{document}&#10;&#10;&#10;\[ F_{T}=\frac{\mathrm{d} I_{b, x}}{\mathrm{~d} t}+L_{b, x}\]&#10;&#10;\end{document}"/>
  <p:tag name="IGUANATEXSIZE" val="20"/>
  <p:tag name="IGUANATEXCURSOR" val="1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"/>
  <p:tag name="ORIGINALWIDTH" val="359.25"/>
  <p:tag name="LATEXADDIN" val="\documentclass{article}&#10;\usepackage{amsmath}&#10;\usepackage{color}&#10;\pagestyle{empty}&#10;\begin{document}&#10;&#10;&#10;\[ t=3T\]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5"/>
  <p:tag name="ORIGINALWIDTH" val="3357.75"/>
  <p:tag name="LATEXADDIN" val="\documentclass{article}&#10;\usepackage{amsmath}&#10;\usepackage{color}&#10;\pagestyle{empty}&#10;\begin{document}&#10;&#10;&#10;\[ \boldsymbol{F}=-\frac{d \boldsymbol{I}_{f}}{d t}-\int_{\mathcal{V}_{f}} \rho \boldsymbol{\omega} \times \boldsymbol{u} d V+\boldsymbol{F}_{\partial B}+\frac{1}{2} \int_{\Sigma} \boldsymbol{x} \times \rho \boldsymbol{u} \omega_{n} d S+\boldsymbol{F}_{\Sigma}\]&#10;&#10;\end{document}"/>
  <p:tag name="IGUANATEXSIZE" val="20"/>
  <p:tag name="IGUANATEXCURSOR" val="26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5"/>
  <p:tag name="ORIGINALWIDTH" val="2614.5"/>
  <p:tag name="LATEXADDIN" val="\documentclass{article}&#10;\usepackage{color}&#10;\usepackage{amsfonts}&#10;\usepackage{amsmath,bm} &#10;\pagestyle{empty}&#10;\begin{document}&#10;\color{black}{&#10;\begin{equation*}&#10;   \bm{u}=\hbar\left&lt;\bm \nabla \bm \phi,\textrm{i}\bm \phi\right&gt;_\mathbb{R}= \hbar(a\bm \nabla b-b&#10; \bm \nabla a+c\bm \nabla d-d&#10; \bm \nabla c)&#10;\end{equation*}&#10;}&#10;&#10;&#10;\end{document}"/>
  <p:tag name="IGUANATEXSIZE" val="24"/>
  <p:tag name="IGUANATEXCURSOR" val="13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5"/>
  <p:tag name="ORIGINALWIDTH" val="2847.75"/>
  <p:tag name="LATEXADDIN" val="\documentclass{article}&#10;\usepackage{color}&#10;\usepackage{amsfonts}&#10;\usepackage{amsmath,bm} &#10;\pagestyle{empty}&#10;\begin{document}&#10;\color{black}{&#10;\begin{equation*}&#10;\bm \phi=(\phi_1,\phi_2)^T=(a+b\mathrm{i},c+d\mathrm{i})^T,~~\textrm{with}~~\left&lt;\bm \phi,\bm \phi\right&gt;_\mathbb{R}=1&#10;\end{equation*}&#10;}&#10;&#10;&#10;\end{document}"/>
  <p:tag name="IGUANATEXSIZE" val="24"/>
  <p:tag name="IGUANATEXCURSOR" val="13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5"/>
  <p:tag name="ORIGINALWIDTH" val="3031.5"/>
  <p:tag name="LATEXADDIN" val="\documentclass{article}&#10;\usepackage{color}&#10;\usepackage{amsfonts}&#10;\usepackage{amsmath,bm} &#10;\pagestyle{empty}&#10;\begin{document}&#10;\color{black}{&#10;&#10;$s_1 = a^2+b^2-c^2-d^2,~s_2= 2(bc-ad),~s_3= 2(ac+bd)&#10;$&#10;}&#10;&#10;&#10;\end{document}"/>
  <p:tag name="IGUANATEXSIZE" val="24"/>
  <p:tag name="IGUANATEXCURSOR" val="13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6.5"/>
  <p:tag name="ORIGINALWIDTH" val="2943.75"/>
  <p:tag name="LATEXADDIN" val="\documentclass{article}&#10;\usepackage{color}&#10;\usepackage{amsfonts}&#10;\usepackage{amsmath,bm} &#10;\pagestyle{empty}&#10;\begin{document}&#10;\color{black}{&#10;\begin{equation*}&#10;   \bm \omega =\frac{\hbar}{2}(s_{1}\bm \nabla s_{2}\times \bm \nabla s_{3}+s_{2}\bm \nabla s_{3}\times\bm \nabla s_{1}+s_{3}\bm \nabla s_{1}\times\bm \nabla s_{2})&#10;\end{equation*}&#10;}&#10;&#10;&#10;\end{document}"/>
  <p:tag name="IGUANATEXSIZE" val="24"/>
  <p:tag name="IGUANATEXCURSOR" val="13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5"/>
  <p:tag name="ORIGINALWIDTH" val="1304.25"/>
  <p:tag name="LATEXADDIN" val="\documentclass{article}&#10;\usepackage{color}&#10;\usepackage{amsfonts}&#10;\usepackage{amsmath,bm} &#10;\pagestyle{empty}&#10;\begin{document}&#10;\color{black}{&#10;\begin{equation*}&#10;   \bm\omega \cdot \bm \nabla s_p = 0,~~p=1,2,3&#10;\end{equation*}&#10;}&#10;&#10;&#10;\end{document}"/>
  <p:tag name="IGUANATEXSIZE" val="24"/>
  <p:tag name="IGUANATEXCURSOR" val="13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"/>
  <p:tag name="ORIGINALWIDTH" val="763.5"/>
  <p:tag name="LATEXADDIN" val="\documentclass{article}&#10;\usepackage{color}&#10;\usepackage{amsfonts}&#10;\usepackage{amsmath,bm} &#10;\pagestyle{empty}&#10;\begin{document}&#10;\color{black}{&#10;$&#10;   \bm s = (s_1,s_2,s_3)$&#10;}&#10;&#10;&#10;\end{document}"/>
  <p:tag name="IGUANATEXSIZE" val="24"/>
  <p:tag name="IGUANATEXCURSOR" val="13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5"/>
  <p:tag name="ORIGINALWIDTH" val="296.25"/>
  <p:tag name="LATEXADDIN" val="\documentclass{article}&#10;\usepackage{amsmath}&#10;\usepackage{color}&#10;\pagestyle{empty}&#10;\begin{document}&#10;&#10;&#10;\[ t=T\]&#10;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"/>
  <p:tag name="ORIGINALWIDTH" val="455.25"/>
  <p:tag name="LATEXADDIN" val="\documentclass{article}&#10;\usepackage{amsmath}&#10;\usepackage{color}&#10;\pagestyle{empty}&#10;\begin{document}&#10;&#10;&#10;\[ t=0.5T\]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5"/>
  <p:tag name="ORIGINALWIDTH" val="107.25"/>
  <p:tag name="LATEXADDIN" val="\documentclass{article}&#10;\usepackage{amsmath}&#10;\pagestyle{empty}&#10;\begin{document}&#10;&#10;\[ V_1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5"/>
  <p:tag name="ORIGINALWIDTH" val="110.25"/>
  <p:tag name="LATEXADDIN" val="\documentclass{article}&#10;\usepackage{amsmath}&#10;\pagestyle{empty}&#10;\begin{document}&#10;&#10;\[ V_2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5"/>
  <p:tag name="ORIGINALWIDTH" val="107.25"/>
  <p:tag name="LATEXADDIN" val="\documentclass{article}&#10;\usepackage{amsmath}&#10;\pagestyle{empty}&#10;\begin{document}&#10;&#10;\[ V_1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5"/>
  <p:tag name="ORIGINALWIDTH" val="110.25"/>
  <p:tag name="LATEXADDIN" val="\documentclass{article}&#10;\usepackage{amsmath}&#10;\pagestyle{empty}&#10;\begin{document}&#10;&#10;\[ V_2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5"/>
  <p:tag name="ORIGINALWIDTH" val="111"/>
  <p:tag name="LATEXADDIN" val="\documentclass{article}&#10;\usepackage{amsmath}&#10;\pagestyle{empty}&#10;\begin{document}&#10;&#10;\[ V_3 \]&#10;&#10;&#10;\end{document}"/>
  <p:tag name="IGUANATEXSIZE" val="20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600" dirty="0" smtClean="0">
            <a:solidFill>
              <a:prstClr val="black"/>
            </a:solidFill>
            <a:latin typeface="Arial" pitchFamily="34" charset="0"/>
            <a:ea typeface="黑体" pitchFamily="49" charset="-122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600" dirty="0" smtClean="0">
            <a:solidFill>
              <a:prstClr val="black"/>
            </a:solidFill>
            <a:latin typeface="Arial" pitchFamily="34" charset="0"/>
            <a:ea typeface="黑体" pitchFamily="49" charset="-122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ea typeface="黑体" pitchFamily="49" charset="-122"/>
            <a:cs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74491</TotalTime>
  <Words>3367</Words>
  <Application>Microsoft Office PowerPoint</Application>
  <PresentationFormat>宽屏</PresentationFormat>
  <Paragraphs>596</Paragraphs>
  <Slides>58</Slides>
  <Notes>42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58</vt:i4>
      </vt:variant>
    </vt:vector>
  </HeadingPairs>
  <TitlesOfParts>
    <vt:vector size="65" baseType="lpstr">
      <vt:lpstr>黑体</vt:lpstr>
      <vt:lpstr>Arial</vt:lpstr>
      <vt:lpstr>Calibri</vt:lpstr>
      <vt:lpstr>Wingdings</vt:lpstr>
      <vt:lpstr>Office 主题</vt:lpstr>
      <vt:lpstr>1_Office 主题</vt:lpstr>
      <vt:lpstr>6_Office 主题</vt:lpstr>
      <vt:lpstr>Applications of the vortex-surface field to flow visualization, modeling and simulation</vt:lpstr>
      <vt:lpstr>Introduction: coherent structures and vortex dynamics</vt:lpstr>
      <vt:lpstr>Methods of structure identification</vt:lpstr>
      <vt:lpstr>Objectives</vt:lpstr>
      <vt:lpstr>Development of the vortex-surface field (VSF)</vt:lpstr>
      <vt:lpstr>Outline of the VSF study</vt:lpstr>
      <vt:lpstr>Vorticity and related global structures</vt:lpstr>
      <vt:lpstr>Evolution of a simple vortex ring</vt:lpstr>
      <vt:lpstr>Breakdown of the Helmholtz theorem</vt:lpstr>
      <vt:lpstr>Vortex-surface field (VSF)</vt:lpstr>
      <vt:lpstr>Simplify equation of the quantity for visualization</vt:lpstr>
      <vt:lpstr>Tracking vortex surfaces in viscous flows</vt:lpstr>
      <vt:lpstr>Criterion for constructing VSFs</vt:lpstr>
      <vt:lpstr>Exact construction of VSFs</vt:lpstr>
      <vt:lpstr>Weaving turbulence</vt:lpstr>
      <vt:lpstr>Two-time method for VSF evolution</vt:lpstr>
      <vt:lpstr>PowerPoint 演示文稿</vt:lpstr>
      <vt:lpstr>Boundary-constraint method</vt:lpstr>
      <vt:lpstr>PowerPoint 演示文稿</vt:lpstr>
      <vt:lpstr>Local optimization</vt:lpstr>
      <vt:lpstr>Comparison of vortex identification methods</vt:lpstr>
      <vt:lpstr>VSF construction in complex flows</vt:lpstr>
      <vt:lpstr>Outline of the VSF study</vt:lpstr>
      <vt:lpstr>Case studies based on VSF</vt:lpstr>
      <vt:lpstr>1. Vortex dynamics in isotropic turbulence</vt:lpstr>
      <vt:lpstr>Effect of the Reynolds number</vt:lpstr>
      <vt:lpstr>Different pictures of energy cascade</vt:lpstr>
      <vt:lpstr>2. Structural evolution in boundary-layer transition</vt:lpstr>
      <vt:lpstr>Streamwise generation of hairpins</vt:lpstr>
      <vt:lpstr>Generation of turbulent spots</vt:lpstr>
      <vt:lpstr>Generation of turbulent spots</vt:lpstr>
      <vt:lpstr>Quantification of VSF deformation</vt:lpstr>
      <vt:lpstr>3. Vortex bursting</vt:lpstr>
      <vt:lpstr>4. Formation of spikes and bubbles in RM instability</vt:lpstr>
      <vt:lpstr>Vortex surfaces in multi-mode RMI</vt:lpstr>
      <vt:lpstr>5. Interaction of flame and Taylor-Green vortex</vt:lpstr>
      <vt:lpstr>6. Reconnection of magnetic flux tubes</vt:lpstr>
      <vt:lpstr>Outline of the VSF study</vt:lpstr>
      <vt:lpstr>1. Skin-friction coefficient in transition</vt:lpstr>
      <vt:lpstr>Image-based modeling of skin-friction</vt:lpstr>
      <vt:lpstr>Image-based modeling of skin-friction</vt:lpstr>
      <vt:lpstr>Model validation</vt:lpstr>
      <vt:lpstr>2. Force estimation from far wake</vt:lpstr>
      <vt:lpstr>Shedding of vortex surfaces</vt:lpstr>
      <vt:lpstr>Impulse theory based on vortex surfaces</vt:lpstr>
      <vt:lpstr>3. Modeling turbulent mixing in RMI</vt:lpstr>
      <vt:lpstr>Outline of the VSF study</vt:lpstr>
      <vt:lpstr>Geometric description of fluid dynamics</vt:lpstr>
      <vt:lpstr>Quantization of the velocity field</vt:lpstr>
      <vt:lpstr>Geometric description of vortex tube</vt:lpstr>
      <vt:lpstr>Representations of tangled vortex tubes</vt:lpstr>
      <vt:lpstr>Spin Euler equation</vt:lpstr>
      <vt:lpstr>Simulation of free-surface vortex</vt:lpstr>
      <vt:lpstr>Quantum computing of fluid dynamics</vt:lpstr>
      <vt:lpstr>Schematic for quantum simulation</vt:lpstr>
      <vt:lpstr>Quantum and hybrid simulations of simple flows</vt:lpstr>
      <vt:lpstr>Summary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xzz</dc:creator>
  <cp:lastModifiedBy>Y Y</cp:lastModifiedBy>
  <cp:revision>3939</cp:revision>
  <dcterms:created xsi:type="dcterms:W3CDTF">2006-08-16T00:00:00Z</dcterms:created>
  <dcterms:modified xsi:type="dcterms:W3CDTF">2023-12-04T03:58:28Z</dcterms:modified>
</cp:coreProperties>
</file>