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8" r:id="rId4"/>
    <p:sldId id="268" r:id="rId5"/>
    <p:sldId id="283" r:id="rId6"/>
    <p:sldId id="263" r:id="rId7"/>
    <p:sldId id="269" r:id="rId8"/>
    <p:sldId id="276" r:id="rId9"/>
    <p:sldId id="282" r:id="rId10"/>
    <p:sldId id="290" r:id="rId11"/>
    <p:sldId id="285" r:id="rId12"/>
    <p:sldId id="270" r:id="rId13"/>
    <p:sldId id="287" r:id="rId14"/>
    <p:sldId id="267" r:id="rId15"/>
    <p:sldId id="271" r:id="rId16"/>
    <p:sldId id="284" r:id="rId17"/>
    <p:sldId id="288" r:id="rId18"/>
    <p:sldId id="264" r:id="rId19"/>
    <p:sldId id="275" r:id="rId20"/>
    <p:sldId id="265" r:id="rId21"/>
    <p:sldId id="272" r:id="rId22"/>
    <p:sldId id="273" r:id="rId23"/>
    <p:sldId id="266" r:id="rId24"/>
    <p:sldId id="274" r:id="rId25"/>
    <p:sldId id="261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BB30-F253-E447-EB5F-AD2B0B235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D6495-25EF-4BF5-1852-9B9920DEE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F29AA-2148-B0E7-1017-CF255E5E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564-937A-4FCF-9308-279AA14B9BB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369ED-498D-E8D1-857C-60541DDA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728BD-B094-61A2-3E45-6D12EAFC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556-BD53-44E0-A0E3-1EE89A4E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7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E6F2-3262-88C7-EAAA-748DF831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54C7B-AA21-7599-39BE-566F9FA01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F2B87-C7AE-CBA7-E358-7345C1018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564-937A-4FCF-9308-279AA14B9BB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BCF0E-09A9-DCEE-3A78-B73AE749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99D90-9B03-C122-B337-B7E9508B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556-BD53-44E0-A0E3-1EE89A4E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CFA93C-1180-4691-19A0-64086E8B8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21074-C054-6046-2689-2A734046B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C4C1D-E7FE-F2E8-9418-1FD91935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564-937A-4FCF-9308-279AA14B9BB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80DB1-50E5-BE57-D3D9-9538F1D4A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79D6A-CEA2-7E88-0DF8-7080EC43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556-BD53-44E0-A0E3-1EE89A4E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0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24F3-AD99-F1B7-6D9A-1AE713C5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6B5EC-6672-C25B-648C-F8AC14A01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2A040-E9FE-CB06-9831-3C26983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564-937A-4FCF-9308-279AA14B9BB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EEA4-0F18-897C-0FBE-7155E05D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D49E0-AA7A-2853-0B2F-5D26DAE8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556-BD53-44E0-A0E3-1EE89A4E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4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5EE2-62E7-1742-5FB5-4B1EA5DF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65417-71C5-679C-27E3-398223B3E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80427-064D-6E92-513D-B816A4E0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564-937A-4FCF-9308-279AA14B9BB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747A4-2DAD-C8E4-2FB4-4389E835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451D8-5FB2-3FA7-BECE-B7024F8E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556-BD53-44E0-A0E3-1EE89A4E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0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B213-E3AF-9F2D-AEB1-5F9EE277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6115B-DD7F-7211-E2E2-BB4B24C02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1104C-33E9-09DA-B655-69953ED63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6B31F-1B83-4ABE-AD7B-ADA93D6C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564-937A-4FCF-9308-279AA14B9BB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F6902-A7D5-1D45-CE91-16E396A41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7D7A6-E119-C538-EF05-EC55B9E3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556-BD53-44E0-A0E3-1EE89A4E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5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EF16-7302-2A5F-3982-18FFC7FB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A9710-CC7B-9DF4-FADB-9F7A1370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1AEC8-C458-95D8-9C1B-96EDA5443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182DC-550B-1ACE-6EA2-865E3BE89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7A126-C6FB-2F30-C1EB-EF44284DA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11AD25-98D2-7AF5-8C47-06BFE18A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564-937A-4FCF-9308-279AA14B9BB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3EAD66-0AE5-B215-D937-C15D22AC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D8D1AF-C50B-766B-4D5E-F5CFE44C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556-BD53-44E0-A0E3-1EE89A4E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523B1-A5A2-846D-A4D5-2093412E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948A70-ECA8-8633-0513-8B3979F1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564-937A-4FCF-9308-279AA14B9BB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7BF0-BF59-CFAC-443A-31E924AB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0B5C8-B3EB-B53E-0207-583FD9FF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556-BD53-44E0-A0E3-1EE89A4E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2BE27-5DE7-52FE-A49C-1B59C67C9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564-937A-4FCF-9308-279AA14B9BB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FCBBCA-0880-1937-ACDA-49F31CA2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5B073-8348-8A63-8E10-5FF37F81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556-BD53-44E0-A0E3-1EE89A4E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0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0724A-A0A2-9267-2E5B-C6CF4DC0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0E123-C128-B435-721B-464588DD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65FB1-6780-5DC6-F714-C7210FCA2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8AD8B-6A75-0B59-52CC-3D73C7A5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564-937A-4FCF-9308-279AA14B9BB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744FF-F9FD-E386-0B38-14DE2F2A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FDCE-E89A-7CAF-0883-3C1D81D5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556-BD53-44E0-A0E3-1EE89A4E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8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EF10-B26E-C929-11C9-78A46A82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CD1899-9021-56CB-51BA-6911C1607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550E0-8D32-66A8-6B33-1C8B663D0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B0704-80EB-0DFD-188D-B6CD22D7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F564-937A-4FCF-9308-279AA14B9BB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3F197-3610-DCCD-ED04-BB35FC65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82398-7EB5-ADD4-BAA7-BDFC21D8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B556-BD53-44E0-A0E3-1EE89A4E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2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AB7C08-CC49-933B-BC8E-D58C5EA6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8A77F-8E7B-1D7B-DA7D-15D281145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9CAE9-1679-A025-9776-1B1B9EE09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1F564-937A-4FCF-9308-279AA14B9BB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EC47B-F476-5489-BE93-F53A030FC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CA2F7-1179-6D04-9E50-58567BACB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B556-BD53-44E0-A0E3-1EE89A4E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2206.03977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61B1-DD40-8169-8563-DD1736913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162" y="2748389"/>
            <a:ext cx="8715676" cy="196300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Diffusion Curvature for Estimating Local Curvature In High-Dimensional Data</a:t>
            </a:r>
            <a:br>
              <a:rPr lang="en-US" sz="3600" dirty="0"/>
            </a:br>
            <a:r>
              <a:rPr lang="en-US" sz="3600" dirty="0"/>
              <a:t>Dami Fasina</a:t>
            </a:r>
            <a:br>
              <a:rPr lang="en-US" sz="3600" dirty="0"/>
            </a:br>
            <a:r>
              <a:rPr lang="en-US" sz="3600" dirty="0"/>
              <a:t>Applied Math Program</a:t>
            </a:r>
            <a:br>
              <a:rPr lang="en-US" sz="3600" dirty="0"/>
            </a:br>
            <a:r>
              <a:rPr lang="en-US" sz="3600" dirty="0"/>
              <a:t>Krishnaswamy Lab</a:t>
            </a:r>
          </a:p>
        </p:txBody>
      </p:sp>
      <p:pic>
        <p:nvPicPr>
          <p:cNvPr id="4" name="Picture 3" descr="Picture 3">
            <a:extLst>
              <a:ext uri="{FF2B5EF4-FFF2-40B4-BE49-F238E27FC236}">
                <a16:creationId xmlns:a16="http://schemas.microsoft.com/office/drawing/2014/main" id="{4573A090-9CE6-2E17-A40A-0636CD6D4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50" y="5212235"/>
            <a:ext cx="1183143" cy="118314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E75B3D6-EB17-8AA9-31F8-4692F4B8AA04}"/>
              </a:ext>
            </a:extLst>
          </p:cNvPr>
          <p:cNvSpPr txBox="1">
            <a:spLocks/>
          </p:cNvSpPr>
          <p:nvPr/>
        </p:nvSpPr>
        <p:spPr>
          <a:xfrm>
            <a:off x="1416124" y="4448728"/>
            <a:ext cx="8037095" cy="220838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dirty="0">
              <a:latin typeface="Avenir Light"/>
              <a:ea typeface="Avenir Light"/>
              <a:cs typeface="Avenir Light"/>
              <a:sym typeface="Avenir Light"/>
            </a:endParaRPr>
          </a:p>
          <a:p>
            <a:pPr algn="l">
              <a:defRPr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dirty="0">
              <a:latin typeface="Avenir Light"/>
              <a:ea typeface="Avenir Light"/>
              <a:cs typeface="Avenir Light"/>
              <a:sym typeface="Avenir Light"/>
            </a:endParaRPr>
          </a:p>
          <a:p>
            <a:pPr algn="l">
              <a:defRPr sz="20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Light"/>
                <a:ea typeface="Avenir Light"/>
                <a:cs typeface="Avenir Light"/>
                <a:sym typeface="Avenir Light"/>
              </a:rPr>
              <a:t>Dhananjay Bhaskar</a:t>
            </a:r>
          </a:p>
          <a:p>
            <a:pPr algn="l">
              <a:defRPr sz="20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Light"/>
                <a:ea typeface="Avenir Light"/>
                <a:cs typeface="Avenir Light"/>
                <a:sym typeface="Avenir Light"/>
              </a:rPr>
              <a:t>Kincaid Macdonald</a:t>
            </a:r>
          </a:p>
          <a:p>
            <a:pPr algn="l">
              <a:defRPr sz="20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Light"/>
                <a:ea typeface="Avenir Light"/>
                <a:cs typeface="Avenir Light"/>
                <a:sym typeface="Avenir Light"/>
              </a:rPr>
              <a:t>Oluwadamilola Fasina</a:t>
            </a:r>
          </a:p>
          <a:p>
            <a:pPr algn="l">
              <a:defRPr sz="20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Light"/>
                <a:ea typeface="Avenir Light"/>
                <a:cs typeface="Avenir Light"/>
                <a:sym typeface="Avenir Light"/>
              </a:rPr>
              <a:t>Dawson Thomas</a:t>
            </a:r>
          </a:p>
          <a:p>
            <a:pPr algn="l">
              <a:defRPr sz="20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Light"/>
                <a:ea typeface="Avenir Light"/>
                <a:cs typeface="Avenir Light"/>
                <a:sym typeface="Avenir Light"/>
              </a:rPr>
              <a:t>Bastian Reck</a:t>
            </a:r>
          </a:p>
          <a:p>
            <a:pPr algn="l">
              <a:defRPr sz="20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Light"/>
                <a:ea typeface="Avenir Light"/>
                <a:cs typeface="Avenir Light"/>
                <a:sym typeface="Avenir Light"/>
              </a:rPr>
              <a:t>Ian Adelstein</a:t>
            </a:r>
          </a:p>
          <a:p>
            <a:pPr algn="l">
              <a:defRPr sz="20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Light"/>
                <a:ea typeface="Avenir Light"/>
                <a:cs typeface="Avenir Light"/>
                <a:sym typeface="Avenir Light"/>
              </a:rPr>
              <a:t>Smita Krishnaswamy</a:t>
            </a:r>
          </a:p>
          <a:p>
            <a:pPr>
              <a:defRPr sz="2000">
                <a:latin typeface="Avenir Heavy"/>
                <a:ea typeface="Avenir Heavy"/>
                <a:cs typeface="Avenir Heavy"/>
                <a:sym typeface="Avenir Heavy"/>
              </a:defRPr>
            </a:pPr>
            <a:endParaRPr lang="en-US" sz="2000" dirty="0">
              <a:latin typeface="Avenir Heavy"/>
              <a:ea typeface="Avenir Heavy"/>
              <a:cs typeface="Avenir Heavy"/>
              <a:sym typeface="Avenir Heavy"/>
            </a:endParaRPr>
          </a:p>
        </p:txBody>
      </p:sp>
      <p:pic>
        <p:nvPicPr>
          <p:cNvPr id="6" name="Picture 4" descr="Picture 4">
            <a:extLst>
              <a:ext uri="{FF2B5EF4-FFF2-40B4-BE49-F238E27FC236}">
                <a16:creationId xmlns:a16="http://schemas.microsoft.com/office/drawing/2014/main" id="{F210F053-7DAF-8938-53FF-3D8532559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380" y="31737"/>
            <a:ext cx="3420534" cy="19971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356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40B4-C9F6-5327-81FD-0C08B9BE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Curvature (Osculating)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DC66382-D950-2ABC-5960-EBD5B623B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82" y="1825625"/>
            <a:ext cx="8863836" cy="4351338"/>
          </a:xfrm>
        </p:spPr>
      </p:pic>
    </p:spTree>
    <p:extLst>
      <p:ext uri="{BB962C8B-B14F-4D97-AF65-F5344CB8AC3E}">
        <p14:creationId xmlns:p14="http://schemas.microsoft.com/office/powerpoint/2010/main" val="210760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C7AE-2849-C589-F49B-BA67B433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Curvature (Sticker Phenomenon)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9541C5-AA86-CF2C-4D5F-9FB206CF0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79" y="2184400"/>
            <a:ext cx="10265137" cy="3166904"/>
          </a:xfrm>
        </p:spPr>
      </p:pic>
    </p:spTree>
    <p:extLst>
      <p:ext uri="{BB962C8B-B14F-4D97-AF65-F5344CB8AC3E}">
        <p14:creationId xmlns:p14="http://schemas.microsoft.com/office/powerpoint/2010/main" val="119740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CD96-797E-85FA-C267-B3ACE8BE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99333" cy="250395"/>
          </a:xfrm>
        </p:spPr>
        <p:txBody>
          <a:bodyPr>
            <a:normAutofit fontScale="90000"/>
          </a:bodyPr>
          <a:lstStyle/>
          <a:p>
            <a:r>
              <a:rPr lang="en-US" dirty="0"/>
              <a:t>Discrete setting: Olivier-Ricci Curvature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583C-D52C-EB1F-B4B9-2C14C9637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26" y="1060927"/>
            <a:ext cx="10515600" cy="4351338"/>
          </a:xfrm>
        </p:spPr>
        <p:txBody>
          <a:bodyPr/>
          <a:lstStyle/>
          <a:p>
            <a:r>
              <a:rPr lang="en-US" dirty="0"/>
              <a:t>Olivier-Ricci opine that curvature affects transportation cost</a:t>
            </a:r>
          </a:p>
          <a:p>
            <a:r>
              <a:rPr lang="en-US" dirty="0"/>
              <a:t>Defined edge-wise notion of transportation cost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472A48-9B0E-E376-D87C-E24B09272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154" y="2893638"/>
            <a:ext cx="3352972" cy="2889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894484-213E-BA1D-F6E9-EB853B36D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286" y="3337560"/>
            <a:ext cx="3497633" cy="22453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A40E5B-540B-5CD8-013C-FF212FD2C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03" y="5964011"/>
            <a:ext cx="5388697" cy="5288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B6E1C3-6C2C-5C91-2148-34A476EC8A29}"/>
              </a:ext>
            </a:extLst>
          </p:cNvPr>
          <p:cNvSpPr txBox="1"/>
          <p:nvPr/>
        </p:nvSpPr>
        <p:spPr>
          <a:xfrm>
            <a:off x="121919" y="5832704"/>
            <a:ext cx="2828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err="1">
                <a:solidFill>
                  <a:srgbClr val="222222"/>
                </a:solidFill>
                <a:effectLst/>
                <a:latin typeface="-apple-system"/>
              </a:rPr>
              <a:t>Ollivier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, Y. Ricci curvature of Markov chains on metric spaces.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-apple-system"/>
              </a:rPr>
              <a:t>J. </a:t>
            </a:r>
            <a:r>
              <a:rPr lang="en-US" sz="1400" b="0" i="1" dirty="0" err="1">
                <a:solidFill>
                  <a:srgbClr val="222222"/>
                </a:solidFill>
                <a:effectLst/>
                <a:latin typeface="-apple-system"/>
              </a:rPr>
              <a:t>Funct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-apple-system"/>
              </a:rPr>
              <a:t>. Analysis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-apple-system"/>
              </a:rPr>
              <a:t>256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-apple-system"/>
              </a:rPr>
              <a:t>, 810–864 0701886v4 (2009)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97D025-566F-EFBC-1850-3CDC0315C5F2}"/>
                  </a:ext>
                </a:extLst>
              </p:cNvPr>
              <p:cNvSpPr txBox="1"/>
              <p:nvPr/>
            </p:nvSpPr>
            <p:spPr>
              <a:xfrm>
                <a:off x="375919" y="2206427"/>
                <a:ext cx="4947921" cy="533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Olivier-Ricci Curvature: K(</a:t>
                </a:r>
                <a:r>
                  <a:rPr lang="en-US" dirty="0" err="1"/>
                  <a:t>x,y</a:t>
                </a:r>
                <a:r>
                  <a:rPr lang="en-US" dirty="0"/>
                  <a:t>) 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97D025-566F-EFBC-1850-3CDC0315C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9" y="2206427"/>
                <a:ext cx="4947921" cy="533544"/>
              </a:xfrm>
              <a:prstGeom prst="rect">
                <a:avLst/>
              </a:prstGeom>
              <a:blipFill>
                <a:blip r:embed="rId5"/>
                <a:stretch>
                  <a:fillRect l="-1110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442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61178-C63A-3F87-F080-0941708F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55D4C-1995-ED16-B432-91E27CAC5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Bishop-</a:t>
            </a:r>
            <a:r>
              <a:rPr lang="en-US" dirty="0" err="1"/>
              <a:t>Gromov</a:t>
            </a:r>
            <a:endParaRPr lang="en-US" dirty="0"/>
          </a:p>
          <a:p>
            <a:r>
              <a:rPr lang="en-US" dirty="0"/>
              <a:t>Diffusion Curvature</a:t>
            </a:r>
          </a:p>
          <a:p>
            <a:r>
              <a:rPr lang="en-US" dirty="0"/>
              <a:t>Main Theorem + Proof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87670-1C9C-A64B-E2CD-F3782122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Bishop-</a:t>
            </a:r>
            <a:r>
              <a:rPr lang="en-US" dirty="0" err="1"/>
              <a:t>Gromov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A0A0C4-67DF-5088-A64D-1BEB86A583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Sticker Phenomenon (Sphere, Cylinder, Saddle)</a:t>
                </a:r>
              </a:p>
              <a:p>
                <a:pPr marL="0" indent="0" algn="ctr">
                  <a:buNone/>
                </a:pPr>
                <a:r>
                  <a:rPr lang="en-US" dirty="0"/>
                  <a:t>K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func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Bishop-</a:t>
                </a:r>
                <a:r>
                  <a:rPr lang="en-US" dirty="0" err="1"/>
                  <a:t>Gromov</a:t>
                </a:r>
                <a:r>
                  <a:rPr lang="en-US" dirty="0"/>
                  <a:t> (Sticker Phenomenon in higher-dimensions)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A0A0C4-67DF-5088-A64D-1BEB86A58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9A8AD46-2B0F-CE68-75AE-338A1E99B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1" y="4549140"/>
            <a:ext cx="11836400" cy="14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89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2D4-379B-F58C-C212-8D0759FB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52"/>
            <a:ext cx="10515600" cy="1325563"/>
          </a:xfrm>
        </p:spPr>
        <p:txBody>
          <a:bodyPr/>
          <a:lstStyle/>
          <a:p>
            <a:r>
              <a:rPr lang="en-US" dirty="0"/>
              <a:t>Diffusion Curvature Definition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51703-FD08-30CA-7B4E-A3DE7AB7E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659" y="2243380"/>
                <a:ext cx="8103669" cy="344379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51703-FD08-30CA-7B4E-A3DE7AB7E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659" y="2243380"/>
                <a:ext cx="8103669" cy="344379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F507F7F-DB03-FF4D-4CB7-D96EC47E5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28" y="2209780"/>
            <a:ext cx="2883566" cy="4636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363B6C-30BC-2E08-0350-7D87438D6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892" y="4769597"/>
            <a:ext cx="5546949" cy="1835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592B41-0516-3D4A-3584-591CCE1F7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59" y="1446153"/>
            <a:ext cx="10627169" cy="8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50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9BF2-B57B-3EB9-3869-36EA452C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Theorem + Proof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E9D4B1B-84A1-4DB2-66DF-EC2F0CDC4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821" y="1690688"/>
            <a:ext cx="10515600" cy="735711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7921DF-3ACF-A1F7-9E1E-E3E7AA766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846" y="5181577"/>
            <a:ext cx="5613689" cy="800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9B1B95-41FF-7F83-1347-8A7923050781}"/>
                  </a:ext>
                </a:extLst>
              </p:cNvPr>
              <p:cNvSpPr txBox="1"/>
              <p:nvPr/>
            </p:nvSpPr>
            <p:spPr>
              <a:xfrm>
                <a:off x="4310914" y="2834492"/>
                <a:ext cx="35701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vol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vol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(From Theorem 1)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9B1B95-41FF-7F83-1347-8A7923050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914" y="2834492"/>
                <a:ext cx="3570171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61AB15-8CF6-9261-2B44-3027A2F93EEF}"/>
                  </a:ext>
                </a:extLst>
              </p:cNvPr>
              <p:cNvSpPr txBox="1"/>
              <p:nvPr/>
            </p:nvSpPr>
            <p:spPr>
              <a:xfrm>
                <a:off x="4310913" y="3751962"/>
                <a:ext cx="35701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|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61AB15-8CF6-9261-2B44-3027A2F93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913" y="3751962"/>
                <a:ext cx="3570171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D2A865-CF00-4068-E92F-6A71A1764942}"/>
                  </a:ext>
                </a:extLst>
              </p:cNvPr>
              <p:cNvSpPr txBox="1"/>
              <p:nvPr/>
            </p:nvSpPr>
            <p:spPr>
              <a:xfrm>
                <a:off x="4310912" y="4308553"/>
                <a:ext cx="3570171" cy="685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D2A865-CF00-4068-E92F-6A71A1764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912" y="4308553"/>
                <a:ext cx="3570171" cy="685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93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4E44-3BBC-E9EB-290A-EDE0DF94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71C6-285C-9B91-6196-9FD8B1991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Toy Test Cases</a:t>
            </a:r>
          </a:p>
          <a:p>
            <a:r>
              <a:rPr lang="en-US" dirty="0"/>
              <a:t>Single Cell Data</a:t>
            </a:r>
          </a:p>
          <a:p>
            <a:r>
              <a:rPr lang="en-US" dirty="0"/>
              <a:t>Hessian Estimation of NN</a:t>
            </a:r>
          </a:p>
        </p:txBody>
      </p:sp>
    </p:spTree>
    <p:extLst>
      <p:ext uri="{BB962C8B-B14F-4D97-AF65-F5344CB8AC3E}">
        <p14:creationId xmlns:p14="http://schemas.microsoft.com/office/powerpoint/2010/main" val="1773641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0323B-4A53-C265-CC07-251DF6F4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Toy Test Cases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54E3D9-7590-5CD9-E4C2-AAD5FB436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066" y="1690688"/>
            <a:ext cx="7597868" cy="4351338"/>
          </a:xfrm>
        </p:spPr>
      </p:pic>
    </p:spTree>
    <p:extLst>
      <p:ext uri="{BB962C8B-B14F-4D97-AF65-F5344CB8AC3E}">
        <p14:creationId xmlns:p14="http://schemas.microsoft.com/office/powerpoint/2010/main" val="3902317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D745-0ED3-2C53-01CE-50860C22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Toy Test Cases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699BE12-69EB-4532-43AB-AA48B7194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842" y="1918387"/>
            <a:ext cx="8090316" cy="4165814"/>
          </a:xfrm>
        </p:spPr>
      </p:pic>
    </p:spTree>
    <p:extLst>
      <p:ext uri="{BB962C8B-B14F-4D97-AF65-F5344CB8AC3E}">
        <p14:creationId xmlns:p14="http://schemas.microsoft.com/office/powerpoint/2010/main" val="29326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5CCD-5284-46BF-74B6-3F6D59BD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57EC9-B652-031A-ADE1-CF697AB0A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care about local curvature of high-dim data??</a:t>
            </a:r>
          </a:p>
          <a:p>
            <a:r>
              <a:rPr lang="en-US" dirty="0"/>
              <a:t>Introduce diffusion geometry framework</a:t>
            </a:r>
          </a:p>
          <a:p>
            <a:r>
              <a:rPr lang="en-US" dirty="0"/>
              <a:t>Formulation of diffusion-based curvature</a:t>
            </a:r>
          </a:p>
          <a:p>
            <a:r>
              <a:rPr lang="en-US" dirty="0"/>
              <a:t>Applications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03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0323B-4A53-C265-CC07-251DF6F4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Curvature Estimation for Single-Cell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8F4DB-52ED-5218-0615-88C6C330F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17" y="1973190"/>
            <a:ext cx="9528543" cy="42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35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A1147-1A34-EBC9-4FA7-39BC3186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8" y="233045"/>
            <a:ext cx="9333629" cy="544721"/>
          </a:xfrm>
        </p:spPr>
        <p:txBody>
          <a:bodyPr>
            <a:normAutofit fontScale="90000"/>
          </a:bodyPr>
          <a:lstStyle/>
          <a:p>
            <a:r>
              <a:rPr lang="en-US" dirty="0"/>
              <a:t>Train/Test Schematic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7513C-6AB9-6476-E982-BB1950E38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32" y="768284"/>
            <a:ext cx="10863564" cy="60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09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4842A-A123-1734-BE20-30A4962B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Hessian Estimation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A44BC-2C13-9DF9-78E3-4A18D2837C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en-US" sz="2400" dirty="0"/>
                  <a:t>We sample n points,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} around the optimum and obtain n loss values, {f(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), 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),….., 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)|f: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}, where k is full-dimensionality of Neural Network</a:t>
                </a:r>
              </a:p>
              <a:p>
                <a:pPr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en-US" sz="2400" dirty="0"/>
                  <a:t>We concatenate the associated loss value, 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to 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 to construct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sz="2400" dirty="0"/>
                  <a:t>matrix.</a:t>
                </a:r>
              </a:p>
              <a:p>
                <a:pPr>
                  <a:spcBef>
                    <a:spcPts val="2400"/>
                  </a:spcBef>
                  <a:spcAft>
                    <a:spcPts val="2400"/>
                  </a:spcAft>
                </a:pPr>
                <a:r>
                  <a:rPr lang="en-US" sz="2400" dirty="0"/>
                  <a:t>From this matrix, we then construct a diffusion map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𝑛𝑥𝑛</m:t>
                        </m:r>
                      </m:sup>
                    </m:sSup>
                  </m:oMath>
                </a14:m>
                <a:r>
                  <a:rPr lang="en-US" sz="2400" dirty="0"/>
                  <a:t>) and pair diffusion axes and their loss values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)) as input into a separate NN that estimates the Hessian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A44BC-2C13-9DF9-78E3-4A18D2837C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82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561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8088B-A856-49DD-2737-2D41E6E1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398760" cy="1137920"/>
          </a:xfrm>
        </p:spPr>
        <p:txBody>
          <a:bodyPr/>
          <a:lstStyle/>
          <a:p>
            <a:r>
              <a:rPr lang="en-US" dirty="0"/>
              <a:t>Eigenspectrum of Hessian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9F6A3B-92B5-AD01-764B-C57C18FF6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779" y="784187"/>
            <a:ext cx="7989574" cy="312927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28EC98-F845-3CB9-B3A2-365F7EE97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784" y="3787023"/>
            <a:ext cx="7635616" cy="307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4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9307-2856-0BF6-DF1D-CC3285F0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4A78F-50BD-6031-3398-4D790E69C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Leveraged priors from Diffusion Geometry to create new notion of Diffusion Curvature on point cloud data</a:t>
            </a:r>
          </a:p>
          <a:p>
            <a:r>
              <a:rPr lang="en-US" dirty="0"/>
              <a:t>Diffusion Curvature can extract meaningful information from high-dimensional data which has nice implications</a:t>
            </a:r>
          </a:p>
          <a:p>
            <a:r>
              <a:rPr lang="en-US" dirty="0"/>
              <a:t>Limitations: Sampling, Diffusion Curvature has no sign; how to define  negative/positive curvature</a:t>
            </a:r>
          </a:p>
        </p:txBody>
      </p:sp>
    </p:spTree>
    <p:extLst>
      <p:ext uri="{BB962C8B-B14F-4D97-AF65-F5344CB8AC3E}">
        <p14:creationId xmlns:p14="http://schemas.microsoft.com/office/powerpoint/2010/main" val="2591263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04F1-FF8C-34B3-28E7-F7B2EB6C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44CC-81F8-3567-1DE1-3C9B65D6B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depth study of applying method for Hessian Estimation of Neural Networks</a:t>
            </a:r>
          </a:p>
          <a:p>
            <a:r>
              <a:rPr lang="en-US" dirty="0"/>
              <a:t>Further development of theory to extract further insights from high-dimensional biomedical data</a:t>
            </a:r>
          </a:p>
          <a:p>
            <a:r>
              <a:rPr lang="en-US" dirty="0"/>
              <a:t>What does low-dimensional estimate of high-dimensional system tell us??</a:t>
            </a:r>
          </a:p>
        </p:txBody>
      </p:sp>
    </p:spTree>
    <p:extLst>
      <p:ext uri="{BB962C8B-B14F-4D97-AF65-F5344CB8AC3E}">
        <p14:creationId xmlns:p14="http://schemas.microsoft.com/office/powerpoint/2010/main" val="2765903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AAB7-7610-A8DB-EBE8-D398B627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9E653-EA7C-15E7-63ED-C6989161A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3694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Authors: Dhananjay Bhaskar, Kincaid MacDonald, Oluwadamilola Fasina, Dawson Thomas, Bastian Reck, Ian Adelstein, Smita Krishnaswamy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D4EAC-2F46-38CD-F9C5-ADD5FE98B2E6}"/>
              </a:ext>
            </a:extLst>
          </p:cNvPr>
          <p:cNvSpPr txBox="1"/>
          <p:nvPr/>
        </p:nvSpPr>
        <p:spPr>
          <a:xfrm>
            <a:off x="838200" y="169068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2206.03977.pdf (arxiv.org)</a:t>
            </a:r>
            <a:r>
              <a:rPr lang="en-US" dirty="0"/>
              <a:t> (Diffusion Curvature for Estimating Local Curvature in High-Dimensional Data)</a:t>
            </a:r>
          </a:p>
        </p:txBody>
      </p:sp>
    </p:spTree>
    <p:extLst>
      <p:ext uri="{BB962C8B-B14F-4D97-AF65-F5344CB8AC3E}">
        <p14:creationId xmlns:p14="http://schemas.microsoft.com/office/powerpoint/2010/main" val="68483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FA0C-051B-85B9-532A-15FC47A7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40678-DBB8-D2B3-F9ED-90B915D8D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dimensional data is often sampled from a manifold, a key property of the underlying manifold is local curvature </a:t>
            </a:r>
          </a:p>
          <a:p>
            <a:r>
              <a:rPr lang="en-US" dirty="0"/>
              <a:t>We want to gain novel insights about high-dimensional data via local curvature </a:t>
            </a:r>
          </a:p>
          <a:p>
            <a:r>
              <a:rPr lang="en-US" dirty="0"/>
              <a:t>Manifold learning and diffusion geometry is a venerable framework for learning underlying manifold using sampled points</a:t>
            </a:r>
          </a:p>
          <a:p>
            <a:r>
              <a:rPr lang="en-US" dirty="0"/>
              <a:t>Leverage Diffusion-based curvature to define notion of local curvature on point-cloud data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8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650D3-3AF1-BCD9-EBE5-429E3F24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(Examples)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C36BD-3B6B-6FA5-9955-C9D80BEEC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3211" cy="4351338"/>
          </a:xfrm>
        </p:spPr>
        <p:txBody>
          <a:bodyPr/>
          <a:lstStyle/>
          <a:p>
            <a:r>
              <a:rPr lang="en-US" sz="2400" dirty="0"/>
              <a:t>Local Curvature yields second order information about the Loss Landscape of NN’S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Local Curvature can provide branching information for biomedical point-cloud data 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29F703-7876-091D-7AB0-0E0B163E3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142" y="1954074"/>
            <a:ext cx="2591135" cy="2217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F02D2E-3394-BE02-DEEB-41FF1C2AD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008" y="2026811"/>
            <a:ext cx="3341667" cy="1938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06CE08-180A-9929-46F6-8E83DDD67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720" y="4171447"/>
            <a:ext cx="2698175" cy="24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5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A0219-B2A2-11DA-36BD-487C80E9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Preliminaries/Background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B8A5C-FFCC-41D4-B014-D6D7EABEE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Diffusion Geometry</a:t>
            </a:r>
          </a:p>
          <a:p>
            <a:r>
              <a:rPr lang="en-US" dirty="0"/>
              <a:t>Manifold Assumption</a:t>
            </a:r>
          </a:p>
          <a:p>
            <a:r>
              <a:rPr lang="en-US" dirty="0"/>
              <a:t>Diffusion Maps</a:t>
            </a:r>
          </a:p>
          <a:p>
            <a:r>
              <a:rPr lang="en-US" dirty="0"/>
              <a:t>Curvature</a:t>
            </a:r>
          </a:p>
        </p:txBody>
      </p:sp>
    </p:spTree>
    <p:extLst>
      <p:ext uri="{BB962C8B-B14F-4D97-AF65-F5344CB8AC3E}">
        <p14:creationId xmlns:p14="http://schemas.microsoft.com/office/powerpoint/2010/main" val="358089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A19B2-0A19-08B2-5155-91ACEB744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diffusion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76F8E-E5EE-43FA-8075-AF7CE52E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" y="1690688"/>
            <a:ext cx="513588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/>
              <a:t>In the discrete setting, Olivier - Ricci curvature has been used but is limited because it defines curvature based on edges</a:t>
            </a:r>
          </a:p>
          <a:p>
            <a:pPr>
              <a:spcAft>
                <a:spcPts val="1200"/>
              </a:spcAft>
            </a:pP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/>
              <a:t>The notion of edges is nebulous for point-cloud data and thus necessitates diffusion curvature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/>
              <a:t>Diffusion geometry framework traverses' data in a non-linear fashion to extract manifold-intrinsic properties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2B87D-1575-1060-9A72-5E4A1FB51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515" y="1720437"/>
            <a:ext cx="6167803" cy="41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9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CD96-797E-85FA-C267-B3ACE8BE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Manifold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0583C-D52C-EB1F-B4B9-2C14C96373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752381" cy="435133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en-US" sz="2000" b="1" dirty="0"/>
                  <a:t>Manifold Assumption</a:t>
                </a:r>
                <a:r>
                  <a:rPr lang="en-US" sz="2000" dirty="0"/>
                  <a:t>: high-dimensional data is sampled from an intrinsic low-dimensional manifold </a:t>
                </a:r>
              </a:p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en-US" sz="2000" dirty="0"/>
                  <a:t>Given a set of points,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,…..,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 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en-US" sz="2000" dirty="0"/>
                  <a:t>Manifold assumption assumes data points like in Z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1" dirty="0"/>
                  <a:t>, </a:t>
                </a:r>
                <a:r>
                  <a:rPr lang="en-US" sz="2000" dirty="0"/>
                  <a:t> where d &lt;&lt; n</a:t>
                </a:r>
              </a:p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en-US" sz="2000" dirty="0"/>
                  <a:t>To learn manifold geometry from point-cloud data, we use the diffusion maps construction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0583C-D52C-EB1F-B4B9-2C14C96373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752381" cy="4351338"/>
              </a:xfrm>
              <a:blipFill>
                <a:blip r:embed="rId2"/>
                <a:stretch>
                  <a:fillRect l="-954" t="-1401" r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213DEFD-5F81-8E75-9B01-F0151F206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810" y="2568353"/>
            <a:ext cx="5217368" cy="27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0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CD96-797E-85FA-C267-B3ACE8BE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Maps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0583C-D52C-EB1F-B4B9-2C14C96373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768970" cy="466725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en-US" sz="2000" dirty="0"/>
                  <a:t>Method introduced by </a:t>
                </a:r>
                <a:r>
                  <a:rPr lang="en-US" sz="2000" dirty="0" err="1"/>
                  <a:t>Coifman</a:t>
                </a:r>
                <a:r>
                  <a:rPr lang="en-US" sz="2000" dirty="0"/>
                  <a:t> et al. that traverses' data in a non-linear way to learn manifold</a:t>
                </a:r>
              </a:p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en-US" sz="2000" dirty="0"/>
                  <a:t>Construct kernel,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.)∥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(.  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000" dirty="0"/>
                  <a:t> ,to compute affinities between points</a:t>
                </a:r>
              </a:p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en-US" sz="2000" dirty="0"/>
                  <a:t>G(</a:t>
                </a:r>
                <a:r>
                  <a:rPr lang="en-US" sz="2000" dirty="0" err="1"/>
                  <a:t>x,y</a:t>
                </a:r>
                <a:r>
                  <a:rPr lang="en-US" sz="2000" dirty="0"/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0583C-D52C-EB1F-B4B9-2C14C96373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768970" cy="4667250"/>
              </a:xfrm>
              <a:blipFill>
                <a:blip r:embed="rId2"/>
                <a:stretch>
                  <a:fillRect l="-1151" t="-1305" r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F88D91D-C9C0-CFE0-17F6-A97D73321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012" y="3870028"/>
            <a:ext cx="5822052" cy="2776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51E038-23AC-36EF-AC09-D13BE2D32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785" y="1027906"/>
            <a:ext cx="5817279" cy="28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3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CD96-797E-85FA-C267-B3ACE8BE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Maps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0583C-D52C-EB1F-B4B9-2C14C96373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509" y="1932572"/>
                <a:ext cx="5622491" cy="435133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400"/>
                  </a:spcBef>
                  <a:spcAft>
                    <a:spcPts val="2400"/>
                  </a:spcAft>
                </a:pPr>
                <a:r>
                  <a:rPr lang="en-US" sz="2000" dirty="0"/>
                  <a:t>Kernel can be row-normalized to create N X N row-stochastic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, which describes a Markovian diffusion process</a:t>
                </a:r>
              </a:p>
              <a:p>
                <a:pPr>
                  <a:spcBef>
                    <a:spcPts val="1400"/>
                  </a:spcBef>
                  <a:spcAft>
                    <a:spcPts val="2400"/>
                  </a:spcAft>
                </a:pPr>
                <a:r>
                  <a:rPr lang="en-US" sz="2000" dirty="0"/>
                  <a:t>Diffusion map is constructed by eigen decomposing to construct: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 smtClean="0"/>
                          <m:t>[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(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000" b="0" i="0" dirty="0" smtClean="0"/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000" dirty="0"/>
                          <m:t>)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sz="2000" dirty="0"/>
                          <m:t> ,……..,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000" dirty="0"/>
                          <m:t>) </m:t>
                        </m:r>
                        <m:r>
                          <m:rPr>
                            <m:nor/>
                          </m:rPr>
                          <a:rPr lang="en-US" sz="2000" b="0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sz="2000" dirty="0"/>
                          <m:t>]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/>
                  <a:t>Euclidean distance = diffusion distance in diffusion map space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60583C-D52C-EB1F-B4B9-2C14C96373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509" y="1932572"/>
                <a:ext cx="5622491" cy="4351338"/>
              </a:xfrm>
              <a:blipFill>
                <a:blip r:embed="rId2"/>
                <a:stretch>
                  <a:fillRect l="-976" t="-1401" r="-1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14D639D-C0ED-FB0E-1C33-1E6198BAD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931" y="1547562"/>
            <a:ext cx="5750560" cy="43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1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792</Words>
  <Application>Microsoft Office PowerPoint</Application>
  <PresentationFormat>Widescreen</PresentationFormat>
  <Paragraphs>106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-apple-system</vt:lpstr>
      <vt:lpstr>Arial</vt:lpstr>
      <vt:lpstr>Avenir Heavy</vt:lpstr>
      <vt:lpstr>Avenir Light</vt:lpstr>
      <vt:lpstr>Calibri</vt:lpstr>
      <vt:lpstr>Calibri Light</vt:lpstr>
      <vt:lpstr>Cambria Math</vt:lpstr>
      <vt:lpstr>Office Theme</vt:lpstr>
      <vt:lpstr>Diffusion Curvature for Estimating Local Curvature In High-Dimensional Data Dami Fasina Applied Math Program Krishnaswamy Lab</vt:lpstr>
      <vt:lpstr>Overview</vt:lpstr>
      <vt:lpstr>Motivation</vt:lpstr>
      <vt:lpstr>Motivation (Examples)</vt:lpstr>
      <vt:lpstr>Preliminaries/Background</vt:lpstr>
      <vt:lpstr>Introduction to diffusion geometry</vt:lpstr>
      <vt:lpstr>Manifold Assumption</vt:lpstr>
      <vt:lpstr>Diffusion Maps</vt:lpstr>
      <vt:lpstr>Diffusion Maps </vt:lpstr>
      <vt:lpstr>Introduction to Curvature (Osculating)</vt:lpstr>
      <vt:lpstr>Intro to Curvature (Sticker Phenomenon)</vt:lpstr>
      <vt:lpstr>Discrete setting: Olivier-Ricci Curvature</vt:lpstr>
      <vt:lpstr>Methods</vt:lpstr>
      <vt:lpstr>Bishop-Gromov</vt:lpstr>
      <vt:lpstr>Diffusion Curvature Definition </vt:lpstr>
      <vt:lpstr>Main Theorem + Proof</vt:lpstr>
      <vt:lpstr>Results</vt:lpstr>
      <vt:lpstr>Results – Toy Test Cases</vt:lpstr>
      <vt:lpstr>Results – Toy Test Cases</vt:lpstr>
      <vt:lpstr>Results – Curvature Estimation for Single-Cell data</vt:lpstr>
      <vt:lpstr>Train/Test Schematic</vt:lpstr>
      <vt:lpstr>NN Hessian Estimation Sampling</vt:lpstr>
      <vt:lpstr>Eigenspectrum of Hessian</vt:lpstr>
      <vt:lpstr>Conclusions</vt:lpstr>
      <vt:lpstr>Future Work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 Curvature for Estimating Local Curvature In High-Dimensional Data</dc:title>
  <dc:creator>Oluwadamilola Fasina</dc:creator>
  <cp:lastModifiedBy>Oluwadamilola Fasina</cp:lastModifiedBy>
  <cp:revision>169</cp:revision>
  <dcterms:created xsi:type="dcterms:W3CDTF">2022-07-10T20:32:05Z</dcterms:created>
  <dcterms:modified xsi:type="dcterms:W3CDTF">2022-07-13T15:13:31Z</dcterms:modified>
</cp:coreProperties>
</file>