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4"/>
  </p:notesMasterIdLst>
  <p:sldIdLst>
    <p:sldId id="274" r:id="rId2"/>
    <p:sldId id="257" r:id="rId3"/>
    <p:sldId id="419" r:id="rId4"/>
    <p:sldId id="420" r:id="rId5"/>
    <p:sldId id="421" r:id="rId6"/>
    <p:sldId id="422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9" r:id="rId18"/>
    <p:sldId id="410" r:id="rId19"/>
    <p:sldId id="411" r:id="rId20"/>
    <p:sldId id="412" r:id="rId21"/>
    <p:sldId id="413" r:id="rId22"/>
    <p:sldId id="414" r:id="rId23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EF500F5F-FE92-C344-B664-B890C454F116}">
          <p14:sldIdLst>
            <p14:sldId id="274"/>
            <p14:sldId id="257"/>
            <p14:sldId id="419"/>
            <p14:sldId id="420"/>
            <p14:sldId id="421"/>
            <p14:sldId id="422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9"/>
            <p14:sldId id="410"/>
            <p14:sldId id="411"/>
            <p14:sldId id="412"/>
            <p14:sldId id="413"/>
            <p14:sldId id="414"/>
          </p14:sldIdLst>
        </p14:section>
        <p14:section name="Introduction" id="{189D9E89-191F-6A4E-95A9-E30A01A63C55}">
          <p14:sldIdLst/>
        </p14:section>
        <p14:section name="Topic 1" id="{E2BB08C4-ADDF-3E42-A215-C3E62A2C7FEB}">
          <p14:sldIdLst/>
        </p14:section>
        <p14:section name="Topic 2" id="{A2387AA7-D10C-5741-AC22-19ABE2B119E4}">
          <p14:sldIdLst/>
        </p14:section>
        <p14:section name="Topic 3" id="{D9CDA5CF-D0E0-0F4A-885A-AF26C37124DD}">
          <p14:sldIdLst/>
        </p14:section>
        <p14:section name="Conclusions" id="{C1ACEE8B-1545-9544-A404-C05BD7B87D32}">
          <p14:sldIdLst/>
        </p14:section>
        <p14:section name="References" id="{96A532F1-0AEE-CD4E-9AD5-FE67D92032A3}">
          <p14:sldIdLst/>
        </p14:section>
        <p14:section name="Thank You" id="{57478804-93B6-6C49-8BEC-770CB237B4D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Wenyu" initials="WW" lastIdx="1" clrIdx="0">
    <p:extLst>
      <p:ext uri="{19B8F6BF-5375-455C-9EA6-DF929625EA0E}">
        <p15:presenceInfo xmlns:p15="http://schemas.microsoft.com/office/powerpoint/2012/main" userId="S::e0348798@u.nus.edu::6d4266dc-080b-407e-bed4-f92e45e669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E00"/>
    <a:srgbClr val="024283"/>
    <a:srgbClr val="023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15"/>
    <p:restoredTop sz="96374" autoAdjust="0"/>
  </p:normalViewPr>
  <p:slideViewPr>
    <p:cSldViewPr snapToGrid="0" snapToObjects="1">
      <p:cViewPr varScale="1">
        <p:scale>
          <a:sx n="81" d="100"/>
          <a:sy n="81" d="100"/>
        </p:scale>
        <p:origin x="92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18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282D101-0E87-D144-A356-35ACF8A312E3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A40156C-847E-CF42-9B4F-8B78CD82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5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156C-847E-CF42-9B4F-8B78CD82CC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above augmented RBF has been widely used in deterministic applications because</a:t>
                </a:r>
              </a:p>
              <a:p>
                <a:pPr marL="289036" indent="-289036">
                  <a:buClr>
                    <a:schemeClr val="accent2"/>
                  </a:buClr>
                  <a:buFont typeface="Wingdings" pitchFamily="2" charset="2"/>
                  <a:buChar char="Ø"/>
                </a:pPr>
                <a:r>
                  <a:rPr lang="en-US" dirty="0"/>
                  <a:t>It converges to the underlying function as the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goes to infinity, and</a:t>
                </a:r>
              </a:p>
              <a:p>
                <a:pPr marL="289036" indent="-289036">
                  <a:buClr>
                    <a:schemeClr val="accent2"/>
                  </a:buClr>
                  <a:buFont typeface="Wingdings" pitchFamily="2" charset="2"/>
                  <a:buChar char="Ø"/>
                </a:pPr>
                <a:r>
                  <a:rPr lang="en-US" dirty="0"/>
                  <a:t>It introduces additional modelling flexibility by incorporating condition positive definite type of radial kernels, such as Gaussian, </a:t>
                </a:r>
                <a:r>
                  <a:rPr lang="en-US" dirty="0" err="1"/>
                  <a:t>multiquadratic</a:t>
                </a:r>
                <a:r>
                  <a:rPr lang="en-US" dirty="0"/>
                  <a:t>, thin plate, cubic, etc.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The above augmented RBF has been widely used in deterministic applications because</a:t>
                </a:r>
              </a:p>
              <a:p>
                <a:pPr marL="285750" indent="-285750">
                  <a:buClr>
                    <a:schemeClr val="accent2"/>
                  </a:buClr>
                  <a:buFont typeface="Wingdings" pitchFamily="2" charset="2"/>
                  <a:buChar char="Ø"/>
                </a:pPr>
                <a:r>
                  <a:rPr lang="en-US" sz="1200" dirty="0"/>
                  <a:t>It converges to the underlying function as the size of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𝑄_𝑛</a:t>
                </a:r>
                <a:r>
                  <a:rPr lang="en-US" sz="1200" dirty="0"/>
                  <a:t> goes to infinity, and</a:t>
                </a:r>
              </a:p>
              <a:p>
                <a:pPr marL="285750" indent="-285750">
                  <a:buClr>
                    <a:schemeClr val="accent2"/>
                  </a:buClr>
                  <a:buFont typeface="Wingdings" pitchFamily="2" charset="2"/>
                  <a:buChar char="Ø"/>
                </a:pPr>
                <a:r>
                  <a:rPr lang="en-US" sz="1200" dirty="0"/>
                  <a:t>It introduces additional modelling flexibility by incorporating condition positive definite type of radial kernels, such as Gaussian, </a:t>
                </a:r>
                <a:r>
                  <a:rPr lang="en-US" sz="1200" dirty="0" err="1"/>
                  <a:t>multiquadratic</a:t>
                </a:r>
                <a:r>
                  <a:rPr lang="en-US" sz="1200" dirty="0"/>
                  <a:t>, thin plate, cubic, etc.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156C-847E-CF42-9B4F-8B78CD82CC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0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156C-847E-CF42-9B4F-8B78CD82CC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11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156C-847E-CF42-9B4F-8B78CD82CC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3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156C-847E-CF42-9B4F-8B78CD82CC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83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156C-847E-CF42-9B4F-8B78CD82CC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59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156C-847E-CF42-9B4F-8B78CD82CC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65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156C-847E-CF42-9B4F-8B78CD82CC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43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0156C-847E-CF42-9B4F-8B78CD82CC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6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0D35-1566-CC42-87B0-968E399BED53}" type="datetime1">
              <a:rPr lang="en-SG" smtClean="0"/>
              <a:t>18/7/2022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CAE9-7945-5646-8327-ED4BB07E7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4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7812-479F-274B-B7C1-3467BA3D753D}" type="datetime1">
              <a:rPr lang="en-SG" smtClean="0"/>
              <a:t>18/7/2022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CAE9-7945-5646-8327-ED4BB07E7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2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3F8E-27CA-1A4B-984E-A3C7C0696330}" type="datetime1">
              <a:rPr lang="en-SG" smtClean="0"/>
              <a:t>18/7/2022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CAE9-7945-5646-8327-ED4BB07E7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4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612E-DD42-4B4C-9D5E-1A412C6F6B3B}" type="datetime1">
              <a:rPr lang="en-SG" smtClean="0"/>
              <a:t>18/7/2022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CAE9-7945-5646-8327-ED4BB07E7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4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EC5C-DF7D-5B41-99BE-694B41EEB649}" type="datetime1">
              <a:rPr lang="en-SG" smtClean="0"/>
              <a:t>18/7/2022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CAE9-7945-5646-8327-ED4BB07E7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76B3-D22E-AB4F-971C-64082EEAA07E}" type="datetime1">
              <a:rPr lang="en-SG" smtClean="0"/>
              <a:t>18/7/2022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CAE9-7945-5646-8327-ED4BB07E7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2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8C7F-330E-3146-81E2-170DA04BEF1A}" type="datetime1">
              <a:rPr lang="en-SG" smtClean="0"/>
              <a:t>18/7/2022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CAE9-7945-5646-8327-ED4BB07E7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7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27A1-C179-694F-AF24-305E29C75A49}" type="datetime1">
              <a:rPr lang="en-SG" smtClean="0"/>
              <a:t>18/7/2022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CAE9-7945-5646-8327-ED4BB07E7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7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DFA1-060A-F142-B917-8C09F36E5349}" type="datetime1">
              <a:rPr lang="en-SG" smtClean="0"/>
              <a:t>18/7/2022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CAE9-7945-5646-8327-ED4BB07E7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4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7CEC-AA01-7543-8178-943D4D38A623}" type="datetime1">
              <a:rPr lang="en-SG" smtClean="0"/>
              <a:t>18/7/2022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CAE9-7945-5646-8327-ED4BB07E7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1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9F6C-4744-C949-8683-3794D0DBEE78}" type="datetime1">
              <a:rPr lang="en-SG" smtClean="0"/>
              <a:t>18/7/2022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CAE9-7945-5646-8327-ED4BB07E7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3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ABEBA-A1DF-AB4E-AEF9-DC5922000D00}" type="datetime1">
              <a:rPr lang="en-SG" smtClean="0"/>
              <a:t>18/7/2022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ACAE9-7945-5646-8327-ED4BB07E7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2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9.png"/><Relationship Id="rId7" Type="http://schemas.openxmlformats.org/officeDocument/2006/relationships/image" Target="../media/image7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9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0.emf"/><Relationship Id="rId7" Type="http://schemas.openxmlformats.org/officeDocument/2006/relationships/image" Target="../media/image90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810.png"/><Relationship Id="rId5" Type="http://schemas.openxmlformats.org/officeDocument/2006/relationships/image" Target="../media/image87.png"/><Relationship Id="rId15" Type="http://schemas.openxmlformats.org/officeDocument/2006/relationships/image" Target="../media/image11.emf"/><Relationship Id="rId10" Type="http://schemas.openxmlformats.org/officeDocument/2006/relationships/image" Target="../media/image920.png"/><Relationship Id="rId4" Type="http://schemas.openxmlformats.org/officeDocument/2006/relationships/image" Target="../media/image91.png"/><Relationship Id="rId9" Type="http://schemas.openxmlformats.org/officeDocument/2006/relationships/image" Target="../media/image740.png"/><Relationship Id="rId1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5.png"/><Relationship Id="rId7" Type="http://schemas.openxmlformats.org/officeDocument/2006/relationships/image" Target="../media/image95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30.png"/><Relationship Id="rId10" Type="http://schemas.openxmlformats.org/officeDocument/2006/relationships/image" Target="../media/image99.png"/><Relationship Id="rId4" Type="http://schemas.openxmlformats.org/officeDocument/2006/relationships/image" Target="../media/image901.png"/><Relationship Id="rId9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e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5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.emf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30.png"/><Relationship Id="rId4" Type="http://schemas.openxmlformats.org/officeDocument/2006/relationships/image" Target="../media/image9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63395A2-EF66-9A41-8504-AA61C75A5E64}"/>
              </a:ext>
            </a:extLst>
          </p:cNvPr>
          <p:cNvSpPr/>
          <p:nvPr/>
        </p:nvSpPr>
        <p:spPr>
          <a:xfrm>
            <a:off x="-18" y="6633808"/>
            <a:ext cx="4572001" cy="2241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3DA227-87E9-6445-AC90-D1EA299314EA}"/>
              </a:ext>
            </a:extLst>
          </p:cNvPr>
          <p:cNvSpPr/>
          <p:nvPr/>
        </p:nvSpPr>
        <p:spPr>
          <a:xfrm>
            <a:off x="4571966" y="6633808"/>
            <a:ext cx="4572001" cy="2241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F941E-7412-D540-8CF0-DEE6DDDA3FBF}"/>
              </a:ext>
            </a:extLst>
          </p:cNvPr>
          <p:cNvSpPr/>
          <p:nvPr/>
        </p:nvSpPr>
        <p:spPr>
          <a:xfrm>
            <a:off x="-1" y="1"/>
            <a:ext cx="4572001" cy="856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A6398-87F7-E74F-8D28-F87A45EF3101}"/>
              </a:ext>
            </a:extLst>
          </p:cNvPr>
          <p:cNvSpPr/>
          <p:nvPr/>
        </p:nvSpPr>
        <p:spPr>
          <a:xfrm>
            <a:off x="4571983" y="0"/>
            <a:ext cx="4572001" cy="8564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2736D-230D-B444-907B-6E4A83D5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67" y="6563339"/>
            <a:ext cx="2057400" cy="365125"/>
          </a:xfrm>
        </p:spPr>
        <p:txBody>
          <a:bodyPr/>
          <a:lstStyle/>
          <a:p>
            <a:fld id="{A28ACAE9-7945-5646-8327-ED4BB07E7D37}" type="slidenum">
              <a:rPr lang="en-US" sz="1000" smtClean="0">
                <a:solidFill>
                  <a:schemeClr val="bg1"/>
                </a:solidFill>
              </a:rPr>
              <a:t>1</a:t>
            </a:fld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2337B0-3A1C-354B-8DFA-BC1D595EBF16}"/>
              </a:ext>
            </a:extLst>
          </p:cNvPr>
          <p:cNvGrpSpPr/>
          <p:nvPr/>
        </p:nvGrpSpPr>
        <p:grpSpPr>
          <a:xfrm>
            <a:off x="316986" y="1994814"/>
            <a:ext cx="8510016" cy="1094740"/>
            <a:chOff x="716094" y="2397794"/>
            <a:chExt cx="7711807" cy="1094740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5D80D0E-3B20-FD43-AB54-D24FB73A52CA}"/>
                </a:ext>
              </a:extLst>
            </p:cNvPr>
            <p:cNvSpPr/>
            <p:nvPr/>
          </p:nvSpPr>
          <p:spPr>
            <a:xfrm>
              <a:off x="716094" y="2397794"/>
              <a:ext cx="7711807" cy="1094740"/>
            </a:xfrm>
            <a:prstGeom prst="roundRect">
              <a:avLst/>
            </a:prstGeom>
            <a:solidFill>
              <a:schemeClr val="accent2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BED273-BB08-F246-A652-3FA3D0194BE0}"/>
                </a:ext>
              </a:extLst>
            </p:cNvPr>
            <p:cNvSpPr txBox="1"/>
            <p:nvPr/>
          </p:nvSpPr>
          <p:spPr>
            <a:xfrm>
              <a:off x="964684" y="2591221"/>
              <a:ext cx="72146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cs typeface="Arial" panose="020B0604020202020204" pitchFamily="34" charset="0"/>
                </a:rPr>
                <a:t>Reference Vector Assisted Candidate Search with Aggregated Surrogate for </a:t>
              </a:r>
              <a:r>
                <a:rPr lang="en-US" sz="2000" dirty="0" err="1">
                  <a:solidFill>
                    <a:schemeClr val="bg1"/>
                  </a:solidFill>
                  <a:cs typeface="Arial" panose="020B0604020202020204" pitchFamily="34" charset="0"/>
                </a:rPr>
                <a:t>Expnsive</a:t>
              </a:r>
              <a:r>
                <a:rPr lang="en-US" sz="2000" dirty="0">
                  <a:solidFill>
                    <a:schemeClr val="bg1"/>
                  </a:solidFill>
                  <a:cs typeface="Arial" panose="020B0604020202020204" pitchFamily="34" charset="0"/>
                </a:rPr>
                <a:t> Many-objective Optimization Problems</a:t>
              </a:r>
              <a:endParaRPr lang="en-SG" sz="20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9E88835-EA18-A94E-9FBE-66393D047B62}"/>
              </a:ext>
            </a:extLst>
          </p:cNvPr>
          <p:cNvSpPr txBox="1"/>
          <p:nvPr/>
        </p:nvSpPr>
        <p:spPr>
          <a:xfrm>
            <a:off x="591274" y="3558889"/>
            <a:ext cx="8108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>
                <a:cs typeface="Arial" panose="020B0604020202020204" pitchFamily="34" charset="0"/>
              </a:rPr>
              <a:t>Presented by Christine Shoemaker</a:t>
            </a:r>
          </a:p>
          <a:p>
            <a:pPr algn="ctr"/>
            <a:endParaRPr lang="en-SG" sz="2400" dirty="0">
              <a:cs typeface="Arial" panose="020B0604020202020204" pitchFamily="34" charset="0"/>
            </a:endParaRPr>
          </a:p>
          <a:p>
            <a:pPr algn="ctr"/>
            <a:r>
              <a:rPr lang="en-SG" sz="2400" dirty="0">
                <a:cs typeface="Arial" panose="020B0604020202020204" pitchFamily="34" charset="0"/>
              </a:rPr>
              <a:t>This work is in the PHD of Wang Wenyu, which was supervised by Prof. Shoemaker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56EAB4-6AA5-6C4A-8FB9-B9984FB839EB}"/>
              </a:ext>
            </a:extLst>
          </p:cNvPr>
          <p:cNvSpPr txBox="1"/>
          <p:nvPr/>
        </p:nvSpPr>
        <p:spPr>
          <a:xfrm>
            <a:off x="896072" y="5236671"/>
            <a:ext cx="735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>
                <a:cs typeface="Arial" panose="020B0604020202020204" pitchFamily="34" charset="0"/>
              </a:rPr>
              <a:t>Department of Industrial Systems Engineering and Management,</a:t>
            </a:r>
          </a:p>
          <a:p>
            <a:pPr algn="ctr"/>
            <a:r>
              <a:rPr lang="en-SG" sz="2000" dirty="0">
                <a:cs typeface="Arial" panose="020B0604020202020204" pitchFamily="34" charset="0"/>
              </a:rPr>
              <a:t> National University of Singapore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37944F-BE39-B745-A403-037130B597C5}"/>
              </a:ext>
            </a:extLst>
          </p:cNvPr>
          <p:cNvSpPr txBox="1"/>
          <p:nvPr/>
        </p:nvSpPr>
        <p:spPr>
          <a:xfrm>
            <a:off x="1200707" y="6031358"/>
            <a:ext cx="674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600" dirty="0">
                <a:cs typeface="Arial" panose="020B0604020202020204" pitchFamily="34" charset="0"/>
              </a:rPr>
              <a:t>July 18, 2022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A6A788D-2A38-AC47-BE74-AA6EB5F64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9147" y="-60269"/>
            <a:ext cx="1534853" cy="102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06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63395A2-EF66-9A41-8504-AA61C75A5E64}"/>
              </a:ext>
            </a:extLst>
          </p:cNvPr>
          <p:cNvSpPr/>
          <p:nvPr/>
        </p:nvSpPr>
        <p:spPr>
          <a:xfrm>
            <a:off x="-18" y="6633808"/>
            <a:ext cx="4572001" cy="2241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3DA227-87E9-6445-AC90-D1EA299314EA}"/>
              </a:ext>
            </a:extLst>
          </p:cNvPr>
          <p:cNvSpPr/>
          <p:nvPr/>
        </p:nvSpPr>
        <p:spPr>
          <a:xfrm>
            <a:off x="4571966" y="6633808"/>
            <a:ext cx="4572001" cy="2241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F941E-7412-D540-8CF0-DEE6DDDA3FBF}"/>
              </a:ext>
            </a:extLst>
          </p:cNvPr>
          <p:cNvSpPr/>
          <p:nvPr/>
        </p:nvSpPr>
        <p:spPr>
          <a:xfrm>
            <a:off x="-1" y="1"/>
            <a:ext cx="4572001" cy="856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A6398-87F7-E74F-8D28-F87A45EF3101}"/>
              </a:ext>
            </a:extLst>
          </p:cNvPr>
          <p:cNvSpPr/>
          <p:nvPr/>
        </p:nvSpPr>
        <p:spPr>
          <a:xfrm>
            <a:off x="4571983" y="0"/>
            <a:ext cx="4572001" cy="8564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2736D-230D-B444-907B-6E4A83D5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67" y="6563339"/>
            <a:ext cx="2057400" cy="365125"/>
          </a:xfrm>
        </p:spPr>
        <p:txBody>
          <a:bodyPr/>
          <a:lstStyle/>
          <a:p>
            <a:fld id="{A28ACAE9-7945-5646-8327-ED4BB07E7D37}" type="slidenum">
              <a:rPr lang="en-US" sz="1000" smtClean="0">
                <a:solidFill>
                  <a:schemeClr val="bg1"/>
                </a:solidFill>
              </a:rPr>
              <a:t>10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E0A782-0158-B648-8752-4DA837EC2BD8}"/>
              </a:ext>
            </a:extLst>
          </p:cNvPr>
          <p:cNvSpPr txBox="1"/>
          <p:nvPr/>
        </p:nvSpPr>
        <p:spPr>
          <a:xfrm>
            <a:off x="-65" y="6622792"/>
            <a:ext cx="4571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Ph.D. Oral 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/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Introduction and Motivation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Integrating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bg1">
                            <a:alpha val="40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-Dominance with RBF Many-Objective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/>
                    </a:solidFill>
                  </a:rPr>
                  <a:t>Many-Objective Optimization with Aggregated Surrogate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Surrogate-Assisted Multi-Fidelity Multi-Objective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Conclusions and Future Research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blipFill>
                <a:blip r:embed="rId3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54ABEE6-CCB2-4D4D-B669-99752A4C598F}"/>
              </a:ext>
            </a:extLst>
          </p:cNvPr>
          <p:cNvGrpSpPr/>
          <p:nvPr/>
        </p:nvGrpSpPr>
        <p:grpSpPr>
          <a:xfrm>
            <a:off x="0" y="856424"/>
            <a:ext cx="9144000" cy="408308"/>
            <a:chOff x="7178" y="1094740"/>
            <a:chExt cx="9144000" cy="4083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B6B44B-690E-B742-A646-537090315A19}"/>
                </a:ext>
              </a:extLst>
            </p:cNvPr>
            <p:cNvSpPr/>
            <p:nvPr/>
          </p:nvSpPr>
          <p:spPr>
            <a:xfrm>
              <a:off x="7178" y="1094740"/>
              <a:ext cx="9144000" cy="4083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1D9CEE-A80E-3340-A0F5-DAFC614442F4}"/>
                </a:ext>
              </a:extLst>
            </p:cNvPr>
            <p:cNvSpPr txBox="1"/>
            <p:nvPr/>
          </p:nvSpPr>
          <p:spPr>
            <a:xfrm>
              <a:off x="205777" y="1101509"/>
              <a:ext cx="8761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Algorithm Description (Framework of RECAS)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AB8E20-A979-214C-B868-4CDBF39E4FB0}"/>
              </a:ext>
            </a:extLst>
          </p:cNvPr>
          <p:cNvSpPr txBox="1"/>
          <p:nvPr/>
        </p:nvSpPr>
        <p:spPr>
          <a:xfrm>
            <a:off x="4571871" y="74269"/>
            <a:ext cx="2826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Reference Vectors in Many-Objective Optimization</a:t>
            </a:r>
          </a:p>
          <a:p>
            <a:r>
              <a:rPr lang="en-US" sz="1000" dirty="0">
                <a:solidFill>
                  <a:schemeClr val="bg1"/>
                </a:solidFill>
              </a:rPr>
              <a:t>RECAS Algorithmic Framework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Convergence Analysis Based on Grids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Numerical Experiment Results and 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4">
                <a:extLst>
                  <a:ext uri="{FF2B5EF4-FFF2-40B4-BE49-F238E27FC236}">
                    <a16:creationId xmlns:a16="http://schemas.microsoft.com/office/drawing/2014/main" id="{CD7ECD34-DCCA-D248-BA97-38B6CBFF2A9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3390" y="1737020"/>
              <a:ext cx="8716962" cy="4488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2385">
                      <a:extLst>
                        <a:ext uri="{9D8B030D-6E8A-4147-A177-3AD203B41FA5}">
                          <a16:colId xmlns:a16="http://schemas.microsoft.com/office/drawing/2014/main" val="2163867939"/>
                        </a:ext>
                      </a:extLst>
                    </a:gridCol>
                    <a:gridCol w="125040">
                      <a:extLst>
                        <a:ext uri="{9D8B030D-6E8A-4147-A177-3AD203B41FA5}">
                          <a16:colId xmlns:a16="http://schemas.microsoft.com/office/drawing/2014/main" val="783594694"/>
                        </a:ext>
                      </a:extLst>
                    </a:gridCol>
                    <a:gridCol w="326192">
                      <a:extLst>
                        <a:ext uri="{9D8B030D-6E8A-4147-A177-3AD203B41FA5}">
                          <a16:colId xmlns:a16="http://schemas.microsoft.com/office/drawing/2014/main" val="2065560873"/>
                        </a:ext>
                      </a:extLst>
                    </a:gridCol>
                    <a:gridCol w="270991">
                      <a:extLst>
                        <a:ext uri="{9D8B030D-6E8A-4147-A177-3AD203B41FA5}">
                          <a16:colId xmlns:a16="http://schemas.microsoft.com/office/drawing/2014/main" val="3292215932"/>
                        </a:ext>
                      </a:extLst>
                    </a:gridCol>
                    <a:gridCol w="7732354">
                      <a:extLst>
                        <a:ext uri="{9D8B030D-6E8A-4147-A177-3AD203B41FA5}">
                          <a16:colId xmlns:a16="http://schemas.microsoft.com/office/drawing/2014/main" val="162514396"/>
                        </a:ext>
                      </a:extLst>
                    </a:gridCol>
                  </a:tblGrid>
                  <a:tr h="219600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Algorithm 3.1: Basic framework of RECAS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8005242"/>
                      </a:ext>
                    </a:extLst>
                  </a:tr>
                  <a:tr h="21960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Initialization Phase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dirty="0"/>
                            <a:t>Generate and evaluate initial sample points.</a:t>
                          </a:r>
                        </a:p>
                      </a:txBody>
                      <a:tcPr marL="45720" marR="4572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8449758"/>
                      </a:ext>
                    </a:extLst>
                  </a:tr>
                  <a:tr h="2196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[Step 1.1] Construct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/>
                            <a:t> uniformly</a:t>
                          </a:r>
                          <a:r>
                            <a:rPr lang="en-US" sz="1400" b="0" baseline="0" dirty="0"/>
                            <a:t> distributed reference vectors in the objective space</a:t>
                          </a:r>
                          <a:r>
                            <a:rPr lang="en-US" sz="1400" b="0" dirty="0"/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4696227"/>
                      </a:ext>
                    </a:extLst>
                  </a:tr>
                  <a:tr h="2196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2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[Step 1.2] Evaluate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/>
                            <a:t> sample points generated via</a:t>
                          </a:r>
                          <a:r>
                            <a:rPr lang="en-US" sz="1400" b="0" baseline="0" dirty="0"/>
                            <a:t> an experimenting design and let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/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205070"/>
                      </a:ext>
                    </a:extLst>
                  </a:tr>
                  <a:tr h="2196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762924"/>
                      </a:ext>
                    </a:extLst>
                  </a:tr>
                  <a:tr h="21960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Iteration Phase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dirty="0"/>
                            <a:t>Iteration Phase</a:t>
                          </a:r>
                        </a:p>
                      </a:txBody>
                      <a:tcPr marL="45720" marR="4572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46644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3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1" dirty="0"/>
                            <a:t>While</a:t>
                          </a:r>
                          <a:r>
                            <a:rPr lang="en-US" sz="12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sz="1200" b="0" dirty="0"/>
                            <a:t> </a:t>
                          </a:r>
                          <a:r>
                            <a:rPr lang="en-US" sz="1200" b="1" dirty="0"/>
                            <a:t>do</a:t>
                          </a:r>
                          <a:r>
                            <a:rPr lang="en-US" sz="1200" b="0" dirty="0"/>
                            <a:t>: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While</a:t>
                          </a:r>
                          <a:r>
                            <a:rPr lang="en-US" sz="1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sz="1400" b="0" dirty="0"/>
                            <a:t> </a:t>
                          </a:r>
                          <a:r>
                            <a:rPr lang="en-US" sz="1400" b="1" dirty="0"/>
                            <a:t>do</a:t>
                          </a:r>
                          <a:r>
                            <a:rPr lang="en-US" sz="1400" b="0" dirty="0"/>
                            <a:t>:</a:t>
                          </a:r>
                          <a:endParaRPr lang="en-US" sz="200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4766118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4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 2.1]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Adapt all reference vectors based on 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the ideal and nadir objective vectors found so far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056983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5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 2.2] Select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center reference vectors from all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reference vectors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3795323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6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 2.3] Re-assign previously evaluated points to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center reference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vectors.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2823262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7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For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each center reference vector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do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: [Surrogate-assisted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candidate search]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355915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8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2.4A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] Fit an RBF surrogate model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to approximate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𝐴𝑃𝐷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based on evaluated points.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08544976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9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2.4B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] Select a center point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from the points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re-assigned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12016030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10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 2.4C] Generate a group of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candidates by adding Gaussian perturbations to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22812522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11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[Step 2.4D] </a:t>
                          </a:r>
                          <a:r>
                            <a:rPr lang="en-US" sz="1400" b="0" baseline="0" dirty="0"/>
                            <a:t>Send the</a:t>
                          </a:r>
                          <a:r>
                            <a:rPr lang="en-US" sz="1400" b="0" dirty="0"/>
                            <a:t> candidate with</a:t>
                          </a:r>
                          <a:r>
                            <a:rPr lang="en-US" sz="1400" b="0" baseline="0" dirty="0"/>
                            <a:t> </a:t>
                          </a:r>
                          <a:r>
                            <a:rPr lang="en-US" sz="1400" b="0" dirty="0"/>
                            <a:t>the smallest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dirty="0"/>
                            <a:t> and away</a:t>
                          </a:r>
                          <a:r>
                            <a:rPr lang="en-US" sz="1400" b="0" baseline="0" dirty="0"/>
                            <a:t> from evaluated points </a:t>
                          </a:r>
                          <a:r>
                            <a:rPr lang="en-US" sz="1400" b="0" dirty="0"/>
                            <a:t>for</a:t>
                          </a:r>
                          <a:r>
                            <a:rPr lang="en-US" sz="1400" b="0" baseline="0" dirty="0"/>
                            <a:t> evaluation.</a:t>
                          </a: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80311198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12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[Step 2.4E] Update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US" sz="1400" b="0" dirty="0"/>
                            <a:t> and the non-dominated</a:t>
                          </a:r>
                          <a:r>
                            <a:rPr lang="en-US" sz="1400" b="0" baseline="0" dirty="0"/>
                            <a:t> archive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sz="1400" b="0" dirty="0"/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15635411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13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End For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8164710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14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1" dirty="0"/>
                            <a:t>End While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End While</a:t>
                          </a:r>
                          <a:endParaRPr lang="en-US" sz="200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T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5704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4">
                <a:extLst>
                  <a:ext uri="{FF2B5EF4-FFF2-40B4-BE49-F238E27FC236}">
                    <a16:creationId xmlns:a16="http://schemas.microsoft.com/office/drawing/2014/main" id="{CD7ECD34-DCCA-D248-BA97-38B6CBFF2A9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3390" y="1737020"/>
              <a:ext cx="8716962" cy="4488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2385">
                      <a:extLst>
                        <a:ext uri="{9D8B030D-6E8A-4147-A177-3AD203B41FA5}">
                          <a16:colId xmlns:a16="http://schemas.microsoft.com/office/drawing/2014/main" val="2163867939"/>
                        </a:ext>
                      </a:extLst>
                    </a:gridCol>
                    <a:gridCol w="125040">
                      <a:extLst>
                        <a:ext uri="{9D8B030D-6E8A-4147-A177-3AD203B41FA5}">
                          <a16:colId xmlns:a16="http://schemas.microsoft.com/office/drawing/2014/main" val="783594694"/>
                        </a:ext>
                      </a:extLst>
                    </a:gridCol>
                    <a:gridCol w="326192">
                      <a:extLst>
                        <a:ext uri="{9D8B030D-6E8A-4147-A177-3AD203B41FA5}">
                          <a16:colId xmlns:a16="http://schemas.microsoft.com/office/drawing/2014/main" val="2065560873"/>
                        </a:ext>
                      </a:extLst>
                    </a:gridCol>
                    <a:gridCol w="270991">
                      <a:extLst>
                        <a:ext uri="{9D8B030D-6E8A-4147-A177-3AD203B41FA5}">
                          <a16:colId xmlns:a16="http://schemas.microsoft.com/office/drawing/2014/main" val="3292215932"/>
                        </a:ext>
                      </a:extLst>
                    </a:gridCol>
                    <a:gridCol w="7732354">
                      <a:extLst>
                        <a:ext uri="{9D8B030D-6E8A-4147-A177-3AD203B41FA5}">
                          <a16:colId xmlns:a16="http://schemas.microsoft.com/office/drawing/2014/main" val="162514396"/>
                        </a:ext>
                      </a:extLst>
                    </a:gridCol>
                  </a:tblGrid>
                  <a:tr h="249360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Algorithm 3.1: Basic framework of RECAS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8005242"/>
                      </a:ext>
                    </a:extLst>
                  </a:tr>
                  <a:tr h="24936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Initialization Phase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dirty="0"/>
                            <a:t>Generate and evaluate initial sample points.</a:t>
                          </a:r>
                        </a:p>
                      </a:txBody>
                      <a:tcPr marL="45720" marR="4572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8449758"/>
                      </a:ext>
                    </a:extLst>
                  </a:tr>
                  <a:tr h="2493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148" t="-210000" b="-151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4696227"/>
                      </a:ext>
                    </a:extLst>
                  </a:tr>
                  <a:tr h="2493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2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148" t="-310000" b="-141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205070"/>
                      </a:ext>
                    </a:extLst>
                  </a:tr>
                  <a:tr h="2493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762924"/>
                      </a:ext>
                    </a:extLst>
                  </a:tr>
                  <a:tr h="24936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Iteration Phase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dirty="0"/>
                            <a:t>Iteration Phase</a:t>
                          </a:r>
                        </a:p>
                      </a:txBody>
                      <a:tcPr marL="45720" marR="4572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46644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3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1" dirty="0"/>
                            <a:t>While</a:t>
                          </a:r>
                          <a:r>
                            <a:rPr lang="en-US" sz="1200" b="0" dirty="0"/>
                            <a:t> </a:t>
                          </a:r>
                          <a14:m xmlns:a14="http://schemas.microsoft.com/office/drawing/2010/main"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sz="1200" b="0" dirty="0"/>
                            <a:t> </a:t>
                          </a:r>
                          <a:r>
                            <a:rPr lang="en-US" sz="1200" b="1" dirty="0"/>
                            <a:t>do</a:t>
                          </a:r>
                          <a:r>
                            <a:rPr lang="en-US" sz="1200" b="0" dirty="0"/>
                            <a:t>: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718" t="-605000" b="-112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4766118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4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 2.1]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Adapt all reference vectors based on 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the ideal and nadir objective vectors found so far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056983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5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861" t="-805000" b="-92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3795323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6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861" t="-952632" b="-86842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2823262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7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861" t="-1000000" b="-72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355915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8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787" t="-1100000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8544976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9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787" t="-1263158" b="-55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2016030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10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787" t="-1295000" b="-4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2812522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11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787" t="-1395000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311198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12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787" t="-1495000" b="-2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5635411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13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End For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8164710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14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1" dirty="0"/>
                            <a:t>End While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End While</a:t>
                          </a:r>
                          <a:endParaRPr lang="en-US" sz="200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T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5704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4CA3614-DAF5-994D-8CE1-307473B69CF4}"/>
              </a:ext>
            </a:extLst>
          </p:cNvPr>
          <p:cNvSpPr/>
          <p:nvPr/>
        </p:nvSpPr>
        <p:spPr>
          <a:xfrm>
            <a:off x="213390" y="3731558"/>
            <a:ext cx="8716962" cy="275665"/>
          </a:xfrm>
          <a:prstGeom prst="round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63395A2-EF66-9A41-8504-AA61C75A5E64}"/>
              </a:ext>
            </a:extLst>
          </p:cNvPr>
          <p:cNvSpPr/>
          <p:nvPr/>
        </p:nvSpPr>
        <p:spPr>
          <a:xfrm>
            <a:off x="-18" y="6633808"/>
            <a:ext cx="4572001" cy="2241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3DA227-87E9-6445-AC90-D1EA299314EA}"/>
              </a:ext>
            </a:extLst>
          </p:cNvPr>
          <p:cNvSpPr/>
          <p:nvPr/>
        </p:nvSpPr>
        <p:spPr>
          <a:xfrm>
            <a:off x="4571966" y="6633808"/>
            <a:ext cx="4572001" cy="2241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F941E-7412-D540-8CF0-DEE6DDDA3FBF}"/>
              </a:ext>
            </a:extLst>
          </p:cNvPr>
          <p:cNvSpPr/>
          <p:nvPr/>
        </p:nvSpPr>
        <p:spPr>
          <a:xfrm>
            <a:off x="-1" y="1"/>
            <a:ext cx="4572001" cy="856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A6398-87F7-E74F-8D28-F87A45EF3101}"/>
              </a:ext>
            </a:extLst>
          </p:cNvPr>
          <p:cNvSpPr/>
          <p:nvPr/>
        </p:nvSpPr>
        <p:spPr>
          <a:xfrm>
            <a:off x="4571983" y="0"/>
            <a:ext cx="4572001" cy="8564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2736D-230D-B444-907B-6E4A83D5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67" y="6563339"/>
            <a:ext cx="2057400" cy="365125"/>
          </a:xfrm>
        </p:spPr>
        <p:txBody>
          <a:bodyPr/>
          <a:lstStyle/>
          <a:p>
            <a:fld id="{A28ACAE9-7945-5646-8327-ED4BB07E7D37}" type="slidenum">
              <a:rPr lang="en-US" sz="1000" smtClean="0">
                <a:solidFill>
                  <a:schemeClr val="bg1"/>
                </a:solidFill>
              </a:rPr>
              <a:t>11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E0A782-0158-B648-8752-4DA837EC2BD8}"/>
              </a:ext>
            </a:extLst>
          </p:cNvPr>
          <p:cNvSpPr txBox="1"/>
          <p:nvPr/>
        </p:nvSpPr>
        <p:spPr>
          <a:xfrm>
            <a:off x="-65" y="6622792"/>
            <a:ext cx="4571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Ph.D. Oral 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/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Introduction and Motivation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Integrating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bg1">
                            <a:alpha val="40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-Dominance with RBF Many-Objective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/>
                    </a:solidFill>
                  </a:rPr>
                  <a:t>Many-Objective Optimization with Aggregated Surrogate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Surrogate-Assisted Multi-Fidelity Multi-Objective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Conclusions and Future Research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blipFill>
                <a:blip r:embed="rId2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54ABEE6-CCB2-4D4D-B669-99752A4C598F}"/>
              </a:ext>
            </a:extLst>
          </p:cNvPr>
          <p:cNvGrpSpPr/>
          <p:nvPr/>
        </p:nvGrpSpPr>
        <p:grpSpPr>
          <a:xfrm>
            <a:off x="0" y="856424"/>
            <a:ext cx="9144000" cy="408308"/>
            <a:chOff x="7178" y="1094740"/>
            <a:chExt cx="9144000" cy="4083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B6B44B-690E-B742-A646-537090315A19}"/>
                </a:ext>
              </a:extLst>
            </p:cNvPr>
            <p:cNvSpPr/>
            <p:nvPr/>
          </p:nvSpPr>
          <p:spPr>
            <a:xfrm>
              <a:off x="7178" y="1094740"/>
              <a:ext cx="9144000" cy="4083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1D9CEE-A80E-3340-A0F5-DAFC614442F4}"/>
                </a:ext>
              </a:extLst>
            </p:cNvPr>
            <p:cNvSpPr txBox="1"/>
            <p:nvPr/>
          </p:nvSpPr>
          <p:spPr>
            <a:xfrm>
              <a:off x="205777" y="1101509"/>
              <a:ext cx="8761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Algorithm Description (Clustering)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AB8E20-A979-214C-B868-4CDBF39E4FB0}"/>
              </a:ext>
            </a:extLst>
          </p:cNvPr>
          <p:cNvSpPr txBox="1"/>
          <p:nvPr/>
        </p:nvSpPr>
        <p:spPr>
          <a:xfrm>
            <a:off x="4571871" y="74269"/>
            <a:ext cx="2826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Reference Vectors in Many-Objective Optimization</a:t>
            </a:r>
          </a:p>
          <a:p>
            <a:r>
              <a:rPr lang="en-US" sz="1000" dirty="0">
                <a:solidFill>
                  <a:schemeClr val="bg1"/>
                </a:solidFill>
              </a:rPr>
              <a:t>RECAS Algorithmic Framework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Convergence Analysis Based on Grids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Numerical Experiment Results and Conclusions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69CEF6-DFE9-8846-AF8B-25259F34E414}"/>
              </a:ext>
            </a:extLst>
          </p:cNvPr>
          <p:cNvSpPr txBox="1"/>
          <p:nvPr/>
        </p:nvSpPr>
        <p:spPr>
          <a:xfrm>
            <a:off x="1044175" y="6088792"/>
            <a:ext cx="6940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Figure 3.3: Visualization of a) the identification of active and inactive reference vectors and b) the selection of center reference point in each cluster.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35078D-D19A-5B40-9640-9836A5278B25}"/>
                  </a:ext>
                </a:extLst>
              </p:cNvPr>
              <p:cNvSpPr txBox="1"/>
              <p:nvPr/>
            </p:nvSpPr>
            <p:spPr>
              <a:xfrm>
                <a:off x="332516" y="1433492"/>
                <a:ext cx="847870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In the example shown in Figure 3.3, we visualize the procedures in Step 2.2.</a:t>
                </a:r>
              </a:p>
              <a:p>
                <a:endParaRPr lang="en-US" altLang="zh-CN" sz="1600" dirty="0"/>
              </a:p>
              <a:p>
                <a:pPr marL="342900" indent="-342900">
                  <a:buClr>
                    <a:schemeClr val="tx1"/>
                  </a:buClr>
                  <a:buFont typeface="+mj-lt"/>
                  <a:buAutoNum type="alphaLcParenR"/>
                </a:pPr>
                <a:r>
                  <a:rPr lang="en-US" sz="1600" dirty="0"/>
                  <a:t>After assigning 6 points to the reference vectors in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/>
                  <a:t>, we can identify an active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/>
                  <a:t> where each reference vector is assigned at least one point.</a:t>
                </a:r>
              </a:p>
              <a:p>
                <a:pPr marL="342900" indent="-342900">
                  <a:buClr>
                    <a:schemeClr val="tx1"/>
                  </a:buClr>
                  <a:buFont typeface="+mj-lt"/>
                  <a:buAutoNum type="alphaLcParenR"/>
                </a:pPr>
                <a:endParaRPr lang="en-US" sz="1600" dirty="0"/>
              </a:p>
              <a:p>
                <a:pPr marL="342900" indent="-342900">
                  <a:buClr>
                    <a:schemeClr val="tx1"/>
                  </a:buClr>
                  <a:buFont typeface="+mj-lt"/>
                  <a:buAutoNum type="alphaLcParenR"/>
                </a:pPr>
                <a:r>
                  <a:rPr lang="en-US" sz="1600" dirty="0"/>
                  <a:t>Assuming 𝑛 = 2, reference vectors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600" dirty="0"/>
                  <a:t> are clustered into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1600" dirty="0"/>
                  <a:t> which are in the middle of Cluster 1 and 2, respectively, are selected as center reference vectors.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35078D-D19A-5B40-9640-9836A5278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6" y="1433492"/>
                <a:ext cx="8478708" cy="1815882"/>
              </a:xfrm>
              <a:prstGeom prst="rect">
                <a:avLst/>
              </a:prstGeom>
              <a:blipFill>
                <a:blip r:embed="rId3"/>
                <a:stretch>
                  <a:fillRect l="-449" t="-694" r="-749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AB0ED72-FFDA-7D4A-AEEE-E18CCAF55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926" y="3211571"/>
            <a:ext cx="6245889" cy="288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2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63395A2-EF66-9A41-8504-AA61C75A5E64}"/>
              </a:ext>
            </a:extLst>
          </p:cNvPr>
          <p:cNvSpPr/>
          <p:nvPr/>
        </p:nvSpPr>
        <p:spPr>
          <a:xfrm>
            <a:off x="-18" y="6633808"/>
            <a:ext cx="4572001" cy="2241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3DA227-87E9-6445-AC90-D1EA299314EA}"/>
              </a:ext>
            </a:extLst>
          </p:cNvPr>
          <p:cNvSpPr/>
          <p:nvPr/>
        </p:nvSpPr>
        <p:spPr>
          <a:xfrm>
            <a:off x="4571966" y="6633808"/>
            <a:ext cx="4572001" cy="2241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F941E-7412-D540-8CF0-DEE6DDDA3FBF}"/>
              </a:ext>
            </a:extLst>
          </p:cNvPr>
          <p:cNvSpPr/>
          <p:nvPr/>
        </p:nvSpPr>
        <p:spPr>
          <a:xfrm>
            <a:off x="-1" y="1"/>
            <a:ext cx="4572001" cy="856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A6398-87F7-E74F-8D28-F87A45EF3101}"/>
              </a:ext>
            </a:extLst>
          </p:cNvPr>
          <p:cNvSpPr/>
          <p:nvPr/>
        </p:nvSpPr>
        <p:spPr>
          <a:xfrm>
            <a:off x="4571983" y="0"/>
            <a:ext cx="4572001" cy="8564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2736D-230D-B444-907B-6E4A83D5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67" y="6563339"/>
            <a:ext cx="2057400" cy="365125"/>
          </a:xfrm>
        </p:spPr>
        <p:txBody>
          <a:bodyPr/>
          <a:lstStyle/>
          <a:p>
            <a:fld id="{A28ACAE9-7945-5646-8327-ED4BB07E7D37}" type="slidenum">
              <a:rPr lang="en-US" sz="1000" smtClean="0">
                <a:solidFill>
                  <a:schemeClr val="bg1"/>
                </a:solidFill>
              </a:rPr>
              <a:t>12</a:t>
            </a:fld>
            <a:endParaRPr lang="en-US" sz="1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/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Introduction and Motivation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Integrating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bg1">
                            <a:alpha val="40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-Dominance with RBF Many-Objective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/>
                    </a:solidFill>
                  </a:rPr>
                  <a:t>Many-Objective Optimization with Aggregated Surrogate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Surrogate-Assisted Multi-Fidelity Multi-Objective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Conclusions and Future Research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blipFill>
                <a:blip r:embed="rId3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54ABEE6-CCB2-4D4D-B669-99752A4C598F}"/>
              </a:ext>
            </a:extLst>
          </p:cNvPr>
          <p:cNvGrpSpPr/>
          <p:nvPr/>
        </p:nvGrpSpPr>
        <p:grpSpPr>
          <a:xfrm>
            <a:off x="0" y="856424"/>
            <a:ext cx="9144000" cy="408308"/>
            <a:chOff x="7178" y="1094740"/>
            <a:chExt cx="9144000" cy="4083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B6B44B-690E-B742-A646-537090315A19}"/>
                </a:ext>
              </a:extLst>
            </p:cNvPr>
            <p:cNvSpPr/>
            <p:nvPr/>
          </p:nvSpPr>
          <p:spPr>
            <a:xfrm>
              <a:off x="7178" y="1094740"/>
              <a:ext cx="9144000" cy="4083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1D9CEE-A80E-3340-A0F5-DAFC614442F4}"/>
                </a:ext>
              </a:extLst>
            </p:cNvPr>
            <p:cNvSpPr txBox="1"/>
            <p:nvPr/>
          </p:nvSpPr>
          <p:spPr>
            <a:xfrm>
              <a:off x="205777" y="1101509"/>
              <a:ext cx="8761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Algorithm Description (Framework of RECAS)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AB8E20-A979-214C-B868-4CDBF39E4FB0}"/>
              </a:ext>
            </a:extLst>
          </p:cNvPr>
          <p:cNvSpPr txBox="1"/>
          <p:nvPr/>
        </p:nvSpPr>
        <p:spPr>
          <a:xfrm>
            <a:off x="4571871" y="74269"/>
            <a:ext cx="2826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Reference Vectors in Many-Objective Optimization</a:t>
            </a:r>
          </a:p>
          <a:p>
            <a:r>
              <a:rPr lang="en-US" sz="1000" dirty="0">
                <a:solidFill>
                  <a:schemeClr val="bg1"/>
                </a:solidFill>
              </a:rPr>
              <a:t>RECAS Algorithmic Framework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Convergence Analysis Based on Grids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Numerical Experiment Results and 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4">
                <a:extLst>
                  <a:ext uri="{FF2B5EF4-FFF2-40B4-BE49-F238E27FC236}">
                    <a16:creationId xmlns:a16="http://schemas.microsoft.com/office/drawing/2014/main" id="{CD7ECD34-DCCA-D248-BA97-38B6CBFF2A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4771973"/>
                  </p:ext>
                </p:extLst>
              </p:nvPr>
            </p:nvGraphicFramePr>
            <p:xfrm>
              <a:off x="213390" y="1737020"/>
              <a:ext cx="8716962" cy="4488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2385">
                      <a:extLst>
                        <a:ext uri="{9D8B030D-6E8A-4147-A177-3AD203B41FA5}">
                          <a16:colId xmlns:a16="http://schemas.microsoft.com/office/drawing/2014/main" val="2163867939"/>
                        </a:ext>
                      </a:extLst>
                    </a:gridCol>
                    <a:gridCol w="125040">
                      <a:extLst>
                        <a:ext uri="{9D8B030D-6E8A-4147-A177-3AD203B41FA5}">
                          <a16:colId xmlns:a16="http://schemas.microsoft.com/office/drawing/2014/main" val="783594694"/>
                        </a:ext>
                      </a:extLst>
                    </a:gridCol>
                    <a:gridCol w="326192">
                      <a:extLst>
                        <a:ext uri="{9D8B030D-6E8A-4147-A177-3AD203B41FA5}">
                          <a16:colId xmlns:a16="http://schemas.microsoft.com/office/drawing/2014/main" val="2065560873"/>
                        </a:ext>
                      </a:extLst>
                    </a:gridCol>
                    <a:gridCol w="270991">
                      <a:extLst>
                        <a:ext uri="{9D8B030D-6E8A-4147-A177-3AD203B41FA5}">
                          <a16:colId xmlns:a16="http://schemas.microsoft.com/office/drawing/2014/main" val="3292215932"/>
                        </a:ext>
                      </a:extLst>
                    </a:gridCol>
                    <a:gridCol w="7732354">
                      <a:extLst>
                        <a:ext uri="{9D8B030D-6E8A-4147-A177-3AD203B41FA5}">
                          <a16:colId xmlns:a16="http://schemas.microsoft.com/office/drawing/2014/main" val="162514396"/>
                        </a:ext>
                      </a:extLst>
                    </a:gridCol>
                  </a:tblGrid>
                  <a:tr h="219600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Algorithm 3.1: Basic framework of RECAS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8005242"/>
                      </a:ext>
                    </a:extLst>
                  </a:tr>
                  <a:tr h="21960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Initialization Phase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dirty="0"/>
                            <a:t>Generate and evaluate initial sample points.</a:t>
                          </a:r>
                        </a:p>
                      </a:txBody>
                      <a:tcPr marL="45720" marR="4572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8449758"/>
                      </a:ext>
                    </a:extLst>
                  </a:tr>
                  <a:tr h="2196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[Step 1.1] Construct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/>
                            <a:t> uniformly</a:t>
                          </a:r>
                          <a:r>
                            <a:rPr lang="en-US" sz="1400" b="0" baseline="0" dirty="0"/>
                            <a:t> distributed reference vectors in the objective space</a:t>
                          </a:r>
                          <a:r>
                            <a:rPr lang="en-US" sz="1400" b="0" dirty="0"/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4696227"/>
                      </a:ext>
                    </a:extLst>
                  </a:tr>
                  <a:tr h="2196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2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[Step 1.2] Evaluate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/>
                            <a:t> sample points generated via</a:t>
                          </a:r>
                          <a:r>
                            <a:rPr lang="en-US" sz="1400" b="0" baseline="0" dirty="0"/>
                            <a:t> an experimenting design and let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/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205070"/>
                      </a:ext>
                    </a:extLst>
                  </a:tr>
                  <a:tr h="2196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762924"/>
                      </a:ext>
                    </a:extLst>
                  </a:tr>
                  <a:tr h="21960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Iteration Phase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dirty="0"/>
                            <a:t>Iteration Phase</a:t>
                          </a:r>
                        </a:p>
                      </a:txBody>
                      <a:tcPr marL="45720" marR="4572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46644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3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1" dirty="0"/>
                            <a:t>While</a:t>
                          </a:r>
                          <a:r>
                            <a:rPr lang="en-US" sz="12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sz="1200" b="0" dirty="0"/>
                            <a:t> </a:t>
                          </a:r>
                          <a:r>
                            <a:rPr lang="en-US" sz="1200" b="1" dirty="0"/>
                            <a:t>do</a:t>
                          </a:r>
                          <a:r>
                            <a:rPr lang="en-US" sz="1200" b="0" dirty="0"/>
                            <a:t>: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While</a:t>
                          </a:r>
                          <a:r>
                            <a:rPr lang="en-US" sz="1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sz="1400" b="0" dirty="0"/>
                            <a:t> </a:t>
                          </a:r>
                          <a:r>
                            <a:rPr lang="en-US" sz="1400" b="1" dirty="0"/>
                            <a:t>do</a:t>
                          </a:r>
                          <a:r>
                            <a:rPr lang="en-US" sz="1400" b="0" dirty="0"/>
                            <a:t>:</a:t>
                          </a:r>
                          <a:endParaRPr lang="en-US" sz="200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4766118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4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 2.1]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Adapt all reference vectors based on 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the ideal and nadir objective vectors found so far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056983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5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 2.2] Select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center reference vectors from all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reference vectors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3795323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6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 2.3] Re-assign previously evaluated points to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center reference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vectors.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2823262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7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For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each center reference vector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do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: [Surrogate-assisted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candidate search]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355915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8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2.4A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] Fit an RBF surrogate model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to approximate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𝐴𝑃𝐷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based on evaluated points.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08544976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9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2.4B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] Select a center point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from the points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re-assigned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12016030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10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 2.4C] Generate a group of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candidates by adding Gaussian perturbations to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22812522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11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[Step 2.4D] </a:t>
                          </a:r>
                          <a:r>
                            <a:rPr lang="en-US" sz="1400" b="0" baseline="0" dirty="0"/>
                            <a:t>Send the</a:t>
                          </a:r>
                          <a:r>
                            <a:rPr lang="en-US" sz="1400" b="0" dirty="0"/>
                            <a:t> candidate with</a:t>
                          </a:r>
                          <a:r>
                            <a:rPr lang="en-US" sz="1400" b="0" baseline="0" dirty="0"/>
                            <a:t> </a:t>
                          </a:r>
                          <a:r>
                            <a:rPr lang="en-US" sz="1400" b="0" dirty="0"/>
                            <a:t>the smallest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dirty="0"/>
                            <a:t> and away</a:t>
                          </a:r>
                          <a:r>
                            <a:rPr lang="en-US" sz="1400" b="0" baseline="0" dirty="0"/>
                            <a:t> from evaluated points </a:t>
                          </a:r>
                          <a:r>
                            <a:rPr lang="en-US" sz="1400" b="0" dirty="0"/>
                            <a:t>for</a:t>
                          </a:r>
                          <a:r>
                            <a:rPr lang="en-US" sz="1400" b="0" baseline="0" dirty="0"/>
                            <a:t> evaluation.</a:t>
                          </a: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80311198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12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[Step 2.4E] Update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US" sz="1400" b="0" dirty="0"/>
                            <a:t> and the non-dominated</a:t>
                          </a:r>
                          <a:r>
                            <a:rPr lang="en-US" sz="1400" b="0" baseline="0" dirty="0"/>
                            <a:t> archive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sz="1400" b="0" dirty="0"/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15635411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13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End </a:t>
                          </a:r>
                          <a:r>
                            <a:rPr lang="en-US" sz="1400" b="1" dirty="0" err="1"/>
                            <a:t>Fo</a:t>
                          </a:r>
                          <a:endParaRPr lang="en-US" sz="1400" b="1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8164710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14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1" dirty="0"/>
                            <a:t>End While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End While</a:t>
                          </a:r>
                          <a:endParaRPr lang="en-US" sz="200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T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5704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4">
                <a:extLst>
                  <a:ext uri="{FF2B5EF4-FFF2-40B4-BE49-F238E27FC236}">
                    <a16:creationId xmlns:a16="http://schemas.microsoft.com/office/drawing/2014/main" id="{CD7ECD34-DCCA-D248-BA97-38B6CBFF2A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4771973"/>
                  </p:ext>
                </p:extLst>
              </p:nvPr>
            </p:nvGraphicFramePr>
            <p:xfrm>
              <a:off x="213390" y="1737020"/>
              <a:ext cx="8716962" cy="4488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2385">
                      <a:extLst>
                        <a:ext uri="{9D8B030D-6E8A-4147-A177-3AD203B41FA5}">
                          <a16:colId xmlns:a16="http://schemas.microsoft.com/office/drawing/2014/main" val="2163867939"/>
                        </a:ext>
                      </a:extLst>
                    </a:gridCol>
                    <a:gridCol w="125040">
                      <a:extLst>
                        <a:ext uri="{9D8B030D-6E8A-4147-A177-3AD203B41FA5}">
                          <a16:colId xmlns:a16="http://schemas.microsoft.com/office/drawing/2014/main" val="783594694"/>
                        </a:ext>
                      </a:extLst>
                    </a:gridCol>
                    <a:gridCol w="326192">
                      <a:extLst>
                        <a:ext uri="{9D8B030D-6E8A-4147-A177-3AD203B41FA5}">
                          <a16:colId xmlns:a16="http://schemas.microsoft.com/office/drawing/2014/main" val="2065560873"/>
                        </a:ext>
                      </a:extLst>
                    </a:gridCol>
                    <a:gridCol w="270991">
                      <a:extLst>
                        <a:ext uri="{9D8B030D-6E8A-4147-A177-3AD203B41FA5}">
                          <a16:colId xmlns:a16="http://schemas.microsoft.com/office/drawing/2014/main" val="3292215932"/>
                        </a:ext>
                      </a:extLst>
                    </a:gridCol>
                    <a:gridCol w="7732354">
                      <a:extLst>
                        <a:ext uri="{9D8B030D-6E8A-4147-A177-3AD203B41FA5}">
                          <a16:colId xmlns:a16="http://schemas.microsoft.com/office/drawing/2014/main" val="162514396"/>
                        </a:ext>
                      </a:extLst>
                    </a:gridCol>
                  </a:tblGrid>
                  <a:tr h="249360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Algorithm 3.1: Basic framework of RECAS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8005242"/>
                      </a:ext>
                    </a:extLst>
                  </a:tr>
                  <a:tr h="24936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Initialization Phase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dirty="0"/>
                            <a:t>Generate and evaluate initial sample points.</a:t>
                          </a:r>
                        </a:p>
                      </a:txBody>
                      <a:tcPr marL="45720" marR="4572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8449758"/>
                      </a:ext>
                    </a:extLst>
                  </a:tr>
                  <a:tr h="2493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100" t="-212195" r="-72" b="-15341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4696227"/>
                      </a:ext>
                    </a:extLst>
                  </a:tr>
                  <a:tr h="2493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2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100" t="-312195" r="-72" b="-14341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205070"/>
                      </a:ext>
                    </a:extLst>
                  </a:tr>
                  <a:tr h="2493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762924"/>
                      </a:ext>
                    </a:extLst>
                  </a:tr>
                  <a:tr h="24936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Iteration Phase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dirty="0"/>
                            <a:t>Iteration Phase</a:t>
                          </a:r>
                        </a:p>
                      </a:txBody>
                      <a:tcPr marL="45720" marR="4572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46644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3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1" dirty="0"/>
                            <a:t>While</a:t>
                          </a:r>
                          <a:r>
                            <a:rPr lang="en-US" sz="1200" b="0" dirty="0"/>
                            <a:t> </a:t>
                          </a:r>
                          <a14:m xmlns:a14="http://schemas.microsoft.com/office/drawing/2010/main"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sz="1200" b="0" dirty="0"/>
                            <a:t> </a:t>
                          </a:r>
                          <a:r>
                            <a:rPr lang="en-US" sz="1200" b="1" dirty="0"/>
                            <a:t>do</a:t>
                          </a:r>
                          <a:r>
                            <a:rPr lang="en-US" sz="1200" b="0" dirty="0"/>
                            <a:t>: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85" t="-612195" r="-73" b="-11341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4766118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4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 2.1]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Adapt all reference vectors based on 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the ideal and nadir objective vectors found so far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056983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5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911" t="-812195" r="-76" b="-9341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3795323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6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911" t="-912195" r="-76" b="-8341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2823262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7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911" t="-1012195" r="-76" b="-7341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355915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8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776" t="-1112195" r="-79" b="-6341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8544976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9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776" t="-1212195" r="-79" b="-5341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2016030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10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776" t="-1312195" r="-79" b="-4341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2812522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11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776" t="-1412195" r="-79" b="-3341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311198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12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776" t="-1512195" r="-79" b="-2341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5635411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13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End </a:t>
                          </a:r>
                          <a:r>
                            <a:rPr lang="en-US" sz="1400" b="1" dirty="0" err="1"/>
                            <a:t>Fo</a:t>
                          </a:r>
                          <a:endParaRPr lang="en-US" sz="1400" b="1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8164710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14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1" dirty="0"/>
                            <a:t>End While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End While</a:t>
                          </a:r>
                          <a:endParaRPr lang="en-US" sz="200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T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5704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9445E67-2622-8248-8CBA-18F52AEB126B}"/>
              </a:ext>
            </a:extLst>
          </p:cNvPr>
          <p:cNvSpPr/>
          <p:nvPr/>
        </p:nvSpPr>
        <p:spPr>
          <a:xfrm>
            <a:off x="213390" y="4466665"/>
            <a:ext cx="8716962" cy="279400"/>
          </a:xfrm>
          <a:prstGeom prst="round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A099846-1D9E-41C3-85C5-A5C0DB904239}"/>
                  </a:ext>
                </a:extLst>
              </p:cNvPr>
              <p:cNvSpPr/>
              <p:nvPr/>
            </p:nvSpPr>
            <p:spPr>
              <a:xfrm>
                <a:off x="1526796" y="5697561"/>
                <a:ext cx="7516536" cy="441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𝐴𝑃𝐷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and a surrogate will be built for this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A099846-1D9E-41C3-85C5-A5C0DB9042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796" y="5697561"/>
                <a:ext cx="7516536" cy="441083"/>
              </a:xfrm>
              <a:prstGeom prst="rect">
                <a:avLst/>
              </a:prstGeom>
              <a:blipFill>
                <a:blip r:embed="rId5"/>
                <a:stretch>
                  <a:fillRect l="-649" t="-2778" r="-1298" b="-111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494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63395A2-EF66-9A41-8504-AA61C75A5E64}"/>
              </a:ext>
            </a:extLst>
          </p:cNvPr>
          <p:cNvSpPr/>
          <p:nvPr/>
        </p:nvSpPr>
        <p:spPr>
          <a:xfrm>
            <a:off x="-18" y="6633808"/>
            <a:ext cx="4572001" cy="2241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3DA227-87E9-6445-AC90-D1EA299314EA}"/>
              </a:ext>
            </a:extLst>
          </p:cNvPr>
          <p:cNvSpPr/>
          <p:nvPr/>
        </p:nvSpPr>
        <p:spPr>
          <a:xfrm>
            <a:off x="4571966" y="6633808"/>
            <a:ext cx="4572001" cy="2241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F941E-7412-D540-8CF0-DEE6DDDA3FBF}"/>
              </a:ext>
            </a:extLst>
          </p:cNvPr>
          <p:cNvSpPr/>
          <p:nvPr/>
        </p:nvSpPr>
        <p:spPr>
          <a:xfrm>
            <a:off x="-1" y="1"/>
            <a:ext cx="4572001" cy="856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A6398-87F7-E74F-8D28-F87A45EF3101}"/>
              </a:ext>
            </a:extLst>
          </p:cNvPr>
          <p:cNvSpPr/>
          <p:nvPr/>
        </p:nvSpPr>
        <p:spPr>
          <a:xfrm>
            <a:off x="4571983" y="0"/>
            <a:ext cx="4572001" cy="8564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2736D-230D-B444-907B-6E4A83D5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67" y="6563339"/>
            <a:ext cx="2057400" cy="365125"/>
          </a:xfrm>
        </p:spPr>
        <p:txBody>
          <a:bodyPr/>
          <a:lstStyle/>
          <a:p>
            <a:fld id="{A28ACAE9-7945-5646-8327-ED4BB07E7D37}" type="slidenum">
              <a:rPr lang="en-US" sz="1000" smtClean="0">
                <a:solidFill>
                  <a:schemeClr val="bg1"/>
                </a:solidFill>
              </a:rPr>
              <a:t>13</a:t>
            </a:fld>
            <a:endParaRPr lang="en-US" sz="1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/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Introduction and Motivation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Integrating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bg1">
                            <a:alpha val="40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-Dominance with RBF Many-Objective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/>
                    </a:solidFill>
                  </a:rPr>
                  <a:t>Many-Objective Optimization with Aggregated Surrogate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Surrogate-Assisted Multi-Fidelity Multi-Objective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Conclusions and Future Research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blipFill>
                <a:blip r:embed="rId2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54ABEE6-CCB2-4D4D-B669-99752A4C598F}"/>
              </a:ext>
            </a:extLst>
          </p:cNvPr>
          <p:cNvGrpSpPr/>
          <p:nvPr/>
        </p:nvGrpSpPr>
        <p:grpSpPr>
          <a:xfrm>
            <a:off x="0" y="856424"/>
            <a:ext cx="9144000" cy="408308"/>
            <a:chOff x="7178" y="1094740"/>
            <a:chExt cx="9144000" cy="4083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B6B44B-690E-B742-A646-537090315A19}"/>
                </a:ext>
              </a:extLst>
            </p:cNvPr>
            <p:cNvSpPr/>
            <p:nvPr/>
          </p:nvSpPr>
          <p:spPr>
            <a:xfrm>
              <a:off x="7178" y="1094740"/>
              <a:ext cx="9144000" cy="4083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1D9CEE-A80E-3340-A0F5-DAFC614442F4}"/>
                </a:ext>
              </a:extLst>
            </p:cNvPr>
            <p:cNvSpPr txBox="1"/>
            <p:nvPr/>
          </p:nvSpPr>
          <p:spPr>
            <a:xfrm>
              <a:off x="205777" y="1101509"/>
              <a:ext cx="8761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Algorithm Description (Fitting Aggregated Surrogate Model)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AB8E20-A979-214C-B868-4CDBF39E4FB0}"/>
              </a:ext>
            </a:extLst>
          </p:cNvPr>
          <p:cNvSpPr txBox="1"/>
          <p:nvPr/>
        </p:nvSpPr>
        <p:spPr>
          <a:xfrm>
            <a:off x="4571871" y="74269"/>
            <a:ext cx="2826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Reference Vectors in Many-Objective Optimization</a:t>
            </a:r>
          </a:p>
          <a:p>
            <a:r>
              <a:rPr lang="en-US" sz="1000" dirty="0">
                <a:solidFill>
                  <a:schemeClr val="bg1"/>
                </a:solidFill>
              </a:rPr>
              <a:t>RECAS Algorithmic Framework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Convergence Analysis Based on Grids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Numerical Experiment Results and 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CFA611-1244-8449-8F50-9D79AD9DA77E}"/>
                  </a:ext>
                </a:extLst>
              </p:cNvPr>
              <p:cNvSpPr txBox="1"/>
              <p:nvPr/>
            </p:nvSpPr>
            <p:spPr>
              <a:xfrm>
                <a:off x="339807" y="1679547"/>
                <a:ext cx="8337500" cy="924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In RECAS, the training set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/>
                  <a:t> collects up to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evaluated points and their APD values (with respect to the center reference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/>
                  <a:t>), i.e.,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𝐴𝑃𝐷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1600" dirty="0"/>
                  <a:t> . Therefore, the RBF model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built for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𝐴𝑃𝐷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is given by,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CFA611-1244-8449-8F50-9D79AD9DA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07" y="1679547"/>
                <a:ext cx="8337500" cy="924677"/>
              </a:xfrm>
              <a:prstGeom prst="rect">
                <a:avLst/>
              </a:prstGeom>
              <a:blipFill>
                <a:blip r:embed="rId3"/>
                <a:stretch>
                  <a:fillRect l="-304" t="-1370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9B4945-385C-274C-8C7D-5C95BBAA603D}"/>
                  </a:ext>
                </a:extLst>
              </p:cNvPr>
              <p:cNvSpPr txBox="1"/>
              <p:nvPr/>
            </p:nvSpPr>
            <p:spPr>
              <a:xfrm>
                <a:off x="332517" y="2761897"/>
                <a:ext cx="8478708" cy="817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9B4945-385C-274C-8C7D-5C95BBAA6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7" y="2761897"/>
                <a:ext cx="8478708" cy="817531"/>
              </a:xfrm>
              <a:prstGeom prst="rect">
                <a:avLst/>
              </a:prstGeom>
              <a:blipFill>
                <a:blip r:embed="rId4"/>
                <a:stretch>
                  <a:fillRect t="-92308" b="-14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F1406E7-9A7F-6842-9347-010DD656140B}"/>
                  </a:ext>
                </a:extLst>
              </p:cNvPr>
              <p:cNvSpPr txBox="1"/>
              <p:nvPr/>
            </p:nvSpPr>
            <p:spPr>
              <a:xfrm>
                <a:off x="332517" y="3801599"/>
                <a:ext cx="84787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where radial kernel function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" dirty="0"/>
                  <a:t>, and tail function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…,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600" dirty="0"/>
                  <a:t>. The coefficients in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acc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600" dirty="0"/>
                  <a:t> can be uniquely determined by the following linear system,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F1406E7-9A7F-6842-9347-010DD6561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7" y="3801599"/>
                <a:ext cx="8478708" cy="584775"/>
              </a:xfrm>
              <a:prstGeom prst="rect">
                <a:avLst/>
              </a:prstGeom>
              <a:blipFill>
                <a:blip r:embed="rId5"/>
                <a:stretch>
                  <a:fillRect l="-449" t="-2128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059A412-1B6C-9A4A-9C05-10CCEA3144DC}"/>
                  </a:ext>
                </a:extLst>
              </p:cNvPr>
              <p:cNvSpPr txBox="1"/>
              <p:nvPr/>
            </p:nvSpPr>
            <p:spPr>
              <a:xfrm>
                <a:off x="198599" y="4714685"/>
                <a:ext cx="8478708" cy="54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acc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059A412-1B6C-9A4A-9C05-10CCEA314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99" y="4714685"/>
                <a:ext cx="8478708" cy="5429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DD3569-10BB-D34B-8B47-274B14C29EBD}"/>
                  </a:ext>
                </a:extLst>
              </p:cNvPr>
              <p:cNvSpPr txBox="1"/>
              <p:nvPr/>
            </p:nvSpPr>
            <p:spPr>
              <a:xfrm>
                <a:off x="339807" y="5462822"/>
                <a:ext cx="8478708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where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‖"/>
                        <m:endChr m:val="‖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, matrix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̅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sup>
                    </m:sSup>
                  </m:oMath>
                </a14:m>
                <a:r>
                  <a:rPr lang="en-US" sz="16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, and column vector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𝐴𝑃𝐷</m:t>
                            </m:r>
                            <m:r>
                              <a:rPr lang="en-US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),…,</m:t>
                            </m:r>
                            <m:r>
                              <a:rPr lang="en-US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𝐴𝑃𝐷</m:t>
                            </m:r>
                            <m:r>
                              <a:rPr lang="en-US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600" dirty="0"/>
                  <a:t>. 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DD3569-10BB-D34B-8B47-274B14C29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07" y="5462822"/>
                <a:ext cx="8478708" cy="622222"/>
              </a:xfrm>
              <a:prstGeom prst="rect">
                <a:avLst/>
              </a:prstGeom>
              <a:blipFill>
                <a:blip r:embed="rId7"/>
                <a:stretch>
                  <a:fillRect l="-29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B80B22C-A918-5041-A1C4-C9A92AD90CF4}"/>
                  </a:ext>
                </a:extLst>
              </p:cNvPr>
              <p:cNvSpPr txBox="1"/>
              <p:nvPr/>
            </p:nvSpPr>
            <p:spPr>
              <a:xfrm>
                <a:off x="7822764" y="3028888"/>
                <a:ext cx="8545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3.3)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B80B22C-A918-5041-A1C4-C9A92AD90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764" y="3028888"/>
                <a:ext cx="854543" cy="338554"/>
              </a:xfrm>
              <a:prstGeom prst="rect">
                <a:avLst/>
              </a:prstGeom>
              <a:blipFill>
                <a:blip r:embed="rId8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656875-064A-8C40-9BAB-BC8C0EA20596}"/>
                  </a:ext>
                </a:extLst>
              </p:cNvPr>
              <p:cNvSpPr txBox="1"/>
              <p:nvPr/>
            </p:nvSpPr>
            <p:spPr>
              <a:xfrm>
                <a:off x="7822764" y="4829581"/>
                <a:ext cx="8545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3.4)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656875-064A-8C40-9BAB-BC8C0EA20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764" y="4829581"/>
                <a:ext cx="854543" cy="338554"/>
              </a:xfrm>
              <a:prstGeom prst="rect">
                <a:avLst/>
              </a:prstGeom>
              <a:blipFill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875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63395A2-EF66-9A41-8504-AA61C75A5E64}"/>
              </a:ext>
            </a:extLst>
          </p:cNvPr>
          <p:cNvSpPr/>
          <p:nvPr/>
        </p:nvSpPr>
        <p:spPr>
          <a:xfrm>
            <a:off x="-18" y="6633808"/>
            <a:ext cx="4572001" cy="2241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3DA227-87E9-6445-AC90-D1EA299314EA}"/>
              </a:ext>
            </a:extLst>
          </p:cNvPr>
          <p:cNvSpPr/>
          <p:nvPr/>
        </p:nvSpPr>
        <p:spPr>
          <a:xfrm>
            <a:off x="4571966" y="6633808"/>
            <a:ext cx="4572001" cy="2241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F941E-7412-D540-8CF0-DEE6DDDA3FBF}"/>
              </a:ext>
            </a:extLst>
          </p:cNvPr>
          <p:cNvSpPr/>
          <p:nvPr/>
        </p:nvSpPr>
        <p:spPr>
          <a:xfrm>
            <a:off x="-1" y="1"/>
            <a:ext cx="4572001" cy="856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A6398-87F7-E74F-8D28-F87A45EF3101}"/>
              </a:ext>
            </a:extLst>
          </p:cNvPr>
          <p:cNvSpPr/>
          <p:nvPr/>
        </p:nvSpPr>
        <p:spPr>
          <a:xfrm>
            <a:off x="4571983" y="0"/>
            <a:ext cx="4572001" cy="8564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2736D-230D-B444-907B-6E4A83D5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67" y="6563339"/>
            <a:ext cx="2057400" cy="365125"/>
          </a:xfrm>
        </p:spPr>
        <p:txBody>
          <a:bodyPr/>
          <a:lstStyle/>
          <a:p>
            <a:fld id="{A28ACAE9-7945-5646-8327-ED4BB07E7D37}" type="slidenum">
              <a:rPr lang="en-US" sz="1000" smtClean="0">
                <a:solidFill>
                  <a:schemeClr val="bg1"/>
                </a:solidFill>
              </a:rPr>
              <a:t>14</a:t>
            </a:fld>
            <a:endParaRPr lang="en-US" sz="1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/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Introduction and Motivation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Integrating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bg1">
                            <a:alpha val="40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-Dominance with RBF Many-Objective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/>
                    </a:solidFill>
                  </a:rPr>
                  <a:t>Many-Objective Optimization with Aggregated Surrogate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Surrogate-Assisted Multi-Fidelity Multi-Objective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Conclusions and Future Research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blipFill>
                <a:blip r:embed="rId3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54ABEE6-CCB2-4D4D-B669-99752A4C598F}"/>
              </a:ext>
            </a:extLst>
          </p:cNvPr>
          <p:cNvGrpSpPr/>
          <p:nvPr/>
        </p:nvGrpSpPr>
        <p:grpSpPr>
          <a:xfrm>
            <a:off x="0" y="856424"/>
            <a:ext cx="9144000" cy="408308"/>
            <a:chOff x="7178" y="1094740"/>
            <a:chExt cx="9144000" cy="4083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B6B44B-690E-B742-A646-537090315A19}"/>
                </a:ext>
              </a:extLst>
            </p:cNvPr>
            <p:cNvSpPr/>
            <p:nvPr/>
          </p:nvSpPr>
          <p:spPr>
            <a:xfrm>
              <a:off x="7178" y="1094740"/>
              <a:ext cx="9144000" cy="4083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1D9CEE-A80E-3340-A0F5-DAFC614442F4}"/>
                </a:ext>
              </a:extLst>
            </p:cNvPr>
            <p:cNvSpPr txBox="1"/>
            <p:nvPr/>
          </p:nvSpPr>
          <p:spPr>
            <a:xfrm>
              <a:off x="205777" y="1101509"/>
              <a:ext cx="8761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Algorithm Description (Framework of RECAS)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AB8E20-A979-214C-B868-4CDBF39E4FB0}"/>
              </a:ext>
            </a:extLst>
          </p:cNvPr>
          <p:cNvSpPr txBox="1"/>
          <p:nvPr/>
        </p:nvSpPr>
        <p:spPr>
          <a:xfrm>
            <a:off x="4571871" y="74269"/>
            <a:ext cx="2826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Reference Vectors in Many-Objective Optimization</a:t>
            </a:r>
          </a:p>
          <a:p>
            <a:r>
              <a:rPr lang="en-US" sz="1000" dirty="0">
                <a:solidFill>
                  <a:schemeClr val="bg1"/>
                </a:solidFill>
              </a:rPr>
              <a:t>RECAS Algorithmic Framework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Convergence Analysis Based on Grids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Numerical Experiment Results and 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4">
                <a:extLst>
                  <a:ext uri="{FF2B5EF4-FFF2-40B4-BE49-F238E27FC236}">
                    <a16:creationId xmlns:a16="http://schemas.microsoft.com/office/drawing/2014/main" id="{CD7ECD34-DCCA-D248-BA97-38B6CBFF2A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2938941"/>
                  </p:ext>
                </p:extLst>
              </p:nvPr>
            </p:nvGraphicFramePr>
            <p:xfrm>
              <a:off x="213390" y="1737020"/>
              <a:ext cx="8716962" cy="4488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2385">
                      <a:extLst>
                        <a:ext uri="{9D8B030D-6E8A-4147-A177-3AD203B41FA5}">
                          <a16:colId xmlns:a16="http://schemas.microsoft.com/office/drawing/2014/main" val="2163867939"/>
                        </a:ext>
                      </a:extLst>
                    </a:gridCol>
                    <a:gridCol w="125040">
                      <a:extLst>
                        <a:ext uri="{9D8B030D-6E8A-4147-A177-3AD203B41FA5}">
                          <a16:colId xmlns:a16="http://schemas.microsoft.com/office/drawing/2014/main" val="783594694"/>
                        </a:ext>
                      </a:extLst>
                    </a:gridCol>
                    <a:gridCol w="326192">
                      <a:extLst>
                        <a:ext uri="{9D8B030D-6E8A-4147-A177-3AD203B41FA5}">
                          <a16:colId xmlns:a16="http://schemas.microsoft.com/office/drawing/2014/main" val="2065560873"/>
                        </a:ext>
                      </a:extLst>
                    </a:gridCol>
                    <a:gridCol w="270991">
                      <a:extLst>
                        <a:ext uri="{9D8B030D-6E8A-4147-A177-3AD203B41FA5}">
                          <a16:colId xmlns:a16="http://schemas.microsoft.com/office/drawing/2014/main" val="3292215932"/>
                        </a:ext>
                      </a:extLst>
                    </a:gridCol>
                    <a:gridCol w="7732354">
                      <a:extLst>
                        <a:ext uri="{9D8B030D-6E8A-4147-A177-3AD203B41FA5}">
                          <a16:colId xmlns:a16="http://schemas.microsoft.com/office/drawing/2014/main" val="162514396"/>
                        </a:ext>
                      </a:extLst>
                    </a:gridCol>
                  </a:tblGrid>
                  <a:tr h="219600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Algorithm 3.1: Basic framework of RECAS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8005242"/>
                      </a:ext>
                    </a:extLst>
                  </a:tr>
                  <a:tr h="21960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Initialization Phase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dirty="0"/>
                            <a:t>Generate and evaluate initial sample points.</a:t>
                          </a:r>
                        </a:p>
                      </a:txBody>
                      <a:tcPr marL="45720" marR="4572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8449758"/>
                      </a:ext>
                    </a:extLst>
                  </a:tr>
                  <a:tr h="2196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[Step 1.1] Construct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/>
                            <a:t> uniformly</a:t>
                          </a:r>
                          <a:r>
                            <a:rPr lang="en-US" sz="1400" b="0" baseline="0" dirty="0"/>
                            <a:t> distributed reference vectors in the objective space</a:t>
                          </a:r>
                          <a:r>
                            <a:rPr lang="en-US" sz="1400" b="0" dirty="0"/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4696227"/>
                      </a:ext>
                    </a:extLst>
                  </a:tr>
                  <a:tr h="2196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2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[Step 1.2] Evaluate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/>
                            <a:t> sample points generated via</a:t>
                          </a:r>
                          <a:r>
                            <a:rPr lang="en-US" sz="1400" b="0" baseline="0" dirty="0"/>
                            <a:t> an experimenting design and let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/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205070"/>
                      </a:ext>
                    </a:extLst>
                  </a:tr>
                  <a:tr h="2196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762924"/>
                      </a:ext>
                    </a:extLst>
                  </a:tr>
                  <a:tr h="21960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Iteration Phase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dirty="0"/>
                            <a:t>Iteration Phase</a:t>
                          </a:r>
                        </a:p>
                      </a:txBody>
                      <a:tcPr marL="45720" marR="4572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46644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3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1" dirty="0"/>
                            <a:t>While</a:t>
                          </a:r>
                          <a:r>
                            <a:rPr lang="en-US" sz="12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sz="1200" b="0" dirty="0"/>
                            <a:t> </a:t>
                          </a:r>
                          <a:r>
                            <a:rPr lang="en-US" sz="1200" b="1" dirty="0"/>
                            <a:t>do</a:t>
                          </a:r>
                          <a:r>
                            <a:rPr lang="en-US" sz="1200" b="0" dirty="0"/>
                            <a:t>: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While</a:t>
                          </a:r>
                          <a:r>
                            <a:rPr lang="en-US" sz="1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sz="1400" b="0" dirty="0"/>
                            <a:t> </a:t>
                          </a:r>
                          <a:r>
                            <a:rPr lang="en-US" sz="1400" b="1" dirty="0"/>
                            <a:t>do</a:t>
                          </a:r>
                          <a:r>
                            <a:rPr lang="en-US" sz="1400" b="0" dirty="0"/>
                            <a:t>:</a:t>
                          </a:r>
                          <a:endParaRPr lang="en-US" sz="200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4766118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4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 2.1]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Adapt all reference vectors based on 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the ideal and nadir objective vectors found so far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056983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5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 2.2] Select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center reference vectors from all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reference vectors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3795323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6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 2.3] Re-assign previously evaluated points to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center reference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vectors.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2823262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7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For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each center reference vector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do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: [Surrogate-assisted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candidate search]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355915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8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2.4A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] Fit an RBF surrogate model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to approximate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𝐴𝑃𝐷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based on evaluated points.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08544976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9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2.4B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] Select a center point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</a:rPr>
                            <a:t> 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from the points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re-assigned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12016030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10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 2.4C] Generate a group of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candidates by adding Gaussian perturbations to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22812522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11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[Step 2.4D] </a:t>
                          </a:r>
                          <a:r>
                            <a:rPr lang="en-US" sz="1400" b="0" baseline="0" dirty="0"/>
                            <a:t>Send the</a:t>
                          </a:r>
                          <a:r>
                            <a:rPr lang="en-US" sz="1400" b="0" dirty="0"/>
                            <a:t> candidate with</a:t>
                          </a:r>
                          <a:r>
                            <a:rPr lang="en-US" sz="1400" b="0" baseline="0" dirty="0"/>
                            <a:t> </a:t>
                          </a:r>
                          <a:r>
                            <a:rPr lang="en-US" sz="1400" b="0" dirty="0"/>
                            <a:t>the smallest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dirty="0"/>
                            <a:t> and away</a:t>
                          </a:r>
                          <a:r>
                            <a:rPr lang="en-US" sz="1400" b="0" baseline="0" dirty="0"/>
                            <a:t> from evaluated points </a:t>
                          </a:r>
                          <a:r>
                            <a:rPr lang="en-US" sz="1400" b="0" dirty="0"/>
                            <a:t>for</a:t>
                          </a:r>
                          <a:r>
                            <a:rPr lang="en-US" sz="1400" b="0" baseline="0" dirty="0"/>
                            <a:t> evaluation.</a:t>
                          </a: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80311198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12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[Step 2.4E] Update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US" sz="1400" b="0" dirty="0"/>
                            <a:t> and the non-dominated</a:t>
                          </a:r>
                          <a:r>
                            <a:rPr lang="en-US" sz="1400" b="0" baseline="0" dirty="0"/>
                            <a:t> archive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sz="1400" b="0" dirty="0"/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15635411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13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End For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8164710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14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1" dirty="0"/>
                            <a:t>End While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End While</a:t>
                          </a:r>
                          <a:endParaRPr lang="en-US" sz="200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T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5704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4">
                <a:extLst>
                  <a:ext uri="{FF2B5EF4-FFF2-40B4-BE49-F238E27FC236}">
                    <a16:creationId xmlns:a16="http://schemas.microsoft.com/office/drawing/2014/main" id="{CD7ECD34-DCCA-D248-BA97-38B6CBFF2A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2938941"/>
                  </p:ext>
                </p:extLst>
              </p:nvPr>
            </p:nvGraphicFramePr>
            <p:xfrm>
              <a:off x="213390" y="1737020"/>
              <a:ext cx="8716962" cy="4488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2385">
                      <a:extLst>
                        <a:ext uri="{9D8B030D-6E8A-4147-A177-3AD203B41FA5}">
                          <a16:colId xmlns:a16="http://schemas.microsoft.com/office/drawing/2014/main" val="2163867939"/>
                        </a:ext>
                      </a:extLst>
                    </a:gridCol>
                    <a:gridCol w="125040">
                      <a:extLst>
                        <a:ext uri="{9D8B030D-6E8A-4147-A177-3AD203B41FA5}">
                          <a16:colId xmlns:a16="http://schemas.microsoft.com/office/drawing/2014/main" val="783594694"/>
                        </a:ext>
                      </a:extLst>
                    </a:gridCol>
                    <a:gridCol w="326192">
                      <a:extLst>
                        <a:ext uri="{9D8B030D-6E8A-4147-A177-3AD203B41FA5}">
                          <a16:colId xmlns:a16="http://schemas.microsoft.com/office/drawing/2014/main" val="2065560873"/>
                        </a:ext>
                      </a:extLst>
                    </a:gridCol>
                    <a:gridCol w="270991">
                      <a:extLst>
                        <a:ext uri="{9D8B030D-6E8A-4147-A177-3AD203B41FA5}">
                          <a16:colId xmlns:a16="http://schemas.microsoft.com/office/drawing/2014/main" val="3292215932"/>
                        </a:ext>
                      </a:extLst>
                    </a:gridCol>
                    <a:gridCol w="7732354">
                      <a:extLst>
                        <a:ext uri="{9D8B030D-6E8A-4147-A177-3AD203B41FA5}">
                          <a16:colId xmlns:a16="http://schemas.microsoft.com/office/drawing/2014/main" val="162514396"/>
                        </a:ext>
                      </a:extLst>
                    </a:gridCol>
                  </a:tblGrid>
                  <a:tr h="249360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Algorithm 3.1: Basic framework of RECAS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8005242"/>
                      </a:ext>
                    </a:extLst>
                  </a:tr>
                  <a:tr h="24936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Initialization Phase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dirty="0"/>
                            <a:t>Generate and evaluate initial sample points.</a:t>
                          </a:r>
                        </a:p>
                      </a:txBody>
                      <a:tcPr marL="45720" marR="4572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8449758"/>
                      </a:ext>
                    </a:extLst>
                  </a:tr>
                  <a:tr h="2493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100" t="-212195" r="-72" b="-15341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4696227"/>
                      </a:ext>
                    </a:extLst>
                  </a:tr>
                  <a:tr h="2493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2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100" t="-312195" r="-72" b="-14341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205070"/>
                      </a:ext>
                    </a:extLst>
                  </a:tr>
                  <a:tr h="2493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762924"/>
                      </a:ext>
                    </a:extLst>
                  </a:tr>
                  <a:tr h="24936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Iteration Phase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dirty="0"/>
                            <a:t>Iteration Phase</a:t>
                          </a:r>
                        </a:p>
                      </a:txBody>
                      <a:tcPr marL="45720" marR="4572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46644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3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1" dirty="0"/>
                            <a:t>While</a:t>
                          </a:r>
                          <a:r>
                            <a:rPr lang="en-US" sz="1200" b="0" dirty="0"/>
                            <a:t> </a:t>
                          </a:r>
                          <a14:m xmlns:a14="http://schemas.microsoft.com/office/drawing/2010/main"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sz="1200" b="0" dirty="0"/>
                            <a:t> </a:t>
                          </a:r>
                          <a:r>
                            <a:rPr lang="en-US" sz="1200" b="1" dirty="0"/>
                            <a:t>do</a:t>
                          </a:r>
                          <a:r>
                            <a:rPr lang="en-US" sz="1200" b="0" dirty="0"/>
                            <a:t>: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85" t="-612195" r="-73" b="-11341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4766118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4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 2.1]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Adapt all reference vectors based on 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the ideal and nadir objective vectors found so far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056983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5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911" t="-812195" r="-76" b="-9341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3795323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6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911" t="-912195" r="-76" b="-8341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2823262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7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911" t="-1012195" r="-76" b="-7341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355915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8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776" t="-1112195" r="-79" b="-6341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8544976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9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776" t="-1212195" r="-79" b="-5341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2016030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10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776" t="-1312195" r="-79" b="-4341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2812522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11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776" t="-1412195" r="-79" b="-3341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311198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12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776" t="-1512195" r="-79" b="-2341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5635411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13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End For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8164710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14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1" dirty="0"/>
                            <a:t>End While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End While</a:t>
                          </a:r>
                          <a:endParaRPr lang="en-US" sz="200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T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5704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2BF32D5-521F-1F4D-80D8-5A77668D196C}"/>
              </a:ext>
            </a:extLst>
          </p:cNvPr>
          <p:cNvSpPr/>
          <p:nvPr/>
        </p:nvSpPr>
        <p:spPr>
          <a:xfrm>
            <a:off x="213390" y="4724203"/>
            <a:ext cx="8716962" cy="508000"/>
          </a:xfrm>
          <a:prstGeom prst="round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82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63395A2-EF66-9A41-8504-AA61C75A5E64}"/>
              </a:ext>
            </a:extLst>
          </p:cNvPr>
          <p:cNvSpPr/>
          <p:nvPr/>
        </p:nvSpPr>
        <p:spPr>
          <a:xfrm>
            <a:off x="-18" y="6633808"/>
            <a:ext cx="4572001" cy="2241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3DA227-87E9-6445-AC90-D1EA299314EA}"/>
              </a:ext>
            </a:extLst>
          </p:cNvPr>
          <p:cNvSpPr/>
          <p:nvPr/>
        </p:nvSpPr>
        <p:spPr>
          <a:xfrm>
            <a:off x="4571966" y="6633808"/>
            <a:ext cx="4572001" cy="2241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F941E-7412-D540-8CF0-DEE6DDDA3FBF}"/>
              </a:ext>
            </a:extLst>
          </p:cNvPr>
          <p:cNvSpPr/>
          <p:nvPr/>
        </p:nvSpPr>
        <p:spPr>
          <a:xfrm>
            <a:off x="-1" y="1"/>
            <a:ext cx="4572001" cy="856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A6398-87F7-E74F-8D28-F87A45EF3101}"/>
              </a:ext>
            </a:extLst>
          </p:cNvPr>
          <p:cNvSpPr/>
          <p:nvPr/>
        </p:nvSpPr>
        <p:spPr>
          <a:xfrm>
            <a:off x="4571983" y="0"/>
            <a:ext cx="4572001" cy="8564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2736D-230D-B444-907B-6E4A83D5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67" y="6563339"/>
            <a:ext cx="2057400" cy="365125"/>
          </a:xfrm>
        </p:spPr>
        <p:txBody>
          <a:bodyPr/>
          <a:lstStyle/>
          <a:p>
            <a:fld id="{A28ACAE9-7945-5646-8327-ED4BB07E7D37}" type="slidenum">
              <a:rPr lang="en-US" sz="1000" smtClean="0">
                <a:solidFill>
                  <a:schemeClr val="bg1"/>
                </a:solidFill>
              </a:rPr>
              <a:t>15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E0A782-0158-B648-8752-4DA837EC2BD8}"/>
              </a:ext>
            </a:extLst>
          </p:cNvPr>
          <p:cNvSpPr txBox="1"/>
          <p:nvPr/>
        </p:nvSpPr>
        <p:spPr>
          <a:xfrm>
            <a:off x="-65" y="6622792"/>
            <a:ext cx="4571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Ph.D. Oral 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/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Introduction and Motivation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Integrating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bg1">
                            <a:alpha val="40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-Dominance with RBF Many-Objective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/>
                    </a:solidFill>
                  </a:rPr>
                  <a:t>Many-Objective Optimization with Aggregated Surrogate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Surrogate-Assisted Multi-Fidelity Multi-Objective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Conclusions and Future Research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blipFill>
                <a:blip r:embed="rId3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54ABEE6-CCB2-4D4D-B669-99752A4C598F}"/>
              </a:ext>
            </a:extLst>
          </p:cNvPr>
          <p:cNvGrpSpPr/>
          <p:nvPr/>
        </p:nvGrpSpPr>
        <p:grpSpPr>
          <a:xfrm>
            <a:off x="0" y="856424"/>
            <a:ext cx="9144000" cy="408308"/>
            <a:chOff x="7178" y="1094740"/>
            <a:chExt cx="9144000" cy="4083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B6B44B-690E-B742-A646-537090315A19}"/>
                </a:ext>
              </a:extLst>
            </p:cNvPr>
            <p:cNvSpPr/>
            <p:nvPr/>
          </p:nvSpPr>
          <p:spPr>
            <a:xfrm>
              <a:off x="7178" y="1094740"/>
              <a:ext cx="9144000" cy="4083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1D9CEE-A80E-3340-A0F5-DAFC614442F4}"/>
                </a:ext>
              </a:extLst>
            </p:cNvPr>
            <p:cNvSpPr txBox="1"/>
            <p:nvPr/>
          </p:nvSpPr>
          <p:spPr>
            <a:xfrm>
              <a:off x="205777" y="1101509"/>
              <a:ext cx="8761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Algorithm Description (Surrogate-Assisted Candidate Search)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AB8E20-A979-214C-B868-4CDBF39E4FB0}"/>
              </a:ext>
            </a:extLst>
          </p:cNvPr>
          <p:cNvSpPr txBox="1"/>
          <p:nvPr/>
        </p:nvSpPr>
        <p:spPr>
          <a:xfrm>
            <a:off x="4571871" y="74269"/>
            <a:ext cx="2826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Reference Vectors in Many-Objective Optimization</a:t>
            </a:r>
          </a:p>
          <a:p>
            <a:r>
              <a:rPr lang="en-US" sz="1000" dirty="0">
                <a:solidFill>
                  <a:schemeClr val="bg1"/>
                </a:solidFill>
              </a:rPr>
              <a:t>RECAS Algorithmic Framework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Convergence Analysis Based on Grids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Numerical Experiment Results and Conclusions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EF6832-47D6-3641-A06A-8F63A0367D12}"/>
              </a:ext>
            </a:extLst>
          </p:cNvPr>
          <p:cNvGrpSpPr/>
          <p:nvPr/>
        </p:nvGrpSpPr>
        <p:grpSpPr>
          <a:xfrm>
            <a:off x="1108750" y="3323815"/>
            <a:ext cx="6940822" cy="3154220"/>
            <a:chOff x="1044175" y="3478271"/>
            <a:chExt cx="6940822" cy="31542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6CBAA8D-A189-2A46-911C-8646D68F8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8926" y="3478271"/>
              <a:ext cx="6245889" cy="288780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F09080-CD83-1C44-A306-38AFABFF3E2B}"/>
                </a:ext>
              </a:extLst>
            </p:cNvPr>
            <p:cNvSpPr txBox="1"/>
            <p:nvPr/>
          </p:nvSpPr>
          <p:spPr>
            <a:xfrm>
              <a:off x="1044175" y="6355492"/>
              <a:ext cx="69408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Figure 3.4: Visualization of a) selecting center points and b) generating candidate points.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FA1E78-ECE9-7044-91B6-FD9697C64344}"/>
                  </a:ext>
                </a:extLst>
              </p:cNvPr>
              <p:cNvSpPr txBox="1"/>
              <p:nvPr/>
            </p:nvSpPr>
            <p:spPr>
              <a:xfrm>
                <a:off x="332516" y="1378466"/>
                <a:ext cx="8478708" cy="600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1600" b="1" dirty="0"/>
                  <a:t>[Step 2.4B Center Point Selection]</a:t>
                </a:r>
                <a:r>
                  <a:rPr lang="en-US" sz="1600" dirty="0"/>
                  <a:t> Among the set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1600" dirty="0"/>
                  <a:t>) of points re-assigned to the center reference vector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600" dirty="0"/>
                  <a:t>, a center point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is determined by,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FA1E78-ECE9-7044-91B6-FD9697C64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6" y="1378466"/>
                <a:ext cx="8478708" cy="600805"/>
              </a:xfrm>
              <a:prstGeom prst="rect">
                <a:avLst/>
              </a:prstGeom>
              <a:blipFill>
                <a:blip r:embed="rId5"/>
                <a:stretch>
                  <a:fillRect l="-44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479105-C9D4-D24F-82C9-207411A82345}"/>
                  </a:ext>
                </a:extLst>
              </p:cNvPr>
              <p:cNvSpPr txBox="1"/>
              <p:nvPr/>
            </p:nvSpPr>
            <p:spPr>
              <a:xfrm>
                <a:off x="332516" y="2524491"/>
                <a:ext cx="8478708" cy="600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1600" b="1" dirty="0"/>
                  <a:t>[Step 2.4C Candidate Generation]</a:t>
                </a:r>
                <a:r>
                  <a:rPr lang="en-US" sz="1600" dirty="0"/>
                  <a:t> Each candidate point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1600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1600" dirty="0"/>
                  <a:t>) is generated by adding a random Gaussian perturbation to the center point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600" dirty="0"/>
                  <a:t>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1600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1600" i="1" dirty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1600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479105-C9D4-D24F-82C9-207411A82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6" y="2524491"/>
                <a:ext cx="8478708" cy="600805"/>
              </a:xfrm>
              <a:prstGeom prst="rect">
                <a:avLst/>
              </a:prstGeom>
              <a:blipFill>
                <a:blip r:embed="rId6"/>
                <a:stretch>
                  <a:fillRect l="-449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763B575-E5DC-264E-ACA1-9078158DFF06}"/>
                  </a:ext>
                </a:extLst>
              </p:cNvPr>
              <p:cNvSpPr txBox="1"/>
              <p:nvPr/>
            </p:nvSpPr>
            <p:spPr>
              <a:xfrm>
                <a:off x="1569870" y="1971002"/>
                <a:ext cx="6328727" cy="372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𝐴𝑃𝐷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763B575-E5DC-264E-ACA1-9078158DF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870" y="1971002"/>
                <a:ext cx="6328727" cy="372538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C7A877D-AFD9-7443-8113-FD5F3CECB303}"/>
                  </a:ext>
                </a:extLst>
              </p:cNvPr>
              <p:cNvSpPr txBox="1"/>
              <p:nvPr/>
            </p:nvSpPr>
            <p:spPr>
              <a:xfrm>
                <a:off x="7967415" y="1987418"/>
                <a:ext cx="8545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3.5)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C7A877D-AFD9-7443-8113-FD5F3CECB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415" y="1987418"/>
                <a:ext cx="854543" cy="338554"/>
              </a:xfrm>
              <a:prstGeom prst="rect">
                <a:avLst/>
              </a:prstGeom>
              <a:blipFill>
                <a:blip r:embed="rId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939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63395A2-EF66-9A41-8504-AA61C75A5E64}"/>
              </a:ext>
            </a:extLst>
          </p:cNvPr>
          <p:cNvSpPr/>
          <p:nvPr/>
        </p:nvSpPr>
        <p:spPr>
          <a:xfrm>
            <a:off x="-18" y="6633808"/>
            <a:ext cx="4572001" cy="2241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3DA227-87E9-6445-AC90-D1EA299314EA}"/>
              </a:ext>
            </a:extLst>
          </p:cNvPr>
          <p:cNvSpPr/>
          <p:nvPr/>
        </p:nvSpPr>
        <p:spPr>
          <a:xfrm>
            <a:off x="4571966" y="6633808"/>
            <a:ext cx="4572001" cy="2241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F941E-7412-D540-8CF0-DEE6DDDA3FBF}"/>
              </a:ext>
            </a:extLst>
          </p:cNvPr>
          <p:cNvSpPr/>
          <p:nvPr/>
        </p:nvSpPr>
        <p:spPr>
          <a:xfrm>
            <a:off x="-1" y="1"/>
            <a:ext cx="4572001" cy="856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A6398-87F7-E74F-8D28-F87A45EF3101}"/>
              </a:ext>
            </a:extLst>
          </p:cNvPr>
          <p:cNvSpPr/>
          <p:nvPr/>
        </p:nvSpPr>
        <p:spPr>
          <a:xfrm>
            <a:off x="4571983" y="0"/>
            <a:ext cx="4572001" cy="8564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2736D-230D-B444-907B-6E4A83D5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67" y="6563339"/>
            <a:ext cx="2057400" cy="365125"/>
          </a:xfrm>
        </p:spPr>
        <p:txBody>
          <a:bodyPr/>
          <a:lstStyle/>
          <a:p>
            <a:fld id="{A28ACAE9-7945-5646-8327-ED4BB07E7D37}" type="slidenum">
              <a:rPr lang="en-US" sz="1000" smtClean="0">
                <a:solidFill>
                  <a:schemeClr val="bg1"/>
                </a:solidFill>
              </a:rPr>
              <a:t>16</a:t>
            </a:fld>
            <a:endParaRPr lang="en-US" sz="1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/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Introduction and Motivation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Integrating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bg1">
                            <a:alpha val="40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-Dominance with RBF Many-Objective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/>
                    </a:solidFill>
                  </a:rPr>
                  <a:t>Many-Objective Optimization with Aggregated Surrogate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Surrogate-Assisted Multi-Fidelity Multi-Objective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Conclusions and Future Research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blipFill>
                <a:blip r:embed="rId3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54ABEE6-CCB2-4D4D-B669-99752A4C598F}"/>
              </a:ext>
            </a:extLst>
          </p:cNvPr>
          <p:cNvGrpSpPr/>
          <p:nvPr/>
        </p:nvGrpSpPr>
        <p:grpSpPr>
          <a:xfrm>
            <a:off x="0" y="856424"/>
            <a:ext cx="9144000" cy="408308"/>
            <a:chOff x="7178" y="1094740"/>
            <a:chExt cx="9144000" cy="4083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B6B44B-690E-B742-A646-537090315A19}"/>
                </a:ext>
              </a:extLst>
            </p:cNvPr>
            <p:cNvSpPr/>
            <p:nvPr/>
          </p:nvSpPr>
          <p:spPr>
            <a:xfrm>
              <a:off x="7178" y="1094740"/>
              <a:ext cx="9144000" cy="4083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1D9CEE-A80E-3340-A0F5-DAFC614442F4}"/>
                </a:ext>
              </a:extLst>
            </p:cNvPr>
            <p:cNvSpPr txBox="1"/>
            <p:nvPr/>
          </p:nvSpPr>
          <p:spPr>
            <a:xfrm>
              <a:off x="205777" y="1101509"/>
              <a:ext cx="8761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Algorithm Description (Framework of RECAS)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AB8E20-A979-214C-B868-4CDBF39E4FB0}"/>
              </a:ext>
            </a:extLst>
          </p:cNvPr>
          <p:cNvSpPr txBox="1"/>
          <p:nvPr/>
        </p:nvSpPr>
        <p:spPr>
          <a:xfrm>
            <a:off x="4571871" y="74269"/>
            <a:ext cx="2826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Reference Vectors in Many-Objective Optimization</a:t>
            </a:r>
          </a:p>
          <a:p>
            <a:r>
              <a:rPr lang="en-US" sz="1000" dirty="0">
                <a:solidFill>
                  <a:schemeClr val="bg1"/>
                </a:solidFill>
              </a:rPr>
              <a:t>RECAS Algorithmic Framework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Convergence Analysis Based on Grids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Numerical Experiment Results and 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4">
                <a:extLst>
                  <a:ext uri="{FF2B5EF4-FFF2-40B4-BE49-F238E27FC236}">
                    <a16:creationId xmlns:a16="http://schemas.microsoft.com/office/drawing/2014/main" id="{CD7ECD34-DCCA-D248-BA97-38B6CBFF2A9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13390" y="1737020"/>
              <a:ext cx="8716962" cy="4488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2385">
                      <a:extLst>
                        <a:ext uri="{9D8B030D-6E8A-4147-A177-3AD203B41FA5}">
                          <a16:colId xmlns:a16="http://schemas.microsoft.com/office/drawing/2014/main" val="2163867939"/>
                        </a:ext>
                      </a:extLst>
                    </a:gridCol>
                    <a:gridCol w="125040">
                      <a:extLst>
                        <a:ext uri="{9D8B030D-6E8A-4147-A177-3AD203B41FA5}">
                          <a16:colId xmlns:a16="http://schemas.microsoft.com/office/drawing/2014/main" val="783594694"/>
                        </a:ext>
                      </a:extLst>
                    </a:gridCol>
                    <a:gridCol w="326192">
                      <a:extLst>
                        <a:ext uri="{9D8B030D-6E8A-4147-A177-3AD203B41FA5}">
                          <a16:colId xmlns:a16="http://schemas.microsoft.com/office/drawing/2014/main" val="2065560873"/>
                        </a:ext>
                      </a:extLst>
                    </a:gridCol>
                    <a:gridCol w="270991">
                      <a:extLst>
                        <a:ext uri="{9D8B030D-6E8A-4147-A177-3AD203B41FA5}">
                          <a16:colId xmlns:a16="http://schemas.microsoft.com/office/drawing/2014/main" val="3292215932"/>
                        </a:ext>
                      </a:extLst>
                    </a:gridCol>
                    <a:gridCol w="7732354">
                      <a:extLst>
                        <a:ext uri="{9D8B030D-6E8A-4147-A177-3AD203B41FA5}">
                          <a16:colId xmlns:a16="http://schemas.microsoft.com/office/drawing/2014/main" val="162514396"/>
                        </a:ext>
                      </a:extLst>
                    </a:gridCol>
                  </a:tblGrid>
                  <a:tr h="219600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Algorithm 3.1: Basic framework of RECAS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8005242"/>
                      </a:ext>
                    </a:extLst>
                  </a:tr>
                  <a:tr h="21960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Initialization Phase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dirty="0"/>
                            <a:t>Generate and evaluate initial sample points.</a:t>
                          </a:r>
                        </a:p>
                      </a:txBody>
                      <a:tcPr marL="45720" marR="4572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8449758"/>
                      </a:ext>
                    </a:extLst>
                  </a:tr>
                  <a:tr h="2196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[Step 1.1] Construct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/>
                            <a:t> uniformly</a:t>
                          </a:r>
                          <a:r>
                            <a:rPr lang="en-US" sz="1400" b="0" baseline="0" dirty="0"/>
                            <a:t> distributed reference vectors in the objective space</a:t>
                          </a:r>
                          <a:r>
                            <a:rPr lang="en-US" sz="1400" b="0" dirty="0"/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4696227"/>
                      </a:ext>
                    </a:extLst>
                  </a:tr>
                  <a:tr h="2196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2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[Step 1.2] Evaluate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/>
                            <a:t> sample points generated via</a:t>
                          </a:r>
                          <a:r>
                            <a:rPr lang="en-US" sz="1400" b="0" baseline="0" dirty="0"/>
                            <a:t> an experimenting design and let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/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205070"/>
                      </a:ext>
                    </a:extLst>
                  </a:tr>
                  <a:tr h="2196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762924"/>
                      </a:ext>
                    </a:extLst>
                  </a:tr>
                  <a:tr h="21960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Iteration Phase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dirty="0"/>
                            <a:t>Iteration Phase</a:t>
                          </a:r>
                        </a:p>
                      </a:txBody>
                      <a:tcPr marL="45720" marR="4572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46644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3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1" dirty="0"/>
                            <a:t>While</a:t>
                          </a:r>
                          <a:r>
                            <a:rPr lang="en-US" sz="12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sz="1200" b="0" dirty="0"/>
                            <a:t> </a:t>
                          </a:r>
                          <a:r>
                            <a:rPr lang="en-US" sz="1200" b="1" dirty="0"/>
                            <a:t>do</a:t>
                          </a:r>
                          <a:r>
                            <a:rPr lang="en-US" sz="1200" b="0" dirty="0"/>
                            <a:t>: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While</a:t>
                          </a:r>
                          <a:r>
                            <a:rPr lang="en-US" sz="14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sz="1400" b="0" dirty="0"/>
                            <a:t> </a:t>
                          </a:r>
                          <a:r>
                            <a:rPr lang="en-US" sz="1400" b="1" dirty="0"/>
                            <a:t>do</a:t>
                          </a:r>
                          <a:r>
                            <a:rPr lang="en-US" sz="1400" b="0" dirty="0"/>
                            <a:t>:</a:t>
                          </a:r>
                          <a:endParaRPr lang="en-US" sz="200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4766118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4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 2.1]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Adapt all reference vectors based on 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the ideal and nadir objective vectors found so far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056983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5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 2.2] Select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center reference vectors from all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reference vectors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3795323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6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 2.3] Re-assign previously evaluated points to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center reference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vectors.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2823262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7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For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each center reference vector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do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: [Surrogate-assisted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candidate search]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355915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8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2.4A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] Fit an RBF surrogate model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to approximate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𝐴𝑃𝐷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based on evaluated points.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08544976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9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2.4B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] Select a center point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from the points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 re-assigned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12016030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10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 2.4C] Generate a group of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 candidates by adding Gaussian perturbations to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22812522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11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[Step 2.4D] </a:t>
                          </a:r>
                          <a:r>
                            <a:rPr lang="en-US" sz="1400" b="0" baseline="0" dirty="0"/>
                            <a:t>Send the</a:t>
                          </a:r>
                          <a:r>
                            <a:rPr lang="en-US" sz="1400" b="0" dirty="0"/>
                            <a:t> candidate with</a:t>
                          </a:r>
                          <a:r>
                            <a:rPr lang="en-US" sz="1400" b="0" baseline="0" dirty="0"/>
                            <a:t> </a:t>
                          </a:r>
                          <a:r>
                            <a:rPr lang="en-US" sz="1400" b="0" dirty="0"/>
                            <a:t>the smallest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b="0" dirty="0"/>
                            <a:t> and away</a:t>
                          </a:r>
                          <a:r>
                            <a:rPr lang="en-US" sz="1400" b="0" baseline="0" dirty="0"/>
                            <a:t> from evaluated points </a:t>
                          </a:r>
                          <a:r>
                            <a:rPr lang="en-US" sz="1400" b="0" dirty="0"/>
                            <a:t>for</a:t>
                          </a:r>
                          <a:r>
                            <a:rPr lang="en-US" sz="1400" b="0" baseline="0" dirty="0"/>
                            <a:t> evaluation.</a:t>
                          </a: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80311198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12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[Step 2.4E] Update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US" sz="1400" b="0" dirty="0"/>
                            <a:t> and the non-dominated</a:t>
                          </a:r>
                          <a:r>
                            <a:rPr lang="en-US" sz="1400" b="0" baseline="0" dirty="0"/>
                            <a:t> archive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sz="1400" b="0" dirty="0"/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15635411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13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End For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8164710"/>
                      </a:ext>
                    </a:extLst>
                  </a:tr>
                  <a:tr h="21960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14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1" dirty="0"/>
                            <a:t>End While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End While</a:t>
                          </a:r>
                          <a:endParaRPr lang="en-US" sz="200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T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5704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4">
                <a:extLst>
                  <a:ext uri="{FF2B5EF4-FFF2-40B4-BE49-F238E27FC236}">
                    <a16:creationId xmlns:a16="http://schemas.microsoft.com/office/drawing/2014/main" id="{CD7ECD34-DCCA-D248-BA97-38B6CBFF2A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1581899"/>
                  </p:ext>
                </p:extLst>
              </p:nvPr>
            </p:nvGraphicFramePr>
            <p:xfrm>
              <a:off x="213390" y="1737020"/>
              <a:ext cx="8716962" cy="4488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2385">
                      <a:extLst>
                        <a:ext uri="{9D8B030D-6E8A-4147-A177-3AD203B41FA5}">
                          <a16:colId xmlns:a16="http://schemas.microsoft.com/office/drawing/2014/main" val="2163867939"/>
                        </a:ext>
                      </a:extLst>
                    </a:gridCol>
                    <a:gridCol w="125040">
                      <a:extLst>
                        <a:ext uri="{9D8B030D-6E8A-4147-A177-3AD203B41FA5}">
                          <a16:colId xmlns:a16="http://schemas.microsoft.com/office/drawing/2014/main" val="783594694"/>
                        </a:ext>
                      </a:extLst>
                    </a:gridCol>
                    <a:gridCol w="326192">
                      <a:extLst>
                        <a:ext uri="{9D8B030D-6E8A-4147-A177-3AD203B41FA5}">
                          <a16:colId xmlns:a16="http://schemas.microsoft.com/office/drawing/2014/main" val="2065560873"/>
                        </a:ext>
                      </a:extLst>
                    </a:gridCol>
                    <a:gridCol w="270991">
                      <a:extLst>
                        <a:ext uri="{9D8B030D-6E8A-4147-A177-3AD203B41FA5}">
                          <a16:colId xmlns:a16="http://schemas.microsoft.com/office/drawing/2014/main" val="3292215932"/>
                        </a:ext>
                      </a:extLst>
                    </a:gridCol>
                    <a:gridCol w="7732354">
                      <a:extLst>
                        <a:ext uri="{9D8B030D-6E8A-4147-A177-3AD203B41FA5}">
                          <a16:colId xmlns:a16="http://schemas.microsoft.com/office/drawing/2014/main" val="162514396"/>
                        </a:ext>
                      </a:extLst>
                    </a:gridCol>
                  </a:tblGrid>
                  <a:tr h="249360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Algorithm 3.1: Basic framework of RECAS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8005242"/>
                      </a:ext>
                    </a:extLst>
                  </a:tr>
                  <a:tr h="24936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Initialization Phase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dirty="0"/>
                            <a:t>Generate and evaluate initial sample points.</a:t>
                          </a:r>
                        </a:p>
                      </a:txBody>
                      <a:tcPr marL="45720" marR="4572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8449758"/>
                      </a:ext>
                    </a:extLst>
                  </a:tr>
                  <a:tr h="2493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148" t="-210000" b="-151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4696227"/>
                      </a:ext>
                    </a:extLst>
                  </a:tr>
                  <a:tr h="2493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2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148" t="-310000" b="-141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8205070"/>
                      </a:ext>
                    </a:extLst>
                  </a:tr>
                  <a:tr h="2493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7762924"/>
                      </a:ext>
                    </a:extLst>
                  </a:tr>
                  <a:tr h="249360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Iteration Phase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dirty="0"/>
                            <a:t>Iteration Phase</a:t>
                          </a:r>
                        </a:p>
                      </a:txBody>
                      <a:tcPr marL="45720" marR="4572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146644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3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1" dirty="0"/>
                            <a:t>While</a:t>
                          </a:r>
                          <a:r>
                            <a:rPr lang="en-US" sz="1200" b="0" dirty="0"/>
                            <a:t> </a:t>
                          </a:r>
                          <a14:m xmlns:a14="http://schemas.microsoft.com/office/drawing/2010/main"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sz="1200" b="0" dirty="0"/>
                            <a:t> </a:t>
                          </a:r>
                          <a:r>
                            <a:rPr lang="en-US" sz="1200" b="1" dirty="0"/>
                            <a:t>do</a:t>
                          </a:r>
                          <a:r>
                            <a:rPr lang="en-US" sz="1200" b="0" dirty="0"/>
                            <a:t>: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718" t="-605000" b="-112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4766118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4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[Step 2.1]</a:t>
                          </a:r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Adapt all reference vectors based on </a:t>
                          </a:r>
                          <a:r>
                            <a:rPr lang="en-US" sz="1400" b="0" baseline="0" dirty="0">
                              <a:solidFill>
                                <a:schemeClr val="tx1"/>
                              </a:solidFill>
                            </a:rPr>
                            <a:t>the ideal and nadir objective vectors found so far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056983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5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861" t="-805000" b="-92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3795323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6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861" t="-952632" b="-86842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2823262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7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861" t="-1000000" b="-72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0355915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8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787" t="-1100000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8544976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9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787" t="-1263158" b="-55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2016030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10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787" t="-1295000" b="-4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2812522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11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787" t="-1395000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0311198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12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2787" t="-1495000" b="-2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5635411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13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2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endParaRPr lang="en-US" sz="1400" b="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1" dirty="0"/>
                            <a:t>End For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8164710"/>
                      </a:ext>
                    </a:extLst>
                  </a:tr>
                  <a:tr h="24936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400" b="0" dirty="0"/>
                            <a:t>14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1" dirty="0"/>
                            <a:t>End While</a:t>
                          </a:r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End While</a:t>
                          </a:r>
                          <a:endParaRPr lang="en-US" sz="2000" dirty="0"/>
                        </a:p>
                      </a:txBody>
                      <a:tcPr marL="45720" marR="45720" marT="18000" marB="18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T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57041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27777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63395A2-EF66-9A41-8504-AA61C75A5E64}"/>
              </a:ext>
            </a:extLst>
          </p:cNvPr>
          <p:cNvSpPr/>
          <p:nvPr/>
        </p:nvSpPr>
        <p:spPr>
          <a:xfrm>
            <a:off x="-18" y="6633808"/>
            <a:ext cx="4572001" cy="2241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3DA227-87E9-6445-AC90-D1EA299314EA}"/>
              </a:ext>
            </a:extLst>
          </p:cNvPr>
          <p:cNvSpPr/>
          <p:nvPr/>
        </p:nvSpPr>
        <p:spPr>
          <a:xfrm>
            <a:off x="4571966" y="6633808"/>
            <a:ext cx="4572001" cy="2241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F941E-7412-D540-8CF0-DEE6DDDA3FBF}"/>
              </a:ext>
            </a:extLst>
          </p:cNvPr>
          <p:cNvSpPr/>
          <p:nvPr/>
        </p:nvSpPr>
        <p:spPr>
          <a:xfrm>
            <a:off x="-1" y="1"/>
            <a:ext cx="4572001" cy="856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A6398-87F7-E74F-8D28-F87A45EF3101}"/>
              </a:ext>
            </a:extLst>
          </p:cNvPr>
          <p:cNvSpPr/>
          <p:nvPr/>
        </p:nvSpPr>
        <p:spPr>
          <a:xfrm>
            <a:off x="4571983" y="0"/>
            <a:ext cx="4572001" cy="8564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2736D-230D-B444-907B-6E4A83D5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67" y="6563339"/>
            <a:ext cx="2057400" cy="365125"/>
          </a:xfrm>
        </p:spPr>
        <p:txBody>
          <a:bodyPr/>
          <a:lstStyle/>
          <a:p>
            <a:fld id="{A28ACAE9-7945-5646-8327-ED4BB07E7D37}" type="slidenum">
              <a:rPr lang="en-US" sz="1000" smtClean="0">
                <a:solidFill>
                  <a:schemeClr val="bg1"/>
                </a:solidFill>
              </a:rPr>
              <a:t>17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E0A782-0158-B648-8752-4DA837EC2BD8}"/>
              </a:ext>
            </a:extLst>
          </p:cNvPr>
          <p:cNvSpPr txBox="1"/>
          <p:nvPr/>
        </p:nvSpPr>
        <p:spPr>
          <a:xfrm>
            <a:off x="-65" y="6622792"/>
            <a:ext cx="4571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Ph.D. Oral 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/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Introduction and Motivation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Integrating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bg1">
                            <a:alpha val="40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-Dominance with RBF Many-Objective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/>
                    </a:solidFill>
                  </a:rPr>
                  <a:t>Many-Objective Optimization with Aggregated Surrogate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Surrogate-Assisted Multi-Fidelity Multi-Objective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Conclusions and Future Research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blipFill>
                <a:blip r:embed="rId4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54ABEE6-CCB2-4D4D-B669-99752A4C598F}"/>
              </a:ext>
            </a:extLst>
          </p:cNvPr>
          <p:cNvGrpSpPr/>
          <p:nvPr/>
        </p:nvGrpSpPr>
        <p:grpSpPr>
          <a:xfrm>
            <a:off x="0" y="856424"/>
            <a:ext cx="9144000" cy="408308"/>
            <a:chOff x="7178" y="1094740"/>
            <a:chExt cx="9144000" cy="4083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B6B44B-690E-B742-A646-537090315A19}"/>
                </a:ext>
              </a:extLst>
            </p:cNvPr>
            <p:cNvSpPr/>
            <p:nvPr/>
          </p:nvSpPr>
          <p:spPr>
            <a:xfrm>
              <a:off x="7178" y="1094740"/>
              <a:ext cx="9144000" cy="4083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1D9CEE-A80E-3340-A0F5-DAFC614442F4}"/>
                </a:ext>
              </a:extLst>
            </p:cNvPr>
            <p:cNvSpPr txBox="1"/>
            <p:nvPr/>
          </p:nvSpPr>
          <p:spPr>
            <a:xfrm>
              <a:off x="205777" y="1101509"/>
              <a:ext cx="8761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Convergence Analysis Based on Grids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AB8E20-A979-214C-B868-4CDBF39E4FB0}"/>
              </a:ext>
            </a:extLst>
          </p:cNvPr>
          <p:cNvSpPr txBox="1"/>
          <p:nvPr/>
        </p:nvSpPr>
        <p:spPr>
          <a:xfrm>
            <a:off x="4571871" y="74269"/>
            <a:ext cx="2826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Reference Vectors in Many-Objective Optimization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RECAS Algorithmic Framework</a:t>
            </a:r>
          </a:p>
          <a:p>
            <a:r>
              <a:rPr lang="en-US" sz="1000" dirty="0">
                <a:solidFill>
                  <a:schemeClr val="bg1"/>
                </a:solidFill>
              </a:rPr>
              <a:t>Convergence Analysis Based on Grids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Numerical Experiment Results and Conclusions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D8085-A6E8-D541-A3A7-309CEAA09574}"/>
              </a:ext>
            </a:extLst>
          </p:cNvPr>
          <p:cNvGrpSpPr/>
          <p:nvPr/>
        </p:nvGrpSpPr>
        <p:grpSpPr>
          <a:xfrm>
            <a:off x="242581" y="2656082"/>
            <a:ext cx="5296506" cy="2444247"/>
            <a:chOff x="332513" y="1712848"/>
            <a:chExt cx="8668356" cy="244424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2EC5DF-4BE7-684F-AEAB-D134DFA1948B}"/>
                </a:ext>
              </a:extLst>
            </p:cNvPr>
            <p:cNvGrpSpPr/>
            <p:nvPr/>
          </p:nvGrpSpPr>
          <p:grpSpPr>
            <a:xfrm>
              <a:off x="332513" y="1712848"/>
              <a:ext cx="8478712" cy="2444247"/>
              <a:chOff x="332513" y="2472215"/>
              <a:chExt cx="8478712" cy="2444247"/>
            </a:xfrm>
          </p:grpSpPr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7E8EA983-A1A5-124A-B204-867533CB3152}"/>
                  </a:ext>
                </a:extLst>
              </p:cNvPr>
              <p:cNvSpPr/>
              <p:nvPr/>
            </p:nvSpPr>
            <p:spPr>
              <a:xfrm>
                <a:off x="332517" y="2472215"/>
                <a:ext cx="8478708" cy="95678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 Same-side Corner of Rectangle 22">
                <a:extLst>
                  <a:ext uri="{FF2B5EF4-FFF2-40B4-BE49-F238E27FC236}">
                    <a16:creationId xmlns:a16="http://schemas.microsoft.com/office/drawing/2014/main" id="{FC896D15-3DB2-A447-A556-38FD4ED800A7}"/>
                  </a:ext>
                </a:extLst>
              </p:cNvPr>
              <p:cNvSpPr/>
              <p:nvPr/>
            </p:nvSpPr>
            <p:spPr>
              <a:xfrm rot="10800000">
                <a:off x="332513" y="3072504"/>
                <a:ext cx="8478708" cy="1843958"/>
              </a:xfrm>
              <a:prstGeom prst="round2Same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616A9AA9-D261-2A44-A8D7-954272BAE434}"/>
                  </a:ext>
                </a:extLst>
              </p:cNvPr>
              <p:cNvGrpSpPr/>
              <p:nvPr/>
            </p:nvGrpSpPr>
            <p:grpSpPr>
              <a:xfrm>
                <a:off x="332517" y="2477446"/>
                <a:ext cx="8478708" cy="2393438"/>
                <a:chOff x="1352647" y="2570481"/>
                <a:chExt cx="6315093" cy="2393438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2540228-FFB8-984C-908C-686C0F37EE1D}"/>
                    </a:ext>
                  </a:extLst>
                </p:cNvPr>
                <p:cNvSpPr txBox="1"/>
                <p:nvPr/>
              </p:nvSpPr>
              <p:spPr>
                <a:xfrm>
                  <a:off x="1352647" y="2570481"/>
                  <a:ext cx="631509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Definition 3.2 (Almost sure convergence of multi-objective algorithm based on grids) (Zhou and He, 2007)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21FBAFAA-57DD-F947-B32B-EE881D1D37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88106" y="4571696"/>
                      <a:ext cx="4713748" cy="3922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i="0" smtClean="0">
                                        <a:latin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→+∞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∅,∀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≥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=1.</m:t>
                                </m:r>
                              </m:e>
                            </m:func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21FBAFAA-57DD-F947-B32B-EE881D1D37B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88106" y="4571696"/>
                      <a:ext cx="4713748" cy="39222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D322DB19-1920-8D42-BAB6-4FC3AB887F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53112" y="4614671"/>
                      <a:ext cx="636479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3.7)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D322DB19-1920-8D42-BAB6-4FC3AB887F5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53112" y="4614671"/>
                      <a:ext cx="636479" cy="30777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r="-7143" b="-8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2F6C2C1-ABA9-9B49-B501-CC51E0CE5138}"/>
                    </a:ext>
                  </a:extLst>
                </p:cNvPr>
                <p:cNvSpPr txBox="1"/>
                <p:nvPr/>
              </p:nvSpPr>
              <p:spPr>
                <a:xfrm>
                  <a:off x="355702" y="2316378"/>
                  <a:ext cx="8645167" cy="1399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400" dirty="0"/>
                    <a:t> denote the </a:t>
                  </a:r>
                  <a:r>
                    <a:rPr lang="en-US" sz="1400" dirty="0" err="1"/>
                    <a:t>hyperboxes</a:t>
                  </a:r>
                  <a:r>
                    <a:rPr lang="en-US" sz="1400" dirty="0"/>
                    <a:t> with length of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1400" dirty="0"/>
                    <a:t> that cover the entire Pareto-optimal front, and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400" dirty="0"/>
                    <a:t>be a non-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1400" dirty="0"/>
                    <a:t>-dominated objective vector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400" dirty="0"/>
                    <a:t>. Let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a14:m>
                  <a:r>
                    <a:rPr lang="en-US" sz="1400" dirty="0"/>
                    <a:t> (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=1,2,…</m:t>
                      </m:r>
                    </m:oMath>
                  </a14:m>
                  <a:r>
                    <a:rPr lang="en-US" sz="1400" dirty="0"/>
                    <a:t>) be the non-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1400" dirty="0"/>
                    <a:t>-dominated front maintained by an algorithm after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1400" dirty="0"/>
                    <a:t> evaluations. The algorithm is said to almost surely converge to the Pareto-optimal front if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en-US" sz="1400" dirty="0"/>
                    <a:t>,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∈{1,…,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1400" dirty="0"/>
                    <a:t>,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2F6C2C1-ABA9-9B49-B501-CC51E0CE51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702" y="2316378"/>
                  <a:ext cx="8645167" cy="1399679"/>
                </a:xfrm>
                <a:prstGeom prst="rect">
                  <a:avLst/>
                </a:prstGeom>
                <a:blipFill>
                  <a:blip r:embed="rId7"/>
                  <a:stretch>
                    <a:fillRect l="-480" t="-901" b="-45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664DA1-A143-B04D-B4E3-E3334A814969}"/>
              </a:ext>
            </a:extLst>
          </p:cNvPr>
          <p:cNvGrpSpPr/>
          <p:nvPr/>
        </p:nvGrpSpPr>
        <p:grpSpPr>
          <a:xfrm>
            <a:off x="261802" y="1451943"/>
            <a:ext cx="5199263" cy="1047643"/>
            <a:chOff x="332517" y="1712848"/>
            <a:chExt cx="8485997" cy="104764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3729768-2580-6F41-812D-688D18F86BDF}"/>
                </a:ext>
              </a:extLst>
            </p:cNvPr>
            <p:cNvGrpSpPr/>
            <p:nvPr/>
          </p:nvGrpSpPr>
          <p:grpSpPr>
            <a:xfrm>
              <a:off x="332517" y="1712848"/>
              <a:ext cx="8478708" cy="1047643"/>
              <a:chOff x="332517" y="2472215"/>
              <a:chExt cx="8478708" cy="1047643"/>
            </a:xfrm>
          </p:grpSpPr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B60D4E23-A2C7-6C4E-A86B-3154C9502A2D}"/>
                  </a:ext>
                </a:extLst>
              </p:cNvPr>
              <p:cNvSpPr/>
              <p:nvPr/>
            </p:nvSpPr>
            <p:spPr>
              <a:xfrm>
                <a:off x="332517" y="2472215"/>
                <a:ext cx="8478708" cy="95678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 Same-side Corner of Rectangle 34">
                <a:extLst>
                  <a:ext uri="{FF2B5EF4-FFF2-40B4-BE49-F238E27FC236}">
                    <a16:creationId xmlns:a16="http://schemas.microsoft.com/office/drawing/2014/main" id="{E16B84A2-832A-7C48-9895-1F8800C85A42}"/>
                  </a:ext>
                </a:extLst>
              </p:cNvPr>
              <p:cNvSpPr/>
              <p:nvPr/>
            </p:nvSpPr>
            <p:spPr>
              <a:xfrm rot="10800000">
                <a:off x="332517" y="2831382"/>
                <a:ext cx="8478708" cy="688476"/>
              </a:xfrm>
              <a:prstGeom prst="round2Same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14904F4-A4E6-DF4E-937A-6E6248B8ECE6}"/>
                  </a:ext>
                </a:extLst>
              </p:cNvPr>
              <p:cNvGrpSpPr/>
              <p:nvPr/>
            </p:nvGrpSpPr>
            <p:grpSpPr>
              <a:xfrm>
                <a:off x="332517" y="2477446"/>
                <a:ext cx="8478708" cy="974878"/>
                <a:chOff x="1352647" y="2570481"/>
                <a:chExt cx="6315093" cy="97487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8ACA2B4F-457A-2448-BD82-7A32E59FD31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52647" y="2570481"/>
                      <a:ext cx="6315093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Definition 3.1 (</a:t>
                      </a:r>
                      <a14:m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oMath>
                      </a14:m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-Neighborhood)</a:t>
                      </a:r>
                    </a:p>
                  </p:txBody>
                </p:sp>
              </mc:Choice>
              <mc:Fallback xmlns="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8ACA2B4F-457A-2448-BD82-7A32E59FD31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52647" y="2570481"/>
                      <a:ext cx="6315093" cy="33855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488" t="-3571" b="-178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2BD7FF5E-46C6-C24D-A7AE-BF3846FBBD1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14996" y="3226961"/>
                      <a:ext cx="4713748" cy="3115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| 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2BD7FF5E-46C6-C24D-A7AE-BF3846FBBD1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14996" y="3226961"/>
                      <a:ext cx="4713748" cy="31156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1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939811EC-67E6-7E41-85D6-918030CA407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80003" y="3237582"/>
                      <a:ext cx="636479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3.6)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939811EC-67E6-7E41-85D6-918030CA407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80003" y="3237582"/>
                      <a:ext cx="636479" cy="307777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r="-9756" b="-8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70C3C26-1A96-EE4B-8D83-397E858AB56E}"/>
                    </a:ext>
                  </a:extLst>
                </p:cNvPr>
                <p:cNvSpPr txBox="1"/>
                <p:nvPr/>
              </p:nvSpPr>
              <p:spPr>
                <a:xfrm>
                  <a:off x="339806" y="2073490"/>
                  <a:ext cx="8478708" cy="3115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Given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en-US" sz="1400" dirty="0"/>
                    <a:t>, the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1400" dirty="0"/>
                    <a:t>-neighborhood of </a:t>
                  </a:r>
                  <a14:m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a14:m>
                  <a:r>
                    <a:rPr lang="en-US" sz="1400" dirty="0"/>
                    <a:t> is defined as, 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70C3C26-1A96-EE4B-8D83-397E858AB5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806" y="2073490"/>
                  <a:ext cx="8478708" cy="311560"/>
                </a:xfrm>
                <a:prstGeom prst="rect">
                  <a:avLst/>
                </a:prstGeom>
                <a:blipFill>
                  <a:blip r:embed="rId11"/>
                  <a:stretch>
                    <a:fillRect l="-270" b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24A664-F678-AC4D-8AB3-8C3AC5676F4D}"/>
              </a:ext>
            </a:extLst>
          </p:cNvPr>
          <p:cNvGrpSpPr/>
          <p:nvPr/>
        </p:nvGrpSpPr>
        <p:grpSpPr>
          <a:xfrm>
            <a:off x="242581" y="5235168"/>
            <a:ext cx="8648871" cy="1206953"/>
            <a:chOff x="332506" y="1712848"/>
            <a:chExt cx="8478719" cy="120695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5219267-2415-6D42-9E93-69B3C798927D}"/>
                </a:ext>
              </a:extLst>
            </p:cNvPr>
            <p:cNvGrpSpPr/>
            <p:nvPr/>
          </p:nvGrpSpPr>
          <p:grpSpPr>
            <a:xfrm>
              <a:off x="332511" y="1712848"/>
              <a:ext cx="8478714" cy="1206953"/>
              <a:chOff x="332511" y="2472215"/>
              <a:chExt cx="8478714" cy="1206953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EA862A49-DAC3-C840-978E-F8AEB59D4F09}"/>
                  </a:ext>
                </a:extLst>
              </p:cNvPr>
              <p:cNvSpPr/>
              <p:nvPr/>
            </p:nvSpPr>
            <p:spPr>
              <a:xfrm>
                <a:off x="332517" y="2472215"/>
                <a:ext cx="8478708" cy="688477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 Same-side Corner of Rectangle 43">
                <a:extLst>
                  <a:ext uri="{FF2B5EF4-FFF2-40B4-BE49-F238E27FC236}">
                    <a16:creationId xmlns:a16="http://schemas.microsoft.com/office/drawing/2014/main" id="{E69D715B-2891-344B-B243-CCED6741579E}"/>
                  </a:ext>
                </a:extLst>
              </p:cNvPr>
              <p:cNvSpPr/>
              <p:nvPr/>
            </p:nvSpPr>
            <p:spPr>
              <a:xfrm rot="10800000">
                <a:off x="332511" y="2838994"/>
                <a:ext cx="8478708" cy="840174"/>
              </a:xfrm>
              <a:prstGeom prst="round2Same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BC06054-AF39-8A4A-AA7B-4FCE3E22B3A5}"/>
                  </a:ext>
                </a:extLst>
              </p:cNvPr>
              <p:cNvSpPr txBox="1"/>
              <p:nvPr/>
            </p:nvSpPr>
            <p:spPr>
              <a:xfrm>
                <a:off x="332517" y="2477446"/>
                <a:ext cx="84787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Theorem 1 (Almost Sure Convergence of RECAS Based on Grids)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D7B347A-8B05-6F4F-8EAB-C116CFC4DC2C}"/>
                    </a:ext>
                  </a:extLst>
                </p:cNvPr>
                <p:cNvSpPr txBox="1"/>
                <p:nvPr/>
              </p:nvSpPr>
              <p:spPr>
                <a:xfrm>
                  <a:off x="332506" y="2084768"/>
                  <a:ext cx="8478708" cy="7424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Given that the decision space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𝒟</m:t>
                      </m:r>
                    </m:oMath>
                  </a14:m>
                  <a:r>
                    <a:rPr lang="en-US" sz="1400" dirty="0"/>
                    <a:t> is a compact set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a14:m>
                  <a:r>
                    <a:rPr lang="en-US" sz="1400" dirty="0"/>
                    <a:t> and all real-valued objective functions in </a:t>
                  </a:r>
                  <a14:m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a14:m>
                  <a:r>
                    <a:rPr lang="en-US" sz="1400" dirty="0"/>
                    <a:t> are deterministic and continuous on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𝒟</m:t>
                      </m:r>
                    </m:oMath>
                  </a14:m>
                  <a:r>
                    <a:rPr lang="en-US" sz="1400" dirty="0"/>
                    <a:t>, the proposed algorithm RECAS with non-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1400" dirty="0"/>
                    <a:t>-dominated archive maintained on grids converges almost surely to the Pareto-optimal front.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D7B347A-8B05-6F4F-8EAB-C116CFC4DC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506" y="2084768"/>
                  <a:ext cx="8478708" cy="742447"/>
                </a:xfrm>
                <a:prstGeom prst="rect">
                  <a:avLst/>
                </a:prstGeom>
                <a:blipFill>
                  <a:blip r:embed="rId12"/>
                  <a:stretch>
                    <a:fillRect l="-29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30C35529-3FAB-1245-93E2-0BA339FC89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39567" y="1298685"/>
            <a:ext cx="3388912" cy="3398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E190237-AD92-D64A-B770-7E3733714A31}"/>
                  </a:ext>
                </a:extLst>
              </p:cNvPr>
              <p:cNvSpPr txBox="1"/>
              <p:nvPr/>
            </p:nvSpPr>
            <p:spPr>
              <a:xfrm>
                <a:off x="5476139" y="4614244"/>
                <a:ext cx="3515769" cy="461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i="1" dirty="0"/>
                  <a:t>Figure 3.5(b):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200" i="1" dirty="0"/>
                  <a:t>-dominance-based hypercubes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i="1" dirty="0"/>
                  <a:t> and the representative objective vector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200" i="1" dirty="0"/>
                  <a:t> in it.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E190237-AD92-D64A-B770-7E3733714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139" y="4614244"/>
                <a:ext cx="3515769" cy="461858"/>
              </a:xfrm>
              <a:prstGeom prst="rect">
                <a:avLst/>
              </a:prstGeom>
              <a:blipFill>
                <a:blip r:embed="rId14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58CC275F-EC6A-AD47-84F9-F012E64327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40400" y="1299600"/>
            <a:ext cx="3387600" cy="339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4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63395A2-EF66-9A41-8504-AA61C75A5E64}"/>
              </a:ext>
            </a:extLst>
          </p:cNvPr>
          <p:cNvSpPr/>
          <p:nvPr/>
        </p:nvSpPr>
        <p:spPr>
          <a:xfrm>
            <a:off x="-18" y="6633808"/>
            <a:ext cx="4572001" cy="2241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3DA227-87E9-6445-AC90-D1EA299314EA}"/>
              </a:ext>
            </a:extLst>
          </p:cNvPr>
          <p:cNvSpPr/>
          <p:nvPr/>
        </p:nvSpPr>
        <p:spPr>
          <a:xfrm>
            <a:off x="4571966" y="6633808"/>
            <a:ext cx="4572001" cy="2241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F941E-7412-D540-8CF0-DEE6DDDA3FBF}"/>
              </a:ext>
            </a:extLst>
          </p:cNvPr>
          <p:cNvSpPr/>
          <p:nvPr/>
        </p:nvSpPr>
        <p:spPr>
          <a:xfrm>
            <a:off x="-1" y="1"/>
            <a:ext cx="4572001" cy="856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A6398-87F7-E74F-8D28-F87A45EF3101}"/>
              </a:ext>
            </a:extLst>
          </p:cNvPr>
          <p:cNvSpPr/>
          <p:nvPr/>
        </p:nvSpPr>
        <p:spPr>
          <a:xfrm>
            <a:off x="4571983" y="0"/>
            <a:ext cx="4572001" cy="8564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2736D-230D-B444-907B-6E4A83D5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67" y="6563339"/>
            <a:ext cx="2057400" cy="365125"/>
          </a:xfrm>
        </p:spPr>
        <p:txBody>
          <a:bodyPr/>
          <a:lstStyle/>
          <a:p>
            <a:fld id="{A28ACAE9-7945-5646-8327-ED4BB07E7D37}" type="slidenum">
              <a:rPr lang="en-US" sz="1000" smtClean="0">
                <a:solidFill>
                  <a:schemeClr val="bg1"/>
                </a:solidFill>
              </a:rPr>
              <a:t>18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E0A782-0158-B648-8752-4DA837EC2BD8}"/>
              </a:ext>
            </a:extLst>
          </p:cNvPr>
          <p:cNvSpPr txBox="1"/>
          <p:nvPr/>
        </p:nvSpPr>
        <p:spPr>
          <a:xfrm>
            <a:off x="-65" y="6622792"/>
            <a:ext cx="4571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Ph.D. Oral 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/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Introduction and Motivation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Integrating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bg1">
                            <a:alpha val="40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-Dominance with RBF Many-Objective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/>
                    </a:solidFill>
                  </a:rPr>
                  <a:t>Many-Objective Optimization with Aggregated Surrogate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Surrogate-Assisted Multi-Fidelity Multi-Objective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Conclusions and Future Research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blipFill>
                <a:blip r:embed="rId2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54ABEE6-CCB2-4D4D-B669-99752A4C598F}"/>
              </a:ext>
            </a:extLst>
          </p:cNvPr>
          <p:cNvGrpSpPr/>
          <p:nvPr/>
        </p:nvGrpSpPr>
        <p:grpSpPr>
          <a:xfrm>
            <a:off x="0" y="856424"/>
            <a:ext cx="9144000" cy="408308"/>
            <a:chOff x="7178" y="1094740"/>
            <a:chExt cx="9144000" cy="4083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B6B44B-690E-B742-A646-537090315A19}"/>
                </a:ext>
              </a:extLst>
            </p:cNvPr>
            <p:cNvSpPr/>
            <p:nvPr/>
          </p:nvSpPr>
          <p:spPr>
            <a:xfrm>
              <a:off x="7178" y="1094740"/>
              <a:ext cx="9144000" cy="4083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1D9CEE-A80E-3340-A0F5-DAFC614442F4}"/>
                </a:ext>
              </a:extLst>
            </p:cNvPr>
            <p:cNvSpPr txBox="1"/>
            <p:nvPr/>
          </p:nvSpPr>
          <p:spPr>
            <a:xfrm>
              <a:off x="205777" y="1101509"/>
              <a:ext cx="8761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Convergence Analysis Based on Grids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AB8E20-A979-214C-B868-4CDBF39E4FB0}"/>
              </a:ext>
            </a:extLst>
          </p:cNvPr>
          <p:cNvSpPr txBox="1"/>
          <p:nvPr/>
        </p:nvSpPr>
        <p:spPr>
          <a:xfrm>
            <a:off x="4571871" y="74269"/>
            <a:ext cx="2826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Reference Vectors in Many-Objective Optimization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RECAS Algorithmic Framework</a:t>
            </a:r>
          </a:p>
          <a:p>
            <a:r>
              <a:rPr lang="en-US" sz="1000" dirty="0">
                <a:solidFill>
                  <a:schemeClr val="bg1"/>
                </a:solidFill>
              </a:rPr>
              <a:t>Convergence Analysis Based on Grids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Numerical Experiment Results and Conclusions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61857F3-B5D6-A443-A98E-070D126796A9}"/>
              </a:ext>
            </a:extLst>
          </p:cNvPr>
          <p:cNvGrpSpPr/>
          <p:nvPr/>
        </p:nvGrpSpPr>
        <p:grpSpPr>
          <a:xfrm>
            <a:off x="328872" y="1498784"/>
            <a:ext cx="8485997" cy="1103089"/>
            <a:chOff x="332517" y="1712848"/>
            <a:chExt cx="8485997" cy="110308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483DF4E-9856-DB40-A905-C14D6BCCA9AB}"/>
                </a:ext>
              </a:extLst>
            </p:cNvPr>
            <p:cNvGrpSpPr/>
            <p:nvPr/>
          </p:nvGrpSpPr>
          <p:grpSpPr>
            <a:xfrm>
              <a:off x="332517" y="1712848"/>
              <a:ext cx="8478708" cy="1101614"/>
              <a:chOff x="332517" y="2472215"/>
              <a:chExt cx="8478708" cy="1101614"/>
            </a:xfrm>
          </p:grpSpPr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CB635304-77AB-D74F-A59A-D1C082E72761}"/>
                  </a:ext>
                </a:extLst>
              </p:cNvPr>
              <p:cNvSpPr/>
              <p:nvPr/>
            </p:nvSpPr>
            <p:spPr>
              <a:xfrm>
                <a:off x="332517" y="2472215"/>
                <a:ext cx="8478708" cy="95678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 Same-side Corner of Rectangle 34">
                <a:extLst>
                  <a:ext uri="{FF2B5EF4-FFF2-40B4-BE49-F238E27FC236}">
                    <a16:creationId xmlns:a16="http://schemas.microsoft.com/office/drawing/2014/main" id="{50DA467C-A634-A64F-B961-7E79BB34C785}"/>
                  </a:ext>
                </a:extLst>
              </p:cNvPr>
              <p:cNvSpPr/>
              <p:nvPr/>
            </p:nvSpPr>
            <p:spPr>
              <a:xfrm rot="10800000">
                <a:off x="332517" y="2831382"/>
                <a:ext cx="8478708" cy="742447"/>
              </a:xfrm>
              <a:prstGeom prst="round2Same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034058B-6EE7-9D4F-BBF7-765C3F631E59}"/>
                  </a:ext>
                </a:extLst>
              </p:cNvPr>
              <p:cNvSpPr txBox="1"/>
              <p:nvPr/>
            </p:nvSpPr>
            <p:spPr>
              <a:xfrm>
                <a:off x="332517" y="2477446"/>
                <a:ext cx="84787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Theorem 1 (Almost Sure Convergence of RECAS)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1AD74EC-B1A2-B14A-AC1A-3FF4CF437F8D}"/>
                    </a:ext>
                  </a:extLst>
                </p:cNvPr>
                <p:cNvSpPr txBox="1"/>
                <p:nvPr/>
              </p:nvSpPr>
              <p:spPr>
                <a:xfrm>
                  <a:off x="339806" y="2073490"/>
                  <a:ext cx="8478708" cy="7424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Given that the decision space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a14:m>
                  <a:r>
                    <a:rPr lang="en-US" sz="1400" dirty="0"/>
                    <a:t> is a compact set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a14:m>
                  <a:r>
                    <a:rPr lang="en-US" sz="1400" dirty="0"/>
                    <a:t> and all objective functions in </a:t>
                  </a:r>
                  <a14:m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a14:m>
                  <a:r>
                    <a:rPr lang="en-US" sz="1400" dirty="0"/>
                    <a:t> are continuous on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a14:m>
                  <a:r>
                    <a:rPr lang="en-US" sz="1400" dirty="0"/>
                    <a:t>, the proposed algorithm RECAS with non-dominated archive maintained on grids converges almost surely to the Pareto-optimal front.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1AD74EC-B1A2-B14A-AC1A-3FF4CF437F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806" y="2073490"/>
                  <a:ext cx="8478708" cy="742447"/>
                </a:xfrm>
                <a:prstGeom prst="rect">
                  <a:avLst/>
                </a:prstGeom>
                <a:blipFill>
                  <a:blip r:embed="rId3"/>
                  <a:stretch>
                    <a:fillRect l="-299"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774B4F7-9DF7-1F4C-8EFF-822F8CBA07E9}"/>
                  </a:ext>
                </a:extLst>
              </p:cNvPr>
              <p:cNvSpPr txBox="1"/>
              <p:nvPr/>
            </p:nvSpPr>
            <p:spPr>
              <a:xfrm>
                <a:off x="328872" y="2774020"/>
                <a:ext cx="8478708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Main proof steps:</a:t>
                </a:r>
                <a:r>
                  <a:rPr lang="en-US" sz="1400" dirty="0"/>
                  <a:t> Given a representative Pareto-optimal objective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400" dirty="0"/>
                  <a:t> be the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/>
                  <a:t>-</a:t>
                </a:r>
                <a:r>
                  <a:rPr lang="en-US" sz="1400" dirty="0" err="1"/>
                  <a:t>th</a:t>
                </a:r>
                <a:r>
                  <a:rPr lang="en-US" sz="1400" dirty="0"/>
                  <a:t> point selected for evaluation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400" dirty="0"/>
                  <a:t> be the non-dominated archive maintained by RECAS after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/>
                  <a:t> evaluations. There exists a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400" dirty="0"/>
                  <a:t> such that, 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774B4F7-9DF7-1F4C-8EFF-822F8CBA0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72" y="2774020"/>
                <a:ext cx="8478708" cy="767646"/>
              </a:xfrm>
              <a:prstGeom prst="rect">
                <a:avLst/>
              </a:prstGeom>
              <a:blipFill>
                <a:blip r:embed="rId4"/>
                <a:stretch>
                  <a:fillRect l="-149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3D94C5B-ACEA-3740-95A2-0E1773FA1D05}"/>
                  </a:ext>
                </a:extLst>
              </p:cNvPr>
              <p:cNvSpPr txBox="1"/>
              <p:nvPr/>
            </p:nvSpPr>
            <p:spPr>
              <a:xfrm>
                <a:off x="336161" y="3990753"/>
                <a:ext cx="8478708" cy="563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d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400" dirty="0"/>
                  <a:t>.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400" dirty="0"/>
                  <a:t> is deterministically selected from a group of candidates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bSup>
                  </m:oMath>
                </a14:m>
                <a:r>
                  <a:rPr lang="en-US" sz="1400" dirty="0"/>
                  <a:t> and each candidate is generated by adding a Gaussian perturbation to a center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400" dirty="0"/>
                  <a:t>. Hence,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3D94C5B-ACEA-3740-95A2-0E1773FA1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61" y="3990753"/>
                <a:ext cx="8478708" cy="563167"/>
              </a:xfrm>
              <a:prstGeom prst="rect">
                <a:avLst/>
              </a:prstGeom>
              <a:blipFill>
                <a:blip r:embed="rId5"/>
                <a:stretch>
                  <a:fillRect l="-29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79BF42F-FCD3-A84E-9D06-A68F47A86279}"/>
                  </a:ext>
                </a:extLst>
              </p:cNvPr>
              <p:cNvSpPr txBox="1"/>
              <p:nvPr/>
            </p:nvSpPr>
            <p:spPr>
              <a:xfrm>
                <a:off x="328872" y="3541666"/>
                <a:ext cx="8478708" cy="414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≠∅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79BF42F-FCD3-A84E-9D06-A68F47A86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72" y="3541666"/>
                <a:ext cx="8478708" cy="4147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563CFF5-8806-0443-A409-220C3066DA02}"/>
                  </a:ext>
                </a:extLst>
              </p:cNvPr>
              <p:cNvSpPr txBox="1"/>
              <p:nvPr/>
            </p:nvSpPr>
            <p:spPr>
              <a:xfrm>
                <a:off x="4414" y="4525927"/>
                <a:ext cx="8478708" cy="1212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∏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m:rPr>
                          <m:aln/>
                        </m:rPr>
                        <a:rPr lang="en-US" sz="14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∏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nary>
                            <m:naryPr>
                              <m:sup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d>
                                                <m:dPr>
                                                  <m:begChr m:val="‖"/>
                                                  <m:endChr m:val="‖"/>
                                                  <m:ctrlP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𝒛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b="1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𝒙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𝑐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4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sup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d>
                                                    <m:dPr>
                                                      <m:begChr m:val="‖"/>
                                                      <m:endChr m:val="‖"/>
                                                      <m:ctrlPr>
                                                        <a:rPr lang="en-US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1400" b="1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𝒖</m:t>
                                                      </m:r>
                                                      <m:r>
                                                        <a:rPr lang="en-US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</m:t>
                                                      </m:r>
                                                      <m:r>
                                                        <a:rPr lang="en-US" sz="1400" b="1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𝒍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563CFF5-8806-0443-A409-220C3066D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" y="4525927"/>
                <a:ext cx="8478708" cy="1212833"/>
              </a:xfrm>
              <a:prstGeom prst="rect">
                <a:avLst/>
              </a:prstGeom>
              <a:blipFill>
                <a:blip r:embed="rId7"/>
                <a:stretch>
                  <a:fillRect t="-65625" b="-10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0CF3897-B64B-744F-8CA0-DB10127E0D51}"/>
                  </a:ext>
                </a:extLst>
              </p:cNvPr>
              <p:cNvSpPr txBox="1"/>
              <p:nvPr/>
            </p:nvSpPr>
            <p:spPr>
              <a:xfrm>
                <a:off x="336161" y="5772648"/>
                <a:ext cx="8478708" cy="537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The above result indicates that the probability of having the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/>
                  <a:t>-</a:t>
                </a:r>
                <a:r>
                  <a:rPr lang="en-US" sz="1400" dirty="0" err="1"/>
                  <a:t>th</a:t>
                </a:r>
                <a:r>
                  <a:rPr lang="en-US" sz="1400" dirty="0"/>
                  <a:t> selected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400" dirty="0"/>
                  <a:t> in the neighborhood of a Pareto-optimal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400" dirty="0"/>
                  <a:t> is always greater than a positive constant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/>
                  <a:t>. 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0CF3897-B64B-744F-8CA0-DB10127E0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61" y="5772648"/>
                <a:ext cx="8478708" cy="537711"/>
              </a:xfrm>
              <a:prstGeom prst="rect">
                <a:avLst/>
              </a:prstGeom>
              <a:blipFill>
                <a:blip r:embed="rId8"/>
                <a:stretch>
                  <a:fillRect l="-299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8E36BF7-AB5A-C64A-82D8-801992C02295}"/>
                  </a:ext>
                </a:extLst>
              </p:cNvPr>
              <p:cNvSpPr txBox="1"/>
              <p:nvPr/>
            </p:nvSpPr>
            <p:spPr>
              <a:xfrm>
                <a:off x="7953036" y="3472757"/>
                <a:ext cx="8545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3.8)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8E36BF7-AB5A-C64A-82D8-801992C02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036" y="3472757"/>
                <a:ext cx="854543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44D0429-A58D-C04B-99A4-56C536286588}"/>
                  </a:ext>
                </a:extLst>
              </p:cNvPr>
              <p:cNvSpPr txBox="1"/>
              <p:nvPr/>
            </p:nvSpPr>
            <p:spPr>
              <a:xfrm>
                <a:off x="7953036" y="4878754"/>
                <a:ext cx="8545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3.9)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44D0429-A58D-C04B-99A4-56C536286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036" y="4878754"/>
                <a:ext cx="854543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85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63395A2-EF66-9A41-8504-AA61C75A5E64}"/>
              </a:ext>
            </a:extLst>
          </p:cNvPr>
          <p:cNvSpPr/>
          <p:nvPr/>
        </p:nvSpPr>
        <p:spPr>
          <a:xfrm>
            <a:off x="-18" y="6633808"/>
            <a:ext cx="4572001" cy="2241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3DA227-87E9-6445-AC90-D1EA299314EA}"/>
              </a:ext>
            </a:extLst>
          </p:cNvPr>
          <p:cNvSpPr/>
          <p:nvPr/>
        </p:nvSpPr>
        <p:spPr>
          <a:xfrm>
            <a:off x="4571966" y="6633808"/>
            <a:ext cx="4572001" cy="2241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F941E-7412-D540-8CF0-DEE6DDDA3FBF}"/>
              </a:ext>
            </a:extLst>
          </p:cNvPr>
          <p:cNvSpPr/>
          <p:nvPr/>
        </p:nvSpPr>
        <p:spPr>
          <a:xfrm>
            <a:off x="-1" y="1"/>
            <a:ext cx="4572001" cy="856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A6398-87F7-E74F-8D28-F87A45EF3101}"/>
              </a:ext>
            </a:extLst>
          </p:cNvPr>
          <p:cNvSpPr/>
          <p:nvPr/>
        </p:nvSpPr>
        <p:spPr>
          <a:xfrm>
            <a:off x="4571983" y="0"/>
            <a:ext cx="4572001" cy="8564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2736D-230D-B444-907B-6E4A83D5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67" y="6563339"/>
            <a:ext cx="2057400" cy="365125"/>
          </a:xfrm>
        </p:spPr>
        <p:txBody>
          <a:bodyPr/>
          <a:lstStyle/>
          <a:p>
            <a:fld id="{A28ACAE9-7945-5646-8327-ED4BB07E7D37}" type="slidenum">
              <a:rPr lang="en-US" sz="1000" smtClean="0">
                <a:solidFill>
                  <a:schemeClr val="bg1"/>
                </a:solidFill>
              </a:rPr>
              <a:t>19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E0A782-0158-B648-8752-4DA837EC2BD8}"/>
              </a:ext>
            </a:extLst>
          </p:cNvPr>
          <p:cNvSpPr txBox="1"/>
          <p:nvPr/>
        </p:nvSpPr>
        <p:spPr>
          <a:xfrm>
            <a:off x="-65" y="6622792"/>
            <a:ext cx="4571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Ph.D. Oral 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/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Introduction and Motivation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Integrating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bg1">
                            <a:alpha val="40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-Dominance with RBF Many-Objective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/>
                    </a:solidFill>
                  </a:rPr>
                  <a:t>Many-Objective Optimization with Aggregated Surrogate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Surrogate-Assisted Multi-Fidelity Multi-Objective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Conclusions and Future Research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blipFill>
                <a:blip r:embed="rId2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54ABEE6-CCB2-4D4D-B669-99752A4C598F}"/>
              </a:ext>
            </a:extLst>
          </p:cNvPr>
          <p:cNvGrpSpPr/>
          <p:nvPr/>
        </p:nvGrpSpPr>
        <p:grpSpPr>
          <a:xfrm>
            <a:off x="0" y="856424"/>
            <a:ext cx="9144000" cy="408308"/>
            <a:chOff x="7178" y="1094740"/>
            <a:chExt cx="9144000" cy="4083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B6B44B-690E-B742-A646-537090315A19}"/>
                </a:ext>
              </a:extLst>
            </p:cNvPr>
            <p:cNvSpPr/>
            <p:nvPr/>
          </p:nvSpPr>
          <p:spPr>
            <a:xfrm>
              <a:off x="7178" y="1094740"/>
              <a:ext cx="9144000" cy="4083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1D9CEE-A80E-3340-A0F5-DAFC614442F4}"/>
                </a:ext>
              </a:extLst>
            </p:cNvPr>
            <p:cNvSpPr txBox="1"/>
            <p:nvPr/>
          </p:nvSpPr>
          <p:spPr>
            <a:xfrm>
              <a:off x="205777" y="1101509"/>
              <a:ext cx="8761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Numerical Results on DTLZ6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AB8E20-A979-214C-B868-4CDBF39E4FB0}"/>
              </a:ext>
            </a:extLst>
          </p:cNvPr>
          <p:cNvSpPr txBox="1"/>
          <p:nvPr/>
        </p:nvSpPr>
        <p:spPr>
          <a:xfrm>
            <a:off x="4571871" y="74269"/>
            <a:ext cx="2826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Reference Vectors in Many-Objective Optimization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RECAS Algorithmic Framework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Convergence Analysis Based on Grids</a:t>
            </a:r>
          </a:p>
          <a:p>
            <a:r>
              <a:rPr lang="en-US" sz="1000" dirty="0">
                <a:solidFill>
                  <a:schemeClr val="bg1"/>
                </a:solidFill>
              </a:rPr>
              <a:t>Numerical Experiment Results and Conclusions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DCD7BA-28A6-DA4D-9043-D1DA65D53523}"/>
              </a:ext>
            </a:extLst>
          </p:cNvPr>
          <p:cNvSpPr txBox="1"/>
          <p:nvPr/>
        </p:nvSpPr>
        <p:spPr>
          <a:xfrm>
            <a:off x="332517" y="1606320"/>
            <a:ext cx="8478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DTLZ6 test problem examines the ability of an algorithm to maintain both convergence and diversity since its Pareto-optima front is a degenerated curve that only covers a small subspace even in the high-dimensional objective space.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45D631-AD4F-FD47-9FFB-1689663D98D1}"/>
              </a:ext>
            </a:extLst>
          </p:cNvPr>
          <p:cNvGrpSpPr/>
          <p:nvPr/>
        </p:nvGrpSpPr>
        <p:grpSpPr>
          <a:xfrm>
            <a:off x="7161" y="3700824"/>
            <a:ext cx="9144000" cy="2650072"/>
            <a:chOff x="-129" y="3267003"/>
            <a:chExt cx="9144000" cy="265007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A18B093-88A2-E74D-8097-484483067875}"/>
                </a:ext>
              </a:extLst>
            </p:cNvPr>
            <p:cNvGrpSpPr/>
            <p:nvPr/>
          </p:nvGrpSpPr>
          <p:grpSpPr>
            <a:xfrm>
              <a:off x="-129" y="3267003"/>
              <a:ext cx="9144000" cy="2650072"/>
              <a:chOff x="-129" y="3267003"/>
              <a:chExt cx="9144000" cy="265007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D2EB862-5F40-C845-A5D9-40664DA4A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29" y="3267003"/>
                <a:ext cx="9144000" cy="219456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3D54E8-8FED-5E4E-B735-F30A40AB6F61}"/>
                  </a:ext>
                </a:extLst>
              </p:cNvPr>
              <p:cNvSpPr txBox="1"/>
              <p:nvPr/>
            </p:nvSpPr>
            <p:spPr>
              <a:xfrm>
                <a:off x="1101460" y="5455410"/>
                <a:ext cx="69408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i="1" dirty="0"/>
                  <a:t>Figure 3.6: The best and worst non-dominated fronts found by each algorithm among 20 independent trials on bi-objective DTLZ6 problem with 10 decision variables.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4916F5-14CF-B343-936F-59BFCB90FC43}"/>
                </a:ext>
              </a:extLst>
            </p:cNvPr>
            <p:cNvSpPr/>
            <p:nvPr/>
          </p:nvSpPr>
          <p:spPr>
            <a:xfrm>
              <a:off x="7342741" y="3267004"/>
              <a:ext cx="1757191" cy="2177394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A154EF6-DF8E-C943-8117-97FD2A4E3C81}"/>
              </a:ext>
            </a:extLst>
          </p:cNvPr>
          <p:cNvSpPr txBox="1"/>
          <p:nvPr/>
        </p:nvSpPr>
        <p:spPr>
          <a:xfrm>
            <a:off x="332517" y="2543539"/>
            <a:ext cx="8478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 can be observed from Figure 3.6 that 1) </a:t>
            </a:r>
            <a:r>
              <a:rPr lang="en-US" sz="1600" u="sng" dirty="0"/>
              <a:t>only RECAS can locate points whose objective vectors are on the Pareto-optimal front</a:t>
            </a:r>
            <a:r>
              <a:rPr lang="en-US" sz="1600" dirty="0"/>
              <a:t>, and 2) </a:t>
            </a:r>
            <a:r>
              <a:rPr lang="en-US" sz="1600" dirty="0">
                <a:highlight>
                  <a:srgbClr val="FFFF00"/>
                </a:highlight>
              </a:rPr>
              <a:t>even the worst front found by RECAS is better than the best fronts found by the other four algorithms</a:t>
            </a:r>
            <a:r>
              <a:rPr lang="en-US" sz="16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74B36-8C11-4FC4-A734-E9C220CE4E88}"/>
              </a:ext>
            </a:extLst>
          </p:cNvPr>
          <p:cNvSpPr txBox="1"/>
          <p:nvPr/>
        </p:nvSpPr>
        <p:spPr>
          <a:xfrm>
            <a:off x="7350031" y="3080814"/>
            <a:ext cx="1609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Best Results are from RECAS</a:t>
            </a:r>
            <a:endParaRPr lang="en-SG" sz="1600" i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933B81-7DE1-4B59-A540-0CD700BA5693}"/>
              </a:ext>
            </a:extLst>
          </p:cNvPr>
          <p:cNvCxnSpPr>
            <a:cxnSpLocks/>
          </p:cNvCxnSpPr>
          <p:nvPr/>
        </p:nvCxnSpPr>
        <p:spPr>
          <a:xfrm flipH="1">
            <a:off x="7524925" y="3582099"/>
            <a:ext cx="234892" cy="17952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89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2DA7-64B0-49B9-B938-D4B50D3D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Problem Characteristics </a:t>
            </a:r>
            <a:endParaRPr lang="en-S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F6A3A-F659-4804-89B1-BCA088241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address the difficult problem of addressing an optimization problem with the following characteristics:</a:t>
            </a:r>
          </a:p>
          <a:p>
            <a:r>
              <a:rPr lang="en-US" dirty="0"/>
              <a:t>1) It is a “Many” objective problem, meaning that there are more than three objectives and  we are looking for Pareto optimal solutions.</a:t>
            </a:r>
          </a:p>
          <a:p>
            <a:r>
              <a:rPr lang="en-US" dirty="0"/>
              <a:t>2) The objective function is “Multimodal” so it is a “global” optimization problem (with multiple local minima) .</a:t>
            </a:r>
          </a:p>
          <a:p>
            <a:r>
              <a:rPr lang="en-US" dirty="0"/>
              <a:t>3) the objective function is </a:t>
            </a:r>
            <a:r>
              <a:rPr lang="en-US" dirty="0" err="1"/>
              <a:t>is</a:t>
            </a:r>
            <a:r>
              <a:rPr lang="en-US" dirty="0"/>
              <a:t> expensive to compute (so relatively few function evaluations/iterations can be before stopping the search) so a surrogate is used.</a:t>
            </a:r>
          </a:p>
          <a:p>
            <a:r>
              <a:rPr lang="en-US" dirty="0"/>
              <a:t>4)Neither derivative information, the number of local minima, nor an analytical expression for the objective function is available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77981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63395A2-EF66-9A41-8504-AA61C75A5E64}"/>
              </a:ext>
            </a:extLst>
          </p:cNvPr>
          <p:cNvSpPr/>
          <p:nvPr/>
        </p:nvSpPr>
        <p:spPr>
          <a:xfrm>
            <a:off x="-18" y="6633808"/>
            <a:ext cx="4572001" cy="2241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3DA227-87E9-6445-AC90-D1EA299314EA}"/>
              </a:ext>
            </a:extLst>
          </p:cNvPr>
          <p:cNvSpPr/>
          <p:nvPr/>
        </p:nvSpPr>
        <p:spPr>
          <a:xfrm>
            <a:off x="4571966" y="6633808"/>
            <a:ext cx="4572001" cy="2241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F941E-7412-D540-8CF0-DEE6DDDA3FBF}"/>
              </a:ext>
            </a:extLst>
          </p:cNvPr>
          <p:cNvSpPr/>
          <p:nvPr/>
        </p:nvSpPr>
        <p:spPr>
          <a:xfrm>
            <a:off x="-1" y="1"/>
            <a:ext cx="4572001" cy="856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A6398-87F7-E74F-8D28-F87A45EF3101}"/>
              </a:ext>
            </a:extLst>
          </p:cNvPr>
          <p:cNvSpPr/>
          <p:nvPr/>
        </p:nvSpPr>
        <p:spPr>
          <a:xfrm>
            <a:off x="4571983" y="0"/>
            <a:ext cx="4572001" cy="8564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2736D-230D-B444-907B-6E4A83D5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67" y="6563339"/>
            <a:ext cx="2057400" cy="365125"/>
          </a:xfrm>
        </p:spPr>
        <p:txBody>
          <a:bodyPr/>
          <a:lstStyle/>
          <a:p>
            <a:fld id="{A28ACAE9-7945-5646-8327-ED4BB07E7D37}" type="slidenum">
              <a:rPr lang="en-US" sz="1000" smtClean="0">
                <a:solidFill>
                  <a:schemeClr val="bg1"/>
                </a:solidFill>
              </a:rPr>
              <a:t>20</a:t>
            </a:fld>
            <a:endParaRPr lang="en-US" sz="1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/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Introduction and Motivation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Integrating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bg1">
                            <a:alpha val="40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-Dominance with RBF Many-Objective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/>
                    </a:solidFill>
                  </a:rPr>
                  <a:t>Many-Objective Optimization with Aggregated Surrogate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Surrogate-Assisted Multi-Fidelity Multi-Objective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Conclusions and Future Research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blipFill>
                <a:blip r:embed="rId2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54ABEE6-CCB2-4D4D-B669-99752A4C598F}"/>
              </a:ext>
            </a:extLst>
          </p:cNvPr>
          <p:cNvGrpSpPr/>
          <p:nvPr/>
        </p:nvGrpSpPr>
        <p:grpSpPr>
          <a:xfrm>
            <a:off x="0" y="856424"/>
            <a:ext cx="9144000" cy="408308"/>
            <a:chOff x="7178" y="1094740"/>
            <a:chExt cx="9144000" cy="4083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B6B44B-690E-B742-A646-537090315A19}"/>
                </a:ext>
              </a:extLst>
            </p:cNvPr>
            <p:cNvSpPr/>
            <p:nvPr/>
          </p:nvSpPr>
          <p:spPr>
            <a:xfrm>
              <a:off x="7178" y="1094740"/>
              <a:ext cx="9144000" cy="4083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61D9CEE-A80E-3340-A0F5-DAFC614442F4}"/>
                    </a:ext>
                  </a:extLst>
                </p:cNvPr>
                <p:cNvSpPr txBox="1"/>
                <p:nvPr/>
              </p:nvSpPr>
              <p:spPr>
                <a:xfrm>
                  <a:off x="205777" y="1101509"/>
                  <a:ext cx="876112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Numerical Results on DTLZ Test Suite (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a14:m>
                  <a:r>
                    <a:rPr lang="en-US" sz="2000" b="1" dirty="0">
                      <a:solidFill>
                        <a:schemeClr val="bg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61D9CEE-A80E-3340-A0F5-DAFC61444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77" y="1101509"/>
                  <a:ext cx="8761124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724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AB8E20-A979-214C-B868-4CDBF39E4FB0}"/>
              </a:ext>
            </a:extLst>
          </p:cNvPr>
          <p:cNvSpPr txBox="1"/>
          <p:nvPr/>
        </p:nvSpPr>
        <p:spPr>
          <a:xfrm>
            <a:off x="4571871" y="74269"/>
            <a:ext cx="2826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Reference Vectors in Many-Objective Optimization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RECAS Algorithmic Framework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Convergence Analysis Based on Grids</a:t>
            </a:r>
          </a:p>
          <a:p>
            <a:r>
              <a:rPr lang="en-US" sz="1000" dirty="0">
                <a:solidFill>
                  <a:schemeClr val="bg1"/>
                </a:solidFill>
              </a:rPr>
              <a:t>Numerical Experiment Results and Conclusions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883D9-EEB8-4648-9579-A0D782F92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62" y="3759283"/>
            <a:ext cx="7665396" cy="2874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C12747-4594-0842-8E31-EBE0B5A93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248" y="1305632"/>
            <a:ext cx="4699290" cy="53089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D64ECAD-C036-4A48-9C10-6824806B5184}"/>
              </a:ext>
            </a:extLst>
          </p:cNvPr>
          <p:cNvSpPr txBox="1"/>
          <p:nvPr/>
        </p:nvSpPr>
        <p:spPr>
          <a:xfrm>
            <a:off x="198599" y="1364969"/>
            <a:ext cx="3669266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Among 20 trials, the average IGD value obtained by each algorithm after 600 function evaluations. On each problem, the best result is highlighted in </a:t>
            </a:r>
            <a:r>
              <a:rPr lang="en-US" sz="1600" dirty="0">
                <a:highlight>
                  <a:srgbClr val="C0C0C0"/>
                </a:highlight>
              </a:rPr>
              <a:t>gray</a:t>
            </a:r>
            <a:r>
              <a:rPr lang="en-US" sz="16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E9221C-683A-CD4C-B80B-409F3744F244}"/>
              </a:ext>
            </a:extLst>
          </p:cNvPr>
          <p:cNvSpPr txBox="1"/>
          <p:nvPr/>
        </p:nvSpPr>
        <p:spPr>
          <a:xfrm>
            <a:off x="198599" y="2683218"/>
            <a:ext cx="3669266" cy="13234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data profile plots the proportion of problems solved by an algorithm against the number of function evaluations. </a:t>
            </a:r>
            <a:r>
              <a:rPr lang="en-US" sz="1600" u="sng" dirty="0">
                <a:highlight>
                  <a:srgbClr val="FFFF00"/>
                </a:highlight>
              </a:rPr>
              <a:t>Highest curves are best so our REGAS is best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0F2106D-DACA-094C-9728-C970F833729F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867865" y="1903578"/>
            <a:ext cx="256383" cy="0"/>
          </a:xfrm>
          <a:prstGeom prst="straightConnector1">
            <a:avLst/>
          </a:prstGeom>
          <a:ln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2601228-9CEE-D341-AF01-AA135CF3C0A0}"/>
              </a:ext>
            </a:extLst>
          </p:cNvPr>
          <p:cNvCxnSpPr>
            <a:cxnSpLocks/>
            <a:stCxn id="21" idx="2"/>
          </p:cNvCxnSpPr>
          <p:nvPr/>
        </p:nvCxnSpPr>
        <p:spPr>
          <a:xfrm flipV="1">
            <a:off x="2033232" y="3755248"/>
            <a:ext cx="0" cy="251409"/>
          </a:xfrm>
          <a:prstGeom prst="straightConnector1">
            <a:avLst/>
          </a:prstGeom>
          <a:ln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8D055D-2E68-4801-83E9-7A29A01ED1D7}"/>
              </a:ext>
            </a:extLst>
          </p:cNvPr>
          <p:cNvCxnSpPr/>
          <p:nvPr/>
        </p:nvCxnSpPr>
        <p:spPr>
          <a:xfrm>
            <a:off x="671119" y="3876278"/>
            <a:ext cx="864066" cy="60344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842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63395A2-EF66-9A41-8504-AA61C75A5E64}"/>
              </a:ext>
            </a:extLst>
          </p:cNvPr>
          <p:cNvSpPr/>
          <p:nvPr/>
        </p:nvSpPr>
        <p:spPr>
          <a:xfrm>
            <a:off x="-18" y="6633808"/>
            <a:ext cx="4572001" cy="2241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3DA227-87E9-6445-AC90-D1EA299314EA}"/>
              </a:ext>
            </a:extLst>
          </p:cNvPr>
          <p:cNvSpPr/>
          <p:nvPr/>
        </p:nvSpPr>
        <p:spPr>
          <a:xfrm>
            <a:off x="4571966" y="6633808"/>
            <a:ext cx="4572001" cy="2241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F941E-7412-D540-8CF0-DEE6DDDA3FBF}"/>
              </a:ext>
            </a:extLst>
          </p:cNvPr>
          <p:cNvSpPr/>
          <p:nvPr/>
        </p:nvSpPr>
        <p:spPr>
          <a:xfrm>
            <a:off x="-1" y="1"/>
            <a:ext cx="4572001" cy="856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A6398-87F7-E74F-8D28-F87A45EF3101}"/>
              </a:ext>
            </a:extLst>
          </p:cNvPr>
          <p:cNvSpPr/>
          <p:nvPr/>
        </p:nvSpPr>
        <p:spPr>
          <a:xfrm>
            <a:off x="4571983" y="0"/>
            <a:ext cx="4572001" cy="8564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2736D-230D-B444-907B-6E4A83D5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67" y="6563339"/>
            <a:ext cx="2057400" cy="365125"/>
          </a:xfrm>
        </p:spPr>
        <p:txBody>
          <a:bodyPr/>
          <a:lstStyle/>
          <a:p>
            <a:fld id="{A28ACAE9-7945-5646-8327-ED4BB07E7D37}" type="slidenum">
              <a:rPr lang="en-US" sz="1000" smtClean="0">
                <a:solidFill>
                  <a:schemeClr val="bg1"/>
                </a:solidFill>
              </a:rPr>
              <a:t>21</a:t>
            </a:fld>
            <a:endParaRPr lang="en-US" sz="1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/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Introduction and Motivation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Integrating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bg1">
                            <a:alpha val="40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-Dominance with RBF Many-Objective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/>
                    </a:solidFill>
                  </a:rPr>
                  <a:t>Many-Objective Optimization with Aggregated Surrogate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Surrogate-Assisted Multi-Fidelity Multi-Objective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Conclusions and Future Research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blipFill>
                <a:blip r:embed="rId2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54ABEE6-CCB2-4D4D-B669-99752A4C598F}"/>
              </a:ext>
            </a:extLst>
          </p:cNvPr>
          <p:cNvGrpSpPr/>
          <p:nvPr/>
        </p:nvGrpSpPr>
        <p:grpSpPr>
          <a:xfrm>
            <a:off x="0" y="856424"/>
            <a:ext cx="9144000" cy="408308"/>
            <a:chOff x="7178" y="1094740"/>
            <a:chExt cx="9144000" cy="4083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B6B44B-690E-B742-A646-537090315A19}"/>
                </a:ext>
              </a:extLst>
            </p:cNvPr>
            <p:cNvSpPr/>
            <p:nvPr/>
          </p:nvSpPr>
          <p:spPr>
            <a:xfrm>
              <a:off x="7178" y="1094740"/>
              <a:ext cx="9144000" cy="4083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61D9CEE-A80E-3340-A0F5-DAFC614442F4}"/>
                    </a:ext>
                  </a:extLst>
                </p:cNvPr>
                <p:cNvSpPr txBox="1"/>
                <p:nvPr/>
              </p:nvSpPr>
              <p:spPr>
                <a:xfrm>
                  <a:off x="205777" y="1101509"/>
                  <a:ext cx="876112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bg1"/>
                      </a:solidFill>
                    </a:rPr>
                    <a:t>Numerical Results on DTLZ Test Suite (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a14:m>
                  <a:r>
                    <a:rPr lang="en-US" sz="2000" b="1" dirty="0">
                      <a:solidFill>
                        <a:schemeClr val="bg1"/>
                      </a:solidFill>
                    </a:rPr>
                    <a:t>)  RECAS is best.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61D9CEE-A80E-3340-A0F5-DAFC61444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77" y="1101509"/>
                  <a:ext cx="8761124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765" t="-9231" b="-27692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AB8E20-A979-214C-B868-4CDBF39E4FB0}"/>
              </a:ext>
            </a:extLst>
          </p:cNvPr>
          <p:cNvSpPr txBox="1"/>
          <p:nvPr/>
        </p:nvSpPr>
        <p:spPr>
          <a:xfrm>
            <a:off x="4571871" y="74269"/>
            <a:ext cx="2826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Reference Vectors in Many-Objective Optimization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RECAS Algorithmic Framework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Convergence Analysis Based on Grids</a:t>
            </a:r>
          </a:p>
          <a:p>
            <a:r>
              <a:rPr lang="en-US" sz="1000" dirty="0">
                <a:solidFill>
                  <a:schemeClr val="bg1"/>
                </a:solidFill>
              </a:rPr>
              <a:t>Numerical Experiment Results and Conclusions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883D9-EEB8-4648-9579-A0D782F92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142" y="3724050"/>
            <a:ext cx="7665396" cy="28745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0EBC87-E631-7741-B41E-68047E228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62" y="1297400"/>
            <a:ext cx="4678912" cy="53089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A6384B-D793-F44E-A905-4366B013E8AA}"/>
              </a:ext>
            </a:extLst>
          </p:cNvPr>
          <p:cNvSpPr txBox="1"/>
          <p:nvPr/>
        </p:nvSpPr>
        <p:spPr>
          <a:xfrm>
            <a:off x="5251934" y="1333772"/>
            <a:ext cx="3669266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Among 20 trials, the average IGD value obtained by each algorithm after 600 function evaluations. On each problem, the best result is highlighted in </a:t>
            </a:r>
            <a:r>
              <a:rPr lang="en-US" sz="1600" dirty="0">
                <a:highlight>
                  <a:srgbClr val="C0C0C0"/>
                </a:highlight>
              </a:rPr>
              <a:t>gray</a:t>
            </a:r>
            <a:r>
              <a:rPr lang="en-US" sz="16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28B1C4-A08F-C747-A4DC-23BA2D2A42AD}"/>
              </a:ext>
            </a:extLst>
          </p:cNvPr>
          <p:cNvSpPr txBox="1"/>
          <p:nvPr/>
        </p:nvSpPr>
        <p:spPr>
          <a:xfrm>
            <a:off x="5251934" y="2652021"/>
            <a:ext cx="3669266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data profile plots the proportion of problems solved by an algorithm against the number of function evaluations. High is best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518B22-7D7D-F241-9FB3-858914AFEE85}"/>
              </a:ext>
            </a:extLst>
          </p:cNvPr>
          <p:cNvCxnSpPr>
            <a:stCxn id="20" idx="1"/>
          </p:cNvCxnSpPr>
          <p:nvPr/>
        </p:nvCxnSpPr>
        <p:spPr>
          <a:xfrm flipH="1">
            <a:off x="4990840" y="1872381"/>
            <a:ext cx="261094" cy="0"/>
          </a:xfrm>
          <a:prstGeom prst="straightConnector1">
            <a:avLst/>
          </a:prstGeom>
          <a:ln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D3BDD32-25C3-4E49-BC8A-03ABFB75EB80}"/>
              </a:ext>
            </a:extLst>
          </p:cNvPr>
          <p:cNvCxnSpPr>
            <a:cxnSpLocks/>
            <a:stCxn id="21" idx="2"/>
          </p:cNvCxnSpPr>
          <p:nvPr/>
        </p:nvCxnSpPr>
        <p:spPr>
          <a:xfrm flipV="1">
            <a:off x="7086567" y="3724050"/>
            <a:ext cx="0" cy="5189"/>
          </a:xfrm>
          <a:prstGeom prst="straightConnector1">
            <a:avLst/>
          </a:prstGeom>
          <a:ln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9562805-A252-4D98-9456-E3C8E0421B82}"/>
              </a:ext>
            </a:extLst>
          </p:cNvPr>
          <p:cNvSpPr txBox="1"/>
          <p:nvPr/>
        </p:nvSpPr>
        <p:spPr>
          <a:xfrm>
            <a:off x="6417578" y="4135772"/>
            <a:ext cx="104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Best</a:t>
            </a:r>
            <a:r>
              <a:rPr lang="en-US" dirty="0"/>
              <a:t> </a:t>
            </a:r>
            <a:endParaRPr lang="en-SG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C21253-2109-43C3-A672-01E6485A77B9}"/>
              </a:ext>
            </a:extLst>
          </p:cNvPr>
          <p:cNvCxnSpPr/>
          <p:nvPr/>
        </p:nvCxnSpPr>
        <p:spPr>
          <a:xfrm flipH="1">
            <a:off x="6014906" y="4395831"/>
            <a:ext cx="511729" cy="109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946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1EE8-5133-457B-A726-BFD65755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17774-FC8D-410B-9FFA-D0B5C2D91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 algorithm REGAS improves on previous algorithms by combining the use of reference  Vectors in combination with a new algorithm that employs a Radial Basis Surrogate.</a:t>
            </a:r>
          </a:p>
          <a:p>
            <a:endParaRPr lang="en-US" dirty="0"/>
          </a:p>
          <a:p>
            <a:r>
              <a:rPr lang="en-US" dirty="0"/>
              <a:t>One of the benefits of the new approach is that there is no need for a surrogate for each of  the “many” objective problems. </a:t>
            </a:r>
          </a:p>
          <a:p>
            <a:r>
              <a:rPr lang="en-US" dirty="0"/>
              <a:t>When this paper is published, the code will be made available in python (probably in </a:t>
            </a:r>
            <a:r>
              <a:rPr lang="en-US" dirty="0" err="1"/>
              <a:t>Github</a:t>
            </a:r>
            <a:r>
              <a:rPr lang="en-US" dirty="0"/>
              <a:t>). 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8C69F-E04A-4504-BBF0-BA952EEE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CAE9-7945-5646-8327-ED4BB07E7D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63395A2-EF66-9A41-8504-AA61C75A5E64}"/>
              </a:ext>
            </a:extLst>
          </p:cNvPr>
          <p:cNvSpPr/>
          <p:nvPr/>
        </p:nvSpPr>
        <p:spPr>
          <a:xfrm>
            <a:off x="-18" y="6633808"/>
            <a:ext cx="4572001" cy="2241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3DA227-87E9-6445-AC90-D1EA299314EA}"/>
              </a:ext>
            </a:extLst>
          </p:cNvPr>
          <p:cNvSpPr/>
          <p:nvPr/>
        </p:nvSpPr>
        <p:spPr>
          <a:xfrm>
            <a:off x="4571966" y="6633808"/>
            <a:ext cx="4572001" cy="2241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F941E-7412-D540-8CF0-DEE6DDDA3FBF}"/>
              </a:ext>
            </a:extLst>
          </p:cNvPr>
          <p:cNvSpPr/>
          <p:nvPr/>
        </p:nvSpPr>
        <p:spPr>
          <a:xfrm>
            <a:off x="-1" y="1"/>
            <a:ext cx="4572001" cy="856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A6398-87F7-E74F-8D28-F87A45EF3101}"/>
              </a:ext>
            </a:extLst>
          </p:cNvPr>
          <p:cNvSpPr/>
          <p:nvPr/>
        </p:nvSpPr>
        <p:spPr>
          <a:xfrm>
            <a:off x="4571983" y="0"/>
            <a:ext cx="4572001" cy="8564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2736D-230D-B444-907B-6E4A83D5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67" y="6563339"/>
            <a:ext cx="2057400" cy="365125"/>
          </a:xfrm>
        </p:spPr>
        <p:txBody>
          <a:bodyPr/>
          <a:lstStyle/>
          <a:p>
            <a:fld id="{A28ACAE9-7945-5646-8327-ED4BB07E7D37}" type="slidenum">
              <a:rPr lang="en-US" sz="1000" smtClean="0">
                <a:solidFill>
                  <a:schemeClr val="bg1"/>
                </a:solidFill>
              </a:r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/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bg1"/>
                    </a:solidFill>
                  </a:rPr>
                  <a:t>Introduction and Motivation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Integrating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bg1">
                            <a:alpha val="40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-Dominance with RBF Many-Objective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Many-Objective Optimization with Aggregated Surrogate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Surrogate-Assisted Multi-Fidelity Multi-Objective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Conclusions and Future Research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blipFill>
                <a:blip r:embed="rId2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54ABEE6-CCB2-4D4D-B669-99752A4C598F}"/>
              </a:ext>
            </a:extLst>
          </p:cNvPr>
          <p:cNvGrpSpPr/>
          <p:nvPr/>
        </p:nvGrpSpPr>
        <p:grpSpPr>
          <a:xfrm>
            <a:off x="0" y="856424"/>
            <a:ext cx="9144000" cy="408308"/>
            <a:chOff x="7178" y="1094740"/>
            <a:chExt cx="9144000" cy="4083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B6B44B-690E-B742-A646-537090315A19}"/>
                </a:ext>
              </a:extLst>
            </p:cNvPr>
            <p:cNvSpPr/>
            <p:nvPr/>
          </p:nvSpPr>
          <p:spPr>
            <a:xfrm>
              <a:off x="7178" y="1094740"/>
              <a:ext cx="9144000" cy="4083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1D9CEE-A80E-3340-A0F5-DAFC614442F4}"/>
                </a:ext>
              </a:extLst>
            </p:cNvPr>
            <p:cNvSpPr txBox="1"/>
            <p:nvPr/>
          </p:nvSpPr>
          <p:spPr>
            <a:xfrm>
              <a:off x="205777" y="1101509"/>
              <a:ext cx="8761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Computationally Expensive MOPs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3D45AF6-EB92-BA45-8E40-742317D08AE1}"/>
              </a:ext>
            </a:extLst>
          </p:cNvPr>
          <p:cNvSpPr txBox="1"/>
          <p:nvPr/>
        </p:nvSpPr>
        <p:spPr>
          <a:xfrm>
            <a:off x="4571871" y="151133"/>
            <a:ext cx="23134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Computationally Expensive MOPs 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Surrogate-Assisted Optimization Method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Overview of Research Topics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F84C8F-5E29-DE45-B7D5-E38625B92AA2}"/>
              </a:ext>
            </a:extLst>
          </p:cNvPr>
          <p:cNvSpPr txBox="1"/>
          <p:nvPr/>
        </p:nvSpPr>
        <p:spPr>
          <a:xfrm>
            <a:off x="332512" y="1713593"/>
            <a:ext cx="847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Multiple conflicting objectives commonly exist in real-world simulation-based optimization problems and such problems are typically referred to as </a:t>
            </a:r>
            <a:r>
              <a:rPr lang="en-US" sz="1600" b="1" dirty="0"/>
              <a:t>Multi-objective Optimization Problems (MOPs)</a:t>
            </a:r>
            <a:r>
              <a:rPr lang="en-US" sz="1600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A75140-9712-344D-B99D-E42FDDC0DB60}"/>
              </a:ext>
            </a:extLst>
          </p:cNvPr>
          <p:cNvSpPr txBox="1"/>
          <p:nvPr/>
        </p:nvSpPr>
        <p:spPr>
          <a:xfrm>
            <a:off x="332512" y="5010912"/>
            <a:ext cx="8478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context of computationally expensive MOP, each objective function is assumed to be </a:t>
            </a:r>
            <a:r>
              <a:rPr lang="en-US" sz="1600" b="1" dirty="0"/>
              <a:t>black-box</a:t>
            </a:r>
            <a:r>
              <a:rPr lang="en-US" sz="1600" dirty="0"/>
              <a:t> (i.e., any mathematical characteristics, e.g., convexity and derivatives, is unknown) and </a:t>
            </a:r>
            <a:r>
              <a:rPr lang="en-US" sz="1600" b="1" dirty="0"/>
              <a:t>computationally expensive </a:t>
            </a:r>
            <a:r>
              <a:rPr lang="en-US" sz="1600" dirty="0"/>
              <a:t>(i.e., evaluation of objectives can be computed via complex and time-consuming simulation).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E4A841-9E12-9A4B-9FDE-5D525E7BEA38}"/>
              </a:ext>
            </a:extLst>
          </p:cNvPr>
          <p:cNvGrpSpPr/>
          <p:nvPr/>
        </p:nvGrpSpPr>
        <p:grpSpPr>
          <a:xfrm>
            <a:off x="332513" y="2641822"/>
            <a:ext cx="8478712" cy="1983279"/>
            <a:chOff x="332513" y="2546349"/>
            <a:chExt cx="8478712" cy="19832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F6CBDE3-4A81-B943-BE3B-0155E8F8D3FF}"/>
                </a:ext>
              </a:extLst>
            </p:cNvPr>
            <p:cNvGrpSpPr/>
            <p:nvPr/>
          </p:nvGrpSpPr>
          <p:grpSpPr>
            <a:xfrm>
              <a:off x="332517" y="2546349"/>
              <a:ext cx="8478708" cy="1983279"/>
              <a:chOff x="332517" y="2472215"/>
              <a:chExt cx="8478708" cy="1983279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D24B554-6B60-224D-9D13-A6910CE49756}"/>
                  </a:ext>
                </a:extLst>
              </p:cNvPr>
              <p:cNvSpPr/>
              <p:nvPr/>
            </p:nvSpPr>
            <p:spPr>
              <a:xfrm>
                <a:off x="332517" y="2472215"/>
                <a:ext cx="8478708" cy="95678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 Same-side Corner of Rectangle 33">
                <a:extLst>
                  <a:ext uri="{FF2B5EF4-FFF2-40B4-BE49-F238E27FC236}">
                    <a16:creationId xmlns:a16="http://schemas.microsoft.com/office/drawing/2014/main" id="{185095F3-E4EF-1C41-8E3A-AB600C3BE41D}"/>
                  </a:ext>
                </a:extLst>
              </p:cNvPr>
              <p:cNvSpPr/>
              <p:nvPr/>
            </p:nvSpPr>
            <p:spPr>
              <a:xfrm rot="10800000">
                <a:off x="332517" y="2831381"/>
                <a:ext cx="8478708" cy="1624113"/>
              </a:xfrm>
              <a:prstGeom prst="round2Same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6135B2F-F4E2-A44A-8A9F-280151C0F6C6}"/>
                  </a:ext>
                </a:extLst>
              </p:cNvPr>
              <p:cNvGrpSpPr/>
              <p:nvPr/>
            </p:nvGrpSpPr>
            <p:grpSpPr>
              <a:xfrm>
                <a:off x="332517" y="2477446"/>
                <a:ext cx="8478708" cy="795838"/>
                <a:chOff x="1352647" y="2570481"/>
                <a:chExt cx="6315093" cy="795838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FB63665-CE62-5644-967E-6F459E38B8B2}"/>
                    </a:ext>
                  </a:extLst>
                </p:cNvPr>
                <p:cNvSpPr txBox="1"/>
                <p:nvPr/>
              </p:nvSpPr>
              <p:spPr>
                <a:xfrm>
                  <a:off x="1352647" y="2570481"/>
                  <a:ext cx="63150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Mathematical Formular of an MOP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7811DCB4-AC9F-2741-814E-A3169561151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14996" y="2989293"/>
                      <a:ext cx="4713749" cy="3770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𝒟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d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d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,…,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func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7811DCB4-AC9F-2741-814E-A3169561151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14996" y="2989293"/>
                      <a:ext cx="4713749" cy="377026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000575A9-C72B-6645-BF03-AC31E584AFA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80003" y="3032268"/>
                      <a:ext cx="636479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1.1)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000575A9-C72B-6645-BF03-AC31E584AFA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80003" y="3032268"/>
                      <a:ext cx="636479" cy="30777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2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F3F6803-C2C6-8146-9E25-B1D52CAA8362}"/>
                    </a:ext>
                  </a:extLst>
                </p:cNvPr>
                <p:cNvSpPr txBox="1"/>
                <p:nvPr/>
              </p:nvSpPr>
              <p:spPr>
                <a:xfrm>
                  <a:off x="332517" y="3398463"/>
                  <a:ext cx="847870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Clr>
                      <a:schemeClr val="tx1"/>
                    </a:buClr>
                    <a:buSzPct val="100000"/>
                    <a:buFont typeface="Wingdings" pitchFamily="2" charset="2"/>
                    <a:buChar char="Ø"/>
                  </a:pPr>
                  <a14:m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a14:m>
                  <a:r>
                    <a:rPr lang="en-US" sz="1400" dirty="0"/>
                    <a:t> is a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sz="1400" dirty="0"/>
                    <a:t>-dimensional vector used to denote a point in the decision space.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F3F6803-C2C6-8146-9E25-B1D52CAA8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517" y="3398463"/>
                  <a:ext cx="8478707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299"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367E619-CE25-404F-AA67-FBBEC60F1C86}"/>
                    </a:ext>
                  </a:extLst>
                </p:cNvPr>
                <p:cNvSpPr txBox="1"/>
                <p:nvPr/>
              </p:nvSpPr>
              <p:spPr>
                <a:xfrm>
                  <a:off x="332513" y="3725980"/>
                  <a:ext cx="8478707" cy="3118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Clr>
                      <a:schemeClr val="tx1"/>
                    </a:buClr>
                    <a:buSzPct val="100000"/>
                    <a:buFont typeface="Wingdings" pitchFamily="2" charset="2"/>
                    <a:buChar char="Ø"/>
                  </a:pP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𝒟</m:t>
                      </m:r>
                    </m:oMath>
                  </a14:m>
                  <a:r>
                    <a:rPr lang="en-US" sz="1400" dirty="0"/>
                    <a:t> denotes the decision space that is bounded by vectors </a:t>
                  </a:r>
                  <a14:m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𝒍</m:t>
                      </m:r>
                    </m:oMath>
                  </a14:m>
                  <a:r>
                    <a:rPr lang="en-US" sz="1400" dirty="0"/>
                    <a:t> and </a:t>
                  </a:r>
                  <a14:m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𝒖</m:t>
                      </m:r>
                    </m:oMath>
                  </a14:m>
                  <a:r>
                    <a:rPr lang="en-US" sz="1400" dirty="0"/>
                    <a:t>, i.e.,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1400" dirty="0"/>
                    <a:t>.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367E619-CE25-404F-AA67-FBBEC60F1C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513" y="3725980"/>
                  <a:ext cx="8478707" cy="311817"/>
                </a:xfrm>
                <a:prstGeom prst="rect">
                  <a:avLst/>
                </a:prstGeom>
                <a:blipFill>
                  <a:blip r:embed="rId6"/>
                  <a:stretch>
                    <a:fillRect l="-299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A4D2DDB-B452-1048-82E7-18D4BEC79DC7}"/>
                    </a:ext>
                  </a:extLst>
                </p:cNvPr>
                <p:cNvSpPr txBox="1"/>
                <p:nvPr/>
              </p:nvSpPr>
              <p:spPr>
                <a:xfrm>
                  <a:off x="332513" y="4065278"/>
                  <a:ext cx="847870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Clr>
                      <a:schemeClr val="tx1"/>
                    </a:buClr>
                    <a:buSzPct val="100000"/>
                    <a:buFont typeface="Wingdings" pitchFamily="2" charset="2"/>
                    <a:buChar char="Ø"/>
                  </a:pPr>
                  <a14:m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a14:m>
                  <a:r>
                    <a:rPr lang="en-US" sz="1400" dirty="0"/>
                    <a:t> denotes the vector of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1400" dirty="0"/>
                    <a:t> real-valued objectives,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400" dirty="0"/>
                    <a:t> is deterministic continuous on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𝒟</m:t>
                      </m:r>
                    </m:oMath>
                  </a14:m>
                  <a:r>
                    <a:rPr lang="en-US" sz="1400" dirty="0"/>
                    <a:t>.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A4D2DDB-B452-1048-82E7-18D4BEC79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513" y="4065278"/>
                  <a:ext cx="8478707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299" t="-4000" b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1717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FD4C38B-9325-734B-BA6A-A3F7DCAF914A}"/>
              </a:ext>
            </a:extLst>
          </p:cNvPr>
          <p:cNvSpPr txBox="1"/>
          <p:nvPr/>
        </p:nvSpPr>
        <p:spPr>
          <a:xfrm>
            <a:off x="1525191" y="6325344"/>
            <a:ext cx="5561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Figure 1.1: 2D visualization of Pareto-optimal front.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3395A2-EF66-9A41-8504-AA61C75A5E64}"/>
              </a:ext>
            </a:extLst>
          </p:cNvPr>
          <p:cNvSpPr/>
          <p:nvPr/>
        </p:nvSpPr>
        <p:spPr>
          <a:xfrm>
            <a:off x="-18" y="6633808"/>
            <a:ext cx="4572001" cy="2241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3DA227-87E9-6445-AC90-D1EA299314EA}"/>
              </a:ext>
            </a:extLst>
          </p:cNvPr>
          <p:cNvSpPr/>
          <p:nvPr/>
        </p:nvSpPr>
        <p:spPr>
          <a:xfrm>
            <a:off x="4571966" y="6633808"/>
            <a:ext cx="4572001" cy="2241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F941E-7412-D540-8CF0-DEE6DDDA3FBF}"/>
              </a:ext>
            </a:extLst>
          </p:cNvPr>
          <p:cNvSpPr/>
          <p:nvPr/>
        </p:nvSpPr>
        <p:spPr>
          <a:xfrm>
            <a:off x="-1" y="1"/>
            <a:ext cx="4572001" cy="856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A6398-87F7-E74F-8D28-F87A45EF3101}"/>
              </a:ext>
            </a:extLst>
          </p:cNvPr>
          <p:cNvSpPr/>
          <p:nvPr/>
        </p:nvSpPr>
        <p:spPr>
          <a:xfrm>
            <a:off x="4571983" y="0"/>
            <a:ext cx="4572001" cy="8564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2736D-230D-B444-907B-6E4A83D5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67" y="6563339"/>
            <a:ext cx="2057400" cy="365125"/>
          </a:xfrm>
        </p:spPr>
        <p:txBody>
          <a:bodyPr/>
          <a:lstStyle/>
          <a:p>
            <a:fld id="{A28ACAE9-7945-5646-8327-ED4BB07E7D37}" type="slidenum">
              <a:rPr lang="en-US" sz="1000" smtClean="0">
                <a:solidFill>
                  <a:schemeClr val="bg1"/>
                </a:solidFill>
              </a:rPr>
              <a:t>4</a:t>
            </a:fld>
            <a:endParaRPr lang="en-US" sz="1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/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bg1"/>
                    </a:solidFill>
                  </a:rPr>
                  <a:t>Introduction and Motivation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Integrating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bg1">
                            <a:alpha val="40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-Dominance with RBF Many-Objective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Many-Objective Optimization with Aggregated Surrogate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Surrogate-Assisted Multi-Fidelity Multi-Objective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Conclusions and Future Research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blipFill>
                <a:blip r:embed="rId2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54ABEE6-CCB2-4D4D-B669-99752A4C598F}"/>
              </a:ext>
            </a:extLst>
          </p:cNvPr>
          <p:cNvGrpSpPr/>
          <p:nvPr/>
        </p:nvGrpSpPr>
        <p:grpSpPr>
          <a:xfrm>
            <a:off x="0" y="856424"/>
            <a:ext cx="9144000" cy="408308"/>
            <a:chOff x="7178" y="1094740"/>
            <a:chExt cx="9144000" cy="4083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B6B44B-690E-B742-A646-537090315A19}"/>
                </a:ext>
              </a:extLst>
            </p:cNvPr>
            <p:cNvSpPr/>
            <p:nvPr/>
          </p:nvSpPr>
          <p:spPr>
            <a:xfrm>
              <a:off x="7178" y="1094740"/>
              <a:ext cx="9144000" cy="4083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1D9CEE-A80E-3340-A0F5-DAFC614442F4}"/>
                </a:ext>
              </a:extLst>
            </p:cNvPr>
            <p:cNvSpPr txBox="1"/>
            <p:nvPr/>
          </p:nvSpPr>
          <p:spPr>
            <a:xfrm>
              <a:off x="205777" y="1101509"/>
              <a:ext cx="8761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Solving Computationally Expensive MOPs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3D45AF6-EB92-BA45-8E40-742317D08AE1}"/>
              </a:ext>
            </a:extLst>
          </p:cNvPr>
          <p:cNvSpPr txBox="1"/>
          <p:nvPr/>
        </p:nvSpPr>
        <p:spPr>
          <a:xfrm>
            <a:off x="4571871" y="151133"/>
            <a:ext cx="23134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Computationally Expensive MOPs 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Surrogate-Assisted Optimization Method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Overview of Research Topics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F84C8F-5E29-DE45-B7D5-E38625B92AA2}"/>
              </a:ext>
            </a:extLst>
          </p:cNvPr>
          <p:cNvSpPr txBox="1"/>
          <p:nvPr/>
        </p:nvSpPr>
        <p:spPr>
          <a:xfrm>
            <a:off x="339807" y="2474294"/>
            <a:ext cx="847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Pareto-optimal set</a:t>
            </a:r>
            <a:r>
              <a:rPr lang="en-US" sz="1600" dirty="0"/>
              <a:t> is the set of points  not dominated by any other points in the whole feasible decision space. The objective vectors in the Pareto-optimal set is called the </a:t>
            </a:r>
            <a:r>
              <a:rPr lang="en-US" sz="1600" b="1" dirty="0"/>
              <a:t>Pareto-optimal front</a:t>
            </a:r>
            <a:r>
              <a:rPr lang="en-US" sz="16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38F286-FFBE-C449-9B55-9199C764E4A9}"/>
              </a:ext>
            </a:extLst>
          </p:cNvPr>
          <p:cNvSpPr txBox="1"/>
          <p:nvPr/>
        </p:nvSpPr>
        <p:spPr>
          <a:xfrm>
            <a:off x="339807" y="3067983"/>
            <a:ext cx="847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Because the budget is limited to a few hundreds of evaluations, the goal of solving a computationally expensive MOP is to locate </a:t>
            </a:r>
            <a:r>
              <a:rPr lang="en-US" sz="1600" b="1" dirty="0"/>
              <a:t>a converged and well-spread approximation</a:t>
            </a:r>
            <a:r>
              <a:rPr lang="en-US" sz="1600" dirty="0"/>
              <a:t> of the Pareto-optimal front.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30B99D-83D0-E54D-89B5-22891B30A402}"/>
              </a:ext>
            </a:extLst>
          </p:cNvPr>
          <p:cNvGrpSpPr/>
          <p:nvPr/>
        </p:nvGrpSpPr>
        <p:grpSpPr>
          <a:xfrm>
            <a:off x="332517" y="1404464"/>
            <a:ext cx="8485998" cy="965803"/>
            <a:chOff x="332517" y="1457650"/>
            <a:chExt cx="8485998" cy="96580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8C27D7C-3D08-CB4C-80F7-6F7DAF068D43}"/>
                </a:ext>
              </a:extLst>
            </p:cNvPr>
            <p:cNvGrpSpPr/>
            <p:nvPr/>
          </p:nvGrpSpPr>
          <p:grpSpPr>
            <a:xfrm>
              <a:off x="332517" y="1457650"/>
              <a:ext cx="8478708" cy="965803"/>
              <a:chOff x="332517" y="2472215"/>
              <a:chExt cx="8478708" cy="965803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3D9EF628-3E44-C04A-B001-E75AB6C3AD64}"/>
                  </a:ext>
                </a:extLst>
              </p:cNvPr>
              <p:cNvSpPr/>
              <p:nvPr/>
            </p:nvSpPr>
            <p:spPr>
              <a:xfrm>
                <a:off x="332517" y="2472215"/>
                <a:ext cx="8478708" cy="95678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 Same-side Corner of Rectangle 30">
                <a:extLst>
                  <a:ext uri="{FF2B5EF4-FFF2-40B4-BE49-F238E27FC236}">
                    <a16:creationId xmlns:a16="http://schemas.microsoft.com/office/drawing/2014/main" id="{D0451DA4-48F5-5B49-9702-A6BC97F60ECA}"/>
                  </a:ext>
                </a:extLst>
              </p:cNvPr>
              <p:cNvSpPr/>
              <p:nvPr/>
            </p:nvSpPr>
            <p:spPr>
              <a:xfrm rot="10800000">
                <a:off x="332517" y="2831382"/>
                <a:ext cx="8478708" cy="606636"/>
              </a:xfrm>
              <a:prstGeom prst="round2Same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87A01A-3CB1-114F-A3DC-86F69F5E5FF5}"/>
                  </a:ext>
                </a:extLst>
              </p:cNvPr>
              <p:cNvSpPr txBox="1"/>
              <p:nvPr/>
            </p:nvSpPr>
            <p:spPr>
              <a:xfrm>
                <a:off x="332517" y="2477446"/>
                <a:ext cx="84787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Definition 1.1 (Dominance)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AB8C6EF-06B0-AE4B-88C3-DE5DFC680C69}"/>
                    </a:ext>
                  </a:extLst>
                </p:cNvPr>
                <p:cNvSpPr txBox="1"/>
                <p:nvPr/>
              </p:nvSpPr>
              <p:spPr>
                <a:xfrm>
                  <a:off x="339807" y="1846741"/>
                  <a:ext cx="8478708" cy="5405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Given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1400" dirty="0"/>
                    <a:t> objectives in </a:t>
                  </a:r>
                  <a14:m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a14:m>
                  <a:r>
                    <a:rPr lang="en-US" sz="1400" dirty="0"/>
                    <a:t>, a point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a14:m>
                  <a:r>
                    <a:rPr lang="en-US" sz="1400" dirty="0"/>
                    <a:t> is said to dominate another point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a14:m>
                  <a:r>
                    <a:rPr lang="en-US" sz="1400" dirty="0"/>
                    <a:t> (denoted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≺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lang="en-US" sz="1400" dirty="0"/>
                    <a:t>) if and only 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400" dirty="0"/>
                    <a:t>, for all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1≤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1400" dirty="0"/>
                    <a:t>, </a:t>
                  </a:r>
                  <a:r>
                    <a:rPr lang="en-US" sz="1400" b="1" dirty="0"/>
                    <a:t>and</a:t>
                  </a:r>
                  <a:r>
                    <a:rPr lang="en-US" sz="1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400" dirty="0"/>
                    <a:t>, for some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1≤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1400" dirty="0"/>
                    <a:t>.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AB8C6EF-06B0-AE4B-88C3-DE5DFC680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807" y="1846741"/>
                  <a:ext cx="8478708" cy="540533"/>
                </a:xfrm>
                <a:prstGeom prst="rect">
                  <a:avLst/>
                </a:prstGeom>
                <a:blipFill>
                  <a:blip r:embed="rId3"/>
                  <a:stretch>
                    <a:fillRect l="-149" t="-2326" b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3FD436E-6445-E747-AC65-01CB0D48D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011" y="3631053"/>
            <a:ext cx="5987736" cy="276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7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63395A2-EF66-9A41-8504-AA61C75A5E64}"/>
              </a:ext>
            </a:extLst>
          </p:cNvPr>
          <p:cNvSpPr/>
          <p:nvPr/>
        </p:nvSpPr>
        <p:spPr>
          <a:xfrm>
            <a:off x="-18" y="6633808"/>
            <a:ext cx="4572001" cy="2241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3DA227-87E9-6445-AC90-D1EA299314EA}"/>
              </a:ext>
            </a:extLst>
          </p:cNvPr>
          <p:cNvSpPr/>
          <p:nvPr/>
        </p:nvSpPr>
        <p:spPr>
          <a:xfrm>
            <a:off x="4571966" y="6633808"/>
            <a:ext cx="4572001" cy="2241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F941E-7412-D540-8CF0-DEE6DDDA3FBF}"/>
              </a:ext>
            </a:extLst>
          </p:cNvPr>
          <p:cNvSpPr/>
          <p:nvPr/>
        </p:nvSpPr>
        <p:spPr>
          <a:xfrm>
            <a:off x="-1" y="1"/>
            <a:ext cx="4572001" cy="856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A6398-87F7-E74F-8D28-F87A45EF3101}"/>
              </a:ext>
            </a:extLst>
          </p:cNvPr>
          <p:cNvSpPr/>
          <p:nvPr/>
        </p:nvSpPr>
        <p:spPr>
          <a:xfrm>
            <a:off x="4571983" y="0"/>
            <a:ext cx="4572001" cy="8564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2736D-230D-B444-907B-6E4A83D5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67" y="6563339"/>
            <a:ext cx="2057400" cy="365125"/>
          </a:xfrm>
        </p:spPr>
        <p:txBody>
          <a:bodyPr/>
          <a:lstStyle/>
          <a:p>
            <a:fld id="{A28ACAE9-7945-5646-8327-ED4BB07E7D37}" type="slidenum">
              <a:rPr lang="en-US" sz="1000" smtClean="0">
                <a:solidFill>
                  <a:schemeClr val="bg1"/>
                </a:solidFill>
              </a:rPr>
              <a:t>5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E0A782-0158-B648-8752-4DA837EC2BD8}"/>
              </a:ext>
            </a:extLst>
          </p:cNvPr>
          <p:cNvSpPr txBox="1"/>
          <p:nvPr/>
        </p:nvSpPr>
        <p:spPr>
          <a:xfrm>
            <a:off x="-65" y="6622792"/>
            <a:ext cx="4571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Ph.D. Oral 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/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bg1"/>
                    </a:solidFill>
                  </a:rPr>
                  <a:t>Introduction and Motivation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Integrating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bg1">
                            <a:alpha val="40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-Dominance with RBF Many-Objective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Many-Objective Optimization with Aggregated Surrogate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Surrogate-Assisted Multi-Fidelity Multi-Objective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Conclusions and Future Research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blipFill>
                <a:blip r:embed="rId3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54ABEE6-CCB2-4D4D-B669-99752A4C598F}"/>
              </a:ext>
            </a:extLst>
          </p:cNvPr>
          <p:cNvGrpSpPr/>
          <p:nvPr/>
        </p:nvGrpSpPr>
        <p:grpSpPr>
          <a:xfrm>
            <a:off x="0" y="856424"/>
            <a:ext cx="9144000" cy="408308"/>
            <a:chOff x="7178" y="1094740"/>
            <a:chExt cx="9144000" cy="4083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B6B44B-690E-B742-A646-537090315A19}"/>
                </a:ext>
              </a:extLst>
            </p:cNvPr>
            <p:cNvSpPr/>
            <p:nvPr/>
          </p:nvSpPr>
          <p:spPr>
            <a:xfrm>
              <a:off x="7178" y="1094740"/>
              <a:ext cx="9144000" cy="4083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1D9CEE-A80E-3340-A0F5-DAFC614442F4}"/>
                </a:ext>
              </a:extLst>
            </p:cNvPr>
            <p:cNvSpPr txBox="1"/>
            <p:nvPr/>
          </p:nvSpPr>
          <p:spPr>
            <a:xfrm>
              <a:off x="205777" y="1101509"/>
              <a:ext cx="8761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Surrogate Model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3D45AF6-EB92-BA45-8E40-742317D08AE1}"/>
              </a:ext>
            </a:extLst>
          </p:cNvPr>
          <p:cNvSpPr txBox="1"/>
          <p:nvPr/>
        </p:nvSpPr>
        <p:spPr>
          <a:xfrm>
            <a:off x="4571871" y="151133"/>
            <a:ext cx="23134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Computationally Expensive MOPs </a:t>
            </a:r>
          </a:p>
          <a:p>
            <a:r>
              <a:rPr lang="en-US" sz="1000" dirty="0">
                <a:solidFill>
                  <a:schemeClr val="bg1"/>
                </a:solidFill>
              </a:rPr>
              <a:t>Surrogate-Assisted Optimization Method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Overview of Research Topics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F84C8F-5E29-DE45-B7D5-E38625B92AA2}"/>
              </a:ext>
            </a:extLst>
          </p:cNvPr>
          <p:cNvSpPr txBox="1"/>
          <p:nvPr/>
        </p:nvSpPr>
        <p:spPr>
          <a:xfrm>
            <a:off x="332517" y="1456142"/>
            <a:ext cx="8478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Surrogate Model (also known as response surface model), e.g., Radial Basis Function (RBF) (Powell 1992) and Gaussian Process (GP) (</a:t>
            </a:r>
            <a:r>
              <a:rPr lang="en-US" sz="1600" dirty="0" err="1"/>
              <a:t>Cressie</a:t>
            </a:r>
            <a:r>
              <a:rPr lang="en-US" sz="1600" dirty="0"/>
              <a:t> 1991), can be used to approximate the underlying real-valued function by fitting on finite pairs of function input and output.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32CA73-61C8-F845-844D-D9F68F1C7713}"/>
              </a:ext>
            </a:extLst>
          </p:cNvPr>
          <p:cNvSpPr txBox="1"/>
          <p:nvPr/>
        </p:nvSpPr>
        <p:spPr>
          <a:xfrm>
            <a:off x="1044175" y="6275326"/>
            <a:ext cx="6940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Figure 1.2: Visualization of RBF that approximates the Ackley function.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10EBF4-BD02-9F4B-BDFE-1D734667B5CF}"/>
              </a:ext>
            </a:extLst>
          </p:cNvPr>
          <p:cNvGrpSpPr/>
          <p:nvPr/>
        </p:nvGrpSpPr>
        <p:grpSpPr>
          <a:xfrm>
            <a:off x="339807" y="2462894"/>
            <a:ext cx="8478708" cy="1109702"/>
            <a:chOff x="332517" y="2472215"/>
            <a:chExt cx="8478708" cy="1109702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92343BD-36A4-0149-AA67-D6D8B4C6C632}"/>
                </a:ext>
              </a:extLst>
            </p:cNvPr>
            <p:cNvSpPr/>
            <p:nvPr/>
          </p:nvSpPr>
          <p:spPr>
            <a:xfrm>
              <a:off x="332517" y="2472215"/>
              <a:ext cx="8478708" cy="956786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 Same-side Corner of Rectangle 29">
              <a:extLst>
                <a:ext uri="{FF2B5EF4-FFF2-40B4-BE49-F238E27FC236}">
                  <a16:creationId xmlns:a16="http://schemas.microsoft.com/office/drawing/2014/main" id="{765D5B99-65DA-7847-9A12-371CF98696CD}"/>
                </a:ext>
              </a:extLst>
            </p:cNvPr>
            <p:cNvSpPr/>
            <p:nvPr/>
          </p:nvSpPr>
          <p:spPr>
            <a:xfrm rot="10800000">
              <a:off x="332517" y="2831382"/>
              <a:ext cx="8478708" cy="750535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E2121A2-4929-5B44-89DB-1BB4FD50F53C}"/>
                </a:ext>
              </a:extLst>
            </p:cNvPr>
            <p:cNvGrpSpPr/>
            <p:nvPr/>
          </p:nvGrpSpPr>
          <p:grpSpPr>
            <a:xfrm>
              <a:off x="332517" y="2477446"/>
              <a:ext cx="8478708" cy="1092195"/>
              <a:chOff x="1352647" y="2570481"/>
              <a:chExt cx="6315093" cy="10921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9DAD8EA4-A734-AF4D-B5A6-7BCC012A6BBF}"/>
                      </a:ext>
                    </a:extLst>
                  </p:cNvPr>
                  <p:cNvSpPr txBox="1"/>
                  <p:nvPr/>
                </p:nvSpPr>
                <p:spPr>
                  <a:xfrm>
                    <a:off x="1352647" y="2570481"/>
                    <a:ext cx="6315093" cy="339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Example: augmented RBF model that approximates </a:t>
                    </a:r>
                    <a14:m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a14:m>
                    <a:r>
                      <a:rPr lang="en-US" sz="1600" dirty="0">
                        <a:solidFill>
                          <a:schemeClr val="bg1"/>
                        </a:solidFill>
                      </a:rPr>
                      <a:t> with a training set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oMath>
                    </a14:m>
                    <a:r>
                      <a:rPr lang="en-US" sz="1600" dirty="0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9DAD8EA4-A734-AF4D-B5A6-7BCC012A6B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2647" y="2570481"/>
                    <a:ext cx="6315093" cy="33938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99" t="-7407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EDBFB6B4-24E8-D44E-9A0B-E6B03D680D16}"/>
                      </a:ext>
                    </a:extLst>
                  </p:cNvPr>
                  <p:cNvSpPr txBox="1"/>
                  <p:nvPr/>
                </p:nvSpPr>
                <p:spPr>
                  <a:xfrm>
                    <a:off x="2214996" y="2936772"/>
                    <a:ext cx="4713749" cy="7259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acc>
                                <m:accPr>
                                  <m:chr m:val="̅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sup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EDBFB6B4-24E8-D44E-9A0B-E6B03D680D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4996" y="2936772"/>
                    <a:ext cx="4713749" cy="72590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87931" b="-1396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C7B513C4-9530-634D-8CF4-C91DD787DC59}"/>
                      </a:ext>
                    </a:extLst>
                  </p:cNvPr>
                  <p:cNvSpPr txBox="1"/>
                  <p:nvPr/>
                </p:nvSpPr>
                <p:spPr>
                  <a:xfrm>
                    <a:off x="6980003" y="3143016"/>
                    <a:ext cx="63647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1.2)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C7B513C4-9530-634D-8CF4-C91DD787DC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0003" y="3143016"/>
                    <a:ext cx="636479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B225C83D-4098-5A49-B84F-22E8C2D2E8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796" y="3851411"/>
            <a:ext cx="7709765" cy="24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31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38CEA-B812-4146-B8E0-80560E8C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Reference Vectors for Many Objective Optimization?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A2583-AD03-41E5-9821-A5C93721B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We proposed GOMORS a few year ago that used a RBF surrogate and other features to enhance the MO algorithm so it was more efficient.</a:t>
            </a:r>
          </a:p>
          <a:p>
            <a:r>
              <a:rPr lang="en-US" dirty="0"/>
              <a:t>However GOMORS and other surrogate MO algorithms  developed later, did struggle if the number of objectives to be optimized became large because each objective had its own surrogate. .</a:t>
            </a:r>
          </a:p>
          <a:p>
            <a:r>
              <a:rPr lang="en-US" dirty="0"/>
              <a:t>It has been proposed to use reference vectors to decompose objective space and to avoid the issues caused by maintaining many surrogates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971CF-1AA9-43ED-AC54-92DFCD89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CAE9-7945-5646-8327-ED4BB07E7D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9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63395A2-EF66-9A41-8504-AA61C75A5E64}"/>
              </a:ext>
            </a:extLst>
          </p:cNvPr>
          <p:cNvSpPr/>
          <p:nvPr/>
        </p:nvSpPr>
        <p:spPr>
          <a:xfrm>
            <a:off x="-18" y="6633808"/>
            <a:ext cx="4572001" cy="2241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3DA227-87E9-6445-AC90-D1EA299314EA}"/>
              </a:ext>
            </a:extLst>
          </p:cNvPr>
          <p:cNvSpPr/>
          <p:nvPr/>
        </p:nvSpPr>
        <p:spPr>
          <a:xfrm>
            <a:off x="4571966" y="6633808"/>
            <a:ext cx="4572001" cy="2241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F941E-7412-D540-8CF0-DEE6DDDA3FBF}"/>
              </a:ext>
            </a:extLst>
          </p:cNvPr>
          <p:cNvSpPr/>
          <p:nvPr/>
        </p:nvSpPr>
        <p:spPr>
          <a:xfrm>
            <a:off x="-1" y="1"/>
            <a:ext cx="4572001" cy="856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A6398-87F7-E74F-8D28-F87A45EF3101}"/>
              </a:ext>
            </a:extLst>
          </p:cNvPr>
          <p:cNvSpPr/>
          <p:nvPr/>
        </p:nvSpPr>
        <p:spPr>
          <a:xfrm>
            <a:off x="4571983" y="0"/>
            <a:ext cx="4572001" cy="8564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2736D-230D-B444-907B-6E4A83D5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67" y="6563339"/>
            <a:ext cx="2057400" cy="365125"/>
          </a:xfrm>
        </p:spPr>
        <p:txBody>
          <a:bodyPr/>
          <a:lstStyle/>
          <a:p>
            <a:fld id="{A28ACAE9-7945-5646-8327-ED4BB07E7D37}" type="slidenum">
              <a:rPr lang="en-US" sz="1000" smtClean="0">
                <a:solidFill>
                  <a:schemeClr val="bg1"/>
                </a:solidFill>
              </a:rPr>
              <a:t>7</a:t>
            </a:fld>
            <a:endParaRPr lang="en-US" sz="1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/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Introduction and Motivation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Integrating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bg1">
                            <a:alpha val="40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-Dominance with RBF Many-Objective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/>
                    </a:solidFill>
                  </a:rPr>
                  <a:t>Many-Objective Optimization with Aggregated Surrogate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Surrogate-Assisted Multi-Fidelity Multi-Objective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Conclusions and Future Research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blipFill>
                <a:blip r:embed="rId2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54ABEE6-CCB2-4D4D-B669-99752A4C598F}"/>
              </a:ext>
            </a:extLst>
          </p:cNvPr>
          <p:cNvGrpSpPr/>
          <p:nvPr/>
        </p:nvGrpSpPr>
        <p:grpSpPr>
          <a:xfrm>
            <a:off x="0" y="856424"/>
            <a:ext cx="9144000" cy="408308"/>
            <a:chOff x="7178" y="1094740"/>
            <a:chExt cx="9144000" cy="4083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B6B44B-690E-B742-A646-537090315A19}"/>
                </a:ext>
              </a:extLst>
            </p:cNvPr>
            <p:cNvSpPr/>
            <p:nvPr/>
          </p:nvSpPr>
          <p:spPr>
            <a:xfrm>
              <a:off x="7178" y="1094740"/>
              <a:ext cx="9144000" cy="4083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1D9CEE-A80E-3340-A0F5-DAFC614442F4}"/>
                </a:ext>
              </a:extLst>
            </p:cNvPr>
            <p:cNvSpPr txBox="1"/>
            <p:nvPr/>
          </p:nvSpPr>
          <p:spPr>
            <a:xfrm>
              <a:off x="205777" y="1101509"/>
              <a:ext cx="8761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Assignments of Points to Reference Vectors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AB8E20-A979-214C-B868-4CDBF39E4FB0}"/>
              </a:ext>
            </a:extLst>
          </p:cNvPr>
          <p:cNvSpPr txBox="1"/>
          <p:nvPr/>
        </p:nvSpPr>
        <p:spPr>
          <a:xfrm>
            <a:off x="4571871" y="74269"/>
            <a:ext cx="2826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Reference Vectors in Many-Objective Optimization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RECAS Algorithmic Framework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Convergence Analysis Based on Grids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Numerical Experiment Results and 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48C4A3E-016E-C94B-A133-29689D9D1614}"/>
                  </a:ext>
                </a:extLst>
              </p:cNvPr>
              <p:cNvSpPr txBox="1"/>
              <p:nvPr/>
            </p:nvSpPr>
            <p:spPr>
              <a:xfrm>
                <a:off x="332509" y="1311466"/>
                <a:ext cx="8478708" cy="852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US" sz="1600" b="1" dirty="0"/>
                  <a:t>[Reference Vector]</a:t>
                </a:r>
                <a:r>
                  <a:rPr lang="en-US" sz="1600" dirty="0"/>
                  <a:t> Re</a:t>
                </a:r>
                <a:r>
                  <a:rPr lang="en-US" altLang="zh-CN" sz="1600" dirty="0"/>
                  <a:t>ference vectors (denoted by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,..,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1600" dirty="0"/>
                  <a:t>) denote a set of points that are uniformly distributed on a unit hyperplane in the objective space (Cheng et al. 2016). Each point defines a unique vector that passes through the origin. </a:t>
                </a:r>
                <a:endParaRPr lang="en-US" sz="16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48C4A3E-016E-C94B-A133-29689D9D1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1311466"/>
                <a:ext cx="8478708" cy="852156"/>
              </a:xfrm>
              <a:prstGeom prst="rect">
                <a:avLst/>
              </a:prstGeom>
              <a:blipFill>
                <a:blip r:embed="rId3"/>
                <a:stretch>
                  <a:fillRect l="-288" t="-1429" b="-857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DA20B84-6A95-344B-A7BD-5EB5D1EBA6DD}"/>
                  </a:ext>
                </a:extLst>
              </p:cNvPr>
              <p:cNvSpPr txBox="1"/>
              <p:nvPr/>
            </p:nvSpPr>
            <p:spPr>
              <a:xfrm>
                <a:off x="332509" y="2060890"/>
                <a:ext cx="8478708" cy="59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US" sz="1600" b="1" dirty="0"/>
                  <a:t>[Transformed Objectives] </a:t>
                </a:r>
                <a:r>
                  <a:rPr lang="en-US" sz="1600" dirty="0"/>
                  <a:t>For a point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, its objective vector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is first transformed into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dirty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i="1" dirty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𝑚𝑖𝑛</m:t>
                        </m:r>
                      </m:sup>
                    </m:sSubSup>
                  </m:oMath>
                </a14:m>
                <a:r>
                  <a:rPr lang="en-US" sz="1600" dirty="0"/>
                  <a:t>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dirty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𝑚𝑖𝑛</m:t>
                        </m:r>
                      </m:sup>
                    </m:sSubSup>
                  </m:oMath>
                </a14:m>
                <a:r>
                  <a:rPr lang="en-US" sz="1600" dirty="0"/>
                  <a:t> denotes the ideal objective vector found so far.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DA20B84-6A95-344B-A7BD-5EB5D1EBA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2060890"/>
                <a:ext cx="8478708" cy="598882"/>
              </a:xfrm>
              <a:prstGeom prst="rect">
                <a:avLst/>
              </a:prstGeom>
              <a:blipFill>
                <a:blip r:embed="rId4"/>
                <a:stretch>
                  <a:fillRect l="-288" t="-3061" b="-1224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2C5F34A-91D6-D848-A5EF-62AC6326FB74}"/>
                  </a:ext>
                </a:extLst>
              </p:cNvPr>
              <p:cNvSpPr txBox="1"/>
              <p:nvPr/>
            </p:nvSpPr>
            <p:spPr>
              <a:xfrm>
                <a:off x="332509" y="2621364"/>
                <a:ext cx="8478708" cy="596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US" sz="1600" b="1" dirty="0"/>
                  <a:t>[Point Assignment]</a:t>
                </a:r>
                <a:r>
                  <a:rPr lang="en-US" sz="1600" dirty="0"/>
                  <a:t> Point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dirty="0"/>
                  <a:t> with transformed objective vector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600" dirty="0"/>
                  <a:t> is assigned to a reference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whose acute angle to</a:t>
                </a:r>
                <a:r>
                  <a:rPr lang="zh-CN" altLang="en-US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is the smallest among all reference vectors.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2C5F34A-91D6-D848-A5EF-62AC6326F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2621364"/>
                <a:ext cx="8478708" cy="596958"/>
              </a:xfrm>
              <a:prstGeom prst="rect">
                <a:avLst/>
              </a:prstGeom>
              <a:blipFill>
                <a:blip r:embed="rId5"/>
                <a:stretch>
                  <a:fillRect l="-299" t="-2083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FECC0D9-3AC4-BB4A-A868-CD8D5D820456}"/>
              </a:ext>
            </a:extLst>
          </p:cNvPr>
          <p:cNvGrpSpPr/>
          <p:nvPr/>
        </p:nvGrpSpPr>
        <p:grpSpPr>
          <a:xfrm>
            <a:off x="1240829" y="3227720"/>
            <a:ext cx="6662068" cy="3053732"/>
            <a:chOff x="1119464" y="3410658"/>
            <a:chExt cx="6662068" cy="3053732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E87F201-E16D-0944-90AE-6F99CC6B3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9464" y="3428625"/>
              <a:ext cx="3027560" cy="3035765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6A1C562-B7D8-9644-8EA1-B1207A805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53972" y="3410658"/>
              <a:ext cx="3027560" cy="3035765"/>
            </a:xfrm>
            <a:prstGeom prst="rect">
              <a:avLst/>
            </a:prstGeom>
          </p:spPr>
        </p:pic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5FA1B095-BE65-A84D-82C6-1E86ABD3FFBA}"/>
              </a:ext>
            </a:extLst>
          </p:cNvPr>
          <p:cNvSpPr txBox="1"/>
          <p:nvPr/>
        </p:nvSpPr>
        <p:spPr>
          <a:xfrm>
            <a:off x="1044175" y="6188997"/>
            <a:ext cx="6940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Figure 3.1: Visualization of a) a set of uniformly distributed reference vectors in the objective space, and b) a</a:t>
            </a:r>
            <a:r>
              <a:rPr lang="en-US" altLang="zh-CN" sz="1200" i="1" dirty="0"/>
              <a:t>n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example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of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assigning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points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to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two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reference</a:t>
            </a:r>
            <a:r>
              <a:rPr lang="zh-CN" altLang="en-US" sz="1200" i="1" dirty="0"/>
              <a:t> </a:t>
            </a:r>
            <a:r>
              <a:rPr lang="en-US" altLang="zh-CN" sz="1200" i="1" dirty="0"/>
              <a:t>vectors</a:t>
            </a:r>
            <a:r>
              <a:rPr lang="en-US" sz="1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674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5C2D9A8-6128-744E-92C7-C865F582F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91" y="3109626"/>
            <a:ext cx="3085966" cy="309432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63395A2-EF66-9A41-8504-AA61C75A5E64}"/>
              </a:ext>
            </a:extLst>
          </p:cNvPr>
          <p:cNvSpPr/>
          <p:nvPr/>
        </p:nvSpPr>
        <p:spPr>
          <a:xfrm>
            <a:off x="-18" y="6633808"/>
            <a:ext cx="4572001" cy="2241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3DA227-87E9-6445-AC90-D1EA299314EA}"/>
              </a:ext>
            </a:extLst>
          </p:cNvPr>
          <p:cNvSpPr/>
          <p:nvPr/>
        </p:nvSpPr>
        <p:spPr>
          <a:xfrm>
            <a:off x="4571966" y="6633808"/>
            <a:ext cx="4572001" cy="2241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F941E-7412-D540-8CF0-DEE6DDDA3FBF}"/>
              </a:ext>
            </a:extLst>
          </p:cNvPr>
          <p:cNvSpPr/>
          <p:nvPr/>
        </p:nvSpPr>
        <p:spPr>
          <a:xfrm>
            <a:off x="-1" y="1"/>
            <a:ext cx="4572001" cy="8564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A6398-87F7-E74F-8D28-F87A45EF3101}"/>
              </a:ext>
            </a:extLst>
          </p:cNvPr>
          <p:cNvSpPr/>
          <p:nvPr/>
        </p:nvSpPr>
        <p:spPr>
          <a:xfrm>
            <a:off x="4571983" y="0"/>
            <a:ext cx="4572001" cy="8564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2736D-230D-B444-907B-6E4A83D5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567" y="6563339"/>
            <a:ext cx="2057400" cy="365125"/>
          </a:xfrm>
        </p:spPr>
        <p:txBody>
          <a:bodyPr/>
          <a:lstStyle/>
          <a:p>
            <a:fld id="{A28ACAE9-7945-5646-8327-ED4BB07E7D37}" type="slidenum">
              <a:rPr lang="en-US" sz="1000" smtClean="0">
                <a:solidFill>
                  <a:schemeClr val="bg1"/>
                </a:solidFill>
              </a:rPr>
              <a:t>8</a:t>
            </a:fld>
            <a:endParaRPr lang="en-US" sz="1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/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Introduction and Motivation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Integrating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bg1">
                            <a:alpha val="40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-Dominance with RBF Many-Objective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/>
                    </a:solidFill>
                  </a:rPr>
                  <a:t>Many-Objective Optimization with Aggregated Surrogate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Surrogate-Assisted Multi-Fidelity Multi-Objective Optimization</a:t>
                </a:r>
              </a:p>
              <a:p>
                <a:pPr algn="r"/>
                <a:r>
                  <a:rPr lang="en-US" sz="1000" dirty="0">
                    <a:solidFill>
                      <a:schemeClr val="bg1">
                        <a:alpha val="40000"/>
                      </a:schemeClr>
                    </a:solidFill>
                  </a:rPr>
                  <a:t>Conclusions and Future Research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EFEA3-FED7-F542-A6AF-EDE700FC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75" y="-5350"/>
                <a:ext cx="3527761" cy="861774"/>
              </a:xfrm>
              <a:prstGeom prst="rect">
                <a:avLst/>
              </a:prstGeom>
              <a:blipFill>
                <a:blip r:embed="rId4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54ABEE6-CCB2-4D4D-B669-99752A4C598F}"/>
              </a:ext>
            </a:extLst>
          </p:cNvPr>
          <p:cNvGrpSpPr/>
          <p:nvPr/>
        </p:nvGrpSpPr>
        <p:grpSpPr>
          <a:xfrm>
            <a:off x="0" y="856424"/>
            <a:ext cx="9144000" cy="408308"/>
            <a:chOff x="7178" y="1094740"/>
            <a:chExt cx="9144000" cy="4083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B6B44B-690E-B742-A646-537090315A19}"/>
                </a:ext>
              </a:extLst>
            </p:cNvPr>
            <p:cNvSpPr/>
            <p:nvPr/>
          </p:nvSpPr>
          <p:spPr>
            <a:xfrm>
              <a:off x="7178" y="1094740"/>
              <a:ext cx="9144000" cy="4083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1D9CEE-A80E-3340-A0F5-DAFC614442F4}"/>
                </a:ext>
              </a:extLst>
            </p:cNvPr>
            <p:cNvSpPr txBox="1"/>
            <p:nvPr/>
          </p:nvSpPr>
          <p:spPr>
            <a:xfrm>
              <a:off x="205777" y="1101509"/>
              <a:ext cx="8761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Angle-Penalized Distance (APD)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AB8E20-A979-214C-B868-4CDBF39E4FB0}"/>
              </a:ext>
            </a:extLst>
          </p:cNvPr>
          <p:cNvSpPr txBox="1"/>
          <p:nvPr/>
        </p:nvSpPr>
        <p:spPr>
          <a:xfrm>
            <a:off x="4571871" y="74269"/>
            <a:ext cx="2826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Reference Vectors in Many-Objective Optimization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RECAS Algorithmic Framework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Convergence Analysis Based on Grids</a:t>
            </a:r>
          </a:p>
          <a:p>
            <a:r>
              <a:rPr lang="en-US" sz="1000" dirty="0">
                <a:solidFill>
                  <a:schemeClr val="bg1">
                    <a:alpha val="40000"/>
                  </a:schemeClr>
                </a:solidFill>
              </a:rPr>
              <a:t>Numerical Experiment Results and Conclusions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D984D17-0CA4-B94D-BD64-CB88F4AC573E}"/>
              </a:ext>
            </a:extLst>
          </p:cNvPr>
          <p:cNvGrpSpPr/>
          <p:nvPr/>
        </p:nvGrpSpPr>
        <p:grpSpPr>
          <a:xfrm>
            <a:off x="325810" y="1507515"/>
            <a:ext cx="8492122" cy="1316226"/>
            <a:chOff x="332517" y="1712848"/>
            <a:chExt cx="8492122" cy="131622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3FCBA88-F0B3-AE4E-9556-AE009FBFC78A}"/>
                </a:ext>
              </a:extLst>
            </p:cNvPr>
            <p:cNvGrpSpPr/>
            <p:nvPr/>
          </p:nvGrpSpPr>
          <p:grpSpPr>
            <a:xfrm>
              <a:off x="332517" y="1712848"/>
              <a:ext cx="8492122" cy="1310764"/>
              <a:chOff x="332517" y="2472215"/>
              <a:chExt cx="8492122" cy="1310764"/>
            </a:xfrm>
          </p:grpSpPr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AAAD92BD-11B8-294A-9183-AAB17A6F006C}"/>
                  </a:ext>
                </a:extLst>
              </p:cNvPr>
              <p:cNvSpPr/>
              <p:nvPr/>
            </p:nvSpPr>
            <p:spPr>
              <a:xfrm>
                <a:off x="332517" y="2472215"/>
                <a:ext cx="8478708" cy="95678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ound Same-side Corner of Rectangle 63">
                <a:extLst>
                  <a:ext uri="{FF2B5EF4-FFF2-40B4-BE49-F238E27FC236}">
                    <a16:creationId xmlns:a16="http://schemas.microsoft.com/office/drawing/2014/main" id="{DA1DB821-E554-4E43-8F6E-6383E128F127}"/>
                  </a:ext>
                </a:extLst>
              </p:cNvPr>
              <p:cNvSpPr/>
              <p:nvPr/>
            </p:nvSpPr>
            <p:spPr>
              <a:xfrm rot="10800000">
                <a:off x="332517" y="2831380"/>
                <a:ext cx="8478708" cy="951599"/>
              </a:xfrm>
              <a:prstGeom prst="round2Same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D241102C-425B-DB4E-9B71-11850448C3D6}"/>
                  </a:ext>
                </a:extLst>
              </p:cNvPr>
              <p:cNvGrpSpPr/>
              <p:nvPr/>
            </p:nvGrpSpPr>
            <p:grpSpPr>
              <a:xfrm>
                <a:off x="332517" y="2477446"/>
                <a:ext cx="8492122" cy="794671"/>
                <a:chOff x="1352647" y="2570481"/>
                <a:chExt cx="6325084" cy="79467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71260813-1B23-2848-AD90-B549C8E7240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52647" y="2570481"/>
                      <a:ext cx="6315093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The computation of APD with respect to a reference vector </a:t>
                      </a:r>
                      <a14:m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oMath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71260813-1B23-2848-AD90-B549C8E7240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52647" y="2570481"/>
                      <a:ext cx="6315093" cy="33855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99" t="-7407" b="-2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08154A52-7426-F440-8ACA-9A40F6AB55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76246" y="3001591"/>
                      <a:ext cx="4713749" cy="3635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𝐴𝑛𝑔𝑙𝑒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𝐼𝑛𝑑𝑒𝑥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:       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𝐴𝑃𝐷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</m:oMath>
                      </a14:m>
                      <a:r>
                        <a:rPr lang="en-US" sz="1400" dirty="0"/>
                        <a:t>A</a:t>
                      </a:r>
                    </a:p>
                  </p:txBody>
                </p:sp>
              </mc:Choice>
              <mc:Fallback xmlns=""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08154A52-7426-F440-8ACA-9A40F6AB55A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76246" y="3001591"/>
                      <a:ext cx="4713749" cy="36356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id="{1F17B351-BA76-3E4E-9414-8D993EE8B6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41252" y="3018007"/>
                      <a:ext cx="636479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3.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id="{1F17B351-BA76-3E4E-9414-8D993EE8B65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41252" y="3018007"/>
                      <a:ext cx="636479" cy="30777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8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C2763E2-94B3-EC49-82D3-E02AAA9D3BE7}"/>
                    </a:ext>
                  </a:extLst>
                </p:cNvPr>
                <p:cNvSpPr txBox="1"/>
                <p:nvPr/>
              </p:nvSpPr>
              <p:spPr>
                <a:xfrm>
                  <a:off x="332518" y="2500596"/>
                  <a:ext cx="8478708" cy="5284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where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en-US" sz="1400" dirty="0"/>
                    <a:t> is the acute angle between transformed objective vector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acc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400" dirty="0"/>
                    <a:t> and reference vector </a:t>
                  </a:r>
                  <a14:m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𝒓</m:t>
                      </m:r>
                    </m:oMath>
                  </a14:m>
                  <a:r>
                    <a:rPr lang="en-US" sz="1400" dirty="0"/>
                    <a:t>, and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400" dirty="0"/>
                    <a:t> is a positive penalty function that increases as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en-US" sz="1400" dirty="0"/>
                    <a:t> goes up.</a:t>
                  </a: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C2763E2-94B3-EC49-82D3-E02AAA9D3B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518" y="2500596"/>
                  <a:ext cx="8478708" cy="528478"/>
                </a:xfrm>
                <a:prstGeom prst="rect">
                  <a:avLst/>
                </a:prstGeom>
                <a:blipFill>
                  <a:blip r:embed="rId8"/>
                  <a:stretch>
                    <a:fillRect l="-149" b="-116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7623C748-0165-0947-8DFB-913EF43F1351}"/>
              </a:ext>
            </a:extLst>
          </p:cNvPr>
          <p:cNvSpPr txBox="1"/>
          <p:nvPr/>
        </p:nvSpPr>
        <p:spPr>
          <a:xfrm>
            <a:off x="437608" y="6072623"/>
            <a:ext cx="3696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Figure 3.2: Example of selecting points by minimizing APD with respect to each reference vector.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D243BD0-B70A-DB41-B6F4-C2294237E338}"/>
                  </a:ext>
                </a:extLst>
              </p:cNvPr>
              <p:cNvSpPr txBox="1"/>
              <p:nvPr/>
            </p:nvSpPr>
            <p:spPr>
              <a:xfrm>
                <a:off x="4305493" y="3194265"/>
                <a:ext cx="4572001" cy="3297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/>
                  <a:t>[</a:t>
                </a:r>
                <a14:m>
                  <m:oMath xmlns:m="http://schemas.openxmlformats.org/officeDocument/2006/math"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altLang="zh-CN" sz="1600" b="1" dirty="0"/>
                  <a:t>]</a:t>
                </a:r>
                <a:r>
                  <a:rPr lang="en-US" altLang="zh-CN" sz="1600" dirty="0"/>
                  <a:t> </a:t>
                </a:r>
                <a:r>
                  <a:rPr lang="en-US" altLang="zh-CN" sz="1600" u="sng" dirty="0"/>
                  <a:t>Minimizing</a:t>
                </a:r>
                <a:r>
                  <a:rPr lang="en-US" altLang="zh-CN" sz="1600" dirty="0"/>
                  <a:t> the APD indicator regarding to reference vector 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600" dirty="0"/>
                  <a:t> is to locate the point whose transformed objective vector </a:t>
                </a:r>
                <a:r>
                  <a:rPr lang="en-US" sz="1600" u="sng" dirty="0"/>
                  <a:t>is near to </a:t>
                </a:r>
                <a14:m>
                  <m:oMath xmlns:m="http://schemas.openxmlformats.org/officeDocument/2006/math">
                    <m:r>
                      <a:rPr lang="en-US" sz="1600" b="1" i="1" u="sng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600" dirty="0"/>
                  <a:t> and </a:t>
                </a:r>
                <a:r>
                  <a:rPr lang="en-US" sz="1600" u="sng" dirty="0"/>
                  <a:t>converges to the origin</a:t>
                </a:r>
                <a:r>
                  <a:rPr lang="en-US" sz="1600" dirty="0"/>
                  <a:t>.</a:t>
                </a:r>
                <a:endParaRPr lang="en-US" altLang="zh-CN" sz="1600" dirty="0"/>
              </a:p>
              <a:p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In the example shown in Figure 3.2,</a:t>
                </a:r>
              </a:p>
              <a:p>
                <a:pPr marL="342900" indent="-342900">
                  <a:buClr>
                    <a:schemeClr val="tx1"/>
                  </a:buClr>
                  <a:buFont typeface="+mj-lt"/>
                  <a:buAutoNum type="arabicParenR"/>
                </a:pPr>
                <a:r>
                  <a:rPr lang="en-US" sz="1600" dirty="0"/>
                  <a:t>The objective space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600" dirty="0"/>
                  <a:t> is first decomposed by assigning each point to its corresponding reference vector.</a:t>
                </a:r>
              </a:p>
              <a:p>
                <a:pPr marL="342900" indent="-342900">
                  <a:buClr>
                    <a:schemeClr val="tx1"/>
                  </a:buClr>
                  <a:buFont typeface="+mj-lt"/>
                  <a:buAutoNum type="arabicParenR"/>
                </a:pPr>
                <a:r>
                  <a:rPr lang="en-US" sz="1600" dirty="0"/>
                  <a:t>Among the points assigned to the reference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, the one that has the minimum APD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is highlighted in </a:t>
                </a:r>
                <a:r>
                  <a:rPr lang="en-US" sz="1600" b="1" dirty="0">
                    <a:solidFill>
                      <a:schemeClr val="accent2"/>
                    </a:solidFill>
                  </a:rPr>
                  <a:t>orange</a:t>
                </a:r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D243BD0-B70A-DB41-B6F4-C2294237E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493" y="3194265"/>
                <a:ext cx="4572001" cy="3297634"/>
              </a:xfrm>
              <a:prstGeom prst="rect">
                <a:avLst/>
              </a:prstGeom>
              <a:blipFill>
                <a:blip r:embed="rId9"/>
                <a:stretch>
                  <a:fillRect l="-667" t="-555" r="-533" b="-147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519F808-A9A5-4494-BC54-38F52E3ACCDF}"/>
              </a:ext>
            </a:extLst>
          </p:cNvPr>
          <p:cNvCxnSpPr/>
          <p:nvPr/>
        </p:nvCxnSpPr>
        <p:spPr>
          <a:xfrm flipH="1" flipV="1">
            <a:off x="2467939" y="5066950"/>
            <a:ext cx="5083729" cy="1191237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0CF9FA6-DE06-476C-9314-FAD73551A3AA}"/>
              </a:ext>
            </a:extLst>
          </p:cNvPr>
          <p:cNvSpPr txBox="1"/>
          <p:nvPr/>
        </p:nvSpPr>
        <p:spPr>
          <a:xfrm>
            <a:off x="75501" y="3568840"/>
            <a:ext cx="6878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Goal is to mini-</a:t>
            </a:r>
            <a:r>
              <a:rPr lang="en-US" sz="1400" dirty="0" err="1"/>
              <a:t>mize</a:t>
            </a:r>
            <a:r>
              <a:rPr lang="en-US" sz="1400" dirty="0"/>
              <a:t> both Obj 1 and Obj 2</a:t>
            </a:r>
            <a:endParaRPr lang="en-SG" sz="1400" dirty="0"/>
          </a:p>
        </p:txBody>
      </p:sp>
    </p:spTree>
    <p:extLst>
      <p:ext uri="{BB962C8B-B14F-4D97-AF65-F5344CB8AC3E}">
        <p14:creationId xmlns:p14="http://schemas.microsoft.com/office/powerpoint/2010/main" val="395273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18721-5BFE-4482-9846-3C0D7937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Prior Work on  Reference Vectors in </a:t>
            </a:r>
            <a:br>
              <a:rPr lang="en-US" sz="3200" b="1" dirty="0"/>
            </a:br>
            <a:r>
              <a:rPr lang="en-US" sz="3200" b="1" dirty="0"/>
              <a:t>“Many Objective Optimization”</a:t>
            </a:r>
            <a:endParaRPr lang="en-SG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E663F-B547-4AB9-ADDF-646B95DD7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SG" sz="2000" dirty="0"/>
              <a:t>[1]Cheng, R., Jin, Y., </a:t>
            </a:r>
            <a:r>
              <a:rPr lang="en-SG" sz="2000" dirty="0" err="1"/>
              <a:t>Olhofer</a:t>
            </a:r>
            <a:r>
              <a:rPr lang="en-SG" sz="2000" dirty="0"/>
              <a:t>, M., &amp; </a:t>
            </a:r>
            <a:r>
              <a:rPr lang="en-SG" sz="2000" dirty="0" err="1"/>
              <a:t>Sendhoff</a:t>
            </a:r>
            <a:r>
              <a:rPr lang="en-SG" sz="2000" dirty="0"/>
              <a:t>, B. (2016). A reference vector guided evolutionary algorithm for many-objective optimization. </a:t>
            </a:r>
            <a:r>
              <a:rPr lang="en-SG" sz="2000" i="1" dirty="0"/>
              <a:t>IEEE Transactions on Evolutionary Computation</a:t>
            </a:r>
            <a:r>
              <a:rPr lang="en-SG" sz="2000" dirty="0"/>
              <a:t>, </a:t>
            </a:r>
            <a:r>
              <a:rPr lang="en-SG" sz="2000" i="1" dirty="0"/>
              <a:t>20</a:t>
            </a:r>
            <a:r>
              <a:rPr lang="en-SG" sz="2000" dirty="0"/>
              <a:t>(5), 773-791.</a:t>
            </a:r>
          </a:p>
          <a:p>
            <a:pPr lvl="0"/>
            <a:r>
              <a:rPr lang="en-SG" sz="2000" dirty="0"/>
              <a:t>[2] </a:t>
            </a:r>
            <a:r>
              <a:rPr lang="en-SG" sz="2000" dirty="0" err="1"/>
              <a:t>Chugh</a:t>
            </a:r>
            <a:r>
              <a:rPr lang="en-SG" sz="2000" dirty="0"/>
              <a:t>, T., Jin, Y., </a:t>
            </a:r>
            <a:r>
              <a:rPr lang="en-SG" sz="2000" dirty="0" err="1"/>
              <a:t>Miettinen</a:t>
            </a:r>
            <a:r>
              <a:rPr lang="en-SG" sz="2000" dirty="0"/>
              <a:t>, K., </a:t>
            </a:r>
            <a:r>
              <a:rPr lang="en-SG" sz="2000" dirty="0" err="1"/>
              <a:t>Hakanen</a:t>
            </a:r>
            <a:r>
              <a:rPr lang="en-SG" sz="2000" dirty="0"/>
              <a:t>, J., &amp; </a:t>
            </a:r>
            <a:r>
              <a:rPr lang="en-SG" sz="2000" dirty="0" err="1"/>
              <a:t>Sindhya</a:t>
            </a:r>
            <a:r>
              <a:rPr lang="en-SG" sz="2000" dirty="0"/>
              <a:t>, K. (2016). A surrogate-assisted reference vector guided evolutionary algorithm for computationally expensive many-objective optimization. </a:t>
            </a:r>
            <a:r>
              <a:rPr lang="en-SG" sz="2000" i="1" dirty="0"/>
              <a:t>IEEE Transactions on Evolutionary Computation</a:t>
            </a:r>
            <a:r>
              <a:rPr lang="en-SG" sz="2000" dirty="0"/>
              <a:t>, </a:t>
            </a:r>
            <a:r>
              <a:rPr lang="en-SG" sz="2000" i="1" dirty="0"/>
              <a:t>22</a:t>
            </a:r>
            <a:r>
              <a:rPr lang="en-SG" sz="2000" dirty="0"/>
              <a:t>(1), 129-142.</a:t>
            </a:r>
          </a:p>
          <a:p>
            <a:pPr lvl="0"/>
            <a:endParaRPr lang="en-SG" sz="2000" dirty="0"/>
          </a:p>
          <a:p>
            <a:r>
              <a:rPr lang="en-US" sz="2300" dirty="0"/>
              <a:t>[1]</a:t>
            </a:r>
            <a:r>
              <a:rPr lang="en-SG" sz="2300" dirty="0"/>
              <a:t> The first paper first proposed the concept of reference vectors. It gives details on what are reference vectors and how to use them in multi-objective evolutionary algorithms. But it focuses on non-surrogate-assisted methods only.</a:t>
            </a:r>
            <a:endParaRPr lang="en-US" sz="2300" dirty="0"/>
          </a:p>
          <a:p>
            <a:r>
              <a:rPr lang="en-US" sz="2300" dirty="0"/>
              <a:t>[2]</a:t>
            </a:r>
            <a:r>
              <a:rPr lang="en-SG" sz="2300" dirty="0"/>
              <a:t> The second paper developed a Kriging-assisted (e.g. Gaussian Process surrogate) algorithm that uses the same reference vector idea. </a:t>
            </a:r>
          </a:p>
          <a:p>
            <a:pPr marL="0" indent="0">
              <a:buNone/>
            </a:pPr>
            <a:endParaRPr lang="en-SG" sz="2300" dirty="0"/>
          </a:p>
          <a:p>
            <a:r>
              <a:rPr lang="en-SG" sz="2600" b="1" dirty="0"/>
              <a:t>Our algorithm outperforms [2] in the numerical experiments</a:t>
            </a:r>
            <a:r>
              <a:rPr lang="en-SG" sz="2600" dirty="0"/>
              <a:t>. The  algorithm [ 1] does not use a surrogate so the assumption is that it will be slower than a good surrogate method for an expensive objective  function. Our algorithm is not an evolutionary algorithm.</a:t>
            </a:r>
          </a:p>
          <a:p>
            <a:r>
              <a:rPr lang="en-US" sz="2600" dirty="0"/>
              <a:t>Neither of these papers  above use  the RBF surrogate that we use, nor do they have the same algorithm .</a:t>
            </a:r>
            <a:endParaRPr lang="en-SG" sz="2600" dirty="0"/>
          </a:p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531C-401E-41E5-B3EA-418EADF8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CAE9-7945-5646-8327-ED4BB07E7D3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19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3C7B"/>
      </a:accent1>
      <a:accent2>
        <a:srgbClr val="EE7B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18886</TotalTime>
  <Words>4176</Words>
  <Application>Microsoft Office PowerPoint</Application>
  <PresentationFormat>On-screen Show (4:3)</PresentationFormat>
  <Paragraphs>445</Paragraphs>
  <Slides>22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等线</vt:lpstr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Problem Characteristics </vt:lpstr>
      <vt:lpstr>PowerPoint Presentation</vt:lpstr>
      <vt:lpstr>PowerPoint Presentation</vt:lpstr>
      <vt:lpstr>PowerPoint Presentation</vt:lpstr>
      <vt:lpstr>Why Use Reference Vectors for Many Objective Optimization?</vt:lpstr>
      <vt:lpstr>PowerPoint Presentation</vt:lpstr>
      <vt:lpstr>PowerPoint Presentation</vt:lpstr>
      <vt:lpstr>Prior Work on  Reference Vectors in  “Many Objective Optimization”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 Wenyu</dc:creator>
  <cp:lastModifiedBy>Shoemaker, Christine Annette</cp:lastModifiedBy>
  <cp:revision>632</cp:revision>
  <cp:lastPrinted>2022-07-18T09:10:32Z</cp:lastPrinted>
  <dcterms:created xsi:type="dcterms:W3CDTF">2022-03-04T12:32:04Z</dcterms:created>
  <dcterms:modified xsi:type="dcterms:W3CDTF">2022-07-18T14:31:53Z</dcterms:modified>
</cp:coreProperties>
</file>