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3" r:id="rId1"/>
  </p:sldMasterIdLst>
  <p:notesMasterIdLst>
    <p:notesMasterId r:id="rId24"/>
  </p:notesMasterIdLst>
  <p:handoutMasterIdLst>
    <p:handoutMasterId r:id="rId25"/>
  </p:handoutMasterIdLst>
  <p:sldIdLst>
    <p:sldId id="9621" r:id="rId2"/>
    <p:sldId id="928" r:id="rId3"/>
    <p:sldId id="9619" r:id="rId4"/>
    <p:sldId id="956" r:id="rId5"/>
    <p:sldId id="923" r:id="rId6"/>
    <p:sldId id="698" r:id="rId7"/>
    <p:sldId id="9626" r:id="rId8"/>
    <p:sldId id="958" r:id="rId9"/>
    <p:sldId id="932" r:id="rId10"/>
    <p:sldId id="964" r:id="rId11"/>
    <p:sldId id="9628" r:id="rId12"/>
    <p:sldId id="969" r:id="rId13"/>
    <p:sldId id="965" r:id="rId14"/>
    <p:sldId id="966" r:id="rId15"/>
    <p:sldId id="9615" r:id="rId16"/>
    <p:sldId id="1087" r:id="rId17"/>
    <p:sldId id="937" r:id="rId18"/>
    <p:sldId id="9617" r:id="rId19"/>
    <p:sldId id="9622" r:id="rId20"/>
    <p:sldId id="9623" r:id="rId21"/>
    <p:sldId id="9624" r:id="rId22"/>
    <p:sldId id="9618" r:id="rId23"/>
  </p:sldIdLst>
  <p:sldSz cx="12192000" cy="6858000"/>
  <p:notesSz cx="9144000" cy="6858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000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7E3D2">
              <a:alpha val="5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FDF6DA"/>
              </a:solidFill>
              <a:prstDash val="solid"/>
              <a:miter lim="400000"/>
            </a:ln>
          </a:right>
          <a:top>
            <a:ln w="3175" cap="flat">
              <a:solidFill>
                <a:srgbClr val="FDF6DA"/>
              </a:solidFill>
              <a:prstDash val="solid"/>
              <a:miter lim="400000"/>
            </a:ln>
          </a:top>
          <a:bottom>
            <a:ln w="3175" cap="flat">
              <a:solidFill>
                <a:srgbClr val="FDF6DA"/>
              </a:solidFill>
              <a:prstDash val="solid"/>
              <a:miter lim="400000"/>
            </a:ln>
          </a:bottom>
          <a:insideH>
            <a:ln w="3175" cap="flat">
              <a:solidFill>
                <a:srgbClr val="FDF6DA"/>
              </a:solidFill>
              <a:prstDash val="solid"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A5C69B"/>
          </a:solidFill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FDF6DA"/>
              </a:solidFill>
              <a:prstDash val="solid"/>
              <a:miter lim="400000"/>
            </a:ln>
          </a:bottom>
          <a:insideH>
            <a:ln w="3175" cap="flat">
              <a:solidFill>
                <a:srgbClr val="FDF6D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C9D69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3175" cap="flat">
              <a:solidFill>
                <a:srgbClr val="BDBBB3"/>
              </a:solidFill>
              <a:prstDash val="solid"/>
              <a:miter lim="400000"/>
            </a:ln>
          </a:left>
          <a:right>
            <a:ln w="3175" cap="flat">
              <a:solidFill>
                <a:srgbClr val="BDBBB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solidFill>
                <a:srgbClr val="BDBBB3"/>
              </a:solidFill>
              <a:prstDash val="solid"/>
              <a:miter lim="400000"/>
            </a:ln>
          </a:insideV>
        </a:tcBdr>
        <a:fill>
          <a:solidFill>
            <a:srgbClr val="E7E3D2"/>
          </a:solidFill>
        </a:fill>
      </a:tcStyle>
    </a:wholeTbl>
    <a:band2H>
      <a:tcTxStyle/>
      <a:tcStyle>
        <a:tcBdr/>
        <a:fill>
          <a:solidFill>
            <a:srgbClr val="F6F2E5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3175" cap="flat">
              <a:solidFill>
                <a:srgbClr val="A5A59F"/>
              </a:solidFill>
              <a:prstDash val="solid"/>
              <a:miter lim="400000"/>
            </a:ln>
          </a:left>
          <a:right>
            <a:ln w="3175" cap="flat">
              <a:solidFill>
                <a:srgbClr val="A5A59F"/>
              </a:solidFill>
              <a:prstDash val="solid"/>
              <a:miter lim="400000"/>
            </a:ln>
          </a:right>
          <a:top>
            <a:ln w="3175" cap="flat">
              <a:solidFill>
                <a:srgbClr val="A5A59F"/>
              </a:solidFill>
              <a:prstDash val="solid"/>
              <a:miter lim="400000"/>
            </a:ln>
          </a:top>
          <a:bottom>
            <a:ln w="3175" cap="flat">
              <a:solidFill>
                <a:srgbClr val="A5A59F"/>
              </a:solidFill>
              <a:prstDash val="solid"/>
              <a:miter lim="400000"/>
            </a:ln>
          </a:bottom>
          <a:insideH>
            <a:ln w="3175" cap="flat">
              <a:solidFill>
                <a:srgbClr val="A5A59F"/>
              </a:solidFill>
              <a:prstDash val="solid"/>
              <a:miter lim="400000"/>
            </a:ln>
          </a:insideH>
          <a:insideV>
            <a:ln w="3175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solidFill>
            <a:srgbClr val="D3CDB7"/>
          </a:solidFill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3175" cap="flat">
              <a:solidFill>
                <a:srgbClr val="A5A59F"/>
              </a:solidFill>
              <a:prstDash val="solid"/>
              <a:miter lim="400000"/>
            </a:ln>
          </a:left>
          <a:right>
            <a:ln w="3175" cap="flat">
              <a:solidFill>
                <a:srgbClr val="A5A59F"/>
              </a:solidFill>
              <a:prstDash val="solid"/>
              <a:miter lim="400000"/>
            </a:ln>
          </a:right>
          <a:top>
            <a:ln w="3175" cap="flat">
              <a:solidFill>
                <a:srgbClr val="A5A59F"/>
              </a:solidFill>
              <a:prstDash val="solid"/>
              <a:miter lim="400000"/>
            </a:ln>
          </a:top>
          <a:bottom>
            <a:ln w="3175" cap="flat">
              <a:solidFill>
                <a:srgbClr val="A5A59F"/>
              </a:solidFill>
              <a:prstDash val="solid"/>
              <a:miter lim="400000"/>
            </a:ln>
          </a:bottom>
          <a:insideH>
            <a:ln w="3175" cap="flat">
              <a:solidFill>
                <a:srgbClr val="A5A59F"/>
              </a:solidFill>
              <a:prstDash val="solid"/>
              <a:miter lim="400000"/>
            </a:ln>
          </a:insideH>
          <a:insideV>
            <a:ln w="3175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8E755A"/>
              </a:solidFill>
              <a:prstDash val="solid"/>
              <a:miter lim="400000"/>
            </a:ln>
          </a:left>
          <a:right>
            <a:ln w="3175" cap="flat">
              <a:solidFill>
                <a:srgbClr val="8E755A"/>
              </a:solidFill>
              <a:prstDash val="solid"/>
              <a:miter lim="400000"/>
            </a:ln>
          </a:right>
          <a:top>
            <a:ln w="3175" cap="flat">
              <a:solidFill>
                <a:srgbClr val="A5A59F"/>
              </a:solidFill>
              <a:prstDash val="solid"/>
              <a:miter lim="400000"/>
            </a:ln>
          </a:top>
          <a:bottom>
            <a:ln w="3175" cap="flat">
              <a:solidFill>
                <a:srgbClr val="A5A59F"/>
              </a:solidFill>
              <a:prstDash val="solid"/>
              <a:miter lim="400000"/>
            </a:ln>
          </a:bottom>
          <a:insideH>
            <a:ln w="3175" cap="flat">
              <a:solidFill>
                <a:srgbClr val="8E755A"/>
              </a:solidFill>
              <a:prstDash val="solid"/>
              <a:miter lim="400000"/>
            </a:ln>
          </a:insideH>
          <a:insideV>
            <a:ln w="3175" cap="flat">
              <a:solidFill>
                <a:srgbClr val="8E755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aj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BDBBB3"/>
              </a:solidFill>
              <a:prstDash val="solid"/>
              <a:miter lim="400000"/>
            </a:ln>
          </a:top>
          <a:bottom>
            <a:ln w="3175" cap="flat">
              <a:solidFill>
                <a:srgbClr val="BDBBB3"/>
              </a:solidFill>
              <a:prstDash val="solid"/>
              <a:miter lim="400000"/>
            </a:ln>
          </a:bottom>
          <a:insideH>
            <a:ln w="3175" cap="flat">
              <a:solidFill>
                <a:srgbClr val="BDBBB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3DA"/>
          </a:solidFill>
        </a:fill>
      </a:tcStyle>
    </a:wholeTbl>
    <a:band2H>
      <a:tcTxStyle/>
      <a:tcStyle>
        <a:tcBdr/>
        <a:fill>
          <a:solidFill>
            <a:srgbClr val="F9F5E8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3175" cap="flat">
              <a:solidFill>
                <a:srgbClr val="A5A59F"/>
              </a:solidFill>
              <a:prstDash val="solid"/>
              <a:miter lim="400000"/>
            </a:ln>
          </a:left>
          <a:right>
            <a:ln w="3175" cap="flat">
              <a:solidFill>
                <a:srgbClr val="A5A59F"/>
              </a:solidFill>
              <a:prstDash val="solid"/>
              <a:miter lim="400000"/>
            </a:ln>
          </a:right>
          <a:top>
            <a:ln w="3175" cap="flat">
              <a:solidFill>
                <a:srgbClr val="A5A59F"/>
              </a:solidFill>
              <a:prstDash val="solid"/>
              <a:miter lim="400000"/>
            </a:ln>
          </a:top>
          <a:bottom>
            <a:ln w="3175" cap="flat">
              <a:solidFill>
                <a:srgbClr val="A5A59F"/>
              </a:solidFill>
              <a:prstDash val="solid"/>
              <a:miter lim="400000"/>
            </a:ln>
          </a:bottom>
          <a:insideH>
            <a:ln w="3175" cap="flat">
              <a:solidFill>
                <a:srgbClr val="A5A59F"/>
              </a:solidFill>
              <a:prstDash val="solid"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D6D5D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BDBBB3"/>
              </a:solidFill>
              <a:prstDash val="solid"/>
              <a:miter lim="400000"/>
            </a:ln>
          </a:top>
          <a:bottom>
            <a:ln w="3175" cap="flat">
              <a:solidFill>
                <a:srgbClr val="A5A59F"/>
              </a:solidFill>
              <a:prstDash val="solid"/>
              <a:miter lim="400000"/>
            </a:ln>
          </a:bottom>
          <a:insideH>
            <a:ln w="3175" cap="flat">
              <a:solidFill>
                <a:srgbClr val="4D61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A5A59F"/>
              </a:solidFill>
              <a:prstDash val="solid"/>
              <a:miter lim="400000"/>
            </a:ln>
          </a:top>
          <a:bottom>
            <a:ln w="3175" cap="flat">
              <a:solidFill>
                <a:srgbClr val="BDBBB3"/>
              </a:solidFill>
              <a:prstDash val="solid"/>
              <a:miter lim="400000"/>
            </a:ln>
          </a:bottom>
          <a:insideH>
            <a:ln w="3175" cap="flat">
              <a:solidFill>
                <a:srgbClr val="65747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/>
      <a:tcStyle>
        <a:tcBdr/>
        <a:fill>
          <a:solidFill>
            <a:srgbClr val="FFFBF1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A29A85"/>
              </a:solidFill>
              <a:prstDash val="solid"/>
              <a:miter lim="400000"/>
            </a:ln>
          </a:right>
          <a:top>
            <a:ln w="3175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A29A85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A29A85"/>
              </a:solidFill>
              <a:prstDash val="solid"/>
              <a:miter lim="400000"/>
            </a:ln>
          </a:bottom>
          <a:insideH>
            <a:ln w="3175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E9E7DC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C5BEAA"/>
          </a:solidFill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2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28C7D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DBD2B2"/>
              </a:solidFill>
              <a:prstDash val="solid"/>
              <a:miter lim="400000"/>
            </a:ln>
          </a:top>
          <a:bottom>
            <a:ln w="3175" cap="flat">
              <a:solidFill>
                <a:srgbClr val="DBD2B2"/>
              </a:solidFill>
              <a:prstDash val="solid"/>
              <a:miter lim="400000"/>
            </a:ln>
          </a:bottom>
          <a:insideH>
            <a:ln w="3175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DF9ED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C6BB94"/>
              </a:solidFill>
              <a:prstDash val="solid"/>
              <a:miter lim="400000"/>
            </a:ln>
          </a:left>
          <a:right>
            <a:ln w="12700" cap="flat">
              <a:solidFill>
                <a:srgbClr val="C6BB94"/>
              </a:solidFill>
              <a:prstDash val="solid"/>
              <a:miter lim="400000"/>
            </a:ln>
          </a:right>
          <a:top>
            <a:ln w="3175" cap="flat">
              <a:solidFill>
                <a:srgbClr val="DBD2B2"/>
              </a:solidFill>
              <a:prstDash val="solid"/>
              <a:miter lim="400000"/>
            </a:ln>
          </a:top>
          <a:bottom>
            <a:ln w="3175" cap="flat">
              <a:solidFill>
                <a:srgbClr val="DBD2B2"/>
              </a:solidFill>
              <a:prstDash val="solid"/>
              <a:miter lim="400000"/>
            </a:ln>
          </a:bottom>
          <a:insideH>
            <a:ln w="3175" cap="flat">
              <a:solidFill>
                <a:srgbClr val="DBD2B2"/>
              </a:solidFill>
              <a:prstDash val="solid"/>
              <a:miter lim="400000"/>
            </a:ln>
          </a:insideH>
          <a:insideV>
            <a:ln w="3175" cap="flat">
              <a:solidFill>
                <a:srgbClr val="DBD2B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6BB94"/>
              </a:solidFill>
              <a:prstDash val="solid"/>
              <a:miter lim="400000"/>
            </a:ln>
          </a:top>
          <a:bottom>
            <a:ln w="12700" cap="flat">
              <a:solidFill>
                <a:srgbClr val="C6BB94"/>
              </a:solidFill>
              <a:prstDash val="solid"/>
              <a:miter lim="400000"/>
            </a:ln>
          </a:bottom>
          <a:insideH>
            <a:ln w="3175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6BB94"/>
              </a:solidFill>
              <a:prstDash val="solid"/>
              <a:miter lim="400000"/>
            </a:ln>
          </a:top>
          <a:bottom>
            <a:ln w="12700" cap="flat">
              <a:solidFill>
                <a:srgbClr val="C6BB94"/>
              </a:solidFill>
              <a:prstDash val="solid"/>
              <a:miter lim="400000"/>
            </a:ln>
          </a:bottom>
          <a:insideH>
            <a:ln w="3175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05"/>
    <p:restoredTop sz="94789"/>
  </p:normalViewPr>
  <p:slideViewPr>
    <p:cSldViewPr snapToGrid="0" snapToObjects="1">
      <p:cViewPr varScale="1">
        <p:scale>
          <a:sx n="110" d="100"/>
          <a:sy n="110" d="100"/>
        </p:scale>
        <p:origin x="200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4" d="100"/>
        <a:sy n="9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paulkovacs/Desktop/book/readings%202%20physical%20risk/cat%20losses%20annua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paulkovacs/Desktop/book/readings%202%20physical%20risk/cat%20losses%20annua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paulkovacs/Documents/saban%20center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635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val>
            <c:numRef>
              <c:f>Sheet1!$H$4:$H$51</c:f>
              <c:numCache>
                <c:formatCode>#,##0</c:formatCode>
                <c:ptCount val="48"/>
                <c:pt idx="0">
                  <c:v>215715</c:v>
                </c:pt>
                <c:pt idx="1">
                  <c:v>210157.5</c:v>
                </c:pt>
                <c:pt idx="2">
                  <c:v>519075</c:v>
                </c:pt>
                <c:pt idx="3">
                  <c:v>225977.5</c:v>
                </c:pt>
                <c:pt idx="4">
                  <c:v>1037232.5</c:v>
                </c:pt>
                <c:pt idx="5">
                  <c:v>497490</c:v>
                </c:pt>
                <c:pt idx="6">
                  <c:v>60175</c:v>
                </c:pt>
                <c:pt idx="7">
                  <c:v>67690</c:v>
                </c:pt>
                <c:pt idx="8">
                  <c:v>1651457.5</c:v>
                </c:pt>
                <c:pt idx="9">
                  <c:v>390877.5</c:v>
                </c:pt>
                <c:pt idx="10">
                  <c:v>854635</c:v>
                </c:pt>
                <c:pt idx="11">
                  <c:v>293100</c:v>
                </c:pt>
                <c:pt idx="12">
                  <c:v>761712.5</c:v>
                </c:pt>
                <c:pt idx="13">
                  <c:v>2435087.5</c:v>
                </c:pt>
                <c:pt idx="14">
                  <c:v>267575</c:v>
                </c:pt>
                <c:pt idx="15">
                  <c:v>6095967.5</c:v>
                </c:pt>
                <c:pt idx="16">
                  <c:v>755522.5</c:v>
                </c:pt>
                <c:pt idx="17">
                  <c:v>739547.5</c:v>
                </c:pt>
                <c:pt idx="18">
                  <c:v>681600</c:v>
                </c:pt>
                <c:pt idx="19">
                  <c:v>985585</c:v>
                </c:pt>
                <c:pt idx="20">
                  <c:v>1602672.5</c:v>
                </c:pt>
                <c:pt idx="21">
                  <c:v>1034990</c:v>
                </c:pt>
                <c:pt idx="22">
                  <c:v>3175910</c:v>
                </c:pt>
                <c:pt idx="23">
                  <c:v>471260</c:v>
                </c:pt>
                <c:pt idx="24">
                  <c:v>455695</c:v>
                </c:pt>
                <c:pt idx="25">
                  <c:v>1073537.5</c:v>
                </c:pt>
                <c:pt idx="26">
                  <c:v>2324122.5</c:v>
                </c:pt>
                <c:pt idx="27">
                  <c:v>2996605</c:v>
                </c:pt>
                <c:pt idx="28">
                  <c:v>4253227.5</c:v>
                </c:pt>
                <c:pt idx="29">
                  <c:v>3559992.5</c:v>
                </c:pt>
                <c:pt idx="30">
                  <c:v>8354015</c:v>
                </c:pt>
                <c:pt idx="31">
                  <c:v>2577227.5</c:v>
                </c:pt>
                <c:pt idx="32">
                  <c:v>1633595</c:v>
                </c:pt>
                <c:pt idx="33">
                  <c:v>12856727.5</c:v>
                </c:pt>
                <c:pt idx="34">
                  <c:v>3026052.5</c:v>
                </c:pt>
                <c:pt idx="35">
                  <c:v>4555000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3C-2B40-911A-992098D37269}"/>
            </c:ext>
          </c:extLst>
        </c:ser>
        <c:ser>
          <c:idx val="1"/>
          <c:order val="1"/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val>
            <c:numRef>
              <c:f>Sheet1!$I$4:$I$51</c:f>
              <c:numCache>
                <c:formatCode>#,##0</c:formatCode>
                <c:ptCount val="48"/>
                <c:pt idx="0">
                  <c:v>213307.28387499996</c:v>
                </c:pt>
                <c:pt idx="1">
                  <c:v>231438.40300437497</c:v>
                </c:pt>
                <c:pt idx="2">
                  <c:v>251110.66725974684</c:v>
                </c:pt>
                <c:pt idx="3">
                  <c:v>272455.07397682534</c:v>
                </c:pt>
                <c:pt idx="4">
                  <c:v>295613.75526485551</c:v>
                </c:pt>
                <c:pt idx="5">
                  <c:v>320740.92446236825</c:v>
                </c:pt>
                <c:pt idx="6">
                  <c:v>348003.90304166952</c:v>
                </c:pt>
                <c:pt idx="7">
                  <c:v>377584.23480021139</c:v>
                </c:pt>
                <c:pt idx="8">
                  <c:v>409678.89475822932</c:v>
                </c:pt>
                <c:pt idx="9">
                  <c:v>444501.60081267881</c:v>
                </c:pt>
                <c:pt idx="10">
                  <c:v>482284.23688175651</c:v>
                </c:pt>
                <c:pt idx="11">
                  <c:v>523278.39701670583</c:v>
                </c:pt>
                <c:pt idx="12">
                  <c:v>567757.06076312577</c:v>
                </c:pt>
                <c:pt idx="13">
                  <c:v>616016.4109279915</c:v>
                </c:pt>
                <c:pt idx="14">
                  <c:v>668377.80585687072</c:v>
                </c:pt>
                <c:pt idx="15">
                  <c:v>725189.91935470467</c:v>
                </c:pt>
                <c:pt idx="16">
                  <c:v>786831.0624998546</c:v>
                </c:pt>
                <c:pt idx="17">
                  <c:v>853711.70281234221</c:v>
                </c:pt>
                <c:pt idx="18">
                  <c:v>926277.19755139132</c:v>
                </c:pt>
                <c:pt idx="19">
                  <c:v>1005010.7593432595</c:v>
                </c:pt>
                <c:pt idx="20">
                  <c:v>1090436.6738874365</c:v>
                </c:pt>
                <c:pt idx="21">
                  <c:v>1183123.7911678685</c:v>
                </c:pt>
                <c:pt idx="22">
                  <c:v>1283689.3134171374</c:v>
                </c:pt>
                <c:pt idx="23">
                  <c:v>1392802.9050575939</c:v>
                </c:pt>
                <c:pt idx="24">
                  <c:v>1511191.1519874893</c:v>
                </c:pt>
                <c:pt idx="25">
                  <c:v>1639642.3999064257</c:v>
                </c:pt>
                <c:pt idx="26">
                  <c:v>1779012.0038984718</c:v>
                </c:pt>
                <c:pt idx="27">
                  <c:v>1930228.0242298418</c:v>
                </c:pt>
                <c:pt idx="28">
                  <c:v>2094297.4062893782</c:v>
                </c:pt>
                <c:pt idx="29">
                  <c:v>2272312.6858239751</c:v>
                </c:pt>
                <c:pt idx="30">
                  <c:v>2465459.2641190127</c:v>
                </c:pt>
                <c:pt idx="31">
                  <c:v>2675023.3015691289</c:v>
                </c:pt>
                <c:pt idx="32">
                  <c:v>2902400.2822025046</c:v>
                </c:pt>
                <c:pt idx="33">
                  <c:v>3149104.3061897173</c:v>
                </c:pt>
                <c:pt idx="34">
                  <c:v>3416778.1722158431</c:v>
                </c:pt>
                <c:pt idx="35">
                  <c:v>3707204.3168541896</c:v>
                </c:pt>
                <c:pt idx="36">
                  <c:v>4022316.6837867955</c:v>
                </c:pt>
                <c:pt idx="37">
                  <c:v>4364213.6019086726</c:v>
                </c:pt>
                <c:pt idx="38">
                  <c:v>4735171.7580709094</c:v>
                </c:pt>
                <c:pt idx="39">
                  <c:v>5137661.3575069364</c:v>
                </c:pt>
                <c:pt idx="40">
                  <c:v>5574362.5728950258</c:v>
                </c:pt>
                <c:pt idx="41">
                  <c:v>6048183.3915911028</c:v>
                </c:pt>
                <c:pt idx="42">
                  <c:v>6562278.979876346</c:v>
                </c:pt>
                <c:pt idx="43">
                  <c:v>7120072.693165835</c:v>
                </c:pt>
                <c:pt idx="44">
                  <c:v>7725278.8720849305</c:v>
                </c:pt>
                <c:pt idx="45">
                  <c:v>8381927.5762121491</c:v>
                </c:pt>
                <c:pt idx="46">
                  <c:v>9094391.4201901816</c:v>
                </c:pt>
                <c:pt idx="47">
                  <c:v>9867414.6909063458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C3C-2B40-911A-992098D37269}"/>
            </c:ext>
          </c:extLst>
        </c:ser>
        <c:ser>
          <c:idx val="2"/>
          <c:order val="2"/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val>
            <c:numRef>
              <c:f>Sheet1!$J$4:$J$51</c:f>
              <c:numCache>
                <c:formatCode>#,##0</c:formatCode>
                <c:ptCount val="48"/>
                <c:pt idx="0">
                  <c:v>218659.54352800004</c:v>
                </c:pt>
                <c:pt idx="1">
                  <c:v>239213.54061963205</c:v>
                </c:pt>
                <c:pt idx="2">
                  <c:v>261699.61343787747</c:v>
                </c:pt>
                <c:pt idx="3">
                  <c:v>286299.377101038</c:v>
                </c:pt>
                <c:pt idx="4">
                  <c:v>313211.51854853559</c:v>
                </c:pt>
                <c:pt idx="5">
                  <c:v>342653.40129209799</c:v>
                </c:pt>
                <c:pt idx="6">
                  <c:v>374862.82101355522</c:v>
                </c:pt>
                <c:pt idx="7">
                  <c:v>410099.92618882947</c:v>
                </c:pt>
                <c:pt idx="8">
                  <c:v>448649.31925057946</c:v>
                </c:pt>
                <c:pt idx="9">
                  <c:v>490822.35526013398</c:v>
                </c:pt>
                <c:pt idx="10">
                  <c:v>536959.65665458667</c:v>
                </c:pt>
                <c:pt idx="11">
                  <c:v>587433.86438011786</c:v>
                </c:pt>
                <c:pt idx="12">
                  <c:v>642652.64763184893</c:v>
                </c:pt>
                <c:pt idx="13">
                  <c:v>703061.9965092428</c:v>
                </c:pt>
                <c:pt idx="14">
                  <c:v>769149.82418111165</c:v>
                </c:pt>
                <c:pt idx="15">
                  <c:v>841449.90765413619</c:v>
                </c:pt>
                <c:pt idx="16">
                  <c:v>920546.19897362508</c:v>
                </c:pt>
                <c:pt idx="17">
                  <c:v>1007077.5416771459</c:v>
                </c:pt>
                <c:pt idx="18">
                  <c:v>1101742.8305947976</c:v>
                </c:pt>
                <c:pt idx="19">
                  <c:v>1205306.6566707087</c:v>
                </c:pt>
                <c:pt idx="20">
                  <c:v>1318605.4823977554</c:v>
                </c:pt>
                <c:pt idx="21">
                  <c:v>1442554.3977431445</c:v>
                </c:pt>
                <c:pt idx="22">
                  <c:v>1578154.5111310002</c:v>
                </c:pt>
                <c:pt idx="23">
                  <c:v>1726501.0351773144</c:v>
                </c:pt>
                <c:pt idx="24">
                  <c:v>1888792.132483982</c:v>
                </c:pt>
                <c:pt idx="25">
                  <c:v>2066338.5929374765</c:v>
                </c:pt>
                <c:pt idx="26">
                  <c:v>2260574.4206735995</c:v>
                </c:pt>
                <c:pt idx="27">
                  <c:v>2473068.4162169178</c:v>
                </c:pt>
                <c:pt idx="28">
                  <c:v>2705536.8473413084</c:v>
                </c:pt>
                <c:pt idx="29">
                  <c:v>2959857.3109913915</c:v>
                </c:pt>
                <c:pt idx="30">
                  <c:v>3238083.8982245824</c:v>
                </c:pt>
                <c:pt idx="31">
                  <c:v>3542463.7846576935</c:v>
                </c:pt>
                <c:pt idx="32">
                  <c:v>3875455.3804155169</c:v>
                </c:pt>
                <c:pt idx="33">
                  <c:v>4239748.1861745762</c:v>
                </c:pt>
                <c:pt idx="34">
                  <c:v>4638284.5156749869</c:v>
                </c:pt>
                <c:pt idx="35">
                  <c:v>5074283.2601484358</c:v>
                </c:pt>
                <c:pt idx="36">
                  <c:v>5551265.8866023896</c:v>
                </c:pt>
                <c:pt idx="37">
                  <c:v>6073084.8799430151</c:v>
                </c:pt>
                <c:pt idx="38">
                  <c:v>6643954.858657659</c:v>
                </c:pt>
                <c:pt idx="39">
                  <c:v>7268486.6153714797</c:v>
                </c:pt>
                <c:pt idx="40">
                  <c:v>7951724.3572163992</c:v>
                </c:pt>
                <c:pt idx="41">
                  <c:v>8699186.4467947409</c:v>
                </c:pt>
                <c:pt idx="42">
                  <c:v>9516909.9727934469</c:v>
                </c:pt>
                <c:pt idx="43">
                  <c:v>10411499.510236032</c:v>
                </c:pt>
                <c:pt idx="44">
                  <c:v>11390180.464198221</c:v>
                </c:pt>
                <c:pt idx="45">
                  <c:v>12460857.427832855</c:v>
                </c:pt>
                <c:pt idx="46">
                  <c:v>13632178.026049145</c:v>
                </c:pt>
                <c:pt idx="47">
                  <c:v>14913602.760497766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C3C-2B40-911A-992098D372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14237727"/>
        <c:axId val="1814479647"/>
      </c:lineChart>
      <c:catAx>
        <c:axId val="1814237727"/>
        <c:scaling>
          <c:orientation val="minMax"/>
        </c:scaling>
        <c:delete val="1"/>
        <c:axPos val="b"/>
        <c:majorTickMark val="none"/>
        <c:minorTickMark val="none"/>
        <c:tickLblPos val="nextTo"/>
        <c:crossAx val="1814479647"/>
        <c:crosses val="autoZero"/>
        <c:auto val="1"/>
        <c:lblAlgn val="ctr"/>
        <c:lblOffset val="100"/>
        <c:noMultiLvlLbl val="0"/>
      </c:catAx>
      <c:valAx>
        <c:axId val="1814479647"/>
        <c:scaling>
          <c:orientation val="minMax"/>
          <c:max val="1500000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814237727"/>
        <c:crosses val="autoZero"/>
        <c:crossBetween val="between"/>
        <c:majorUnit val="5000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635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val>
            <c:numRef>
              <c:f>Sheet1!$H$4:$H$49</c:f>
              <c:numCache>
                <c:formatCode>#,##0</c:formatCode>
                <c:ptCount val="46"/>
                <c:pt idx="0">
                  <c:v>215715</c:v>
                </c:pt>
                <c:pt idx="1">
                  <c:v>210157.5</c:v>
                </c:pt>
                <c:pt idx="2">
                  <c:v>519075</c:v>
                </c:pt>
                <c:pt idx="3">
                  <c:v>225977.5</c:v>
                </c:pt>
                <c:pt idx="4">
                  <c:v>1037232.5</c:v>
                </c:pt>
                <c:pt idx="5">
                  <c:v>497490</c:v>
                </c:pt>
                <c:pt idx="6">
                  <c:v>60175</c:v>
                </c:pt>
                <c:pt idx="7">
                  <c:v>67690</c:v>
                </c:pt>
                <c:pt idx="8">
                  <c:v>1651457.5</c:v>
                </c:pt>
                <c:pt idx="9">
                  <c:v>390877.5</c:v>
                </c:pt>
                <c:pt idx="10">
                  <c:v>854635</c:v>
                </c:pt>
                <c:pt idx="11">
                  <c:v>293100</c:v>
                </c:pt>
                <c:pt idx="12">
                  <c:v>761712.5</c:v>
                </c:pt>
                <c:pt idx="13">
                  <c:v>2435087.5</c:v>
                </c:pt>
                <c:pt idx="14">
                  <c:v>267575</c:v>
                </c:pt>
                <c:pt idx="15">
                  <c:v>6095967.5</c:v>
                </c:pt>
                <c:pt idx="16">
                  <c:v>755522.5</c:v>
                </c:pt>
                <c:pt idx="17">
                  <c:v>739547.5</c:v>
                </c:pt>
                <c:pt idx="18">
                  <c:v>681600</c:v>
                </c:pt>
                <c:pt idx="19">
                  <c:v>985585</c:v>
                </c:pt>
                <c:pt idx="20">
                  <c:v>1602672.5</c:v>
                </c:pt>
                <c:pt idx="21">
                  <c:v>1034990</c:v>
                </c:pt>
                <c:pt idx="22">
                  <c:v>3175910</c:v>
                </c:pt>
                <c:pt idx="23">
                  <c:v>471260</c:v>
                </c:pt>
                <c:pt idx="24">
                  <c:v>455695</c:v>
                </c:pt>
                <c:pt idx="25">
                  <c:v>1073537.5</c:v>
                </c:pt>
                <c:pt idx="26">
                  <c:v>2324122.5</c:v>
                </c:pt>
                <c:pt idx="27">
                  <c:v>2996605</c:v>
                </c:pt>
                <c:pt idx="28">
                  <c:v>4253227.5</c:v>
                </c:pt>
                <c:pt idx="29">
                  <c:v>3559992.5</c:v>
                </c:pt>
                <c:pt idx="30">
                  <c:v>8354015</c:v>
                </c:pt>
                <c:pt idx="31">
                  <c:v>2577227.5</c:v>
                </c:pt>
                <c:pt idx="32">
                  <c:v>1633595</c:v>
                </c:pt>
                <c:pt idx="33">
                  <c:v>12856727.5</c:v>
                </c:pt>
                <c:pt idx="34">
                  <c:v>3026052.5</c:v>
                </c:pt>
                <c:pt idx="35">
                  <c:v>4555000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11965752.5</c:v>
                </c:pt>
                <c:pt idx="45">
                  <c:v>13120185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AD11-2646-9D89-483BFD5BA4F8}"/>
            </c:ext>
          </c:extLst>
        </c:ser>
        <c:ser>
          <c:idx val="1"/>
          <c:order val="1"/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val>
            <c:numRef>
              <c:f>Sheet1!$I$4:$I$49</c:f>
              <c:numCache>
                <c:formatCode>#,##0</c:formatCode>
                <c:ptCount val="46"/>
                <c:pt idx="0">
                  <c:v>215715</c:v>
                </c:pt>
                <c:pt idx="1">
                  <c:v>236207.92499999999</c:v>
                </c:pt>
                <c:pt idx="2">
                  <c:v>258647.67787499999</c:v>
                </c:pt>
                <c:pt idx="3">
                  <c:v>283219.20727312501</c:v>
                </c:pt>
                <c:pt idx="4">
                  <c:v>310125.03196407185</c:v>
                </c:pt>
                <c:pt idx="5">
                  <c:v>339586.91000065865</c:v>
                </c:pt>
                <c:pt idx="6">
                  <c:v>371847.66645072121</c:v>
                </c:pt>
                <c:pt idx="7">
                  <c:v>407173.19476353971</c:v>
                </c:pt>
                <c:pt idx="8">
                  <c:v>445854.64826607599</c:v>
                </c:pt>
                <c:pt idx="9">
                  <c:v>488210.8398513532</c:v>
                </c:pt>
                <c:pt idx="10">
                  <c:v>534590.86963723169</c:v>
                </c:pt>
                <c:pt idx="11">
                  <c:v>585377.00225276873</c:v>
                </c:pt>
                <c:pt idx="12">
                  <c:v>640987.81746678171</c:v>
                </c:pt>
                <c:pt idx="13">
                  <c:v>701881.66012612591</c:v>
                </c:pt>
                <c:pt idx="14">
                  <c:v>768560.41783810779</c:v>
                </c:pt>
                <c:pt idx="15">
                  <c:v>841573.65753272804</c:v>
                </c:pt>
                <c:pt idx="16">
                  <c:v>921523.15499833715</c:v>
                </c:pt>
                <c:pt idx="17">
                  <c:v>1009067.8547231791</c:v>
                </c:pt>
                <c:pt idx="18">
                  <c:v>1104929.3009218811</c:v>
                </c:pt>
                <c:pt idx="19">
                  <c:v>1209897.5845094598</c:v>
                </c:pt>
                <c:pt idx="20">
                  <c:v>1324837.8550378585</c:v>
                </c:pt>
                <c:pt idx="21">
                  <c:v>1450697.451266455</c:v>
                </c:pt>
                <c:pt idx="22">
                  <c:v>1588513.7091367682</c:v>
                </c:pt>
                <c:pt idx="23">
                  <c:v>1739422.5115047612</c:v>
                </c:pt>
                <c:pt idx="24">
                  <c:v>1904667.6500977133</c:v>
                </c:pt>
                <c:pt idx="25">
                  <c:v>2085611.0768569962</c:v>
                </c:pt>
                <c:pt idx="26">
                  <c:v>2283744.1291584107</c:v>
                </c:pt>
                <c:pt idx="27">
                  <c:v>2500699.8214284596</c:v>
                </c:pt>
                <c:pt idx="28">
                  <c:v>2738266.3044641633</c:v>
                </c:pt>
                <c:pt idx="29">
                  <c:v>2998401.6033882587</c:v>
                </c:pt>
                <c:pt idx="30">
                  <c:v>3283249.7557101431</c:v>
                </c:pt>
                <c:pt idx="31">
                  <c:v>3595158.4825026067</c:v>
                </c:pt>
                <c:pt idx="32">
                  <c:v>3936698.5383403543</c:v>
                </c:pt>
                <c:pt idx="33">
                  <c:v>4310684.8994826879</c:v>
                </c:pt>
                <c:pt idx="34">
                  <c:v>4720199.9649335435</c:v>
                </c:pt>
                <c:pt idx="35">
                  <c:v>5168618.9616022296</c:v>
                </c:pt>
                <c:pt idx="36">
                  <c:v>5659637.7629544409</c:v>
                </c:pt>
                <c:pt idx="37">
                  <c:v>6197303.3504351126</c:v>
                </c:pt>
                <c:pt idx="38">
                  <c:v>6786047.168726448</c:v>
                </c:pt>
                <c:pt idx="39">
                  <c:v>7430721.6497554602</c:v>
                </c:pt>
                <c:pt idx="40">
                  <c:v>8136640.2064822288</c:v>
                </c:pt>
                <c:pt idx="41">
                  <c:v>8909621.0260980409</c:v>
                </c:pt>
                <c:pt idx="42">
                  <c:v>9756035.0235773548</c:v>
                </c:pt>
                <c:pt idx="43">
                  <c:v>10682858.350817204</c:v>
                </c:pt>
                <c:pt idx="44">
                  <c:v>11697729.894144837</c:v>
                </c:pt>
                <c:pt idx="45">
                  <c:v>12809014.234088596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D11-2646-9D89-483BFD5BA4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2875967"/>
        <c:axId val="292864911"/>
      </c:lineChart>
      <c:catAx>
        <c:axId val="292875967"/>
        <c:scaling>
          <c:orientation val="minMax"/>
        </c:scaling>
        <c:delete val="1"/>
        <c:axPos val="b"/>
        <c:majorTickMark val="none"/>
        <c:minorTickMark val="none"/>
        <c:tickLblPos val="nextTo"/>
        <c:crossAx val="292864911"/>
        <c:crosses val="autoZero"/>
        <c:auto val="1"/>
        <c:lblAlgn val="ctr"/>
        <c:lblOffset val="100"/>
        <c:noMultiLvlLbl val="0"/>
      </c:catAx>
      <c:valAx>
        <c:axId val="292864911"/>
        <c:scaling>
          <c:logBase val="10"/>
          <c:orientation val="minMax"/>
          <c:max val="15000000"/>
          <c:min val="5000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2928759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2.5428331875182269E-2"/>
          <c:w val="0.95758703463533468"/>
          <c:h val="0.8981481481481481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val>
            <c:numRef>
              <c:f>Sheet1!$B$5:$B$39</c:f>
              <c:numCache>
                <c:formatCode>General</c:formatCode>
                <c:ptCount val="35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0</c:v>
                </c:pt>
                <c:pt idx="12">
                  <c:v>2</c:v>
                </c:pt>
                <c:pt idx="13">
                  <c:v>0</c:v>
                </c:pt>
                <c:pt idx="14">
                  <c:v>1</c:v>
                </c:pt>
                <c:pt idx="15">
                  <c:v>0</c:v>
                </c:pt>
                <c:pt idx="16">
                  <c:v>1</c:v>
                </c:pt>
                <c:pt idx="17">
                  <c:v>5</c:v>
                </c:pt>
                <c:pt idx="18">
                  <c:v>5</c:v>
                </c:pt>
                <c:pt idx="19">
                  <c:v>8</c:v>
                </c:pt>
                <c:pt idx="20">
                  <c:v>14</c:v>
                </c:pt>
                <c:pt idx="21">
                  <c:v>16</c:v>
                </c:pt>
                <c:pt idx="22">
                  <c:v>57</c:v>
                </c:pt>
                <c:pt idx="23">
                  <c:v>62</c:v>
                </c:pt>
                <c:pt idx="24">
                  <c:v>63</c:v>
                </c:pt>
                <c:pt idx="25">
                  <c:v>56</c:v>
                </c:pt>
                <c:pt idx="26">
                  <c:v>71</c:v>
                </c:pt>
                <c:pt idx="27">
                  <c:v>57</c:v>
                </c:pt>
                <c:pt idx="28">
                  <c:v>78</c:v>
                </c:pt>
                <c:pt idx="29">
                  <c:v>86</c:v>
                </c:pt>
                <c:pt idx="30">
                  <c:v>89</c:v>
                </c:pt>
                <c:pt idx="31">
                  <c:v>135</c:v>
                </c:pt>
                <c:pt idx="32">
                  <c:v>123</c:v>
                </c:pt>
                <c:pt idx="33">
                  <c:v>107</c:v>
                </c:pt>
                <c:pt idx="3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03-1E4B-A7A5-D2F8C1947A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2138167039"/>
        <c:axId val="2117583167"/>
      </c:barChart>
      <c:catAx>
        <c:axId val="2138167039"/>
        <c:scaling>
          <c:orientation val="minMax"/>
        </c:scaling>
        <c:delete val="1"/>
        <c:axPos val="b"/>
        <c:majorTickMark val="none"/>
        <c:minorTickMark val="none"/>
        <c:tickLblPos val="nextTo"/>
        <c:crossAx val="2117583167"/>
        <c:crosses val="autoZero"/>
        <c:auto val="1"/>
        <c:lblAlgn val="ctr"/>
        <c:lblOffset val="100"/>
        <c:noMultiLvlLbl val="0"/>
      </c:catAx>
      <c:valAx>
        <c:axId val="2117583167"/>
        <c:scaling>
          <c:orientation val="minMax"/>
          <c:max val="15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138167039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AF0A371-F9AC-D84E-9800-BFCC7E8046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73F4A7-C35E-3747-95EB-15C75583EE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E082C-08A3-7849-9CFB-59223F283064}" type="datetimeFigureOut">
              <a:rPr lang="en-US" smtClean="0"/>
              <a:t>7/6/22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CB197A-D232-C240-BC84-BD54963167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021B87-3C73-5647-8575-31D2EBF3BD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23660E-8BBC-4148-A399-0E1141C9C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2481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Shape 152"/>
          <p:cNvSpPr>
            <a:spLocks noGrp="1"/>
          </p:cNvSpPr>
          <p:nvPr>
            <p:ph type="body" sz="quarter" idx="1"/>
          </p:nvPr>
        </p:nvSpPr>
        <p:spPr>
          <a:xfrm>
            <a:off x="1219200" y="3257550"/>
            <a:ext cx="67056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F209B993-7C0A-3341-9606-21DAC625D5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</p:spPr>
      </p:sp>
      <p:sp>
        <p:nvSpPr>
          <p:cNvPr id="2425859" name="Rectangle 3">
            <a:extLst>
              <a:ext uri="{FF2B5EF4-FFF2-40B4-BE49-F238E27FC236}">
                <a16:creationId xmlns:a16="http://schemas.microsoft.com/office/drawing/2014/main" id="{B48CEDF5-FDB3-DE41-8129-616EF617A4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6986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2C9A8221-F3B5-9547-AD38-ADEE84C8AD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</p:spPr>
      </p:sp>
      <p:sp>
        <p:nvSpPr>
          <p:cNvPr id="2475011" name="Rectangle 3">
            <a:extLst>
              <a:ext uri="{FF2B5EF4-FFF2-40B4-BE49-F238E27FC236}">
                <a16:creationId xmlns:a16="http://schemas.microsoft.com/office/drawing/2014/main" id="{B45AED1D-B45A-A748-8E80-44F4A36B3A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579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2C9A8221-F3B5-9547-AD38-ADEE84C8AD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</p:spPr>
      </p:sp>
      <p:sp>
        <p:nvSpPr>
          <p:cNvPr id="2475011" name="Rectangle 3">
            <a:extLst>
              <a:ext uri="{FF2B5EF4-FFF2-40B4-BE49-F238E27FC236}">
                <a16:creationId xmlns:a16="http://schemas.microsoft.com/office/drawing/2014/main" id="{B45AED1D-B45A-A748-8E80-44F4A36B3A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580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2C9A8221-F3B5-9547-AD38-ADEE84C8AD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</p:spPr>
      </p:sp>
      <p:sp>
        <p:nvSpPr>
          <p:cNvPr id="2475011" name="Rectangle 3">
            <a:extLst>
              <a:ext uri="{FF2B5EF4-FFF2-40B4-BE49-F238E27FC236}">
                <a16:creationId xmlns:a16="http://schemas.microsoft.com/office/drawing/2014/main" id="{B45AED1D-B45A-A748-8E80-44F4A36B3A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2039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2C9A8221-F3B5-9547-AD38-ADEE84C8AD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</p:spPr>
      </p:sp>
      <p:sp>
        <p:nvSpPr>
          <p:cNvPr id="2475011" name="Rectangle 3">
            <a:extLst>
              <a:ext uri="{FF2B5EF4-FFF2-40B4-BE49-F238E27FC236}">
                <a16:creationId xmlns:a16="http://schemas.microsoft.com/office/drawing/2014/main" id="{B45AED1D-B45A-A748-8E80-44F4A36B3A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6107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2C9A8221-F3B5-9547-AD38-ADEE84C8AD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</p:spPr>
      </p:sp>
      <p:sp>
        <p:nvSpPr>
          <p:cNvPr id="2475011" name="Rectangle 3">
            <a:extLst>
              <a:ext uri="{FF2B5EF4-FFF2-40B4-BE49-F238E27FC236}">
                <a16:creationId xmlns:a16="http://schemas.microsoft.com/office/drawing/2014/main" id="{B45AED1D-B45A-A748-8E80-44F4A36B3A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69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2C9A8221-F3B5-9547-AD38-ADEE84C8AD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</p:spPr>
      </p:sp>
      <p:sp>
        <p:nvSpPr>
          <p:cNvPr id="2475011" name="Rectangle 3">
            <a:extLst>
              <a:ext uri="{FF2B5EF4-FFF2-40B4-BE49-F238E27FC236}">
                <a16:creationId xmlns:a16="http://schemas.microsoft.com/office/drawing/2014/main" id="{B45AED1D-B45A-A748-8E80-44F4A36B3A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7942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2C9A8221-F3B5-9547-AD38-ADEE84C8AD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</p:spPr>
      </p:sp>
      <p:sp>
        <p:nvSpPr>
          <p:cNvPr id="2475011" name="Rectangle 3">
            <a:extLst>
              <a:ext uri="{FF2B5EF4-FFF2-40B4-BE49-F238E27FC236}">
                <a16:creationId xmlns:a16="http://schemas.microsoft.com/office/drawing/2014/main" id="{B45AED1D-B45A-A748-8E80-44F4A36B3A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4171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2C9A8221-F3B5-9547-AD38-ADEE84C8AD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</p:spPr>
      </p:sp>
      <p:sp>
        <p:nvSpPr>
          <p:cNvPr id="2475011" name="Rectangle 3">
            <a:extLst>
              <a:ext uri="{FF2B5EF4-FFF2-40B4-BE49-F238E27FC236}">
                <a16:creationId xmlns:a16="http://schemas.microsoft.com/office/drawing/2014/main" id="{B45AED1D-B45A-A748-8E80-44F4A36B3A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125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2C9A8221-F3B5-9547-AD38-ADEE84C8AD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</p:spPr>
      </p:sp>
      <p:sp>
        <p:nvSpPr>
          <p:cNvPr id="2475011" name="Rectangle 3">
            <a:extLst>
              <a:ext uri="{FF2B5EF4-FFF2-40B4-BE49-F238E27FC236}">
                <a16:creationId xmlns:a16="http://schemas.microsoft.com/office/drawing/2014/main" id="{B45AED1D-B45A-A748-8E80-44F4A36B3A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233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>
            <a:extLst>
              <a:ext uri="{FF2B5EF4-FFF2-40B4-BE49-F238E27FC236}">
                <a16:creationId xmlns:a16="http://schemas.microsoft.com/office/drawing/2014/main" id="{A1F9BCFE-DBE9-2145-9073-2D8398B50A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 defTabSz="962025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 defTabSz="962025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 defTabSz="962025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 defTabSz="962025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fld id="{D781DA12-AB2F-184C-B45B-CC549781ED1B}" type="slidenum">
              <a:rPr lang="en-US" altLang="en-US" sz="1300">
                <a:solidFill>
                  <a:schemeClr val="tx1"/>
                </a:solidFill>
              </a:rPr>
              <a:pPr/>
              <a:t>6</a:t>
            </a:fld>
            <a:endParaRPr lang="en-US" altLang="en-US" sz="1300">
              <a:solidFill>
                <a:schemeClr val="tx1"/>
              </a:solidFill>
            </a:endParaRPr>
          </a:p>
        </p:txBody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5650E545-0B48-3D44-A1BF-95DB2737B3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5375" y="549275"/>
            <a:ext cx="4875213" cy="2743200"/>
          </a:xfrm>
          <a:solidFill>
            <a:srgbClr val="FFFFFF"/>
          </a:solidFill>
          <a:ln/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A2D59888-C10F-AF4E-993E-AECA048D49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3" tIns="45716" rIns="91433" bIns="45716"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7137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DE7FE4D6-1891-1A48-8CB3-1678CBA9C4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 defTabSz="962025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 defTabSz="962025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 defTabSz="962025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 defTabSz="962025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marL="0" marR="0" lvl="0" indent="0" algn="r" defTabSz="962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DB49D9-D0CB-8E42-9680-5BF6FDD8D0B4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sym typeface="Arial" panose="020B0604020202020204" pitchFamily="34" charset="0"/>
              </a:rPr>
              <a:pPr marL="0" marR="0" lvl="0" indent="0" algn="r" defTabSz="962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  <a:sym typeface="Arial" panose="020B0604020202020204" pitchFamily="34" charset="0"/>
            </a:endParaRPr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2C9A8221-F3B5-9547-AD38-ADEE84C8AD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475011" name="Rectangle 3">
            <a:extLst>
              <a:ext uri="{FF2B5EF4-FFF2-40B4-BE49-F238E27FC236}">
                <a16:creationId xmlns:a16="http://schemas.microsoft.com/office/drawing/2014/main" id="{B45AED1D-B45A-A748-8E80-44F4A36B3A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481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9ADA113E-7E77-3947-9A1C-7080FA0350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 defTabSz="962025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 defTabSz="962025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 defTabSz="962025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 defTabSz="962025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fld id="{327B7FA0-D4E4-9E4C-8869-0BAB2A7C17B7}" type="slidenum">
              <a:rPr lang="en-US" altLang="en-US" sz="1300" smtClean="0">
                <a:solidFill>
                  <a:schemeClr val="tx1"/>
                </a:solidFill>
              </a:rPr>
              <a:pPr/>
              <a:t>8</a:t>
            </a:fld>
            <a:endParaRPr lang="en-US" altLang="en-US" sz="1300">
              <a:solidFill>
                <a:schemeClr val="tx1"/>
              </a:solidFill>
            </a:endParaRPr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D144F3F6-6B03-9F4C-98EB-7670D6B2EF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25859" name="Rectangle 3">
            <a:extLst>
              <a:ext uri="{FF2B5EF4-FFF2-40B4-BE49-F238E27FC236}">
                <a16:creationId xmlns:a16="http://schemas.microsoft.com/office/drawing/2014/main" id="{01A36BDE-D4D3-6F4D-AABB-B4D57F05F4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13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2C9A8221-F3B5-9547-AD38-ADEE84C8AD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</p:spPr>
      </p:sp>
      <p:sp>
        <p:nvSpPr>
          <p:cNvPr id="2475011" name="Rectangle 3">
            <a:extLst>
              <a:ext uri="{FF2B5EF4-FFF2-40B4-BE49-F238E27FC236}">
                <a16:creationId xmlns:a16="http://schemas.microsoft.com/office/drawing/2014/main" id="{B45AED1D-B45A-A748-8E80-44F4A36B3A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852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9ADA113E-7E77-3947-9A1C-7080FA0350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 defTabSz="962025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 defTabSz="962025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 defTabSz="962025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 defTabSz="962025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defTabSz="9620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fld id="{327B7FA0-D4E4-9E4C-8869-0BAB2A7C17B7}" type="slidenum">
              <a:rPr lang="en-US" altLang="en-US" sz="1300" smtClean="0">
                <a:solidFill>
                  <a:schemeClr val="tx1"/>
                </a:solidFill>
              </a:rPr>
              <a:pPr/>
              <a:t>11</a:t>
            </a:fld>
            <a:endParaRPr lang="en-US" altLang="en-US" sz="1300">
              <a:solidFill>
                <a:schemeClr val="tx1"/>
              </a:solidFill>
            </a:endParaRPr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D144F3F6-6B03-9F4C-98EB-7670D6B2EF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25859" name="Rectangle 3">
            <a:extLst>
              <a:ext uri="{FF2B5EF4-FFF2-40B4-BE49-F238E27FC236}">
                <a16:creationId xmlns:a16="http://schemas.microsoft.com/office/drawing/2014/main" id="{01A36BDE-D4D3-6F4D-AABB-B4D57F05F4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781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2C9A8221-F3B5-9547-AD38-ADEE84C8AD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</p:spPr>
      </p:sp>
      <p:sp>
        <p:nvSpPr>
          <p:cNvPr id="2475011" name="Rectangle 3">
            <a:extLst>
              <a:ext uri="{FF2B5EF4-FFF2-40B4-BE49-F238E27FC236}">
                <a16:creationId xmlns:a16="http://schemas.microsoft.com/office/drawing/2014/main" id="{B45AED1D-B45A-A748-8E80-44F4A36B3A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479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2C9A8221-F3B5-9547-AD38-ADEE84C8AD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solidFill>
            <a:srgbClr val="FFFFFF"/>
          </a:solidFill>
          <a:ln/>
        </p:spPr>
      </p:sp>
      <p:sp>
        <p:nvSpPr>
          <p:cNvPr id="2475011" name="Rectangle 3">
            <a:extLst>
              <a:ext uri="{FF2B5EF4-FFF2-40B4-BE49-F238E27FC236}">
                <a16:creationId xmlns:a16="http://schemas.microsoft.com/office/drawing/2014/main" id="{B45AED1D-B45A-A748-8E80-44F4A36B3A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629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3318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29335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85767" y="228600"/>
            <a:ext cx="2781300" cy="6032500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1867" y="228600"/>
            <a:ext cx="8140700" cy="6032500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31948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193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-title tone copy">
    <p:bg>
      <p:bgPr>
        <a:solidFill>
          <a:srgbClr val="3645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12"/>
          <p:cNvSpPr/>
          <p:nvPr/>
        </p:nvSpPr>
        <p:spPr>
          <a:xfrm>
            <a:off x="-1" y="-3782"/>
            <a:ext cx="12192005" cy="6865564"/>
          </a:xfrm>
          <a:prstGeom prst="rect">
            <a:avLst/>
          </a:prstGeom>
          <a:solidFill>
            <a:srgbClr val="000000">
              <a:alpha val="40125"/>
            </a:srgbClr>
          </a:solidFill>
          <a:ln w="3175">
            <a:miter lim="400000"/>
          </a:ln>
        </p:spPr>
        <p:txBody>
          <a:bodyPr lIns="34289" rIns="34289" anchor="ctr"/>
          <a:lstStyle/>
          <a:p>
            <a:pPr defTabSz="308072">
              <a:defRPr sz="1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/>
          </a:p>
        </p:txBody>
      </p:sp>
      <p:sp>
        <p:nvSpPr>
          <p:cNvPr id="33" name="Rectangle 6"/>
          <p:cNvSpPr/>
          <p:nvPr/>
        </p:nvSpPr>
        <p:spPr>
          <a:xfrm>
            <a:off x="-1" y="6639321"/>
            <a:ext cx="12192005" cy="218680"/>
          </a:xfrm>
          <a:prstGeom prst="rect">
            <a:avLst/>
          </a:prstGeom>
          <a:solidFill>
            <a:srgbClr val="C0504D">
              <a:alpha val="57744"/>
            </a:srgbClr>
          </a:solidFill>
          <a:ln w="3175">
            <a:miter lim="400000"/>
          </a:ln>
        </p:spPr>
        <p:txBody>
          <a:bodyPr lIns="34289" rIns="34289"/>
          <a:lstStyle/>
          <a:p>
            <a:pPr algn="l" defTabSz="685800"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350"/>
          </a:p>
        </p:txBody>
      </p:sp>
      <p:sp>
        <p:nvSpPr>
          <p:cNvPr id="34" name="Rectangle 8"/>
          <p:cNvSpPr/>
          <p:nvPr/>
        </p:nvSpPr>
        <p:spPr>
          <a:xfrm>
            <a:off x="14" y="6596159"/>
            <a:ext cx="12191987" cy="66487"/>
          </a:xfrm>
          <a:prstGeom prst="rect">
            <a:avLst/>
          </a:prstGeom>
          <a:solidFill>
            <a:srgbClr val="4F81BD">
              <a:alpha val="68860"/>
            </a:srgbClr>
          </a:solidFill>
          <a:ln w="3175">
            <a:miter lim="400000"/>
          </a:ln>
        </p:spPr>
        <p:txBody>
          <a:bodyPr lIns="34289" rIns="34289"/>
          <a:lstStyle/>
          <a:p>
            <a:pPr algn="l" defTabSz="685800"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350"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6577" y="6639323"/>
            <a:ext cx="221623" cy="218675"/>
          </a:xfrm>
          <a:prstGeom prst="rect">
            <a:avLst/>
          </a:prstGeom>
        </p:spPr>
        <p:txBody>
          <a:bodyPr lIns="26787" tIns="26787" rIns="26787" bIns="26787" anchor="t"/>
          <a:lstStyle>
            <a:lvl1pPr algn="ctr" defTabSz="308072">
              <a:defRPr sz="825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856623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-title tone copy">
    <p:bg>
      <p:bgPr>
        <a:solidFill>
          <a:srgbClr val="3645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12"/>
          <p:cNvSpPr/>
          <p:nvPr/>
        </p:nvSpPr>
        <p:spPr>
          <a:xfrm>
            <a:off x="-1" y="-3782"/>
            <a:ext cx="12192005" cy="6865564"/>
          </a:xfrm>
          <a:prstGeom prst="rect">
            <a:avLst/>
          </a:prstGeom>
          <a:solidFill>
            <a:srgbClr val="000000">
              <a:alpha val="40125"/>
            </a:srgbClr>
          </a:solidFill>
          <a:ln w="3175">
            <a:miter lim="400000"/>
          </a:ln>
        </p:spPr>
        <p:txBody>
          <a:bodyPr lIns="34289" rIns="34289" anchor="ctr"/>
          <a:lstStyle/>
          <a:p>
            <a:pPr defTabSz="308072">
              <a:defRPr sz="1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/>
          </a:p>
        </p:txBody>
      </p:sp>
      <p:sp>
        <p:nvSpPr>
          <p:cNvPr id="43" name="Rectangle 6"/>
          <p:cNvSpPr/>
          <p:nvPr/>
        </p:nvSpPr>
        <p:spPr>
          <a:xfrm>
            <a:off x="-1" y="6639321"/>
            <a:ext cx="12192005" cy="218680"/>
          </a:xfrm>
          <a:prstGeom prst="rect">
            <a:avLst/>
          </a:prstGeom>
          <a:solidFill>
            <a:srgbClr val="C0504D">
              <a:alpha val="57744"/>
            </a:srgbClr>
          </a:solidFill>
          <a:ln w="3175">
            <a:miter lim="400000"/>
          </a:ln>
        </p:spPr>
        <p:txBody>
          <a:bodyPr lIns="34289" rIns="34289"/>
          <a:lstStyle/>
          <a:p>
            <a:pPr algn="l" defTabSz="685800"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350"/>
          </a:p>
        </p:txBody>
      </p:sp>
      <p:sp>
        <p:nvSpPr>
          <p:cNvPr id="44" name="Rectangle 8"/>
          <p:cNvSpPr/>
          <p:nvPr/>
        </p:nvSpPr>
        <p:spPr>
          <a:xfrm>
            <a:off x="14" y="6596159"/>
            <a:ext cx="12191987" cy="66487"/>
          </a:xfrm>
          <a:prstGeom prst="rect">
            <a:avLst/>
          </a:prstGeom>
          <a:solidFill>
            <a:srgbClr val="4F81BD">
              <a:alpha val="68860"/>
            </a:srgbClr>
          </a:solidFill>
          <a:ln w="3175">
            <a:miter lim="400000"/>
          </a:ln>
        </p:spPr>
        <p:txBody>
          <a:bodyPr lIns="34289" rIns="34289"/>
          <a:lstStyle/>
          <a:p>
            <a:pPr algn="l" defTabSz="685800"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350"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6555" y="6639323"/>
            <a:ext cx="221664" cy="218675"/>
          </a:xfrm>
          <a:prstGeom prst="rect">
            <a:avLst/>
          </a:prstGeom>
        </p:spPr>
        <p:txBody>
          <a:bodyPr lIns="26787" tIns="26787" rIns="26787" bIns="26787" anchor="t"/>
          <a:lstStyle>
            <a:lvl1pPr algn="ctr" defTabSz="308072">
              <a:defRPr sz="825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6" name="Rectangle"/>
          <p:cNvSpPr/>
          <p:nvPr/>
        </p:nvSpPr>
        <p:spPr>
          <a:xfrm>
            <a:off x="-1" y="-40308"/>
            <a:ext cx="12192001" cy="6648277"/>
          </a:xfrm>
          <a:prstGeom prst="rect">
            <a:avLst/>
          </a:prstGeom>
          <a:solidFill>
            <a:srgbClr val="374963"/>
          </a:solidFill>
          <a:ln w="3175">
            <a:miter lim="400000"/>
          </a:ln>
        </p:spPr>
        <p:txBody>
          <a:bodyPr lIns="26789" tIns="26789" rIns="26789" bIns="26789" anchor="ctr"/>
          <a:lstStyle/>
          <a:p>
            <a:pPr>
              <a:defRPr sz="2000">
                <a:solidFill>
                  <a:srgbClr val="FFFFFF"/>
                </a:solidFill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500"/>
          </a:p>
        </p:txBody>
      </p:sp>
      <p:grpSp>
        <p:nvGrpSpPr>
          <p:cNvPr id="51" name="Group"/>
          <p:cNvGrpSpPr/>
          <p:nvPr/>
        </p:nvGrpSpPr>
        <p:grpSpPr>
          <a:xfrm>
            <a:off x="63181" y="20111"/>
            <a:ext cx="1372963" cy="1048185"/>
            <a:chOff x="0" y="0"/>
            <a:chExt cx="1372961" cy="1048183"/>
          </a:xfrm>
        </p:grpSpPr>
        <p:grpSp>
          <p:nvGrpSpPr>
            <p:cNvPr id="49" name="Group"/>
            <p:cNvGrpSpPr/>
            <p:nvPr/>
          </p:nvGrpSpPr>
          <p:grpSpPr>
            <a:xfrm>
              <a:off x="89358" y="0"/>
              <a:ext cx="1283604" cy="862497"/>
              <a:chOff x="0" y="0"/>
              <a:chExt cx="1283602" cy="862496"/>
            </a:xfrm>
          </p:grpSpPr>
          <p:pic>
            <p:nvPicPr>
              <p:cNvPr id="47" name="image4.png" descr="image4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453" y="0"/>
                <a:ext cx="1264150" cy="862497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  <p:pic>
            <p:nvPicPr>
              <p:cNvPr id="48" name="image5.png" descr="image5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451098"/>
                <a:ext cx="603157" cy="410147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  <p:sp>
          <p:nvSpPr>
            <p:cNvPr id="50" name="Shape 935"/>
            <p:cNvSpPr txBox="1"/>
            <p:nvPr/>
          </p:nvSpPr>
          <p:spPr>
            <a:xfrm>
              <a:off x="0" y="702765"/>
              <a:ext cx="1360123" cy="345419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 sz="1400">
                  <a:solidFill>
                    <a:srgbClr val="A7A7A7"/>
                  </a:solidFill>
                  <a:latin typeface="Phosphate Inline"/>
                  <a:ea typeface="Phosphate Inline"/>
                  <a:cs typeface="Phosphate Inline"/>
                  <a:sym typeface="Phosphate Inline"/>
                </a:defRPr>
              </a:lvl1pPr>
            </a:lstStyle>
            <a:p>
              <a:r>
                <a:rPr sz="1050"/>
                <a:t>OpenQuake-CA</a:t>
              </a:r>
            </a:p>
          </p:txBody>
        </p:sp>
      </p:grpSp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xfrm>
            <a:off x="1663111" y="31752"/>
            <a:ext cx="10833955" cy="1024903"/>
          </a:xfrm>
          <a:prstGeom prst="rect">
            <a:avLst/>
          </a:prstGeom>
        </p:spPr>
        <p:txBody>
          <a:bodyPr/>
          <a:lstStyle>
            <a:lvl1pPr>
              <a:defRPr sz="34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3" name="Line"/>
          <p:cNvSpPr/>
          <p:nvPr/>
        </p:nvSpPr>
        <p:spPr>
          <a:xfrm>
            <a:off x="1764483" y="956470"/>
            <a:ext cx="8615356" cy="1"/>
          </a:xfrm>
          <a:prstGeom prst="line">
            <a:avLst/>
          </a:prstGeom>
          <a:ln w="25400">
            <a:solidFill>
              <a:srgbClr val="6F6A5A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2000"/>
            </a:pPr>
            <a:endParaRPr sz="1500"/>
          </a:p>
        </p:txBody>
      </p:sp>
    </p:spTree>
    <p:extLst>
      <p:ext uri="{BB962C8B-B14F-4D97-AF65-F5344CB8AC3E}">
        <p14:creationId xmlns:p14="http://schemas.microsoft.com/office/powerpoint/2010/main" val="375312018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0929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257314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1867" y="1638300"/>
            <a:ext cx="5461000" cy="462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6067" y="1638300"/>
            <a:ext cx="5461000" cy="462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743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4458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0893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17438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196357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584598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A808E764-234E-ED4C-AA39-122581D9AA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41867" y="228600"/>
            <a:ext cx="111252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62F74278-7938-E540-A070-14ED404611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41867" y="1638300"/>
            <a:ext cx="111252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Arial" panose="020B060402020202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Arial" panose="020B060402020202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Arial" panose="020B0604020202020204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0359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ＭＳ Ｐゴシック" charset="0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  <a:cs typeface="ＭＳ Ｐゴシック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  <a:cs typeface="ＭＳ Ｐゴシック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  <a:cs typeface="ＭＳ Ｐゴシック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  <a:cs typeface="ＭＳ Ｐゴシック" charset="0"/>
          <a:sym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  <a:sym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  <a:sym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  <a:sym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  <a:ea typeface="ＭＳ Ｐゴシック" charset="0"/>
          <a:sym typeface="Arial" charset="0"/>
        </a:defRPr>
      </a:lvl9pPr>
    </p:titleStyle>
    <p:bodyStyle>
      <a:lvl1pPr marL="177800" indent="-177800" algn="l" rtl="0" eaLnBrk="0" fontAlgn="base" hangingPunct="0">
        <a:spcBef>
          <a:spcPts val="3400"/>
        </a:spcBef>
        <a:spcAft>
          <a:spcPct val="0"/>
        </a:spcAft>
        <a:buClr>
          <a:srgbClr val="747474"/>
        </a:buClr>
        <a:buSzPct val="100000"/>
        <a:buFont typeface="Arial" panose="020B0604020202020204" pitchFamily="34" charset="0"/>
        <a:buChar char="•"/>
        <a:defRPr>
          <a:solidFill>
            <a:srgbClr val="747474"/>
          </a:solidFill>
          <a:latin typeface="+mn-lt"/>
          <a:ea typeface="+mn-ea"/>
          <a:cs typeface="ＭＳ Ｐゴシック" charset="0"/>
          <a:sym typeface="Arial" panose="020B0604020202020204" pitchFamily="34" charset="0"/>
        </a:defRPr>
      </a:lvl1pPr>
      <a:lvl2pPr marL="444500" indent="-177800" algn="l" rtl="0" eaLnBrk="0" fontAlgn="base" hangingPunct="0">
        <a:spcBef>
          <a:spcPts val="3400"/>
        </a:spcBef>
        <a:spcAft>
          <a:spcPct val="0"/>
        </a:spcAft>
        <a:buClr>
          <a:srgbClr val="747474"/>
        </a:buClr>
        <a:buSzPct val="100000"/>
        <a:buFont typeface="Arial" panose="020B0604020202020204" pitchFamily="34" charset="0"/>
        <a:buChar char="•"/>
        <a:defRPr>
          <a:solidFill>
            <a:srgbClr val="747474"/>
          </a:solidFill>
          <a:latin typeface="+mn-lt"/>
          <a:ea typeface="+mn-ea"/>
          <a:cs typeface="ＭＳ Ｐゴシック" charset="0"/>
          <a:sym typeface="Arial" panose="020B0604020202020204" pitchFamily="34" charset="0"/>
        </a:defRPr>
      </a:lvl2pPr>
      <a:lvl3pPr marL="762000" indent="-177800" algn="l" rtl="0" eaLnBrk="0" fontAlgn="base" hangingPunct="0">
        <a:spcBef>
          <a:spcPts val="3400"/>
        </a:spcBef>
        <a:spcAft>
          <a:spcPct val="0"/>
        </a:spcAft>
        <a:buClr>
          <a:srgbClr val="747474"/>
        </a:buClr>
        <a:buSzPct val="100000"/>
        <a:buFont typeface="Arial" panose="020B0604020202020204" pitchFamily="34" charset="0"/>
        <a:buChar char="•"/>
        <a:defRPr>
          <a:solidFill>
            <a:srgbClr val="747474"/>
          </a:solidFill>
          <a:latin typeface="+mn-lt"/>
          <a:ea typeface="+mn-ea"/>
          <a:cs typeface="ＭＳ Ｐゴシック" charset="0"/>
          <a:sym typeface="Arial" panose="020B0604020202020204" pitchFamily="34" charset="0"/>
        </a:defRPr>
      </a:lvl3pPr>
      <a:lvl4pPr marL="1066800" indent="-177800" algn="l" rtl="0" eaLnBrk="0" fontAlgn="base" hangingPunct="0">
        <a:spcBef>
          <a:spcPts val="3400"/>
        </a:spcBef>
        <a:spcAft>
          <a:spcPct val="0"/>
        </a:spcAft>
        <a:buClr>
          <a:srgbClr val="747474"/>
        </a:buClr>
        <a:buSzPct val="100000"/>
        <a:buFont typeface="Arial" panose="020B0604020202020204" pitchFamily="34" charset="0"/>
        <a:buChar char="•"/>
        <a:defRPr>
          <a:solidFill>
            <a:srgbClr val="747474"/>
          </a:solidFill>
          <a:latin typeface="+mn-lt"/>
          <a:ea typeface="+mn-ea"/>
          <a:cs typeface="ＭＳ Ｐゴシック" charset="0"/>
          <a:sym typeface="Arial" panose="020B0604020202020204" pitchFamily="34" charset="0"/>
        </a:defRPr>
      </a:lvl4pPr>
      <a:lvl5pPr marL="1371600" indent="-177800" algn="l" rtl="0" eaLnBrk="0" fontAlgn="base" hangingPunct="0">
        <a:spcBef>
          <a:spcPts val="3400"/>
        </a:spcBef>
        <a:spcAft>
          <a:spcPct val="0"/>
        </a:spcAft>
        <a:buClr>
          <a:srgbClr val="747474"/>
        </a:buClr>
        <a:buSzPct val="100000"/>
        <a:buFont typeface="Arial" panose="020B0604020202020204" pitchFamily="34" charset="0"/>
        <a:buChar char="•"/>
        <a:defRPr>
          <a:solidFill>
            <a:srgbClr val="747474"/>
          </a:solidFill>
          <a:latin typeface="+mn-lt"/>
          <a:ea typeface="+mn-ea"/>
          <a:cs typeface="ＭＳ Ｐゴシック" charset="0"/>
          <a:sym typeface="Arial" panose="020B0604020202020204" pitchFamily="34" charset="0"/>
        </a:defRPr>
      </a:lvl5pPr>
      <a:lvl6pPr marL="1828800" indent="-177800" algn="l" rtl="0" fontAlgn="base">
        <a:spcBef>
          <a:spcPts val="3400"/>
        </a:spcBef>
        <a:spcAft>
          <a:spcPct val="0"/>
        </a:spcAft>
        <a:buClr>
          <a:srgbClr val="747474"/>
        </a:buClr>
        <a:buSzPct val="100000"/>
        <a:buFont typeface="Arial" charset="0"/>
        <a:buChar char="•"/>
        <a:defRPr>
          <a:solidFill>
            <a:srgbClr val="747474"/>
          </a:solidFill>
          <a:latin typeface="+mn-lt"/>
          <a:ea typeface="+mn-ea"/>
          <a:sym typeface="Arial" charset="0"/>
        </a:defRPr>
      </a:lvl6pPr>
      <a:lvl7pPr marL="2286000" indent="-177800" algn="l" rtl="0" fontAlgn="base">
        <a:spcBef>
          <a:spcPts val="3400"/>
        </a:spcBef>
        <a:spcAft>
          <a:spcPct val="0"/>
        </a:spcAft>
        <a:buClr>
          <a:srgbClr val="747474"/>
        </a:buClr>
        <a:buSzPct val="100000"/>
        <a:buFont typeface="Arial" charset="0"/>
        <a:buChar char="•"/>
        <a:defRPr>
          <a:solidFill>
            <a:srgbClr val="747474"/>
          </a:solidFill>
          <a:latin typeface="+mn-lt"/>
          <a:ea typeface="+mn-ea"/>
          <a:sym typeface="Arial" charset="0"/>
        </a:defRPr>
      </a:lvl7pPr>
      <a:lvl8pPr marL="2743200" indent="-177800" algn="l" rtl="0" fontAlgn="base">
        <a:spcBef>
          <a:spcPts val="3400"/>
        </a:spcBef>
        <a:spcAft>
          <a:spcPct val="0"/>
        </a:spcAft>
        <a:buClr>
          <a:srgbClr val="747474"/>
        </a:buClr>
        <a:buSzPct val="100000"/>
        <a:buFont typeface="Arial" charset="0"/>
        <a:buChar char="•"/>
        <a:defRPr>
          <a:solidFill>
            <a:srgbClr val="747474"/>
          </a:solidFill>
          <a:latin typeface="+mn-lt"/>
          <a:ea typeface="+mn-ea"/>
          <a:sym typeface="Arial" charset="0"/>
        </a:defRPr>
      </a:lvl8pPr>
      <a:lvl9pPr marL="3200400" indent="-177800" algn="l" rtl="0" fontAlgn="base">
        <a:spcBef>
          <a:spcPts val="3400"/>
        </a:spcBef>
        <a:spcAft>
          <a:spcPct val="0"/>
        </a:spcAft>
        <a:buClr>
          <a:srgbClr val="747474"/>
        </a:buClr>
        <a:buSzPct val="100000"/>
        <a:buFont typeface="Arial" charset="0"/>
        <a:buChar char="•"/>
        <a:defRPr>
          <a:solidFill>
            <a:srgbClr val="747474"/>
          </a:solidFill>
          <a:latin typeface="+mn-lt"/>
          <a:ea typeface="+mn-ea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/>
          <p:cNvGrpSpPr/>
          <p:nvPr/>
        </p:nvGrpSpPr>
        <p:grpSpPr>
          <a:xfrm>
            <a:off x="8258869" y="6172200"/>
            <a:ext cx="2077348" cy="423894"/>
            <a:chOff x="6575425" y="4506095"/>
            <a:chExt cx="2236788" cy="456429"/>
          </a:xfrm>
          <a:solidFill>
            <a:schemeClr val="bg1"/>
          </a:solidFill>
        </p:grpSpPr>
        <p:sp>
          <p:nvSpPr>
            <p:cNvPr id="69" name="Rectangle 5"/>
            <p:cNvSpPr>
              <a:spLocks noChangeArrowheads="1"/>
            </p:cNvSpPr>
            <p:nvPr/>
          </p:nvSpPr>
          <p:spPr bwMode="auto">
            <a:xfrm>
              <a:off x="6575425" y="4891650"/>
              <a:ext cx="8505" cy="5669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0" name="Freeform 6"/>
            <p:cNvSpPr>
              <a:spLocks/>
            </p:cNvSpPr>
            <p:nvPr/>
          </p:nvSpPr>
          <p:spPr bwMode="auto">
            <a:xfrm>
              <a:off x="6606610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1" name="Freeform 7"/>
            <p:cNvSpPr>
              <a:spLocks/>
            </p:cNvSpPr>
            <p:nvPr/>
          </p:nvSpPr>
          <p:spPr bwMode="auto">
            <a:xfrm>
              <a:off x="6663309" y="4891650"/>
              <a:ext cx="32603" cy="56699"/>
            </a:xfrm>
            <a:custGeom>
              <a:avLst/>
              <a:gdLst>
                <a:gd name="T0" fmla="*/ 9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5 w 23"/>
                <a:gd name="T11" fmla="*/ 5 h 40"/>
                <a:gd name="T12" fmla="*/ 15 w 23"/>
                <a:gd name="T13" fmla="*/ 40 h 40"/>
                <a:gd name="T14" fmla="*/ 9 w 23"/>
                <a:gd name="T15" fmla="*/ 40 h 40"/>
                <a:gd name="T16" fmla="*/ 9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5" y="5"/>
                  </a:lnTo>
                  <a:lnTo>
                    <a:pt x="15" y="40"/>
                  </a:lnTo>
                  <a:lnTo>
                    <a:pt x="9" y="40"/>
                  </a:lnTo>
                  <a:lnTo>
                    <a:pt x="9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2" name="Freeform 8"/>
            <p:cNvSpPr>
              <a:spLocks/>
            </p:cNvSpPr>
            <p:nvPr/>
          </p:nvSpPr>
          <p:spPr bwMode="auto">
            <a:xfrm>
              <a:off x="6715755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5 w 19"/>
                <a:gd name="T7" fmla="*/ 5 h 40"/>
                <a:gd name="T8" fmla="*/ 5 w 19"/>
                <a:gd name="T9" fmla="*/ 18 h 40"/>
                <a:gd name="T10" fmla="*/ 17 w 19"/>
                <a:gd name="T11" fmla="*/ 18 h 40"/>
                <a:gd name="T12" fmla="*/ 17 w 19"/>
                <a:gd name="T13" fmla="*/ 22 h 40"/>
                <a:gd name="T14" fmla="*/ 5 w 19"/>
                <a:gd name="T15" fmla="*/ 22 h 40"/>
                <a:gd name="T16" fmla="*/ 5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3" name="Freeform 9"/>
            <p:cNvSpPr>
              <a:spLocks noEditPoints="1"/>
            </p:cNvSpPr>
            <p:nvPr/>
          </p:nvSpPr>
          <p:spPr bwMode="auto">
            <a:xfrm>
              <a:off x="6765368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2 w 16"/>
                <a:gd name="T5" fmla="*/ 2 h 27"/>
                <a:gd name="T6" fmla="*/ 14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3"/>
                    <a:pt x="14" y="5"/>
                    <a:pt x="14" y="7"/>
                  </a:cubicBezTo>
                  <a:cubicBezTo>
                    <a:pt x="14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1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9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4" name="Freeform 10"/>
            <p:cNvSpPr>
              <a:spLocks/>
            </p:cNvSpPr>
            <p:nvPr/>
          </p:nvSpPr>
          <p:spPr bwMode="auto">
            <a:xfrm>
              <a:off x="6814979" y="4891650"/>
              <a:ext cx="39690" cy="58116"/>
            </a:xfrm>
            <a:custGeom>
              <a:avLst/>
              <a:gdLst>
                <a:gd name="T0" fmla="*/ 19 w 19"/>
                <a:gd name="T1" fmla="*/ 26 h 28"/>
                <a:gd name="T2" fmla="*/ 12 w 19"/>
                <a:gd name="T3" fmla="*/ 28 h 28"/>
                <a:gd name="T4" fmla="*/ 0 w 19"/>
                <a:gd name="T5" fmla="*/ 14 h 28"/>
                <a:gd name="T6" fmla="*/ 12 w 19"/>
                <a:gd name="T7" fmla="*/ 0 h 28"/>
                <a:gd name="T8" fmla="*/ 19 w 19"/>
                <a:gd name="T9" fmla="*/ 1 h 28"/>
                <a:gd name="T10" fmla="*/ 19 w 19"/>
                <a:gd name="T11" fmla="*/ 4 h 28"/>
                <a:gd name="T12" fmla="*/ 12 w 19"/>
                <a:gd name="T13" fmla="*/ 3 h 28"/>
                <a:gd name="T14" fmla="*/ 4 w 19"/>
                <a:gd name="T15" fmla="*/ 13 h 28"/>
                <a:gd name="T16" fmla="*/ 12 w 19"/>
                <a:gd name="T17" fmla="*/ 25 h 28"/>
                <a:gd name="T18" fmla="*/ 16 w 19"/>
                <a:gd name="T19" fmla="*/ 24 h 28"/>
                <a:gd name="T20" fmla="*/ 16 w 19"/>
                <a:gd name="T21" fmla="*/ 15 h 28"/>
                <a:gd name="T22" fmla="*/ 11 w 19"/>
                <a:gd name="T23" fmla="*/ 15 h 28"/>
                <a:gd name="T24" fmla="*/ 11 w 19"/>
                <a:gd name="T25" fmla="*/ 12 h 28"/>
                <a:gd name="T26" fmla="*/ 19 w 19"/>
                <a:gd name="T27" fmla="*/ 12 h 28"/>
                <a:gd name="T28" fmla="*/ 19 w 19"/>
                <a:gd name="T2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8">
                  <a:moveTo>
                    <a:pt x="19" y="26"/>
                  </a:moveTo>
                  <a:cubicBezTo>
                    <a:pt x="18" y="27"/>
                    <a:pt x="15" y="28"/>
                    <a:pt x="12" y="28"/>
                  </a:cubicBezTo>
                  <a:cubicBezTo>
                    <a:pt x="4" y="28"/>
                    <a:pt x="0" y="21"/>
                    <a:pt x="0" y="14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8" y="3"/>
                    <a:pt x="4" y="6"/>
                    <a:pt x="4" y="13"/>
                  </a:cubicBezTo>
                  <a:cubicBezTo>
                    <a:pt x="4" y="20"/>
                    <a:pt x="7" y="25"/>
                    <a:pt x="12" y="25"/>
                  </a:cubicBezTo>
                  <a:cubicBezTo>
                    <a:pt x="14" y="25"/>
                    <a:pt x="15" y="24"/>
                    <a:pt x="16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9" y="12"/>
                    <a:pt x="19" y="12"/>
                    <a:pt x="19" y="12"/>
                  </a:cubicBezTo>
                  <a:lnTo>
                    <a:pt x="19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5" name="Freeform 11"/>
            <p:cNvSpPr>
              <a:spLocks noEditPoints="1"/>
            </p:cNvSpPr>
            <p:nvPr/>
          </p:nvSpPr>
          <p:spPr bwMode="auto">
            <a:xfrm>
              <a:off x="6875931" y="4891650"/>
              <a:ext cx="41107" cy="58116"/>
            </a:xfrm>
            <a:custGeom>
              <a:avLst/>
              <a:gdLst>
                <a:gd name="T0" fmla="*/ 11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1 w 20"/>
                <a:gd name="T9" fmla="*/ 0 h 28"/>
                <a:gd name="T10" fmla="*/ 10 w 20"/>
                <a:gd name="T11" fmla="*/ 25 h 28"/>
                <a:gd name="T12" fmla="*/ 17 w 20"/>
                <a:gd name="T13" fmla="*/ 13 h 28"/>
                <a:gd name="T14" fmla="*/ 11 w 20"/>
                <a:gd name="T15" fmla="*/ 3 h 28"/>
                <a:gd name="T16" fmla="*/ 4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7" y="0"/>
                    <a:pt x="20" y="5"/>
                    <a:pt x="20" y="13"/>
                  </a:cubicBezTo>
                  <a:cubicBezTo>
                    <a:pt x="20" y="23"/>
                    <a:pt x="17" y="28"/>
                    <a:pt x="10" y="28"/>
                  </a:cubicBezTo>
                  <a:cubicBezTo>
                    <a:pt x="4" y="28"/>
                    <a:pt x="0" y="22"/>
                    <a:pt x="0" y="14"/>
                  </a:cubicBezTo>
                  <a:cubicBezTo>
                    <a:pt x="0" y="5"/>
                    <a:pt x="4" y="0"/>
                    <a:pt x="11" y="0"/>
                  </a:cubicBezTo>
                  <a:close/>
                  <a:moveTo>
                    <a:pt x="10" y="25"/>
                  </a:moveTo>
                  <a:cubicBezTo>
                    <a:pt x="14" y="25"/>
                    <a:pt x="17" y="22"/>
                    <a:pt x="17" y="13"/>
                  </a:cubicBezTo>
                  <a:cubicBezTo>
                    <a:pt x="17" y="8"/>
                    <a:pt x="15" y="3"/>
                    <a:pt x="11" y="3"/>
                  </a:cubicBezTo>
                  <a:cubicBezTo>
                    <a:pt x="7" y="3"/>
                    <a:pt x="4" y="6"/>
                    <a:pt x="4" y="14"/>
                  </a:cubicBezTo>
                  <a:cubicBezTo>
                    <a:pt x="4" y="19"/>
                    <a:pt x="6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6" name="Freeform 12"/>
            <p:cNvSpPr>
              <a:spLocks/>
            </p:cNvSpPr>
            <p:nvPr/>
          </p:nvSpPr>
          <p:spPr bwMode="auto">
            <a:xfrm>
              <a:off x="6931213" y="4891650"/>
              <a:ext cx="43942" cy="56699"/>
            </a:xfrm>
            <a:custGeom>
              <a:avLst/>
              <a:gdLst>
                <a:gd name="T0" fmla="*/ 0 w 31"/>
                <a:gd name="T1" fmla="*/ 0 h 40"/>
                <a:gd name="T2" fmla="*/ 6 w 31"/>
                <a:gd name="T3" fmla="*/ 0 h 40"/>
                <a:gd name="T4" fmla="*/ 15 w 31"/>
                <a:gd name="T5" fmla="*/ 33 h 40"/>
                <a:gd name="T6" fmla="*/ 16 w 31"/>
                <a:gd name="T7" fmla="*/ 33 h 40"/>
                <a:gd name="T8" fmla="*/ 25 w 31"/>
                <a:gd name="T9" fmla="*/ 0 h 40"/>
                <a:gd name="T10" fmla="*/ 31 w 31"/>
                <a:gd name="T11" fmla="*/ 0 h 40"/>
                <a:gd name="T12" fmla="*/ 18 w 31"/>
                <a:gd name="T13" fmla="*/ 40 h 40"/>
                <a:gd name="T14" fmla="*/ 13 w 31"/>
                <a:gd name="T15" fmla="*/ 40 h 40"/>
                <a:gd name="T16" fmla="*/ 0 w 31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6" y="0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18" y="40"/>
                  </a:lnTo>
                  <a:lnTo>
                    <a:pt x="13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7" name="Freeform 13"/>
            <p:cNvSpPr>
              <a:spLocks/>
            </p:cNvSpPr>
            <p:nvPr/>
          </p:nvSpPr>
          <p:spPr bwMode="auto">
            <a:xfrm>
              <a:off x="6992165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5 w 20"/>
                <a:gd name="T7" fmla="*/ 5 h 40"/>
                <a:gd name="T8" fmla="*/ 5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5 w 20"/>
                <a:gd name="T15" fmla="*/ 22 h 40"/>
                <a:gd name="T16" fmla="*/ 5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8" name="Freeform 14"/>
            <p:cNvSpPr>
              <a:spLocks noEditPoints="1"/>
            </p:cNvSpPr>
            <p:nvPr/>
          </p:nvSpPr>
          <p:spPr bwMode="auto">
            <a:xfrm>
              <a:off x="7041776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3 w 16"/>
                <a:gd name="T5" fmla="*/ 2 h 27"/>
                <a:gd name="T6" fmla="*/ 15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1" y="1"/>
                    <a:pt x="13" y="2"/>
                  </a:cubicBezTo>
                  <a:cubicBezTo>
                    <a:pt x="14" y="3"/>
                    <a:pt x="15" y="5"/>
                    <a:pt x="15" y="7"/>
                  </a:cubicBezTo>
                  <a:cubicBezTo>
                    <a:pt x="15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2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10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9" name="Freeform 15"/>
            <p:cNvSpPr>
              <a:spLocks/>
            </p:cNvSpPr>
            <p:nvPr/>
          </p:nvSpPr>
          <p:spPr bwMode="auto">
            <a:xfrm>
              <a:off x="7092806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8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8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0" name="Freeform 16"/>
            <p:cNvSpPr>
              <a:spLocks/>
            </p:cNvSpPr>
            <p:nvPr/>
          </p:nvSpPr>
          <p:spPr bwMode="auto">
            <a:xfrm>
              <a:off x="7155175" y="4891650"/>
              <a:ext cx="51029" cy="56699"/>
            </a:xfrm>
            <a:custGeom>
              <a:avLst/>
              <a:gdLst>
                <a:gd name="T0" fmla="*/ 0 w 36"/>
                <a:gd name="T1" fmla="*/ 0 h 40"/>
                <a:gd name="T2" fmla="*/ 8 w 36"/>
                <a:gd name="T3" fmla="*/ 0 h 40"/>
                <a:gd name="T4" fmla="*/ 18 w 36"/>
                <a:gd name="T5" fmla="*/ 33 h 40"/>
                <a:gd name="T6" fmla="*/ 18 w 36"/>
                <a:gd name="T7" fmla="*/ 33 h 40"/>
                <a:gd name="T8" fmla="*/ 28 w 36"/>
                <a:gd name="T9" fmla="*/ 0 h 40"/>
                <a:gd name="T10" fmla="*/ 36 w 36"/>
                <a:gd name="T11" fmla="*/ 0 h 40"/>
                <a:gd name="T12" fmla="*/ 36 w 36"/>
                <a:gd name="T13" fmla="*/ 40 h 40"/>
                <a:gd name="T14" fmla="*/ 31 w 36"/>
                <a:gd name="T15" fmla="*/ 40 h 40"/>
                <a:gd name="T16" fmla="*/ 31 w 36"/>
                <a:gd name="T17" fmla="*/ 6 h 40"/>
                <a:gd name="T18" fmla="*/ 31 w 36"/>
                <a:gd name="T19" fmla="*/ 6 h 40"/>
                <a:gd name="T20" fmla="*/ 20 w 36"/>
                <a:gd name="T21" fmla="*/ 40 h 40"/>
                <a:gd name="T22" fmla="*/ 15 w 36"/>
                <a:gd name="T23" fmla="*/ 40 h 40"/>
                <a:gd name="T24" fmla="*/ 5 w 36"/>
                <a:gd name="T25" fmla="*/ 6 h 40"/>
                <a:gd name="T26" fmla="*/ 5 w 36"/>
                <a:gd name="T27" fmla="*/ 6 h 40"/>
                <a:gd name="T28" fmla="*/ 5 w 36"/>
                <a:gd name="T29" fmla="*/ 40 h 40"/>
                <a:gd name="T30" fmla="*/ 0 w 36"/>
                <a:gd name="T31" fmla="*/ 40 h 40"/>
                <a:gd name="T32" fmla="*/ 0 w 36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0" y="0"/>
                  </a:moveTo>
                  <a:lnTo>
                    <a:pt x="8" y="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36" y="40"/>
                  </a:lnTo>
                  <a:lnTo>
                    <a:pt x="31" y="40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20" y="40"/>
                  </a:lnTo>
                  <a:lnTo>
                    <a:pt x="15" y="4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1" name="Freeform 17"/>
            <p:cNvSpPr>
              <a:spLocks/>
            </p:cNvSpPr>
            <p:nvPr/>
          </p:nvSpPr>
          <p:spPr bwMode="auto">
            <a:xfrm>
              <a:off x="7228884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6 w 20"/>
                <a:gd name="T7" fmla="*/ 5 h 40"/>
                <a:gd name="T8" fmla="*/ 6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6 w 20"/>
                <a:gd name="T15" fmla="*/ 22 h 40"/>
                <a:gd name="T16" fmla="*/ 6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2" name="Freeform 18"/>
            <p:cNvSpPr>
              <a:spLocks/>
            </p:cNvSpPr>
            <p:nvPr/>
          </p:nvSpPr>
          <p:spPr bwMode="auto">
            <a:xfrm>
              <a:off x="7278497" y="4891650"/>
              <a:ext cx="36855" cy="56699"/>
            </a:xfrm>
            <a:custGeom>
              <a:avLst/>
              <a:gdLst>
                <a:gd name="T0" fmla="*/ 0 w 26"/>
                <a:gd name="T1" fmla="*/ 0 h 40"/>
                <a:gd name="T2" fmla="*/ 6 w 26"/>
                <a:gd name="T3" fmla="*/ 0 h 40"/>
                <a:gd name="T4" fmla="*/ 20 w 26"/>
                <a:gd name="T5" fmla="*/ 34 h 40"/>
                <a:gd name="T6" fmla="*/ 20 w 26"/>
                <a:gd name="T7" fmla="*/ 34 h 40"/>
                <a:gd name="T8" fmla="*/ 20 w 26"/>
                <a:gd name="T9" fmla="*/ 0 h 40"/>
                <a:gd name="T10" fmla="*/ 26 w 26"/>
                <a:gd name="T11" fmla="*/ 0 h 40"/>
                <a:gd name="T12" fmla="*/ 26 w 26"/>
                <a:gd name="T13" fmla="*/ 40 h 40"/>
                <a:gd name="T14" fmla="*/ 19 w 26"/>
                <a:gd name="T15" fmla="*/ 40 h 40"/>
                <a:gd name="T16" fmla="*/ 4 w 26"/>
                <a:gd name="T17" fmla="*/ 8 h 40"/>
                <a:gd name="T18" fmla="*/ 4 w 26"/>
                <a:gd name="T19" fmla="*/ 8 h 40"/>
                <a:gd name="T20" fmla="*/ 4 w 26"/>
                <a:gd name="T21" fmla="*/ 40 h 40"/>
                <a:gd name="T22" fmla="*/ 0 w 26"/>
                <a:gd name="T23" fmla="*/ 40 h 40"/>
                <a:gd name="T24" fmla="*/ 0 w 26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0">
                  <a:moveTo>
                    <a:pt x="0" y="0"/>
                  </a:moveTo>
                  <a:lnTo>
                    <a:pt x="6" y="0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0"/>
                  </a:lnTo>
                  <a:lnTo>
                    <a:pt x="19" y="4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3" name="Freeform 19"/>
            <p:cNvSpPr>
              <a:spLocks/>
            </p:cNvSpPr>
            <p:nvPr/>
          </p:nvSpPr>
          <p:spPr bwMode="auto">
            <a:xfrm>
              <a:off x="7335196" y="4891650"/>
              <a:ext cx="32603" cy="56699"/>
            </a:xfrm>
            <a:custGeom>
              <a:avLst/>
              <a:gdLst>
                <a:gd name="T0" fmla="*/ 8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3 w 23"/>
                <a:gd name="T11" fmla="*/ 5 h 40"/>
                <a:gd name="T12" fmla="*/ 13 w 23"/>
                <a:gd name="T13" fmla="*/ 40 h 40"/>
                <a:gd name="T14" fmla="*/ 8 w 23"/>
                <a:gd name="T15" fmla="*/ 40 h 40"/>
                <a:gd name="T16" fmla="*/ 8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3" y="5"/>
                  </a:lnTo>
                  <a:lnTo>
                    <a:pt x="13" y="40"/>
                  </a:lnTo>
                  <a:lnTo>
                    <a:pt x="8" y="40"/>
                  </a:lnTo>
                  <a:lnTo>
                    <a:pt x="8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4" name="Freeform 20"/>
            <p:cNvSpPr>
              <a:spLocks noEditPoints="1"/>
            </p:cNvSpPr>
            <p:nvPr/>
          </p:nvSpPr>
          <p:spPr bwMode="auto">
            <a:xfrm>
              <a:off x="7376302" y="4891650"/>
              <a:ext cx="45359" cy="56699"/>
            </a:xfrm>
            <a:custGeom>
              <a:avLst/>
              <a:gdLst>
                <a:gd name="T0" fmla="*/ 19 w 32"/>
                <a:gd name="T1" fmla="*/ 0 h 40"/>
                <a:gd name="T2" fmla="*/ 32 w 32"/>
                <a:gd name="T3" fmla="*/ 40 h 40"/>
                <a:gd name="T4" fmla="*/ 28 w 32"/>
                <a:gd name="T5" fmla="*/ 40 h 40"/>
                <a:gd name="T6" fmla="*/ 23 w 32"/>
                <a:gd name="T7" fmla="*/ 30 h 40"/>
                <a:gd name="T8" fmla="*/ 9 w 32"/>
                <a:gd name="T9" fmla="*/ 30 h 40"/>
                <a:gd name="T10" fmla="*/ 6 w 32"/>
                <a:gd name="T11" fmla="*/ 40 h 40"/>
                <a:gd name="T12" fmla="*/ 0 w 32"/>
                <a:gd name="T13" fmla="*/ 40 h 40"/>
                <a:gd name="T14" fmla="*/ 13 w 32"/>
                <a:gd name="T15" fmla="*/ 0 h 40"/>
                <a:gd name="T16" fmla="*/ 19 w 32"/>
                <a:gd name="T17" fmla="*/ 0 h 40"/>
                <a:gd name="T18" fmla="*/ 22 w 32"/>
                <a:gd name="T19" fmla="*/ 25 h 40"/>
                <a:gd name="T20" fmla="*/ 16 w 32"/>
                <a:gd name="T21" fmla="*/ 6 h 40"/>
                <a:gd name="T22" fmla="*/ 16 w 32"/>
                <a:gd name="T23" fmla="*/ 6 h 40"/>
                <a:gd name="T24" fmla="*/ 10 w 32"/>
                <a:gd name="T25" fmla="*/ 25 h 40"/>
                <a:gd name="T26" fmla="*/ 22 w 32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40">
                  <a:moveTo>
                    <a:pt x="19" y="0"/>
                  </a:moveTo>
                  <a:lnTo>
                    <a:pt x="32" y="40"/>
                  </a:lnTo>
                  <a:lnTo>
                    <a:pt x="28" y="40"/>
                  </a:lnTo>
                  <a:lnTo>
                    <a:pt x="23" y="30"/>
                  </a:lnTo>
                  <a:lnTo>
                    <a:pt x="9" y="30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13" y="0"/>
                  </a:lnTo>
                  <a:lnTo>
                    <a:pt x="19" y="0"/>
                  </a:lnTo>
                  <a:close/>
                  <a:moveTo>
                    <a:pt x="22" y="25"/>
                  </a:moveTo>
                  <a:lnTo>
                    <a:pt x="16" y="6"/>
                  </a:lnTo>
                  <a:lnTo>
                    <a:pt x="16" y="6"/>
                  </a:lnTo>
                  <a:lnTo>
                    <a:pt x="10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5" name="Freeform 21"/>
            <p:cNvSpPr>
              <a:spLocks/>
            </p:cNvSpPr>
            <p:nvPr/>
          </p:nvSpPr>
          <p:spPr bwMode="auto">
            <a:xfrm>
              <a:off x="7440090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6" name="Freeform 22"/>
            <p:cNvSpPr>
              <a:spLocks noEditPoints="1"/>
            </p:cNvSpPr>
            <p:nvPr/>
          </p:nvSpPr>
          <p:spPr bwMode="auto">
            <a:xfrm>
              <a:off x="7515216" y="4891650"/>
              <a:ext cx="29768" cy="56699"/>
            </a:xfrm>
            <a:custGeom>
              <a:avLst/>
              <a:gdLst>
                <a:gd name="T0" fmla="*/ 0 w 14"/>
                <a:gd name="T1" fmla="*/ 0 h 27"/>
                <a:gd name="T2" fmla="*/ 6 w 14"/>
                <a:gd name="T3" fmla="*/ 0 h 27"/>
                <a:gd name="T4" fmla="*/ 12 w 14"/>
                <a:gd name="T5" fmla="*/ 2 h 27"/>
                <a:gd name="T6" fmla="*/ 14 w 14"/>
                <a:gd name="T7" fmla="*/ 8 h 27"/>
                <a:gd name="T8" fmla="*/ 6 w 14"/>
                <a:gd name="T9" fmla="*/ 16 h 27"/>
                <a:gd name="T10" fmla="*/ 3 w 14"/>
                <a:gd name="T11" fmla="*/ 16 h 27"/>
                <a:gd name="T12" fmla="*/ 3 w 14"/>
                <a:gd name="T13" fmla="*/ 27 h 27"/>
                <a:gd name="T14" fmla="*/ 0 w 14"/>
                <a:gd name="T15" fmla="*/ 27 h 27"/>
                <a:gd name="T16" fmla="*/ 0 w 14"/>
                <a:gd name="T17" fmla="*/ 0 h 27"/>
                <a:gd name="T18" fmla="*/ 3 w 14"/>
                <a:gd name="T19" fmla="*/ 13 h 27"/>
                <a:gd name="T20" fmla="*/ 5 w 14"/>
                <a:gd name="T21" fmla="*/ 13 h 27"/>
                <a:gd name="T22" fmla="*/ 11 w 14"/>
                <a:gd name="T23" fmla="*/ 8 h 27"/>
                <a:gd name="T24" fmla="*/ 5 w 14"/>
                <a:gd name="T25" fmla="*/ 3 h 27"/>
                <a:gd name="T26" fmla="*/ 3 w 14"/>
                <a:gd name="T27" fmla="*/ 3 h 27"/>
                <a:gd name="T28" fmla="*/ 3 w 14"/>
                <a:gd name="T2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4"/>
                    <a:pt x="14" y="5"/>
                    <a:pt x="14" y="8"/>
                  </a:cubicBezTo>
                  <a:cubicBezTo>
                    <a:pt x="14" y="13"/>
                    <a:pt x="11" y="16"/>
                    <a:pt x="6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9" y="13"/>
                    <a:pt x="11" y="11"/>
                    <a:pt x="11" y="8"/>
                  </a:cubicBezTo>
                  <a:cubicBezTo>
                    <a:pt x="11" y="4"/>
                    <a:pt x="9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7" name="Freeform 23"/>
            <p:cNvSpPr>
              <a:spLocks noEditPoints="1"/>
            </p:cNvSpPr>
            <p:nvPr/>
          </p:nvSpPr>
          <p:spPr bwMode="auto">
            <a:xfrm>
              <a:off x="7556323" y="4891650"/>
              <a:ext cx="43942" cy="56699"/>
            </a:xfrm>
            <a:custGeom>
              <a:avLst/>
              <a:gdLst>
                <a:gd name="T0" fmla="*/ 18 w 31"/>
                <a:gd name="T1" fmla="*/ 0 h 40"/>
                <a:gd name="T2" fmla="*/ 31 w 31"/>
                <a:gd name="T3" fmla="*/ 40 h 40"/>
                <a:gd name="T4" fmla="*/ 27 w 31"/>
                <a:gd name="T5" fmla="*/ 40 h 40"/>
                <a:gd name="T6" fmla="*/ 24 w 31"/>
                <a:gd name="T7" fmla="*/ 30 h 40"/>
                <a:gd name="T8" fmla="*/ 8 w 31"/>
                <a:gd name="T9" fmla="*/ 30 h 40"/>
                <a:gd name="T10" fmla="*/ 5 w 31"/>
                <a:gd name="T11" fmla="*/ 40 h 40"/>
                <a:gd name="T12" fmla="*/ 0 w 31"/>
                <a:gd name="T13" fmla="*/ 40 h 40"/>
                <a:gd name="T14" fmla="*/ 14 w 31"/>
                <a:gd name="T15" fmla="*/ 0 h 40"/>
                <a:gd name="T16" fmla="*/ 18 w 31"/>
                <a:gd name="T17" fmla="*/ 0 h 40"/>
                <a:gd name="T18" fmla="*/ 22 w 31"/>
                <a:gd name="T19" fmla="*/ 25 h 40"/>
                <a:gd name="T20" fmla="*/ 15 w 31"/>
                <a:gd name="T21" fmla="*/ 6 h 40"/>
                <a:gd name="T22" fmla="*/ 15 w 31"/>
                <a:gd name="T23" fmla="*/ 6 h 40"/>
                <a:gd name="T24" fmla="*/ 9 w 31"/>
                <a:gd name="T25" fmla="*/ 25 h 40"/>
                <a:gd name="T26" fmla="*/ 22 w 31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40">
                  <a:moveTo>
                    <a:pt x="18" y="0"/>
                  </a:moveTo>
                  <a:lnTo>
                    <a:pt x="31" y="40"/>
                  </a:lnTo>
                  <a:lnTo>
                    <a:pt x="27" y="40"/>
                  </a:lnTo>
                  <a:lnTo>
                    <a:pt x="24" y="30"/>
                  </a:lnTo>
                  <a:lnTo>
                    <a:pt x="8" y="30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14" y="0"/>
                  </a:lnTo>
                  <a:lnTo>
                    <a:pt x="18" y="0"/>
                  </a:lnTo>
                  <a:close/>
                  <a:moveTo>
                    <a:pt x="22" y="25"/>
                  </a:moveTo>
                  <a:lnTo>
                    <a:pt x="15" y="6"/>
                  </a:lnTo>
                  <a:lnTo>
                    <a:pt x="15" y="6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8" name="Freeform 24"/>
            <p:cNvSpPr>
              <a:spLocks/>
            </p:cNvSpPr>
            <p:nvPr/>
          </p:nvSpPr>
          <p:spPr bwMode="auto">
            <a:xfrm>
              <a:off x="7618692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9" name="Freeform 25"/>
            <p:cNvSpPr>
              <a:spLocks/>
            </p:cNvSpPr>
            <p:nvPr/>
          </p:nvSpPr>
          <p:spPr bwMode="auto">
            <a:xfrm>
              <a:off x="7679644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6 w 19"/>
                <a:gd name="T7" fmla="*/ 5 h 40"/>
                <a:gd name="T8" fmla="*/ 6 w 19"/>
                <a:gd name="T9" fmla="*/ 18 h 40"/>
                <a:gd name="T10" fmla="*/ 18 w 19"/>
                <a:gd name="T11" fmla="*/ 18 h 40"/>
                <a:gd name="T12" fmla="*/ 18 w 19"/>
                <a:gd name="T13" fmla="*/ 22 h 40"/>
                <a:gd name="T14" fmla="*/ 6 w 19"/>
                <a:gd name="T15" fmla="*/ 22 h 40"/>
                <a:gd name="T16" fmla="*/ 6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8" y="18"/>
                  </a:lnTo>
                  <a:lnTo>
                    <a:pt x="18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0" name="Freeform 26"/>
            <p:cNvSpPr>
              <a:spLocks/>
            </p:cNvSpPr>
            <p:nvPr/>
          </p:nvSpPr>
          <p:spPr bwMode="auto">
            <a:xfrm>
              <a:off x="7729256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1" name="Freeform 27"/>
            <p:cNvSpPr>
              <a:spLocks noEditPoints="1"/>
            </p:cNvSpPr>
            <p:nvPr/>
          </p:nvSpPr>
          <p:spPr bwMode="auto">
            <a:xfrm>
              <a:off x="7801547" y="4891650"/>
              <a:ext cx="42524" cy="58116"/>
            </a:xfrm>
            <a:custGeom>
              <a:avLst/>
              <a:gdLst>
                <a:gd name="T0" fmla="*/ 10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0 w 20"/>
                <a:gd name="T9" fmla="*/ 0 h 28"/>
                <a:gd name="T10" fmla="*/ 10 w 20"/>
                <a:gd name="T11" fmla="*/ 25 h 28"/>
                <a:gd name="T12" fmla="*/ 16 w 20"/>
                <a:gd name="T13" fmla="*/ 13 h 28"/>
                <a:gd name="T14" fmla="*/ 10 w 20"/>
                <a:gd name="T15" fmla="*/ 3 h 28"/>
                <a:gd name="T16" fmla="*/ 3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0" y="0"/>
                  </a:moveTo>
                  <a:cubicBezTo>
                    <a:pt x="16" y="0"/>
                    <a:pt x="20" y="5"/>
                    <a:pt x="20" y="13"/>
                  </a:cubicBezTo>
                  <a:cubicBezTo>
                    <a:pt x="20" y="23"/>
                    <a:pt x="16" y="28"/>
                    <a:pt x="10" y="28"/>
                  </a:cubicBezTo>
                  <a:cubicBezTo>
                    <a:pt x="3" y="28"/>
                    <a:pt x="0" y="22"/>
                    <a:pt x="0" y="14"/>
                  </a:cubicBezTo>
                  <a:cubicBezTo>
                    <a:pt x="0" y="5"/>
                    <a:pt x="3" y="0"/>
                    <a:pt x="10" y="0"/>
                  </a:cubicBezTo>
                  <a:close/>
                  <a:moveTo>
                    <a:pt x="10" y="25"/>
                  </a:moveTo>
                  <a:cubicBezTo>
                    <a:pt x="13" y="25"/>
                    <a:pt x="16" y="22"/>
                    <a:pt x="16" y="13"/>
                  </a:cubicBezTo>
                  <a:cubicBezTo>
                    <a:pt x="16" y="8"/>
                    <a:pt x="14" y="3"/>
                    <a:pt x="10" y="3"/>
                  </a:cubicBezTo>
                  <a:cubicBezTo>
                    <a:pt x="6" y="3"/>
                    <a:pt x="3" y="6"/>
                    <a:pt x="3" y="14"/>
                  </a:cubicBezTo>
                  <a:cubicBezTo>
                    <a:pt x="3" y="19"/>
                    <a:pt x="5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2" name="Freeform 28"/>
            <p:cNvSpPr>
              <a:spLocks/>
            </p:cNvSpPr>
            <p:nvPr/>
          </p:nvSpPr>
          <p:spPr bwMode="auto">
            <a:xfrm>
              <a:off x="7863917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3" name="Freeform 29"/>
            <p:cNvSpPr>
              <a:spLocks noEditPoints="1"/>
            </p:cNvSpPr>
            <p:nvPr/>
          </p:nvSpPr>
          <p:spPr bwMode="auto">
            <a:xfrm>
              <a:off x="8257977" y="4506095"/>
              <a:ext cx="45359" cy="286332"/>
            </a:xfrm>
            <a:custGeom>
              <a:avLst/>
              <a:gdLst>
                <a:gd name="T0" fmla="*/ 11 w 22"/>
                <a:gd name="T1" fmla="*/ 0 h 138"/>
                <a:gd name="T2" fmla="*/ 22 w 22"/>
                <a:gd name="T3" fmla="*/ 11 h 138"/>
                <a:gd name="T4" fmla="*/ 11 w 22"/>
                <a:gd name="T5" fmla="*/ 22 h 138"/>
                <a:gd name="T6" fmla="*/ 0 w 22"/>
                <a:gd name="T7" fmla="*/ 11 h 138"/>
                <a:gd name="T8" fmla="*/ 11 w 22"/>
                <a:gd name="T9" fmla="*/ 0 h 138"/>
                <a:gd name="T10" fmla="*/ 2 w 22"/>
                <a:gd name="T11" fmla="*/ 32 h 138"/>
                <a:gd name="T12" fmla="*/ 20 w 22"/>
                <a:gd name="T13" fmla="*/ 32 h 138"/>
                <a:gd name="T14" fmla="*/ 20 w 22"/>
                <a:gd name="T15" fmla="*/ 138 h 138"/>
                <a:gd name="T16" fmla="*/ 2 w 22"/>
                <a:gd name="T17" fmla="*/ 138 h 138"/>
                <a:gd name="T18" fmla="*/ 2 w 22"/>
                <a:gd name="T19" fmla="*/ 3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8">
                  <a:moveTo>
                    <a:pt x="11" y="0"/>
                  </a:moveTo>
                  <a:cubicBezTo>
                    <a:pt x="17" y="0"/>
                    <a:pt x="22" y="5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lose/>
                  <a:moveTo>
                    <a:pt x="2" y="32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" y="138"/>
                    <a:pt x="2" y="138"/>
                    <a:pt x="2" y="138"/>
                  </a:cubicBezTo>
                  <a:lnTo>
                    <a:pt x="2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4" name="Freeform 30"/>
            <p:cNvSpPr>
              <a:spLocks noEditPoints="1"/>
            </p:cNvSpPr>
            <p:nvPr/>
          </p:nvSpPr>
          <p:spPr bwMode="auto">
            <a:xfrm>
              <a:off x="8335939" y="4568463"/>
              <a:ext cx="137496" cy="267904"/>
            </a:xfrm>
            <a:custGeom>
              <a:avLst/>
              <a:gdLst>
                <a:gd name="T0" fmla="*/ 66 w 66"/>
                <a:gd name="T1" fmla="*/ 78 h 129"/>
                <a:gd name="T2" fmla="*/ 56 w 66"/>
                <a:gd name="T3" fmla="*/ 102 h 129"/>
                <a:gd name="T4" fmla="*/ 35 w 66"/>
                <a:gd name="T5" fmla="*/ 111 h 129"/>
                <a:gd name="T6" fmla="*/ 18 w 66"/>
                <a:gd name="T7" fmla="*/ 106 h 129"/>
                <a:gd name="T8" fmla="*/ 18 w 66"/>
                <a:gd name="T9" fmla="*/ 129 h 129"/>
                <a:gd name="T10" fmla="*/ 0 w 66"/>
                <a:gd name="T11" fmla="*/ 129 h 129"/>
                <a:gd name="T12" fmla="*/ 0 w 66"/>
                <a:gd name="T13" fmla="*/ 33 h 129"/>
                <a:gd name="T14" fmla="*/ 10 w 66"/>
                <a:gd name="T15" fmla="*/ 9 h 129"/>
                <a:gd name="T16" fmla="*/ 33 w 66"/>
                <a:gd name="T17" fmla="*/ 0 h 129"/>
                <a:gd name="T18" fmla="*/ 56 w 66"/>
                <a:gd name="T19" fmla="*/ 9 h 129"/>
                <a:gd name="T20" fmla="*/ 66 w 66"/>
                <a:gd name="T21" fmla="*/ 33 h 129"/>
                <a:gd name="T22" fmla="*/ 66 w 66"/>
                <a:gd name="T23" fmla="*/ 78 h 129"/>
                <a:gd name="T24" fmla="*/ 18 w 66"/>
                <a:gd name="T25" fmla="*/ 78 h 129"/>
                <a:gd name="T26" fmla="*/ 33 w 66"/>
                <a:gd name="T27" fmla="*/ 95 h 129"/>
                <a:gd name="T28" fmla="*/ 47 w 66"/>
                <a:gd name="T29" fmla="*/ 78 h 129"/>
                <a:gd name="T30" fmla="*/ 47 w 66"/>
                <a:gd name="T31" fmla="*/ 33 h 129"/>
                <a:gd name="T32" fmla="*/ 33 w 66"/>
                <a:gd name="T33" fmla="*/ 16 h 129"/>
                <a:gd name="T34" fmla="*/ 18 w 66"/>
                <a:gd name="T35" fmla="*/ 33 h 129"/>
                <a:gd name="T36" fmla="*/ 18 w 66"/>
                <a:gd name="T37" fmla="*/ 7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29">
                  <a:moveTo>
                    <a:pt x="66" y="78"/>
                  </a:moveTo>
                  <a:cubicBezTo>
                    <a:pt x="66" y="88"/>
                    <a:pt x="63" y="96"/>
                    <a:pt x="56" y="102"/>
                  </a:cubicBezTo>
                  <a:cubicBezTo>
                    <a:pt x="50" y="108"/>
                    <a:pt x="43" y="111"/>
                    <a:pt x="35" y="111"/>
                  </a:cubicBezTo>
                  <a:cubicBezTo>
                    <a:pt x="29" y="111"/>
                    <a:pt x="23" y="109"/>
                    <a:pt x="18" y="106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10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3" y="15"/>
                    <a:pt x="66" y="23"/>
                    <a:pt x="66" y="33"/>
                  </a:cubicBezTo>
                  <a:lnTo>
                    <a:pt x="66" y="78"/>
                  </a:lnTo>
                  <a:close/>
                  <a:moveTo>
                    <a:pt x="18" y="78"/>
                  </a:moveTo>
                  <a:cubicBezTo>
                    <a:pt x="18" y="90"/>
                    <a:pt x="25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5" y="16"/>
                    <a:pt x="18" y="21"/>
                    <a:pt x="18" y="33"/>
                  </a:cubicBezTo>
                  <a:lnTo>
                    <a:pt x="18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5" name="Freeform 31"/>
            <p:cNvSpPr>
              <a:spLocks/>
            </p:cNvSpPr>
            <p:nvPr/>
          </p:nvSpPr>
          <p:spPr bwMode="auto">
            <a:xfrm>
              <a:off x="8504619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7 w 66"/>
                <a:gd name="T3" fmla="*/ 102 h 111"/>
                <a:gd name="T4" fmla="*/ 33 w 66"/>
                <a:gd name="T5" fmla="*/ 111 h 111"/>
                <a:gd name="T6" fmla="*/ 10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10 w 66"/>
                <a:gd name="T13" fmla="*/ 9 h 111"/>
                <a:gd name="T14" fmla="*/ 33 w 66"/>
                <a:gd name="T15" fmla="*/ 0 h 111"/>
                <a:gd name="T16" fmla="*/ 57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8 w 66"/>
                <a:gd name="T23" fmla="*/ 35 h 111"/>
                <a:gd name="T24" fmla="*/ 48 w 66"/>
                <a:gd name="T25" fmla="*/ 33 h 111"/>
                <a:gd name="T26" fmla="*/ 33 w 66"/>
                <a:gd name="T27" fmla="*/ 16 h 111"/>
                <a:gd name="T28" fmla="*/ 19 w 66"/>
                <a:gd name="T29" fmla="*/ 33 h 111"/>
                <a:gd name="T30" fmla="*/ 19 w 66"/>
                <a:gd name="T31" fmla="*/ 78 h 111"/>
                <a:gd name="T32" fmla="*/ 33 w 66"/>
                <a:gd name="T33" fmla="*/ 95 h 111"/>
                <a:gd name="T34" fmla="*/ 48 w 66"/>
                <a:gd name="T35" fmla="*/ 78 h 111"/>
                <a:gd name="T36" fmla="*/ 48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3" y="96"/>
                    <a:pt x="57" y="102"/>
                  </a:cubicBezTo>
                  <a:cubicBezTo>
                    <a:pt x="50" y="108"/>
                    <a:pt x="42" y="111"/>
                    <a:pt x="33" y="111"/>
                  </a:cubicBezTo>
                  <a:cubicBezTo>
                    <a:pt x="24" y="111"/>
                    <a:pt x="17" y="108"/>
                    <a:pt x="10" y="102"/>
                  </a:cubicBezTo>
                  <a:cubicBezTo>
                    <a:pt x="4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4" y="15"/>
                    <a:pt x="10" y="9"/>
                  </a:cubicBezTo>
                  <a:cubicBezTo>
                    <a:pt x="17" y="3"/>
                    <a:pt x="24" y="0"/>
                    <a:pt x="33" y="0"/>
                  </a:cubicBezTo>
                  <a:cubicBezTo>
                    <a:pt x="42" y="0"/>
                    <a:pt x="50" y="3"/>
                    <a:pt x="57" y="9"/>
                  </a:cubicBezTo>
                  <a:cubicBezTo>
                    <a:pt x="63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21"/>
                    <a:pt x="42" y="16"/>
                    <a:pt x="33" y="16"/>
                  </a:cubicBezTo>
                  <a:cubicBezTo>
                    <a:pt x="25" y="16"/>
                    <a:pt x="19" y="21"/>
                    <a:pt x="19" y="33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9" y="90"/>
                    <a:pt x="25" y="95"/>
                    <a:pt x="33" y="95"/>
                  </a:cubicBezTo>
                  <a:cubicBezTo>
                    <a:pt x="42" y="95"/>
                    <a:pt x="48" y="90"/>
                    <a:pt x="48" y="78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6" name="Freeform 32"/>
            <p:cNvSpPr>
              <a:spLocks/>
            </p:cNvSpPr>
            <p:nvPr/>
          </p:nvSpPr>
          <p:spPr bwMode="auto">
            <a:xfrm>
              <a:off x="8674717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6 w 66"/>
                <a:gd name="T3" fmla="*/ 102 h 111"/>
                <a:gd name="T4" fmla="*/ 33 w 66"/>
                <a:gd name="T5" fmla="*/ 111 h 111"/>
                <a:gd name="T6" fmla="*/ 9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9 w 66"/>
                <a:gd name="T13" fmla="*/ 9 h 111"/>
                <a:gd name="T14" fmla="*/ 33 w 66"/>
                <a:gd name="T15" fmla="*/ 0 h 111"/>
                <a:gd name="T16" fmla="*/ 56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7 w 66"/>
                <a:gd name="T23" fmla="*/ 35 h 111"/>
                <a:gd name="T24" fmla="*/ 47 w 66"/>
                <a:gd name="T25" fmla="*/ 33 h 111"/>
                <a:gd name="T26" fmla="*/ 33 w 66"/>
                <a:gd name="T27" fmla="*/ 16 h 111"/>
                <a:gd name="T28" fmla="*/ 18 w 66"/>
                <a:gd name="T29" fmla="*/ 33 h 111"/>
                <a:gd name="T30" fmla="*/ 18 w 66"/>
                <a:gd name="T31" fmla="*/ 78 h 111"/>
                <a:gd name="T32" fmla="*/ 33 w 66"/>
                <a:gd name="T33" fmla="*/ 95 h 111"/>
                <a:gd name="T34" fmla="*/ 47 w 66"/>
                <a:gd name="T35" fmla="*/ 78 h 111"/>
                <a:gd name="T36" fmla="*/ 47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2" y="96"/>
                    <a:pt x="56" y="102"/>
                  </a:cubicBezTo>
                  <a:cubicBezTo>
                    <a:pt x="49" y="108"/>
                    <a:pt x="42" y="111"/>
                    <a:pt x="33" y="111"/>
                  </a:cubicBezTo>
                  <a:cubicBezTo>
                    <a:pt x="24" y="111"/>
                    <a:pt x="16" y="108"/>
                    <a:pt x="9" y="102"/>
                  </a:cubicBezTo>
                  <a:cubicBezTo>
                    <a:pt x="3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9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49" y="3"/>
                    <a:pt x="56" y="9"/>
                  </a:cubicBezTo>
                  <a:cubicBezTo>
                    <a:pt x="62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4" y="16"/>
                    <a:pt x="18" y="21"/>
                    <a:pt x="18" y="33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90"/>
                    <a:pt x="24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7" name="Freeform 33"/>
            <p:cNvSpPr>
              <a:spLocks/>
            </p:cNvSpPr>
            <p:nvPr/>
          </p:nvSpPr>
          <p:spPr bwMode="auto">
            <a:xfrm>
              <a:off x="7968810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9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9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6 w 22"/>
                <a:gd name="T23" fmla="*/ 12 h 37"/>
                <a:gd name="T24" fmla="*/ 16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6 w 22"/>
                <a:gd name="T35" fmla="*/ 26 h 37"/>
                <a:gd name="T36" fmla="*/ 16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1" y="32"/>
                    <a:pt x="19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8" name="Rectangle 34"/>
            <p:cNvSpPr>
              <a:spLocks noChangeArrowheads="1"/>
            </p:cNvSpPr>
            <p:nvPr/>
          </p:nvSpPr>
          <p:spPr bwMode="auto">
            <a:xfrm>
              <a:off x="8035432" y="4854795"/>
              <a:ext cx="11340" cy="93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9" name="Freeform 35"/>
            <p:cNvSpPr>
              <a:spLocks noEditPoints="1"/>
            </p:cNvSpPr>
            <p:nvPr/>
          </p:nvSpPr>
          <p:spPr bwMode="auto">
            <a:xfrm>
              <a:off x="8068034" y="4851960"/>
              <a:ext cx="17010" cy="96389"/>
            </a:xfrm>
            <a:custGeom>
              <a:avLst/>
              <a:gdLst>
                <a:gd name="T0" fmla="*/ 4 w 8"/>
                <a:gd name="T1" fmla="*/ 0 h 46"/>
                <a:gd name="T2" fmla="*/ 8 w 8"/>
                <a:gd name="T3" fmla="*/ 4 h 46"/>
                <a:gd name="T4" fmla="*/ 4 w 8"/>
                <a:gd name="T5" fmla="*/ 8 h 46"/>
                <a:gd name="T6" fmla="*/ 0 w 8"/>
                <a:gd name="T7" fmla="*/ 4 h 46"/>
                <a:gd name="T8" fmla="*/ 4 w 8"/>
                <a:gd name="T9" fmla="*/ 0 h 46"/>
                <a:gd name="T10" fmla="*/ 1 w 8"/>
                <a:gd name="T11" fmla="*/ 11 h 46"/>
                <a:gd name="T12" fmla="*/ 7 w 8"/>
                <a:gd name="T13" fmla="*/ 11 h 46"/>
                <a:gd name="T14" fmla="*/ 7 w 8"/>
                <a:gd name="T15" fmla="*/ 46 h 46"/>
                <a:gd name="T16" fmla="*/ 1 w 8"/>
                <a:gd name="T17" fmla="*/ 46 h 46"/>
                <a:gd name="T18" fmla="*/ 1 w 8"/>
                <a:gd name="T19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6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1" y="46"/>
                    <a:pt x="1" y="46"/>
                    <a:pt x="1" y="46"/>
                  </a:cubicBez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0" name="Freeform 36"/>
            <p:cNvSpPr>
              <a:spLocks/>
            </p:cNvSpPr>
            <p:nvPr/>
          </p:nvSpPr>
          <p:spPr bwMode="auto">
            <a:xfrm>
              <a:off x="8106307" y="4873223"/>
              <a:ext cx="77962" cy="75126"/>
            </a:xfrm>
            <a:custGeom>
              <a:avLst/>
              <a:gdLst>
                <a:gd name="T0" fmla="*/ 0 w 38"/>
                <a:gd name="T1" fmla="*/ 36 h 36"/>
                <a:gd name="T2" fmla="*/ 0 w 38"/>
                <a:gd name="T3" fmla="*/ 11 h 36"/>
                <a:gd name="T4" fmla="*/ 3 w 38"/>
                <a:gd name="T5" fmla="*/ 3 h 36"/>
                <a:gd name="T6" fmla="*/ 11 w 38"/>
                <a:gd name="T7" fmla="*/ 0 h 36"/>
                <a:gd name="T8" fmla="*/ 19 w 38"/>
                <a:gd name="T9" fmla="*/ 4 h 36"/>
                <a:gd name="T10" fmla="*/ 27 w 38"/>
                <a:gd name="T11" fmla="*/ 0 h 36"/>
                <a:gd name="T12" fmla="*/ 35 w 38"/>
                <a:gd name="T13" fmla="*/ 3 h 36"/>
                <a:gd name="T14" fmla="*/ 38 w 38"/>
                <a:gd name="T15" fmla="*/ 11 h 36"/>
                <a:gd name="T16" fmla="*/ 38 w 38"/>
                <a:gd name="T17" fmla="*/ 36 h 36"/>
                <a:gd name="T18" fmla="*/ 32 w 38"/>
                <a:gd name="T19" fmla="*/ 36 h 36"/>
                <a:gd name="T20" fmla="*/ 32 w 38"/>
                <a:gd name="T21" fmla="*/ 11 h 36"/>
                <a:gd name="T22" fmla="*/ 27 w 38"/>
                <a:gd name="T23" fmla="*/ 5 h 36"/>
                <a:gd name="T24" fmla="*/ 22 w 38"/>
                <a:gd name="T25" fmla="*/ 11 h 36"/>
                <a:gd name="T26" fmla="*/ 22 w 38"/>
                <a:gd name="T27" fmla="*/ 36 h 36"/>
                <a:gd name="T28" fmla="*/ 16 w 38"/>
                <a:gd name="T29" fmla="*/ 36 h 36"/>
                <a:gd name="T30" fmla="*/ 16 w 38"/>
                <a:gd name="T31" fmla="*/ 11 h 36"/>
                <a:gd name="T32" fmla="*/ 11 w 38"/>
                <a:gd name="T33" fmla="*/ 5 h 36"/>
                <a:gd name="T34" fmla="*/ 6 w 38"/>
                <a:gd name="T35" fmla="*/ 11 h 36"/>
                <a:gd name="T36" fmla="*/ 6 w 38"/>
                <a:gd name="T37" fmla="*/ 36 h 36"/>
                <a:gd name="T38" fmla="*/ 0 w 38"/>
                <a:gd name="T3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4"/>
                  </a:cubicBezTo>
                  <a:cubicBezTo>
                    <a:pt x="21" y="1"/>
                    <a:pt x="24" y="0"/>
                    <a:pt x="27" y="0"/>
                  </a:cubicBezTo>
                  <a:cubicBezTo>
                    <a:pt x="30" y="0"/>
                    <a:pt x="33" y="1"/>
                    <a:pt x="35" y="3"/>
                  </a:cubicBezTo>
                  <a:cubicBezTo>
                    <a:pt x="37" y="5"/>
                    <a:pt x="38" y="8"/>
                    <a:pt x="38" y="11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7"/>
                    <a:pt x="30" y="5"/>
                    <a:pt x="27" y="5"/>
                  </a:cubicBezTo>
                  <a:cubicBezTo>
                    <a:pt x="24" y="5"/>
                    <a:pt x="22" y="7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1" name="Freeform 37"/>
            <p:cNvSpPr>
              <a:spLocks noEditPoints="1"/>
            </p:cNvSpPr>
            <p:nvPr/>
          </p:nvSpPr>
          <p:spPr bwMode="auto">
            <a:xfrm>
              <a:off x="8205530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2" name="Freeform 38"/>
            <p:cNvSpPr>
              <a:spLocks/>
            </p:cNvSpPr>
            <p:nvPr/>
          </p:nvSpPr>
          <p:spPr bwMode="auto">
            <a:xfrm>
              <a:off x="8265065" y="4876058"/>
              <a:ext cx="43942" cy="73709"/>
            </a:xfrm>
            <a:custGeom>
              <a:avLst/>
              <a:gdLst>
                <a:gd name="T0" fmla="*/ 18 w 21"/>
                <a:gd name="T1" fmla="*/ 36 h 36"/>
                <a:gd name="T2" fmla="*/ 10 w 21"/>
                <a:gd name="T3" fmla="*/ 33 h 36"/>
                <a:gd name="T4" fmla="*/ 7 w 21"/>
                <a:gd name="T5" fmla="*/ 25 h 36"/>
                <a:gd name="T6" fmla="*/ 7 w 21"/>
                <a:gd name="T7" fmla="*/ 4 h 36"/>
                <a:gd name="T8" fmla="*/ 0 w 21"/>
                <a:gd name="T9" fmla="*/ 4 h 36"/>
                <a:gd name="T10" fmla="*/ 0 w 21"/>
                <a:gd name="T11" fmla="*/ 0 h 36"/>
                <a:gd name="T12" fmla="*/ 21 w 21"/>
                <a:gd name="T13" fmla="*/ 0 h 36"/>
                <a:gd name="T14" fmla="*/ 21 w 21"/>
                <a:gd name="T15" fmla="*/ 4 h 36"/>
                <a:gd name="T16" fmla="*/ 13 w 21"/>
                <a:gd name="T17" fmla="*/ 4 h 36"/>
                <a:gd name="T18" fmla="*/ 13 w 21"/>
                <a:gd name="T19" fmla="*/ 25 h 36"/>
                <a:gd name="T20" fmla="*/ 18 w 21"/>
                <a:gd name="T21" fmla="*/ 31 h 36"/>
                <a:gd name="T22" fmla="*/ 18 w 21"/>
                <a:gd name="T2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6">
                  <a:moveTo>
                    <a:pt x="18" y="36"/>
                  </a:moveTo>
                  <a:cubicBezTo>
                    <a:pt x="15" y="36"/>
                    <a:pt x="13" y="35"/>
                    <a:pt x="10" y="33"/>
                  </a:cubicBezTo>
                  <a:cubicBezTo>
                    <a:pt x="8" y="31"/>
                    <a:pt x="7" y="28"/>
                    <a:pt x="7" y="2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9"/>
                    <a:pt x="16" y="31"/>
                    <a:pt x="18" y="31"/>
                  </a:cubicBezTo>
                  <a:lnTo>
                    <a:pt x="18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3" name="Freeform 39"/>
            <p:cNvSpPr>
              <a:spLocks noEditPoints="1"/>
            </p:cNvSpPr>
            <p:nvPr/>
          </p:nvSpPr>
          <p:spPr bwMode="auto">
            <a:xfrm>
              <a:off x="8326016" y="4873223"/>
              <a:ext cx="45359" cy="76544"/>
            </a:xfrm>
            <a:custGeom>
              <a:avLst/>
              <a:gdLst>
                <a:gd name="T0" fmla="*/ 7 w 22"/>
                <a:gd name="T1" fmla="*/ 21 h 37"/>
                <a:gd name="T2" fmla="*/ 7 w 22"/>
                <a:gd name="T3" fmla="*/ 26 h 37"/>
                <a:gd name="T4" fmla="*/ 11 w 22"/>
                <a:gd name="T5" fmla="*/ 32 h 37"/>
                <a:gd name="T6" fmla="*/ 16 w 22"/>
                <a:gd name="T7" fmla="*/ 26 h 37"/>
                <a:gd name="T8" fmla="*/ 22 w 22"/>
                <a:gd name="T9" fmla="*/ 26 h 37"/>
                <a:gd name="T10" fmla="*/ 19 w 22"/>
                <a:gd name="T11" fmla="*/ 34 h 37"/>
                <a:gd name="T12" fmla="*/ 11 w 22"/>
                <a:gd name="T13" fmla="*/ 37 h 37"/>
                <a:gd name="T14" fmla="*/ 4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4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7 w 22"/>
                <a:gd name="T31" fmla="*/ 21 h 37"/>
                <a:gd name="T32" fmla="*/ 7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7 w 22"/>
                <a:gd name="T41" fmla="*/ 11 h 37"/>
                <a:gd name="T42" fmla="*/ 7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7" y="21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30"/>
                    <a:pt x="9" y="32"/>
                    <a:pt x="11" y="32"/>
                  </a:cubicBezTo>
                  <a:cubicBezTo>
                    <a:pt x="14" y="32"/>
                    <a:pt x="16" y="30"/>
                    <a:pt x="16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9" y="34"/>
                  </a:cubicBezTo>
                  <a:cubicBezTo>
                    <a:pt x="17" y="36"/>
                    <a:pt x="14" y="37"/>
                    <a:pt x="11" y="37"/>
                  </a:cubicBezTo>
                  <a:cubicBezTo>
                    <a:pt x="8" y="37"/>
                    <a:pt x="6" y="36"/>
                    <a:pt x="4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7" y="21"/>
                  </a:lnTo>
                  <a:close/>
                  <a:moveTo>
                    <a:pt x="7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9" y="5"/>
                    <a:pt x="7" y="7"/>
                    <a:pt x="7" y="11"/>
                  </a:cubicBezTo>
                  <a:lnTo>
                    <a:pt x="7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4" name="Freeform 40"/>
            <p:cNvSpPr>
              <a:spLocks/>
            </p:cNvSpPr>
            <p:nvPr/>
          </p:nvSpPr>
          <p:spPr bwMode="auto">
            <a:xfrm>
              <a:off x="8432328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8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8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5 w 22"/>
                <a:gd name="T23" fmla="*/ 12 h 37"/>
                <a:gd name="T24" fmla="*/ 15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5 w 22"/>
                <a:gd name="T35" fmla="*/ 26 h 37"/>
                <a:gd name="T36" fmla="*/ 15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5" name="Freeform 41"/>
            <p:cNvSpPr>
              <a:spLocks/>
            </p:cNvSpPr>
            <p:nvPr/>
          </p:nvSpPr>
          <p:spPr bwMode="auto">
            <a:xfrm>
              <a:off x="8498949" y="4854795"/>
              <a:ext cx="45359" cy="93554"/>
            </a:xfrm>
            <a:custGeom>
              <a:avLst/>
              <a:gdLst>
                <a:gd name="T0" fmla="*/ 0 w 22"/>
                <a:gd name="T1" fmla="*/ 0 h 45"/>
                <a:gd name="T2" fmla="*/ 6 w 22"/>
                <a:gd name="T3" fmla="*/ 0 h 45"/>
                <a:gd name="T4" fmla="*/ 6 w 22"/>
                <a:gd name="T5" fmla="*/ 11 h 45"/>
                <a:gd name="T6" fmla="*/ 11 w 22"/>
                <a:gd name="T7" fmla="*/ 9 h 45"/>
                <a:gd name="T8" fmla="*/ 18 w 22"/>
                <a:gd name="T9" fmla="*/ 12 h 45"/>
                <a:gd name="T10" fmla="*/ 22 w 22"/>
                <a:gd name="T11" fmla="*/ 20 h 45"/>
                <a:gd name="T12" fmla="*/ 22 w 22"/>
                <a:gd name="T13" fmla="*/ 45 h 45"/>
                <a:gd name="T14" fmla="*/ 16 w 22"/>
                <a:gd name="T15" fmla="*/ 45 h 45"/>
                <a:gd name="T16" fmla="*/ 16 w 22"/>
                <a:gd name="T17" fmla="*/ 20 h 45"/>
                <a:gd name="T18" fmla="*/ 11 w 22"/>
                <a:gd name="T19" fmla="*/ 14 h 45"/>
                <a:gd name="T20" fmla="*/ 6 w 22"/>
                <a:gd name="T21" fmla="*/ 20 h 45"/>
                <a:gd name="T22" fmla="*/ 6 w 22"/>
                <a:gd name="T23" fmla="*/ 45 h 45"/>
                <a:gd name="T24" fmla="*/ 0 w 22"/>
                <a:gd name="T25" fmla="*/ 45 h 45"/>
                <a:gd name="T26" fmla="*/ 0 w 22"/>
                <a:gd name="T2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45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0"/>
                    <a:pt x="9" y="9"/>
                    <a:pt x="11" y="9"/>
                  </a:cubicBezTo>
                  <a:cubicBezTo>
                    <a:pt x="14" y="9"/>
                    <a:pt x="16" y="10"/>
                    <a:pt x="18" y="12"/>
                  </a:cubicBezTo>
                  <a:cubicBezTo>
                    <a:pt x="21" y="14"/>
                    <a:pt x="22" y="16"/>
                    <a:pt x="22" y="20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3" y="14"/>
                    <a:pt x="11" y="14"/>
                  </a:cubicBezTo>
                  <a:cubicBezTo>
                    <a:pt x="8" y="14"/>
                    <a:pt x="6" y="16"/>
                    <a:pt x="6" y="20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6" name="Freeform 42"/>
            <p:cNvSpPr>
              <a:spLocks noEditPoints="1"/>
            </p:cNvSpPr>
            <p:nvPr/>
          </p:nvSpPr>
          <p:spPr bwMode="auto">
            <a:xfrm>
              <a:off x="8566988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7" name="Freeform 43"/>
            <p:cNvSpPr>
              <a:spLocks/>
            </p:cNvSpPr>
            <p:nvPr/>
          </p:nvSpPr>
          <p:spPr bwMode="auto">
            <a:xfrm>
              <a:off x="8630775" y="4873223"/>
              <a:ext cx="46777" cy="75126"/>
            </a:xfrm>
            <a:custGeom>
              <a:avLst/>
              <a:gdLst>
                <a:gd name="T0" fmla="*/ 0 w 22"/>
                <a:gd name="T1" fmla="*/ 36 h 36"/>
                <a:gd name="T2" fmla="*/ 0 w 22"/>
                <a:gd name="T3" fmla="*/ 11 h 36"/>
                <a:gd name="T4" fmla="*/ 3 w 22"/>
                <a:gd name="T5" fmla="*/ 3 h 36"/>
                <a:gd name="T6" fmla="*/ 11 w 22"/>
                <a:gd name="T7" fmla="*/ 0 h 36"/>
                <a:gd name="T8" fmla="*/ 19 w 22"/>
                <a:gd name="T9" fmla="*/ 3 h 36"/>
                <a:gd name="T10" fmla="*/ 22 w 22"/>
                <a:gd name="T11" fmla="*/ 11 h 36"/>
                <a:gd name="T12" fmla="*/ 22 w 22"/>
                <a:gd name="T13" fmla="*/ 36 h 36"/>
                <a:gd name="T14" fmla="*/ 16 w 22"/>
                <a:gd name="T15" fmla="*/ 36 h 36"/>
                <a:gd name="T16" fmla="*/ 16 w 22"/>
                <a:gd name="T17" fmla="*/ 11 h 36"/>
                <a:gd name="T18" fmla="*/ 11 w 22"/>
                <a:gd name="T19" fmla="*/ 5 h 36"/>
                <a:gd name="T20" fmla="*/ 6 w 22"/>
                <a:gd name="T21" fmla="*/ 11 h 36"/>
                <a:gd name="T22" fmla="*/ 6 w 22"/>
                <a:gd name="T23" fmla="*/ 36 h 36"/>
                <a:gd name="T24" fmla="*/ 0 w 22"/>
                <a:gd name="T2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8" name="Freeform 44"/>
            <p:cNvSpPr>
              <a:spLocks noEditPoints="1"/>
            </p:cNvSpPr>
            <p:nvPr/>
          </p:nvSpPr>
          <p:spPr bwMode="auto">
            <a:xfrm>
              <a:off x="8700231" y="4864718"/>
              <a:ext cx="45359" cy="97806"/>
            </a:xfrm>
            <a:custGeom>
              <a:avLst/>
              <a:gdLst>
                <a:gd name="T0" fmla="*/ 16 w 22"/>
                <a:gd name="T1" fmla="*/ 35 h 47"/>
                <a:gd name="T2" fmla="*/ 22 w 22"/>
                <a:gd name="T3" fmla="*/ 42 h 47"/>
                <a:gd name="T4" fmla="*/ 22 w 22"/>
                <a:gd name="T5" fmla="*/ 47 h 47"/>
                <a:gd name="T6" fmla="*/ 16 w 22"/>
                <a:gd name="T7" fmla="*/ 47 h 47"/>
                <a:gd name="T8" fmla="*/ 16 w 22"/>
                <a:gd name="T9" fmla="*/ 43 h 47"/>
                <a:gd name="T10" fmla="*/ 13 w 22"/>
                <a:gd name="T11" fmla="*/ 40 h 47"/>
                <a:gd name="T12" fmla="*/ 11 w 22"/>
                <a:gd name="T13" fmla="*/ 40 h 47"/>
                <a:gd name="T14" fmla="*/ 3 w 22"/>
                <a:gd name="T15" fmla="*/ 37 h 47"/>
                <a:gd name="T16" fmla="*/ 0 w 22"/>
                <a:gd name="T17" fmla="*/ 29 h 47"/>
                <a:gd name="T18" fmla="*/ 2 w 22"/>
                <a:gd name="T19" fmla="*/ 22 h 47"/>
                <a:gd name="T20" fmla="*/ 0 w 22"/>
                <a:gd name="T21" fmla="*/ 15 h 47"/>
                <a:gd name="T22" fmla="*/ 2 w 22"/>
                <a:gd name="T23" fmla="*/ 8 h 47"/>
                <a:gd name="T24" fmla="*/ 8 w 22"/>
                <a:gd name="T25" fmla="*/ 5 h 47"/>
                <a:gd name="T26" fmla="*/ 8 w 22"/>
                <a:gd name="T27" fmla="*/ 0 h 47"/>
                <a:gd name="T28" fmla="*/ 14 w 22"/>
                <a:gd name="T29" fmla="*/ 0 h 47"/>
                <a:gd name="T30" fmla="*/ 14 w 22"/>
                <a:gd name="T31" fmla="*/ 5 h 47"/>
                <a:gd name="T32" fmla="*/ 19 w 22"/>
                <a:gd name="T33" fmla="*/ 9 h 47"/>
                <a:gd name="T34" fmla="*/ 22 w 22"/>
                <a:gd name="T35" fmla="*/ 15 h 47"/>
                <a:gd name="T36" fmla="*/ 18 w 22"/>
                <a:gd name="T37" fmla="*/ 23 h 47"/>
                <a:gd name="T38" fmla="*/ 11 w 22"/>
                <a:gd name="T39" fmla="*/ 26 h 47"/>
                <a:gd name="T40" fmla="*/ 7 w 22"/>
                <a:gd name="T41" fmla="*/ 26 h 47"/>
                <a:gd name="T42" fmla="*/ 6 w 22"/>
                <a:gd name="T43" fmla="*/ 29 h 47"/>
                <a:gd name="T44" fmla="*/ 11 w 22"/>
                <a:gd name="T45" fmla="*/ 35 h 47"/>
                <a:gd name="T46" fmla="*/ 16 w 22"/>
                <a:gd name="T47" fmla="*/ 35 h 47"/>
                <a:gd name="T48" fmla="*/ 6 w 22"/>
                <a:gd name="T49" fmla="*/ 16 h 47"/>
                <a:gd name="T50" fmla="*/ 11 w 22"/>
                <a:gd name="T51" fmla="*/ 21 h 47"/>
                <a:gd name="T52" fmla="*/ 16 w 22"/>
                <a:gd name="T53" fmla="*/ 16 h 47"/>
                <a:gd name="T54" fmla="*/ 16 w 22"/>
                <a:gd name="T55" fmla="*/ 14 h 47"/>
                <a:gd name="T56" fmla="*/ 11 w 22"/>
                <a:gd name="T57" fmla="*/ 9 h 47"/>
                <a:gd name="T58" fmla="*/ 6 w 22"/>
                <a:gd name="T59" fmla="*/ 14 h 47"/>
                <a:gd name="T60" fmla="*/ 6 w 22"/>
                <a:gd name="T6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" h="47">
                  <a:moveTo>
                    <a:pt x="16" y="35"/>
                  </a:moveTo>
                  <a:cubicBezTo>
                    <a:pt x="19" y="35"/>
                    <a:pt x="22" y="37"/>
                    <a:pt x="22" y="4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1"/>
                    <a:pt x="14" y="40"/>
                    <a:pt x="13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8" y="40"/>
                    <a:pt x="5" y="39"/>
                    <a:pt x="3" y="37"/>
                  </a:cubicBezTo>
                  <a:cubicBezTo>
                    <a:pt x="1" y="35"/>
                    <a:pt x="0" y="32"/>
                    <a:pt x="0" y="29"/>
                  </a:cubicBezTo>
                  <a:cubicBezTo>
                    <a:pt x="0" y="27"/>
                    <a:pt x="0" y="24"/>
                    <a:pt x="2" y="22"/>
                  </a:cubicBezTo>
                  <a:cubicBezTo>
                    <a:pt x="0" y="20"/>
                    <a:pt x="0" y="18"/>
                    <a:pt x="0" y="15"/>
                  </a:cubicBezTo>
                  <a:cubicBezTo>
                    <a:pt x="0" y="13"/>
                    <a:pt x="0" y="10"/>
                    <a:pt x="2" y="8"/>
                  </a:cubicBezTo>
                  <a:cubicBezTo>
                    <a:pt x="3" y="7"/>
                    <a:pt x="5" y="5"/>
                    <a:pt x="8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5"/>
                    <a:pt x="18" y="7"/>
                    <a:pt x="19" y="9"/>
                  </a:cubicBezTo>
                  <a:cubicBezTo>
                    <a:pt x="21" y="10"/>
                    <a:pt x="22" y="13"/>
                    <a:pt x="22" y="15"/>
                  </a:cubicBezTo>
                  <a:cubicBezTo>
                    <a:pt x="22" y="18"/>
                    <a:pt x="21" y="21"/>
                    <a:pt x="18" y="23"/>
                  </a:cubicBezTo>
                  <a:cubicBezTo>
                    <a:pt x="16" y="25"/>
                    <a:pt x="14" y="26"/>
                    <a:pt x="11" y="26"/>
                  </a:cubicBezTo>
                  <a:cubicBezTo>
                    <a:pt x="10" y="26"/>
                    <a:pt x="8" y="26"/>
                    <a:pt x="7" y="26"/>
                  </a:cubicBezTo>
                  <a:cubicBezTo>
                    <a:pt x="6" y="27"/>
                    <a:pt x="6" y="28"/>
                    <a:pt x="6" y="29"/>
                  </a:cubicBezTo>
                  <a:cubicBezTo>
                    <a:pt x="6" y="33"/>
                    <a:pt x="8" y="35"/>
                    <a:pt x="11" y="35"/>
                  </a:cubicBezTo>
                  <a:lnTo>
                    <a:pt x="16" y="35"/>
                  </a:lnTo>
                  <a:close/>
                  <a:moveTo>
                    <a:pt x="6" y="16"/>
                  </a:moveTo>
                  <a:cubicBezTo>
                    <a:pt x="6" y="19"/>
                    <a:pt x="8" y="21"/>
                    <a:pt x="11" y="21"/>
                  </a:cubicBezTo>
                  <a:cubicBezTo>
                    <a:pt x="13" y="21"/>
                    <a:pt x="16" y="19"/>
                    <a:pt x="16" y="16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1"/>
                    <a:pt x="13" y="9"/>
                    <a:pt x="11" y="9"/>
                  </a:cubicBezTo>
                  <a:cubicBezTo>
                    <a:pt x="8" y="9"/>
                    <a:pt x="6" y="11"/>
                    <a:pt x="6" y="14"/>
                  </a:cubicBezTo>
                  <a:lnTo>
                    <a:pt x="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9" name="Freeform 45"/>
            <p:cNvSpPr>
              <a:spLocks noEditPoints="1"/>
            </p:cNvSpPr>
            <p:nvPr/>
          </p:nvSpPr>
          <p:spPr bwMode="auto">
            <a:xfrm>
              <a:off x="8766854" y="4873223"/>
              <a:ext cx="45359" cy="76544"/>
            </a:xfrm>
            <a:custGeom>
              <a:avLst/>
              <a:gdLst>
                <a:gd name="T0" fmla="*/ 6 w 22"/>
                <a:gd name="T1" fmla="*/ 21 h 37"/>
                <a:gd name="T2" fmla="*/ 6 w 22"/>
                <a:gd name="T3" fmla="*/ 26 h 37"/>
                <a:gd name="T4" fmla="*/ 11 w 22"/>
                <a:gd name="T5" fmla="*/ 32 h 37"/>
                <a:gd name="T6" fmla="*/ 15 w 22"/>
                <a:gd name="T7" fmla="*/ 26 h 37"/>
                <a:gd name="T8" fmla="*/ 22 w 22"/>
                <a:gd name="T9" fmla="*/ 26 h 37"/>
                <a:gd name="T10" fmla="*/ 18 w 22"/>
                <a:gd name="T11" fmla="*/ 34 h 37"/>
                <a:gd name="T12" fmla="*/ 11 w 22"/>
                <a:gd name="T13" fmla="*/ 37 h 37"/>
                <a:gd name="T14" fmla="*/ 3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3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6 w 22"/>
                <a:gd name="T31" fmla="*/ 21 h 37"/>
                <a:gd name="T32" fmla="*/ 6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6 w 22"/>
                <a:gd name="T41" fmla="*/ 11 h 37"/>
                <a:gd name="T42" fmla="*/ 6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6" y="21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6" y="21"/>
                  </a:lnTo>
                  <a:close/>
                  <a:moveTo>
                    <a:pt x="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56" name="Rectangle 3">
            <a:extLst>
              <a:ext uri="{FF2B5EF4-FFF2-40B4-BE49-F238E27FC236}">
                <a16:creationId xmlns:a16="http://schemas.microsoft.com/office/drawing/2014/main" id="{8CF7A521-4BEC-2A4F-838C-7DFA4344A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748" y="-6316"/>
            <a:ext cx="12209747" cy="2426103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4400" b="1" i="1" kern="12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4400" b="1" i="1" kern="12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i="1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science to advance</a:t>
            </a:r>
          </a:p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i="1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climate resilience</a:t>
            </a:r>
          </a:p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 b="1" kern="12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400" b="1" i="1" kern="1200" dirty="0">
              <a:solidFill>
                <a:srgbClr val="FFFFFF"/>
              </a:solidFill>
            </a:endParaRPr>
          </a:p>
        </p:txBody>
      </p:sp>
      <p:pic>
        <p:nvPicPr>
          <p:cNvPr id="50" name="Picture 49" descr="Logo&#10;&#10;Description automatically generated with medium confidence">
            <a:extLst>
              <a:ext uri="{FF2B5EF4-FFF2-40B4-BE49-F238E27FC236}">
                <a16:creationId xmlns:a16="http://schemas.microsoft.com/office/drawing/2014/main" id="{B077AA58-14EC-E05C-3CDA-3DC38AFD8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686" y="6086531"/>
            <a:ext cx="4022313" cy="780917"/>
          </a:xfrm>
          <a:prstGeom prst="rect">
            <a:avLst/>
          </a:prstGeom>
        </p:spPr>
      </p:pic>
      <p:pic>
        <p:nvPicPr>
          <p:cNvPr id="48" name="Picture 47" descr="A person standing on a beach&#10;&#10;Description automatically generated">
            <a:extLst>
              <a:ext uri="{FF2B5EF4-FFF2-40B4-BE49-F238E27FC236}">
                <a16:creationId xmlns:a16="http://schemas.microsoft.com/office/drawing/2014/main" id="{B685E34D-7B48-3B2C-50B7-01250D10F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3520"/>
            <a:ext cx="8130361" cy="4214480"/>
          </a:xfrm>
          <a:prstGeom prst="rect">
            <a:avLst/>
          </a:prstGeom>
        </p:spPr>
      </p:pic>
      <p:sp>
        <p:nvSpPr>
          <p:cNvPr id="51" name="Rectangle 6">
            <a:extLst>
              <a:ext uri="{FF2B5EF4-FFF2-40B4-BE49-F238E27FC236}">
                <a16:creationId xmlns:a16="http://schemas.microsoft.com/office/drawing/2014/main" id="{637C525A-E0F1-B182-8E53-0FC3395A2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2814" y="4568978"/>
            <a:ext cx="2351415" cy="1015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800100" indent="-3429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None/>
            </a:pPr>
            <a:r>
              <a:rPr lang="en-US" altLang="en-US" sz="3400" kern="1200" dirty="0">
                <a:solidFill>
                  <a:schemeClr val="tx1"/>
                </a:solidFill>
                <a:latin typeface="Calibri" panose="020F0502020204030204" pitchFamily="34" charset="0"/>
              </a:rPr>
              <a:t>Paul Kovacs</a:t>
            </a:r>
          </a:p>
          <a:p>
            <a:pPr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None/>
            </a:pPr>
            <a:r>
              <a:rPr lang="en-US" altLang="en-US" kern="1200" dirty="0" err="1">
                <a:solidFill>
                  <a:schemeClr val="tx1"/>
                </a:solidFill>
                <a:latin typeface="Calibri" panose="020F0502020204030204" pitchFamily="34" charset="0"/>
              </a:rPr>
              <a:t>pkovacs@iclr.org</a:t>
            </a:r>
            <a:r>
              <a:rPr lang="en-US" altLang="en-US" kern="12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endParaRPr lang="en-US" altLang="en-US" sz="2800" kern="1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None/>
            </a:pPr>
            <a:endParaRPr lang="en-US" altLang="en-US" sz="2800" kern="1200" dirty="0">
              <a:solidFill>
                <a:srgbClr val="4F907A"/>
              </a:solidFill>
              <a:latin typeface="Calibri" panose="020F0502020204030204" pitchFamily="34" charset="0"/>
            </a:endParaRPr>
          </a:p>
          <a:p>
            <a:pPr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None/>
            </a:pPr>
            <a:endParaRPr lang="en-US" altLang="en-US" sz="2200" kern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43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FA858E-D56F-C442-99D8-D3B9A6B31A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64" t="13112" r="6496" b="16097"/>
          <a:stretch/>
        </p:blipFill>
        <p:spPr>
          <a:xfrm>
            <a:off x="6346496" y="5123703"/>
            <a:ext cx="5845504" cy="17353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8B6949-9D26-7542-8E12-D8A65366CA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917" b="22746"/>
          <a:stretch/>
        </p:blipFill>
        <p:spPr>
          <a:xfrm>
            <a:off x="6344092" y="3593375"/>
            <a:ext cx="5845504" cy="1566455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FA47EBE9-AC6B-BE4A-8FE6-7EAB17DFE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3" y="-26988"/>
            <a:ext cx="12193113" cy="86360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lIns="0" tIns="0" rIns="0" bIns="0" anchor="b"/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i="1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altLang="en-US" sz="3600" b="1" i="1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Investment risks and opportunity </a:t>
            </a: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400" b="1" i="1" kern="1200" dirty="0">
              <a:solidFill>
                <a:srgbClr val="FFFFFF"/>
              </a:solidFill>
            </a:endParaRPr>
          </a:p>
        </p:txBody>
      </p:sp>
      <p:sp>
        <p:nvSpPr>
          <p:cNvPr id="14338" name="Rectangle 6">
            <a:extLst>
              <a:ext uri="{FF2B5EF4-FFF2-40B4-BE49-F238E27FC236}">
                <a16:creationId xmlns:a16="http://schemas.microsoft.com/office/drawing/2014/main" id="{96A57556-EE4B-5443-9E59-EF89EFFCC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527" y="1266180"/>
            <a:ext cx="10265851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800100" indent="-3429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None/>
            </a:pPr>
            <a:endParaRPr lang="en-US" altLang="en-US" sz="800" kern="1200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6B7C04A5-DBD8-3844-BE99-337EDF70E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1979" y="161744"/>
            <a:ext cx="562135" cy="344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4445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7620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0668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13716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18288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2860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27432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2004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eaLnBrk="0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en-US" altLang="en-US" sz="2800" kern="1200" dirty="0">
                <a:solidFill>
                  <a:srgbClr val="FFFFFF"/>
                </a:solidFill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3C7D67-5D60-7B48-99A2-0A83E2DFE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527" y="1267017"/>
            <a:ext cx="10650862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800100" indent="-3429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None/>
            </a:pPr>
            <a:r>
              <a:rPr lang="en-US" altLang="en-US" sz="2800" kern="1200" dirty="0">
                <a:solidFill>
                  <a:srgbClr val="000000"/>
                </a:solidFill>
                <a:latin typeface="Calibri" panose="020F0502020204030204" pitchFamily="34" charset="0"/>
              </a:rPr>
              <a:t>More volatile values from some investments </a:t>
            </a: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</a:pPr>
            <a:r>
              <a:rPr lang="en-US" altLang="en-US" kern="1200" dirty="0">
                <a:solidFill>
                  <a:srgbClr val="7030A0"/>
                </a:solidFill>
                <a:latin typeface="Calibri" panose="020F0502020204030204" pitchFamily="34" charset="0"/>
              </a:rPr>
              <a:t>manage climate risks by assessing disclosure by others</a:t>
            </a: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</a:pPr>
            <a:r>
              <a:rPr lang="en-US" altLang="en-US" kern="1200" dirty="0">
                <a:solidFill>
                  <a:srgbClr val="7030A0"/>
                </a:solidFill>
                <a:latin typeface="Calibri" panose="020F0502020204030204" pitchFamily="34" charset="0"/>
              </a:rPr>
              <a:t>UN Principles for Responsible Investment</a:t>
            </a: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</a:pPr>
            <a:r>
              <a:rPr lang="en-US" altLang="en-US" kern="1200" dirty="0">
                <a:solidFill>
                  <a:srgbClr val="7030A0"/>
                </a:solidFill>
                <a:latin typeface="Calibri" panose="020F0502020204030204" pitchFamily="34" charset="0"/>
              </a:rPr>
              <a:t>UN Principles for Sustainable Insurance</a:t>
            </a: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</a:pPr>
            <a:r>
              <a:rPr lang="en-US" altLang="en-US" kern="1200" dirty="0">
                <a:solidFill>
                  <a:srgbClr val="7030A0"/>
                </a:solidFill>
                <a:latin typeface="Calibri" panose="020F0502020204030204" pitchFamily="34" charset="0"/>
              </a:rPr>
              <a:t>TFCD investment disclosure guidelines</a:t>
            </a: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</a:pPr>
            <a:r>
              <a:rPr lang="en-US" altLang="en-US" kern="1200" dirty="0">
                <a:solidFill>
                  <a:srgbClr val="7030A0"/>
                </a:solidFill>
                <a:latin typeface="Calibri" panose="020F0502020204030204" pitchFamily="34" charset="0"/>
              </a:rPr>
              <a:t>invest in resilience projects</a:t>
            </a:r>
          </a:p>
          <a:p>
            <a:pPr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None/>
            </a:pPr>
            <a:endParaRPr lang="en-US" altLang="en-US" sz="2800" kern="1200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2058B5-0046-0444-95E4-04666158A4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0945" b="41206"/>
          <a:stretch/>
        </p:blipFill>
        <p:spPr>
          <a:xfrm>
            <a:off x="7649311" y="5002875"/>
            <a:ext cx="4246883" cy="80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0013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3">
            <a:extLst>
              <a:ext uri="{FF2B5EF4-FFF2-40B4-BE49-F238E27FC236}">
                <a16:creationId xmlns:a16="http://schemas.microsoft.com/office/drawing/2014/main" id="{D5EAD9A9-305D-784E-9012-2F9C5812C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5088" y="131764"/>
            <a:ext cx="334962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4445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7620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0668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13716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18288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2860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27432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2004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>
                <a:solidFill>
                  <a:schemeClr val="bg1"/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18438" name="Rectangle 1029">
            <a:extLst>
              <a:ext uri="{FF2B5EF4-FFF2-40B4-BE49-F238E27FC236}">
                <a16:creationId xmlns:a16="http://schemas.microsoft.com/office/drawing/2014/main" id="{C99A989F-B50D-804F-92C2-10A6437D4335}"/>
              </a:ext>
            </a:extLst>
          </p:cNvPr>
          <p:cNvSpPr>
            <a:spLocks/>
          </p:cNvSpPr>
          <p:nvPr/>
        </p:nvSpPr>
        <p:spPr bwMode="auto">
          <a:xfrm>
            <a:off x="3578226" y="5711825"/>
            <a:ext cx="6000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1995</a:t>
            </a:r>
          </a:p>
        </p:txBody>
      </p:sp>
      <p:sp>
        <p:nvSpPr>
          <p:cNvPr id="18439" name="Rectangle 1029">
            <a:extLst>
              <a:ext uri="{FF2B5EF4-FFF2-40B4-BE49-F238E27FC236}">
                <a16:creationId xmlns:a16="http://schemas.microsoft.com/office/drawing/2014/main" id="{48779939-B710-EF49-87EE-E66C3D85454E}"/>
              </a:ext>
            </a:extLst>
          </p:cNvPr>
          <p:cNvSpPr>
            <a:spLocks/>
          </p:cNvSpPr>
          <p:nvPr/>
        </p:nvSpPr>
        <p:spPr bwMode="auto">
          <a:xfrm>
            <a:off x="2012951" y="5643563"/>
            <a:ext cx="6000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1990</a:t>
            </a:r>
          </a:p>
        </p:txBody>
      </p:sp>
      <p:sp>
        <p:nvSpPr>
          <p:cNvPr id="18440" name="Rectangle 1029">
            <a:extLst>
              <a:ext uri="{FF2B5EF4-FFF2-40B4-BE49-F238E27FC236}">
                <a16:creationId xmlns:a16="http://schemas.microsoft.com/office/drawing/2014/main" id="{40D0FECA-EEB3-5245-9393-4A05A948FDF7}"/>
              </a:ext>
            </a:extLst>
          </p:cNvPr>
          <p:cNvSpPr>
            <a:spLocks/>
          </p:cNvSpPr>
          <p:nvPr/>
        </p:nvSpPr>
        <p:spPr bwMode="auto">
          <a:xfrm>
            <a:off x="5159376" y="5730876"/>
            <a:ext cx="601663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2000</a:t>
            </a:r>
          </a:p>
        </p:txBody>
      </p:sp>
      <p:sp>
        <p:nvSpPr>
          <p:cNvPr id="18441" name="Rectangle 1029">
            <a:extLst>
              <a:ext uri="{FF2B5EF4-FFF2-40B4-BE49-F238E27FC236}">
                <a16:creationId xmlns:a16="http://schemas.microsoft.com/office/drawing/2014/main" id="{F35F1D07-F699-6045-B578-163DCB208287}"/>
              </a:ext>
            </a:extLst>
          </p:cNvPr>
          <p:cNvSpPr>
            <a:spLocks/>
          </p:cNvSpPr>
          <p:nvPr/>
        </p:nvSpPr>
        <p:spPr bwMode="auto">
          <a:xfrm>
            <a:off x="680719" y="5689261"/>
            <a:ext cx="6000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1985</a:t>
            </a:r>
          </a:p>
        </p:txBody>
      </p:sp>
      <p:sp>
        <p:nvSpPr>
          <p:cNvPr id="18444" name="Rectangle 1029">
            <a:extLst>
              <a:ext uri="{FF2B5EF4-FFF2-40B4-BE49-F238E27FC236}">
                <a16:creationId xmlns:a16="http://schemas.microsoft.com/office/drawing/2014/main" id="{72D51A15-B490-4948-94C4-81EF8CDF3132}"/>
              </a:ext>
            </a:extLst>
          </p:cNvPr>
          <p:cNvSpPr>
            <a:spLocks/>
          </p:cNvSpPr>
          <p:nvPr/>
        </p:nvSpPr>
        <p:spPr bwMode="auto">
          <a:xfrm>
            <a:off x="6713538" y="5730876"/>
            <a:ext cx="601662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2005</a:t>
            </a:r>
          </a:p>
        </p:txBody>
      </p:sp>
      <p:sp>
        <p:nvSpPr>
          <p:cNvPr id="18445" name="Rectangle 1029">
            <a:extLst>
              <a:ext uri="{FF2B5EF4-FFF2-40B4-BE49-F238E27FC236}">
                <a16:creationId xmlns:a16="http://schemas.microsoft.com/office/drawing/2014/main" id="{27AA2A73-CA68-2641-9355-2A51AA6F27D8}"/>
              </a:ext>
            </a:extLst>
          </p:cNvPr>
          <p:cNvSpPr>
            <a:spLocks/>
          </p:cNvSpPr>
          <p:nvPr/>
        </p:nvSpPr>
        <p:spPr bwMode="auto">
          <a:xfrm>
            <a:off x="8275638" y="5757863"/>
            <a:ext cx="601662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2010</a:t>
            </a: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8A1AE460-3493-6A4D-8A16-1EDD86248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0504" y="161744"/>
            <a:ext cx="503610" cy="344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4445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7620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0668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13716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18288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2860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27432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2004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eaLnBrk="0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en-US" altLang="en-US" sz="2800" kern="1200" dirty="0">
                <a:solidFill>
                  <a:srgbClr val="FFFFFF"/>
                </a:solidFill>
                <a:latin typeface="Calibri" panose="020F0502020204030204" pitchFamily="34" charset="0"/>
              </a:rPr>
              <a:t>  7</a:t>
            </a:r>
          </a:p>
        </p:txBody>
      </p:sp>
      <p:sp>
        <p:nvSpPr>
          <p:cNvPr id="25" name="Rectangle 1029">
            <a:extLst>
              <a:ext uri="{FF2B5EF4-FFF2-40B4-BE49-F238E27FC236}">
                <a16:creationId xmlns:a16="http://schemas.microsoft.com/office/drawing/2014/main" id="{4FBA5512-AC1B-CB46-85F2-203910A40FC1}"/>
              </a:ext>
            </a:extLst>
          </p:cNvPr>
          <p:cNvSpPr>
            <a:spLocks/>
          </p:cNvSpPr>
          <p:nvPr/>
        </p:nvSpPr>
        <p:spPr bwMode="auto">
          <a:xfrm>
            <a:off x="11091068" y="5757863"/>
            <a:ext cx="601662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2020</a:t>
            </a:r>
          </a:p>
        </p:txBody>
      </p:sp>
      <p:sp>
        <p:nvSpPr>
          <p:cNvPr id="26" name="Rectangle 1029">
            <a:extLst>
              <a:ext uri="{FF2B5EF4-FFF2-40B4-BE49-F238E27FC236}">
                <a16:creationId xmlns:a16="http://schemas.microsoft.com/office/drawing/2014/main" id="{4F4F97E6-A191-604F-BA77-77F9899E4CE9}"/>
              </a:ext>
            </a:extLst>
          </p:cNvPr>
          <p:cNvSpPr>
            <a:spLocks/>
          </p:cNvSpPr>
          <p:nvPr/>
        </p:nvSpPr>
        <p:spPr bwMode="auto">
          <a:xfrm>
            <a:off x="9790907" y="5745166"/>
            <a:ext cx="601662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2015</a:t>
            </a:r>
          </a:p>
        </p:txBody>
      </p:sp>
      <p:sp>
        <p:nvSpPr>
          <p:cNvPr id="30" name="Rectangle 1029">
            <a:extLst>
              <a:ext uri="{FF2B5EF4-FFF2-40B4-BE49-F238E27FC236}">
                <a16:creationId xmlns:a16="http://schemas.microsoft.com/office/drawing/2014/main" id="{ACED62B7-E657-2347-9BDC-2CAB95CC536A}"/>
              </a:ext>
            </a:extLst>
          </p:cNvPr>
          <p:cNvSpPr>
            <a:spLocks/>
          </p:cNvSpPr>
          <p:nvPr/>
        </p:nvSpPr>
        <p:spPr bwMode="auto">
          <a:xfrm>
            <a:off x="407421" y="879814"/>
            <a:ext cx="5990036" cy="455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Number of new cases world-wide (most are in the United States)</a:t>
            </a:r>
            <a:endParaRPr lang="en-US" altLang="en-US" sz="1800" dirty="0">
              <a:solidFill>
                <a:schemeClr val="tx1"/>
              </a:solidFill>
            </a:endParaRPr>
          </a:p>
        </p:txBody>
      </p:sp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913F353E-0CB8-B948-B973-FE28D403CD8E}"/>
              </a:ext>
            </a:extLst>
          </p:cNvPr>
          <p:cNvGraphicFramePr/>
          <p:nvPr/>
        </p:nvGraphicFramePr>
        <p:xfrm>
          <a:off x="680719" y="600891"/>
          <a:ext cx="11087574" cy="5385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Rectangle 3">
            <a:extLst>
              <a:ext uri="{FF2B5EF4-FFF2-40B4-BE49-F238E27FC236}">
                <a16:creationId xmlns:a16="http://schemas.microsoft.com/office/drawing/2014/main" id="{E7913E9F-D803-E546-B32D-E241A25C4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6988"/>
            <a:ext cx="12192000" cy="86360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lIns="0" tIns="0" rIns="0" bIns="0" anchor="b"/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i="1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altLang="en-US" sz="3600" b="1" i="1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Climate-related litigation is increasing</a:t>
            </a: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400" b="1" i="1" kern="1200" dirty="0">
              <a:solidFill>
                <a:srgbClr val="FFFFFF"/>
              </a:solidFill>
            </a:endParaRPr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EF6FB3CE-4702-574F-9D95-F774B3276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2404" y="161744"/>
            <a:ext cx="503610" cy="344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4445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7620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0668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13716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18288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2860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27432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2004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eaLnBrk="0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en-US" altLang="en-US" sz="2800" kern="1200" dirty="0">
                <a:solidFill>
                  <a:srgbClr val="FFFFFF"/>
                </a:solidFill>
                <a:latin typeface="Calibri" panose="020F0502020204030204" pitchFamily="34" charset="0"/>
              </a:rPr>
              <a:t>11</a:t>
            </a: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98B2693F-D1B7-9747-B0EA-24A2B1787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639" y="6321425"/>
            <a:ext cx="4702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/>
            <a:r>
              <a:rPr lang="en-US" altLang="en-US" sz="1600" dirty="0">
                <a:solidFill>
                  <a:schemeClr val="accent2"/>
                </a:solidFill>
                <a:latin typeface="Calibri" panose="020F0502020204030204" pitchFamily="34" charset="0"/>
              </a:rPr>
              <a:t>Source: Sabin Center for Climate Change Law</a:t>
            </a:r>
          </a:p>
        </p:txBody>
      </p:sp>
      <p:sp>
        <p:nvSpPr>
          <p:cNvPr id="28" name="Rectangle 1029">
            <a:extLst>
              <a:ext uri="{FF2B5EF4-FFF2-40B4-BE49-F238E27FC236}">
                <a16:creationId xmlns:a16="http://schemas.microsoft.com/office/drawing/2014/main" id="{EB63C1CD-A780-0A42-975F-382628621C33}"/>
              </a:ext>
            </a:extLst>
          </p:cNvPr>
          <p:cNvSpPr>
            <a:spLocks/>
          </p:cNvSpPr>
          <p:nvPr/>
        </p:nvSpPr>
        <p:spPr bwMode="auto">
          <a:xfrm>
            <a:off x="423707" y="2202659"/>
            <a:ext cx="601662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100</a:t>
            </a:r>
          </a:p>
        </p:txBody>
      </p:sp>
      <p:sp>
        <p:nvSpPr>
          <p:cNvPr id="27" name="Rectangle 1029">
            <a:extLst>
              <a:ext uri="{FF2B5EF4-FFF2-40B4-BE49-F238E27FC236}">
                <a16:creationId xmlns:a16="http://schemas.microsoft.com/office/drawing/2014/main" id="{44D811ED-3A32-C044-A54A-5539967DB7BC}"/>
              </a:ext>
            </a:extLst>
          </p:cNvPr>
          <p:cNvSpPr>
            <a:spLocks/>
          </p:cNvSpPr>
          <p:nvPr/>
        </p:nvSpPr>
        <p:spPr bwMode="auto">
          <a:xfrm>
            <a:off x="475959" y="3785724"/>
            <a:ext cx="601662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50</a:t>
            </a:r>
          </a:p>
        </p:txBody>
      </p:sp>
      <p:sp>
        <p:nvSpPr>
          <p:cNvPr id="29" name="Rectangle 1029">
            <a:extLst>
              <a:ext uri="{FF2B5EF4-FFF2-40B4-BE49-F238E27FC236}">
                <a16:creationId xmlns:a16="http://schemas.microsoft.com/office/drawing/2014/main" id="{C1B46FD3-ED29-164D-A4C0-C8F56B1AE060}"/>
              </a:ext>
            </a:extLst>
          </p:cNvPr>
          <p:cNvSpPr>
            <a:spLocks/>
          </p:cNvSpPr>
          <p:nvPr/>
        </p:nvSpPr>
        <p:spPr bwMode="auto">
          <a:xfrm>
            <a:off x="461311" y="5385119"/>
            <a:ext cx="601662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1914879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FA47EBE9-AC6B-BE4A-8FE6-7EAB17DFE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3" y="-26988"/>
            <a:ext cx="12193113" cy="86360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lIns="0" tIns="0" rIns="0" bIns="0" anchor="b"/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i="1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altLang="en-US" sz="3600" b="1" i="1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Liability risks and opportunities</a:t>
            </a: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400" b="1" i="1" kern="1200" dirty="0">
              <a:solidFill>
                <a:srgbClr val="FFFFFF"/>
              </a:solidFill>
            </a:endParaRPr>
          </a:p>
        </p:txBody>
      </p:sp>
      <p:sp>
        <p:nvSpPr>
          <p:cNvPr id="14338" name="Rectangle 6">
            <a:extLst>
              <a:ext uri="{FF2B5EF4-FFF2-40B4-BE49-F238E27FC236}">
                <a16:creationId xmlns:a16="http://schemas.microsoft.com/office/drawing/2014/main" id="{96A57556-EE4B-5443-9E59-EF89EFFCC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527" y="1266180"/>
            <a:ext cx="10265851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800100" indent="-3429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None/>
            </a:pPr>
            <a:r>
              <a:rPr lang="en-US" altLang="en-US" sz="2800" kern="1200" dirty="0">
                <a:solidFill>
                  <a:srgbClr val="000000"/>
                </a:solidFill>
                <a:latin typeface="Calibri" panose="020F0502020204030204" pitchFamily="34" charset="0"/>
              </a:rPr>
              <a:t>More legal action confronting emitters and governments</a:t>
            </a: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</a:pPr>
            <a:r>
              <a:rPr lang="en-US" altLang="en-US" kern="1200" dirty="0">
                <a:solidFill>
                  <a:srgbClr val="7030A0"/>
                </a:solidFill>
                <a:latin typeface="Calibri" panose="020F0502020204030204" pitchFamily="34" charset="0"/>
              </a:rPr>
              <a:t>learned from unintended coverage for tobacco and asbestos</a:t>
            </a: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</a:pPr>
            <a:r>
              <a:rPr lang="en-US" altLang="en-US" kern="1200" dirty="0">
                <a:solidFill>
                  <a:srgbClr val="7030A0"/>
                </a:solidFill>
                <a:latin typeface="Calibri" panose="020F0502020204030204" pitchFamily="34" charset="0"/>
              </a:rPr>
              <a:t>many years focused on ensuring coverage clarity</a:t>
            </a: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</a:pPr>
            <a:r>
              <a:rPr lang="en-US" altLang="en-US" kern="1200" dirty="0">
                <a:solidFill>
                  <a:srgbClr val="7030A0"/>
                </a:solidFill>
                <a:latin typeface="Calibri" panose="020F0502020204030204" pitchFamily="34" charset="0"/>
              </a:rPr>
              <a:t>actions target ‘carbon majors’ (70% of emissions by 100 companies)</a:t>
            </a: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</a:pPr>
            <a:r>
              <a:rPr lang="en-US" altLang="en-US" kern="1200" dirty="0">
                <a:solidFill>
                  <a:srgbClr val="7030A0"/>
                </a:solidFill>
                <a:latin typeface="Calibri" panose="020F0502020204030204" pitchFamily="34" charset="0"/>
              </a:rPr>
              <a:t>liability of directors</a:t>
            </a: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</a:pPr>
            <a:r>
              <a:rPr lang="en-US" altLang="en-US" kern="1200" dirty="0">
                <a:solidFill>
                  <a:srgbClr val="7030A0"/>
                </a:solidFill>
                <a:latin typeface="Calibri" panose="020F0502020204030204" pitchFamily="34" charset="0"/>
              </a:rPr>
              <a:t>professional liability</a:t>
            </a:r>
          </a:p>
          <a:p>
            <a:pPr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None/>
            </a:pPr>
            <a:endParaRPr lang="en-US" altLang="en-US" sz="2800" kern="1200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6B7C04A5-DBD8-3844-BE99-337EDF70E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1979" y="161744"/>
            <a:ext cx="562135" cy="344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4445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7620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0668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13716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18288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2860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27432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2004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eaLnBrk="0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en-US" altLang="en-US" sz="2800" kern="1200" dirty="0">
                <a:solidFill>
                  <a:srgbClr val="FFFFFF"/>
                </a:solidFill>
                <a:latin typeface="Calibri" panose="020F0502020204030204" pitchFamily="34" charset="0"/>
              </a:rPr>
              <a:t>12</a:t>
            </a:r>
          </a:p>
        </p:txBody>
      </p:sp>
      <p:pic>
        <p:nvPicPr>
          <p:cNvPr id="9" name="Picture 8" descr="A picture containing table, indoor, sitting, wooden&#10;&#10;Description automatically generated">
            <a:extLst>
              <a:ext uri="{FF2B5EF4-FFF2-40B4-BE49-F238E27FC236}">
                <a16:creationId xmlns:a16="http://schemas.microsoft.com/office/drawing/2014/main" id="{1C23EDCB-D272-564B-BE3D-7B373273E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497" y="3549112"/>
            <a:ext cx="5845504" cy="330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3365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FA47EBE9-AC6B-BE4A-8FE6-7EAB17DFE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3" y="-26988"/>
            <a:ext cx="12193113" cy="86360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lIns="0" tIns="0" rIns="0" bIns="0" anchor="b"/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i="1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altLang="en-US" sz="3600" b="1" i="1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Regulatory risks and opportunities </a:t>
            </a: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400" b="1" i="1" kern="1200" dirty="0">
              <a:solidFill>
                <a:srgbClr val="FFFFFF"/>
              </a:solidFill>
            </a:endParaRP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6B7C04A5-DBD8-3844-BE99-337EDF70E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1979" y="161744"/>
            <a:ext cx="562135" cy="344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4445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7620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0668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13716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18288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2860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27432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2004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eaLnBrk="0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en-US" altLang="en-US" sz="2800" kern="1200" dirty="0">
                <a:solidFill>
                  <a:srgbClr val="FFFFFF"/>
                </a:solidFill>
                <a:latin typeface="Calibri" panose="020F0502020204030204" pitchFamily="34" charset="0"/>
              </a:rPr>
              <a:t>13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3C7D67-5D60-7B48-99A2-0A83E2DFE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527" y="1259504"/>
            <a:ext cx="10265851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800100" indent="-3429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None/>
            </a:pPr>
            <a:r>
              <a:rPr lang="en-US" altLang="en-US" sz="2800" kern="1200" dirty="0">
                <a:solidFill>
                  <a:srgbClr val="000000"/>
                </a:solidFill>
                <a:latin typeface="Calibri" panose="020F0502020204030204" pitchFamily="34" charset="0"/>
              </a:rPr>
              <a:t>Evolving supervision of insurance </a:t>
            </a: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</a:pPr>
            <a:r>
              <a:rPr lang="en-US" altLang="en-US" kern="1200" dirty="0">
                <a:solidFill>
                  <a:srgbClr val="7030A0"/>
                </a:solidFill>
                <a:latin typeface="Calibri" panose="020F0502020204030204" pitchFamily="34" charset="0"/>
              </a:rPr>
              <a:t>expect and welcome increased climate-related solvency supervision</a:t>
            </a: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</a:pPr>
            <a:r>
              <a:rPr lang="en-US" altLang="en-US" kern="1200" dirty="0">
                <a:solidFill>
                  <a:srgbClr val="7030A0"/>
                </a:solidFill>
                <a:latin typeface="Calibri" panose="020F0502020204030204" pitchFamily="34" charset="0"/>
              </a:rPr>
              <a:t>more scenario tests / sensitivity tests / investment disclosure</a:t>
            </a: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</a:pPr>
            <a:r>
              <a:rPr lang="en-US" altLang="en-US" kern="1200" dirty="0">
                <a:solidFill>
                  <a:srgbClr val="7030A0"/>
                </a:solidFill>
                <a:latin typeface="Calibri" panose="020F0502020204030204" pitchFamily="34" charset="0"/>
              </a:rPr>
              <a:t>possibly requirements for disclosure of climate risks (TCFD)</a:t>
            </a: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</a:pPr>
            <a:r>
              <a:rPr lang="en-US" altLang="en-US" kern="1200" dirty="0">
                <a:solidFill>
                  <a:srgbClr val="7030A0"/>
                </a:solidFill>
                <a:latin typeface="Calibri" panose="020F0502020204030204" pitchFamily="34" charset="0"/>
              </a:rPr>
              <a:t>oppose interference in setting rates</a:t>
            </a: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</a:pPr>
            <a:r>
              <a:rPr lang="en-US" altLang="en-US" kern="1200" dirty="0">
                <a:solidFill>
                  <a:srgbClr val="7030A0"/>
                </a:solidFill>
                <a:latin typeface="Calibri" panose="020F0502020204030204" pitchFamily="34" charset="0"/>
              </a:rPr>
              <a:t>rate regulation harms policyholders</a:t>
            </a:r>
          </a:p>
          <a:p>
            <a:pPr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None/>
            </a:pPr>
            <a:endParaRPr lang="en-US" altLang="en-US" sz="2800" kern="1200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D55C0F-9B57-7642-8EBD-E9CAEB0EE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496" y="3549112"/>
            <a:ext cx="5845504" cy="330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54225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CED153-F162-C74F-A682-B82B645B72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00" t="15956" r="8479" b="7544"/>
          <a:stretch/>
        </p:blipFill>
        <p:spPr>
          <a:xfrm>
            <a:off x="6617777" y="3542835"/>
            <a:ext cx="5574224" cy="3317016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FA47EBE9-AC6B-BE4A-8FE6-7EAB17DFE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3" y="-26988"/>
            <a:ext cx="12193113" cy="86360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lIns="0" tIns="0" rIns="0" bIns="0" anchor="b"/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i="1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altLang="en-US" sz="3600" b="1" i="1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Reputational risks and opportunities </a:t>
            </a: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400" b="1" i="1" kern="1200" dirty="0">
              <a:solidFill>
                <a:srgbClr val="FFFFFF"/>
              </a:solidFill>
            </a:endParaRPr>
          </a:p>
        </p:txBody>
      </p:sp>
      <p:sp>
        <p:nvSpPr>
          <p:cNvPr id="14338" name="Rectangle 6">
            <a:extLst>
              <a:ext uri="{FF2B5EF4-FFF2-40B4-BE49-F238E27FC236}">
                <a16:creationId xmlns:a16="http://schemas.microsoft.com/office/drawing/2014/main" id="{96A57556-EE4B-5443-9E59-EF89EFFCC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527" y="1266180"/>
            <a:ext cx="10265851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800100" indent="-3429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None/>
            </a:pPr>
            <a:r>
              <a:rPr lang="en-US" altLang="en-US" sz="2800" kern="1200" dirty="0">
                <a:solidFill>
                  <a:srgbClr val="000000"/>
                </a:solidFill>
                <a:latin typeface="Calibri" panose="020F0502020204030204" pitchFamily="34" charset="0"/>
              </a:rPr>
              <a:t>Building consumer trust</a:t>
            </a: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</a:pPr>
            <a:r>
              <a:rPr lang="en-US" altLang="en-US" kern="1200" dirty="0">
                <a:solidFill>
                  <a:srgbClr val="7030A0"/>
                </a:solidFill>
                <a:latin typeface="Calibri" panose="020F0502020204030204" pitchFamily="34" charset="0"/>
              </a:rPr>
              <a:t>climate risks are increasing defining insurance for consumers / gov’t</a:t>
            </a: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</a:pPr>
            <a:r>
              <a:rPr lang="en-US" altLang="en-US" kern="1200" dirty="0">
                <a:solidFill>
                  <a:srgbClr val="7030A0"/>
                </a:solidFill>
                <a:latin typeface="Calibri" panose="020F0502020204030204" pitchFamily="34" charset="0"/>
              </a:rPr>
              <a:t>some Canadian insurers are world leaders in managing climate risk</a:t>
            </a: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</a:pPr>
            <a:r>
              <a:rPr lang="en-US" altLang="en-US" kern="1200" dirty="0">
                <a:solidFill>
                  <a:srgbClr val="7030A0"/>
                </a:solidFill>
                <a:latin typeface="Calibri" panose="020F0502020204030204" pitchFamily="34" charset="0"/>
              </a:rPr>
              <a:t>but most insurers / brokers do not disclose emissions / investments</a:t>
            </a: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</a:pPr>
            <a:r>
              <a:rPr lang="en-US" altLang="en-US" kern="1200" dirty="0">
                <a:solidFill>
                  <a:srgbClr val="7030A0"/>
                </a:solidFill>
                <a:latin typeface="Calibri" panose="020F0502020204030204" pitchFamily="34" charset="0"/>
              </a:rPr>
              <a:t>underwriting practices appear complex</a:t>
            </a: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</a:pPr>
            <a:r>
              <a:rPr lang="en-US" altLang="en-US" kern="1200" dirty="0">
                <a:solidFill>
                  <a:srgbClr val="7030A0"/>
                </a:solidFill>
                <a:latin typeface="Calibri" panose="020F0502020204030204" pitchFamily="34" charset="0"/>
              </a:rPr>
              <a:t>insurance is based on trust </a:t>
            </a:r>
          </a:p>
          <a:p>
            <a:pPr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None/>
            </a:pPr>
            <a:endParaRPr lang="en-US" altLang="en-US" sz="2800" kern="1200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6B7C04A5-DBD8-3844-BE99-337EDF70E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1979" y="161744"/>
            <a:ext cx="562135" cy="344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4445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7620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0668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13716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18288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2860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27432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2004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eaLnBrk="0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en-US" altLang="en-US" sz="2800" kern="1200" dirty="0">
                <a:solidFill>
                  <a:srgbClr val="FFFFFF"/>
                </a:solidFill>
                <a:latin typeface="Calibri" panose="020F050202020403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46908507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0F5EFC43-1111-284A-A63A-02437CE76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686" y="6086531"/>
            <a:ext cx="4022313" cy="780917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FA47EBE9-AC6B-BE4A-8FE6-7EAB17DFE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3" y="-15413"/>
            <a:ext cx="12193113" cy="863601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i="1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1 </a:t>
            </a:r>
            <a:r>
              <a:rPr lang="en-US" altLang="en-US" sz="3600" b="1" i="1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Protect existing homes </a:t>
            </a: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400" b="1" i="1" kern="1200" dirty="0">
              <a:solidFill>
                <a:srgbClr val="FFFFFF"/>
              </a:solidFill>
            </a:endParaRPr>
          </a:p>
        </p:txBody>
      </p:sp>
      <p:sp>
        <p:nvSpPr>
          <p:cNvPr id="14338" name="Rectangle 6">
            <a:extLst>
              <a:ext uri="{FF2B5EF4-FFF2-40B4-BE49-F238E27FC236}">
                <a16:creationId xmlns:a16="http://schemas.microsoft.com/office/drawing/2014/main" id="{96A57556-EE4B-5443-9E59-EF89EFFCC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527" y="1266180"/>
            <a:ext cx="11645473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800100" indent="-3429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fontAlgn="base" hangingPunct="1">
              <a:spcAft>
                <a:spcPct val="0"/>
              </a:spcAft>
              <a:buClr>
                <a:srgbClr val="E3493C"/>
              </a:buClr>
              <a:buNone/>
            </a:pPr>
            <a:r>
              <a:rPr lang="en-US" b="1" kern="12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Arial" charset="0"/>
              </a:rPr>
              <a:t>83,000 residential claims paid a year for water damage, wildfire, hail, or severe wind </a:t>
            </a:r>
            <a:endParaRPr lang="en-US" b="1" kern="1200" dirty="0">
              <a:solidFill>
                <a:srgbClr val="000000">
                  <a:lumMod val="50000"/>
                </a:srgbClr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  <a:sym typeface="Arial" charset="0"/>
            </a:endParaRP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  <a:defRPr/>
            </a:pPr>
            <a:r>
              <a:rPr lang="en-US" kern="12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Arial" charset="0"/>
              </a:rPr>
              <a:t>most losses are preventable with proven and affordable protective investments</a:t>
            </a: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  <a:defRPr/>
            </a:pPr>
            <a:r>
              <a:rPr lang="en-US" kern="12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Arial" charset="0"/>
              </a:rPr>
              <a:t>homes need backwater valve, fire resistant siding, impact resistant roofs, hurricane clips, …</a:t>
            </a:r>
          </a:p>
          <a:p>
            <a:pPr algn="l" defTabSz="914400" fontAlgn="base" hangingPunct="1">
              <a:spcAft>
                <a:spcPct val="0"/>
              </a:spcAft>
              <a:buClr>
                <a:srgbClr val="E3493C"/>
              </a:buClr>
              <a:buNone/>
              <a:defRPr/>
            </a:pPr>
            <a:r>
              <a:rPr lang="en-US" altLang="en-US" kern="1200" dirty="0">
                <a:solidFill>
                  <a:srgbClr val="000000"/>
                </a:solidFill>
                <a:latin typeface="Calibri" panose="020F0502020204030204" pitchFamily="34" charset="0"/>
              </a:rPr>
              <a:t>					   </a:t>
            </a:r>
            <a:r>
              <a:rPr lang="en-US" altLang="en-US" kern="1200" dirty="0" err="1">
                <a:solidFill>
                  <a:srgbClr val="000000"/>
                </a:solidFill>
                <a:latin typeface="Calibri" panose="020F0502020204030204" pitchFamily="34" charset="0"/>
              </a:rPr>
              <a:t>i</a:t>
            </a:r>
            <a:r>
              <a:rPr lang="en-US" altLang="en-US" kern="1200" dirty="0">
                <a:solidFill>
                  <a:srgbClr val="000000"/>
                </a:solidFill>
                <a:latin typeface="Calibri" panose="020F0502020204030204" pitchFamily="34" charset="0"/>
              </a:rPr>
              <a:t>) ICLR supports Climate Proof Canada, </a:t>
            </a:r>
            <a:r>
              <a:rPr lang="en-US" altLang="en-US" kern="1200" dirty="0" err="1">
                <a:solidFill>
                  <a:srgbClr val="000000"/>
                </a:solidFill>
                <a:latin typeface="Calibri" panose="020F0502020204030204" pitchFamily="34" charset="0"/>
              </a:rPr>
              <a:t>FireSmart</a:t>
            </a:r>
            <a:r>
              <a:rPr lang="en-US" altLang="en-US" kern="1200" dirty="0">
                <a:solidFill>
                  <a:srgbClr val="000000"/>
                </a:solidFill>
                <a:latin typeface="Calibri" panose="020F0502020204030204" pitchFamily="34" charset="0"/>
              </a:rPr>
              <a:t>,</a:t>
            </a:r>
          </a:p>
          <a:p>
            <a:pPr algn="l" defTabSz="914400" fontAlgn="base" hangingPunct="1">
              <a:spcAft>
                <a:spcPct val="0"/>
              </a:spcAft>
              <a:buClr>
                <a:srgbClr val="E3493C"/>
              </a:buClr>
              <a:buNone/>
              <a:defRPr/>
            </a:pPr>
            <a:r>
              <a:rPr lang="en-US" altLang="en-US" kern="1200" dirty="0">
                <a:solidFill>
                  <a:srgbClr val="000000"/>
                </a:solidFill>
                <a:latin typeface="Calibri" panose="020F0502020204030204" pitchFamily="34" charset="0"/>
              </a:rPr>
              <a:t>						</a:t>
            </a:r>
            <a:r>
              <a:rPr lang="en-US" altLang="en-US" kern="1200" dirty="0" err="1">
                <a:solidFill>
                  <a:srgbClr val="000000"/>
                </a:solidFill>
                <a:latin typeface="Calibri" panose="020F0502020204030204" pitchFamily="34" charset="0"/>
              </a:rPr>
              <a:t>HailSmart</a:t>
            </a:r>
            <a:r>
              <a:rPr lang="en-US" altLang="en-US" kern="1200" dirty="0">
                <a:solidFill>
                  <a:srgbClr val="000000"/>
                </a:solidFill>
                <a:latin typeface="Calibri" panose="020F0502020204030204" pitchFamily="34" charset="0"/>
              </a:rPr>
              <a:t>, Northern Tornadoes Project</a:t>
            </a:r>
          </a:p>
          <a:p>
            <a:pPr algn="l" defTabSz="914400" fontAlgn="base" hangingPunct="1">
              <a:spcAft>
                <a:spcPct val="0"/>
              </a:spcAft>
              <a:buClr>
                <a:srgbClr val="E3493C"/>
              </a:buClr>
              <a:buNone/>
              <a:defRPr/>
            </a:pPr>
            <a:r>
              <a:rPr lang="en-US" altLang="en-US" kern="1200" dirty="0">
                <a:solidFill>
                  <a:srgbClr val="000000"/>
                </a:solidFill>
                <a:latin typeface="Calibri" panose="020F0502020204030204" pitchFamily="34" charset="0"/>
              </a:rPr>
              <a:t>					   ii) ICLR Showcase Homes program</a:t>
            </a:r>
          </a:p>
          <a:p>
            <a:pPr algn="l" defTabSz="914400" fontAlgn="base" hangingPunct="1">
              <a:spcAft>
                <a:spcPct val="0"/>
              </a:spcAft>
              <a:buClr>
                <a:srgbClr val="E3493C"/>
              </a:buClr>
              <a:buNone/>
              <a:defRPr/>
            </a:pPr>
            <a:r>
              <a:rPr lang="en-US" altLang="en-US" kern="1200" dirty="0">
                <a:solidFill>
                  <a:srgbClr val="000000"/>
                </a:solidFill>
                <a:latin typeface="Calibri" panose="020F0502020204030204" pitchFamily="34" charset="0"/>
              </a:rPr>
              <a:t>					   iii) ICLR brochures and videos </a:t>
            </a:r>
          </a:p>
          <a:p>
            <a:pPr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None/>
              <a:defRPr/>
            </a:pPr>
            <a:r>
              <a:rPr lang="en-US" sz="2800" kern="12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Arial" charset="0"/>
              </a:rPr>
              <a:t> </a:t>
            </a:r>
            <a:endParaRPr lang="en-US" altLang="en-US" sz="2800" kern="1200" dirty="0">
              <a:solidFill>
                <a:srgbClr val="4F907A"/>
              </a:solidFill>
              <a:latin typeface="Calibri" panose="020F0502020204030204" pitchFamily="34" charset="0"/>
            </a:endParaRPr>
          </a:p>
          <a:p>
            <a:pPr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None/>
            </a:pPr>
            <a:endParaRPr lang="en-US" altLang="en-US" sz="2200" kern="1200" dirty="0">
              <a:solidFill>
                <a:srgbClr val="000000"/>
              </a:solidFill>
            </a:endParaRP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6B7C04A5-DBD8-3844-BE99-337EDF70E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0504" y="161744"/>
            <a:ext cx="503610" cy="344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4445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7620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0668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13716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18288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2860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27432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2004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eaLnBrk="0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en-US" altLang="en-US" sz="2800" kern="1200" dirty="0">
                <a:solidFill>
                  <a:srgbClr val="FFFFFF"/>
                </a:solidFill>
                <a:latin typeface="Calibri" panose="020F0502020204030204" pitchFamily="34" charset="0"/>
              </a:rPr>
              <a:t>15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A6BBD8-C25F-E77A-F67A-0DA59B19FF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85" t="5405" r="2526" b="5916"/>
          <a:stretch/>
        </p:blipFill>
        <p:spPr>
          <a:xfrm>
            <a:off x="9807" y="3290853"/>
            <a:ext cx="5176790" cy="357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6705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C5DBFD3C-54A9-E037-3742-16715523C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3" y="-26988"/>
            <a:ext cx="12193113" cy="863601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i="1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Destruction of Paradise, California</a:t>
            </a:r>
            <a:r>
              <a:rPr lang="en-US" altLang="en-US" sz="3600" b="1" i="1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400" b="1" i="1" kern="1200" dirty="0">
              <a:solidFill>
                <a:srgbClr val="FFFFFF"/>
              </a:solidFill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ED3EBC0-FD64-3532-ABC0-7EDEE8E38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0504" y="161744"/>
            <a:ext cx="503610" cy="344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4445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7620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0668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13716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18288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2860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27432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2004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eaLnBrk="0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en-US" altLang="en-US" sz="2800" kern="1200" dirty="0">
                <a:solidFill>
                  <a:srgbClr val="FFFFFF"/>
                </a:solidFill>
                <a:latin typeface="Calibri" panose="020F0502020204030204" pitchFamily="34" charset="0"/>
              </a:rPr>
              <a:t>16</a:t>
            </a:r>
          </a:p>
        </p:txBody>
      </p:sp>
      <p:pic>
        <p:nvPicPr>
          <p:cNvPr id="3" name="Picture 2" descr="A picture containing sky, outdoor, valley, canyon&#10;&#10;Description automatically generated">
            <a:extLst>
              <a:ext uri="{FF2B5EF4-FFF2-40B4-BE49-F238E27FC236}">
                <a16:creationId xmlns:a16="http://schemas.microsoft.com/office/drawing/2014/main" id="{DE89A0E1-F762-7CAB-B2F1-C75CD9F5CD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3231"/>
          <a:stretch/>
        </p:blipFill>
        <p:spPr>
          <a:xfrm>
            <a:off x="6524014" y="2253153"/>
            <a:ext cx="5683484" cy="4627996"/>
          </a:xfrm>
          <a:prstGeom prst="rect">
            <a:avLst/>
          </a:prstGeom>
        </p:spPr>
      </p:pic>
      <p:pic>
        <p:nvPicPr>
          <p:cNvPr id="9" name="Picture 8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DDFEA89E-4B30-592E-B274-712C88C94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997151" y="-161583"/>
            <a:ext cx="4544021" cy="65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2581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FA47EBE9-AC6B-BE4A-8FE6-7EAB17DFE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3" y="-26988"/>
            <a:ext cx="12193113" cy="863601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i="1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2 </a:t>
            </a:r>
            <a:r>
              <a:rPr lang="en-US" altLang="en-US" sz="3600" b="1" i="1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Protect new buildings/infrastructure </a:t>
            </a: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400" b="1" i="1" kern="1200" dirty="0">
              <a:solidFill>
                <a:srgbClr val="FFFFFF"/>
              </a:solidFill>
            </a:endParaRPr>
          </a:p>
        </p:txBody>
      </p:sp>
      <p:sp>
        <p:nvSpPr>
          <p:cNvPr id="14338" name="Rectangle 6">
            <a:extLst>
              <a:ext uri="{FF2B5EF4-FFF2-40B4-BE49-F238E27FC236}">
                <a16:creationId xmlns:a16="http://schemas.microsoft.com/office/drawing/2014/main" id="{96A57556-EE4B-5443-9E59-EF89EFFCC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527" y="1266180"/>
            <a:ext cx="11645472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800100" indent="-3429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fontAlgn="base" hangingPunct="1">
              <a:spcAft>
                <a:spcPct val="0"/>
              </a:spcAft>
              <a:buClr>
                <a:srgbClr val="E3493C"/>
              </a:buClr>
              <a:buNone/>
            </a:pPr>
            <a:r>
              <a:rPr lang="en-US" b="1" kern="12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Arial" charset="0"/>
              </a:rPr>
              <a:t>90,000 new homes built each year and tens of billions spent on public infrastructure </a:t>
            </a:r>
            <a:endParaRPr lang="en-US" b="1" kern="1200" dirty="0">
              <a:solidFill>
                <a:srgbClr val="000000">
                  <a:lumMod val="50000"/>
                </a:srgbClr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  <a:sym typeface="Arial" charset="0"/>
            </a:endParaRP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  <a:defRPr/>
            </a:pPr>
            <a:r>
              <a:rPr lang="en-US" kern="12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Arial" charset="0"/>
              </a:rPr>
              <a:t>most future loss and damage are preventable with proven protective actions</a:t>
            </a: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  <a:defRPr/>
            </a:pPr>
            <a:r>
              <a:rPr lang="en-US" kern="12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Arial" charset="0"/>
              </a:rPr>
              <a:t>small increase in initial cost offset by benefits more than 6 fold greater than cost</a:t>
            </a:r>
          </a:p>
          <a:p>
            <a:pPr algn="l" defTabSz="914400" fontAlgn="base" hangingPunct="1">
              <a:spcAft>
                <a:spcPct val="0"/>
              </a:spcAft>
              <a:buClr>
                <a:srgbClr val="E3493C"/>
              </a:buClr>
              <a:buNone/>
              <a:defRPr/>
            </a:pPr>
            <a:r>
              <a:rPr lang="en-US" altLang="en-US" kern="1200" dirty="0">
                <a:solidFill>
                  <a:srgbClr val="000000"/>
                </a:solidFill>
                <a:latin typeface="Calibri" panose="020F0502020204030204" pitchFamily="34" charset="0"/>
              </a:rPr>
              <a:t>				     </a:t>
            </a:r>
            <a:r>
              <a:rPr lang="en-US" altLang="en-US" kern="1200" dirty="0" err="1">
                <a:solidFill>
                  <a:srgbClr val="000000"/>
                </a:solidFill>
                <a:latin typeface="Calibri" panose="020F0502020204030204" pitchFamily="34" charset="0"/>
              </a:rPr>
              <a:t>i</a:t>
            </a:r>
            <a:r>
              <a:rPr lang="en-US" altLang="en-US" kern="1200" dirty="0">
                <a:solidFill>
                  <a:srgbClr val="000000"/>
                </a:solidFill>
                <a:latin typeface="Calibri" panose="020F0502020204030204" pitchFamily="34" charset="0"/>
              </a:rPr>
              <a:t>) ICLR advice for basement flood, wildfire, hail, severe wind</a:t>
            </a:r>
          </a:p>
          <a:p>
            <a:pPr algn="l" defTabSz="914400" fontAlgn="base" hangingPunct="1">
              <a:spcAft>
                <a:spcPct val="0"/>
              </a:spcAft>
              <a:buClr>
                <a:srgbClr val="E3493C"/>
              </a:buClr>
              <a:buNone/>
              <a:defRPr/>
            </a:pPr>
            <a:r>
              <a:rPr lang="en-US" altLang="en-US" kern="1200" dirty="0">
                <a:solidFill>
                  <a:srgbClr val="000000"/>
                </a:solidFill>
                <a:latin typeface="Calibri" panose="020F0502020204030204" pitchFamily="34" charset="0"/>
              </a:rPr>
              <a:t>			       	     ii) work with builders / may propose reform in building codes</a:t>
            </a:r>
          </a:p>
          <a:p>
            <a:pPr algn="l" defTabSz="914400" fontAlgn="base" hangingPunct="1">
              <a:spcAft>
                <a:spcPct val="0"/>
              </a:spcAft>
              <a:buClr>
                <a:srgbClr val="E3493C"/>
              </a:buClr>
              <a:buNone/>
            </a:pPr>
            <a:r>
              <a:rPr lang="en-US" altLang="en-US" kern="1200" dirty="0">
                <a:solidFill>
                  <a:srgbClr val="000000"/>
                </a:solidFill>
                <a:latin typeface="Calibri" panose="020F0502020204030204" pitchFamily="34" charset="0"/>
              </a:rPr>
              <a:t>			      	     iii) ICLR’s PIEVC Protocol assesses the vulnerability of 				                        public infrastructure to climate change</a:t>
            </a:r>
            <a:endParaRPr lang="en-US" altLang="en-US" b="1" kern="1200" dirty="0">
              <a:solidFill>
                <a:srgbClr val="4F907A"/>
              </a:solidFill>
              <a:latin typeface="Calibri" panose="020F0502020204030204" pitchFamily="34" charset="0"/>
            </a:endParaRP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6B7C04A5-DBD8-3844-BE99-337EDF70E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0504" y="161744"/>
            <a:ext cx="503610" cy="344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4445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7620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0668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13716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18288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2860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27432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2004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eaLnBrk="0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en-US" altLang="en-US" sz="2800" kern="1200" dirty="0">
                <a:solidFill>
                  <a:srgbClr val="FFFFFF"/>
                </a:solidFill>
                <a:latin typeface="Calibri" panose="020F0502020204030204" pitchFamily="34" charset="0"/>
              </a:rPr>
              <a:t>17</a:t>
            </a:r>
          </a:p>
        </p:txBody>
      </p:sp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0F5EFC43-1111-284A-A63A-02437CE76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686" y="6086531"/>
            <a:ext cx="4022313" cy="7809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91D343-D9D0-CE14-BC37-F2DD1E097E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45" r="110"/>
          <a:stretch/>
        </p:blipFill>
        <p:spPr>
          <a:xfrm>
            <a:off x="-9131" y="3527837"/>
            <a:ext cx="4461210" cy="33703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469FE9-0282-2749-12B3-80FEAFFA4431}"/>
              </a:ext>
            </a:extLst>
          </p:cNvPr>
          <p:cNvSpPr txBox="1"/>
          <p:nvPr/>
        </p:nvSpPr>
        <p:spPr>
          <a:xfrm>
            <a:off x="-57150" y="3496733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1800" kern="12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New home construction</a:t>
            </a:r>
            <a:endParaRPr lang="en-US" sz="1800" kern="1200" dirty="0">
              <a:solidFill>
                <a:schemeClr val="bg1"/>
              </a:solidFill>
              <a:latin typeface="Calibri" panose="020F0502020204030204" pitchFamily="34" charset="0"/>
              <a:ea typeface="ＭＳ Ｐゴシック" panose="020B0600070205080204" pitchFamily="34" charset="-128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31723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B488DA-59F0-372E-7613-893448498C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24962" t="17638" r="144" b="3045"/>
          <a:stretch/>
        </p:blipFill>
        <p:spPr>
          <a:xfrm>
            <a:off x="-1" y="3637722"/>
            <a:ext cx="5430197" cy="3229725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FA47EBE9-AC6B-BE4A-8FE6-7EAB17DFE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3" y="-26988"/>
            <a:ext cx="12193113" cy="863601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i="1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3 </a:t>
            </a:r>
            <a:r>
              <a:rPr lang="en-US" altLang="en-US" sz="3600" b="1" i="1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 back better </a:t>
            </a: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400" b="1" i="1" kern="1200" dirty="0">
              <a:solidFill>
                <a:srgbClr val="FFFFFF"/>
              </a:solidFill>
            </a:endParaRPr>
          </a:p>
        </p:txBody>
      </p:sp>
      <p:sp>
        <p:nvSpPr>
          <p:cNvPr id="14338" name="Rectangle 6">
            <a:extLst>
              <a:ext uri="{FF2B5EF4-FFF2-40B4-BE49-F238E27FC236}">
                <a16:creationId xmlns:a16="http://schemas.microsoft.com/office/drawing/2014/main" id="{96A57556-EE4B-5443-9E59-EF89EFFCC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527" y="1266180"/>
            <a:ext cx="11645472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800100" indent="-3429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fontAlgn="base" hangingPunct="1">
              <a:spcAft>
                <a:spcPct val="0"/>
              </a:spcAft>
              <a:buClr>
                <a:srgbClr val="E3493C"/>
              </a:buClr>
              <a:buNone/>
            </a:pPr>
            <a:r>
              <a:rPr lang="en-US" altLang="en-US" b="1" kern="1200" dirty="0">
                <a:solidFill>
                  <a:srgbClr val="000000"/>
                </a:solidFill>
                <a:latin typeface="Calibri" panose="020F0502020204030204" pitchFamily="34" charset="0"/>
              </a:rPr>
              <a:t>Most adaptation is reactive – communities/insurers may build back better after a loss</a:t>
            </a: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  <a:defRPr/>
            </a:pPr>
            <a:r>
              <a:rPr lang="en-US" kern="12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Arial" charset="0"/>
              </a:rPr>
              <a:t>ICLR Cities Adapt – Celebrating Local Leadership – 100 case studies of success</a:t>
            </a: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  <a:defRPr/>
            </a:pPr>
            <a:r>
              <a:rPr lang="en-US" kern="12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Arial" charset="0"/>
              </a:rPr>
              <a:t>ICLR Insurers Rebuild Stronger Homes program supports action by member insurers</a:t>
            </a: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  <a:defRPr/>
            </a:pPr>
            <a:r>
              <a:rPr lang="en-US" kern="12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Arial" charset="0"/>
              </a:rPr>
              <a:t>ICLR Resilience in Recovery program early success in Calgary, Barrie, and Lytton</a:t>
            </a:r>
          </a:p>
          <a:p>
            <a:pPr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None/>
              <a:defRPr/>
            </a:pPr>
            <a:r>
              <a:rPr lang="en-US" altLang="en-US" kern="12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Arial" charset="0"/>
              </a:rPr>
              <a:t>					    </a:t>
            </a:r>
            <a:r>
              <a:rPr lang="en-US" altLang="en-US" kern="1200" dirty="0">
                <a:solidFill>
                  <a:srgbClr val="000000"/>
                </a:solidFill>
                <a:latin typeface="Calibri" panose="020F0502020204030204" pitchFamily="34" charset="0"/>
              </a:rPr>
              <a:t>  </a:t>
            </a:r>
            <a:r>
              <a:rPr lang="en-US" altLang="en-US" kern="1200" dirty="0" err="1">
                <a:solidFill>
                  <a:srgbClr val="000000"/>
                </a:solidFill>
                <a:latin typeface="Calibri" panose="020F0502020204030204" pitchFamily="34" charset="0"/>
              </a:rPr>
              <a:t>i</a:t>
            </a:r>
            <a:r>
              <a:rPr lang="en-US" altLang="en-US" kern="1200" dirty="0">
                <a:solidFill>
                  <a:srgbClr val="000000"/>
                </a:solidFill>
                <a:latin typeface="Calibri" panose="020F0502020204030204" pitchFamily="34" charset="0"/>
              </a:rPr>
              <a:t>) increase community awareness of protection</a:t>
            </a:r>
          </a:p>
          <a:p>
            <a:pPr algn="l" defTabSz="914400" fontAlgn="base" hangingPunct="1">
              <a:spcAft>
                <a:spcPct val="0"/>
              </a:spcAft>
              <a:buClr>
                <a:srgbClr val="E3493C"/>
              </a:buClr>
              <a:buNone/>
              <a:defRPr/>
            </a:pPr>
            <a:r>
              <a:rPr lang="en-US" altLang="en-US" kern="1200" dirty="0">
                <a:solidFill>
                  <a:srgbClr val="000000"/>
                </a:solidFill>
                <a:latin typeface="Calibri" panose="020F0502020204030204" pitchFamily="34" charset="0"/>
              </a:rPr>
              <a:t>				                    ii) damaged homes rebuilt with increased resilience</a:t>
            </a:r>
          </a:p>
          <a:p>
            <a:pPr algn="l" defTabSz="914400" fontAlgn="base" hangingPunct="1">
              <a:spcAft>
                <a:spcPct val="0"/>
              </a:spcAft>
              <a:buClr>
                <a:srgbClr val="E3493C"/>
              </a:buClr>
              <a:buNone/>
              <a:defRPr/>
            </a:pPr>
            <a:r>
              <a:rPr lang="en-US" altLang="en-US" kern="1200" dirty="0">
                <a:solidFill>
                  <a:srgbClr val="000000"/>
                </a:solidFill>
                <a:latin typeface="Calibri" panose="020F0502020204030204" pitchFamily="34" charset="0"/>
              </a:rPr>
              <a:t>				                    iii) resilience requirements for future construction </a:t>
            </a: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6B7C04A5-DBD8-3844-BE99-337EDF70E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0504" y="161744"/>
            <a:ext cx="503610" cy="344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4445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7620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0668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13716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18288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2860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27432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2004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eaLnBrk="0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en-US" altLang="en-US" sz="2800" kern="1200" dirty="0">
                <a:solidFill>
                  <a:srgbClr val="FFFFFF"/>
                </a:solidFill>
                <a:latin typeface="Calibri" panose="020F0502020204030204" pitchFamily="34" charset="0"/>
              </a:rPr>
              <a:t>18</a:t>
            </a:r>
          </a:p>
        </p:txBody>
      </p:sp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0F5EFC43-1111-284A-A63A-02437CE769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686" y="6086531"/>
            <a:ext cx="4022313" cy="7809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4F7FAC-A966-D781-9FB4-8752D464CC50}"/>
              </a:ext>
            </a:extLst>
          </p:cNvPr>
          <p:cNvSpPr txBox="1"/>
          <p:nvPr/>
        </p:nvSpPr>
        <p:spPr>
          <a:xfrm>
            <a:off x="-2764" y="366345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1800" kern="12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Lytton wildfire 2021</a:t>
            </a:r>
          </a:p>
        </p:txBody>
      </p:sp>
    </p:spTree>
    <p:extLst>
      <p:ext uri="{BB962C8B-B14F-4D97-AF65-F5344CB8AC3E}">
        <p14:creationId xmlns:p14="http://schemas.microsoft.com/office/powerpoint/2010/main" val="231800699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FA47EBE9-AC6B-BE4A-8FE6-7EAB17DFE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3" y="-26988"/>
            <a:ext cx="12193113" cy="863601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i="1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altLang="en-US" sz="3600" b="1" i="1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Calgary </a:t>
            </a: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400" b="1" i="1" kern="1200" dirty="0">
              <a:solidFill>
                <a:srgbClr val="FFFFFF"/>
              </a:solidFill>
            </a:endParaRPr>
          </a:p>
        </p:txBody>
      </p:sp>
      <p:sp>
        <p:nvSpPr>
          <p:cNvPr id="14338" name="Rectangle 6">
            <a:extLst>
              <a:ext uri="{FF2B5EF4-FFF2-40B4-BE49-F238E27FC236}">
                <a16:creationId xmlns:a16="http://schemas.microsoft.com/office/drawing/2014/main" id="{96A57556-EE4B-5443-9E59-EF89EFFCC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527" y="1266180"/>
            <a:ext cx="11645472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800100" indent="-3429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fontAlgn="base" hangingPunct="1">
              <a:spcAft>
                <a:spcPct val="0"/>
              </a:spcAft>
              <a:buClr>
                <a:srgbClr val="E3493C"/>
              </a:buClr>
              <a:buNone/>
            </a:pPr>
            <a:r>
              <a:rPr lang="en-US" altLang="en-US" b="1" kern="1200" dirty="0">
                <a:solidFill>
                  <a:srgbClr val="000000"/>
                </a:solidFill>
                <a:latin typeface="Calibri" panose="020F0502020204030204" pitchFamily="34" charset="0"/>
              </a:rPr>
              <a:t>Unprecedented $1.2 b in insurance claims paid to repair hail damage in 2020</a:t>
            </a: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  <a:defRPr/>
            </a:pPr>
            <a:r>
              <a:rPr lang="en-US" kern="12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Arial" charset="0"/>
              </a:rPr>
              <a:t>ICLR/IBC partner with Calgary to increase community awareness (ICLR </a:t>
            </a:r>
            <a:r>
              <a:rPr lang="en-US" kern="1200" dirty="0" err="1">
                <a:solidFill>
                  <a:srgbClr val="7030A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Arial" charset="0"/>
              </a:rPr>
              <a:t>HailSmart</a:t>
            </a:r>
            <a:r>
              <a:rPr lang="en-US" kern="12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Arial" charset="0"/>
              </a:rPr>
              <a:t>)</a:t>
            </a: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  <a:defRPr/>
            </a:pPr>
            <a:r>
              <a:rPr lang="en-US" kern="12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Arial" charset="0"/>
              </a:rPr>
              <a:t>Calgary $5m rebate program / $3,000 to claimants that install an impact resilient roof </a:t>
            </a:r>
          </a:p>
          <a:p>
            <a:pPr marL="4229100" lvl="8" algn="l" defTabSz="914400" hangingPunct="1">
              <a:lnSpc>
                <a:spcPct val="50000"/>
              </a:lnSpc>
              <a:buClr>
                <a:srgbClr val="E3493C"/>
              </a:buClr>
              <a:buFont typeface="Wingdings" pitchFamily="2" charset="2"/>
              <a:buChar char="ü"/>
              <a:defRPr/>
            </a:pPr>
            <a:r>
              <a:rPr lang="en-US" kern="12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Arial" charset="0"/>
              </a:rPr>
              <a:t>  Calgary/ICLR lobby for change in the building code</a:t>
            </a:r>
          </a:p>
          <a:p>
            <a:pPr marL="4229100" lvl="8" algn="l" defTabSz="914400" hangingPunct="1">
              <a:lnSpc>
                <a:spcPct val="50000"/>
              </a:lnSpc>
              <a:buClr>
                <a:srgbClr val="E3493C"/>
              </a:buClr>
              <a:buFont typeface="Wingdings" pitchFamily="2" charset="2"/>
              <a:buChar char="ü"/>
              <a:defRPr/>
            </a:pPr>
            <a:r>
              <a:rPr lang="en-US" altLang="en-US" kern="12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Arial" charset="0"/>
              </a:rPr>
              <a:t>  ICLR Resilience in Recovery award winner</a:t>
            </a:r>
          </a:p>
          <a:p>
            <a:pPr marL="4229100" lvl="8" algn="l" defTabSz="914400" hangingPunct="1">
              <a:lnSpc>
                <a:spcPct val="50000"/>
              </a:lnSpc>
              <a:buClr>
                <a:srgbClr val="E3493C"/>
              </a:buClr>
              <a:buFont typeface="Wingdings" pitchFamily="2" charset="2"/>
              <a:buChar char="ü"/>
              <a:defRPr/>
            </a:pPr>
            <a:r>
              <a:rPr lang="en-US" altLang="en-US" kern="12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Arial" charset="0"/>
              </a:rPr>
              <a:t>  significant and lasting improvement in resilience</a:t>
            </a:r>
            <a:r>
              <a:rPr lang="en-US" altLang="en-US" kern="1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6B7C04A5-DBD8-3844-BE99-337EDF70E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0504" y="161744"/>
            <a:ext cx="503610" cy="344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4445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7620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0668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13716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18288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2860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27432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2004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eaLnBrk="0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en-US" altLang="en-US" sz="2800" kern="1200" dirty="0">
                <a:solidFill>
                  <a:srgbClr val="FFFFFF"/>
                </a:solidFill>
                <a:latin typeface="Calibri" panose="020F0502020204030204" pitchFamily="34" charset="0"/>
              </a:rPr>
              <a:t>19</a:t>
            </a:r>
          </a:p>
        </p:txBody>
      </p:sp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0F5EFC43-1111-284A-A63A-02437CE76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686" y="6086531"/>
            <a:ext cx="4022313" cy="7809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8B3638-D896-B265-2C19-48EFBCFA8C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8969"/>
          <a:stretch/>
        </p:blipFill>
        <p:spPr>
          <a:xfrm>
            <a:off x="-1114" y="3200400"/>
            <a:ext cx="4428000" cy="3657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F27531-EA14-BA8D-20E9-857FD9A6BFC1}"/>
              </a:ext>
            </a:extLst>
          </p:cNvPr>
          <p:cNvSpPr txBox="1"/>
          <p:nvPr/>
        </p:nvSpPr>
        <p:spPr>
          <a:xfrm>
            <a:off x="-57150" y="322528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1800" kern="12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Calgary hailstorm</a:t>
            </a:r>
            <a:r>
              <a:rPr lang="en-US" sz="1800" kern="12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421145045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067A03BD-4672-9744-AADC-10288A401D42}"/>
              </a:ext>
            </a:extLst>
          </p:cNvPr>
          <p:cNvSpPr>
            <a:spLocks/>
          </p:cNvSpPr>
          <p:nvPr/>
        </p:nvSpPr>
        <p:spPr bwMode="auto">
          <a:xfrm>
            <a:off x="488967" y="2100135"/>
            <a:ext cx="11294557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/>
          <a:p>
            <a:pPr algn="l" defTabSz="914400" fontAlgn="base" hangingPunct="1">
              <a:lnSpc>
                <a:spcPct val="50000"/>
              </a:lnSpc>
              <a:spcBef>
                <a:spcPts val="3400"/>
              </a:spcBef>
              <a:spcAft>
                <a:spcPct val="0"/>
              </a:spcAft>
              <a:buClr>
                <a:srgbClr val="E3493C"/>
              </a:buClr>
              <a:buSzPct val="100000"/>
              <a:defRPr/>
            </a:pPr>
            <a:r>
              <a:rPr lang="en-US" b="1" kern="1200" dirty="0">
                <a:solidFill>
                  <a:srgbClr val="000000">
                    <a:lumMod val="50000"/>
                  </a:srgb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Arial" charset="0"/>
              </a:rPr>
              <a:t>Canada’s leading disaster research institute</a:t>
            </a:r>
          </a:p>
          <a:p>
            <a:pPr marL="342900" indent="-342900" algn="l" defTabSz="914400" fontAlgn="base" hangingPunct="1">
              <a:lnSpc>
                <a:spcPct val="50000"/>
              </a:lnSpc>
              <a:spcBef>
                <a:spcPts val="3400"/>
              </a:spcBef>
              <a:spcAft>
                <a:spcPct val="0"/>
              </a:spcAft>
              <a:buClr>
                <a:srgbClr val="E3493C"/>
              </a:buClr>
              <a:buSzPct val="100000"/>
              <a:buFont typeface="Wingdings" pitchFamily="2" charset="2"/>
              <a:buChar char="ü"/>
              <a:defRPr/>
            </a:pPr>
            <a:r>
              <a:rPr lang="en-US" kern="12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Arial" charset="0"/>
              </a:rPr>
              <a:t>science to reduce losses from climate-related risks and earthquakes</a:t>
            </a:r>
          </a:p>
          <a:p>
            <a:pPr marL="342900" indent="-342900" algn="l" defTabSz="914400" fontAlgn="base" hangingPunct="1">
              <a:lnSpc>
                <a:spcPct val="50000"/>
              </a:lnSpc>
              <a:spcBef>
                <a:spcPts val="3400"/>
              </a:spcBef>
              <a:spcAft>
                <a:spcPct val="0"/>
              </a:spcAft>
              <a:buClr>
                <a:srgbClr val="E3493C"/>
              </a:buClr>
              <a:buSzPct val="100000"/>
              <a:buFont typeface="Wingdings" pitchFamily="2" charset="2"/>
              <a:buChar char="ü"/>
              <a:defRPr/>
            </a:pPr>
            <a:r>
              <a:rPr lang="en-US" kern="12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Arial" charset="0"/>
              </a:rPr>
              <a:t>funding from 120 insurance companies and governments / based at Western University</a:t>
            </a:r>
          </a:p>
          <a:p>
            <a:pPr marL="342900" indent="-342900" algn="l" defTabSz="914400" fontAlgn="base" hangingPunct="1">
              <a:lnSpc>
                <a:spcPct val="50000"/>
              </a:lnSpc>
              <a:spcBef>
                <a:spcPts val="3400"/>
              </a:spcBef>
              <a:spcAft>
                <a:spcPct val="0"/>
              </a:spcAft>
              <a:buClr>
                <a:srgbClr val="E3493C"/>
              </a:buClr>
              <a:buSzPct val="100000"/>
              <a:buFont typeface="Wingdings" pitchFamily="2" charset="2"/>
              <a:buChar char="ü"/>
              <a:defRPr/>
            </a:pPr>
            <a:r>
              <a:rPr lang="en-US" kern="12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Arial" charset="0"/>
              </a:rPr>
              <a:t>new, proactive mandate to champion implementation of findings</a:t>
            </a:r>
            <a:endParaRPr lang="en-US" kern="1200" dirty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  <a:sym typeface="Arial" charset="0"/>
            </a:endParaRPr>
          </a:p>
          <a:p>
            <a:pPr algn="l" defTabSz="914400" fontAlgn="base" hangingPunct="1">
              <a:lnSpc>
                <a:spcPct val="50000"/>
              </a:lnSpc>
              <a:spcBef>
                <a:spcPts val="3400"/>
              </a:spcBef>
              <a:spcAft>
                <a:spcPct val="0"/>
              </a:spcAft>
              <a:buClr>
                <a:srgbClr val="E3493C"/>
              </a:buClr>
              <a:buSzPct val="100000"/>
              <a:defRPr/>
            </a:pPr>
            <a:endParaRPr lang="en-US" sz="2800" kern="12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CA1884-9169-ED46-931B-329F26714D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5"/>
          <a:stretch/>
        </p:blipFill>
        <p:spPr>
          <a:xfrm>
            <a:off x="-1993" y="4565373"/>
            <a:ext cx="6788383" cy="2310056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AC615FC1-046D-E041-8DD0-A779F96B0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49152" y="161744"/>
            <a:ext cx="334962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4445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7620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0668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13716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18288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2860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27432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2004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eaLnBrk="0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en-US" altLang="en-US" sz="2800" kern="1200" dirty="0">
                <a:solidFill>
                  <a:srgbClr val="FFFFFF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AE0ECA-819B-F648-8EF5-275045F9C785}"/>
              </a:ext>
            </a:extLst>
          </p:cNvPr>
          <p:cNvSpPr txBox="1"/>
          <p:nvPr/>
        </p:nvSpPr>
        <p:spPr>
          <a:xfrm>
            <a:off x="1494675" y="452430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1800" kern="12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ICLR Office at Western</a:t>
            </a:r>
          </a:p>
        </p:txBody>
      </p:sp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80813044-353D-694F-908A-6639926828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686" y="6086531"/>
            <a:ext cx="4022313" cy="780917"/>
          </a:xfrm>
          <a:prstGeom prst="rect">
            <a:avLst/>
          </a:prstGeom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AC9778F1-9C69-7603-833B-99B8BCEFC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748" y="-6316"/>
            <a:ext cx="12209747" cy="2426103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4400" b="1" i="1" kern="12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4400" b="1" i="1" kern="12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i="1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Institute for Catastrophic Loss Reduction</a:t>
            </a:r>
          </a:p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 b="1" kern="12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400" b="1" i="1" kern="1200" dirty="0">
              <a:solidFill>
                <a:srgbClr val="FFFFFF"/>
              </a:solidFill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B707BC44-EA0B-0D53-5F11-FEF58695E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0504" y="161744"/>
            <a:ext cx="503610" cy="344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4445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7620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0668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13716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18288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2860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27432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2004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eaLnBrk="0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en-US" altLang="en-US" sz="2800" kern="1200" dirty="0">
                <a:solidFill>
                  <a:srgbClr val="FFFFFF"/>
                </a:solidFill>
                <a:latin typeface="Calibri" panose="020F0502020204030204" pitchFamily="34" charset="0"/>
              </a:rPr>
              <a:t>  2</a:t>
            </a:r>
          </a:p>
        </p:txBody>
      </p:sp>
    </p:spTree>
    <p:extLst>
      <p:ext uri="{BB962C8B-B14F-4D97-AF65-F5344CB8AC3E}">
        <p14:creationId xmlns:p14="http://schemas.microsoft.com/office/powerpoint/2010/main" val="70190905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9B8B193-47A4-4DAE-FE44-40BD41383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58448"/>
            <a:ext cx="4419084" cy="3310568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FA47EBE9-AC6B-BE4A-8FE6-7EAB17DFE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3" y="-26988"/>
            <a:ext cx="12193113" cy="863601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i="1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altLang="en-US" sz="3600" b="1" i="1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Barrie </a:t>
            </a: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400" b="1" i="1" kern="1200" dirty="0">
              <a:solidFill>
                <a:srgbClr val="FFFFFF"/>
              </a:solidFill>
            </a:endParaRPr>
          </a:p>
        </p:txBody>
      </p:sp>
      <p:sp>
        <p:nvSpPr>
          <p:cNvPr id="14338" name="Rectangle 6">
            <a:extLst>
              <a:ext uri="{FF2B5EF4-FFF2-40B4-BE49-F238E27FC236}">
                <a16:creationId xmlns:a16="http://schemas.microsoft.com/office/drawing/2014/main" id="{96A57556-EE4B-5443-9E59-EF89EFFCC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527" y="1255164"/>
            <a:ext cx="11645472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800100" indent="-3429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fontAlgn="base" hangingPunct="1">
              <a:spcAft>
                <a:spcPct val="0"/>
              </a:spcAft>
              <a:buClr>
                <a:srgbClr val="E3493C"/>
              </a:buClr>
              <a:buNone/>
            </a:pPr>
            <a:r>
              <a:rPr lang="en-US" altLang="en-US" b="1" kern="1200" dirty="0">
                <a:solidFill>
                  <a:srgbClr val="000000"/>
                </a:solidFill>
                <a:latin typeface="Calibri" panose="020F0502020204030204" pitchFamily="34" charset="0"/>
              </a:rPr>
              <a:t>Many homes in a newer </a:t>
            </a:r>
            <a:r>
              <a:rPr lang="en-US" altLang="en-US" b="1" kern="1200" dirty="0" err="1">
                <a:solidFill>
                  <a:srgbClr val="000000"/>
                </a:solidFill>
                <a:latin typeface="Calibri" panose="020F0502020204030204" pitchFamily="34" charset="0"/>
              </a:rPr>
              <a:t>neighbourhood</a:t>
            </a:r>
            <a:r>
              <a:rPr lang="en-US" altLang="en-US" b="1" kern="1200" dirty="0">
                <a:solidFill>
                  <a:srgbClr val="000000"/>
                </a:solidFill>
                <a:latin typeface="Calibri" panose="020F0502020204030204" pitchFamily="34" charset="0"/>
              </a:rPr>
              <a:t> made uninhabitable by an EF2 tornado </a:t>
            </a: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  <a:defRPr/>
            </a:pPr>
            <a:r>
              <a:rPr lang="en-US" kern="12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Arial" charset="0"/>
              </a:rPr>
              <a:t>Barrie tornado protection awareness program using ICLR materials</a:t>
            </a: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  <a:defRPr/>
            </a:pPr>
            <a:r>
              <a:rPr lang="en-US" kern="12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Arial" charset="0"/>
              </a:rPr>
              <a:t>ICLR support for Barrie submission requesting change in the provincial building code</a:t>
            </a: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  <a:defRPr/>
            </a:pPr>
            <a:r>
              <a:rPr lang="en-US" kern="12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Arial" charset="0"/>
              </a:rPr>
              <a:t>a few homes rebuilt with tornado protection proposed by ICLR </a:t>
            </a:r>
          </a:p>
          <a:p>
            <a:pPr marL="4229100" lvl="8" algn="l" defTabSz="914400" hangingPunct="1">
              <a:lnSpc>
                <a:spcPct val="50000"/>
              </a:lnSpc>
              <a:buClr>
                <a:srgbClr val="E3493C"/>
              </a:buClr>
              <a:buFont typeface="Wingdings" pitchFamily="2" charset="2"/>
              <a:buChar char="ü"/>
              <a:defRPr/>
            </a:pPr>
            <a:r>
              <a:rPr lang="en-US" altLang="en-US" kern="12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Arial" charset="0"/>
              </a:rPr>
              <a:t>  Barrie considered but did not introduce incentives</a:t>
            </a:r>
          </a:p>
          <a:p>
            <a:pPr marL="4229100" lvl="8" algn="l" defTabSz="914400" hangingPunct="1">
              <a:lnSpc>
                <a:spcPct val="50000"/>
              </a:lnSpc>
              <a:buClr>
                <a:srgbClr val="E3493C"/>
              </a:buClr>
              <a:buFont typeface="Wingdings" pitchFamily="2" charset="2"/>
              <a:buChar char="ü"/>
              <a:defRPr/>
            </a:pPr>
            <a:r>
              <a:rPr lang="en-US" altLang="en-US" kern="12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Arial" charset="0"/>
              </a:rPr>
              <a:t>  better awareness but no changes in construction practices</a:t>
            </a:r>
            <a:r>
              <a:rPr lang="en-US" altLang="en-US" kern="1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6B7C04A5-DBD8-3844-BE99-337EDF70E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0504" y="161744"/>
            <a:ext cx="503610" cy="344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4445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7620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0668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13716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18288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2860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27432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2004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eaLnBrk="0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en-US" altLang="en-US" sz="2800" kern="1200" dirty="0">
                <a:solidFill>
                  <a:srgbClr val="FFFFFF"/>
                </a:solidFill>
                <a:latin typeface="Calibri" panose="020F0502020204030204" pitchFamily="34" charset="0"/>
              </a:rPr>
              <a:t>20</a:t>
            </a:r>
          </a:p>
        </p:txBody>
      </p:sp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0F5EFC43-1111-284A-A63A-02437CE769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686" y="6086531"/>
            <a:ext cx="4022313" cy="7809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33B74A-F42B-9C53-D72F-61F2820360E2}"/>
              </a:ext>
            </a:extLst>
          </p:cNvPr>
          <p:cNvSpPr txBox="1"/>
          <p:nvPr/>
        </p:nvSpPr>
        <p:spPr>
          <a:xfrm>
            <a:off x="-33049" y="3526357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1800" kern="12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Barrie tornado 2021</a:t>
            </a:r>
          </a:p>
        </p:txBody>
      </p:sp>
    </p:spTree>
    <p:extLst>
      <p:ext uri="{BB962C8B-B14F-4D97-AF65-F5344CB8AC3E}">
        <p14:creationId xmlns:p14="http://schemas.microsoft.com/office/powerpoint/2010/main" val="172840830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FA47EBE9-AC6B-BE4A-8FE6-7EAB17DFE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3" y="-26988"/>
            <a:ext cx="12193113" cy="863601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i="1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altLang="en-US" sz="3600" b="1" i="1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Lytton </a:t>
            </a: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400" b="1" i="1" kern="1200" dirty="0">
              <a:solidFill>
                <a:srgbClr val="FFFFFF"/>
              </a:solidFill>
            </a:endParaRPr>
          </a:p>
        </p:txBody>
      </p:sp>
      <p:sp>
        <p:nvSpPr>
          <p:cNvPr id="14338" name="Rectangle 6">
            <a:extLst>
              <a:ext uri="{FF2B5EF4-FFF2-40B4-BE49-F238E27FC236}">
                <a16:creationId xmlns:a16="http://schemas.microsoft.com/office/drawing/2014/main" id="{96A57556-EE4B-5443-9E59-EF89EFFCC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527" y="1266180"/>
            <a:ext cx="11645472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800100" indent="-3429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fontAlgn="base" hangingPunct="1">
              <a:spcAft>
                <a:spcPct val="0"/>
              </a:spcAft>
              <a:buClr>
                <a:srgbClr val="E3493C"/>
              </a:buClr>
              <a:buNone/>
            </a:pPr>
            <a:r>
              <a:rPr lang="en-US" altLang="en-US" b="1" kern="1200" dirty="0">
                <a:solidFill>
                  <a:srgbClr val="000000"/>
                </a:solidFill>
                <a:latin typeface="Calibri" panose="020F0502020204030204" pitchFamily="34" charset="0"/>
              </a:rPr>
              <a:t>On a path to become Canada’s best protected community for wildfire</a:t>
            </a: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  <a:defRPr/>
            </a:pPr>
            <a:r>
              <a:rPr lang="en-US" kern="12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Arial" charset="0"/>
              </a:rPr>
              <a:t>wildfire building bylaw would require fire resistant roof, cladding, deck, fence for all homes</a:t>
            </a: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  <a:defRPr/>
            </a:pPr>
            <a:r>
              <a:rPr lang="en-US" kern="12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Arial" charset="0"/>
              </a:rPr>
              <a:t>beyond structures with implementation of updated community wildfire protection program</a:t>
            </a: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  <a:defRPr/>
            </a:pPr>
            <a:r>
              <a:rPr lang="en-US" kern="12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Arial" charset="0"/>
              </a:rPr>
              <a:t>insurance leadership to rebuild with wildfire protection previously absent</a:t>
            </a:r>
          </a:p>
          <a:p>
            <a:pPr marL="4229100" lvl="8" algn="l" defTabSz="914400" hangingPunct="1">
              <a:lnSpc>
                <a:spcPct val="50000"/>
              </a:lnSpc>
              <a:buClr>
                <a:srgbClr val="E3493C"/>
              </a:buClr>
              <a:buFont typeface="Wingdings" pitchFamily="2" charset="2"/>
              <a:buChar char="ü"/>
              <a:defRPr/>
            </a:pPr>
            <a:r>
              <a:rPr lang="en-US" kern="12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Arial" charset="0"/>
              </a:rPr>
              <a:t>   Lytton can be a model for other communities at risk</a:t>
            </a:r>
          </a:p>
          <a:p>
            <a:pPr marL="4229100" lvl="8" algn="l" defTabSz="914400" hangingPunct="1">
              <a:lnSpc>
                <a:spcPct val="50000"/>
              </a:lnSpc>
              <a:buClr>
                <a:srgbClr val="E3493C"/>
              </a:buClr>
              <a:buFont typeface="Wingdings" pitchFamily="2" charset="2"/>
              <a:buChar char="ü"/>
              <a:defRPr/>
            </a:pPr>
            <a:r>
              <a:rPr lang="en-US" kern="12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Arial" charset="0"/>
              </a:rPr>
              <a:t>   embrace </a:t>
            </a:r>
            <a:r>
              <a:rPr lang="en-US" kern="1200" dirty="0" err="1">
                <a:solidFill>
                  <a:srgbClr val="7030A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Arial" charset="0"/>
              </a:rPr>
              <a:t>FireSmart</a:t>
            </a:r>
            <a:r>
              <a:rPr lang="en-US" kern="12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Arial" charset="0"/>
              </a:rPr>
              <a:t> / require fire resistant construction</a:t>
            </a:r>
          </a:p>
          <a:p>
            <a:pPr marL="4229100" lvl="8" algn="l" defTabSz="914400" hangingPunct="1">
              <a:lnSpc>
                <a:spcPct val="50000"/>
              </a:lnSpc>
              <a:buClr>
                <a:srgbClr val="E3493C"/>
              </a:buClr>
              <a:buFont typeface="Wingdings" pitchFamily="2" charset="2"/>
              <a:buChar char="ü"/>
              <a:defRPr/>
            </a:pPr>
            <a:r>
              <a:rPr lang="en-US" kern="12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Arial" charset="0"/>
              </a:rPr>
              <a:t>   transformative change is possible</a:t>
            </a: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6B7C04A5-DBD8-3844-BE99-337EDF70E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0504" y="161744"/>
            <a:ext cx="503610" cy="344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4445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7620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0668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13716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18288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2860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27432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2004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eaLnBrk="0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en-US" altLang="en-US" sz="2800" kern="1200" dirty="0">
                <a:solidFill>
                  <a:srgbClr val="FFFFFF"/>
                </a:solidFill>
                <a:latin typeface="Calibri" panose="020F0502020204030204" pitchFamily="34" charset="0"/>
              </a:rPr>
              <a:t>21</a:t>
            </a:r>
          </a:p>
        </p:txBody>
      </p:sp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0F5EFC43-1111-284A-A63A-02437CE76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686" y="6086531"/>
            <a:ext cx="4022313" cy="7809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662C8C-A244-49E5-F6CB-54C359108F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1" r="1628"/>
          <a:stretch/>
        </p:blipFill>
        <p:spPr>
          <a:xfrm>
            <a:off x="-50871" y="3688264"/>
            <a:ext cx="4547919" cy="31791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4F7FAC-A966-D781-9FB4-8752D464CC50}"/>
              </a:ext>
            </a:extLst>
          </p:cNvPr>
          <p:cNvSpPr txBox="1"/>
          <p:nvPr/>
        </p:nvSpPr>
        <p:spPr>
          <a:xfrm>
            <a:off x="-1113" y="368330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1800" kern="12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Lytton wildfire 2021</a:t>
            </a:r>
          </a:p>
        </p:txBody>
      </p:sp>
    </p:spTree>
    <p:extLst>
      <p:ext uri="{BB962C8B-B14F-4D97-AF65-F5344CB8AC3E}">
        <p14:creationId xmlns:p14="http://schemas.microsoft.com/office/powerpoint/2010/main" val="324647402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wall, person, clothing&#10;&#10;Description automatically generated">
            <a:extLst>
              <a:ext uri="{FF2B5EF4-FFF2-40B4-BE49-F238E27FC236}">
                <a16:creationId xmlns:a16="http://schemas.microsoft.com/office/drawing/2014/main" id="{E91911EB-176B-0291-8441-FD88A89523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6"/>
          <a:stretch/>
        </p:blipFill>
        <p:spPr>
          <a:xfrm>
            <a:off x="-1" y="4149080"/>
            <a:ext cx="2536367" cy="2725200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FA47EBE9-AC6B-BE4A-8FE6-7EAB17DFE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3" y="-26988"/>
            <a:ext cx="12193113" cy="863601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i="1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altLang="en-US" sz="3600" b="1" i="1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Climate resilience solutions </a:t>
            </a: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400" b="1" i="1" kern="1200" dirty="0">
              <a:solidFill>
                <a:srgbClr val="FFFFFF"/>
              </a:solidFill>
            </a:endParaRPr>
          </a:p>
        </p:txBody>
      </p:sp>
      <p:sp>
        <p:nvSpPr>
          <p:cNvPr id="14338" name="Rectangle 6">
            <a:extLst>
              <a:ext uri="{FF2B5EF4-FFF2-40B4-BE49-F238E27FC236}">
                <a16:creationId xmlns:a16="http://schemas.microsoft.com/office/drawing/2014/main" id="{96A57556-EE4B-5443-9E59-EF89EFFCC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053" y="1403966"/>
            <a:ext cx="11109445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800100" indent="-3429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None/>
            </a:pPr>
            <a:r>
              <a:rPr lang="en-US" altLang="en-US" b="1" kern="1200" dirty="0">
                <a:solidFill>
                  <a:srgbClr val="000000"/>
                </a:solidFill>
                <a:latin typeface="Calibri" panose="020F0502020204030204" pitchFamily="34" charset="0"/>
              </a:rPr>
              <a:t>Proven, affordable solutions have been identified for most climate related losses </a:t>
            </a: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</a:pPr>
            <a:r>
              <a:rPr lang="en-US" altLang="en-US" kern="1200" dirty="0">
                <a:solidFill>
                  <a:srgbClr val="7030A0"/>
                </a:solidFill>
                <a:latin typeface="Calibri" panose="020F0502020204030204" pitchFamily="34" charset="0"/>
              </a:rPr>
              <a:t>you are invited to join the celebration on October 18</a:t>
            </a: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</a:pPr>
            <a:r>
              <a:rPr lang="en-US" altLang="en-US" kern="1200" dirty="0">
                <a:solidFill>
                  <a:srgbClr val="7030A0"/>
                </a:solidFill>
                <a:latin typeface="Calibri" panose="020F0502020204030204" pitchFamily="34" charset="0"/>
              </a:rPr>
              <a:t>business focus on transition risk and the risk of physical damage</a:t>
            </a: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</a:pPr>
            <a:r>
              <a:rPr lang="en-US" altLang="en-US" kern="1200" dirty="0">
                <a:solidFill>
                  <a:srgbClr val="7030A0"/>
                </a:solidFill>
                <a:latin typeface="Calibri" panose="020F0502020204030204" pitchFamily="34" charset="0"/>
              </a:rPr>
              <a:t>ICLR focus on existing buildings, new construction, and recovery</a:t>
            </a: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</a:pPr>
            <a:endParaRPr lang="en-US" altLang="en-US" kern="1200" dirty="0"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</a:pPr>
            <a:endParaRPr lang="en-US" altLang="en-US" kern="1200" dirty="0"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pPr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None/>
            </a:pPr>
            <a:r>
              <a:rPr lang="en-US" altLang="en-US" kern="1200" dirty="0">
                <a:solidFill>
                  <a:srgbClr val="7030A0"/>
                </a:solidFill>
                <a:latin typeface="Calibri" panose="020F0502020204030204" pitchFamily="34" charset="0"/>
              </a:rPr>
              <a:t>		       </a:t>
            </a:r>
            <a:r>
              <a:rPr lang="en-US" altLang="en-US" kern="1200" dirty="0">
                <a:solidFill>
                  <a:schemeClr val="tx1"/>
                </a:solidFill>
                <a:latin typeface="Calibri" panose="020F0502020204030204" pitchFamily="34" charset="0"/>
              </a:rPr>
              <a:t>Paul Kovacs, Executive Director, ICLR</a:t>
            </a:r>
          </a:p>
          <a:p>
            <a:pPr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None/>
            </a:pPr>
            <a:r>
              <a:rPr lang="en-US" altLang="en-US" kern="1200" dirty="0">
                <a:solidFill>
                  <a:schemeClr val="tx1"/>
                </a:solidFill>
                <a:latin typeface="Calibri" panose="020F0502020204030204" pitchFamily="34" charset="0"/>
              </a:rPr>
              <a:t>		       </a:t>
            </a:r>
            <a:r>
              <a:rPr lang="en-US" altLang="en-US" kern="1200" dirty="0" err="1">
                <a:solidFill>
                  <a:schemeClr val="tx1"/>
                </a:solidFill>
                <a:latin typeface="Calibri" panose="020F0502020204030204" pitchFamily="34" charset="0"/>
              </a:rPr>
              <a:t>pkovacs@iclr.org</a:t>
            </a:r>
            <a:r>
              <a:rPr lang="en-US" altLang="en-US" kern="12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endParaRPr lang="en-US" altLang="en-US" sz="2800" kern="1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None/>
            </a:pPr>
            <a:endParaRPr lang="en-US" altLang="en-US" sz="2800" kern="1200" dirty="0">
              <a:solidFill>
                <a:srgbClr val="4F907A"/>
              </a:solidFill>
              <a:latin typeface="Calibri" panose="020F0502020204030204" pitchFamily="34" charset="0"/>
            </a:endParaRPr>
          </a:p>
          <a:p>
            <a:pPr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None/>
            </a:pPr>
            <a:endParaRPr lang="en-US" altLang="en-US" sz="2200" kern="1200" dirty="0">
              <a:solidFill>
                <a:srgbClr val="000000"/>
              </a:solidFill>
            </a:endParaRP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6B7C04A5-DBD8-3844-BE99-337EDF70E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0504" y="161744"/>
            <a:ext cx="503610" cy="344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4445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7620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0668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13716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18288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2860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27432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2004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eaLnBrk="0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en-US" altLang="en-US" sz="2800" kern="1200" dirty="0">
                <a:solidFill>
                  <a:srgbClr val="FFFFFF"/>
                </a:solidFill>
                <a:latin typeface="Calibri" panose="020F0502020204030204" pitchFamily="34" charset="0"/>
              </a:rPr>
              <a:t>22</a:t>
            </a:r>
          </a:p>
        </p:txBody>
      </p:sp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0F5EFC43-1111-284A-A63A-02437CE769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686" y="6086531"/>
            <a:ext cx="4022313" cy="78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3845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8BEF5A-D534-4D58-974A-CDB005F00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972" y="2252360"/>
            <a:ext cx="9035924" cy="3155402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8258869" y="6172200"/>
            <a:ext cx="2077348" cy="423894"/>
            <a:chOff x="6575425" y="4506095"/>
            <a:chExt cx="2236788" cy="456429"/>
          </a:xfrm>
          <a:solidFill>
            <a:schemeClr val="bg1"/>
          </a:solidFill>
        </p:grpSpPr>
        <p:sp>
          <p:nvSpPr>
            <p:cNvPr id="69" name="Rectangle 5"/>
            <p:cNvSpPr>
              <a:spLocks noChangeArrowheads="1"/>
            </p:cNvSpPr>
            <p:nvPr/>
          </p:nvSpPr>
          <p:spPr bwMode="auto">
            <a:xfrm>
              <a:off x="6575425" y="4891650"/>
              <a:ext cx="8505" cy="5669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0" name="Freeform 6"/>
            <p:cNvSpPr>
              <a:spLocks/>
            </p:cNvSpPr>
            <p:nvPr/>
          </p:nvSpPr>
          <p:spPr bwMode="auto">
            <a:xfrm>
              <a:off x="6606610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1" name="Freeform 7"/>
            <p:cNvSpPr>
              <a:spLocks/>
            </p:cNvSpPr>
            <p:nvPr/>
          </p:nvSpPr>
          <p:spPr bwMode="auto">
            <a:xfrm>
              <a:off x="6663309" y="4891650"/>
              <a:ext cx="32603" cy="56699"/>
            </a:xfrm>
            <a:custGeom>
              <a:avLst/>
              <a:gdLst>
                <a:gd name="T0" fmla="*/ 9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5 w 23"/>
                <a:gd name="T11" fmla="*/ 5 h 40"/>
                <a:gd name="T12" fmla="*/ 15 w 23"/>
                <a:gd name="T13" fmla="*/ 40 h 40"/>
                <a:gd name="T14" fmla="*/ 9 w 23"/>
                <a:gd name="T15" fmla="*/ 40 h 40"/>
                <a:gd name="T16" fmla="*/ 9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5" y="5"/>
                  </a:lnTo>
                  <a:lnTo>
                    <a:pt x="15" y="40"/>
                  </a:lnTo>
                  <a:lnTo>
                    <a:pt x="9" y="40"/>
                  </a:lnTo>
                  <a:lnTo>
                    <a:pt x="9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2" name="Freeform 8"/>
            <p:cNvSpPr>
              <a:spLocks/>
            </p:cNvSpPr>
            <p:nvPr/>
          </p:nvSpPr>
          <p:spPr bwMode="auto">
            <a:xfrm>
              <a:off x="6715755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5 w 19"/>
                <a:gd name="T7" fmla="*/ 5 h 40"/>
                <a:gd name="T8" fmla="*/ 5 w 19"/>
                <a:gd name="T9" fmla="*/ 18 h 40"/>
                <a:gd name="T10" fmla="*/ 17 w 19"/>
                <a:gd name="T11" fmla="*/ 18 h 40"/>
                <a:gd name="T12" fmla="*/ 17 w 19"/>
                <a:gd name="T13" fmla="*/ 22 h 40"/>
                <a:gd name="T14" fmla="*/ 5 w 19"/>
                <a:gd name="T15" fmla="*/ 22 h 40"/>
                <a:gd name="T16" fmla="*/ 5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3" name="Freeform 9"/>
            <p:cNvSpPr>
              <a:spLocks noEditPoints="1"/>
            </p:cNvSpPr>
            <p:nvPr/>
          </p:nvSpPr>
          <p:spPr bwMode="auto">
            <a:xfrm>
              <a:off x="6765368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2 w 16"/>
                <a:gd name="T5" fmla="*/ 2 h 27"/>
                <a:gd name="T6" fmla="*/ 14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3"/>
                    <a:pt x="14" y="5"/>
                    <a:pt x="14" y="7"/>
                  </a:cubicBezTo>
                  <a:cubicBezTo>
                    <a:pt x="14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1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9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4" name="Freeform 10"/>
            <p:cNvSpPr>
              <a:spLocks/>
            </p:cNvSpPr>
            <p:nvPr/>
          </p:nvSpPr>
          <p:spPr bwMode="auto">
            <a:xfrm>
              <a:off x="6814979" y="4891650"/>
              <a:ext cx="39690" cy="58116"/>
            </a:xfrm>
            <a:custGeom>
              <a:avLst/>
              <a:gdLst>
                <a:gd name="T0" fmla="*/ 19 w 19"/>
                <a:gd name="T1" fmla="*/ 26 h 28"/>
                <a:gd name="T2" fmla="*/ 12 w 19"/>
                <a:gd name="T3" fmla="*/ 28 h 28"/>
                <a:gd name="T4" fmla="*/ 0 w 19"/>
                <a:gd name="T5" fmla="*/ 14 h 28"/>
                <a:gd name="T6" fmla="*/ 12 w 19"/>
                <a:gd name="T7" fmla="*/ 0 h 28"/>
                <a:gd name="T8" fmla="*/ 19 w 19"/>
                <a:gd name="T9" fmla="*/ 1 h 28"/>
                <a:gd name="T10" fmla="*/ 19 w 19"/>
                <a:gd name="T11" fmla="*/ 4 h 28"/>
                <a:gd name="T12" fmla="*/ 12 w 19"/>
                <a:gd name="T13" fmla="*/ 3 h 28"/>
                <a:gd name="T14" fmla="*/ 4 w 19"/>
                <a:gd name="T15" fmla="*/ 13 h 28"/>
                <a:gd name="T16" fmla="*/ 12 w 19"/>
                <a:gd name="T17" fmla="*/ 25 h 28"/>
                <a:gd name="T18" fmla="*/ 16 w 19"/>
                <a:gd name="T19" fmla="*/ 24 h 28"/>
                <a:gd name="T20" fmla="*/ 16 w 19"/>
                <a:gd name="T21" fmla="*/ 15 h 28"/>
                <a:gd name="T22" fmla="*/ 11 w 19"/>
                <a:gd name="T23" fmla="*/ 15 h 28"/>
                <a:gd name="T24" fmla="*/ 11 w 19"/>
                <a:gd name="T25" fmla="*/ 12 h 28"/>
                <a:gd name="T26" fmla="*/ 19 w 19"/>
                <a:gd name="T27" fmla="*/ 12 h 28"/>
                <a:gd name="T28" fmla="*/ 19 w 19"/>
                <a:gd name="T2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8">
                  <a:moveTo>
                    <a:pt x="19" y="26"/>
                  </a:moveTo>
                  <a:cubicBezTo>
                    <a:pt x="18" y="27"/>
                    <a:pt x="15" y="28"/>
                    <a:pt x="12" y="28"/>
                  </a:cubicBezTo>
                  <a:cubicBezTo>
                    <a:pt x="4" y="28"/>
                    <a:pt x="0" y="21"/>
                    <a:pt x="0" y="14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8" y="3"/>
                    <a:pt x="4" y="6"/>
                    <a:pt x="4" y="13"/>
                  </a:cubicBezTo>
                  <a:cubicBezTo>
                    <a:pt x="4" y="20"/>
                    <a:pt x="7" y="25"/>
                    <a:pt x="12" y="25"/>
                  </a:cubicBezTo>
                  <a:cubicBezTo>
                    <a:pt x="14" y="25"/>
                    <a:pt x="15" y="24"/>
                    <a:pt x="16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9" y="12"/>
                    <a:pt x="19" y="12"/>
                    <a:pt x="19" y="12"/>
                  </a:cubicBezTo>
                  <a:lnTo>
                    <a:pt x="19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5" name="Freeform 11"/>
            <p:cNvSpPr>
              <a:spLocks noEditPoints="1"/>
            </p:cNvSpPr>
            <p:nvPr/>
          </p:nvSpPr>
          <p:spPr bwMode="auto">
            <a:xfrm>
              <a:off x="6875931" y="4891650"/>
              <a:ext cx="41107" cy="58116"/>
            </a:xfrm>
            <a:custGeom>
              <a:avLst/>
              <a:gdLst>
                <a:gd name="T0" fmla="*/ 11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1 w 20"/>
                <a:gd name="T9" fmla="*/ 0 h 28"/>
                <a:gd name="T10" fmla="*/ 10 w 20"/>
                <a:gd name="T11" fmla="*/ 25 h 28"/>
                <a:gd name="T12" fmla="*/ 17 w 20"/>
                <a:gd name="T13" fmla="*/ 13 h 28"/>
                <a:gd name="T14" fmla="*/ 11 w 20"/>
                <a:gd name="T15" fmla="*/ 3 h 28"/>
                <a:gd name="T16" fmla="*/ 4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7" y="0"/>
                    <a:pt x="20" y="5"/>
                    <a:pt x="20" y="13"/>
                  </a:cubicBezTo>
                  <a:cubicBezTo>
                    <a:pt x="20" y="23"/>
                    <a:pt x="17" y="28"/>
                    <a:pt x="10" y="28"/>
                  </a:cubicBezTo>
                  <a:cubicBezTo>
                    <a:pt x="4" y="28"/>
                    <a:pt x="0" y="22"/>
                    <a:pt x="0" y="14"/>
                  </a:cubicBezTo>
                  <a:cubicBezTo>
                    <a:pt x="0" y="5"/>
                    <a:pt x="4" y="0"/>
                    <a:pt x="11" y="0"/>
                  </a:cubicBezTo>
                  <a:close/>
                  <a:moveTo>
                    <a:pt x="10" y="25"/>
                  </a:moveTo>
                  <a:cubicBezTo>
                    <a:pt x="14" y="25"/>
                    <a:pt x="17" y="22"/>
                    <a:pt x="17" y="13"/>
                  </a:cubicBezTo>
                  <a:cubicBezTo>
                    <a:pt x="17" y="8"/>
                    <a:pt x="15" y="3"/>
                    <a:pt x="11" y="3"/>
                  </a:cubicBezTo>
                  <a:cubicBezTo>
                    <a:pt x="7" y="3"/>
                    <a:pt x="4" y="6"/>
                    <a:pt x="4" y="14"/>
                  </a:cubicBezTo>
                  <a:cubicBezTo>
                    <a:pt x="4" y="19"/>
                    <a:pt x="6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6" name="Freeform 12"/>
            <p:cNvSpPr>
              <a:spLocks/>
            </p:cNvSpPr>
            <p:nvPr/>
          </p:nvSpPr>
          <p:spPr bwMode="auto">
            <a:xfrm>
              <a:off x="6931213" y="4891650"/>
              <a:ext cx="43942" cy="56699"/>
            </a:xfrm>
            <a:custGeom>
              <a:avLst/>
              <a:gdLst>
                <a:gd name="T0" fmla="*/ 0 w 31"/>
                <a:gd name="T1" fmla="*/ 0 h 40"/>
                <a:gd name="T2" fmla="*/ 6 w 31"/>
                <a:gd name="T3" fmla="*/ 0 h 40"/>
                <a:gd name="T4" fmla="*/ 15 w 31"/>
                <a:gd name="T5" fmla="*/ 33 h 40"/>
                <a:gd name="T6" fmla="*/ 16 w 31"/>
                <a:gd name="T7" fmla="*/ 33 h 40"/>
                <a:gd name="T8" fmla="*/ 25 w 31"/>
                <a:gd name="T9" fmla="*/ 0 h 40"/>
                <a:gd name="T10" fmla="*/ 31 w 31"/>
                <a:gd name="T11" fmla="*/ 0 h 40"/>
                <a:gd name="T12" fmla="*/ 18 w 31"/>
                <a:gd name="T13" fmla="*/ 40 h 40"/>
                <a:gd name="T14" fmla="*/ 13 w 31"/>
                <a:gd name="T15" fmla="*/ 40 h 40"/>
                <a:gd name="T16" fmla="*/ 0 w 31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6" y="0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18" y="40"/>
                  </a:lnTo>
                  <a:lnTo>
                    <a:pt x="13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7" name="Freeform 13"/>
            <p:cNvSpPr>
              <a:spLocks/>
            </p:cNvSpPr>
            <p:nvPr/>
          </p:nvSpPr>
          <p:spPr bwMode="auto">
            <a:xfrm>
              <a:off x="6992165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5 w 20"/>
                <a:gd name="T7" fmla="*/ 5 h 40"/>
                <a:gd name="T8" fmla="*/ 5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5 w 20"/>
                <a:gd name="T15" fmla="*/ 22 h 40"/>
                <a:gd name="T16" fmla="*/ 5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8" name="Freeform 14"/>
            <p:cNvSpPr>
              <a:spLocks noEditPoints="1"/>
            </p:cNvSpPr>
            <p:nvPr/>
          </p:nvSpPr>
          <p:spPr bwMode="auto">
            <a:xfrm>
              <a:off x="7041776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3 w 16"/>
                <a:gd name="T5" fmla="*/ 2 h 27"/>
                <a:gd name="T6" fmla="*/ 15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1" y="1"/>
                    <a:pt x="13" y="2"/>
                  </a:cubicBezTo>
                  <a:cubicBezTo>
                    <a:pt x="14" y="3"/>
                    <a:pt x="15" y="5"/>
                    <a:pt x="15" y="7"/>
                  </a:cubicBezTo>
                  <a:cubicBezTo>
                    <a:pt x="15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2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10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9" name="Freeform 15"/>
            <p:cNvSpPr>
              <a:spLocks/>
            </p:cNvSpPr>
            <p:nvPr/>
          </p:nvSpPr>
          <p:spPr bwMode="auto">
            <a:xfrm>
              <a:off x="7092806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8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8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0" name="Freeform 16"/>
            <p:cNvSpPr>
              <a:spLocks/>
            </p:cNvSpPr>
            <p:nvPr/>
          </p:nvSpPr>
          <p:spPr bwMode="auto">
            <a:xfrm>
              <a:off x="7155175" y="4891650"/>
              <a:ext cx="51029" cy="56699"/>
            </a:xfrm>
            <a:custGeom>
              <a:avLst/>
              <a:gdLst>
                <a:gd name="T0" fmla="*/ 0 w 36"/>
                <a:gd name="T1" fmla="*/ 0 h 40"/>
                <a:gd name="T2" fmla="*/ 8 w 36"/>
                <a:gd name="T3" fmla="*/ 0 h 40"/>
                <a:gd name="T4" fmla="*/ 18 w 36"/>
                <a:gd name="T5" fmla="*/ 33 h 40"/>
                <a:gd name="T6" fmla="*/ 18 w 36"/>
                <a:gd name="T7" fmla="*/ 33 h 40"/>
                <a:gd name="T8" fmla="*/ 28 w 36"/>
                <a:gd name="T9" fmla="*/ 0 h 40"/>
                <a:gd name="T10" fmla="*/ 36 w 36"/>
                <a:gd name="T11" fmla="*/ 0 h 40"/>
                <a:gd name="T12" fmla="*/ 36 w 36"/>
                <a:gd name="T13" fmla="*/ 40 h 40"/>
                <a:gd name="T14" fmla="*/ 31 w 36"/>
                <a:gd name="T15" fmla="*/ 40 h 40"/>
                <a:gd name="T16" fmla="*/ 31 w 36"/>
                <a:gd name="T17" fmla="*/ 6 h 40"/>
                <a:gd name="T18" fmla="*/ 31 w 36"/>
                <a:gd name="T19" fmla="*/ 6 h 40"/>
                <a:gd name="T20" fmla="*/ 20 w 36"/>
                <a:gd name="T21" fmla="*/ 40 h 40"/>
                <a:gd name="T22" fmla="*/ 15 w 36"/>
                <a:gd name="T23" fmla="*/ 40 h 40"/>
                <a:gd name="T24" fmla="*/ 5 w 36"/>
                <a:gd name="T25" fmla="*/ 6 h 40"/>
                <a:gd name="T26" fmla="*/ 5 w 36"/>
                <a:gd name="T27" fmla="*/ 6 h 40"/>
                <a:gd name="T28" fmla="*/ 5 w 36"/>
                <a:gd name="T29" fmla="*/ 40 h 40"/>
                <a:gd name="T30" fmla="*/ 0 w 36"/>
                <a:gd name="T31" fmla="*/ 40 h 40"/>
                <a:gd name="T32" fmla="*/ 0 w 36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0" y="0"/>
                  </a:moveTo>
                  <a:lnTo>
                    <a:pt x="8" y="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36" y="40"/>
                  </a:lnTo>
                  <a:lnTo>
                    <a:pt x="31" y="40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20" y="40"/>
                  </a:lnTo>
                  <a:lnTo>
                    <a:pt x="15" y="4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1" name="Freeform 17"/>
            <p:cNvSpPr>
              <a:spLocks/>
            </p:cNvSpPr>
            <p:nvPr/>
          </p:nvSpPr>
          <p:spPr bwMode="auto">
            <a:xfrm>
              <a:off x="7228884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6 w 20"/>
                <a:gd name="T7" fmla="*/ 5 h 40"/>
                <a:gd name="T8" fmla="*/ 6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6 w 20"/>
                <a:gd name="T15" fmla="*/ 22 h 40"/>
                <a:gd name="T16" fmla="*/ 6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2" name="Freeform 18"/>
            <p:cNvSpPr>
              <a:spLocks/>
            </p:cNvSpPr>
            <p:nvPr/>
          </p:nvSpPr>
          <p:spPr bwMode="auto">
            <a:xfrm>
              <a:off x="7278497" y="4891650"/>
              <a:ext cx="36855" cy="56699"/>
            </a:xfrm>
            <a:custGeom>
              <a:avLst/>
              <a:gdLst>
                <a:gd name="T0" fmla="*/ 0 w 26"/>
                <a:gd name="T1" fmla="*/ 0 h 40"/>
                <a:gd name="T2" fmla="*/ 6 w 26"/>
                <a:gd name="T3" fmla="*/ 0 h 40"/>
                <a:gd name="T4" fmla="*/ 20 w 26"/>
                <a:gd name="T5" fmla="*/ 34 h 40"/>
                <a:gd name="T6" fmla="*/ 20 w 26"/>
                <a:gd name="T7" fmla="*/ 34 h 40"/>
                <a:gd name="T8" fmla="*/ 20 w 26"/>
                <a:gd name="T9" fmla="*/ 0 h 40"/>
                <a:gd name="T10" fmla="*/ 26 w 26"/>
                <a:gd name="T11" fmla="*/ 0 h 40"/>
                <a:gd name="T12" fmla="*/ 26 w 26"/>
                <a:gd name="T13" fmla="*/ 40 h 40"/>
                <a:gd name="T14" fmla="*/ 19 w 26"/>
                <a:gd name="T15" fmla="*/ 40 h 40"/>
                <a:gd name="T16" fmla="*/ 4 w 26"/>
                <a:gd name="T17" fmla="*/ 8 h 40"/>
                <a:gd name="T18" fmla="*/ 4 w 26"/>
                <a:gd name="T19" fmla="*/ 8 h 40"/>
                <a:gd name="T20" fmla="*/ 4 w 26"/>
                <a:gd name="T21" fmla="*/ 40 h 40"/>
                <a:gd name="T22" fmla="*/ 0 w 26"/>
                <a:gd name="T23" fmla="*/ 40 h 40"/>
                <a:gd name="T24" fmla="*/ 0 w 26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0">
                  <a:moveTo>
                    <a:pt x="0" y="0"/>
                  </a:moveTo>
                  <a:lnTo>
                    <a:pt x="6" y="0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0"/>
                  </a:lnTo>
                  <a:lnTo>
                    <a:pt x="19" y="4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3" name="Freeform 19"/>
            <p:cNvSpPr>
              <a:spLocks/>
            </p:cNvSpPr>
            <p:nvPr/>
          </p:nvSpPr>
          <p:spPr bwMode="auto">
            <a:xfrm>
              <a:off x="7335196" y="4891650"/>
              <a:ext cx="32603" cy="56699"/>
            </a:xfrm>
            <a:custGeom>
              <a:avLst/>
              <a:gdLst>
                <a:gd name="T0" fmla="*/ 8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3 w 23"/>
                <a:gd name="T11" fmla="*/ 5 h 40"/>
                <a:gd name="T12" fmla="*/ 13 w 23"/>
                <a:gd name="T13" fmla="*/ 40 h 40"/>
                <a:gd name="T14" fmla="*/ 8 w 23"/>
                <a:gd name="T15" fmla="*/ 40 h 40"/>
                <a:gd name="T16" fmla="*/ 8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3" y="5"/>
                  </a:lnTo>
                  <a:lnTo>
                    <a:pt x="13" y="40"/>
                  </a:lnTo>
                  <a:lnTo>
                    <a:pt x="8" y="40"/>
                  </a:lnTo>
                  <a:lnTo>
                    <a:pt x="8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4" name="Freeform 20"/>
            <p:cNvSpPr>
              <a:spLocks noEditPoints="1"/>
            </p:cNvSpPr>
            <p:nvPr/>
          </p:nvSpPr>
          <p:spPr bwMode="auto">
            <a:xfrm>
              <a:off x="7376302" y="4891650"/>
              <a:ext cx="45359" cy="56699"/>
            </a:xfrm>
            <a:custGeom>
              <a:avLst/>
              <a:gdLst>
                <a:gd name="T0" fmla="*/ 19 w 32"/>
                <a:gd name="T1" fmla="*/ 0 h 40"/>
                <a:gd name="T2" fmla="*/ 32 w 32"/>
                <a:gd name="T3" fmla="*/ 40 h 40"/>
                <a:gd name="T4" fmla="*/ 28 w 32"/>
                <a:gd name="T5" fmla="*/ 40 h 40"/>
                <a:gd name="T6" fmla="*/ 23 w 32"/>
                <a:gd name="T7" fmla="*/ 30 h 40"/>
                <a:gd name="T8" fmla="*/ 9 w 32"/>
                <a:gd name="T9" fmla="*/ 30 h 40"/>
                <a:gd name="T10" fmla="*/ 6 w 32"/>
                <a:gd name="T11" fmla="*/ 40 h 40"/>
                <a:gd name="T12" fmla="*/ 0 w 32"/>
                <a:gd name="T13" fmla="*/ 40 h 40"/>
                <a:gd name="T14" fmla="*/ 13 w 32"/>
                <a:gd name="T15" fmla="*/ 0 h 40"/>
                <a:gd name="T16" fmla="*/ 19 w 32"/>
                <a:gd name="T17" fmla="*/ 0 h 40"/>
                <a:gd name="T18" fmla="*/ 22 w 32"/>
                <a:gd name="T19" fmla="*/ 25 h 40"/>
                <a:gd name="T20" fmla="*/ 16 w 32"/>
                <a:gd name="T21" fmla="*/ 6 h 40"/>
                <a:gd name="T22" fmla="*/ 16 w 32"/>
                <a:gd name="T23" fmla="*/ 6 h 40"/>
                <a:gd name="T24" fmla="*/ 10 w 32"/>
                <a:gd name="T25" fmla="*/ 25 h 40"/>
                <a:gd name="T26" fmla="*/ 22 w 32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40">
                  <a:moveTo>
                    <a:pt x="19" y="0"/>
                  </a:moveTo>
                  <a:lnTo>
                    <a:pt x="32" y="40"/>
                  </a:lnTo>
                  <a:lnTo>
                    <a:pt x="28" y="40"/>
                  </a:lnTo>
                  <a:lnTo>
                    <a:pt x="23" y="30"/>
                  </a:lnTo>
                  <a:lnTo>
                    <a:pt x="9" y="30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13" y="0"/>
                  </a:lnTo>
                  <a:lnTo>
                    <a:pt x="19" y="0"/>
                  </a:lnTo>
                  <a:close/>
                  <a:moveTo>
                    <a:pt x="22" y="25"/>
                  </a:moveTo>
                  <a:lnTo>
                    <a:pt x="16" y="6"/>
                  </a:lnTo>
                  <a:lnTo>
                    <a:pt x="16" y="6"/>
                  </a:lnTo>
                  <a:lnTo>
                    <a:pt x="10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5" name="Freeform 21"/>
            <p:cNvSpPr>
              <a:spLocks/>
            </p:cNvSpPr>
            <p:nvPr/>
          </p:nvSpPr>
          <p:spPr bwMode="auto">
            <a:xfrm>
              <a:off x="7440090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6" name="Freeform 22"/>
            <p:cNvSpPr>
              <a:spLocks noEditPoints="1"/>
            </p:cNvSpPr>
            <p:nvPr/>
          </p:nvSpPr>
          <p:spPr bwMode="auto">
            <a:xfrm>
              <a:off x="7515216" y="4891650"/>
              <a:ext cx="29768" cy="56699"/>
            </a:xfrm>
            <a:custGeom>
              <a:avLst/>
              <a:gdLst>
                <a:gd name="T0" fmla="*/ 0 w 14"/>
                <a:gd name="T1" fmla="*/ 0 h 27"/>
                <a:gd name="T2" fmla="*/ 6 w 14"/>
                <a:gd name="T3" fmla="*/ 0 h 27"/>
                <a:gd name="T4" fmla="*/ 12 w 14"/>
                <a:gd name="T5" fmla="*/ 2 h 27"/>
                <a:gd name="T6" fmla="*/ 14 w 14"/>
                <a:gd name="T7" fmla="*/ 8 h 27"/>
                <a:gd name="T8" fmla="*/ 6 w 14"/>
                <a:gd name="T9" fmla="*/ 16 h 27"/>
                <a:gd name="T10" fmla="*/ 3 w 14"/>
                <a:gd name="T11" fmla="*/ 16 h 27"/>
                <a:gd name="T12" fmla="*/ 3 w 14"/>
                <a:gd name="T13" fmla="*/ 27 h 27"/>
                <a:gd name="T14" fmla="*/ 0 w 14"/>
                <a:gd name="T15" fmla="*/ 27 h 27"/>
                <a:gd name="T16" fmla="*/ 0 w 14"/>
                <a:gd name="T17" fmla="*/ 0 h 27"/>
                <a:gd name="T18" fmla="*/ 3 w 14"/>
                <a:gd name="T19" fmla="*/ 13 h 27"/>
                <a:gd name="T20" fmla="*/ 5 w 14"/>
                <a:gd name="T21" fmla="*/ 13 h 27"/>
                <a:gd name="T22" fmla="*/ 11 w 14"/>
                <a:gd name="T23" fmla="*/ 8 h 27"/>
                <a:gd name="T24" fmla="*/ 5 w 14"/>
                <a:gd name="T25" fmla="*/ 3 h 27"/>
                <a:gd name="T26" fmla="*/ 3 w 14"/>
                <a:gd name="T27" fmla="*/ 3 h 27"/>
                <a:gd name="T28" fmla="*/ 3 w 14"/>
                <a:gd name="T2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4"/>
                    <a:pt x="14" y="5"/>
                    <a:pt x="14" y="8"/>
                  </a:cubicBezTo>
                  <a:cubicBezTo>
                    <a:pt x="14" y="13"/>
                    <a:pt x="11" y="16"/>
                    <a:pt x="6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9" y="13"/>
                    <a:pt x="11" y="11"/>
                    <a:pt x="11" y="8"/>
                  </a:cubicBezTo>
                  <a:cubicBezTo>
                    <a:pt x="11" y="4"/>
                    <a:pt x="9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7" name="Freeform 23"/>
            <p:cNvSpPr>
              <a:spLocks noEditPoints="1"/>
            </p:cNvSpPr>
            <p:nvPr/>
          </p:nvSpPr>
          <p:spPr bwMode="auto">
            <a:xfrm>
              <a:off x="7556323" y="4891650"/>
              <a:ext cx="43942" cy="56699"/>
            </a:xfrm>
            <a:custGeom>
              <a:avLst/>
              <a:gdLst>
                <a:gd name="T0" fmla="*/ 18 w 31"/>
                <a:gd name="T1" fmla="*/ 0 h 40"/>
                <a:gd name="T2" fmla="*/ 31 w 31"/>
                <a:gd name="T3" fmla="*/ 40 h 40"/>
                <a:gd name="T4" fmla="*/ 27 w 31"/>
                <a:gd name="T5" fmla="*/ 40 h 40"/>
                <a:gd name="T6" fmla="*/ 24 w 31"/>
                <a:gd name="T7" fmla="*/ 30 h 40"/>
                <a:gd name="T8" fmla="*/ 8 w 31"/>
                <a:gd name="T9" fmla="*/ 30 h 40"/>
                <a:gd name="T10" fmla="*/ 5 w 31"/>
                <a:gd name="T11" fmla="*/ 40 h 40"/>
                <a:gd name="T12" fmla="*/ 0 w 31"/>
                <a:gd name="T13" fmla="*/ 40 h 40"/>
                <a:gd name="T14" fmla="*/ 14 w 31"/>
                <a:gd name="T15" fmla="*/ 0 h 40"/>
                <a:gd name="T16" fmla="*/ 18 w 31"/>
                <a:gd name="T17" fmla="*/ 0 h 40"/>
                <a:gd name="T18" fmla="*/ 22 w 31"/>
                <a:gd name="T19" fmla="*/ 25 h 40"/>
                <a:gd name="T20" fmla="*/ 15 w 31"/>
                <a:gd name="T21" fmla="*/ 6 h 40"/>
                <a:gd name="T22" fmla="*/ 15 w 31"/>
                <a:gd name="T23" fmla="*/ 6 h 40"/>
                <a:gd name="T24" fmla="*/ 9 w 31"/>
                <a:gd name="T25" fmla="*/ 25 h 40"/>
                <a:gd name="T26" fmla="*/ 22 w 31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40">
                  <a:moveTo>
                    <a:pt x="18" y="0"/>
                  </a:moveTo>
                  <a:lnTo>
                    <a:pt x="31" y="40"/>
                  </a:lnTo>
                  <a:lnTo>
                    <a:pt x="27" y="40"/>
                  </a:lnTo>
                  <a:lnTo>
                    <a:pt x="24" y="30"/>
                  </a:lnTo>
                  <a:lnTo>
                    <a:pt x="8" y="30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14" y="0"/>
                  </a:lnTo>
                  <a:lnTo>
                    <a:pt x="18" y="0"/>
                  </a:lnTo>
                  <a:close/>
                  <a:moveTo>
                    <a:pt x="22" y="25"/>
                  </a:moveTo>
                  <a:lnTo>
                    <a:pt x="15" y="6"/>
                  </a:lnTo>
                  <a:lnTo>
                    <a:pt x="15" y="6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8" name="Freeform 24"/>
            <p:cNvSpPr>
              <a:spLocks/>
            </p:cNvSpPr>
            <p:nvPr/>
          </p:nvSpPr>
          <p:spPr bwMode="auto">
            <a:xfrm>
              <a:off x="7618692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9" name="Freeform 25"/>
            <p:cNvSpPr>
              <a:spLocks/>
            </p:cNvSpPr>
            <p:nvPr/>
          </p:nvSpPr>
          <p:spPr bwMode="auto">
            <a:xfrm>
              <a:off x="7679644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6 w 19"/>
                <a:gd name="T7" fmla="*/ 5 h 40"/>
                <a:gd name="T8" fmla="*/ 6 w 19"/>
                <a:gd name="T9" fmla="*/ 18 h 40"/>
                <a:gd name="T10" fmla="*/ 18 w 19"/>
                <a:gd name="T11" fmla="*/ 18 h 40"/>
                <a:gd name="T12" fmla="*/ 18 w 19"/>
                <a:gd name="T13" fmla="*/ 22 h 40"/>
                <a:gd name="T14" fmla="*/ 6 w 19"/>
                <a:gd name="T15" fmla="*/ 22 h 40"/>
                <a:gd name="T16" fmla="*/ 6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8" y="18"/>
                  </a:lnTo>
                  <a:lnTo>
                    <a:pt x="18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0" name="Freeform 26"/>
            <p:cNvSpPr>
              <a:spLocks/>
            </p:cNvSpPr>
            <p:nvPr/>
          </p:nvSpPr>
          <p:spPr bwMode="auto">
            <a:xfrm>
              <a:off x="7729256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1" name="Freeform 27"/>
            <p:cNvSpPr>
              <a:spLocks noEditPoints="1"/>
            </p:cNvSpPr>
            <p:nvPr/>
          </p:nvSpPr>
          <p:spPr bwMode="auto">
            <a:xfrm>
              <a:off x="7801547" y="4891650"/>
              <a:ext cx="42524" cy="58116"/>
            </a:xfrm>
            <a:custGeom>
              <a:avLst/>
              <a:gdLst>
                <a:gd name="T0" fmla="*/ 10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0 w 20"/>
                <a:gd name="T9" fmla="*/ 0 h 28"/>
                <a:gd name="T10" fmla="*/ 10 w 20"/>
                <a:gd name="T11" fmla="*/ 25 h 28"/>
                <a:gd name="T12" fmla="*/ 16 w 20"/>
                <a:gd name="T13" fmla="*/ 13 h 28"/>
                <a:gd name="T14" fmla="*/ 10 w 20"/>
                <a:gd name="T15" fmla="*/ 3 h 28"/>
                <a:gd name="T16" fmla="*/ 3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0" y="0"/>
                  </a:moveTo>
                  <a:cubicBezTo>
                    <a:pt x="16" y="0"/>
                    <a:pt x="20" y="5"/>
                    <a:pt x="20" y="13"/>
                  </a:cubicBezTo>
                  <a:cubicBezTo>
                    <a:pt x="20" y="23"/>
                    <a:pt x="16" y="28"/>
                    <a:pt x="10" y="28"/>
                  </a:cubicBezTo>
                  <a:cubicBezTo>
                    <a:pt x="3" y="28"/>
                    <a:pt x="0" y="22"/>
                    <a:pt x="0" y="14"/>
                  </a:cubicBezTo>
                  <a:cubicBezTo>
                    <a:pt x="0" y="5"/>
                    <a:pt x="3" y="0"/>
                    <a:pt x="10" y="0"/>
                  </a:cubicBezTo>
                  <a:close/>
                  <a:moveTo>
                    <a:pt x="10" y="25"/>
                  </a:moveTo>
                  <a:cubicBezTo>
                    <a:pt x="13" y="25"/>
                    <a:pt x="16" y="22"/>
                    <a:pt x="16" y="13"/>
                  </a:cubicBezTo>
                  <a:cubicBezTo>
                    <a:pt x="16" y="8"/>
                    <a:pt x="14" y="3"/>
                    <a:pt x="10" y="3"/>
                  </a:cubicBezTo>
                  <a:cubicBezTo>
                    <a:pt x="6" y="3"/>
                    <a:pt x="3" y="6"/>
                    <a:pt x="3" y="14"/>
                  </a:cubicBezTo>
                  <a:cubicBezTo>
                    <a:pt x="3" y="19"/>
                    <a:pt x="5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2" name="Freeform 28"/>
            <p:cNvSpPr>
              <a:spLocks/>
            </p:cNvSpPr>
            <p:nvPr/>
          </p:nvSpPr>
          <p:spPr bwMode="auto">
            <a:xfrm>
              <a:off x="7863917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3" name="Freeform 29"/>
            <p:cNvSpPr>
              <a:spLocks noEditPoints="1"/>
            </p:cNvSpPr>
            <p:nvPr/>
          </p:nvSpPr>
          <p:spPr bwMode="auto">
            <a:xfrm>
              <a:off x="8257977" y="4506095"/>
              <a:ext cx="45359" cy="286332"/>
            </a:xfrm>
            <a:custGeom>
              <a:avLst/>
              <a:gdLst>
                <a:gd name="T0" fmla="*/ 11 w 22"/>
                <a:gd name="T1" fmla="*/ 0 h 138"/>
                <a:gd name="T2" fmla="*/ 22 w 22"/>
                <a:gd name="T3" fmla="*/ 11 h 138"/>
                <a:gd name="T4" fmla="*/ 11 w 22"/>
                <a:gd name="T5" fmla="*/ 22 h 138"/>
                <a:gd name="T6" fmla="*/ 0 w 22"/>
                <a:gd name="T7" fmla="*/ 11 h 138"/>
                <a:gd name="T8" fmla="*/ 11 w 22"/>
                <a:gd name="T9" fmla="*/ 0 h 138"/>
                <a:gd name="T10" fmla="*/ 2 w 22"/>
                <a:gd name="T11" fmla="*/ 32 h 138"/>
                <a:gd name="T12" fmla="*/ 20 w 22"/>
                <a:gd name="T13" fmla="*/ 32 h 138"/>
                <a:gd name="T14" fmla="*/ 20 w 22"/>
                <a:gd name="T15" fmla="*/ 138 h 138"/>
                <a:gd name="T16" fmla="*/ 2 w 22"/>
                <a:gd name="T17" fmla="*/ 138 h 138"/>
                <a:gd name="T18" fmla="*/ 2 w 22"/>
                <a:gd name="T19" fmla="*/ 3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8">
                  <a:moveTo>
                    <a:pt x="11" y="0"/>
                  </a:moveTo>
                  <a:cubicBezTo>
                    <a:pt x="17" y="0"/>
                    <a:pt x="22" y="5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lose/>
                  <a:moveTo>
                    <a:pt x="2" y="32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" y="138"/>
                    <a:pt x="2" y="138"/>
                    <a:pt x="2" y="138"/>
                  </a:cubicBezTo>
                  <a:lnTo>
                    <a:pt x="2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4" name="Freeform 30"/>
            <p:cNvSpPr>
              <a:spLocks noEditPoints="1"/>
            </p:cNvSpPr>
            <p:nvPr/>
          </p:nvSpPr>
          <p:spPr bwMode="auto">
            <a:xfrm>
              <a:off x="8335939" y="4568463"/>
              <a:ext cx="137496" cy="267904"/>
            </a:xfrm>
            <a:custGeom>
              <a:avLst/>
              <a:gdLst>
                <a:gd name="T0" fmla="*/ 66 w 66"/>
                <a:gd name="T1" fmla="*/ 78 h 129"/>
                <a:gd name="T2" fmla="*/ 56 w 66"/>
                <a:gd name="T3" fmla="*/ 102 h 129"/>
                <a:gd name="T4" fmla="*/ 35 w 66"/>
                <a:gd name="T5" fmla="*/ 111 h 129"/>
                <a:gd name="T6" fmla="*/ 18 w 66"/>
                <a:gd name="T7" fmla="*/ 106 h 129"/>
                <a:gd name="T8" fmla="*/ 18 w 66"/>
                <a:gd name="T9" fmla="*/ 129 h 129"/>
                <a:gd name="T10" fmla="*/ 0 w 66"/>
                <a:gd name="T11" fmla="*/ 129 h 129"/>
                <a:gd name="T12" fmla="*/ 0 w 66"/>
                <a:gd name="T13" fmla="*/ 33 h 129"/>
                <a:gd name="T14" fmla="*/ 10 w 66"/>
                <a:gd name="T15" fmla="*/ 9 h 129"/>
                <a:gd name="T16" fmla="*/ 33 w 66"/>
                <a:gd name="T17" fmla="*/ 0 h 129"/>
                <a:gd name="T18" fmla="*/ 56 w 66"/>
                <a:gd name="T19" fmla="*/ 9 h 129"/>
                <a:gd name="T20" fmla="*/ 66 w 66"/>
                <a:gd name="T21" fmla="*/ 33 h 129"/>
                <a:gd name="T22" fmla="*/ 66 w 66"/>
                <a:gd name="T23" fmla="*/ 78 h 129"/>
                <a:gd name="T24" fmla="*/ 18 w 66"/>
                <a:gd name="T25" fmla="*/ 78 h 129"/>
                <a:gd name="T26" fmla="*/ 33 w 66"/>
                <a:gd name="T27" fmla="*/ 95 h 129"/>
                <a:gd name="T28" fmla="*/ 47 w 66"/>
                <a:gd name="T29" fmla="*/ 78 h 129"/>
                <a:gd name="T30" fmla="*/ 47 w 66"/>
                <a:gd name="T31" fmla="*/ 33 h 129"/>
                <a:gd name="T32" fmla="*/ 33 w 66"/>
                <a:gd name="T33" fmla="*/ 16 h 129"/>
                <a:gd name="T34" fmla="*/ 18 w 66"/>
                <a:gd name="T35" fmla="*/ 33 h 129"/>
                <a:gd name="T36" fmla="*/ 18 w 66"/>
                <a:gd name="T37" fmla="*/ 7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29">
                  <a:moveTo>
                    <a:pt x="66" y="78"/>
                  </a:moveTo>
                  <a:cubicBezTo>
                    <a:pt x="66" y="88"/>
                    <a:pt x="63" y="96"/>
                    <a:pt x="56" y="102"/>
                  </a:cubicBezTo>
                  <a:cubicBezTo>
                    <a:pt x="50" y="108"/>
                    <a:pt x="43" y="111"/>
                    <a:pt x="35" y="111"/>
                  </a:cubicBezTo>
                  <a:cubicBezTo>
                    <a:pt x="29" y="111"/>
                    <a:pt x="23" y="109"/>
                    <a:pt x="18" y="106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10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3" y="15"/>
                    <a:pt x="66" y="23"/>
                    <a:pt x="66" y="33"/>
                  </a:cubicBezTo>
                  <a:lnTo>
                    <a:pt x="66" y="78"/>
                  </a:lnTo>
                  <a:close/>
                  <a:moveTo>
                    <a:pt x="18" y="78"/>
                  </a:moveTo>
                  <a:cubicBezTo>
                    <a:pt x="18" y="90"/>
                    <a:pt x="25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5" y="16"/>
                    <a:pt x="18" y="21"/>
                    <a:pt x="18" y="33"/>
                  </a:cubicBezTo>
                  <a:lnTo>
                    <a:pt x="18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5" name="Freeform 31"/>
            <p:cNvSpPr>
              <a:spLocks/>
            </p:cNvSpPr>
            <p:nvPr/>
          </p:nvSpPr>
          <p:spPr bwMode="auto">
            <a:xfrm>
              <a:off x="8504619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7 w 66"/>
                <a:gd name="T3" fmla="*/ 102 h 111"/>
                <a:gd name="T4" fmla="*/ 33 w 66"/>
                <a:gd name="T5" fmla="*/ 111 h 111"/>
                <a:gd name="T6" fmla="*/ 10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10 w 66"/>
                <a:gd name="T13" fmla="*/ 9 h 111"/>
                <a:gd name="T14" fmla="*/ 33 w 66"/>
                <a:gd name="T15" fmla="*/ 0 h 111"/>
                <a:gd name="T16" fmla="*/ 57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8 w 66"/>
                <a:gd name="T23" fmla="*/ 35 h 111"/>
                <a:gd name="T24" fmla="*/ 48 w 66"/>
                <a:gd name="T25" fmla="*/ 33 h 111"/>
                <a:gd name="T26" fmla="*/ 33 w 66"/>
                <a:gd name="T27" fmla="*/ 16 h 111"/>
                <a:gd name="T28" fmla="*/ 19 w 66"/>
                <a:gd name="T29" fmla="*/ 33 h 111"/>
                <a:gd name="T30" fmla="*/ 19 w 66"/>
                <a:gd name="T31" fmla="*/ 78 h 111"/>
                <a:gd name="T32" fmla="*/ 33 w 66"/>
                <a:gd name="T33" fmla="*/ 95 h 111"/>
                <a:gd name="T34" fmla="*/ 48 w 66"/>
                <a:gd name="T35" fmla="*/ 78 h 111"/>
                <a:gd name="T36" fmla="*/ 48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3" y="96"/>
                    <a:pt x="57" y="102"/>
                  </a:cubicBezTo>
                  <a:cubicBezTo>
                    <a:pt x="50" y="108"/>
                    <a:pt x="42" y="111"/>
                    <a:pt x="33" y="111"/>
                  </a:cubicBezTo>
                  <a:cubicBezTo>
                    <a:pt x="24" y="111"/>
                    <a:pt x="17" y="108"/>
                    <a:pt x="10" y="102"/>
                  </a:cubicBezTo>
                  <a:cubicBezTo>
                    <a:pt x="4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4" y="15"/>
                    <a:pt x="10" y="9"/>
                  </a:cubicBezTo>
                  <a:cubicBezTo>
                    <a:pt x="17" y="3"/>
                    <a:pt x="24" y="0"/>
                    <a:pt x="33" y="0"/>
                  </a:cubicBezTo>
                  <a:cubicBezTo>
                    <a:pt x="42" y="0"/>
                    <a:pt x="50" y="3"/>
                    <a:pt x="57" y="9"/>
                  </a:cubicBezTo>
                  <a:cubicBezTo>
                    <a:pt x="63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21"/>
                    <a:pt x="42" y="16"/>
                    <a:pt x="33" y="16"/>
                  </a:cubicBezTo>
                  <a:cubicBezTo>
                    <a:pt x="25" y="16"/>
                    <a:pt x="19" y="21"/>
                    <a:pt x="19" y="33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9" y="90"/>
                    <a:pt x="25" y="95"/>
                    <a:pt x="33" y="95"/>
                  </a:cubicBezTo>
                  <a:cubicBezTo>
                    <a:pt x="42" y="95"/>
                    <a:pt x="48" y="90"/>
                    <a:pt x="48" y="78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6" name="Freeform 32"/>
            <p:cNvSpPr>
              <a:spLocks/>
            </p:cNvSpPr>
            <p:nvPr/>
          </p:nvSpPr>
          <p:spPr bwMode="auto">
            <a:xfrm>
              <a:off x="8674717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6 w 66"/>
                <a:gd name="T3" fmla="*/ 102 h 111"/>
                <a:gd name="T4" fmla="*/ 33 w 66"/>
                <a:gd name="T5" fmla="*/ 111 h 111"/>
                <a:gd name="T6" fmla="*/ 9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9 w 66"/>
                <a:gd name="T13" fmla="*/ 9 h 111"/>
                <a:gd name="T14" fmla="*/ 33 w 66"/>
                <a:gd name="T15" fmla="*/ 0 h 111"/>
                <a:gd name="T16" fmla="*/ 56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7 w 66"/>
                <a:gd name="T23" fmla="*/ 35 h 111"/>
                <a:gd name="T24" fmla="*/ 47 w 66"/>
                <a:gd name="T25" fmla="*/ 33 h 111"/>
                <a:gd name="T26" fmla="*/ 33 w 66"/>
                <a:gd name="T27" fmla="*/ 16 h 111"/>
                <a:gd name="T28" fmla="*/ 18 w 66"/>
                <a:gd name="T29" fmla="*/ 33 h 111"/>
                <a:gd name="T30" fmla="*/ 18 w 66"/>
                <a:gd name="T31" fmla="*/ 78 h 111"/>
                <a:gd name="T32" fmla="*/ 33 w 66"/>
                <a:gd name="T33" fmla="*/ 95 h 111"/>
                <a:gd name="T34" fmla="*/ 47 w 66"/>
                <a:gd name="T35" fmla="*/ 78 h 111"/>
                <a:gd name="T36" fmla="*/ 47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2" y="96"/>
                    <a:pt x="56" y="102"/>
                  </a:cubicBezTo>
                  <a:cubicBezTo>
                    <a:pt x="49" y="108"/>
                    <a:pt x="42" y="111"/>
                    <a:pt x="33" y="111"/>
                  </a:cubicBezTo>
                  <a:cubicBezTo>
                    <a:pt x="24" y="111"/>
                    <a:pt x="16" y="108"/>
                    <a:pt x="9" y="102"/>
                  </a:cubicBezTo>
                  <a:cubicBezTo>
                    <a:pt x="3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9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49" y="3"/>
                    <a:pt x="56" y="9"/>
                  </a:cubicBezTo>
                  <a:cubicBezTo>
                    <a:pt x="62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4" y="16"/>
                    <a:pt x="18" y="21"/>
                    <a:pt x="18" y="33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90"/>
                    <a:pt x="24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7" name="Freeform 33"/>
            <p:cNvSpPr>
              <a:spLocks/>
            </p:cNvSpPr>
            <p:nvPr/>
          </p:nvSpPr>
          <p:spPr bwMode="auto">
            <a:xfrm>
              <a:off x="7968810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9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9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6 w 22"/>
                <a:gd name="T23" fmla="*/ 12 h 37"/>
                <a:gd name="T24" fmla="*/ 16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6 w 22"/>
                <a:gd name="T35" fmla="*/ 26 h 37"/>
                <a:gd name="T36" fmla="*/ 16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1" y="32"/>
                    <a:pt x="19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8" name="Rectangle 34"/>
            <p:cNvSpPr>
              <a:spLocks noChangeArrowheads="1"/>
            </p:cNvSpPr>
            <p:nvPr/>
          </p:nvSpPr>
          <p:spPr bwMode="auto">
            <a:xfrm>
              <a:off x="8035432" y="4854795"/>
              <a:ext cx="11340" cy="93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9" name="Freeform 35"/>
            <p:cNvSpPr>
              <a:spLocks noEditPoints="1"/>
            </p:cNvSpPr>
            <p:nvPr/>
          </p:nvSpPr>
          <p:spPr bwMode="auto">
            <a:xfrm>
              <a:off x="8068034" y="4851960"/>
              <a:ext cx="17010" cy="96389"/>
            </a:xfrm>
            <a:custGeom>
              <a:avLst/>
              <a:gdLst>
                <a:gd name="T0" fmla="*/ 4 w 8"/>
                <a:gd name="T1" fmla="*/ 0 h 46"/>
                <a:gd name="T2" fmla="*/ 8 w 8"/>
                <a:gd name="T3" fmla="*/ 4 h 46"/>
                <a:gd name="T4" fmla="*/ 4 w 8"/>
                <a:gd name="T5" fmla="*/ 8 h 46"/>
                <a:gd name="T6" fmla="*/ 0 w 8"/>
                <a:gd name="T7" fmla="*/ 4 h 46"/>
                <a:gd name="T8" fmla="*/ 4 w 8"/>
                <a:gd name="T9" fmla="*/ 0 h 46"/>
                <a:gd name="T10" fmla="*/ 1 w 8"/>
                <a:gd name="T11" fmla="*/ 11 h 46"/>
                <a:gd name="T12" fmla="*/ 7 w 8"/>
                <a:gd name="T13" fmla="*/ 11 h 46"/>
                <a:gd name="T14" fmla="*/ 7 w 8"/>
                <a:gd name="T15" fmla="*/ 46 h 46"/>
                <a:gd name="T16" fmla="*/ 1 w 8"/>
                <a:gd name="T17" fmla="*/ 46 h 46"/>
                <a:gd name="T18" fmla="*/ 1 w 8"/>
                <a:gd name="T19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6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1" y="46"/>
                    <a:pt x="1" y="46"/>
                    <a:pt x="1" y="46"/>
                  </a:cubicBez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0" name="Freeform 36"/>
            <p:cNvSpPr>
              <a:spLocks/>
            </p:cNvSpPr>
            <p:nvPr/>
          </p:nvSpPr>
          <p:spPr bwMode="auto">
            <a:xfrm>
              <a:off x="8106307" y="4873223"/>
              <a:ext cx="77962" cy="75126"/>
            </a:xfrm>
            <a:custGeom>
              <a:avLst/>
              <a:gdLst>
                <a:gd name="T0" fmla="*/ 0 w 38"/>
                <a:gd name="T1" fmla="*/ 36 h 36"/>
                <a:gd name="T2" fmla="*/ 0 w 38"/>
                <a:gd name="T3" fmla="*/ 11 h 36"/>
                <a:gd name="T4" fmla="*/ 3 w 38"/>
                <a:gd name="T5" fmla="*/ 3 h 36"/>
                <a:gd name="T6" fmla="*/ 11 w 38"/>
                <a:gd name="T7" fmla="*/ 0 h 36"/>
                <a:gd name="T8" fmla="*/ 19 w 38"/>
                <a:gd name="T9" fmla="*/ 4 h 36"/>
                <a:gd name="T10" fmla="*/ 27 w 38"/>
                <a:gd name="T11" fmla="*/ 0 h 36"/>
                <a:gd name="T12" fmla="*/ 35 w 38"/>
                <a:gd name="T13" fmla="*/ 3 h 36"/>
                <a:gd name="T14" fmla="*/ 38 w 38"/>
                <a:gd name="T15" fmla="*/ 11 h 36"/>
                <a:gd name="T16" fmla="*/ 38 w 38"/>
                <a:gd name="T17" fmla="*/ 36 h 36"/>
                <a:gd name="T18" fmla="*/ 32 w 38"/>
                <a:gd name="T19" fmla="*/ 36 h 36"/>
                <a:gd name="T20" fmla="*/ 32 w 38"/>
                <a:gd name="T21" fmla="*/ 11 h 36"/>
                <a:gd name="T22" fmla="*/ 27 w 38"/>
                <a:gd name="T23" fmla="*/ 5 h 36"/>
                <a:gd name="T24" fmla="*/ 22 w 38"/>
                <a:gd name="T25" fmla="*/ 11 h 36"/>
                <a:gd name="T26" fmla="*/ 22 w 38"/>
                <a:gd name="T27" fmla="*/ 36 h 36"/>
                <a:gd name="T28" fmla="*/ 16 w 38"/>
                <a:gd name="T29" fmla="*/ 36 h 36"/>
                <a:gd name="T30" fmla="*/ 16 w 38"/>
                <a:gd name="T31" fmla="*/ 11 h 36"/>
                <a:gd name="T32" fmla="*/ 11 w 38"/>
                <a:gd name="T33" fmla="*/ 5 h 36"/>
                <a:gd name="T34" fmla="*/ 6 w 38"/>
                <a:gd name="T35" fmla="*/ 11 h 36"/>
                <a:gd name="T36" fmla="*/ 6 w 38"/>
                <a:gd name="T37" fmla="*/ 36 h 36"/>
                <a:gd name="T38" fmla="*/ 0 w 38"/>
                <a:gd name="T3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4"/>
                  </a:cubicBezTo>
                  <a:cubicBezTo>
                    <a:pt x="21" y="1"/>
                    <a:pt x="24" y="0"/>
                    <a:pt x="27" y="0"/>
                  </a:cubicBezTo>
                  <a:cubicBezTo>
                    <a:pt x="30" y="0"/>
                    <a:pt x="33" y="1"/>
                    <a:pt x="35" y="3"/>
                  </a:cubicBezTo>
                  <a:cubicBezTo>
                    <a:pt x="37" y="5"/>
                    <a:pt x="38" y="8"/>
                    <a:pt x="38" y="11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7"/>
                    <a:pt x="30" y="5"/>
                    <a:pt x="27" y="5"/>
                  </a:cubicBezTo>
                  <a:cubicBezTo>
                    <a:pt x="24" y="5"/>
                    <a:pt x="22" y="7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1" name="Freeform 37"/>
            <p:cNvSpPr>
              <a:spLocks noEditPoints="1"/>
            </p:cNvSpPr>
            <p:nvPr/>
          </p:nvSpPr>
          <p:spPr bwMode="auto">
            <a:xfrm>
              <a:off x="8205530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2" name="Freeform 38"/>
            <p:cNvSpPr>
              <a:spLocks/>
            </p:cNvSpPr>
            <p:nvPr/>
          </p:nvSpPr>
          <p:spPr bwMode="auto">
            <a:xfrm>
              <a:off x="8265065" y="4876058"/>
              <a:ext cx="43942" cy="73709"/>
            </a:xfrm>
            <a:custGeom>
              <a:avLst/>
              <a:gdLst>
                <a:gd name="T0" fmla="*/ 18 w 21"/>
                <a:gd name="T1" fmla="*/ 36 h 36"/>
                <a:gd name="T2" fmla="*/ 10 w 21"/>
                <a:gd name="T3" fmla="*/ 33 h 36"/>
                <a:gd name="T4" fmla="*/ 7 w 21"/>
                <a:gd name="T5" fmla="*/ 25 h 36"/>
                <a:gd name="T6" fmla="*/ 7 w 21"/>
                <a:gd name="T7" fmla="*/ 4 h 36"/>
                <a:gd name="T8" fmla="*/ 0 w 21"/>
                <a:gd name="T9" fmla="*/ 4 h 36"/>
                <a:gd name="T10" fmla="*/ 0 w 21"/>
                <a:gd name="T11" fmla="*/ 0 h 36"/>
                <a:gd name="T12" fmla="*/ 21 w 21"/>
                <a:gd name="T13" fmla="*/ 0 h 36"/>
                <a:gd name="T14" fmla="*/ 21 w 21"/>
                <a:gd name="T15" fmla="*/ 4 h 36"/>
                <a:gd name="T16" fmla="*/ 13 w 21"/>
                <a:gd name="T17" fmla="*/ 4 h 36"/>
                <a:gd name="T18" fmla="*/ 13 w 21"/>
                <a:gd name="T19" fmla="*/ 25 h 36"/>
                <a:gd name="T20" fmla="*/ 18 w 21"/>
                <a:gd name="T21" fmla="*/ 31 h 36"/>
                <a:gd name="T22" fmla="*/ 18 w 21"/>
                <a:gd name="T2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6">
                  <a:moveTo>
                    <a:pt x="18" y="36"/>
                  </a:moveTo>
                  <a:cubicBezTo>
                    <a:pt x="15" y="36"/>
                    <a:pt x="13" y="35"/>
                    <a:pt x="10" y="33"/>
                  </a:cubicBezTo>
                  <a:cubicBezTo>
                    <a:pt x="8" y="31"/>
                    <a:pt x="7" y="28"/>
                    <a:pt x="7" y="2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9"/>
                    <a:pt x="16" y="31"/>
                    <a:pt x="18" y="31"/>
                  </a:cubicBezTo>
                  <a:lnTo>
                    <a:pt x="18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3" name="Freeform 39"/>
            <p:cNvSpPr>
              <a:spLocks noEditPoints="1"/>
            </p:cNvSpPr>
            <p:nvPr/>
          </p:nvSpPr>
          <p:spPr bwMode="auto">
            <a:xfrm>
              <a:off x="8326016" y="4873223"/>
              <a:ext cx="45359" cy="76544"/>
            </a:xfrm>
            <a:custGeom>
              <a:avLst/>
              <a:gdLst>
                <a:gd name="T0" fmla="*/ 7 w 22"/>
                <a:gd name="T1" fmla="*/ 21 h 37"/>
                <a:gd name="T2" fmla="*/ 7 w 22"/>
                <a:gd name="T3" fmla="*/ 26 h 37"/>
                <a:gd name="T4" fmla="*/ 11 w 22"/>
                <a:gd name="T5" fmla="*/ 32 h 37"/>
                <a:gd name="T6" fmla="*/ 16 w 22"/>
                <a:gd name="T7" fmla="*/ 26 h 37"/>
                <a:gd name="T8" fmla="*/ 22 w 22"/>
                <a:gd name="T9" fmla="*/ 26 h 37"/>
                <a:gd name="T10" fmla="*/ 19 w 22"/>
                <a:gd name="T11" fmla="*/ 34 h 37"/>
                <a:gd name="T12" fmla="*/ 11 w 22"/>
                <a:gd name="T13" fmla="*/ 37 h 37"/>
                <a:gd name="T14" fmla="*/ 4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4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7 w 22"/>
                <a:gd name="T31" fmla="*/ 21 h 37"/>
                <a:gd name="T32" fmla="*/ 7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7 w 22"/>
                <a:gd name="T41" fmla="*/ 11 h 37"/>
                <a:gd name="T42" fmla="*/ 7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7" y="21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30"/>
                    <a:pt x="9" y="32"/>
                    <a:pt x="11" y="32"/>
                  </a:cubicBezTo>
                  <a:cubicBezTo>
                    <a:pt x="14" y="32"/>
                    <a:pt x="16" y="30"/>
                    <a:pt x="16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9" y="34"/>
                  </a:cubicBezTo>
                  <a:cubicBezTo>
                    <a:pt x="17" y="36"/>
                    <a:pt x="14" y="37"/>
                    <a:pt x="11" y="37"/>
                  </a:cubicBezTo>
                  <a:cubicBezTo>
                    <a:pt x="8" y="37"/>
                    <a:pt x="6" y="36"/>
                    <a:pt x="4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7" y="21"/>
                  </a:lnTo>
                  <a:close/>
                  <a:moveTo>
                    <a:pt x="7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9" y="5"/>
                    <a:pt x="7" y="7"/>
                    <a:pt x="7" y="11"/>
                  </a:cubicBezTo>
                  <a:lnTo>
                    <a:pt x="7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4" name="Freeform 40"/>
            <p:cNvSpPr>
              <a:spLocks/>
            </p:cNvSpPr>
            <p:nvPr/>
          </p:nvSpPr>
          <p:spPr bwMode="auto">
            <a:xfrm>
              <a:off x="8432328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8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8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5 w 22"/>
                <a:gd name="T23" fmla="*/ 12 h 37"/>
                <a:gd name="T24" fmla="*/ 15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5 w 22"/>
                <a:gd name="T35" fmla="*/ 26 h 37"/>
                <a:gd name="T36" fmla="*/ 15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5" name="Freeform 41"/>
            <p:cNvSpPr>
              <a:spLocks/>
            </p:cNvSpPr>
            <p:nvPr/>
          </p:nvSpPr>
          <p:spPr bwMode="auto">
            <a:xfrm>
              <a:off x="8498949" y="4854795"/>
              <a:ext cx="45359" cy="93554"/>
            </a:xfrm>
            <a:custGeom>
              <a:avLst/>
              <a:gdLst>
                <a:gd name="T0" fmla="*/ 0 w 22"/>
                <a:gd name="T1" fmla="*/ 0 h 45"/>
                <a:gd name="T2" fmla="*/ 6 w 22"/>
                <a:gd name="T3" fmla="*/ 0 h 45"/>
                <a:gd name="T4" fmla="*/ 6 w 22"/>
                <a:gd name="T5" fmla="*/ 11 h 45"/>
                <a:gd name="T6" fmla="*/ 11 w 22"/>
                <a:gd name="T7" fmla="*/ 9 h 45"/>
                <a:gd name="T8" fmla="*/ 18 w 22"/>
                <a:gd name="T9" fmla="*/ 12 h 45"/>
                <a:gd name="T10" fmla="*/ 22 w 22"/>
                <a:gd name="T11" fmla="*/ 20 h 45"/>
                <a:gd name="T12" fmla="*/ 22 w 22"/>
                <a:gd name="T13" fmla="*/ 45 h 45"/>
                <a:gd name="T14" fmla="*/ 16 w 22"/>
                <a:gd name="T15" fmla="*/ 45 h 45"/>
                <a:gd name="T16" fmla="*/ 16 w 22"/>
                <a:gd name="T17" fmla="*/ 20 h 45"/>
                <a:gd name="T18" fmla="*/ 11 w 22"/>
                <a:gd name="T19" fmla="*/ 14 h 45"/>
                <a:gd name="T20" fmla="*/ 6 w 22"/>
                <a:gd name="T21" fmla="*/ 20 h 45"/>
                <a:gd name="T22" fmla="*/ 6 w 22"/>
                <a:gd name="T23" fmla="*/ 45 h 45"/>
                <a:gd name="T24" fmla="*/ 0 w 22"/>
                <a:gd name="T25" fmla="*/ 45 h 45"/>
                <a:gd name="T26" fmla="*/ 0 w 22"/>
                <a:gd name="T2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45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0"/>
                    <a:pt x="9" y="9"/>
                    <a:pt x="11" y="9"/>
                  </a:cubicBezTo>
                  <a:cubicBezTo>
                    <a:pt x="14" y="9"/>
                    <a:pt x="16" y="10"/>
                    <a:pt x="18" y="12"/>
                  </a:cubicBezTo>
                  <a:cubicBezTo>
                    <a:pt x="21" y="14"/>
                    <a:pt x="22" y="16"/>
                    <a:pt x="22" y="20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3" y="14"/>
                    <a:pt x="11" y="14"/>
                  </a:cubicBezTo>
                  <a:cubicBezTo>
                    <a:pt x="8" y="14"/>
                    <a:pt x="6" y="16"/>
                    <a:pt x="6" y="20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6" name="Freeform 42"/>
            <p:cNvSpPr>
              <a:spLocks noEditPoints="1"/>
            </p:cNvSpPr>
            <p:nvPr/>
          </p:nvSpPr>
          <p:spPr bwMode="auto">
            <a:xfrm>
              <a:off x="8566988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7" name="Freeform 43"/>
            <p:cNvSpPr>
              <a:spLocks/>
            </p:cNvSpPr>
            <p:nvPr/>
          </p:nvSpPr>
          <p:spPr bwMode="auto">
            <a:xfrm>
              <a:off x="8630775" y="4873223"/>
              <a:ext cx="46777" cy="75126"/>
            </a:xfrm>
            <a:custGeom>
              <a:avLst/>
              <a:gdLst>
                <a:gd name="T0" fmla="*/ 0 w 22"/>
                <a:gd name="T1" fmla="*/ 36 h 36"/>
                <a:gd name="T2" fmla="*/ 0 w 22"/>
                <a:gd name="T3" fmla="*/ 11 h 36"/>
                <a:gd name="T4" fmla="*/ 3 w 22"/>
                <a:gd name="T5" fmla="*/ 3 h 36"/>
                <a:gd name="T6" fmla="*/ 11 w 22"/>
                <a:gd name="T7" fmla="*/ 0 h 36"/>
                <a:gd name="T8" fmla="*/ 19 w 22"/>
                <a:gd name="T9" fmla="*/ 3 h 36"/>
                <a:gd name="T10" fmla="*/ 22 w 22"/>
                <a:gd name="T11" fmla="*/ 11 h 36"/>
                <a:gd name="T12" fmla="*/ 22 w 22"/>
                <a:gd name="T13" fmla="*/ 36 h 36"/>
                <a:gd name="T14" fmla="*/ 16 w 22"/>
                <a:gd name="T15" fmla="*/ 36 h 36"/>
                <a:gd name="T16" fmla="*/ 16 w 22"/>
                <a:gd name="T17" fmla="*/ 11 h 36"/>
                <a:gd name="T18" fmla="*/ 11 w 22"/>
                <a:gd name="T19" fmla="*/ 5 h 36"/>
                <a:gd name="T20" fmla="*/ 6 w 22"/>
                <a:gd name="T21" fmla="*/ 11 h 36"/>
                <a:gd name="T22" fmla="*/ 6 w 22"/>
                <a:gd name="T23" fmla="*/ 36 h 36"/>
                <a:gd name="T24" fmla="*/ 0 w 22"/>
                <a:gd name="T2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8" name="Freeform 44"/>
            <p:cNvSpPr>
              <a:spLocks noEditPoints="1"/>
            </p:cNvSpPr>
            <p:nvPr/>
          </p:nvSpPr>
          <p:spPr bwMode="auto">
            <a:xfrm>
              <a:off x="8700231" y="4864718"/>
              <a:ext cx="45359" cy="97806"/>
            </a:xfrm>
            <a:custGeom>
              <a:avLst/>
              <a:gdLst>
                <a:gd name="T0" fmla="*/ 16 w 22"/>
                <a:gd name="T1" fmla="*/ 35 h 47"/>
                <a:gd name="T2" fmla="*/ 22 w 22"/>
                <a:gd name="T3" fmla="*/ 42 h 47"/>
                <a:gd name="T4" fmla="*/ 22 w 22"/>
                <a:gd name="T5" fmla="*/ 47 h 47"/>
                <a:gd name="T6" fmla="*/ 16 w 22"/>
                <a:gd name="T7" fmla="*/ 47 h 47"/>
                <a:gd name="T8" fmla="*/ 16 w 22"/>
                <a:gd name="T9" fmla="*/ 43 h 47"/>
                <a:gd name="T10" fmla="*/ 13 w 22"/>
                <a:gd name="T11" fmla="*/ 40 h 47"/>
                <a:gd name="T12" fmla="*/ 11 w 22"/>
                <a:gd name="T13" fmla="*/ 40 h 47"/>
                <a:gd name="T14" fmla="*/ 3 w 22"/>
                <a:gd name="T15" fmla="*/ 37 h 47"/>
                <a:gd name="T16" fmla="*/ 0 w 22"/>
                <a:gd name="T17" fmla="*/ 29 h 47"/>
                <a:gd name="T18" fmla="*/ 2 w 22"/>
                <a:gd name="T19" fmla="*/ 22 h 47"/>
                <a:gd name="T20" fmla="*/ 0 w 22"/>
                <a:gd name="T21" fmla="*/ 15 h 47"/>
                <a:gd name="T22" fmla="*/ 2 w 22"/>
                <a:gd name="T23" fmla="*/ 8 h 47"/>
                <a:gd name="T24" fmla="*/ 8 w 22"/>
                <a:gd name="T25" fmla="*/ 5 h 47"/>
                <a:gd name="T26" fmla="*/ 8 w 22"/>
                <a:gd name="T27" fmla="*/ 0 h 47"/>
                <a:gd name="T28" fmla="*/ 14 w 22"/>
                <a:gd name="T29" fmla="*/ 0 h 47"/>
                <a:gd name="T30" fmla="*/ 14 w 22"/>
                <a:gd name="T31" fmla="*/ 5 h 47"/>
                <a:gd name="T32" fmla="*/ 19 w 22"/>
                <a:gd name="T33" fmla="*/ 9 h 47"/>
                <a:gd name="T34" fmla="*/ 22 w 22"/>
                <a:gd name="T35" fmla="*/ 15 h 47"/>
                <a:gd name="T36" fmla="*/ 18 w 22"/>
                <a:gd name="T37" fmla="*/ 23 h 47"/>
                <a:gd name="T38" fmla="*/ 11 w 22"/>
                <a:gd name="T39" fmla="*/ 26 h 47"/>
                <a:gd name="T40" fmla="*/ 7 w 22"/>
                <a:gd name="T41" fmla="*/ 26 h 47"/>
                <a:gd name="T42" fmla="*/ 6 w 22"/>
                <a:gd name="T43" fmla="*/ 29 h 47"/>
                <a:gd name="T44" fmla="*/ 11 w 22"/>
                <a:gd name="T45" fmla="*/ 35 h 47"/>
                <a:gd name="T46" fmla="*/ 16 w 22"/>
                <a:gd name="T47" fmla="*/ 35 h 47"/>
                <a:gd name="T48" fmla="*/ 6 w 22"/>
                <a:gd name="T49" fmla="*/ 16 h 47"/>
                <a:gd name="T50" fmla="*/ 11 w 22"/>
                <a:gd name="T51" fmla="*/ 21 h 47"/>
                <a:gd name="T52" fmla="*/ 16 w 22"/>
                <a:gd name="T53" fmla="*/ 16 h 47"/>
                <a:gd name="T54" fmla="*/ 16 w 22"/>
                <a:gd name="T55" fmla="*/ 14 h 47"/>
                <a:gd name="T56" fmla="*/ 11 w 22"/>
                <a:gd name="T57" fmla="*/ 9 h 47"/>
                <a:gd name="T58" fmla="*/ 6 w 22"/>
                <a:gd name="T59" fmla="*/ 14 h 47"/>
                <a:gd name="T60" fmla="*/ 6 w 22"/>
                <a:gd name="T6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" h="47">
                  <a:moveTo>
                    <a:pt x="16" y="35"/>
                  </a:moveTo>
                  <a:cubicBezTo>
                    <a:pt x="19" y="35"/>
                    <a:pt x="22" y="37"/>
                    <a:pt x="22" y="4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1"/>
                    <a:pt x="14" y="40"/>
                    <a:pt x="13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8" y="40"/>
                    <a:pt x="5" y="39"/>
                    <a:pt x="3" y="37"/>
                  </a:cubicBezTo>
                  <a:cubicBezTo>
                    <a:pt x="1" y="35"/>
                    <a:pt x="0" y="32"/>
                    <a:pt x="0" y="29"/>
                  </a:cubicBezTo>
                  <a:cubicBezTo>
                    <a:pt x="0" y="27"/>
                    <a:pt x="0" y="24"/>
                    <a:pt x="2" y="22"/>
                  </a:cubicBezTo>
                  <a:cubicBezTo>
                    <a:pt x="0" y="20"/>
                    <a:pt x="0" y="18"/>
                    <a:pt x="0" y="15"/>
                  </a:cubicBezTo>
                  <a:cubicBezTo>
                    <a:pt x="0" y="13"/>
                    <a:pt x="0" y="10"/>
                    <a:pt x="2" y="8"/>
                  </a:cubicBezTo>
                  <a:cubicBezTo>
                    <a:pt x="3" y="7"/>
                    <a:pt x="5" y="5"/>
                    <a:pt x="8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5"/>
                    <a:pt x="18" y="7"/>
                    <a:pt x="19" y="9"/>
                  </a:cubicBezTo>
                  <a:cubicBezTo>
                    <a:pt x="21" y="10"/>
                    <a:pt x="22" y="13"/>
                    <a:pt x="22" y="15"/>
                  </a:cubicBezTo>
                  <a:cubicBezTo>
                    <a:pt x="22" y="18"/>
                    <a:pt x="21" y="21"/>
                    <a:pt x="18" y="23"/>
                  </a:cubicBezTo>
                  <a:cubicBezTo>
                    <a:pt x="16" y="25"/>
                    <a:pt x="14" y="26"/>
                    <a:pt x="11" y="26"/>
                  </a:cubicBezTo>
                  <a:cubicBezTo>
                    <a:pt x="10" y="26"/>
                    <a:pt x="8" y="26"/>
                    <a:pt x="7" y="26"/>
                  </a:cubicBezTo>
                  <a:cubicBezTo>
                    <a:pt x="6" y="27"/>
                    <a:pt x="6" y="28"/>
                    <a:pt x="6" y="29"/>
                  </a:cubicBezTo>
                  <a:cubicBezTo>
                    <a:pt x="6" y="33"/>
                    <a:pt x="8" y="35"/>
                    <a:pt x="11" y="35"/>
                  </a:cubicBezTo>
                  <a:lnTo>
                    <a:pt x="16" y="35"/>
                  </a:lnTo>
                  <a:close/>
                  <a:moveTo>
                    <a:pt x="6" y="16"/>
                  </a:moveTo>
                  <a:cubicBezTo>
                    <a:pt x="6" y="19"/>
                    <a:pt x="8" y="21"/>
                    <a:pt x="11" y="21"/>
                  </a:cubicBezTo>
                  <a:cubicBezTo>
                    <a:pt x="13" y="21"/>
                    <a:pt x="16" y="19"/>
                    <a:pt x="16" y="16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1"/>
                    <a:pt x="13" y="9"/>
                    <a:pt x="11" y="9"/>
                  </a:cubicBezTo>
                  <a:cubicBezTo>
                    <a:pt x="8" y="9"/>
                    <a:pt x="6" y="11"/>
                    <a:pt x="6" y="14"/>
                  </a:cubicBezTo>
                  <a:lnTo>
                    <a:pt x="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9" name="Freeform 45"/>
            <p:cNvSpPr>
              <a:spLocks noEditPoints="1"/>
            </p:cNvSpPr>
            <p:nvPr/>
          </p:nvSpPr>
          <p:spPr bwMode="auto">
            <a:xfrm>
              <a:off x="8766854" y="4873223"/>
              <a:ext cx="45359" cy="76544"/>
            </a:xfrm>
            <a:custGeom>
              <a:avLst/>
              <a:gdLst>
                <a:gd name="T0" fmla="*/ 6 w 22"/>
                <a:gd name="T1" fmla="*/ 21 h 37"/>
                <a:gd name="T2" fmla="*/ 6 w 22"/>
                <a:gd name="T3" fmla="*/ 26 h 37"/>
                <a:gd name="T4" fmla="*/ 11 w 22"/>
                <a:gd name="T5" fmla="*/ 32 h 37"/>
                <a:gd name="T6" fmla="*/ 15 w 22"/>
                <a:gd name="T7" fmla="*/ 26 h 37"/>
                <a:gd name="T8" fmla="*/ 22 w 22"/>
                <a:gd name="T9" fmla="*/ 26 h 37"/>
                <a:gd name="T10" fmla="*/ 18 w 22"/>
                <a:gd name="T11" fmla="*/ 34 h 37"/>
                <a:gd name="T12" fmla="*/ 11 w 22"/>
                <a:gd name="T13" fmla="*/ 37 h 37"/>
                <a:gd name="T14" fmla="*/ 3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3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6 w 22"/>
                <a:gd name="T31" fmla="*/ 21 h 37"/>
                <a:gd name="T32" fmla="*/ 6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6 w 22"/>
                <a:gd name="T41" fmla="*/ 11 h 37"/>
                <a:gd name="T42" fmla="*/ 6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6" y="21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6" y="21"/>
                  </a:lnTo>
                  <a:close/>
                  <a:moveTo>
                    <a:pt x="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914400" eaLnBrk="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56" name="Rectangle 3">
            <a:extLst>
              <a:ext uri="{FF2B5EF4-FFF2-40B4-BE49-F238E27FC236}">
                <a16:creationId xmlns:a16="http://schemas.microsoft.com/office/drawing/2014/main" id="{8CF7A521-4BEC-2A4F-838C-7DFA4344A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748" y="-6316"/>
            <a:ext cx="12209747" cy="2426103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i="1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October 18, please join us for a celebration</a:t>
            </a:r>
          </a:p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 b="1" kern="12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400" b="1" i="1" kern="1200" dirty="0">
              <a:solidFill>
                <a:srgbClr val="FFFFFF"/>
              </a:solidFill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1A16F2C-1955-FF95-FF98-74F01F1E1D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02"/>
          <a:stretch/>
        </p:blipFill>
        <p:spPr>
          <a:xfrm>
            <a:off x="4433844" y="5050726"/>
            <a:ext cx="2914183" cy="18369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41301A-2189-69FC-890E-4907A04877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7589"/>
          <a:stretch/>
        </p:blipFill>
        <p:spPr>
          <a:xfrm>
            <a:off x="-22771" y="4294611"/>
            <a:ext cx="3898757" cy="2593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E419D4-2F5A-ABD1-1582-C5E98A51E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5793" y="4294611"/>
            <a:ext cx="4291923" cy="2593037"/>
          </a:xfrm>
          <a:prstGeom prst="rect">
            <a:avLst/>
          </a:prstGeom>
        </p:spPr>
      </p:pic>
      <p:sp>
        <p:nvSpPr>
          <p:cNvPr id="49" name="Rectangle 3">
            <a:extLst>
              <a:ext uri="{FF2B5EF4-FFF2-40B4-BE49-F238E27FC236}">
                <a16:creationId xmlns:a16="http://schemas.microsoft.com/office/drawing/2014/main" id="{937E6E14-60EA-0922-6481-41772EA4D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0504" y="161744"/>
            <a:ext cx="503610" cy="344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4445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7620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0668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13716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18288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2860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27432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2004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eaLnBrk="0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en-US" altLang="en-US" sz="2800" kern="1200" dirty="0">
                <a:solidFill>
                  <a:srgbClr val="FFFFFF"/>
                </a:solidFill>
                <a:latin typeface="Calibri" panose="020F0502020204030204" pitchFamily="34" charset="0"/>
              </a:rPr>
              <a:t>  3</a:t>
            </a:r>
          </a:p>
        </p:txBody>
      </p:sp>
    </p:spTree>
    <p:extLst>
      <p:ext uri="{BB962C8B-B14F-4D97-AF65-F5344CB8AC3E}">
        <p14:creationId xmlns:p14="http://schemas.microsoft.com/office/powerpoint/2010/main" val="21299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1FDABA54-365A-EA49-82AE-7D5467EEB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47" y="967794"/>
            <a:ext cx="11422183" cy="5698623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FA47EBE9-AC6B-BE4A-8FE6-7EAB17DFE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3" y="-26988"/>
            <a:ext cx="12193113" cy="86360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lIns="0" tIns="0" rIns="0" bIns="0" anchor="b"/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i="1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altLang="en-US" sz="3600" b="1" i="1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Emissions and temperature continue to grow </a:t>
            </a: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400" b="1" i="1" kern="1200" dirty="0">
              <a:solidFill>
                <a:srgbClr val="FFFFFF"/>
              </a:solidFill>
            </a:endParaRP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6B7C04A5-DBD8-3844-BE99-337EDF70E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1979" y="161744"/>
            <a:ext cx="562135" cy="344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4445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7620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0668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13716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18288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2860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27432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2004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eaLnBrk="0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en-US" altLang="en-US" sz="2800" kern="1200" dirty="0">
                <a:solidFill>
                  <a:srgbClr val="FFFFFF"/>
                </a:solidFill>
                <a:latin typeface="Calibri" panose="020F0502020204030204" pitchFamily="34" charset="0"/>
              </a:rPr>
              <a:t>   4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59C93E-F7D8-BD47-A5FD-233883C82D5F}"/>
              </a:ext>
            </a:extLst>
          </p:cNvPr>
          <p:cNvSpPr/>
          <p:nvPr/>
        </p:nvSpPr>
        <p:spPr bwMode="auto">
          <a:xfrm rot="9060000" flipV="1">
            <a:off x="5821103" y="2104558"/>
            <a:ext cx="4312846" cy="538297"/>
          </a:xfrm>
          <a:prstGeom prst="ellipse">
            <a:avLst/>
          </a:prstGeom>
          <a:noFill/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sym typeface="Arial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D339355-3B00-B64A-9712-C5AAA0935DFC}"/>
              </a:ext>
            </a:extLst>
          </p:cNvPr>
          <p:cNvSpPr/>
          <p:nvPr/>
        </p:nvSpPr>
        <p:spPr bwMode="auto">
          <a:xfrm rot="8400000" flipV="1">
            <a:off x="4566412" y="3694588"/>
            <a:ext cx="702109" cy="236023"/>
          </a:xfrm>
          <a:prstGeom prst="ellipse">
            <a:avLst/>
          </a:prstGeom>
          <a:noFill/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sym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8007222-75F2-EF43-9107-665612EC1BCC}"/>
              </a:ext>
            </a:extLst>
          </p:cNvPr>
          <p:cNvSpPr/>
          <p:nvPr/>
        </p:nvSpPr>
        <p:spPr bwMode="auto">
          <a:xfrm>
            <a:off x="3731090" y="4232262"/>
            <a:ext cx="304800" cy="332509"/>
          </a:xfrm>
          <a:prstGeom prst="ellipse">
            <a:avLst/>
          </a:prstGeom>
          <a:noFill/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59873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31">
            <a:extLst>
              <a:ext uri="{FF2B5EF4-FFF2-40B4-BE49-F238E27FC236}">
                <a16:creationId xmlns:a16="http://schemas.microsoft.com/office/drawing/2014/main" id="{648E8F8E-707A-7347-A683-8073B6A97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35" y="1381125"/>
            <a:ext cx="8258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US" sz="2000" dirty="0">
                <a:solidFill>
                  <a:schemeClr val="tx1"/>
                </a:solidFill>
              </a:rPr>
              <a:t>$15 b</a:t>
            </a:r>
          </a:p>
        </p:txBody>
      </p:sp>
      <p:sp>
        <p:nvSpPr>
          <p:cNvPr id="20482" name="TextBox 32">
            <a:extLst>
              <a:ext uri="{FF2B5EF4-FFF2-40B4-BE49-F238E27FC236}">
                <a16:creationId xmlns:a16="http://schemas.microsoft.com/office/drawing/2014/main" id="{E8A0C4AC-022C-CF48-B247-7C5ABDFA7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000501"/>
            <a:ext cx="496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sz="2000" dirty="0"/>
              <a:t> </a:t>
            </a:r>
            <a:r>
              <a:rPr lang="en-US" altLang="en-US" sz="2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0483" name="TextBox 33">
            <a:extLst>
              <a:ext uri="{FF2B5EF4-FFF2-40B4-BE49-F238E27FC236}">
                <a16:creationId xmlns:a16="http://schemas.microsoft.com/office/drawing/2014/main" id="{3FE29096-26C9-B543-95A5-3A4BFA475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300664"/>
            <a:ext cx="496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sz="2000" dirty="0"/>
              <a:t> </a:t>
            </a:r>
            <a:r>
              <a:rPr lang="en-US" altLang="en-US" sz="20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484" name="TextBox 34">
            <a:extLst>
              <a:ext uri="{FF2B5EF4-FFF2-40B4-BE49-F238E27FC236}">
                <a16:creationId xmlns:a16="http://schemas.microsoft.com/office/drawing/2014/main" id="{7050289D-280E-1542-8E88-6314F88A3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925032"/>
            <a:ext cx="97497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US" sz="2000" dirty="0">
                <a:latin typeface="Calibri" panose="020F0502020204030204" pitchFamily="34" charset="0"/>
              </a:rPr>
              <a:t>Estimated annual direct physical damage in Canada, billions of dollars, adjusted for inflation</a:t>
            </a:r>
          </a:p>
        </p:txBody>
      </p:sp>
      <p:sp>
        <p:nvSpPr>
          <p:cNvPr id="20485" name="TextBox 35">
            <a:extLst>
              <a:ext uri="{FF2B5EF4-FFF2-40B4-BE49-F238E27FC236}">
                <a16:creationId xmlns:a16="http://schemas.microsoft.com/office/drawing/2014/main" id="{04FD7D3D-98EB-BE4A-BC4A-CA794DFC8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3" y="5705475"/>
            <a:ext cx="696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US" sz="1800" dirty="0"/>
              <a:t>1980</a:t>
            </a:r>
          </a:p>
        </p:txBody>
      </p:sp>
      <p:sp>
        <p:nvSpPr>
          <p:cNvPr id="20486" name="TextBox 38">
            <a:extLst>
              <a:ext uri="{FF2B5EF4-FFF2-40B4-BE49-F238E27FC236}">
                <a16:creationId xmlns:a16="http://schemas.microsoft.com/office/drawing/2014/main" id="{12D83946-558A-A34E-9183-40D70C9E7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76" y="5705475"/>
            <a:ext cx="696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US" sz="1800" dirty="0"/>
              <a:t>1990</a:t>
            </a:r>
          </a:p>
        </p:txBody>
      </p:sp>
      <p:sp>
        <p:nvSpPr>
          <p:cNvPr id="20487" name="TextBox 37">
            <a:extLst>
              <a:ext uri="{FF2B5EF4-FFF2-40B4-BE49-F238E27FC236}">
                <a16:creationId xmlns:a16="http://schemas.microsoft.com/office/drawing/2014/main" id="{C7A7E051-E8CA-164C-BB25-45CF0BB0C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7426" y="5705475"/>
            <a:ext cx="696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US" sz="1800" dirty="0"/>
              <a:t>2000</a:t>
            </a:r>
          </a:p>
        </p:txBody>
      </p:sp>
      <p:sp>
        <p:nvSpPr>
          <p:cNvPr id="20488" name="TextBox 36">
            <a:extLst>
              <a:ext uri="{FF2B5EF4-FFF2-40B4-BE49-F238E27FC236}">
                <a16:creationId xmlns:a16="http://schemas.microsoft.com/office/drawing/2014/main" id="{429EB8D2-7C4C-F24F-9CFD-1AE6F24A5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8926" y="5713414"/>
            <a:ext cx="696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US" sz="1800" dirty="0"/>
              <a:t>2010</a:t>
            </a:r>
          </a:p>
        </p:txBody>
      </p:sp>
      <p:sp>
        <p:nvSpPr>
          <p:cNvPr id="20489" name="TextBox 40">
            <a:extLst>
              <a:ext uri="{FF2B5EF4-FFF2-40B4-BE49-F238E27FC236}">
                <a16:creationId xmlns:a16="http://schemas.microsoft.com/office/drawing/2014/main" id="{5D8DAB17-EDBD-A142-A2EB-7110E64B8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3350" y="5705475"/>
            <a:ext cx="698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US" sz="1800" dirty="0"/>
              <a:t>2020</a:t>
            </a:r>
          </a:p>
        </p:txBody>
      </p:sp>
      <p:sp>
        <p:nvSpPr>
          <p:cNvPr id="20490" name="TextBox 48">
            <a:extLst>
              <a:ext uri="{FF2B5EF4-FFF2-40B4-BE49-F238E27FC236}">
                <a16:creationId xmlns:a16="http://schemas.microsoft.com/office/drawing/2014/main" id="{4EBCB92A-A92B-B944-8A16-F15E2F0A3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5888" y="5705475"/>
            <a:ext cx="698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US" sz="1800" dirty="0"/>
              <a:t>2030</a:t>
            </a:r>
          </a:p>
        </p:txBody>
      </p:sp>
      <p:graphicFrame>
        <p:nvGraphicFramePr>
          <p:cNvPr id="53" name="Chart 52">
            <a:extLst>
              <a:ext uri="{FF2B5EF4-FFF2-40B4-BE49-F238E27FC236}">
                <a16:creationId xmlns:a16="http://schemas.microsoft.com/office/drawing/2014/main" id="{A1CD8486-925A-8443-A17A-55E9D2E62141}"/>
              </a:ext>
            </a:extLst>
          </p:cNvPr>
          <p:cNvGraphicFramePr/>
          <p:nvPr/>
        </p:nvGraphicFramePr>
        <p:xfrm>
          <a:off x="1157997" y="1448968"/>
          <a:ext cx="11034003" cy="4331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494" name="TextBox 53">
            <a:extLst>
              <a:ext uri="{FF2B5EF4-FFF2-40B4-BE49-F238E27FC236}">
                <a16:creationId xmlns:a16="http://schemas.microsoft.com/office/drawing/2014/main" id="{41274850-A052-C24C-8CF0-98CEBBCC0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2752725"/>
            <a:ext cx="469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US" sz="2000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56081CD-E3B0-0546-9127-ECFD46AA7213}"/>
              </a:ext>
            </a:extLst>
          </p:cNvPr>
          <p:cNvSpPr/>
          <p:nvPr/>
        </p:nvSpPr>
        <p:spPr bwMode="auto">
          <a:xfrm rot="20201018">
            <a:off x="4372394" y="2242014"/>
            <a:ext cx="4960275" cy="1822855"/>
          </a:xfrm>
          <a:prstGeom prst="ellipse">
            <a:avLst/>
          </a:prstGeom>
          <a:noFill/>
          <a:ln w="25400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>
              <a:solidFill>
                <a:schemeClr val="accent3">
                  <a:lumMod val="95000"/>
                </a:schemeClr>
              </a:solidFill>
              <a:latin typeface="Arial" charset="0"/>
              <a:ea typeface="ＭＳ Ｐゴシック" charset="0"/>
              <a:sym typeface="Arial" charset="0"/>
            </a:endParaRPr>
          </a:p>
        </p:txBody>
      </p:sp>
      <p:sp>
        <p:nvSpPr>
          <p:cNvPr id="20496" name="TextBox 17">
            <a:extLst>
              <a:ext uri="{FF2B5EF4-FFF2-40B4-BE49-F238E27FC236}">
                <a16:creationId xmlns:a16="http://schemas.microsoft.com/office/drawing/2014/main" id="{78E2788D-0583-9E4E-902D-ED31D69B2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1315" y="6321425"/>
            <a:ext cx="4702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/>
            <a:r>
              <a:rPr lang="en-US" altLang="en-US" sz="1600" dirty="0">
                <a:solidFill>
                  <a:schemeClr val="accent2"/>
                </a:solidFill>
                <a:latin typeface="Calibri" panose="020F0502020204030204" pitchFamily="34" charset="0"/>
              </a:rPr>
              <a:t>Source: Institute for Catastrophic Loss Reduction</a:t>
            </a:r>
          </a:p>
        </p:txBody>
      </p:sp>
      <p:sp>
        <p:nvSpPr>
          <p:cNvPr id="20497" name="Rectangle 3">
            <a:extLst>
              <a:ext uri="{FF2B5EF4-FFF2-40B4-BE49-F238E27FC236}">
                <a16:creationId xmlns:a16="http://schemas.microsoft.com/office/drawing/2014/main" id="{B7CFE66B-8D90-204B-BE6B-1865CBBD7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6814" y="115888"/>
            <a:ext cx="50323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4445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7620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0668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13716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18288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2860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27432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2004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>
                <a:solidFill>
                  <a:schemeClr val="bg1"/>
                </a:solidFill>
                <a:latin typeface="Calibri" panose="020F0502020204030204" pitchFamily="34" charset="0"/>
              </a:rPr>
              <a:t>  9</a:t>
            </a: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46147624-CFEF-1C43-A064-1D4DE151C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6988"/>
            <a:ext cx="12192000" cy="86360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lIns="0" tIns="0" rIns="0" bIns="0" anchor="b"/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i="1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altLang="en-US" sz="3600" b="1" i="1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 of physical damage continues to grow</a:t>
            </a: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400" b="1" i="1" kern="1200" dirty="0">
              <a:solidFill>
                <a:srgbClr val="FFFFFF"/>
              </a:solidFill>
            </a:endParaRP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E563BABF-D67D-1A4E-90F4-AC444FF0D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0504" y="161744"/>
            <a:ext cx="503610" cy="344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4445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7620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0668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13716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18288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2860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27432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2004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eaLnBrk="0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en-US" altLang="en-US" sz="2800" kern="1200" dirty="0">
                <a:solidFill>
                  <a:srgbClr val="FFFFFF"/>
                </a:solidFill>
                <a:latin typeface="Calibri" panose="020F0502020204030204" pitchFamily="34" charset="0"/>
              </a:rPr>
              <a:t>  5</a:t>
            </a:r>
          </a:p>
        </p:txBody>
      </p:sp>
    </p:spTree>
    <p:extLst>
      <p:ext uri="{BB962C8B-B14F-4D97-AF65-F5344CB8AC3E}">
        <p14:creationId xmlns:p14="http://schemas.microsoft.com/office/powerpoint/2010/main" val="1261472519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in a dark room&#10;&#10;Description automatically generated">
            <a:extLst>
              <a:ext uri="{FF2B5EF4-FFF2-40B4-BE49-F238E27FC236}">
                <a16:creationId xmlns:a16="http://schemas.microsoft.com/office/drawing/2014/main" id="{904F29BC-C6D2-8B4B-8070-B643E2D7C7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2" b="12183"/>
          <a:stretch/>
        </p:blipFill>
        <p:spPr>
          <a:xfrm>
            <a:off x="6350278" y="3564000"/>
            <a:ext cx="5841722" cy="3312000"/>
          </a:xfrm>
          <a:prstGeom prst="rect">
            <a:avLst/>
          </a:prstGeom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id="{338B4FBC-39E9-494D-9259-3718023B3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6988"/>
            <a:ext cx="12192000" cy="86360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lIns="0" tIns="0" rIns="0" bIns="0" anchor="b"/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i="1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altLang="en-US" sz="3600" b="1" i="1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Climate risk and opportunity – The business issue</a:t>
            </a: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400" b="1" i="1" kern="1200" dirty="0">
              <a:solidFill>
                <a:srgbClr val="FFFFFF"/>
              </a:solidFill>
            </a:endParaRP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490E9DCB-FD86-F848-ACB0-96DA8FC58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0504" y="161744"/>
            <a:ext cx="503610" cy="344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4445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7620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0668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13716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18288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2860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27432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2004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eaLnBrk="0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en-US" altLang="en-US" sz="2800" kern="1200" dirty="0">
                <a:solidFill>
                  <a:srgbClr val="FFFFFF"/>
                </a:solidFill>
                <a:latin typeface="Calibri" panose="020F0502020204030204" pitchFamily="34" charset="0"/>
              </a:rPr>
              <a:t>  6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6E673B8E-C555-104D-8D0E-00208991B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528" y="1266180"/>
            <a:ext cx="10731072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800100" indent="-3429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None/>
            </a:pPr>
            <a:r>
              <a:rPr lang="en-US" altLang="en-US" sz="2800" kern="1200" dirty="0">
                <a:solidFill>
                  <a:schemeClr val="tx1"/>
                </a:solidFill>
                <a:latin typeface="Calibri" panose="020F0502020204030204" pitchFamily="34" charset="0"/>
              </a:rPr>
              <a:t>Reframing of the issue in 2015 – climate change becomes climate risks</a:t>
            </a: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</a:pPr>
            <a:r>
              <a:rPr lang="en-US" altLang="en-US" kern="1200" dirty="0">
                <a:solidFill>
                  <a:srgbClr val="7030A0"/>
                </a:solidFill>
                <a:latin typeface="Calibri" panose="020F0502020204030204" pitchFamily="34" charset="0"/>
              </a:rPr>
              <a:t>transition risks – how will we transition to law-carbon future</a:t>
            </a: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</a:pPr>
            <a:r>
              <a:rPr lang="en-US" altLang="en-US" kern="1200" dirty="0">
                <a:solidFill>
                  <a:srgbClr val="7030A0"/>
                </a:solidFill>
                <a:latin typeface="Calibri" panose="020F0502020204030204" pitchFamily="34" charset="0"/>
              </a:rPr>
              <a:t>physical risks – how will we stop the increase in damage to buildings/infrastructure</a:t>
            </a:r>
          </a:p>
          <a:p>
            <a:pPr marL="342900" indent="-342900"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Font typeface="Wingdings" pitchFamily="2" charset="2"/>
              <a:buChar char="ü"/>
            </a:pPr>
            <a:endParaRPr lang="en-US" altLang="en-US" sz="2800" kern="1200" dirty="0"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pPr algn="l" defTabSz="914400" fontAlgn="base" hangingPunct="1">
              <a:lnSpc>
                <a:spcPct val="50000"/>
              </a:lnSpc>
              <a:spcAft>
                <a:spcPct val="0"/>
              </a:spcAft>
              <a:buClr>
                <a:srgbClr val="E3493C"/>
              </a:buClr>
              <a:buNone/>
            </a:pPr>
            <a:r>
              <a:rPr lang="en-US" altLang="en-US" sz="2800" kern="1200" dirty="0">
                <a:solidFill>
                  <a:schemeClr val="tx1"/>
                </a:solidFill>
                <a:latin typeface="Calibri" panose="020F0502020204030204" pitchFamily="34" charset="0"/>
              </a:rPr>
              <a:t>Industry-led Task Force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77754F-4ED0-5C45-A860-7F7A3B419D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945" b="41206"/>
          <a:stretch/>
        </p:blipFill>
        <p:spPr>
          <a:xfrm>
            <a:off x="546529" y="4967416"/>
            <a:ext cx="5698256" cy="107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7316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FA47EBE9-AC6B-BE4A-8FE6-7EAB17DFE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3" y="-26988"/>
            <a:ext cx="12193113" cy="863601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i="1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altLang="en-US" sz="3600" b="1" i="1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risks – climate action failure and extreme weather </a:t>
            </a: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400" b="1" i="1" kern="1200" dirty="0">
              <a:solidFill>
                <a:srgbClr val="FFFFFF"/>
              </a:solidFill>
            </a:endParaRP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6B7C04A5-DBD8-3844-BE99-337EDF70E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1699" y="161744"/>
            <a:ext cx="503610" cy="344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4445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7620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0668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13716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18288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2860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27432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2004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eaLnBrk="0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en-US" altLang="en-US" sz="2800" kern="1200" dirty="0">
                <a:solidFill>
                  <a:srgbClr val="FFFFFF"/>
                </a:solidFill>
                <a:latin typeface="Calibri" panose="020F0502020204030204" pitchFamily="34" charset="0"/>
              </a:rPr>
              <a:t>   7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706B121E-6678-B948-80A6-066DE9E48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643" y="1318437"/>
            <a:ext cx="7433666" cy="5414400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1B40552-DC54-8B4A-B9A6-8443EF34D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687" y="6027739"/>
            <a:ext cx="4033838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sitting, man, black, riding&#10;&#10;Description automatically generated">
            <a:extLst>
              <a:ext uri="{FF2B5EF4-FFF2-40B4-BE49-F238E27FC236}">
                <a16:creationId xmlns:a16="http://schemas.microsoft.com/office/drawing/2014/main" id="{D374BC85-F886-F945-8957-84EAFBDA81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3" y="2781612"/>
            <a:ext cx="2104422" cy="29387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08C582-713E-FE48-8691-E8DAC2C2F5CB}"/>
              </a:ext>
            </a:extLst>
          </p:cNvPr>
          <p:cNvSpPr txBox="1"/>
          <p:nvPr/>
        </p:nvSpPr>
        <p:spPr>
          <a:xfrm>
            <a:off x="8378273" y="4509120"/>
            <a:ext cx="3793573" cy="144655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World Economic Forum</a:t>
            </a:r>
          </a:p>
          <a:p>
            <a:pPr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- survey of global leaders</a:t>
            </a:r>
          </a:p>
          <a:p>
            <a:pPr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- 30 top risks over next decade</a:t>
            </a:r>
          </a:p>
          <a:p>
            <a:pPr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- impact vs likelihood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301BD8E-38CC-9F4B-BA15-55CC0775445D}"/>
              </a:ext>
            </a:extLst>
          </p:cNvPr>
          <p:cNvSpPr/>
          <p:nvPr/>
        </p:nvSpPr>
        <p:spPr bwMode="auto">
          <a:xfrm rot="2220000">
            <a:off x="7683011" y="1385138"/>
            <a:ext cx="1854127" cy="1339702"/>
          </a:xfrm>
          <a:prstGeom prst="ellipse">
            <a:avLst/>
          </a:prstGeom>
          <a:noFill/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sym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0DA38A-AE8C-CA41-AAE0-F145CA0055EB}"/>
              </a:ext>
            </a:extLst>
          </p:cNvPr>
          <p:cNvSpPr txBox="1"/>
          <p:nvPr/>
        </p:nvSpPr>
        <p:spPr>
          <a:xfrm>
            <a:off x="2493691" y="951111"/>
            <a:ext cx="3160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Global Risks Landscape 2020</a:t>
            </a:r>
          </a:p>
        </p:txBody>
      </p:sp>
    </p:spTree>
    <p:extLst>
      <p:ext uri="{BB962C8B-B14F-4D97-AF65-F5344CB8AC3E}">
        <p14:creationId xmlns:p14="http://schemas.microsoft.com/office/powerpoint/2010/main" val="82747436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9">
            <a:extLst>
              <a:ext uri="{FF2B5EF4-FFF2-40B4-BE49-F238E27FC236}">
                <a16:creationId xmlns:a16="http://schemas.microsoft.com/office/drawing/2014/main" id="{B03512F0-1953-3145-85AD-6F0757EDAAA8}"/>
              </a:ext>
            </a:extLst>
          </p:cNvPr>
          <p:cNvSpPr>
            <a:spLocks/>
          </p:cNvSpPr>
          <p:nvPr/>
        </p:nvSpPr>
        <p:spPr bwMode="auto">
          <a:xfrm>
            <a:off x="570412" y="914400"/>
            <a:ext cx="8305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Historic global green house gas emissions and future emissions scenarios </a:t>
            </a:r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D5EAD9A9-305D-784E-9012-2F9C5812C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5088" y="131764"/>
            <a:ext cx="334962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4445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7620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0668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13716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18288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2860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27432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2004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>
                <a:solidFill>
                  <a:schemeClr val="bg1"/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E7913E9F-D803-E546-B32D-E241A25C4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6988"/>
            <a:ext cx="12192000" cy="86360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lIns="0" tIns="0" rIns="0" bIns="0" anchor="b"/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i="1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altLang="en-US" sz="3600" b="1" i="1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 of failure to achieve emissions reduction goals</a:t>
            </a: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400" b="1" i="1" kern="1200" dirty="0">
              <a:solidFill>
                <a:srgbClr val="FFFFFF"/>
              </a:solidFill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8A1AE460-3493-6A4D-8A16-1EDD86248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13958" y="161744"/>
            <a:ext cx="570156" cy="344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4445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7620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0668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13716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18288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2860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27432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2004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eaLnBrk="0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en-US" altLang="en-US" sz="2800" kern="1200" dirty="0">
                <a:solidFill>
                  <a:srgbClr val="FFFFFF"/>
                </a:solidFill>
                <a:latin typeface="Calibri" panose="020F0502020204030204" pitchFamily="34" charset="0"/>
              </a:rPr>
              <a:t>   8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CB4C26-DE08-944A-BB20-FFABD72F24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59" t="10956" r="3423" b="7332"/>
          <a:stretch/>
        </p:blipFill>
        <p:spPr>
          <a:xfrm>
            <a:off x="1044000" y="1346661"/>
            <a:ext cx="10404000" cy="4608513"/>
          </a:xfrm>
          <a:prstGeom prst="rect">
            <a:avLst/>
          </a:prstGeom>
        </p:spPr>
      </p:pic>
      <p:sp>
        <p:nvSpPr>
          <p:cNvPr id="9" name="TextBox 17">
            <a:extLst>
              <a:ext uri="{FF2B5EF4-FFF2-40B4-BE49-F238E27FC236}">
                <a16:creationId xmlns:a16="http://schemas.microsoft.com/office/drawing/2014/main" id="{E1A0EB23-34D5-2241-895B-E80C1A0E3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2517" y="6321425"/>
            <a:ext cx="73881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/>
            <a:r>
              <a:rPr lang="en-US" altLang="en-US" sz="1600" dirty="0">
                <a:solidFill>
                  <a:schemeClr val="accent2"/>
                </a:solidFill>
                <a:latin typeface="Calibri" panose="020F0502020204030204" pitchFamily="34" charset="0"/>
              </a:rPr>
              <a:t>Source: Intergovernmental Panel on Climate Change, Global Warming of 1.5°Report</a:t>
            </a:r>
          </a:p>
        </p:txBody>
      </p:sp>
      <p:sp>
        <p:nvSpPr>
          <p:cNvPr id="8" name="TextBox 53">
            <a:extLst>
              <a:ext uri="{FF2B5EF4-FFF2-40B4-BE49-F238E27FC236}">
                <a16:creationId xmlns:a16="http://schemas.microsoft.com/office/drawing/2014/main" id="{885FE2C7-D781-8240-BB91-56DBE43FF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420" y="2959295"/>
            <a:ext cx="47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US" sz="2000" dirty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10" name="TextBox 35">
            <a:extLst>
              <a:ext uri="{FF2B5EF4-FFF2-40B4-BE49-F238E27FC236}">
                <a16:creationId xmlns:a16="http://schemas.microsoft.com/office/drawing/2014/main" id="{43B43932-ED9B-D94E-9086-B45589D50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253" y="5930063"/>
            <a:ext cx="6976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US" sz="1800" dirty="0"/>
              <a:t>1900</a:t>
            </a:r>
          </a:p>
        </p:txBody>
      </p:sp>
      <p:sp>
        <p:nvSpPr>
          <p:cNvPr id="13" name="TextBox 53">
            <a:extLst>
              <a:ext uri="{FF2B5EF4-FFF2-40B4-BE49-F238E27FC236}">
                <a16:creationId xmlns:a16="http://schemas.microsoft.com/office/drawing/2014/main" id="{E14ECCD8-A320-444B-BC14-FF162F3D0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140" y="3705726"/>
            <a:ext cx="47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US" sz="2000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14" name="TextBox 53">
            <a:extLst>
              <a:ext uri="{FF2B5EF4-FFF2-40B4-BE49-F238E27FC236}">
                <a16:creationId xmlns:a16="http://schemas.microsoft.com/office/drawing/2014/main" id="{43CB5482-5475-BA46-8B64-BAB4DB849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578" y="4530760"/>
            <a:ext cx="3273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US" sz="20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5" name="TextBox 53">
            <a:extLst>
              <a:ext uri="{FF2B5EF4-FFF2-40B4-BE49-F238E27FC236}">
                <a16:creationId xmlns:a16="http://schemas.microsoft.com/office/drawing/2014/main" id="{E8177775-E4F7-EF42-92A1-C8597AFCB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366" y="5309937"/>
            <a:ext cx="5549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US" sz="2000" dirty="0">
                <a:solidFill>
                  <a:schemeClr val="tx1"/>
                </a:solidFill>
              </a:rPr>
              <a:t>-20</a:t>
            </a:r>
          </a:p>
        </p:txBody>
      </p:sp>
      <p:sp>
        <p:nvSpPr>
          <p:cNvPr id="16" name="TextBox 53">
            <a:extLst>
              <a:ext uri="{FF2B5EF4-FFF2-40B4-BE49-F238E27FC236}">
                <a16:creationId xmlns:a16="http://schemas.microsoft.com/office/drawing/2014/main" id="{3DE3EB5B-28F1-984F-9413-E201B6D21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990" y="2134862"/>
            <a:ext cx="47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US" sz="2000" dirty="0">
                <a:solidFill>
                  <a:schemeClr val="tx1"/>
                </a:solidFill>
              </a:rPr>
              <a:t>60</a:t>
            </a:r>
          </a:p>
        </p:txBody>
      </p:sp>
      <p:sp>
        <p:nvSpPr>
          <p:cNvPr id="17" name="TextBox 53">
            <a:extLst>
              <a:ext uri="{FF2B5EF4-FFF2-40B4-BE49-F238E27FC236}">
                <a16:creationId xmlns:a16="http://schemas.microsoft.com/office/drawing/2014/main" id="{98D4B255-49E8-C744-AFE8-823CA67B7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680" y="1362202"/>
            <a:ext cx="47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US" sz="2000" dirty="0">
                <a:solidFill>
                  <a:schemeClr val="tx1"/>
                </a:solidFill>
              </a:rPr>
              <a:t>80</a:t>
            </a:r>
          </a:p>
        </p:txBody>
      </p:sp>
      <p:sp>
        <p:nvSpPr>
          <p:cNvPr id="18" name="TextBox 35">
            <a:extLst>
              <a:ext uri="{FF2B5EF4-FFF2-40B4-BE49-F238E27FC236}">
                <a16:creationId xmlns:a16="http://schemas.microsoft.com/office/drawing/2014/main" id="{AF155CBE-66B4-3D4E-8B9B-6DF3561A2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6168" y="5865848"/>
            <a:ext cx="6976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US" sz="1800" dirty="0"/>
              <a:t>2060</a:t>
            </a:r>
          </a:p>
        </p:txBody>
      </p:sp>
      <p:sp>
        <p:nvSpPr>
          <p:cNvPr id="20" name="TextBox 35">
            <a:extLst>
              <a:ext uri="{FF2B5EF4-FFF2-40B4-BE49-F238E27FC236}">
                <a16:creationId xmlns:a16="http://schemas.microsoft.com/office/drawing/2014/main" id="{547FD882-1E9D-B54C-A0C7-4F5EE3BB8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0987" y="5882772"/>
            <a:ext cx="6976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US" sz="1800" dirty="0"/>
              <a:t>2100</a:t>
            </a:r>
          </a:p>
        </p:txBody>
      </p:sp>
      <p:sp>
        <p:nvSpPr>
          <p:cNvPr id="22" name="TextBox 35">
            <a:extLst>
              <a:ext uri="{FF2B5EF4-FFF2-40B4-BE49-F238E27FC236}">
                <a16:creationId xmlns:a16="http://schemas.microsoft.com/office/drawing/2014/main" id="{BDADD273-BDE8-C044-8481-AE39F7B42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7361" y="5920860"/>
            <a:ext cx="6976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US" sz="1800" dirty="0"/>
              <a:t>1940</a:t>
            </a:r>
          </a:p>
        </p:txBody>
      </p:sp>
      <p:sp>
        <p:nvSpPr>
          <p:cNvPr id="25" name="TextBox 35">
            <a:extLst>
              <a:ext uri="{FF2B5EF4-FFF2-40B4-BE49-F238E27FC236}">
                <a16:creationId xmlns:a16="http://schemas.microsoft.com/office/drawing/2014/main" id="{796AC97C-CFBF-F04A-953D-7577CBB2A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6963" y="5879735"/>
            <a:ext cx="6976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US" sz="1800" dirty="0"/>
              <a:t>1980</a:t>
            </a:r>
          </a:p>
        </p:txBody>
      </p:sp>
      <p:sp>
        <p:nvSpPr>
          <p:cNvPr id="26" name="TextBox 35">
            <a:extLst>
              <a:ext uri="{FF2B5EF4-FFF2-40B4-BE49-F238E27FC236}">
                <a16:creationId xmlns:a16="http://schemas.microsoft.com/office/drawing/2014/main" id="{79959AAC-DFFC-F34D-95FC-E984ADCEE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0193" y="5873919"/>
            <a:ext cx="6976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en-US" sz="1800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33144702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3DFE0955-B489-144F-920C-7C00BE600915}"/>
              </a:ext>
            </a:extLst>
          </p:cNvPr>
          <p:cNvSpPr txBox="1"/>
          <p:nvPr/>
        </p:nvSpPr>
        <p:spPr>
          <a:xfrm>
            <a:off x="1756042" y="2132856"/>
            <a:ext cx="995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 </a:t>
            </a:r>
            <a:r>
              <a:rPr lang="en-US" sz="2000" kern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 </a:t>
            </a:r>
            <a:r>
              <a:rPr lang="en-US" sz="2000" kern="1200" dirty="0">
                <a:solidFill>
                  <a:srgbClr val="7030A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2,500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C1C008-6297-3B48-99C4-5F210ED03102}"/>
              </a:ext>
            </a:extLst>
          </p:cNvPr>
          <p:cNvSpPr txBox="1"/>
          <p:nvPr/>
        </p:nvSpPr>
        <p:spPr>
          <a:xfrm>
            <a:off x="1816828" y="4325034"/>
            <a:ext cx="894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    </a:t>
            </a:r>
            <a:r>
              <a:rPr lang="en-US" sz="2000" kern="1200" dirty="0">
                <a:solidFill>
                  <a:srgbClr val="7030A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250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FDA3114-0315-344F-86CF-8A8397681ABE}"/>
              </a:ext>
            </a:extLst>
          </p:cNvPr>
          <p:cNvSpPr txBox="1"/>
          <p:nvPr/>
        </p:nvSpPr>
        <p:spPr>
          <a:xfrm>
            <a:off x="2063553" y="5837202"/>
            <a:ext cx="61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  </a:t>
            </a:r>
            <a:r>
              <a:rPr lang="en-US" sz="2000" kern="1200" dirty="0">
                <a:solidFill>
                  <a:srgbClr val="7030A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50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D96D7F-821D-D34F-877B-93871C4EA251}"/>
              </a:ext>
            </a:extLst>
          </p:cNvPr>
          <p:cNvSpPr txBox="1"/>
          <p:nvPr/>
        </p:nvSpPr>
        <p:spPr>
          <a:xfrm>
            <a:off x="1919536" y="951111"/>
            <a:ext cx="80389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Insurance claims paid, 1983 - 2018, millions of dollars, adjusted for inflation</a:t>
            </a:r>
          </a:p>
          <a:p>
            <a:pPr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Log scale</a:t>
            </a:r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5DB5E867-B019-8E41-A0D3-5A679B1D8BFA}"/>
              </a:ext>
            </a:extLst>
          </p:cNvPr>
          <p:cNvGraphicFramePr/>
          <p:nvPr/>
        </p:nvGraphicFramePr>
        <p:xfrm>
          <a:off x="2711624" y="1527275"/>
          <a:ext cx="7632848" cy="5286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57D58F8E-8803-FB4D-A547-D7A80E9F5F64}"/>
              </a:ext>
            </a:extLst>
          </p:cNvPr>
          <p:cNvSpPr txBox="1"/>
          <p:nvPr/>
        </p:nvSpPr>
        <p:spPr>
          <a:xfrm>
            <a:off x="2374038" y="550794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1800" kern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1980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C744204-2572-C64D-A747-CBF23B1E5D20}"/>
              </a:ext>
            </a:extLst>
          </p:cNvPr>
          <p:cNvSpPr txBox="1"/>
          <p:nvPr/>
        </p:nvSpPr>
        <p:spPr>
          <a:xfrm>
            <a:off x="4030222" y="478786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1800" kern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1990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E3467C5-7B6B-CF4B-810E-1DCD159484CB}"/>
              </a:ext>
            </a:extLst>
          </p:cNvPr>
          <p:cNvSpPr txBox="1"/>
          <p:nvPr/>
        </p:nvSpPr>
        <p:spPr>
          <a:xfrm>
            <a:off x="5542390" y="400506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1800" kern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2000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BA7C78F-F2CE-BC41-B2AF-EDF8DB2DF63C}"/>
              </a:ext>
            </a:extLst>
          </p:cNvPr>
          <p:cNvSpPr txBox="1"/>
          <p:nvPr/>
        </p:nvSpPr>
        <p:spPr>
          <a:xfrm>
            <a:off x="6982550" y="328498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1800" kern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2010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31A4E8E-5405-5642-A72E-557E64FF988B}"/>
              </a:ext>
            </a:extLst>
          </p:cNvPr>
          <p:cNvSpPr txBox="1"/>
          <p:nvPr/>
        </p:nvSpPr>
        <p:spPr>
          <a:xfrm>
            <a:off x="8400257" y="255561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1800" kern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2020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96AC6EB-6730-0249-BEF6-EDC08D67175B}"/>
              </a:ext>
            </a:extLst>
          </p:cNvPr>
          <p:cNvSpPr txBox="1"/>
          <p:nvPr/>
        </p:nvSpPr>
        <p:spPr>
          <a:xfrm>
            <a:off x="9862870" y="18355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1800" kern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2030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5EC8AF8-02B7-E646-B0B1-FB898B6284F3}"/>
              </a:ext>
            </a:extLst>
          </p:cNvPr>
          <p:cNvSpPr/>
          <p:nvPr/>
        </p:nvSpPr>
        <p:spPr bwMode="auto">
          <a:xfrm>
            <a:off x="2698622" y="5445225"/>
            <a:ext cx="85011" cy="90707"/>
          </a:xfrm>
          <a:prstGeom prst="ellipse">
            <a:avLst/>
          </a:prstGeom>
          <a:noFill/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ＭＳ Ｐゴシック" charset="0"/>
              <a:sym typeface="Arial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A7942C6-5EEE-3448-BC09-395E9CF3A2E8}"/>
              </a:ext>
            </a:extLst>
          </p:cNvPr>
          <p:cNvSpPr/>
          <p:nvPr/>
        </p:nvSpPr>
        <p:spPr bwMode="auto">
          <a:xfrm>
            <a:off x="8675286" y="2420889"/>
            <a:ext cx="85011" cy="90707"/>
          </a:xfrm>
          <a:prstGeom prst="ellipse">
            <a:avLst/>
          </a:prstGeom>
          <a:noFill/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ＭＳ Ｐゴシック" charset="0"/>
              <a:sym typeface="Arial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40E94F6-CA61-D143-A589-DD98BB488EEB}"/>
              </a:ext>
            </a:extLst>
          </p:cNvPr>
          <p:cNvSpPr/>
          <p:nvPr/>
        </p:nvSpPr>
        <p:spPr bwMode="auto">
          <a:xfrm>
            <a:off x="7248129" y="3140969"/>
            <a:ext cx="85011" cy="90707"/>
          </a:xfrm>
          <a:prstGeom prst="ellipse">
            <a:avLst/>
          </a:prstGeom>
          <a:noFill/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ＭＳ Ｐゴシック" charset="0"/>
              <a:sym typeface="Arial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2F8C49F-ECB0-424A-8DB5-71FE76DF21E0}"/>
              </a:ext>
            </a:extLst>
          </p:cNvPr>
          <p:cNvSpPr/>
          <p:nvPr/>
        </p:nvSpPr>
        <p:spPr bwMode="auto">
          <a:xfrm>
            <a:off x="5794966" y="3861049"/>
            <a:ext cx="85011" cy="90707"/>
          </a:xfrm>
          <a:prstGeom prst="ellipse">
            <a:avLst/>
          </a:prstGeom>
          <a:noFill/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ＭＳ Ｐゴシック" charset="0"/>
              <a:sym typeface="Arial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76ED165-E3AE-9348-A683-7A6A5CD796EB}"/>
              </a:ext>
            </a:extLst>
          </p:cNvPr>
          <p:cNvSpPr/>
          <p:nvPr/>
        </p:nvSpPr>
        <p:spPr bwMode="auto">
          <a:xfrm rot="3403402">
            <a:off x="10147183" y="1715877"/>
            <a:ext cx="85011" cy="90707"/>
          </a:xfrm>
          <a:prstGeom prst="ellipse">
            <a:avLst/>
          </a:prstGeom>
          <a:noFill/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ＭＳ Ｐゴシック" charset="0"/>
              <a:sym typeface="Arial" charset="0"/>
            </a:endParaRPr>
          </a:p>
        </p:txBody>
      </p:sp>
      <p:pic>
        <p:nvPicPr>
          <p:cNvPr id="28" name="Picture 10">
            <a:extLst>
              <a:ext uri="{FF2B5EF4-FFF2-40B4-BE49-F238E27FC236}">
                <a16:creationId xmlns:a16="http://schemas.microsoft.com/office/drawing/2014/main" id="{FB226617-C03D-9348-B724-4D63D55D7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687" y="6027739"/>
            <a:ext cx="4033838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3">
            <a:extLst>
              <a:ext uri="{FF2B5EF4-FFF2-40B4-BE49-F238E27FC236}">
                <a16:creationId xmlns:a16="http://schemas.microsoft.com/office/drawing/2014/main" id="{F93DD7C1-7049-5544-9084-F1964C4EF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6988"/>
            <a:ext cx="12192000" cy="863601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i="1" kern="1200" dirty="0">
                <a:solidFill>
                  <a:srgbClr val="FFFFFF"/>
                </a:solidFill>
              </a:rPr>
              <a:t>     </a:t>
            </a:r>
            <a:r>
              <a:rPr lang="en-US" altLang="en-US" sz="3600" b="1" i="1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Climate risks - Canadian insurance payments</a:t>
            </a: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400" b="1" i="1" kern="1200" dirty="0">
              <a:solidFill>
                <a:srgbClr val="FFFFFF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3A7A416-607F-DA4D-8DDC-C9DB70A42A96}"/>
              </a:ext>
            </a:extLst>
          </p:cNvPr>
          <p:cNvSpPr/>
          <p:nvPr/>
        </p:nvSpPr>
        <p:spPr bwMode="auto">
          <a:xfrm>
            <a:off x="4295801" y="4634438"/>
            <a:ext cx="85011" cy="90707"/>
          </a:xfrm>
          <a:prstGeom prst="ellipse">
            <a:avLst/>
          </a:prstGeom>
          <a:noFill/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ＭＳ Ｐゴシック" charset="0"/>
              <a:sym typeface="Arial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B0E780F-6EFE-FC4B-B9A7-F61AC0390774}"/>
              </a:ext>
            </a:extLst>
          </p:cNvPr>
          <p:cNvSpPr txBox="1"/>
          <p:nvPr/>
        </p:nvSpPr>
        <p:spPr>
          <a:xfrm>
            <a:off x="1816828" y="3604954"/>
            <a:ext cx="894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    </a:t>
            </a:r>
            <a:r>
              <a:rPr lang="en-US" sz="2000" kern="1200" dirty="0">
                <a:solidFill>
                  <a:srgbClr val="7030A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500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9304BF7-1D4C-0D43-A679-F01571DE5D9F}"/>
              </a:ext>
            </a:extLst>
          </p:cNvPr>
          <p:cNvSpPr txBox="1"/>
          <p:nvPr/>
        </p:nvSpPr>
        <p:spPr>
          <a:xfrm>
            <a:off x="1715584" y="1484784"/>
            <a:ext cx="1351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 </a:t>
            </a:r>
            <a:r>
              <a:rPr lang="en-US" sz="2000" kern="1200" dirty="0">
                <a:solidFill>
                  <a:srgbClr val="7030A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$5,000 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C78669C-532B-BA40-BFC5-851554544935}"/>
              </a:ext>
            </a:extLst>
          </p:cNvPr>
          <p:cNvSpPr txBox="1"/>
          <p:nvPr/>
        </p:nvSpPr>
        <p:spPr>
          <a:xfrm>
            <a:off x="8378274" y="4509120"/>
            <a:ext cx="35788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Increasing losses because</a:t>
            </a:r>
          </a:p>
          <a:p>
            <a:pPr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- more people / assets at risk</a:t>
            </a:r>
          </a:p>
          <a:p>
            <a:pPr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- aging public infrastructure</a:t>
            </a:r>
          </a:p>
          <a:p>
            <a:pPr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- large climate-related events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44A8958-9FB0-D84B-8DF7-C7C9CC553CCA}"/>
              </a:ext>
            </a:extLst>
          </p:cNvPr>
          <p:cNvSpPr txBox="1"/>
          <p:nvPr/>
        </p:nvSpPr>
        <p:spPr>
          <a:xfrm>
            <a:off x="2495601" y="6474822"/>
            <a:ext cx="47020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Source: Institute for Catastrophic Loss Reduction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BA697ED-644D-BC44-9822-06D7EB927EF3}"/>
              </a:ext>
            </a:extLst>
          </p:cNvPr>
          <p:cNvSpPr txBox="1"/>
          <p:nvPr/>
        </p:nvSpPr>
        <p:spPr>
          <a:xfrm>
            <a:off x="2063553" y="6381328"/>
            <a:ext cx="61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  </a:t>
            </a:r>
            <a:r>
              <a:rPr lang="en-US" sz="2000" kern="1200" dirty="0">
                <a:solidFill>
                  <a:srgbClr val="7030A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rPr>
              <a:t>25</a:t>
            </a:r>
          </a:p>
        </p:txBody>
      </p:sp>
      <p:sp>
        <p:nvSpPr>
          <p:cNvPr id="31" name="Rectangle 3">
            <a:extLst>
              <a:ext uri="{FF2B5EF4-FFF2-40B4-BE49-F238E27FC236}">
                <a16:creationId xmlns:a16="http://schemas.microsoft.com/office/drawing/2014/main" id="{4C703B9E-9031-3147-A18F-492B13F1B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9258" y="146613"/>
            <a:ext cx="503610" cy="359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4445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7620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0668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1371600" indent="-177800">
              <a:spcBef>
                <a:spcPts val="3400"/>
              </a:spcBef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18288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2860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27432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200400" indent="-177800" eaLnBrk="0" fontAlgn="base" hangingPunct="0">
              <a:spcBef>
                <a:spcPts val="3400"/>
              </a:spcBef>
              <a:spcAft>
                <a:spcPct val="0"/>
              </a:spcAft>
              <a:buClr>
                <a:srgbClr val="747474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747474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defTabSz="914400" eaLnBrk="0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en-US" altLang="en-US" sz="2800" kern="1200" dirty="0">
                <a:solidFill>
                  <a:srgbClr val="FFFFFF"/>
                </a:solidFill>
                <a:latin typeface="Calibri" panose="020F0502020204030204" pitchFamily="34" charset="0"/>
              </a:rPr>
              <a:t>   9</a:t>
            </a:r>
          </a:p>
        </p:txBody>
      </p:sp>
      <p:pic>
        <p:nvPicPr>
          <p:cNvPr id="40" name="Picture 39" descr="A picture containing yellow, black&#10;&#10;Description automatically generated">
            <a:extLst>
              <a:ext uri="{FF2B5EF4-FFF2-40B4-BE49-F238E27FC236}">
                <a16:creationId xmlns:a16="http://schemas.microsoft.com/office/drawing/2014/main" id="{C1E8CB65-25D4-F44C-87E6-D1773447F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6" y="2780928"/>
            <a:ext cx="2111018" cy="291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63845"/>
      </p:ext>
    </p:extLst>
  </p:cSld>
  <p:clrMapOvr>
    <a:masterClrMapping/>
  </p:clrMapOvr>
  <p:transition spd="slow"/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theme1.xml><?xml version="1.0" encoding="utf-8"?>
<a:theme xmlns:a="http://schemas.openxmlformats.org/drawingml/2006/main" name="Title &amp; Bullets copy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sym typeface="Arial" charset="0"/>
          </a:defRPr>
        </a:defPPr>
      </a:lstStyle>
    </a:lnDef>
  </a:objectDefaults>
  <a:extraClrSchemeLst>
    <a:extraClrScheme>
      <a:clrScheme name="Title &amp; Bullets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New_Template3">
  <a:themeElements>
    <a:clrScheme name="New_Template3">
      <a:dk1>
        <a:srgbClr val="000000"/>
      </a:dk1>
      <a:lt1>
        <a:srgbClr val="FFFFFF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3">
      <a:majorFont>
        <a:latin typeface="Gill Sans Light"/>
        <a:ea typeface="Gill Sans Light"/>
        <a:cs typeface="Gill Sans Light"/>
      </a:majorFont>
      <a:minorFont>
        <a:latin typeface="Gill Sans"/>
        <a:ea typeface="Gill Sans"/>
        <a:cs typeface="Gill Sans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5718" tIns="35718" rIns="35718" bIns="35718" numCol="1" spcCol="38100" rtlCol="0" anchor="ctr">
        <a:spAutoFit/>
      </a:bodyPr>
      <a:lstStyle>
        <a:defPPr marL="0" marR="0" indent="0" algn="ctr" defTabSz="41076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6F6A5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5718" tIns="35718" rIns="35718" bIns="35718" numCol="1" spcCol="38100" rtlCol="0" anchor="ctr">
        <a:spAutoFit/>
      </a:bodyPr>
      <a:lstStyle>
        <a:defPPr marL="0" marR="0" indent="0" algn="ctr" defTabSz="41076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60606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3897</TotalTime>
  <Words>1165</Words>
  <Application>Microsoft Macintosh PowerPoint</Application>
  <PresentationFormat>Widescreen</PresentationFormat>
  <Paragraphs>209</Paragraphs>
  <Slides>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Helvetica</vt:lpstr>
      <vt:lpstr>Helvetica Light</vt:lpstr>
      <vt:lpstr>Helvetica Neue</vt:lpstr>
      <vt:lpstr>Phosphate Inline</vt:lpstr>
      <vt:lpstr>Verdana</vt:lpstr>
      <vt:lpstr>Wingdings</vt:lpstr>
      <vt:lpstr>Title &amp; Bullets copy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Paul Kovacs</cp:lastModifiedBy>
  <cp:revision>199</cp:revision>
  <cp:lastPrinted>2020-02-17T14:05:18Z</cp:lastPrinted>
  <dcterms:modified xsi:type="dcterms:W3CDTF">2022-07-06T14:35:17Z</dcterms:modified>
</cp:coreProperties>
</file>