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</p:sldMasterIdLst>
  <p:notesMasterIdLst>
    <p:notesMasterId r:id="rId12"/>
  </p:notesMasterIdLst>
  <p:sldIdLst>
    <p:sldId id="256" r:id="rId6"/>
    <p:sldId id="368" r:id="rId7"/>
    <p:sldId id="257" r:id="rId8"/>
    <p:sldId id="281" r:id="rId9"/>
    <p:sldId id="282" r:id="rId10"/>
    <p:sldId id="28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  <a:srgbClr val="FBB031"/>
    <a:srgbClr val="E32726"/>
    <a:srgbClr val="D60057"/>
    <a:srgbClr val="8B857B"/>
    <a:srgbClr val="FFD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00"/>
    <p:restoredTop sz="94647"/>
  </p:normalViewPr>
  <p:slideViewPr>
    <p:cSldViewPr snapToGrid="0" snapToObjects="1" showGuides="1">
      <p:cViewPr varScale="1">
        <p:scale>
          <a:sx n="86" d="100"/>
          <a:sy n="86" d="100"/>
        </p:scale>
        <p:origin x="417" y="42"/>
      </p:cViewPr>
      <p:guideLst>
        <p:guide orient="horz" pos="411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CACE1-0839-DD4E-8A8D-815B08AED9A4}" type="datetimeFigureOut">
              <a:rPr lang="en-US" smtClean="0"/>
              <a:t>7/7/2022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B58301-8E47-694C-884E-80E9D5260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2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78C2-47AD-C340-9456-D9F9B3D30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279" y="1785343"/>
            <a:ext cx="7841294" cy="23426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5600"/>
              </a:lnSpc>
              <a:defRPr sz="54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38AA-9B5A-234E-B6E1-FE9722AB0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279" y="4128032"/>
            <a:ext cx="7841294" cy="71493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FD472B-32E4-8A46-90E5-97757DC2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8279" y="4849226"/>
            <a:ext cx="7841294" cy="112568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/>
              <a:t>Presenter’s title / additional designations</a:t>
            </a:r>
            <a:br>
              <a:rPr lang="en-US" dirty="0"/>
            </a:br>
            <a:r>
              <a:rPr lang="en-US" dirty="0"/>
              <a:t>Faculty of / Department of / additional designations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5E4B113-E638-B640-8F48-252058659E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78279" y="5981178"/>
            <a:ext cx="6586081" cy="521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400"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</p:spTree>
    <p:extLst>
      <p:ext uri="{BB962C8B-B14F-4D97-AF65-F5344CB8AC3E}">
        <p14:creationId xmlns:p14="http://schemas.microsoft.com/office/powerpoint/2010/main" val="398029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4DF485BD-F65E-584F-B55F-0E2A9100052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06751" y="1298961"/>
            <a:ext cx="10972799" cy="3948157"/>
          </a:xfrm>
          <a:prstGeom prst="rect">
            <a:avLst/>
          </a:prstGeom>
        </p:spPr>
        <p:txBody>
          <a:bodyPr wrap="square" numCol="1" spcCol="360000" anchor="t" anchorCtr="0"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9AC"/>
              </a:buClr>
              <a:buSzTx/>
              <a:buFont typeface="+mj-lt"/>
              <a:buAutoNum type="arabicPeriod"/>
              <a:tabLst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835025" indent="-342900">
              <a:lnSpc>
                <a:spcPct val="100000"/>
              </a:lnSpc>
              <a:buClr>
                <a:srgbClr val="00A9AC"/>
              </a:buClr>
              <a:buFont typeface="+mj-lt"/>
              <a:buAutoNum type="alphaUcPeriod"/>
              <a:tabLst/>
              <a:defRPr sz="2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003300" indent="-285750">
              <a:lnSpc>
                <a:spcPct val="100000"/>
              </a:lnSpc>
              <a:buClr>
                <a:srgbClr val="00A9AC"/>
              </a:buClr>
              <a:buFont typeface="+mj-lt"/>
              <a:buAutoNum type="romanLcPeriod"/>
              <a:tabLst/>
              <a:defRPr sz="22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Level one. 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mea</a:t>
            </a:r>
            <a:r>
              <a:rPr lang="en-US" dirty="0"/>
              <a:t> app </a:t>
            </a:r>
            <a:r>
              <a:rPr lang="en-US" dirty="0" err="1"/>
              <a:t>areat</a:t>
            </a:r>
            <a:r>
              <a:rPr lang="en-US" dirty="0"/>
              <a:t> </a:t>
            </a:r>
            <a:r>
              <a:rPr lang="en-US" dirty="0" err="1"/>
              <a:t>instructior</a:t>
            </a:r>
            <a:r>
              <a:rPr lang="en-US" dirty="0"/>
              <a:t> </a:t>
            </a:r>
            <a:r>
              <a:rPr lang="en-US" dirty="0" err="1"/>
              <a:t>signiferu</a:t>
            </a:r>
            <a:r>
              <a:rPr lang="en-US" dirty="0"/>
              <a:t> </a:t>
            </a:r>
            <a:r>
              <a:rPr lang="en-US" dirty="0" err="1"/>
              <a:t>mque</a:t>
            </a:r>
            <a:r>
              <a:rPr lang="en-US" dirty="0"/>
              <a:t> </a:t>
            </a:r>
            <a:r>
              <a:rPr lang="en-US" dirty="0" err="1"/>
              <a:t>cotidi</a:t>
            </a:r>
            <a:r>
              <a:rPr lang="en-US" dirty="0"/>
              <a:t> </a:t>
            </a:r>
            <a:r>
              <a:rPr lang="en-US" dirty="0" err="1"/>
              <a:t>eque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, sit mundi </a:t>
            </a:r>
            <a:r>
              <a:rPr lang="en-US" dirty="0" err="1"/>
              <a:t>probatus</a:t>
            </a:r>
            <a:r>
              <a:rPr lang="en-US" dirty="0"/>
              <a:t> </a:t>
            </a:r>
            <a:r>
              <a:rPr lang="en-US" dirty="0" err="1"/>
              <a:t>eloquen</a:t>
            </a:r>
            <a:r>
              <a:rPr lang="en-US" dirty="0"/>
              <a:t> </a:t>
            </a:r>
            <a:r>
              <a:rPr lang="en-US" dirty="0" err="1"/>
              <a:t>tiam</a:t>
            </a:r>
            <a:r>
              <a:rPr lang="en-US" dirty="0"/>
              <a:t> </a:t>
            </a:r>
            <a:r>
              <a:rPr lang="en-US" dirty="0" err="1"/>
              <a:t>te.Per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tamquam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defi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ones, populo </a:t>
            </a:r>
            <a:r>
              <a:rPr lang="en-US" dirty="0" err="1"/>
              <a:t>utaur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pro. </a:t>
            </a:r>
          </a:p>
          <a:p>
            <a:pPr lvl="0"/>
            <a:endParaRPr lang="en-US" dirty="0"/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1"/>
            <a:endParaRPr lang="en-US" dirty="0"/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BC8E8667-C8A3-4E8F-B4B2-3C89B105311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6751" y="6220350"/>
            <a:ext cx="423466" cy="637650"/>
          </a:xfrm>
          <a:prstGeom prst="rect">
            <a:avLst/>
          </a:prstGeom>
          <a:solidFill>
            <a:schemeClr val="accent1"/>
          </a:solidFill>
        </p:spPr>
        <p:txBody>
          <a:bodyPr lIns="91440" tIns="91440" bIns="91440"/>
          <a:lstStyle>
            <a:lvl1pPr algn="ct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70E3F1EF-1D24-E24D-B235-4076EDA1A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CEEED442-39CA-42D4-8A73-F4D23E2482A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32822"/>
            <a:ext cx="54778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 will be here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E3FB999A-D05A-4120-8F28-5C3E8C3F556B}"/>
              </a:ext>
            </a:extLst>
          </p:cNvPr>
          <p:cNvSpPr txBox="1">
            <a:spLocks/>
          </p:cNvSpPr>
          <p:nvPr userDrawn="1"/>
        </p:nvSpPr>
        <p:spPr>
          <a:xfrm>
            <a:off x="9419421" y="6224712"/>
            <a:ext cx="2247152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100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www.renewablesassociation.ca</a:t>
            </a:r>
            <a:endParaRPr lang="en-US" sz="1100" dirty="0">
              <a:solidFill>
                <a:srgbClr val="00A9A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0289068E-E6D7-47A0-B464-0E9143D6A841}"/>
              </a:ext>
            </a:extLst>
          </p:cNvPr>
          <p:cNvSpPr txBox="1">
            <a:spLocks/>
          </p:cNvSpPr>
          <p:nvPr userDrawn="1"/>
        </p:nvSpPr>
        <p:spPr>
          <a:xfrm>
            <a:off x="1132178" y="6220349"/>
            <a:ext cx="7725563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Laying the Foundation // </a:t>
            </a:r>
            <a:r>
              <a:rPr 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Six priorities for supporting the decarbonization of Canada’s electricity grid with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2138772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Text+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8CC12875-2FB1-6A47-9EA6-4A071C22D8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752" y="1298961"/>
            <a:ext cx="3650924" cy="3956702"/>
          </a:xfrm>
          <a:prstGeom prst="rect">
            <a:avLst/>
          </a:prstGeom>
        </p:spPr>
        <p:txBody>
          <a:bodyPr wrap="square" numCol="1" spcCol="360000" anchor="t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17550" indent="-225425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2pPr>
            <a:lvl3pPr marL="935038" indent="-217488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mea</a:t>
            </a:r>
            <a:r>
              <a:rPr lang="en-US" dirty="0"/>
              <a:t> app </a:t>
            </a:r>
            <a:r>
              <a:rPr lang="en-US" dirty="0" err="1"/>
              <a:t>areat</a:t>
            </a:r>
            <a:r>
              <a:rPr lang="en-US" dirty="0"/>
              <a:t> </a:t>
            </a:r>
            <a:r>
              <a:rPr lang="en-US" dirty="0" err="1"/>
              <a:t>instructior</a:t>
            </a:r>
            <a:r>
              <a:rPr lang="en-US" dirty="0"/>
              <a:t> </a:t>
            </a:r>
            <a:r>
              <a:rPr lang="en-US" dirty="0" err="1"/>
              <a:t>signiferu</a:t>
            </a:r>
            <a:r>
              <a:rPr lang="en-US" dirty="0"/>
              <a:t> </a:t>
            </a:r>
            <a:r>
              <a:rPr lang="en-US" dirty="0" err="1"/>
              <a:t>mque</a:t>
            </a:r>
            <a:r>
              <a:rPr lang="en-US" dirty="0"/>
              <a:t> </a:t>
            </a:r>
            <a:r>
              <a:rPr lang="en-US" dirty="0" err="1"/>
              <a:t>cotidi</a:t>
            </a:r>
            <a:r>
              <a:rPr lang="en-US" dirty="0"/>
              <a:t> </a:t>
            </a:r>
            <a:r>
              <a:rPr lang="en-US" dirty="0" err="1"/>
              <a:t>eque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, sit mundi </a:t>
            </a:r>
            <a:r>
              <a:rPr lang="en-US" dirty="0" err="1"/>
              <a:t>probatus</a:t>
            </a:r>
            <a:r>
              <a:rPr lang="en-US" dirty="0"/>
              <a:t> </a:t>
            </a:r>
            <a:r>
              <a:rPr lang="en-US" dirty="0" err="1"/>
              <a:t>eloquen</a:t>
            </a:r>
            <a:r>
              <a:rPr lang="en-US" dirty="0"/>
              <a:t> </a:t>
            </a:r>
            <a:r>
              <a:rPr lang="en-US" dirty="0" err="1"/>
              <a:t>tiam</a:t>
            </a:r>
            <a:r>
              <a:rPr lang="en-US" dirty="0"/>
              <a:t> </a:t>
            </a:r>
            <a:r>
              <a:rPr lang="en-US" dirty="0" err="1"/>
              <a:t>te.Per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tamquam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defi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ones, populo </a:t>
            </a:r>
            <a:r>
              <a:rPr lang="en-US" dirty="0" err="1"/>
              <a:t>utaur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pro.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69196B-1E97-BD4D-88A7-5E70DDEE48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51112" y="1298961"/>
            <a:ext cx="7034137" cy="3956702"/>
          </a:xfrm>
          <a:prstGeom prst="rect">
            <a:avLst/>
          </a:prstGeom>
        </p:spPr>
      </p:pic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CBBE79B2-C54F-4A83-9402-585F1B71FD8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6751" y="6220350"/>
            <a:ext cx="423466" cy="637650"/>
          </a:xfrm>
          <a:prstGeom prst="rect">
            <a:avLst/>
          </a:prstGeom>
          <a:solidFill>
            <a:schemeClr val="accent1"/>
          </a:solidFill>
        </p:spPr>
        <p:txBody>
          <a:bodyPr lIns="91440" tIns="91440" bIns="91440"/>
          <a:lstStyle>
            <a:lvl1pPr algn="ct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70E3F1EF-1D24-E24D-B235-4076EDA1A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B88A170B-EB21-41E7-81B2-AA5D93B78B2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32822"/>
            <a:ext cx="54778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 will be here</a:t>
            </a:r>
          </a:p>
        </p:txBody>
      </p:sp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78177399-9863-4251-9AC5-B77440F483D1}"/>
              </a:ext>
            </a:extLst>
          </p:cNvPr>
          <p:cNvSpPr txBox="1">
            <a:spLocks/>
          </p:cNvSpPr>
          <p:nvPr userDrawn="1"/>
        </p:nvSpPr>
        <p:spPr>
          <a:xfrm>
            <a:off x="9419421" y="6224712"/>
            <a:ext cx="2247152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100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www.renewablesassociation.ca</a:t>
            </a:r>
            <a:endParaRPr lang="en-US" sz="1100" dirty="0">
              <a:solidFill>
                <a:srgbClr val="00A9A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AEFEFFEE-E10E-4988-8721-963600224C52}"/>
              </a:ext>
            </a:extLst>
          </p:cNvPr>
          <p:cNvSpPr txBox="1">
            <a:spLocks/>
          </p:cNvSpPr>
          <p:nvPr userDrawn="1"/>
        </p:nvSpPr>
        <p:spPr>
          <a:xfrm>
            <a:off x="1132178" y="6220349"/>
            <a:ext cx="7725563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Laying the Foundation // </a:t>
            </a:r>
            <a:r>
              <a:rPr 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Six priorities for supporting the decarbonization of Canada’s electricity grid with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3476764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Text+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55B5D7-9A66-4D25-A089-9728241C8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4460"/>
          <a:stretch/>
        </p:blipFill>
        <p:spPr>
          <a:xfrm>
            <a:off x="6978307" y="1296658"/>
            <a:ext cx="4606941" cy="3953891"/>
          </a:xfrm>
          <a:prstGeom prst="rect">
            <a:avLst/>
          </a:prstGeom>
        </p:spPr>
      </p:pic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1864BAA7-7526-4997-877F-EB16D031C58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751" y="1298961"/>
            <a:ext cx="5994073" cy="3956702"/>
          </a:xfrm>
          <a:prstGeom prst="rect">
            <a:avLst/>
          </a:prstGeom>
        </p:spPr>
        <p:txBody>
          <a:bodyPr wrap="square" numCol="1" spcCol="360000" anchor="t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17550" indent="-225425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2pPr>
            <a:lvl3pPr marL="935038" indent="-217488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mea</a:t>
            </a:r>
            <a:r>
              <a:rPr lang="en-US" dirty="0"/>
              <a:t> app </a:t>
            </a:r>
            <a:r>
              <a:rPr lang="en-US" dirty="0" err="1"/>
              <a:t>areat</a:t>
            </a:r>
            <a:r>
              <a:rPr lang="en-US" dirty="0"/>
              <a:t> </a:t>
            </a:r>
            <a:r>
              <a:rPr lang="en-US" dirty="0" err="1"/>
              <a:t>instructior</a:t>
            </a:r>
            <a:r>
              <a:rPr lang="en-US" dirty="0"/>
              <a:t> </a:t>
            </a:r>
            <a:r>
              <a:rPr lang="en-US" dirty="0" err="1"/>
              <a:t>signiferu</a:t>
            </a:r>
            <a:r>
              <a:rPr lang="en-US" dirty="0"/>
              <a:t> </a:t>
            </a:r>
            <a:r>
              <a:rPr lang="en-US" dirty="0" err="1"/>
              <a:t>mque</a:t>
            </a:r>
            <a:r>
              <a:rPr lang="en-US" dirty="0"/>
              <a:t> </a:t>
            </a:r>
            <a:r>
              <a:rPr lang="en-US" dirty="0" err="1"/>
              <a:t>cotidi</a:t>
            </a:r>
            <a:r>
              <a:rPr lang="en-US" dirty="0"/>
              <a:t> </a:t>
            </a:r>
            <a:r>
              <a:rPr lang="en-US" dirty="0" err="1"/>
              <a:t>eque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, sit mundi </a:t>
            </a:r>
            <a:r>
              <a:rPr lang="en-US" dirty="0" err="1"/>
              <a:t>probatus</a:t>
            </a:r>
            <a:r>
              <a:rPr lang="en-US" dirty="0"/>
              <a:t> </a:t>
            </a:r>
            <a:r>
              <a:rPr lang="en-US" dirty="0" err="1"/>
              <a:t>eloquen</a:t>
            </a:r>
            <a:r>
              <a:rPr lang="en-US" dirty="0"/>
              <a:t> </a:t>
            </a:r>
            <a:r>
              <a:rPr lang="en-US" dirty="0" err="1"/>
              <a:t>tiam</a:t>
            </a:r>
            <a:r>
              <a:rPr lang="en-US" dirty="0"/>
              <a:t> </a:t>
            </a:r>
            <a:r>
              <a:rPr lang="en-US" dirty="0" err="1"/>
              <a:t>te.Per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tamquam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defi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ones, populo </a:t>
            </a:r>
            <a:r>
              <a:rPr lang="en-US" dirty="0" err="1"/>
              <a:t>utaur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pro. 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E969C516-7AD3-4AA4-BF1F-115E6D3FD615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6751" y="6220350"/>
            <a:ext cx="423466" cy="637650"/>
          </a:xfrm>
          <a:prstGeom prst="rect">
            <a:avLst/>
          </a:prstGeom>
          <a:solidFill>
            <a:schemeClr val="accent1"/>
          </a:solidFill>
        </p:spPr>
        <p:txBody>
          <a:bodyPr lIns="91440" tIns="91440" bIns="91440"/>
          <a:lstStyle>
            <a:lvl1pPr algn="ct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70E3F1EF-1D24-E24D-B235-4076EDA1A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58D367D-0313-466D-8A0A-E761FC9D0A4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32822"/>
            <a:ext cx="54778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 will be here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58730F9A-9D0A-4D6A-AC5C-0C30C63D1175}"/>
              </a:ext>
            </a:extLst>
          </p:cNvPr>
          <p:cNvSpPr txBox="1">
            <a:spLocks/>
          </p:cNvSpPr>
          <p:nvPr userDrawn="1"/>
        </p:nvSpPr>
        <p:spPr>
          <a:xfrm>
            <a:off x="9419421" y="6224712"/>
            <a:ext cx="2247152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100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www.renewablesassociation.ca</a:t>
            </a:r>
            <a:endParaRPr lang="en-US" sz="1100" dirty="0">
              <a:solidFill>
                <a:srgbClr val="00A9A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9912C003-6D4F-4F73-8E63-11A78BB0DDA7}"/>
              </a:ext>
            </a:extLst>
          </p:cNvPr>
          <p:cNvSpPr txBox="1">
            <a:spLocks/>
          </p:cNvSpPr>
          <p:nvPr userDrawn="1"/>
        </p:nvSpPr>
        <p:spPr>
          <a:xfrm>
            <a:off x="1132178" y="6220349"/>
            <a:ext cx="7725563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Laying the Foundation // </a:t>
            </a:r>
            <a:r>
              <a:rPr 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Six priorities for supporting the decarbonization of Canada’s electricity grid with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2815068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Text+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F2B100A1-633F-4374-B669-CED92D70EA2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752" y="1298961"/>
            <a:ext cx="6260774" cy="3956702"/>
          </a:xfrm>
          <a:prstGeom prst="rect">
            <a:avLst/>
          </a:prstGeom>
        </p:spPr>
        <p:txBody>
          <a:bodyPr wrap="square" numCol="1" spcCol="360000" anchor="t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17550" indent="-225425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2pPr>
            <a:lvl3pPr marL="935038" indent="-217488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mea</a:t>
            </a:r>
            <a:r>
              <a:rPr lang="en-US" dirty="0"/>
              <a:t> app </a:t>
            </a:r>
            <a:r>
              <a:rPr lang="en-US" dirty="0" err="1"/>
              <a:t>areat</a:t>
            </a:r>
            <a:r>
              <a:rPr lang="en-US" dirty="0"/>
              <a:t> </a:t>
            </a:r>
            <a:r>
              <a:rPr lang="en-US" dirty="0" err="1"/>
              <a:t>instructior</a:t>
            </a:r>
            <a:r>
              <a:rPr lang="en-US" dirty="0"/>
              <a:t> </a:t>
            </a:r>
            <a:r>
              <a:rPr lang="en-US" dirty="0" err="1"/>
              <a:t>signiferu</a:t>
            </a:r>
            <a:r>
              <a:rPr lang="en-US" dirty="0"/>
              <a:t> </a:t>
            </a:r>
            <a:r>
              <a:rPr lang="en-US" dirty="0" err="1"/>
              <a:t>mque</a:t>
            </a:r>
            <a:r>
              <a:rPr lang="en-US" dirty="0"/>
              <a:t> </a:t>
            </a:r>
            <a:r>
              <a:rPr lang="en-US" dirty="0" err="1"/>
              <a:t>cotidi</a:t>
            </a:r>
            <a:r>
              <a:rPr lang="en-US" dirty="0"/>
              <a:t> </a:t>
            </a:r>
            <a:r>
              <a:rPr lang="en-US" dirty="0" err="1"/>
              <a:t>eque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, sit mundi </a:t>
            </a:r>
            <a:r>
              <a:rPr lang="en-US" dirty="0" err="1"/>
              <a:t>probatus</a:t>
            </a:r>
            <a:r>
              <a:rPr lang="en-US" dirty="0"/>
              <a:t> </a:t>
            </a:r>
            <a:r>
              <a:rPr lang="en-US" dirty="0" err="1"/>
              <a:t>eloquen</a:t>
            </a:r>
            <a:r>
              <a:rPr lang="en-US" dirty="0"/>
              <a:t> </a:t>
            </a:r>
            <a:r>
              <a:rPr lang="en-US" dirty="0" err="1"/>
              <a:t>tiam</a:t>
            </a:r>
            <a:r>
              <a:rPr lang="en-US" dirty="0"/>
              <a:t> </a:t>
            </a:r>
            <a:r>
              <a:rPr lang="en-US" dirty="0" err="1"/>
              <a:t>te.Per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tamquam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defi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ones, populo </a:t>
            </a:r>
            <a:r>
              <a:rPr lang="en-US" dirty="0" err="1"/>
              <a:t>utaur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pro. </a:t>
            </a:r>
          </a:p>
        </p:txBody>
      </p:sp>
      <p:sp>
        <p:nvSpPr>
          <p:cNvPr id="17" name="Slide Number Placeholder 7">
            <a:extLst>
              <a:ext uri="{FF2B5EF4-FFF2-40B4-BE49-F238E27FC236}">
                <a16:creationId xmlns:a16="http://schemas.microsoft.com/office/drawing/2014/main" id="{9FD1C317-258D-40B0-8FAD-AE7BFF3BDA6E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6751" y="6220350"/>
            <a:ext cx="423466" cy="637650"/>
          </a:xfrm>
          <a:prstGeom prst="rect">
            <a:avLst/>
          </a:prstGeom>
          <a:solidFill>
            <a:schemeClr val="accent1"/>
          </a:solidFill>
        </p:spPr>
        <p:txBody>
          <a:bodyPr lIns="91440" tIns="91440" bIns="91440"/>
          <a:lstStyle>
            <a:lvl1pPr algn="ct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70E3F1EF-1D24-E24D-B235-4076EDA1A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38D20BD2-7054-4660-BB4B-7A7B99017A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32822"/>
            <a:ext cx="54778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 will be here</a:t>
            </a:r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11A02374-DF1B-4881-ACCA-81E17967063F}"/>
              </a:ext>
            </a:extLst>
          </p:cNvPr>
          <p:cNvSpPr txBox="1">
            <a:spLocks/>
          </p:cNvSpPr>
          <p:nvPr userDrawn="1"/>
        </p:nvSpPr>
        <p:spPr>
          <a:xfrm>
            <a:off x="9419421" y="6224712"/>
            <a:ext cx="2247152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100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www.renewablesassociation.ca</a:t>
            </a:r>
            <a:endParaRPr lang="en-US" sz="1100" dirty="0">
              <a:solidFill>
                <a:srgbClr val="00A9A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Text Placeholder 34">
            <a:extLst>
              <a:ext uri="{FF2B5EF4-FFF2-40B4-BE49-F238E27FC236}">
                <a16:creationId xmlns:a16="http://schemas.microsoft.com/office/drawing/2014/main" id="{CCBD820E-8428-4A15-829E-FE0B61533751}"/>
              </a:ext>
            </a:extLst>
          </p:cNvPr>
          <p:cNvSpPr txBox="1">
            <a:spLocks/>
          </p:cNvSpPr>
          <p:nvPr userDrawn="1"/>
        </p:nvSpPr>
        <p:spPr>
          <a:xfrm>
            <a:off x="1132178" y="6220349"/>
            <a:ext cx="7725563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Laying the Foundation // </a:t>
            </a:r>
            <a:r>
              <a:rPr 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Six priorities for supporting the decarbonization of Canada’s electricity grid with energy storage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D6278-5468-4446-9F18-7A203E130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012" r="35377"/>
          <a:stretch/>
        </p:blipFill>
        <p:spPr>
          <a:xfrm>
            <a:off x="7219949" y="1298961"/>
            <a:ext cx="4972051" cy="39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66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Text+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B91E3032-C301-40EF-8AD6-D4252A63EC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751" y="1298961"/>
            <a:ext cx="5477854" cy="3956702"/>
          </a:xfrm>
          <a:prstGeom prst="rect">
            <a:avLst/>
          </a:prstGeom>
        </p:spPr>
        <p:txBody>
          <a:bodyPr wrap="square" numCol="1" spcCol="360000" anchor="t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717550" indent="-225425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2pPr>
            <a:lvl3pPr marL="935038" indent="-217488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mea</a:t>
            </a:r>
            <a:r>
              <a:rPr lang="en-US" dirty="0"/>
              <a:t> app </a:t>
            </a:r>
            <a:r>
              <a:rPr lang="en-US" dirty="0" err="1"/>
              <a:t>areat</a:t>
            </a:r>
            <a:r>
              <a:rPr lang="en-US" dirty="0"/>
              <a:t> </a:t>
            </a:r>
            <a:r>
              <a:rPr lang="en-US" dirty="0" err="1"/>
              <a:t>instructior</a:t>
            </a:r>
            <a:r>
              <a:rPr lang="en-US" dirty="0"/>
              <a:t> </a:t>
            </a:r>
            <a:r>
              <a:rPr lang="en-US" dirty="0" err="1"/>
              <a:t>signiferu</a:t>
            </a:r>
            <a:r>
              <a:rPr lang="en-US" dirty="0"/>
              <a:t> </a:t>
            </a:r>
            <a:r>
              <a:rPr lang="en-US" dirty="0" err="1"/>
              <a:t>mque</a:t>
            </a:r>
            <a:r>
              <a:rPr lang="en-US" dirty="0"/>
              <a:t> </a:t>
            </a:r>
            <a:r>
              <a:rPr lang="en-US" dirty="0" err="1"/>
              <a:t>cotidi</a:t>
            </a:r>
            <a:r>
              <a:rPr lang="en-US" dirty="0"/>
              <a:t> </a:t>
            </a:r>
            <a:r>
              <a:rPr lang="en-US" dirty="0" err="1"/>
              <a:t>eque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, sit mundi </a:t>
            </a:r>
            <a:r>
              <a:rPr lang="en-US" dirty="0" err="1"/>
              <a:t>probatus</a:t>
            </a:r>
            <a:r>
              <a:rPr lang="en-US" dirty="0"/>
              <a:t> </a:t>
            </a:r>
            <a:r>
              <a:rPr lang="en-US" dirty="0" err="1"/>
              <a:t>eloquen</a:t>
            </a:r>
            <a:r>
              <a:rPr lang="en-US" dirty="0"/>
              <a:t> </a:t>
            </a:r>
            <a:r>
              <a:rPr lang="en-US" dirty="0" err="1"/>
              <a:t>tiam</a:t>
            </a:r>
            <a:r>
              <a:rPr lang="en-US" dirty="0"/>
              <a:t> </a:t>
            </a:r>
            <a:r>
              <a:rPr lang="en-US" dirty="0" err="1"/>
              <a:t>te.Per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tamquam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defi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ones, populo </a:t>
            </a:r>
            <a:r>
              <a:rPr lang="en-US" dirty="0" err="1"/>
              <a:t>utaur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pro. </a:t>
            </a:r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F88101B2-928A-401C-85CC-86FD9A0F8EFB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6751" y="6220350"/>
            <a:ext cx="423466" cy="637650"/>
          </a:xfrm>
          <a:prstGeom prst="rect">
            <a:avLst/>
          </a:prstGeom>
          <a:solidFill>
            <a:schemeClr val="accent1"/>
          </a:solidFill>
        </p:spPr>
        <p:txBody>
          <a:bodyPr lIns="91440" tIns="91440" bIns="91440"/>
          <a:lstStyle>
            <a:lvl1pPr algn="ct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70E3F1EF-1D24-E24D-B235-4076EDA1A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256B461C-9986-492A-8511-601A6E1CB27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32822"/>
            <a:ext cx="54778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 will be here</a:t>
            </a: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6F5FEC29-01C5-4FFF-87B8-236A25FE0836}"/>
              </a:ext>
            </a:extLst>
          </p:cNvPr>
          <p:cNvSpPr txBox="1">
            <a:spLocks/>
          </p:cNvSpPr>
          <p:nvPr userDrawn="1"/>
        </p:nvSpPr>
        <p:spPr>
          <a:xfrm>
            <a:off x="9419421" y="6224712"/>
            <a:ext cx="2247152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100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www.renewablesassociation.ca</a:t>
            </a:r>
            <a:endParaRPr lang="en-US" sz="1100" dirty="0">
              <a:solidFill>
                <a:srgbClr val="00A9A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Text Placeholder 34">
            <a:extLst>
              <a:ext uri="{FF2B5EF4-FFF2-40B4-BE49-F238E27FC236}">
                <a16:creationId xmlns:a16="http://schemas.microsoft.com/office/drawing/2014/main" id="{8F299830-C8E1-4DCF-88CE-3305065FF350}"/>
              </a:ext>
            </a:extLst>
          </p:cNvPr>
          <p:cNvSpPr txBox="1">
            <a:spLocks/>
          </p:cNvSpPr>
          <p:nvPr userDrawn="1"/>
        </p:nvSpPr>
        <p:spPr>
          <a:xfrm>
            <a:off x="1132178" y="6220349"/>
            <a:ext cx="7725563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Laying the Foundation // </a:t>
            </a:r>
            <a:r>
              <a:rPr 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Six priorities for supporting the decarbonization of Canada’s electricity grid with energy storage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E5F7EFE-3894-4EDE-A56E-0A990563B7D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81750" y="1298961"/>
            <a:ext cx="5203499" cy="3956702"/>
          </a:xfrm>
          <a:prstGeom prst="rect">
            <a:avLst/>
          </a:prstGeom>
          <a:solidFill>
            <a:schemeClr val="accent1"/>
          </a:solidFill>
        </p:spPr>
        <p:txBody>
          <a:bodyPr wrap="square" lIns="274320" tIns="274320" rIns="274320" bIns="274320" numCol="1" spcCol="360000" anchor="t" anchorCtr="0">
            <a:noAutofit/>
          </a:bodyPr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000" b="0" baseline="0">
                <a:solidFill>
                  <a:schemeClr val="tx2"/>
                </a:solidFill>
                <a:latin typeface="+mn-lt"/>
              </a:defRPr>
            </a:lvl1pPr>
            <a:lvl2pPr marL="717550" indent="-225425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2pPr>
            <a:lvl3pPr marL="935038" indent="-217488">
              <a:buFont typeface="Arial" charset="0"/>
              <a:buChar char="•"/>
              <a:tabLst/>
              <a:defRPr sz="2000" b="0">
                <a:solidFill>
                  <a:srgbClr val="6D6F70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no </a:t>
            </a:r>
            <a:r>
              <a:rPr lang="en-US" dirty="0" err="1"/>
              <a:t>mea</a:t>
            </a:r>
            <a:r>
              <a:rPr lang="en-US" dirty="0"/>
              <a:t> app </a:t>
            </a:r>
            <a:r>
              <a:rPr lang="en-US" dirty="0" err="1"/>
              <a:t>areat</a:t>
            </a:r>
            <a:r>
              <a:rPr lang="en-US" dirty="0"/>
              <a:t> </a:t>
            </a:r>
            <a:r>
              <a:rPr lang="en-US" dirty="0" err="1"/>
              <a:t>instructior</a:t>
            </a:r>
            <a:r>
              <a:rPr lang="en-US" dirty="0"/>
              <a:t> </a:t>
            </a:r>
            <a:r>
              <a:rPr lang="en-US" dirty="0" err="1"/>
              <a:t>signiferu</a:t>
            </a:r>
            <a:r>
              <a:rPr lang="en-US" dirty="0"/>
              <a:t> </a:t>
            </a:r>
            <a:r>
              <a:rPr lang="en-US" dirty="0" err="1"/>
              <a:t>mque</a:t>
            </a:r>
            <a:r>
              <a:rPr lang="en-US" dirty="0"/>
              <a:t> </a:t>
            </a:r>
            <a:r>
              <a:rPr lang="en-US" dirty="0" err="1"/>
              <a:t>cotidi</a:t>
            </a:r>
            <a:r>
              <a:rPr lang="en-US" dirty="0"/>
              <a:t> </a:t>
            </a:r>
            <a:r>
              <a:rPr lang="en-US" dirty="0" err="1"/>
              <a:t>eque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nam</a:t>
            </a:r>
            <a:r>
              <a:rPr lang="en-US" dirty="0"/>
              <a:t>, sit mundi </a:t>
            </a:r>
            <a:r>
              <a:rPr lang="en-US" dirty="0" err="1"/>
              <a:t>probatus</a:t>
            </a:r>
            <a:r>
              <a:rPr lang="en-US" dirty="0"/>
              <a:t> </a:t>
            </a:r>
            <a:r>
              <a:rPr lang="en-US" dirty="0" err="1"/>
              <a:t>eloquen</a:t>
            </a:r>
            <a:r>
              <a:rPr lang="en-US" dirty="0"/>
              <a:t> </a:t>
            </a:r>
            <a:r>
              <a:rPr lang="en-US" dirty="0" err="1"/>
              <a:t>tiam</a:t>
            </a:r>
            <a:r>
              <a:rPr lang="en-US" dirty="0"/>
              <a:t> </a:t>
            </a:r>
            <a:r>
              <a:rPr lang="en-US" dirty="0" err="1"/>
              <a:t>te.Per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</a:t>
            </a:r>
            <a:r>
              <a:rPr lang="en-US" dirty="0" err="1"/>
              <a:t>tamquam</a:t>
            </a:r>
            <a:r>
              <a:rPr lang="en-US" dirty="0"/>
              <a:t> </a:t>
            </a:r>
            <a:r>
              <a:rPr lang="en-US" dirty="0" err="1"/>
              <a:t>nonumes</a:t>
            </a:r>
            <a:r>
              <a:rPr lang="en-US" dirty="0"/>
              <a:t> </a:t>
            </a:r>
            <a:r>
              <a:rPr lang="en-US" dirty="0" err="1"/>
              <a:t>defi</a:t>
            </a:r>
            <a:r>
              <a:rPr lang="en-US" dirty="0"/>
              <a:t> </a:t>
            </a:r>
            <a:r>
              <a:rPr lang="en-US" dirty="0" err="1"/>
              <a:t>niti</a:t>
            </a:r>
            <a:r>
              <a:rPr lang="en-US" dirty="0"/>
              <a:t> ones, populo </a:t>
            </a:r>
            <a:r>
              <a:rPr lang="en-US" dirty="0" err="1"/>
              <a:t>utaur</a:t>
            </a:r>
            <a:r>
              <a:rPr lang="en-US" dirty="0"/>
              <a:t> </a:t>
            </a:r>
            <a:r>
              <a:rPr lang="en-US" dirty="0" err="1"/>
              <a:t>ei</a:t>
            </a:r>
            <a:r>
              <a:rPr lang="en-US" dirty="0"/>
              <a:t> pro. </a:t>
            </a:r>
          </a:p>
        </p:txBody>
      </p:sp>
    </p:spTree>
    <p:extLst>
      <p:ext uri="{BB962C8B-B14F-4D97-AF65-F5344CB8AC3E}">
        <p14:creationId xmlns:p14="http://schemas.microsoft.com/office/powerpoint/2010/main" val="3449501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Questions?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EA2B97E1-2F88-46FC-ACCF-8BFEDF1CD9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0" y="332822"/>
            <a:ext cx="3033757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98604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88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A32D7-DB76-2847-ADA0-EE213BEBB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C696-28D5-3D4E-90D5-168D38046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8" y="1773195"/>
            <a:ext cx="9724372" cy="4115669"/>
          </a:xfrm>
          <a:prstGeom prst="rect">
            <a:avLst/>
          </a:prstGeom>
        </p:spPr>
        <p:txBody>
          <a:bodyPr/>
          <a:lstStyle>
            <a:lvl1pPr>
              <a:buClr>
                <a:srgbClr val="E32726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54994-38BD-EA48-95B9-EDE63B92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4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0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phot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83A0EC-D117-3A44-A056-CF7521187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864" y="1773021"/>
            <a:ext cx="3938587" cy="3938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2CEEFA-DEDA-3C4E-B209-94546CDD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7569" y="1773021"/>
            <a:ext cx="6013537" cy="3938587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800"/>
            </a:lvl1pPr>
            <a:lvl2pPr>
              <a:buClr>
                <a:srgbClr val="FBB031"/>
              </a:buClr>
              <a:defRPr sz="2400"/>
            </a:lvl2pPr>
            <a:lvl3pPr>
              <a:buClr>
                <a:srgbClr val="8B857B"/>
              </a:buClr>
              <a:defRPr sz="2000"/>
            </a:lvl3pPr>
            <a:lvl4pPr>
              <a:buClr>
                <a:schemeClr val="accent3"/>
              </a:buClr>
              <a:defRPr sz="1800"/>
            </a:lvl4pPr>
            <a:lvl5pPr>
              <a:buClr>
                <a:schemeClr val="accent1"/>
              </a:buCl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F3C08-C8EC-DC49-84E7-B18774364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AF4FC2F-942D-6942-8D5B-4C7E0E52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73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uble photo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683A0EC-D117-3A44-A056-CF7521187A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3864" y="1655241"/>
            <a:ext cx="3982602" cy="2222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C2CEEFA-DEDA-3C4E-B209-94546CDD8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864" y="4202482"/>
            <a:ext cx="3995802" cy="1835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73EC9B2-3D79-EB42-BD2D-94A59CE5C32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0719" y="1655241"/>
            <a:ext cx="3982602" cy="22227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1D7853A-8D09-4041-8FD1-E58DBA8A7F0F}"/>
              </a:ext>
            </a:extLst>
          </p:cNvPr>
          <p:cNvCxnSpPr/>
          <p:nvPr userDrawn="1"/>
        </p:nvCxnSpPr>
        <p:spPr>
          <a:xfrm>
            <a:off x="6096000" y="1551313"/>
            <a:ext cx="0" cy="465342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EF50DEA-27DF-7C4E-AD5F-60F66ED518A4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7240719" y="4202482"/>
            <a:ext cx="3995802" cy="183506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/>
            </a:lvl1pPr>
            <a:lvl2pPr>
              <a:buClr>
                <a:srgbClr val="FBB031"/>
              </a:buClr>
              <a:defRPr sz="1800"/>
            </a:lvl2pPr>
            <a:lvl3pPr>
              <a:buClr>
                <a:srgbClr val="8B857B"/>
              </a:buClr>
              <a:defRPr sz="1600"/>
            </a:lvl3pPr>
            <a:lvl4pPr>
              <a:buClr>
                <a:schemeClr val="accent3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4A5085-02C7-C249-93B0-AC3B6836C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6427" y="638053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1000"/>
            </a:lvl1pPr>
          </a:lstStyle>
          <a:p>
            <a:fld id="{5C35FCF4-C3EF-BD43-82E0-05BC237DAD2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CF9A15B-E143-B248-AA59-A29370229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28" y="463968"/>
            <a:ext cx="9724372" cy="1033398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883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0016D1F-0C29-D446-876E-DD6C096D7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8280" y="1637270"/>
            <a:ext cx="8749432" cy="4621427"/>
          </a:xfrm>
          <a:prstGeom prst="rect">
            <a:avLst/>
          </a:prstGeom>
        </p:spPr>
        <p:txBody>
          <a:bodyPr anchor="ctr" anchorCtr="0"/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60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This slide is for one big, bold statement. Bullet points can’t compete! </a:t>
            </a:r>
          </a:p>
        </p:txBody>
      </p:sp>
    </p:spTree>
    <p:extLst>
      <p:ext uri="{BB962C8B-B14F-4D97-AF65-F5344CB8AC3E}">
        <p14:creationId xmlns:p14="http://schemas.microsoft.com/office/powerpoint/2010/main" val="399748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E78C2-47AD-C340-9456-D9F9B3D3003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78279" y="1680519"/>
            <a:ext cx="8418337" cy="19284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ts val="3800"/>
              </a:lnSpc>
              <a:defRPr sz="3600"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Thank you for attending! </a:t>
            </a:r>
            <a:br>
              <a:rPr lang="en-US" dirty="0"/>
            </a:br>
            <a:r>
              <a:rPr lang="en-US" dirty="0"/>
              <a:t>and/or other concluding message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038AA-9B5A-234E-B6E1-FE9722AB065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78279" y="3624188"/>
            <a:ext cx="8418337" cy="780997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For more information go to </a:t>
            </a:r>
            <a:r>
              <a:rPr lang="en-US" dirty="0" err="1"/>
              <a:t>ucalgary.ca</a:t>
            </a:r>
            <a:r>
              <a:rPr lang="en-US" dirty="0"/>
              <a:t>/</a:t>
            </a:r>
            <a:r>
              <a:rPr lang="en-US" dirty="0" err="1"/>
              <a:t>webaddress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FD472B-32E4-8A46-90E5-97757DC24EE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8279" y="4420386"/>
            <a:ext cx="8418337" cy="1468879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Presenter’s Name</a:t>
            </a:r>
            <a:br>
              <a:rPr lang="en-US" dirty="0"/>
            </a:br>
            <a:r>
              <a:rPr lang="en-US" dirty="0" err="1"/>
              <a:t>presentersemail@ucalgary.ca</a:t>
            </a:r>
            <a:br>
              <a:rPr lang="en-US" dirty="0"/>
            </a:br>
            <a:r>
              <a:rPr lang="en-US" dirty="0"/>
              <a:t>Phone number / Twitter handle / additional contact info</a:t>
            </a:r>
          </a:p>
        </p:txBody>
      </p:sp>
    </p:spTree>
    <p:extLst>
      <p:ext uri="{BB962C8B-B14F-4D97-AF65-F5344CB8AC3E}">
        <p14:creationId xmlns:p14="http://schemas.microsoft.com/office/powerpoint/2010/main" val="179591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9276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Tex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7"/>
          <p:cNvSpPr>
            <a:spLocks noGrp="1"/>
          </p:cNvSpPr>
          <p:nvPr>
            <p:ph type="sldNum" sz="quarter" idx="26"/>
          </p:nvPr>
        </p:nvSpPr>
        <p:spPr>
          <a:xfrm>
            <a:off x="606751" y="6220350"/>
            <a:ext cx="423466" cy="637650"/>
          </a:xfrm>
          <a:prstGeom prst="rect">
            <a:avLst/>
          </a:prstGeom>
          <a:solidFill>
            <a:schemeClr val="accent1"/>
          </a:solidFill>
        </p:spPr>
        <p:txBody>
          <a:bodyPr lIns="91440" tIns="91440" bIns="91440"/>
          <a:lstStyle>
            <a:lvl1pPr algn="ctr">
              <a:defRPr sz="1200" b="1">
                <a:solidFill>
                  <a:schemeClr val="tx2"/>
                </a:solidFill>
              </a:defRPr>
            </a:lvl1pPr>
          </a:lstStyle>
          <a:p>
            <a:fld id="{70E3F1EF-1D24-E24D-B235-4076EDA1A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08FDABAF-DBDA-9A41-9E58-D6862BD931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32822"/>
            <a:ext cx="54778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 will be here</a:t>
            </a:r>
          </a:p>
        </p:txBody>
      </p:sp>
      <p:sp>
        <p:nvSpPr>
          <p:cNvPr id="15" name="Text Placeholder 34">
            <a:extLst>
              <a:ext uri="{FF2B5EF4-FFF2-40B4-BE49-F238E27FC236}">
                <a16:creationId xmlns:a16="http://schemas.microsoft.com/office/drawing/2014/main" id="{6479D093-95AE-4541-9E1B-AE283523A429}"/>
              </a:ext>
            </a:extLst>
          </p:cNvPr>
          <p:cNvSpPr txBox="1">
            <a:spLocks/>
          </p:cNvSpPr>
          <p:nvPr userDrawn="1"/>
        </p:nvSpPr>
        <p:spPr>
          <a:xfrm>
            <a:off x="9419421" y="6224712"/>
            <a:ext cx="2247152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100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www.renewablesassociation.ca</a:t>
            </a:r>
            <a:endParaRPr lang="en-US" sz="1100" dirty="0">
              <a:solidFill>
                <a:srgbClr val="00A9A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47D54-1BAB-524C-9CE8-18F5D829391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750" y="1322026"/>
            <a:ext cx="10964255" cy="39250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Clr>
                <a:srgbClr val="00A9AC"/>
              </a:buClr>
              <a:buFont typeface="Arial" panose="020B0604020202020204" pitchFamily="34" charset="0"/>
              <a:buNone/>
              <a:defRPr sz="2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buClr>
                <a:srgbClr val="00A9AC"/>
              </a:buClr>
              <a:buFont typeface="Arial" panose="020B0604020202020204" pitchFamily="34" charset="0"/>
              <a:buChar char="•"/>
              <a:defRPr sz="2200">
                <a:solidFill>
                  <a:srgbClr val="6B7B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00A9AC"/>
              </a:buClr>
              <a:buFont typeface="Arial" panose="020B0604020202020204" pitchFamily="34" charset="0"/>
              <a:buChar char="•"/>
              <a:defRPr sz="2200">
                <a:solidFill>
                  <a:srgbClr val="6B7B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00A9AC"/>
              </a:buClr>
              <a:buFont typeface="Arial" panose="020B0604020202020204" pitchFamily="34" charset="0"/>
              <a:buChar char="•"/>
              <a:defRPr sz="2200">
                <a:solidFill>
                  <a:srgbClr val="6B7B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00A9AC"/>
              </a:buClr>
              <a:buFont typeface="Arial" panose="020B0604020202020204" pitchFamily="34" charset="0"/>
              <a:buChar char="•"/>
              <a:defRPr sz="2200">
                <a:solidFill>
                  <a:srgbClr val="6B7B8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4">
            <a:extLst>
              <a:ext uri="{FF2B5EF4-FFF2-40B4-BE49-F238E27FC236}">
                <a16:creationId xmlns:a16="http://schemas.microsoft.com/office/drawing/2014/main" id="{B8F0E79E-6EE8-4158-903B-8A992230AC99}"/>
              </a:ext>
            </a:extLst>
          </p:cNvPr>
          <p:cNvSpPr txBox="1">
            <a:spLocks/>
          </p:cNvSpPr>
          <p:nvPr userDrawn="1"/>
        </p:nvSpPr>
        <p:spPr>
          <a:xfrm>
            <a:off x="1132178" y="6220349"/>
            <a:ext cx="7725563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Laying the Foundation // </a:t>
            </a:r>
            <a:r>
              <a:rPr 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Six priorities for supporting the decarbonization of Canada’s electricity grid with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3189336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nREA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5E403A-93A7-FF4C-A084-0B075C96E48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750" y="1322027"/>
            <a:ext cx="10964255" cy="3933637"/>
          </a:xfrm>
          <a:prstGeom prst="rect">
            <a:avLst/>
          </a:prstGeom>
        </p:spPr>
        <p:txBody>
          <a:bodyPr>
            <a:noAutofit/>
          </a:bodyPr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A9AC"/>
              </a:buClr>
              <a:buSzPct val="125000"/>
              <a:buFont typeface="Arial" panose="020B0604020202020204" pitchFamily="34" charset="0"/>
              <a:buChar char="•"/>
              <a:tabLst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8001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9AC"/>
              </a:buClr>
              <a:buSzPct val="75000"/>
              <a:buFont typeface="Courier New" panose="02070309020205020404" pitchFamily="49" charset="0"/>
              <a:buChar char="o"/>
              <a:tabLst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2pPr>
            <a:lvl3pPr marL="1257300" marR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A9AC"/>
              </a:buClr>
              <a:buSzPct val="75000"/>
              <a:buFont typeface="Arial" panose="020B0604020202020204" pitchFamily="34" charset="0"/>
              <a:buChar char="−"/>
              <a:tabLst/>
              <a:defRPr sz="2200" b="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BADAD6C7-1625-4831-8BD7-D3C193F49999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>
          <a:xfrm>
            <a:off x="606751" y="6220350"/>
            <a:ext cx="423466" cy="637650"/>
          </a:xfrm>
          <a:prstGeom prst="rect">
            <a:avLst/>
          </a:prstGeom>
          <a:solidFill>
            <a:schemeClr val="accent1"/>
          </a:solidFill>
        </p:spPr>
        <p:txBody>
          <a:bodyPr lIns="91440" tIns="91440" bIns="91440"/>
          <a:lstStyle>
            <a:lvl1pPr algn="ctr">
              <a:defRPr sz="1200" b="1">
                <a:solidFill>
                  <a:schemeClr val="tx2"/>
                </a:solidFill>
              </a:defRPr>
            </a:lvl1pPr>
          </a:lstStyle>
          <a:p>
            <a:fld id="{70E3F1EF-1D24-E24D-B235-4076EDA1A09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22AFAD8F-9B48-43B9-866C-65C36EC0F6B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0" y="332822"/>
            <a:ext cx="5477854" cy="646331"/>
          </a:xfrm>
          <a:prstGeom prst="rect">
            <a:avLst/>
          </a:prstGeom>
          <a:solidFill>
            <a:schemeClr val="accent1"/>
          </a:solidFill>
        </p:spPr>
        <p:txBody>
          <a:bodyPr wrap="square" lIns="457200" tIns="91440" rIns="457200" bIns="91440" anchor="t" anchorCtr="0">
            <a:spAutoFit/>
          </a:bodyPr>
          <a:lstStyle>
            <a:lvl1pPr marL="0" indent="0" algn="l">
              <a:lnSpc>
                <a:spcPct val="100000"/>
              </a:lnSpc>
              <a:buNone/>
              <a:defRPr sz="3000" b="1" cap="none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 b="1">
                <a:solidFill>
                  <a:schemeClr val="bg1"/>
                </a:solidFill>
              </a:defRPr>
            </a:lvl2pPr>
            <a:lvl3pPr marL="914400" indent="0">
              <a:buNone/>
              <a:defRPr sz="1200" b="1">
                <a:solidFill>
                  <a:schemeClr val="bg1"/>
                </a:solidFill>
              </a:defRPr>
            </a:lvl3pPr>
            <a:lvl4pPr marL="1371600" indent="0">
              <a:buNone/>
              <a:defRPr sz="1200" b="1">
                <a:solidFill>
                  <a:schemeClr val="bg1"/>
                </a:solidFill>
              </a:defRPr>
            </a:lvl4pPr>
            <a:lvl5pPr marL="1828800" indent="0">
              <a:buNone/>
              <a:defRPr sz="12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Section Title will be here</a:t>
            </a:r>
          </a:p>
        </p:txBody>
      </p:sp>
      <p:sp>
        <p:nvSpPr>
          <p:cNvPr id="16" name="Text Placeholder 34">
            <a:extLst>
              <a:ext uri="{FF2B5EF4-FFF2-40B4-BE49-F238E27FC236}">
                <a16:creationId xmlns:a16="http://schemas.microsoft.com/office/drawing/2014/main" id="{67E7199E-50B8-45A3-96B5-E3530F8F00ED}"/>
              </a:ext>
            </a:extLst>
          </p:cNvPr>
          <p:cNvSpPr txBox="1">
            <a:spLocks/>
          </p:cNvSpPr>
          <p:nvPr userDrawn="1"/>
        </p:nvSpPr>
        <p:spPr>
          <a:xfrm>
            <a:off x="9419421" y="6224712"/>
            <a:ext cx="2247152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A" sz="1100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www.renewablesassociation.ca</a:t>
            </a:r>
            <a:endParaRPr lang="en-US" sz="1100" dirty="0">
              <a:solidFill>
                <a:srgbClr val="00A9A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Text Placeholder 34">
            <a:extLst>
              <a:ext uri="{FF2B5EF4-FFF2-40B4-BE49-F238E27FC236}">
                <a16:creationId xmlns:a16="http://schemas.microsoft.com/office/drawing/2014/main" id="{F260AE84-8F96-4F1A-9778-0E54F7A85E79}"/>
              </a:ext>
            </a:extLst>
          </p:cNvPr>
          <p:cNvSpPr txBox="1">
            <a:spLocks/>
          </p:cNvSpPr>
          <p:nvPr userDrawn="1"/>
        </p:nvSpPr>
        <p:spPr>
          <a:xfrm>
            <a:off x="1132178" y="6220349"/>
            <a:ext cx="7725563" cy="3787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100" b="1" dirty="0">
                <a:solidFill>
                  <a:srgbClr val="00A9AC"/>
                </a:solidFill>
                <a:latin typeface="+mn-lt"/>
                <a:cs typeface="Arial" panose="020B0604020202020204" pitchFamily="34" charset="0"/>
              </a:rPr>
              <a:t>Laying the Foundation // </a:t>
            </a:r>
            <a:r>
              <a:rPr lang="en-US" sz="1100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Six priorities for supporting the decarbonization of Canada’s electricity grid with energy storage</a:t>
            </a:r>
          </a:p>
        </p:txBody>
      </p:sp>
    </p:spTree>
    <p:extLst>
      <p:ext uri="{BB962C8B-B14F-4D97-AF65-F5344CB8AC3E}">
        <p14:creationId xmlns:p14="http://schemas.microsoft.com/office/powerpoint/2010/main" val="1728599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0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3.tif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83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4" r:id="rId5"/>
    <p:sldLayoutId id="2147483657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552E7B5-ACC0-A349-B7CE-E82489A32F0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75" y="866765"/>
            <a:ext cx="60960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51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mailto:leonard.olien@ucalgary.ca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BE60-5D8F-6C41-A517-E4C3855CFB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sz="5400" dirty="0"/>
              <a:t>Evaluating Renewable Energy and Electricity Prices Using a Polynomial Process Model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828DA3-9E9C-174C-A096-933EB68D5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BIRS Workshop on Climate Scenarios and Financial Risk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932DF-6BEC-8349-9E3C-C74C19687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Leonard Olien</a:t>
            </a:r>
          </a:p>
          <a:p>
            <a:r>
              <a:rPr lang="en-US" dirty="0"/>
              <a:t>PhD Student, University of Calgary</a:t>
            </a:r>
          </a:p>
          <a:p>
            <a:r>
              <a:rPr lang="en-US" dirty="0"/>
              <a:t>	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423051-1C04-6F46-BEDF-92AECB7401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July 3 – 8, 2022</a:t>
            </a:r>
          </a:p>
        </p:txBody>
      </p:sp>
    </p:spTree>
    <p:extLst>
      <p:ext uri="{BB962C8B-B14F-4D97-AF65-F5344CB8AC3E}">
        <p14:creationId xmlns:p14="http://schemas.microsoft.com/office/powerpoint/2010/main" val="3682412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770D08-B364-4D9C-B903-1033333BE68F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E3F1EF-1D24-E24D-B235-4076EDA1A09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E6C714-6A5E-4080-A9CB-06338A48B5BE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 anchor="t"/>
          <a:lstStyle/>
          <a:p>
            <a:r>
              <a:rPr lang="en-CA" dirty="0">
                <a:latin typeface="+mj-lt"/>
              </a:rPr>
              <a:t>The Six Priorities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F6ACF-CBFB-4D19-81CE-E8DDD7EE909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6751" y="1322025"/>
            <a:ext cx="10971416" cy="4062775"/>
          </a:xfrm>
        </p:spPr>
        <p:txBody>
          <a:bodyPr numCol="2">
            <a:noAutofit/>
          </a:bodyPr>
          <a:lstStyle/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CanREA has identified 6 priority areas for action on energy storage:</a:t>
            </a:r>
          </a:p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PRIORITY 1:</a:t>
            </a:r>
            <a:r>
              <a:rPr lang="en-US" sz="18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EDUCATION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Increase familiarity with energy storage and the application of its many services.</a:t>
            </a:r>
          </a:p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PRIORITY 2:</a:t>
            </a:r>
            <a:r>
              <a:rPr lang="en-US" sz="18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REGULATION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Review and inform regulatory frameworks.</a:t>
            </a:r>
          </a:p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PRIORITY 3:</a:t>
            </a:r>
            <a:r>
              <a:rPr lang="en-US" sz="18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MARKETS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Expand market structures and valuation models.</a:t>
            </a:r>
          </a:p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PRIORITY 4:</a:t>
            </a:r>
            <a:r>
              <a:rPr lang="en-US" sz="18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 GRID OPTIMIZATION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Advance a modern paradigm for grid reliability that uses energy storage to optimize grid utilization.</a:t>
            </a:r>
          </a:p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PRIORITY 5: </a:t>
            </a:r>
            <a:r>
              <a:rPr lang="en-US" sz="18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COMMUNITIES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Promote energy storage in off-grid, Indigenous and remote communities, who can benefit from increased access to decarbonization technologies.</a:t>
            </a:r>
          </a:p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PRIORITY 6: </a:t>
            </a:r>
            <a:r>
              <a:rPr lang="en-US" sz="1800" dirty="0">
                <a:solidFill>
                  <a:schemeClr val="accent1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SUSTAINABILITY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Advance sustainable development and end-of-life practices for energy-storage technologies.</a:t>
            </a:r>
          </a:p>
          <a:p>
            <a:pPr marL="0" marR="0">
              <a:spcBef>
                <a:spcPts val="120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For each of these priorities, we identify the challenge to be overcome, identify key solutions, and recommend specific actions.</a:t>
            </a:r>
            <a:endParaRPr lang="en-CA" sz="1800" dirty="0">
              <a:effectLst/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2224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2AD0-B422-9948-BB03-1443DE90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Polynomial Process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80ABD6-B0BD-B94F-9DA7-56F8E322B8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28" y="1497367"/>
            <a:ext cx="9724372" cy="4391498"/>
          </a:xfrm>
        </p:spPr>
        <p:txBody>
          <a:bodyPr/>
          <a:lstStyle/>
          <a:p>
            <a:pPr marL="457200" lvl="1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CA" sz="2000" dirty="0"/>
              <a:t>Key Behaviours: mean reversion and price spikes</a:t>
            </a:r>
          </a:p>
          <a:p>
            <a:pPr marL="457200" lvl="1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CA" sz="2000" dirty="0"/>
              <a:t>Components:</a:t>
            </a:r>
          </a:p>
          <a:p>
            <a:pPr marL="914400" lvl="1" indent="-457200">
              <a:lnSpc>
                <a:spcPct val="110000"/>
              </a:lnSpc>
              <a:spcBef>
                <a:spcPts val="500"/>
              </a:spcBef>
              <a:buAutoNum type="arabicParenR"/>
            </a:pPr>
            <a:r>
              <a:rPr lang="en-CA" sz="2000" dirty="0"/>
              <a:t>Underlying Factor(s) follow a mean reverting diffusion process(es)</a:t>
            </a:r>
          </a:p>
          <a:p>
            <a:pPr marL="914400" lvl="1" indent="-457200">
              <a:lnSpc>
                <a:spcPct val="110000"/>
              </a:lnSpc>
              <a:spcBef>
                <a:spcPts val="500"/>
              </a:spcBef>
              <a:buAutoNum type="arabicParenR"/>
            </a:pPr>
            <a:r>
              <a:rPr lang="en-CA" sz="2000" dirty="0"/>
              <a:t>Price is an increasing polynomial function of the underlying factor(s)</a:t>
            </a:r>
          </a:p>
          <a:p>
            <a:pPr marL="457200" lvl="1" indent="0">
              <a:lnSpc>
                <a:spcPct val="110000"/>
              </a:lnSpc>
              <a:spcBef>
                <a:spcPts val="500"/>
              </a:spcBef>
              <a:buNone/>
            </a:pPr>
            <a:r>
              <a:rPr lang="en-CA" sz="2000" dirty="0"/>
              <a:t>Nice result: Forward price is also a polynomial function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4FA3F3-625E-CA46-8A0A-6A0AF37C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41B7F-8A84-08D9-B3C3-DD3313706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06" y="3831029"/>
            <a:ext cx="9056420" cy="23761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8BF9B8-E17D-0685-43D7-6F5817ABAD52}"/>
              </a:ext>
            </a:extLst>
          </p:cNvPr>
          <p:cNvSpPr txBox="1"/>
          <p:nvPr/>
        </p:nvSpPr>
        <p:spPr>
          <a:xfrm>
            <a:off x="9950335" y="5287295"/>
            <a:ext cx="2103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/>
              <a:t>Source: Tony Ware, “Polynomial Processes for Power Prices”, Applied Mathematical Finance, 26.5 (2020, pp 453-474</a:t>
            </a:r>
          </a:p>
        </p:txBody>
      </p:sp>
    </p:spTree>
    <p:extLst>
      <p:ext uri="{BB962C8B-B14F-4D97-AF65-F5344CB8AC3E}">
        <p14:creationId xmlns:p14="http://schemas.microsoft.com/office/powerpoint/2010/main" val="14210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D3248-6479-4153-B81B-E3A257D4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/>
              <a:t>Areas of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1064E-1AB1-4139-8AFA-EB36AE28B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8907" y="3064240"/>
            <a:ext cx="2053849" cy="1419091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1600" b="1" dirty="0">
                <a:solidFill>
                  <a:srgbClr val="FF0000"/>
                </a:solidFill>
              </a:rPr>
              <a:t>Polynomial Model</a:t>
            </a:r>
          </a:p>
          <a:p>
            <a:r>
              <a:rPr lang="en-CA" sz="1600" dirty="0">
                <a:solidFill>
                  <a:srgbClr val="FF0000"/>
                </a:solidFill>
              </a:rPr>
              <a:t>How do we calibrate with hourly prices?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B8AD57-C378-9AD0-BED5-FC81D628F0E3}"/>
              </a:ext>
            </a:extLst>
          </p:cNvPr>
          <p:cNvSpPr txBox="1"/>
          <p:nvPr/>
        </p:nvSpPr>
        <p:spPr>
          <a:xfrm>
            <a:off x="1634835" y="2187077"/>
            <a:ext cx="3458096" cy="17543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/>
              <a:t>As a Reduced Form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/>
              <a:t>Can we associate different parameter values with changes in generation fleet, especially more wind, solar and storage?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061ED8-16B0-DD47-A6A5-1B66361C0B13}"/>
              </a:ext>
            </a:extLst>
          </p:cNvPr>
          <p:cNvSpPr txBox="1"/>
          <p:nvPr/>
        </p:nvSpPr>
        <p:spPr>
          <a:xfrm>
            <a:off x="1634835" y="4156655"/>
            <a:ext cx="3458096" cy="2308324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70C0"/>
                </a:solidFill>
              </a:rPr>
              <a:t>As a Structural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</a:rPr>
              <a:t>Polynomial map represents the energy market merit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>
                <a:solidFill>
                  <a:srgbClr val="0070C0"/>
                </a:solidFill>
              </a:rPr>
              <a:t>Underlying factor represents </a:t>
            </a:r>
            <a:r>
              <a:rPr lang="en-CA" dirty="0">
                <a:solidFill>
                  <a:srgbClr val="0070C0"/>
                </a:solidFill>
              </a:rPr>
              <a:t>net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70C0"/>
                </a:solidFill>
              </a:rPr>
              <a:t>How do we estimate model parameters from historical merit order and price data?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4704DA3-FDB8-6862-769D-E630CA0F8352}"/>
              </a:ext>
            </a:extLst>
          </p:cNvPr>
          <p:cNvCxnSpPr>
            <a:cxnSpLocks/>
            <a:stCxn id="3" idx="1"/>
            <a:endCxn id="5" idx="3"/>
          </p:cNvCxnSpPr>
          <p:nvPr/>
        </p:nvCxnSpPr>
        <p:spPr>
          <a:xfrm flipH="1" flipV="1">
            <a:off x="5092931" y="3064240"/>
            <a:ext cx="705976" cy="709546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A6971C-0C37-18A6-EEB9-E96254A1349F}"/>
              </a:ext>
            </a:extLst>
          </p:cNvPr>
          <p:cNvCxnSpPr>
            <a:cxnSpLocks/>
            <a:stCxn id="3" idx="1"/>
            <a:endCxn id="6" idx="3"/>
          </p:cNvCxnSpPr>
          <p:nvPr/>
        </p:nvCxnSpPr>
        <p:spPr>
          <a:xfrm flipH="1">
            <a:off x="5092931" y="3773786"/>
            <a:ext cx="705976" cy="1537031"/>
          </a:xfrm>
          <a:prstGeom prst="straightConnector1">
            <a:avLst/>
          </a:prstGeom>
          <a:ln w="2222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E160594-D464-CC79-0F77-D3A30062FAC1}"/>
              </a:ext>
            </a:extLst>
          </p:cNvPr>
          <p:cNvSpPr txBox="1"/>
          <p:nvPr/>
        </p:nvSpPr>
        <p:spPr>
          <a:xfrm>
            <a:off x="306994" y="3632305"/>
            <a:ext cx="1113842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C000"/>
                </a:solidFill>
              </a:rPr>
              <a:t>Merit Order Model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7E91D3-388B-1A46-377B-BA98E77879B2}"/>
              </a:ext>
            </a:extLst>
          </p:cNvPr>
          <p:cNvCxnSpPr>
            <a:cxnSpLocks/>
            <a:stCxn id="5" idx="1"/>
            <a:endCxn id="14" idx="0"/>
          </p:cNvCxnSpPr>
          <p:nvPr/>
        </p:nvCxnSpPr>
        <p:spPr>
          <a:xfrm flipH="1">
            <a:off x="863915" y="3064240"/>
            <a:ext cx="770920" cy="568065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71ABDDC-82BA-489C-C684-790A9B834BA0}"/>
              </a:ext>
            </a:extLst>
          </p:cNvPr>
          <p:cNvCxnSpPr>
            <a:cxnSpLocks/>
            <a:stCxn id="6" idx="1"/>
            <a:endCxn id="14" idx="2"/>
          </p:cNvCxnSpPr>
          <p:nvPr/>
        </p:nvCxnSpPr>
        <p:spPr>
          <a:xfrm flipH="1" flipV="1">
            <a:off x="863915" y="4555635"/>
            <a:ext cx="770920" cy="755182"/>
          </a:xfrm>
          <a:prstGeom prst="straightConnector1">
            <a:avLst/>
          </a:prstGeom>
          <a:ln w="22225">
            <a:solidFill>
              <a:srgbClr val="0070C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155EDC-5CCF-8E2E-BFE8-CC866916F35B}"/>
              </a:ext>
            </a:extLst>
          </p:cNvPr>
          <p:cNvSpPr txBox="1"/>
          <p:nvPr/>
        </p:nvSpPr>
        <p:spPr>
          <a:xfrm>
            <a:off x="8406085" y="2995724"/>
            <a:ext cx="3150525" cy="14773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00B050"/>
                </a:solidFill>
              </a:rPr>
              <a:t>Market Assessment Tool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>
                <a:solidFill>
                  <a:srgbClr val="00B050"/>
                </a:solidFill>
              </a:rPr>
              <a:t>Can we identify levels of wind/solar penetration that lead to market failure?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BB14B2-EA79-5456-10BF-D66F02420379}"/>
              </a:ext>
            </a:extLst>
          </p:cNvPr>
          <p:cNvCxnSpPr>
            <a:cxnSpLocks/>
            <a:stCxn id="3" idx="3"/>
            <a:endCxn id="21" idx="1"/>
          </p:cNvCxnSpPr>
          <p:nvPr/>
        </p:nvCxnSpPr>
        <p:spPr>
          <a:xfrm flipV="1">
            <a:off x="7852756" y="3734388"/>
            <a:ext cx="553329" cy="39398"/>
          </a:xfrm>
          <a:prstGeom prst="straightConnector1">
            <a:avLst/>
          </a:prstGeom>
          <a:ln w="2222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10397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41C8-0ABF-D328-5783-7FA8592B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Merit Order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64DA9-DF70-3E10-2B07-112D0D5180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0974" y="1497366"/>
                <a:ext cx="2836026" cy="1428714"/>
              </a:xfrm>
            </p:spPr>
            <p:txBody>
              <a:bodyPr/>
              <a:lstStyle/>
              <a:p>
                <a:r>
                  <a:rPr lang="en-CA" sz="1800" dirty="0"/>
                  <a:t>Partition price range into N price</a:t>
                </a:r>
                <a:endParaRPr lang="en-CA" sz="18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CA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CA" sz="1800" dirty="0"/>
                  <a:t>Offer Volume is a function of price: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464DA9-DF70-3E10-2B07-112D0D5180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0974" y="1497366"/>
                <a:ext cx="2836026" cy="1428714"/>
              </a:xfrm>
              <a:blipFill>
                <a:blip r:embed="rId2"/>
                <a:stretch>
                  <a:fillRect l="-1288" t="-4274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39A85D-8D33-AF5C-61D6-2E538829A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FCF4-C3EF-BD43-82E0-05BC237DAD2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92102A-D783-6135-D8BC-113881F5148A}"/>
              </a:ext>
            </a:extLst>
          </p:cNvPr>
          <p:cNvSpPr txBox="1"/>
          <p:nvPr/>
        </p:nvSpPr>
        <p:spPr>
          <a:xfrm>
            <a:off x="7331825" y="3186785"/>
            <a:ext cx="4276154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Reduced Form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CA" sz="1800" dirty="0"/>
              <a:t>Create “</a:t>
            </a:r>
            <a:r>
              <a:rPr lang="en-CA" sz="1800" dirty="0" err="1"/>
              <a:t>counterfactural</a:t>
            </a:r>
            <a:r>
              <a:rPr lang="en-CA" sz="1800" dirty="0"/>
              <a:t>” electricity price time series for model calibration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1AC05-6BDF-6BB7-15C3-077304A43CBE}"/>
                  </a:ext>
                </a:extLst>
              </p:cNvPr>
              <p:cNvSpPr txBox="1"/>
              <p:nvPr/>
            </p:nvSpPr>
            <p:spPr>
              <a:xfrm>
                <a:off x="7342910" y="4543523"/>
                <a:ext cx="4276154" cy="1200329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CA" dirty="0">
                    <a:solidFill>
                      <a:srgbClr val="0070C0"/>
                    </a:solidFill>
                  </a:rPr>
                  <a:t>Structural Model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CA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sz="1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CA" sz="1800" dirty="0">
                    <a:solidFill>
                      <a:srgbClr val="0070C0"/>
                    </a:solidFill>
                  </a:rPr>
                  <a:t> points will determine the polynomial of degree N-2.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CA" sz="1800" dirty="0">
                    <a:solidFill>
                      <a:srgbClr val="0070C0"/>
                    </a:solidFill>
                  </a:rPr>
                  <a:t>Simplifies model calibration</a:t>
                </a:r>
                <a:endParaRPr lang="en-CA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21AC05-6BDF-6BB7-15C3-077304A43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2910" y="4543523"/>
                <a:ext cx="4276154" cy="1200329"/>
              </a:xfrm>
              <a:prstGeom prst="rect">
                <a:avLst/>
              </a:prstGeom>
              <a:blipFill>
                <a:blip r:embed="rId3"/>
                <a:stretch>
                  <a:fillRect l="-1138" t="-2010" b="-6533"/>
                </a:stretch>
              </a:blipFill>
              <a:ln>
                <a:solidFill>
                  <a:srgbClr val="0070C0"/>
                </a:solidFill>
              </a:ln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62393C03-BBCA-87A4-78B5-5E6C842BD1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867" y="1362891"/>
            <a:ext cx="6704515" cy="487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3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94BD804-2460-5767-5C71-A762E44BF9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Thank you.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7A748ED-A58A-5982-79C9-FB6366C6A0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8279" y="3960797"/>
            <a:ext cx="8418337" cy="1500145"/>
          </a:xfrm>
        </p:spPr>
        <p:txBody>
          <a:bodyPr/>
          <a:lstStyle/>
          <a:p>
            <a:r>
              <a:rPr lang="en-CA" dirty="0"/>
              <a:t>Leonard Olien</a:t>
            </a:r>
          </a:p>
          <a:p>
            <a:r>
              <a:rPr lang="en-CA" dirty="0">
                <a:hlinkClick r:id="rId2"/>
              </a:rPr>
              <a:t>leonard.olien@ucalgary.ca</a:t>
            </a:r>
            <a:endParaRPr lang="en-CA" dirty="0"/>
          </a:p>
          <a:p>
            <a:r>
              <a:rPr lang="en-CA" b="0" i="0" dirty="0">
                <a:effectLst/>
                <a:latin typeface="-apple-system"/>
              </a:rPr>
              <a:t>www.linkedin.com/in/leonard-olien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184C2-6987-F465-52AF-5A42F90294B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80163"/>
            <a:ext cx="2743200" cy="365125"/>
          </a:xfrm>
          <a:prstGeom prst="rect">
            <a:avLst/>
          </a:prstGeom>
        </p:spPr>
        <p:txBody>
          <a:bodyPr/>
          <a:lstStyle/>
          <a:p>
            <a:fld id="{5C35FCF4-C3EF-BD43-82E0-05BC237DAD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0393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Calgary 2">
      <a:dk1>
        <a:srgbClr val="000000"/>
      </a:dk1>
      <a:lt1>
        <a:srgbClr val="FFFFFF"/>
      </a:lt1>
      <a:dk2>
        <a:srgbClr val="8C857B"/>
      </a:dk2>
      <a:lt2>
        <a:srgbClr val="C3BFB6"/>
      </a:lt2>
      <a:accent1>
        <a:srgbClr val="EE2C2A"/>
      </a:accent1>
      <a:accent2>
        <a:srgbClr val="FFA300"/>
      </a:accent2>
      <a:accent3>
        <a:srgbClr val="FF671F"/>
      </a:accent3>
      <a:accent4>
        <a:srgbClr val="46A67B"/>
      </a:accent4>
      <a:accent5>
        <a:srgbClr val="EC0971"/>
      </a:accent5>
      <a:accent6>
        <a:srgbClr val="9C0533"/>
      </a:accent6>
      <a:hlink>
        <a:srgbClr val="D6001C"/>
      </a:hlink>
      <a:folHlink>
        <a:srgbClr val="8C857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servative - Widescreen" id="{1FDA4292-5ABC-2347-8AEC-8713E981E356}" vid="{2CAB1A43-65EA-6D44-BFF7-FD9BC8254A46}"/>
    </a:ext>
  </a:extLst>
</a:theme>
</file>

<file path=ppt/theme/theme2.xml><?xml version="1.0" encoding="utf-8"?>
<a:theme xmlns:a="http://schemas.openxmlformats.org/drawingml/2006/main" name="Energy Storage">
  <a:themeElements>
    <a:clrScheme name="CanREA">
      <a:dk1>
        <a:srgbClr val="000000"/>
      </a:dk1>
      <a:lt1>
        <a:srgbClr val="6B7B83"/>
      </a:lt1>
      <a:dk2>
        <a:srgbClr val="FFFFFF"/>
      </a:dk2>
      <a:lt2>
        <a:srgbClr val="C3CACE"/>
      </a:lt2>
      <a:accent1>
        <a:srgbClr val="00A9AC"/>
      </a:accent1>
      <a:accent2>
        <a:srgbClr val="A5CD39"/>
      </a:accent2>
      <a:accent3>
        <a:srgbClr val="6B7B83"/>
      </a:accent3>
      <a:accent4>
        <a:srgbClr val="BBFDFE"/>
      </a:accent4>
      <a:accent5>
        <a:srgbClr val="DBEBAF"/>
      </a:accent5>
      <a:accent6>
        <a:srgbClr val="C3CACE"/>
      </a:accent6>
      <a:hlink>
        <a:srgbClr val="00A9AC"/>
      </a:hlink>
      <a:folHlink>
        <a:srgbClr val="005456"/>
      </a:folHlink>
    </a:clrScheme>
    <a:fontScheme name="CanREA (Arial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V_PresentationTemplate_Wide.potx" id="{3AC9B5D7-B24B-4DF6-B172-6054D0C2C323}" vid="{C270F1D0-5C73-4A26-8653-DED0DBC0EBB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D735855909F14FB6250141B48BB436" ma:contentTypeVersion="0" ma:contentTypeDescription="Create a new document." ma:contentTypeScope="" ma:versionID="2668d068a3d15d27978d94907a5ce0c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6ABDF2-BD05-4010-80BA-3DB41DBF867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1379BBF-6672-4ABD-B16E-D222A38B6B9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FC88187-EECF-4C5C-A830-5D04DBE15A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Conservative - Widescreen</Template>
  <TotalTime>138</TotalTime>
  <Words>405</Words>
  <Application>Microsoft Office PowerPoint</Application>
  <PresentationFormat>Widescreen</PresentationFormat>
  <Paragraphs>56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-apple-system</vt:lpstr>
      <vt:lpstr>Arial</vt:lpstr>
      <vt:lpstr>Calibri</vt:lpstr>
      <vt:lpstr>Cambria Math</vt:lpstr>
      <vt:lpstr>Courier New</vt:lpstr>
      <vt:lpstr>Office Theme</vt:lpstr>
      <vt:lpstr>Energy Storage</vt:lpstr>
      <vt:lpstr>Evaluating Renewable Energy and Electricity Prices Using a Polynomial Process Model </vt:lpstr>
      <vt:lpstr>PowerPoint Presentation</vt:lpstr>
      <vt:lpstr>Polynomial Process</vt:lpstr>
      <vt:lpstr>Areas of Research</vt:lpstr>
      <vt:lpstr>Merit Order Model</vt:lpstr>
      <vt:lpstr>Thank you.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Leonard Olien</dc:creator>
  <cp:lastModifiedBy>Leonard Olien</cp:lastModifiedBy>
  <cp:revision>7</cp:revision>
  <dcterms:created xsi:type="dcterms:W3CDTF">2022-06-28T15:40:26Z</dcterms:created>
  <dcterms:modified xsi:type="dcterms:W3CDTF">2022-07-07T14:48:22Z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0x010100D3D735855909F14FB6250141B48BB436</vt:lpwstr>
  </property>
</Properties>
</file>