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gif" ContentType="image/gif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5" r:id="rId1"/>
  </p:sldMasterIdLst>
  <p:notesMasterIdLst>
    <p:notesMasterId r:id="rId37"/>
  </p:notesMasterIdLst>
  <p:handoutMasterIdLst>
    <p:handoutMasterId r:id="rId38"/>
  </p:handoutMasterIdLst>
  <p:sldIdLst>
    <p:sldId id="256" r:id="rId2"/>
    <p:sldId id="460" r:id="rId3"/>
    <p:sldId id="367" r:id="rId4"/>
    <p:sldId id="483" r:id="rId5"/>
    <p:sldId id="484" r:id="rId6"/>
    <p:sldId id="459" r:id="rId7"/>
    <p:sldId id="470" r:id="rId8"/>
    <p:sldId id="461" r:id="rId9"/>
    <p:sldId id="464" r:id="rId10"/>
    <p:sldId id="432" r:id="rId11"/>
    <p:sldId id="383" r:id="rId12"/>
    <p:sldId id="389" r:id="rId13"/>
    <p:sldId id="436" r:id="rId14"/>
    <p:sldId id="427" r:id="rId15"/>
    <p:sldId id="473" r:id="rId16"/>
    <p:sldId id="471" r:id="rId17"/>
    <p:sldId id="472" r:id="rId18"/>
    <p:sldId id="474" r:id="rId19"/>
    <p:sldId id="476" r:id="rId20"/>
    <p:sldId id="477" r:id="rId21"/>
    <p:sldId id="478" r:id="rId22"/>
    <p:sldId id="462" r:id="rId23"/>
    <p:sldId id="479" r:id="rId24"/>
    <p:sldId id="438" r:id="rId25"/>
    <p:sldId id="452" r:id="rId26"/>
    <p:sldId id="469" r:id="rId27"/>
    <p:sldId id="398" r:id="rId28"/>
    <p:sldId id="454" r:id="rId29"/>
    <p:sldId id="455" r:id="rId30"/>
    <p:sldId id="481" r:id="rId31"/>
    <p:sldId id="467" r:id="rId32"/>
    <p:sldId id="463" r:id="rId33"/>
    <p:sldId id="447" r:id="rId34"/>
    <p:sldId id="458" r:id="rId35"/>
    <p:sldId id="482" r:id="rId36"/>
  </p:sldIdLst>
  <p:sldSz cx="9144000" cy="6858000" type="screen4x3"/>
  <p:notesSz cx="6858000" cy="9144000"/>
  <p:custDataLst>
    <p:tags r:id="rId3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Franklin Gothic Demi Cond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Franklin Gothic Demi Cond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Franklin Gothic Demi Cond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Franklin Gothic Demi Cond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Franklin Gothic Demi Cond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Franklin Gothic Demi Cond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Franklin Gothic Demi Cond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Franklin Gothic Demi Cond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Franklin Gothic Demi Cond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99"/>
    <a:srgbClr val="6666FF"/>
    <a:srgbClr val="EF241F"/>
    <a:srgbClr val="FFCC00"/>
    <a:srgbClr val="FFCCCC"/>
    <a:srgbClr val="EBE489"/>
    <a:srgbClr val="CCECFF"/>
    <a:srgbClr val="FFCC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3064" autoAdjust="0"/>
  </p:normalViewPr>
  <p:slideViewPr>
    <p:cSldViewPr>
      <p:cViewPr varScale="1">
        <p:scale>
          <a:sx n="105" d="100"/>
          <a:sy n="105" d="100"/>
        </p:scale>
        <p:origin x="-133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40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 sz="1200">
                <a:latin typeface="Frutiger SAIN Bd v.1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 sz="1200">
                <a:latin typeface="Frutiger SAIN Bd v.1"/>
              </a:defRPr>
            </a:lvl1pPr>
          </a:lstStyle>
          <a:p>
            <a:pPr>
              <a:defRPr/>
            </a:pPr>
            <a:fld id="{58D64E25-BAE8-4E0E-B5A5-7F92F8B3C698}" type="datetimeFigureOut">
              <a:rPr lang="he-IL"/>
              <a:pPr>
                <a:defRPr/>
              </a:pPr>
              <a:t>ט"ז/אב/תשס"ט</a:t>
            </a:fld>
            <a:endParaRPr lang="en-US"/>
          </a:p>
        </p:txBody>
      </p:sp>
      <p:sp>
        <p:nvSpPr>
          <p:cNvPr id="179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 sz="1200">
                <a:latin typeface="Frutiger SAIN Bd v.1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9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 sz="1200">
                <a:latin typeface="Frutiger SAIN Bd v.1"/>
              </a:defRPr>
            </a:lvl1pPr>
          </a:lstStyle>
          <a:p>
            <a:pPr>
              <a:defRPr/>
            </a:pPr>
            <a:fld id="{F6EFFD56-DC91-4CFD-8C75-0B588DC34F2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9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29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7CE1838-8887-405F-A864-1725E661E96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A13406-83F9-47AA-ABB7-BE2C2F3E1794}" type="slidenum">
              <a:rPr lang="he-IL" smtClean="0">
                <a:latin typeface="Arial" pitchFamily="34" charset="0"/>
                <a:cs typeface="Arial" pitchFamily="34" charset="0"/>
              </a:rPr>
              <a:pPr/>
              <a:t>1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5283A3-5DD6-44DA-8C95-7A40ED6758CE}" type="slidenum">
              <a:rPr lang="he-IL" smtClean="0"/>
              <a:pPr/>
              <a:t>16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E35578-4ED5-43DA-8B09-43CCC27BB8DF}" type="slidenum">
              <a:rPr lang="he-IL" smtClean="0"/>
              <a:pPr/>
              <a:t>17</a:t>
            </a:fld>
            <a:endParaRPr 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2E5818-159E-4013-955C-8EC5A8D1D03F}" type="slidenum">
              <a:rPr lang="he-IL" smtClean="0"/>
              <a:pPr/>
              <a:t>18</a:t>
            </a:fld>
            <a:endParaRPr 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 txBox="1">
            <a:spLocks noGrp="1" noChangeArrowheads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fld id="{2FFAE39F-3C94-4891-B5CE-F62AA85D9A0A}" type="slidenum">
              <a:rPr lang="he-IL" sz="120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sz="1200">
              <a:latin typeface="Arial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 txBox="1">
            <a:spLocks noGrp="1" noChangeArrowheads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fld id="{66E6912F-CF13-457A-8C91-1417B2648832}" type="slidenum">
              <a:rPr lang="he-IL" sz="120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sz="1200">
              <a:latin typeface="Arial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Amos: Maybe instead of mental experiment consider ideal schemes, where H(X)=R(X)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E6BDE0-0B24-497D-8662-4592948FC144}" type="slidenum">
              <a:rPr lang="he-IL" smtClean="0"/>
              <a:pPr/>
              <a:t>21</a:t>
            </a:fld>
            <a:endParaRPr lang="en-US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 txBox="1">
            <a:spLocks noGrp="1" noChangeArrowheads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fld id="{D707D954-1F9A-4A26-924F-AF5009AB2652}" type="slidenum">
              <a:rPr lang="he-IL" sz="1200">
                <a:latin typeface="Arial" pitchFamily="34" charset="0"/>
              </a:rPr>
              <a:pPr/>
              <a:t>23</a:t>
            </a:fld>
            <a:endParaRPr lang="en-US" sz="1200">
              <a:latin typeface="Arial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 txBox="1">
            <a:spLocks noGrp="1" noChangeArrowheads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fld id="{545867EC-4119-4CAF-99B6-D0B16C606037}" type="slidenum">
              <a:rPr lang="he-IL" sz="1200">
                <a:latin typeface="Arial" pitchFamily="34" charset="0"/>
              </a:rPr>
              <a:pPr/>
              <a:t>24</a:t>
            </a:fld>
            <a:endParaRPr lang="en-US" sz="1200">
              <a:latin typeface="Arial" pitchFamily="34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 txBox="1">
            <a:spLocks noGrp="1" noChangeArrowheads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fld id="{10524695-EF2B-4982-BCDA-0E1EDB887341}" type="slidenum">
              <a:rPr lang="he-IL" sz="1200">
                <a:latin typeface="Arial" pitchFamily="34" charset="0"/>
              </a:rPr>
              <a:pPr/>
              <a:t>25</a:t>
            </a:fld>
            <a:endParaRPr lang="en-US" sz="1200">
              <a:latin typeface="Arial" pitchFamily="34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 txBox="1">
            <a:spLocks noGrp="1" noChangeArrowheads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fld id="{10524695-EF2B-4982-BCDA-0E1EDB887341}" type="slidenum">
              <a:rPr lang="he-IL" sz="1200">
                <a:latin typeface="Arial" pitchFamily="34" charset="0"/>
              </a:rPr>
              <a:pPr/>
              <a:t>26</a:t>
            </a:fld>
            <a:endParaRPr lang="en-US" sz="1200">
              <a:latin typeface="Arial" pitchFamily="34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A847E5-93BB-443E-A59E-24D6801C608F}" type="slidenum">
              <a:rPr lang="en-US"/>
              <a:pPr/>
              <a:t>4</a:t>
            </a:fld>
            <a:endParaRPr lang="en-US"/>
          </a:p>
        </p:txBody>
      </p:sp>
      <p:sp>
        <p:nvSpPr>
          <p:cNvPr id="251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84213"/>
            <a:ext cx="4562475" cy="3422650"/>
          </a:xfrm>
          <a:ln/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 txBox="1">
            <a:spLocks noGrp="1" noChangeArrowheads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fld id="{F688A251-9636-46D1-9EE6-9C5B7CE86C0D}" type="slidenum">
              <a:rPr lang="he-IL" sz="1200">
                <a:latin typeface="Arial" pitchFamily="34" charset="0"/>
              </a:rPr>
              <a:pPr/>
              <a:t>27</a:t>
            </a:fld>
            <a:endParaRPr lang="en-US" sz="1200">
              <a:latin typeface="Arial" pitchFamily="34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  <a:cs typeface="Arial" pitchFamily="34" charset="0"/>
              </a:rPr>
              <a:t>Matus, other guys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 txBox="1">
            <a:spLocks noGrp="1" noChangeArrowheads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fld id="{FCC07265-D794-4273-91DB-D13810953E20}" type="slidenum">
              <a:rPr lang="he-IL" sz="1200">
                <a:latin typeface="Arial" pitchFamily="34" charset="0"/>
              </a:rPr>
              <a:pPr/>
              <a:t>28</a:t>
            </a:fld>
            <a:endParaRPr lang="en-US" sz="1200">
              <a:latin typeface="Arial" pitchFamily="34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  <a:cs typeface="Arial" pitchFamily="34" charset="0"/>
              </a:rPr>
              <a:t>Matus, other guys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 txBox="1">
            <a:spLocks noGrp="1" noChangeArrowheads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fld id="{9020CA8C-078B-48A5-8E1A-E086EF6DAFF2}" type="slidenum">
              <a:rPr lang="he-IL" sz="1200">
                <a:latin typeface="Arial" pitchFamily="34" charset="0"/>
              </a:rPr>
              <a:pPr/>
              <a:t>29</a:t>
            </a:fld>
            <a:endParaRPr lang="en-US" sz="1200">
              <a:latin typeface="Arial" pitchFamily="34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  <a:cs typeface="Arial" pitchFamily="34" charset="0"/>
              </a:rPr>
              <a:t>Matus, other guys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 txBox="1">
            <a:spLocks noGrp="1" noChangeArrowheads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fld id="{7CE372D7-C0D2-42CE-897F-A770A02AF0BB}" type="slidenum">
              <a:rPr lang="he-IL" sz="1200">
                <a:latin typeface="Arial" pitchFamily="34" charset="0"/>
              </a:rPr>
              <a:pPr/>
              <a:t>30</a:t>
            </a:fld>
            <a:endParaRPr lang="en-US" sz="1200">
              <a:latin typeface="Arial" pitchFamily="34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 txBox="1">
            <a:spLocks noGrp="1" noChangeArrowheads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fld id="{58256414-5EBC-4CBE-9E16-1561B7606472}" type="slidenum">
              <a:rPr lang="he-IL" sz="1200">
                <a:latin typeface="Arial" pitchFamily="34" charset="0"/>
              </a:rPr>
              <a:pPr/>
              <a:t>31</a:t>
            </a:fld>
            <a:endParaRPr lang="en-US" sz="1200">
              <a:latin typeface="Arial" pitchFamily="34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 txBox="1">
            <a:spLocks noGrp="1" noChangeArrowheads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fld id="{BC9B6E90-F4F1-4541-B192-2DDD91AC806B}" type="slidenum">
              <a:rPr lang="he-IL" sz="1200">
                <a:latin typeface="Arial" pitchFamily="34" charset="0"/>
              </a:rPr>
              <a:pPr/>
              <a:t>33</a:t>
            </a:fld>
            <a:endParaRPr lang="en-US" sz="1200">
              <a:latin typeface="Arial" pitchFamily="34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fld id="{AEBA3E97-C4A4-4454-B962-CBBD1B25EFD9}" type="slidenum">
              <a:rPr lang="he-IL" sz="1200">
                <a:latin typeface="Arial" pitchFamily="34" charset="0"/>
              </a:rPr>
              <a:pPr/>
              <a:t>34</a:t>
            </a:fld>
            <a:endParaRPr lang="en-US" sz="1200">
              <a:latin typeface="Arial" pitchFamily="34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9EE572-CA10-48E9-B94E-31E05EECABC1}" type="slidenum">
              <a:rPr lang="he-IL" smtClean="0"/>
              <a:pPr/>
              <a:t>35</a:t>
            </a:fld>
            <a:endParaRPr lang="en-US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A847E5-93BB-443E-A59E-24D6801C608F}" type="slidenum">
              <a:rPr lang="en-US"/>
              <a:pPr/>
              <a:t>5</a:t>
            </a:fld>
            <a:endParaRPr lang="en-US"/>
          </a:p>
        </p:txBody>
      </p:sp>
      <p:sp>
        <p:nvSpPr>
          <p:cNvPr id="251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84213"/>
            <a:ext cx="4562475" cy="3422650"/>
          </a:xfrm>
          <a:ln/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 txBox="1">
            <a:spLocks noGrp="1" noChangeArrowheads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fld id="{A4C3AE94-C952-412C-9E03-8CA82B64BF3B}" type="slidenum">
              <a:rPr lang="he-IL" sz="1200">
                <a:latin typeface="Arial" pitchFamily="34" charset="0"/>
              </a:rPr>
              <a:pPr/>
              <a:t>9</a:t>
            </a:fld>
            <a:endParaRPr lang="en-US" sz="1200">
              <a:latin typeface="Arial" pitchFamily="34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 txBox="1">
            <a:spLocks noGrp="1" noChangeArrowheads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fld id="{FC12496C-5BC7-4AC0-9D78-083EF3C6FB32}" type="slidenum">
              <a:rPr lang="he-IL" sz="1200">
                <a:latin typeface="Arial" pitchFamily="34" charset="0"/>
              </a:rPr>
              <a:pPr/>
              <a:t>10</a:t>
            </a:fld>
            <a:endParaRPr lang="en-US" sz="1200">
              <a:latin typeface="Arial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he-IL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 txBox="1">
            <a:spLocks noGrp="1" noChangeArrowheads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fld id="{108AAB63-1D44-4907-AB5E-675189607FE8}" type="slidenum">
              <a:rPr lang="he-IL" sz="1200">
                <a:latin typeface="Arial" pitchFamily="34" charset="0"/>
              </a:rPr>
              <a:pPr/>
              <a:t>11</a:t>
            </a:fld>
            <a:endParaRPr lang="en-US" sz="1200">
              <a:latin typeface="Arial" pitchFamily="34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 txBox="1">
            <a:spLocks noGrp="1" noChangeArrowheads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fld id="{E11C65C8-557C-4164-8303-CB2CE8E9B14D}" type="slidenum">
              <a:rPr lang="he-IL" sz="1200">
                <a:latin typeface="Arial" pitchFamily="34" charset="0"/>
              </a:rPr>
              <a:pPr/>
              <a:t>12</a:t>
            </a:fld>
            <a:endParaRPr lang="en-US" sz="1200">
              <a:latin typeface="Arial" pitchFamily="34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 txBox="1">
            <a:spLocks noGrp="1" noChangeArrowheads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fld id="{47BD3ACD-B2E9-49CF-9540-B061B9DB61FA}" type="slidenum">
              <a:rPr lang="he-IL" sz="1200">
                <a:latin typeface="Arial" pitchFamily="34" charset="0"/>
              </a:rPr>
              <a:pPr/>
              <a:t>13</a:t>
            </a:fld>
            <a:endParaRPr lang="en-US" sz="1200">
              <a:latin typeface="Arial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 txBox="1">
            <a:spLocks noGrp="1" noChangeArrowheads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fld id="{8BF013E8-0EE5-4A1B-A748-B694100C3F4C}" type="slidenum">
              <a:rPr lang="he-IL" sz="1200">
                <a:latin typeface="Arial" pitchFamily="34" charset="0"/>
              </a:rPr>
              <a:pPr/>
              <a:t>14</a:t>
            </a:fld>
            <a:endParaRPr lang="en-US" sz="1200">
              <a:latin typeface="Arial" pitchFamily="34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306F4-ADEE-4749-98BD-1FB90A44E10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B6A82-28B2-4F4B-A4F4-B39AD273B9B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48506-016B-4443-804F-724D8466835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ABE0B-4D8C-4CAE-81EC-A34E06F22A8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038EA-5355-49F6-B09F-787B8582B25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B9F28-73F0-4137-8AEF-8CDAA2D19CA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34448-1DB4-49CC-B06C-157FACC8CDC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6CF69-F377-43F2-9E90-618F556DF54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2F9BAB-D5CF-461E-B425-5E5AFB52547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A2059-AC6B-454C-A55B-0A7B19595E5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3467F-8737-479B-A39D-8E70A6FD297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30CF3-473F-46C9-8F0D-941201C28E5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endParaRPr lang="en-US" sz="2000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endParaRPr lang="en-US" sz="2000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endParaRPr lang="en-US" sz="2000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endParaRPr lang="en-US" sz="2000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21885-6C9E-4B1F-AC13-5F7F2E598F9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endParaRPr lang="en-US" sz="2000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endParaRPr lang="en-US" sz="2000">
              <a:latin typeface="+mn-lt"/>
              <a:cs typeface="+mn-cs"/>
            </a:endParaRPr>
          </a:p>
        </p:txBody>
      </p:sp>
      <p:sp>
        <p:nvSpPr>
          <p:cNvPr id="2052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Frutiger SAIN Bd v.1" pitchFamily="2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Frutiger SAIN Bd v.1" pitchFamily="2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Frutiger SAIN Bd v.1" pitchFamily="2" charset="0"/>
                <a:cs typeface="Arial" charset="0"/>
              </a:defRPr>
            </a:lvl1pPr>
          </a:lstStyle>
          <a:p>
            <a:pPr>
              <a:defRPr/>
            </a:pPr>
            <a:fld id="{9CA9DDC6-628F-4E1C-88BE-2C71F329D67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57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spcBef>
                  <a:spcPct val="5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  <a:defRPr/>
              </a:pPr>
              <a:endParaRPr lang="en-US" sz="2000">
                <a:latin typeface="Frutiger SAIN Bd v.1" pitchFamily="2" charset="0"/>
                <a:cs typeface="Arial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spcBef>
                  <a:spcPct val="5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  <a:defRPr/>
              </a:pPr>
              <a:endParaRPr lang="en-US" sz="2000">
                <a:latin typeface="Frutiger SAIN Bd v.1" pitchFamily="2" charset="0"/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6" r:id="rId1"/>
    <p:sldLayoutId id="2147484117" r:id="rId2"/>
    <p:sldLayoutId id="2147484118" r:id="rId3"/>
    <p:sldLayoutId id="2147484119" r:id="rId4"/>
    <p:sldLayoutId id="2147484120" r:id="rId5"/>
    <p:sldLayoutId id="2147484121" r:id="rId6"/>
    <p:sldLayoutId id="2147484122" r:id="rId7"/>
    <p:sldLayoutId id="2147484123" r:id="rId8"/>
    <p:sldLayoutId id="2147484124" r:id="rId9"/>
    <p:sldLayoutId id="2147484125" r:id="rId10"/>
    <p:sldLayoutId id="2147484126" r:id="rId11"/>
    <p:sldLayoutId id="2147484127" r:id="rId12"/>
    <p:sldLayoutId id="2147484128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9BBB5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9BBB5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8064A2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.il/imgres?imgurl=http://i106.photobucket.com/albums/m242/axiemeluv/Smiley/thinking_emoticon.jpg&amp;imgrefurl=http://community.xat.com/showthread.php?p=9774&amp;usg=__w-c6B6y3tjgCqUsQuf-2uFHLse4=&amp;h=140&amp;w=88&amp;sz=12&amp;hl=iw&amp;start=5&amp;sig2=r-58PWGXW8uGQukkN8jP3A&amp;um=1&amp;tbnid=zEqdUuowu_4B1M:&amp;tbnh=93&amp;tbnw=58&amp;ei=_bOmSe_rNY7M0AXikcnVAg&amp;prev=/images?q=thinking+smiley&amp;um=1&amp;hl=iw&amp;sa=N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.il/imgres?imgurl=http://ecolu-info.unige.ch/~haurie/mutate/Mutate_final/Lectures/Lect_1_4_6/Image408.gif&amp;imgrefurl=http://ecolu-info.unige.ch/~haurie/mutate/Mutate_final/Lectures/Lect_1_4_6/lect_1_4_6.htm&amp;usg=__8-d1XjPhDY5pisqPaLKjfOv0cwE=&amp;h=273&amp;w=280&amp;sz=5&amp;hl=iw&amp;start=4&amp;um=1&amp;tbnid=CqacSbMid_dTOM:&amp;tbnh=111&amp;tbnw=114&amp;prev=/images?q=linear+program&amp;um=1&amp;hl=iw" TargetMode="External"/><Relationship Id="rId3" Type="http://schemas.openxmlformats.org/officeDocument/2006/relationships/image" Target="../media/image6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mages.google.co.il/imgres?imgurl=http://www.masternewmedia.org/images/little-sisters-sharing-secret-by-Viewimages-dot-com-72482743-415.jpg&amp;imgrefurl=http://www.masternewmedia.org/online_collaboration/sharing-and-collaboration/how-to-make-online-sharing-more-effective-Joshua-Porter-20071005.htm&amp;usg=__aGpNdVx9wsqA7ci6yipVHtOW0t0=&amp;h=257&amp;w=415&amp;sz=23&amp;hl=iw&amp;start=2&amp;um=1&amp;tbnid=7pD-2nWuo6zHSM:&amp;tbnh=77&amp;tbnw=125&amp;prev=/images?q=secret+sharing&amp;um=1&amp;hl=iw&amp;sa=N" TargetMode="External"/><Relationship Id="rId5" Type="http://schemas.openxmlformats.org/officeDocument/2006/relationships/image" Target="../media/image7.jpeg"/><Relationship Id="rId4" Type="http://schemas.openxmlformats.org/officeDocument/2006/relationships/hyperlink" Target="http://en.wikipedia.org/wiki/File:Claude_Elwood_Shannon_(1916-2001).jpg" TargetMode="External"/><Relationship Id="rId9" Type="http://schemas.openxmlformats.org/officeDocument/2006/relationships/image" Target="../media/image9.jpe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.il/imgres?imgurl=http://ecolu-info.unige.ch/~haurie/mutate/Mutate_final/Lectures/Lect_1_4_6/Image408.gif&amp;imgrefurl=http://ecolu-info.unige.ch/~haurie/mutate/Mutate_final/Lectures/Lect_1_4_6/lect_1_4_6.htm&amp;usg=__8-d1XjPhDY5pisqPaLKjfOv0cwE=&amp;h=273&amp;w=280&amp;sz=5&amp;hl=iw&amp;start=4&amp;um=1&amp;tbnid=CqacSbMid_dTOM:&amp;tbnh=111&amp;tbnw=114&amp;prev=/images?q=linear+program&amp;um=1&amp;hl=iw" TargetMode="External"/><Relationship Id="rId3" Type="http://schemas.openxmlformats.org/officeDocument/2006/relationships/image" Target="../media/image6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mages.google.co.il/imgres?imgurl=http://www.masternewmedia.org/images/little-sisters-sharing-secret-by-Viewimages-dot-com-72482743-415.jpg&amp;imgrefurl=http://www.masternewmedia.org/online_collaboration/sharing-and-collaboration/how-to-make-online-sharing-more-effective-Joshua-Porter-20071005.htm&amp;usg=__aGpNdVx9wsqA7ci6yipVHtOW0t0=&amp;h=257&amp;w=415&amp;sz=23&amp;hl=iw&amp;start=2&amp;um=1&amp;tbnid=7pD-2nWuo6zHSM:&amp;tbnh=77&amp;tbnw=125&amp;prev=/images?q=secret+sharing&amp;um=1&amp;hl=iw&amp;sa=N" TargetMode="External"/><Relationship Id="rId5" Type="http://schemas.openxmlformats.org/officeDocument/2006/relationships/image" Target="../media/image7.jpeg"/><Relationship Id="rId4" Type="http://schemas.openxmlformats.org/officeDocument/2006/relationships/hyperlink" Target="http://en.wikipedia.org/wiki/File:Claude_Elwood_Shannon_(1916-2001).jpg" TargetMode="External"/><Relationship Id="rId9" Type="http://schemas.openxmlformats.org/officeDocument/2006/relationships/image" Target="../media/image9.jpe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.il/imgres?imgurl=http://www.masternewmedia.org/images/little-sisters-sharing-secret-by-Viewimages-dot-com-72482743-415.jpg&amp;imgrefurl=http://www.masternewmedia.org/online_collaboration/sharing-and-collaboration/how-to-make-online-sharing-more-effective-Joshua-Porter-20071005.htm&amp;usg=__aGpNdVx9wsqA7ci6yipVHtOW0t0=&amp;h=257&amp;w=415&amp;sz=23&amp;hl=iw&amp;start=2&amp;um=1&amp;tbnid=7pD-2nWuo6zHSM:&amp;tbnh=77&amp;tbnw=125&amp;prev=/images?q=secret+sharing&amp;um=1&amp;hl=iw&amp;sa=N" TargetMode="External"/><Relationship Id="rId3" Type="http://schemas.openxmlformats.org/officeDocument/2006/relationships/image" Target="../media/image10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en.wikipedia.org/wiki/File:Claude_Elwood_Shannon_(1916-2001).jpg" TargetMode="External"/><Relationship Id="rId11" Type="http://schemas.openxmlformats.org/officeDocument/2006/relationships/image" Target="../media/image11.jpeg"/><Relationship Id="rId5" Type="http://schemas.openxmlformats.org/officeDocument/2006/relationships/image" Target="../media/image9.jpeg"/><Relationship Id="rId10" Type="http://schemas.openxmlformats.org/officeDocument/2006/relationships/hyperlink" Target="http://images.google.co.il/imgres?imgurl=http://solutions.psu.edu/images/solution_source_questions.jpg&amp;imgrefurl=http://solutions.psu.edu/&amp;usg=__EkKX42XXP_rWA_U_8VijK8ribwA=&amp;h=330&amp;w=320&amp;sz=32&amp;hl=iw&amp;start=1&amp;um=1&amp;tbnid=rSdkJzfARhq52M:&amp;tbnh=119&amp;tbnw=115&amp;prev=/images?q=solution&amp;um=1&amp;hl=iw" TargetMode="External"/><Relationship Id="rId4" Type="http://schemas.openxmlformats.org/officeDocument/2006/relationships/hyperlink" Target="http://images.google.co.il/imgres?imgurl=http://ecolu-info.unige.ch/~haurie/mutate/Mutate_final/Lectures/Lect_1_4_6/Image408.gif&amp;imgrefurl=http://ecolu-info.unige.ch/~haurie/mutate/Mutate_final/Lectures/Lect_1_4_6/lect_1_4_6.htm&amp;usg=__8-d1XjPhDY5pisqPaLKjfOv0cwE=&amp;h=273&amp;w=280&amp;sz=5&amp;hl=iw&amp;start=4&amp;um=1&amp;tbnid=CqacSbMid_dTOM:&amp;tbnh=111&amp;tbnw=114&amp;prev=/images?q=linear+program&amp;um=1&amp;hl=iw" TargetMode="External"/><Relationship Id="rId9" Type="http://schemas.openxmlformats.org/officeDocument/2006/relationships/image" Target="../media/image8.jpe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.il/imgres?imgurl=http://www.masternewmedia.org/images/little-sisters-sharing-secret-by-Viewimages-dot-com-72482743-415.jpg&amp;imgrefurl=http://www.masternewmedia.org/online_collaboration/sharing-and-collaboration/how-to-make-online-sharing-more-effective-Joshua-Porter-20071005.htm&amp;usg=__aGpNdVx9wsqA7ci6yipVHtOW0t0=&amp;h=257&amp;w=415&amp;sz=23&amp;hl=iw&amp;start=2&amp;um=1&amp;tbnid=7pD-2nWuo6zHSM:&amp;tbnh=77&amp;tbnw=125&amp;prev=/images?q=secret+sharing&amp;um=1&amp;hl=iw&amp;sa=N" TargetMode="External"/><Relationship Id="rId3" Type="http://schemas.openxmlformats.org/officeDocument/2006/relationships/image" Target="../media/image10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en.wikipedia.org/wiki/File:Claude_Elwood_Shannon_(1916-2001).jpg" TargetMode="External"/><Relationship Id="rId5" Type="http://schemas.openxmlformats.org/officeDocument/2006/relationships/image" Target="../media/image9.jpeg"/><Relationship Id="rId4" Type="http://schemas.openxmlformats.org/officeDocument/2006/relationships/hyperlink" Target="http://images.google.co.il/imgres?imgurl=http://ecolu-info.unige.ch/~haurie/mutate/Mutate_final/Lectures/Lect_1_4_6/Image408.gif&amp;imgrefurl=http://ecolu-info.unige.ch/~haurie/mutate/Mutate_final/Lectures/Lect_1_4_6/lect_1_4_6.htm&amp;usg=__8-d1XjPhDY5pisqPaLKjfOv0cwE=&amp;h=273&amp;w=280&amp;sz=5&amp;hl=iw&amp;start=4&amp;um=1&amp;tbnid=CqacSbMid_dTOM:&amp;tbnh=111&amp;tbnw=114&amp;prev=/images?q=linear+program&amp;um=1&amp;hl=iw" TargetMode="External"/><Relationship Id="rId9" Type="http://schemas.openxmlformats.org/officeDocument/2006/relationships/image" Target="../media/image8.jpe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.il/imgres?imgurl=http://www.masternewmedia.org/images/little-sisters-sharing-secret-by-Viewimages-dot-com-72482743-415.jpg&amp;imgrefurl=http://www.masternewmedia.org/online_collaboration/sharing-and-collaboration/how-to-make-online-sharing-more-effective-Joshua-Porter-20071005.htm&amp;usg=__aGpNdVx9wsqA7ci6yipVHtOW0t0=&amp;h=257&amp;w=415&amp;sz=23&amp;hl=iw&amp;start=2&amp;um=1&amp;tbnid=7pD-2nWuo6zHSM:&amp;tbnh=77&amp;tbnw=125&amp;prev=/images?q=secret+sharing&amp;um=1&amp;hl=iw&amp;sa=N" TargetMode="External"/><Relationship Id="rId13" Type="http://schemas.openxmlformats.org/officeDocument/2006/relationships/hyperlink" Target="http://images.google.co.il/imgres?imgurl=http://suarts.org/files/minisites/2692/question_mark.jpg&amp;imgrefurl=http://www.wellsphere.com/wellpage/best-under-eye-cream&amp;usg=__NxUhPl_Gwu2tbWmaCHIqfgTnof0=&amp;h=400&amp;w=400&amp;sz=9&amp;hl=iw&amp;start=10&amp;um=1&amp;tbnid=h71jWJEKjXT5mM:&amp;tbnh=124&amp;tbnw=124&amp;prev=/images?q=question+mark&amp;um=1&amp;hl=iw" TargetMode="External"/><Relationship Id="rId18" Type="http://schemas.openxmlformats.org/officeDocument/2006/relationships/image" Target="../media/image16.jpeg"/><Relationship Id="rId3" Type="http://schemas.openxmlformats.org/officeDocument/2006/relationships/image" Target="../media/image10.jpeg"/><Relationship Id="rId7" Type="http://schemas.openxmlformats.org/officeDocument/2006/relationships/image" Target="../media/image7.jpeg"/><Relationship Id="rId12" Type="http://schemas.openxmlformats.org/officeDocument/2006/relationships/image" Target="../media/image13.jpeg"/><Relationship Id="rId17" Type="http://schemas.openxmlformats.org/officeDocument/2006/relationships/hyperlink" Target="http://images.google.co.il/imgres?imgurl=https://wsrp.dev.java.net/public/image/new.jpg&amp;imgrefurl=https://wsrp.dev.java.net/&amp;usg=__aGQIk3X7d-TCJsl_t_eOnWbtB88=&amp;h=323&amp;w=379&amp;sz=19&amp;hl=iw&amp;start=1&amp;um=1&amp;tbnid=GggYhjdf5BnQyM:&amp;tbnh=105&amp;tbnw=123&amp;prev=/images?q=new&amp;um=1&amp;hl=iw" TargetMode="External"/><Relationship Id="rId2" Type="http://schemas.openxmlformats.org/officeDocument/2006/relationships/notesSlide" Target="../notesSlides/notesSlide22.xml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en.wikipedia.org/wiki/File:Claude_Elwood_Shannon_(1916-2001).jpg" TargetMode="External"/><Relationship Id="rId11" Type="http://schemas.openxmlformats.org/officeDocument/2006/relationships/image" Target="../media/image12.jpeg"/><Relationship Id="rId5" Type="http://schemas.openxmlformats.org/officeDocument/2006/relationships/image" Target="../media/image9.jpeg"/><Relationship Id="rId15" Type="http://schemas.openxmlformats.org/officeDocument/2006/relationships/slide" Target="slide32.xml"/><Relationship Id="rId10" Type="http://schemas.openxmlformats.org/officeDocument/2006/relationships/hyperlink" Target="http://images.google.co.il/imgres?imgurl=http://www.cs.bgu.ac.il/~beimel/pic1.jpg&amp;imgrefurl=http://www.cs.bgu.ac.il/~beimel/&amp;usg=__x85cThTenMRpwfqQrmuz5KajXrg=&amp;h=115&amp;w=122&amp;sz=10&amp;hl=iw&amp;start=1&amp;um=1&amp;tbnid=q0IG39HT1AOpTM:&amp;tbnh=84&amp;tbnw=89&amp;prev=/images?q=amos+beimel&amp;um=1&amp;hl=iw" TargetMode="External"/><Relationship Id="rId4" Type="http://schemas.openxmlformats.org/officeDocument/2006/relationships/hyperlink" Target="http://images.google.co.il/imgres?imgurl=http://ecolu-info.unige.ch/~haurie/mutate/Mutate_final/Lectures/Lect_1_4_6/Image408.gif&amp;imgrefurl=http://ecolu-info.unige.ch/~haurie/mutate/Mutate_final/Lectures/Lect_1_4_6/lect_1_4_6.htm&amp;usg=__8-d1XjPhDY5pisqPaLKjfOv0cwE=&amp;h=273&amp;w=280&amp;sz=5&amp;hl=iw&amp;start=4&amp;um=1&amp;tbnid=CqacSbMid_dTOM:&amp;tbnh=111&amp;tbnw=114&amp;prev=/images?q=linear+program&amp;um=1&amp;hl=iw" TargetMode="External"/><Relationship Id="rId9" Type="http://schemas.openxmlformats.org/officeDocument/2006/relationships/image" Target="../media/image8.jpeg"/><Relationship Id="rId14" Type="http://schemas.openxmlformats.org/officeDocument/2006/relationships/image" Target="../media/image1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2"/>
          <p:cNvSpPr txBox="1">
            <a:spLocks noChangeArrowheads="1"/>
          </p:cNvSpPr>
          <p:nvPr/>
        </p:nvSpPr>
        <p:spPr bwMode="auto">
          <a:xfrm>
            <a:off x="76200" y="458788"/>
            <a:ext cx="8991600" cy="347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4400" dirty="0">
                <a:solidFill>
                  <a:srgbClr val="0070C0"/>
                </a:solidFill>
                <a:latin typeface="Arial Black" pitchFamily="34" charset="0"/>
              </a:rPr>
              <a:t>Secret </a:t>
            </a:r>
            <a:r>
              <a:rPr lang="en-US" sz="4400" dirty="0" smtClean="0">
                <a:solidFill>
                  <a:srgbClr val="0070C0"/>
                </a:solidFill>
                <a:latin typeface="Arial Black" pitchFamily="34" charset="0"/>
              </a:rPr>
              <a:t>Sharing, </a:t>
            </a:r>
            <a:r>
              <a:rPr lang="en-US" sz="4400" dirty="0" err="1" smtClean="0">
                <a:solidFill>
                  <a:srgbClr val="0070C0"/>
                </a:solidFill>
                <a:latin typeface="Arial Black" pitchFamily="34" charset="0"/>
              </a:rPr>
              <a:t>Matroids</a:t>
            </a:r>
            <a:r>
              <a:rPr lang="en-US" sz="4400" dirty="0" smtClean="0">
                <a:solidFill>
                  <a:srgbClr val="0070C0"/>
                </a:solidFill>
                <a:latin typeface="Arial Black" pitchFamily="34" charset="0"/>
              </a:rPr>
              <a:t>, </a:t>
            </a:r>
            <a:endParaRPr lang="en-US" sz="4400" dirty="0">
              <a:solidFill>
                <a:srgbClr val="0070C0"/>
              </a:solidFill>
              <a:latin typeface="Arial Black" pitchFamily="34" charset="0"/>
            </a:endParaRPr>
          </a:p>
          <a:p>
            <a:pPr algn="ctr"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4400" dirty="0">
                <a:solidFill>
                  <a:srgbClr val="0070C0"/>
                </a:solidFill>
                <a:latin typeface="Arial Black" pitchFamily="34" charset="0"/>
              </a:rPr>
              <a:t>and </a:t>
            </a:r>
          </a:p>
          <a:p>
            <a:pPr algn="ctr"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4400" dirty="0">
                <a:solidFill>
                  <a:srgbClr val="0070C0"/>
                </a:solidFill>
                <a:latin typeface="Arial Black" pitchFamily="34" charset="0"/>
              </a:rPr>
              <a:t>Non-Shannon Information Inequalities</a:t>
            </a:r>
            <a:endParaRPr lang="en-US" sz="4400" dirty="0">
              <a:solidFill>
                <a:srgbClr val="0070C0"/>
              </a:solidFill>
              <a:latin typeface="Frutiger SAIN Bd v.1"/>
            </a:endParaRPr>
          </a:p>
        </p:txBody>
      </p:sp>
      <p:sp>
        <p:nvSpPr>
          <p:cNvPr id="15363" name="WordArt 7"/>
          <p:cNvSpPr>
            <a:spLocks noChangeArrowheads="1" noChangeShapeType="1" noTextEdit="1"/>
          </p:cNvSpPr>
          <p:nvPr/>
        </p:nvSpPr>
        <p:spPr bwMode="auto">
          <a:xfrm>
            <a:off x="1600200" y="4724400"/>
            <a:ext cx="5867400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Amos </a:t>
            </a:r>
            <a:r>
              <a:rPr lang="en-US" sz="3600" kern="10" dirty="0" err="1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Beimel</a:t>
            </a:r>
            <a:endParaRPr lang="en-US" sz="3600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 Black"/>
            </a:endParaRPr>
          </a:p>
          <a:p>
            <a:pPr algn="ctr">
              <a:defRPr/>
            </a:pPr>
            <a:r>
              <a:rPr lang="en-US" sz="36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Ben-Gurion </a:t>
            </a:r>
            <a:r>
              <a:rPr lang="en-US" sz="36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University</a:t>
            </a:r>
          </a:p>
          <a:p>
            <a:pPr algn="ctr">
              <a:defRPr/>
            </a:pPr>
            <a:r>
              <a:rPr lang="en-US" sz="2100" dirty="0" smtClean="0">
                <a:solidFill>
                  <a:schemeClr val="bg2"/>
                </a:solidFill>
                <a:latin typeface="Consolas" pitchFamily="49" charset="0"/>
                <a:cs typeface="Guttman Aharoni" pitchFamily="2" charset="-79"/>
              </a:rPr>
              <a:t>Joint works with Noam </a:t>
            </a:r>
            <a:r>
              <a:rPr lang="en-US" sz="2100" dirty="0" err="1" smtClean="0">
                <a:solidFill>
                  <a:schemeClr val="bg2"/>
                </a:solidFill>
                <a:latin typeface="Consolas" pitchFamily="49" charset="0"/>
                <a:cs typeface="Guttman Aharoni" pitchFamily="2" charset="-79"/>
              </a:rPr>
              <a:t>Livne</a:t>
            </a:r>
            <a:r>
              <a:rPr lang="en-US" sz="2100" dirty="0" smtClean="0">
                <a:solidFill>
                  <a:schemeClr val="bg2"/>
                </a:solidFill>
                <a:latin typeface="Consolas" pitchFamily="49" charset="0"/>
                <a:cs typeface="Guttman Aharoni" pitchFamily="2" charset="-79"/>
              </a:rPr>
              <a:t>, </a:t>
            </a:r>
            <a:r>
              <a:rPr lang="en-US" sz="2100" dirty="0" err="1" smtClean="0">
                <a:solidFill>
                  <a:schemeClr val="bg2"/>
                </a:solidFill>
                <a:latin typeface="Consolas" pitchFamily="49" charset="0"/>
                <a:cs typeface="Guttman Aharoni" pitchFamily="2" charset="-79"/>
              </a:rPr>
              <a:t>Carles</a:t>
            </a:r>
            <a:r>
              <a:rPr lang="en-US" sz="2100" dirty="0" smtClean="0">
                <a:solidFill>
                  <a:schemeClr val="bg2"/>
                </a:solidFill>
                <a:latin typeface="Consolas" pitchFamily="49" charset="0"/>
                <a:cs typeface="Guttman Aharoni" pitchFamily="2" charset="-79"/>
              </a:rPr>
              <a:t> </a:t>
            </a:r>
            <a:r>
              <a:rPr lang="en-US" sz="2100" dirty="0" err="1" smtClean="0">
                <a:solidFill>
                  <a:schemeClr val="bg2"/>
                </a:solidFill>
                <a:latin typeface="Consolas" pitchFamily="49" charset="0"/>
                <a:cs typeface="Guttman Aharoni" pitchFamily="2" charset="-79"/>
              </a:rPr>
              <a:t>Padro</a:t>
            </a:r>
            <a:r>
              <a:rPr lang="en-US" sz="2100" dirty="0" smtClean="0">
                <a:solidFill>
                  <a:schemeClr val="bg2"/>
                </a:solidFill>
                <a:latin typeface="Consolas" pitchFamily="49" charset="0"/>
                <a:cs typeface="Guttman Aharoni" pitchFamily="2" charset="-79"/>
              </a:rPr>
              <a:t>, Ilan </a:t>
            </a:r>
            <a:r>
              <a:rPr lang="en-US" sz="2100" dirty="0" err="1" smtClean="0">
                <a:solidFill>
                  <a:schemeClr val="bg2"/>
                </a:solidFill>
                <a:latin typeface="Consolas" pitchFamily="49" charset="0"/>
                <a:cs typeface="Guttman Aharoni" pitchFamily="2" charset="-79"/>
              </a:rPr>
              <a:t>Orlov</a:t>
            </a:r>
            <a:endParaRPr lang="en-US" sz="2100" dirty="0">
              <a:solidFill>
                <a:schemeClr val="bg2"/>
              </a:solidFill>
              <a:latin typeface="Consolas" pitchFamily="49" charset="0"/>
              <a:cs typeface="Guttman Aharoni" pitchFamily="2" charset="-79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152400"/>
            <a:ext cx="8686800" cy="609600"/>
          </a:xfrm>
        </p:spPr>
        <p:txBody>
          <a:bodyPr/>
          <a:lstStyle/>
          <a:p>
            <a:pPr algn="ctr" eaLnBrk="1" hangingPunct="1"/>
            <a:r>
              <a:rPr lang="en-US" sz="3600" smtClean="0">
                <a:solidFill>
                  <a:srgbClr val="4603CD"/>
                </a:solidFill>
              </a:rPr>
              <a:t>(Shannon’s) Entropy</a:t>
            </a:r>
          </a:p>
        </p:txBody>
      </p:sp>
      <p:sp>
        <p:nvSpPr>
          <p:cNvPr id="28979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04800" y="889000"/>
            <a:ext cx="8610600" cy="4595104"/>
          </a:xfrm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</a:rPr>
              <a:t>X</a:t>
            </a:r>
            <a:r>
              <a:rPr lang="en-US" sz="2200" b="1" dirty="0" smtClean="0">
                <a:latin typeface="Consolas" pitchFamily="49" charset="0"/>
              </a:rPr>
              <a:t> </a:t>
            </a:r>
            <a:r>
              <a:rPr lang="en-US" sz="2200" b="1" dirty="0" err="1" smtClean="0">
                <a:latin typeface="Consolas" pitchFamily="49" charset="0"/>
              </a:rPr>
              <a:t>r.v</a:t>
            </a:r>
            <a:r>
              <a:rPr lang="en-US" sz="2200" b="1" dirty="0" smtClean="0">
                <a:latin typeface="Consolas" pitchFamily="49" charset="0"/>
              </a:rPr>
              <a:t>. with 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</a:rPr>
              <a:t>|support| = </a:t>
            </a: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</a:rPr>
              <a:t>k</a:t>
            </a:r>
            <a:r>
              <a:rPr lang="en-US" sz="2200" b="1" dirty="0" smtClean="0">
                <a:latin typeface="Consolas" pitchFamily="49" charset="0"/>
              </a:rPr>
              <a:t> (</a:t>
            </a: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</a:rPr>
              <a:t>k</a:t>
            </a:r>
            <a:r>
              <a:rPr lang="en-US" sz="2200" b="1" dirty="0" smtClean="0">
                <a:latin typeface="Consolas" pitchFamily="49" charset="0"/>
              </a:rPr>
              <a:t> possible values)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200" b="1" dirty="0" smtClean="0">
              <a:latin typeface="Consolas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</a:rPr>
              <a:t>H(</a:t>
            </a: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</a:rPr>
              <a:t>X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</a:rPr>
              <a:t>)</a:t>
            </a:r>
            <a:r>
              <a:rPr lang="en-US" sz="2200" b="1" dirty="0" smtClean="0">
                <a:latin typeface="Consolas" pitchFamily="49" charset="0"/>
              </a:rPr>
              <a:t> – entropy of </a:t>
            </a: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</a:rPr>
              <a:t>X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</a:rPr>
              <a:t>H(</a:t>
            </a: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</a:rPr>
              <a:t>X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</a:rPr>
              <a:t>)</a:t>
            </a:r>
            <a:r>
              <a:rPr lang="en-US" sz="2200" b="1" dirty="0" smtClean="0">
                <a:latin typeface="Consolas" pitchFamily="49" charset="0"/>
              </a:rPr>
              <a:t> 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</a:rPr>
              <a:t>=</a:t>
            </a:r>
            <a:r>
              <a:rPr lang="en-US" sz="2200" b="1" dirty="0" smtClean="0">
                <a:latin typeface="Consolas" pitchFamily="49" charset="0"/>
              </a:rPr>
              <a:t> 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</a:rPr>
              <a:t>-E</a:t>
            </a:r>
            <a:r>
              <a:rPr lang="en-US" sz="1000" b="1" dirty="0" smtClean="0">
                <a:solidFill>
                  <a:schemeClr val="hlink"/>
                </a:solidFill>
                <a:latin typeface="Consolas" pitchFamily="49" charset="0"/>
              </a:rPr>
              <a:t> 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</a:rPr>
              <a:t>log(Pr[</a:t>
            </a: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</a:rPr>
              <a:t>X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</a:rPr>
              <a:t>]) = -</a:t>
            </a:r>
            <a:r>
              <a:rPr lang="en-US" b="1" dirty="0" smtClean="0">
                <a:solidFill>
                  <a:schemeClr val="hlink"/>
                </a:solidFill>
                <a:sym typeface="Euclid Symbol" pitchFamily="18" charset="2"/>
              </a:rPr>
              <a:t></a:t>
            </a:r>
            <a:r>
              <a:rPr lang="en-US" sz="2200" b="1" baseline="-25000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 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Pr[</a:t>
            </a: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X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=</a:t>
            </a: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x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]log</a:t>
            </a:r>
            <a:r>
              <a:rPr lang="en-US" sz="10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 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Pr[</a:t>
            </a: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X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=</a:t>
            </a: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x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]</a:t>
            </a:r>
            <a:r>
              <a:rPr lang="en-US" sz="2800" dirty="0" smtClean="0">
                <a:solidFill>
                  <a:schemeClr val="hlink"/>
                </a:solidFill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</a:rPr>
              <a:t>0 ≤ H(</a:t>
            </a: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</a:rPr>
              <a:t>X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</a:rPr>
              <a:t>) ≤ log</a:t>
            </a:r>
            <a:r>
              <a:rPr lang="en-US" sz="10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 </a:t>
            </a: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</a:rPr>
              <a:t>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</a:rPr>
              <a:t>H(</a:t>
            </a: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</a:rPr>
              <a:t>X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</a:rPr>
              <a:t>)=0</a:t>
            </a:r>
            <a:r>
              <a:rPr lang="en-US" sz="2200" b="1" dirty="0" smtClean="0">
                <a:latin typeface="Consolas" pitchFamily="49" charset="0"/>
              </a:rPr>
              <a:t> </a:t>
            </a:r>
            <a:r>
              <a:rPr lang="en-US" sz="2200" b="1" dirty="0" err="1" smtClean="0">
                <a:latin typeface="Consolas" pitchFamily="49" charset="0"/>
              </a:rPr>
              <a:t>iff</a:t>
            </a:r>
            <a:r>
              <a:rPr lang="en-US" sz="2200" b="1" dirty="0" smtClean="0">
                <a:latin typeface="Consolas" pitchFamily="49" charset="0"/>
              </a:rPr>
              <a:t> 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</a:rPr>
              <a:t>X</a:t>
            </a:r>
            <a:r>
              <a:rPr lang="en-US" sz="2200" b="1" dirty="0" smtClean="0">
                <a:latin typeface="Consolas" pitchFamily="49" charset="0"/>
              </a:rPr>
              <a:t> is deterministic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</a:rPr>
              <a:t>H(</a:t>
            </a: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</a:rPr>
              <a:t>X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</a:rPr>
              <a:t>)=log</a:t>
            </a:r>
            <a:r>
              <a:rPr lang="en-US" sz="10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 </a:t>
            </a: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</a:rPr>
              <a:t>k</a:t>
            </a:r>
            <a:r>
              <a:rPr lang="en-US" sz="2200" b="1" dirty="0" smtClean="0">
                <a:latin typeface="Consolas" pitchFamily="49" charset="0"/>
              </a:rPr>
              <a:t> </a:t>
            </a:r>
            <a:r>
              <a:rPr lang="en-US" sz="2200" b="1" dirty="0" err="1" smtClean="0">
                <a:latin typeface="Consolas" pitchFamily="49" charset="0"/>
              </a:rPr>
              <a:t>iff</a:t>
            </a:r>
            <a:r>
              <a:rPr lang="en-US" sz="2200" b="1" dirty="0" smtClean="0">
                <a:latin typeface="Consolas" pitchFamily="49" charset="0"/>
              </a:rPr>
              <a:t> </a:t>
            </a: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</a:rPr>
              <a:t>X</a:t>
            </a:r>
            <a:r>
              <a:rPr lang="en-US" sz="2200" b="1" dirty="0" smtClean="0">
                <a:latin typeface="Consolas" pitchFamily="49" charset="0"/>
              </a:rPr>
              <a:t> is uniformly distributed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200" b="1" dirty="0" smtClean="0">
              <a:latin typeface="Consolas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</a:rPr>
              <a:t>H(</a:t>
            </a: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</a:rPr>
              <a:t>XY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</a:rPr>
              <a:t>)</a:t>
            </a:r>
            <a:r>
              <a:rPr lang="en-US" sz="2200" b="1" dirty="0" smtClean="0">
                <a:latin typeface="Consolas" pitchFamily="49" charset="0"/>
              </a:rPr>
              <a:t> – The joint entropy of a pair of two variables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</a:rPr>
              <a:t>H(</a:t>
            </a: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</a:rPr>
              <a:t>Y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</a:rPr>
              <a:t>) ≤ H(</a:t>
            </a: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</a:rPr>
              <a:t>XY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</a:rPr>
              <a:t>) ≤ H(</a:t>
            </a: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</a:rPr>
              <a:t>X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</a:rPr>
              <a:t>) + H(</a:t>
            </a: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</a:rPr>
              <a:t>Y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</a:rPr>
              <a:t>)</a:t>
            </a:r>
            <a:r>
              <a:rPr lang="en-US" sz="2200" b="1" dirty="0" smtClean="0">
                <a:latin typeface="Consolas" pitchFamily="49" charset="0"/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</a:rPr>
              <a:t>H(</a:t>
            </a: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</a:rPr>
              <a:t>XY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</a:rPr>
              <a:t>) = H(</a:t>
            </a: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</a:rPr>
              <a:t>X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</a:rPr>
              <a:t>) + H(</a:t>
            </a: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</a:rPr>
              <a:t>Y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</a:rPr>
              <a:t>)</a:t>
            </a:r>
            <a:r>
              <a:rPr lang="en-US" sz="2200" b="1" dirty="0" smtClean="0">
                <a:latin typeface="Consolas" pitchFamily="49" charset="0"/>
              </a:rPr>
              <a:t> </a:t>
            </a:r>
            <a:r>
              <a:rPr lang="en-US" sz="2200" b="1" dirty="0" err="1" smtClean="0">
                <a:latin typeface="Consolas" pitchFamily="49" charset="0"/>
              </a:rPr>
              <a:t>iff</a:t>
            </a:r>
            <a:r>
              <a:rPr lang="en-US" sz="2200" b="1" dirty="0" smtClean="0">
                <a:latin typeface="Consolas" pitchFamily="49" charset="0"/>
              </a:rPr>
              <a:t> </a:t>
            </a: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</a:rPr>
              <a:t>X</a:t>
            </a:r>
            <a:r>
              <a:rPr lang="en-US" sz="2200" b="1" dirty="0" smtClean="0">
                <a:latin typeface="Consolas" pitchFamily="49" charset="0"/>
              </a:rPr>
              <a:t> and </a:t>
            </a: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</a:rPr>
              <a:t>Y</a:t>
            </a:r>
            <a:r>
              <a:rPr lang="en-US" sz="2200" b="1" dirty="0" smtClean="0">
                <a:latin typeface="Consolas" pitchFamily="49" charset="0"/>
              </a:rPr>
              <a:t> are independent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</a:rPr>
              <a:t>H(</a:t>
            </a: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</a:rPr>
              <a:t>XY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</a:rPr>
              <a:t>) = H(</a:t>
            </a: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</a:rPr>
              <a:t>Y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</a:rPr>
              <a:t>)</a:t>
            </a:r>
            <a:r>
              <a:rPr lang="en-US" sz="2200" b="1" dirty="0" smtClean="0">
                <a:latin typeface="Consolas" pitchFamily="49" charset="0"/>
              </a:rPr>
              <a:t> </a:t>
            </a:r>
            <a:r>
              <a:rPr lang="en-US" sz="2200" b="1" dirty="0" err="1" smtClean="0">
                <a:latin typeface="Consolas" pitchFamily="49" charset="0"/>
              </a:rPr>
              <a:t>iff</a:t>
            </a:r>
            <a:r>
              <a:rPr lang="en-US" sz="2200" b="1" dirty="0" smtClean="0">
                <a:latin typeface="Consolas" pitchFamily="49" charset="0"/>
              </a:rPr>
              <a:t> </a:t>
            </a: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</a:rPr>
              <a:t>Y</a:t>
            </a:r>
            <a:r>
              <a:rPr lang="en-US" sz="2200" b="1" dirty="0" smtClean="0">
                <a:latin typeface="Consolas" pitchFamily="49" charset="0"/>
              </a:rPr>
              <a:t> determines </a:t>
            </a: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</a:rPr>
              <a:t>X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fld id="{A208C06F-8A42-44E6-961E-83908176EAC4}" type="slidenum">
              <a:rPr lang="he-IL" sz="1200">
                <a:solidFill>
                  <a:schemeClr val="tx2">
                    <a:shade val="90000"/>
                  </a:schemeClr>
                </a:solidFill>
                <a:latin typeface="Frutiger SAIN Bd v.1" pitchFamily="2" charset="0"/>
                <a:cs typeface="Arial" charset="0"/>
              </a:rPr>
              <a:pPr algn="r">
                <a:spcBef>
                  <a:spcPct val="5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  <a:defRPr/>
              </a:pPr>
              <a:t>10</a:t>
            </a:fld>
            <a:endParaRPr lang="en-US" sz="1200">
              <a:solidFill>
                <a:schemeClr val="tx2">
                  <a:shade val="90000"/>
                </a:schemeClr>
              </a:solidFill>
              <a:latin typeface="Frutiger SAIN Bd v.1" pitchFamily="2" charset="0"/>
              <a:cs typeface="Arial" charset="0"/>
            </a:endParaRP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4598988" y="2252663"/>
            <a:ext cx="288925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500" b="1" i="1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x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9795" grpId="0" uiExpand="1" build="p"/>
      <p:bldP spid="23558" grpId="0" uiExpan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762000"/>
            <a:ext cx="8991600" cy="5715000"/>
          </a:xfrm>
        </p:spPr>
        <p:txBody>
          <a:bodyPr/>
          <a:lstStyle/>
          <a:p>
            <a:pPr eaLnBrk="1" hangingPunct="1"/>
            <a:r>
              <a:rPr lang="en-US" sz="2300" b="1" i="1" dirty="0" smtClean="0">
                <a:solidFill>
                  <a:schemeClr val="hlink"/>
                </a:solidFill>
                <a:latin typeface="Consolas" pitchFamily="49" charset="0"/>
              </a:rPr>
              <a:t>S</a:t>
            </a:r>
            <a:r>
              <a:rPr lang="en-US" sz="2300" b="1" dirty="0" smtClean="0">
                <a:latin typeface="Consolas" pitchFamily="49" charset="0"/>
              </a:rPr>
              <a:t> – random variable representing the secret </a:t>
            </a:r>
          </a:p>
          <a:p>
            <a:pPr eaLnBrk="1" hangingPunct="1"/>
            <a:r>
              <a:rPr lang="en-US" sz="2300" b="1" dirty="0" smtClean="0">
                <a:latin typeface="Consolas" pitchFamily="49" charset="0"/>
              </a:rPr>
              <a:t>For every </a:t>
            </a:r>
            <a:r>
              <a:rPr lang="en-US" sz="2300" b="1" dirty="0" err="1" smtClean="0">
                <a:solidFill>
                  <a:schemeClr val="hlink"/>
                </a:solidFill>
                <a:latin typeface="Consolas" pitchFamily="49" charset="0"/>
              </a:rPr>
              <a:t>p</a:t>
            </a:r>
            <a:r>
              <a:rPr lang="en-US" sz="2300" b="1" i="1" baseline="-25000" dirty="0" err="1" smtClean="0">
                <a:solidFill>
                  <a:schemeClr val="hlink"/>
                </a:solidFill>
                <a:latin typeface="Consolas" pitchFamily="49" charset="0"/>
              </a:rPr>
              <a:t>i</a:t>
            </a:r>
            <a:r>
              <a:rPr lang="en-US" sz="2300" b="1" dirty="0" err="1" smtClean="0">
                <a:solidFill>
                  <a:schemeClr val="hlink"/>
                </a:solidFill>
                <a:latin typeface="Consolas" pitchFamily="49" charset="0"/>
                <a:cs typeface="Aharoni" pitchFamily="2" charset="-79"/>
                <a:sym typeface="Symbol" pitchFamily="18" charset="2"/>
              </a:rPr>
              <a:t></a:t>
            </a:r>
            <a:r>
              <a:rPr lang="en-US" sz="2300" b="1" i="1" dirty="0" err="1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P</a:t>
            </a:r>
            <a:r>
              <a:rPr lang="en-US" sz="2300" b="1" dirty="0" smtClean="0">
                <a:latin typeface="Consolas" pitchFamily="49" charset="0"/>
              </a:rPr>
              <a:t>:</a:t>
            </a:r>
            <a:endParaRPr lang="en-US" sz="2300" b="1" dirty="0" smtClean="0">
              <a:solidFill>
                <a:schemeClr val="hlink"/>
              </a:solidFill>
              <a:latin typeface="Consolas" pitchFamily="49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sz="2300" b="1" dirty="0" smtClean="0">
                <a:solidFill>
                  <a:schemeClr val="hlink"/>
                </a:solidFill>
                <a:latin typeface="Consolas" pitchFamily="49" charset="0"/>
              </a:rPr>
              <a:t>	</a:t>
            </a:r>
            <a:r>
              <a:rPr lang="en-US" sz="2300" b="1" i="1" dirty="0" smtClean="0">
                <a:solidFill>
                  <a:schemeClr val="hlink"/>
                </a:solidFill>
                <a:latin typeface="Consolas" pitchFamily="49" charset="0"/>
              </a:rPr>
              <a:t>S</a:t>
            </a:r>
            <a:r>
              <a:rPr lang="en-US" sz="2300" b="1" i="1" baseline="-25000" dirty="0" smtClean="0">
                <a:solidFill>
                  <a:schemeClr val="hlink"/>
                </a:solidFill>
                <a:latin typeface="Consolas" pitchFamily="49" charset="0"/>
              </a:rPr>
              <a:t>i</a:t>
            </a:r>
            <a:r>
              <a:rPr lang="en-US" sz="2300" b="1" dirty="0" smtClean="0">
                <a:latin typeface="Consolas" pitchFamily="49" charset="0"/>
              </a:rPr>
              <a:t> – </a:t>
            </a:r>
            <a:r>
              <a:rPr lang="en-US" sz="2300" b="1" dirty="0" err="1" smtClean="0">
                <a:latin typeface="Consolas" pitchFamily="49" charset="0"/>
              </a:rPr>
              <a:t>r.v</a:t>
            </a:r>
            <a:r>
              <a:rPr lang="en-US" sz="2300" b="1" dirty="0" smtClean="0">
                <a:latin typeface="Consolas" pitchFamily="49" charset="0"/>
              </a:rPr>
              <a:t>. – the share of the party </a:t>
            </a:r>
            <a:r>
              <a:rPr lang="en-US" sz="2300" b="1" dirty="0" smtClean="0">
                <a:solidFill>
                  <a:schemeClr val="hlink"/>
                </a:solidFill>
                <a:latin typeface="Consolas" pitchFamily="49" charset="0"/>
              </a:rPr>
              <a:t>p</a:t>
            </a:r>
            <a:r>
              <a:rPr lang="en-US" sz="2300" b="1" i="1" baseline="-25000" dirty="0" smtClean="0">
                <a:solidFill>
                  <a:schemeClr val="hlink"/>
                </a:solidFill>
                <a:latin typeface="Consolas" pitchFamily="49" charset="0"/>
              </a:rPr>
              <a:t>i</a:t>
            </a:r>
            <a:endParaRPr lang="en-US" sz="2300" b="1" i="1" dirty="0" smtClean="0">
              <a:latin typeface="Consolas" pitchFamily="49" charset="0"/>
            </a:endParaRPr>
          </a:p>
          <a:p>
            <a:pPr eaLnBrk="1" hangingPunct="1"/>
            <a:r>
              <a:rPr lang="en-US" sz="2300" b="1" dirty="0" smtClean="0">
                <a:latin typeface="Consolas" pitchFamily="49" charset="0"/>
              </a:rPr>
              <a:t>For set </a:t>
            </a:r>
            <a:r>
              <a:rPr lang="en-US" sz="2300" b="1" i="1" dirty="0" smtClean="0">
                <a:solidFill>
                  <a:schemeClr val="hlink"/>
                </a:solidFill>
                <a:latin typeface="Consolas" pitchFamily="49" charset="0"/>
              </a:rPr>
              <a:t>A </a:t>
            </a:r>
            <a:r>
              <a:rPr lang="en-US" sz="2300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  <a:sym typeface="Euclid Symbol" pitchFamily="18" charset="2"/>
              </a:rPr>
              <a:t></a:t>
            </a:r>
            <a:r>
              <a:rPr lang="en-US" sz="2300" b="1" i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 P</a:t>
            </a:r>
            <a:r>
              <a:rPr lang="en-US" sz="2300" b="1" dirty="0" smtClean="0">
                <a:latin typeface="Consolas" pitchFamily="49" charset="0"/>
              </a:rPr>
              <a:t>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300" b="1" dirty="0" smtClean="0">
                <a:latin typeface="Consolas" pitchFamily="49" charset="0"/>
              </a:rPr>
              <a:t>	</a:t>
            </a:r>
            <a:r>
              <a:rPr lang="en-US" sz="2300" b="1" i="1" dirty="0" smtClean="0">
                <a:solidFill>
                  <a:schemeClr val="hlink"/>
                </a:solidFill>
                <a:latin typeface="Consolas" pitchFamily="49" charset="0"/>
              </a:rPr>
              <a:t>S</a:t>
            </a:r>
            <a:r>
              <a:rPr lang="en-US" sz="2300" b="1" i="1" baseline="-25000" dirty="0" smtClean="0">
                <a:solidFill>
                  <a:schemeClr val="hlink"/>
                </a:solidFill>
                <a:latin typeface="Consolas" pitchFamily="49" charset="0"/>
              </a:rPr>
              <a:t>A</a:t>
            </a:r>
            <a:r>
              <a:rPr lang="en-US" sz="2300" b="1" dirty="0" smtClean="0">
                <a:latin typeface="Consolas" pitchFamily="49" charset="0"/>
              </a:rPr>
              <a:t> – </a:t>
            </a:r>
            <a:r>
              <a:rPr lang="en-US" sz="2300" b="1" dirty="0" err="1" smtClean="0">
                <a:latin typeface="Consolas" pitchFamily="49" charset="0"/>
              </a:rPr>
              <a:t>r.v</a:t>
            </a:r>
            <a:r>
              <a:rPr lang="en-US" sz="2300" b="1" dirty="0" smtClean="0">
                <a:latin typeface="Consolas" pitchFamily="49" charset="0"/>
              </a:rPr>
              <a:t>. – shares of all parties </a:t>
            </a:r>
            <a:r>
              <a:rPr lang="en-US" sz="2300" b="1" dirty="0" err="1" smtClean="0">
                <a:solidFill>
                  <a:schemeClr val="hlink"/>
                </a:solidFill>
                <a:latin typeface="Consolas" pitchFamily="49" charset="0"/>
              </a:rPr>
              <a:t>p</a:t>
            </a:r>
            <a:r>
              <a:rPr lang="en-US" sz="2300" b="1" i="1" baseline="-25000" dirty="0" err="1" smtClean="0">
                <a:solidFill>
                  <a:schemeClr val="hlink"/>
                </a:solidFill>
                <a:latin typeface="Consolas" pitchFamily="49" charset="0"/>
              </a:rPr>
              <a:t>i</a:t>
            </a:r>
            <a:r>
              <a:rPr lang="en-US" sz="2300" b="1" dirty="0" err="1" smtClean="0">
                <a:solidFill>
                  <a:schemeClr val="hlink"/>
                </a:solidFill>
                <a:latin typeface="Consolas" pitchFamily="49" charset="0"/>
                <a:cs typeface="Aharoni" pitchFamily="2" charset="-79"/>
                <a:sym typeface="Symbol" pitchFamily="18" charset="2"/>
              </a:rPr>
              <a:t></a:t>
            </a:r>
            <a:r>
              <a:rPr lang="en-US" sz="2300" b="1" i="1" dirty="0" err="1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A</a:t>
            </a:r>
            <a:endParaRPr lang="en-US" sz="2300" b="1" i="1" dirty="0" smtClean="0">
              <a:solidFill>
                <a:schemeClr val="hlink"/>
              </a:solidFill>
              <a:latin typeface="Franklin Gothic Heavy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300" b="1" dirty="0" smtClean="0">
                <a:latin typeface="Consolas" pitchFamily="49" charset="0"/>
              </a:rPr>
              <a:t>	E.g.: </a:t>
            </a:r>
            <a:r>
              <a:rPr lang="en-US" sz="2300" b="1" i="1" dirty="0" smtClean="0">
                <a:solidFill>
                  <a:schemeClr val="hlink"/>
                </a:solidFill>
                <a:latin typeface="Consolas" pitchFamily="49" charset="0"/>
              </a:rPr>
              <a:t>A</a:t>
            </a:r>
            <a:r>
              <a:rPr lang="en-US" sz="2300" b="1" dirty="0" smtClean="0">
                <a:solidFill>
                  <a:schemeClr val="hlink"/>
                </a:solidFill>
                <a:latin typeface="Consolas" pitchFamily="49" charset="0"/>
              </a:rPr>
              <a:t>={p</a:t>
            </a:r>
            <a:r>
              <a:rPr lang="en-US" sz="2300" b="1" baseline="-25000" dirty="0" smtClean="0">
                <a:solidFill>
                  <a:schemeClr val="hlink"/>
                </a:solidFill>
                <a:latin typeface="Consolas" pitchFamily="49" charset="0"/>
              </a:rPr>
              <a:t>2</a:t>
            </a:r>
            <a:r>
              <a:rPr lang="en-US" sz="2300" b="1" dirty="0" smtClean="0">
                <a:solidFill>
                  <a:schemeClr val="hlink"/>
                </a:solidFill>
                <a:latin typeface="Consolas" pitchFamily="49" charset="0"/>
              </a:rPr>
              <a:t>,p</a:t>
            </a:r>
            <a:r>
              <a:rPr lang="en-US" sz="2300" b="1" baseline="-25000" dirty="0" smtClean="0">
                <a:solidFill>
                  <a:schemeClr val="hlink"/>
                </a:solidFill>
                <a:latin typeface="Consolas" pitchFamily="49" charset="0"/>
              </a:rPr>
              <a:t>3</a:t>
            </a:r>
            <a:r>
              <a:rPr lang="en-US" sz="2300" b="1" dirty="0" smtClean="0">
                <a:solidFill>
                  <a:schemeClr val="hlink"/>
                </a:solidFill>
                <a:latin typeface="Consolas" pitchFamily="49" charset="0"/>
              </a:rPr>
              <a:t>,p</a:t>
            </a:r>
            <a:r>
              <a:rPr lang="en-US" sz="2300" b="1" baseline="-25000" dirty="0" smtClean="0">
                <a:solidFill>
                  <a:schemeClr val="hlink"/>
                </a:solidFill>
                <a:latin typeface="Consolas" pitchFamily="49" charset="0"/>
              </a:rPr>
              <a:t>7</a:t>
            </a:r>
            <a:r>
              <a:rPr lang="en-US" sz="2300" b="1" dirty="0" smtClean="0">
                <a:solidFill>
                  <a:schemeClr val="hlink"/>
                </a:solidFill>
                <a:latin typeface="Consolas" pitchFamily="49" charset="0"/>
              </a:rPr>
              <a:t>} </a:t>
            </a:r>
            <a:r>
              <a:rPr lang="en-US" sz="2300" b="1" dirty="0" smtClean="0">
                <a:latin typeface="Consolas" pitchFamily="49" charset="0"/>
                <a:cs typeface="Aharoni" pitchFamily="2" charset="-79"/>
                <a:sym typeface="Wingdings 3" pitchFamily="18" charset="2"/>
              </a:rPr>
              <a:t></a:t>
            </a:r>
            <a:r>
              <a:rPr lang="en-US" sz="2300" b="1" dirty="0" smtClean="0">
                <a:solidFill>
                  <a:schemeClr val="hlink"/>
                </a:solidFill>
                <a:latin typeface="Consolas" pitchFamily="49" charset="0"/>
              </a:rPr>
              <a:t> S</a:t>
            </a:r>
            <a:r>
              <a:rPr lang="en-US" sz="2300" b="1" i="1" baseline="-25000" dirty="0" smtClean="0">
                <a:solidFill>
                  <a:schemeClr val="hlink"/>
                </a:solidFill>
                <a:latin typeface="Consolas" pitchFamily="49" charset="0"/>
              </a:rPr>
              <a:t>A</a:t>
            </a:r>
            <a:r>
              <a:rPr lang="en-US" sz="2300" b="1" dirty="0" smtClean="0">
                <a:solidFill>
                  <a:schemeClr val="hlink"/>
                </a:solidFill>
                <a:latin typeface="Consolas" pitchFamily="49" charset="0"/>
              </a:rPr>
              <a:t>=S</a:t>
            </a:r>
            <a:r>
              <a:rPr lang="en-US" sz="2300" b="1" baseline="-25000" dirty="0" smtClean="0">
                <a:solidFill>
                  <a:schemeClr val="hlink"/>
                </a:solidFill>
                <a:latin typeface="Consolas" pitchFamily="49" charset="0"/>
              </a:rPr>
              <a:t>2</a:t>
            </a:r>
            <a:r>
              <a:rPr lang="en-US" sz="2300" b="1" dirty="0" smtClean="0">
                <a:solidFill>
                  <a:schemeClr val="hlink"/>
                </a:solidFill>
                <a:latin typeface="Consolas" pitchFamily="49" charset="0"/>
              </a:rPr>
              <a:t>S</a:t>
            </a:r>
            <a:r>
              <a:rPr lang="en-US" sz="2300" b="1" baseline="-25000" dirty="0" smtClean="0">
                <a:solidFill>
                  <a:schemeClr val="hlink"/>
                </a:solidFill>
                <a:latin typeface="Consolas" pitchFamily="49" charset="0"/>
              </a:rPr>
              <a:t>3</a:t>
            </a:r>
            <a:r>
              <a:rPr lang="en-US" sz="2300" b="1" dirty="0" smtClean="0">
                <a:solidFill>
                  <a:schemeClr val="hlink"/>
                </a:solidFill>
                <a:latin typeface="Consolas" pitchFamily="49" charset="0"/>
              </a:rPr>
              <a:t>S</a:t>
            </a:r>
            <a:r>
              <a:rPr lang="en-US" sz="2300" b="1" baseline="-25000" dirty="0" smtClean="0">
                <a:solidFill>
                  <a:schemeClr val="hlink"/>
                </a:solidFill>
                <a:latin typeface="Consolas" pitchFamily="49" charset="0"/>
              </a:rPr>
              <a:t>7</a:t>
            </a:r>
          </a:p>
          <a:p>
            <a:pPr eaLnBrk="1" hangingPunct="1"/>
            <a:r>
              <a:rPr lang="en-US" sz="2300" b="1" dirty="0" smtClean="0">
                <a:solidFill>
                  <a:schemeClr val="accent2"/>
                </a:solidFill>
                <a:latin typeface="Consolas" pitchFamily="49" charset="0"/>
              </a:rPr>
              <a:t>Correctness</a:t>
            </a:r>
            <a:r>
              <a:rPr lang="en-US" sz="2300" b="1" dirty="0" smtClean="0">
                <a:latin typeface="Consolas" pitchFamily="49" charset="0"/>
              </a:rPr>
              <a:t>: Every authorized set can reconstruct the secret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300" b="1" dirty="0" smtClean="0">
                <a:latin typeface="Consolas" pitchFamily="49" charset="0"/>
              </a:rPr>
              <a:t>	</a:t>
            </a:r>
            <a:r>
              <a:rPr lang="en-US" sz="2300" b="1" i="1" dirty="0" smtClean="0">
                <a:solidFill>
                  <a:schemeClr val="hlink"/>
                </a:solidFill>
                <a:latin typeface="Consolas" pitchFamily="49" charset="0"/>
              </a:rPr>
              <a:t>A</a:t>
            </a:r>
            <a:r>
              <a:rPr lang="en-US" sz="2300" b="1" dirty="0" smtClean="0">
                <a:latin typeface="Consolas" pitchFamily="49" charset="0"/>
              </a:rPr>
              <a:t> is </a:t>
            </a:r>
            <a:r>
              <a:rPr lang="en-US" sz="2300" b="1" dirty="0" smtClean="0">
                <a:solidFill>
                  <a:schemeClr val="accent2"/>
                </a:solidFill>
                <a:latin typeface="Consolas" pitchFamily="49" charset="0"/>
              </a:rPr>
              <a:t>authorized</a:t>
            </a:r>
            <a:r>
              <a:rPr lang="en-US" sz="2300" b="1" dirty="0" smtClean="0">
                <a:latin typeface="Consolas" pitchFamily="49" charset="0"/>
              </a:rPr>
              <a:t> </a:t>
            </a:r>
            <a:r>
              <a:rPr lang="en-US" sz="2300" b="1" dirty="0" smtClean="0">
                <a:latin typeface="Consolas" pitchFamily="49" charset="0"/>
                <a:cs typeface="Aharoni" pitchFamily="2" charset="-79"/>
                <a:sym typeface="Wingdings 3" pitchFamily="18" charset="2"/>
              </a:rPr>
              <a:t></a:t>
            </a:r>
            <a:r>
              <a:rPr lang="en-US" sz="2300" b="1" dirty="0" smtClean="0">
                <a:latin typeface="Consolas" pitchFamily="49" charset="0"/>
              </a:rPr>
              <a:t> </a:t>
            </a:r>
            <a:r>
              <a:rPr lang="en-US" sz="2300" b="1" i="1" dirty="0" smtClean="0">
                <a:solidFill>
                  <a:schemeClr val="hlink"/>
                </a:solidFill>
                <a:latin typeface="Consolas" pitchFamily="49" charset="0"/>
              </a:rPr>
              <a:t>S</a:t>
            </a:r>
            <a:r>
              <a:rPr lang="en-US" sz="2300" b="1" i="1" baseline="-25000" dirty="0" smtClean="0">
                <a:solidFill>
                  <a:schemeClr val="hlink"/>
                </a:solidFill>
                <a:latin typeface="Consolas" pitchFamily="49" charset="0"/>
              </a:rPr>
              <a:t>A</a:t>
            </a:r>
            <a:r>
              <a:rPr lang="en-US" sz="2300" b="1" dirty="0" smtClean="0">
                <a:solidFill>
                  <a:schemeClr val="hlink"/>
                </a:solidFill>
                <a:latin typeface="Consolas" pitchFamily="49" charset="0"/>
              </a:rPr>
              <a:t> </a:t>
            </a:r>
            <a:r>
              <a:rPr lang="en-US" sz="2300" b="1" dirty="0" smtClean="0">
                <a:latin typeface="Consolas" pitchFamily="49" charset="0"/>
              </a:rPr>
              <a:t>determines</a:t>
            </a:r>
            <a:r>
              <a:rPr lang="en-US" sz="2300" b="1" dirty="0" smtClean="0">
                <a:solidFill>
                  <a:schemeClr val="hlink"/>
                </a:solidFill>
                <a:latin typeface="Consolas" pitchFamily="49" charset="0"/>
              </a:rPr>
              <a:t> </a:t>
            </a:r>
            <a:r>
              <a:rPr lang="en-US" sz="2300" b="1" i="1" dirty="0" smtClean="0">
                <a:solidFill>
                  <a:schemeClr val="hlink"/>
                </a:solidFill>
                <a:latin typeface="Consolas" pitchFamily="49" charset="0"/>
              </a:rPr>
              <a:t>S</a:t>
            </a:r>
            <a:r>
              <a:rPr lang="en-US" sz="2300" b="1" dirty="0" smtClean="0">
                <a:solidFill>
                  <a:schemeClr val="hlink"/>
                </a:solidFill>
                <a:latin typeface="Consolas" pitchFamily="49" charset="0"/>
              </a:rPr>
              <a:t> </a:t>
            </a:r>
            <a:r>
              <a:rPr lang="en-US" sz="2300" b="1" dirty="0" smtClean="0">
                <a:latin typeface="Consolas" pitchFamily="49" charset="0"/>
                <a:cs typeface="Aharoni" pitchFamily="2" charset="-79"/>
                <a:sym typeface="Wingdings 3" pitchFamily="18" charset="2"/>
              </a:rPr>
              <a:t></a:t>
            </a:r>
            <a:r>
              <a:rPr lang="en-US" sz="2300" b="1" dirty="0" smtClean="0">
                <a:latin typeface="Consolas" pitchFamily="49" charset="0"/>
              </a:rPr>
              <a:t> </a:t>
            </a:r>
            <a:r>
              <a:rPr lang="en-US" sz="2300" b="1" dirty="0" smtClean="0">
                <a:solidFill>
                  <a:schemeClr val="hlink"/>
                </a:solidFill>
                <a:latin typeface="Consolas" pitchFamily="49" charset="0"/>
              </a:rPr>
              <a:t>H(</a:t>
            </a:r>
            <a:r>
              <a:rPr lang="en-US" sz="2300" b="1" i="1" dirty="0" smtClean="0">
                <a:solidFill>
                  <a:schemeClr val="hlink"/>
                </a:solidFill>
                <a:latin typeface="Consolas" pitchFamily="49" charset="0"/>
              </a:rPr>
              <a:t>S</a:t>
            </a:r>
            <a:r>
              <a:rPr lang="en-US" sz="2300" b="1" i="1" baseline="-25000" dirty="0" smtClean="0">
                <a:solidFill>
                  <a:schemeClr val="hlink"/>
                </a:solidFill>
                <a:latin typeface="Consolas" pitchFamily="49" charset="0"/>
              </a:rPr>
              <a:t>A</a:t>
            </a:r>
            <a:r>
              <a:rPr lang="en-US" sz="2300" b="1" i="1" dirty="0" smtClean="0">
                <a:solidFill>
                  <a:schemeClr val="accent2"/>
                </a:solidFill>
                <a:latin typeface="Consolas" pitchFamily="49" charset="0"/>
              </a:rPr>
              <a:t>S</a:t>
            </a:r>
            <a:r>
              <a:rPr lang="en-US" sz="2300" b="1" dirty="0" smtClean="0">
                <a:solidFill>
                  <a:schemeClr val="hlink"/>
                </a:solidFill>
                <a:latin typeface="Consolas" pitchFamily="49" charset="0"/>
              </a:rPr>
              <a:t>) = H(</a:t>
            </a:r>
            <a:r>
              <a:rPr lang="en-US" sz="2300" b="1" i="1" dirty="0" smtClean="0">
                <a:solidFill>
                  <a:schemeClr val="hlink"/>
                </a:solidFill>
                <a:latin typeface="Consolas" pitchFamily="49" charset="0"/>
              </a:rPr>
              <a:t>S</a:t>
            </a:r>
            <a:r>
              <a:rPr lang="en-US" sz="2300" b="1" i="1" baseline="-25000" dirty="0" smtClean="0">
                <a:solidFill>
                  <a:schemeClr val="hlink"/>
                </a:solidFill>
                <a:latin typeface="Consolas" pitchFamily="49" charset="0"/>
              </a:rPr>
              <a:t>A</a:t>
            </a:r>
            <a:r>
              <a:rPr lang="en-US" sz="2300" b="1" dirty="0" smtClean="0">
                <a:solidFill>
                  <a:schemeClr val="hlink"/>
                </a:solidFill>
                <a:latin typeface="Consolas" pitchFamily="49" charset="0"/>
              </a:rPr>
              <a:t>) </a:t>
            </a:r>
          </a:p>
          <a:p>
            <a:pPr eaLnBrk="1" hangingPunct="1"/>
            <a:r>
              <a:rPr lang="en-US" sz="2300" b="1" dirty="0" smtClean="0">
                <a:solidFill>
                  <a:schemeClr val="accent2"/>
                </a:solidFill>
                <a:latin typeface="Consolas" pitchFamily="49" charset="0"/>
              </a:rPr>
              <a:t>Privacy</a:t>
            </a:r>
            <a:r>
              <a:rPr lang="en-US" sz="2300" b="1" dirty="0" smtClean="0">
                <a:latin typeface="Consolas" pitchFamily="49" charset="0"/>
              </a:rPr>
              <a:t>: Every unauthorized set cannot learn any information on the secret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300" b="1" dirty="0" smtClean="0">
                <a:latin typeface="Consolas" pitchFamily="49" charset="0"/>
              </a:rPr>
              <a:t>	</a:t>
            </a:r>
            <a:r>
              <a:rPr lang="en-US" sz="2300" b="1" i="1" dirty="0" smtClean="0">
                <a:solidFill>
                  <a:schemeClr val="hlink"/>
                </a:solidFill>
                <a:latin typeface="Consolas" pitchFamily="49" charset="0"/>
              </a:rPr>
              <a:t>A</a:t>
            </a:r>
            <a:r>
              <a:rPr lang="en-US" sz="2300" b="1" dirty="0" smtClean="0">
                <a:latin typeface="Consolas" pitchFamily="49" charset="0"/>
              </a:rPr>
              <a:t> is </a:t>
            </a:r>
            <a:r>
              <a:rPr lang="en-US" sz="2300" b="1" dirty="0" smtClean="0">
                <a:solidFill>
                  <a:schemeClr val="accent2"/>
                </a:solidFill>
                <a:latin typeface="Consolas" pitchFamily="49" charset="0"/>
              </a:rPr>
              <a:t>unauthorized</a:t>
            </a:r>
            <a:r>
              <a:rPr lang="en-US" sz="2300" b="1" dirty="0" smtClean="0">
                <a:latin typeface="Consolas" pitchFamily="49" charset="0"/>
                <a:sym typeface="Euclid Symbol" pitchFamily="18" charset="2"/>
              </a:rPr>
              <a:t> </a:t>
            </a:r>
            <a:r>
              <a:rPr lang="en-US" sz="2300" b="1" dirty="0" smtClean="0">
                <a:latin typeface="Consolas" pitchFamily="49" charset="0"/>
                <a:cs typeface="Aharoni" pitchFamily="2" charset="-79"/>
                <a:sym typeface="Wingdings 3" pitchFamily="18" charset="2"/>
              </a:rPr>
              <a:t></a:t>
            </a:r>
            <a:r>
              <a:rPr lang="en-US" sz="2300" b="1" dirty="0" smtClean="0">
                <a:latin typeface="Consolas" pitchFamily="49" charset="0"/>
                <a:sym typeface="Euclid Symbol" pitchFamily="18" charset="2"/>
              </a:rPr>
              <a:t> </a:t>
            </a:r>
            <a:r>
              <a:rPr lang="en-US" sz="2300" b="1" i="1" dirty="0" smtClean="0">
                <a:solidFill>
                  <a:schemeClr val="hlink"/>
                </a:solidFill>
                <a:latin typeface="Consolas" pitchFamily="49" charset="0"/>
              </a:rPr>
              <a:t>S</a:t>
            </a:r>
            <a:r>
              <a:rPr lang="en-US" sz="2300" b="1" i="1" baseline="-25000" dirty="0" smtClean="0">
                <a:solidFill>
                  <a:schemeClr val="hlink"/>
                </a:solidFill>
                <a:latin typeface="Consolas" pitchFamily="49" charset="0"/>
              </a:rPr>
              <a:t>A</a:t>
            </a:r>
            <a:r>
              <a:rPr lang="en-US" sz="2300" b="1" dirty="0" smtClean="0">
                <a:solidFill>
                  <a:schemeClr val="hlink"/>
                </a:solidFill>
                <a:latin typeface="Consolas" pitchFamily="49" charset="0"/>
              </a:rPr>
              <a:t> </a:t>
            </a:r>
            <a:r>
              <a:rPr lang="en-US" sz="2300" b="1" dirty="0" smtClean="0">
                <a:latin typeface="Consolas" pitchFamily="49" charset="0"/>
              </a:rPr>
              <a:t>and</a:t>
            </a:r>
            <a:r>
              <a:rPr lang="en-US" sz="2300" b="1" dirty="0" smtClean="0">
                <a:solidFill>
                  <a:schemeClr val="hlink"/>
                </a:solidFill>
                <a:latin typeface="Consolas" pitchFamily="49" charset="0"/>
              </a:rPr>
              <a:t> </a:t>
            </a:r>
            <a:r>
              <a:rPr lang="en-US" sz="2300" b="1" i="1" dirty="0" smtClean="0">
                <a:solidFill>
                  <a:schemeClr val="hlink"/>
                </a:solidFill>
                <a:latin typeface="Consolas" pitchFamily="49" charset="0"/>
              </a:rPr>
              <a:t>S</a:t>
            </a:r>
            <a:r>
              <a:rPr lang="en-US" sz="2300" b="1" dirty="0" smtClean="0">
                <a:solidFill>
                  <a:schemeClr val="hlink"/>
                </a:solidFill>
                <a:latin typeface="Consolas" pitchFamily="49" charset="0"/>
              </a:rPr>
              <a:t> </a:t>
            </a:r>
            <a:r>
              <a:rPr lang="en-US" sz="2300" b="1" dirty="0" smtClean="0">
                <a:latin typeface="Consolas" pitchFamily="49" charset="0"/>
              </a:rPr>
              <a:t>are</a:t>
            </a:r>
            <a:r>
              <a:rPr lang="en-US" sz="2300" b="1" dirty="0" smtClean="0">
                <a:solidFill>
                  <a:schemeClr val="hlink"/>
                </a:solidFill>
                <a:latin typeface="Consolas" pitchFamily="49" charset="0"/>
              </a:rPr>
              <a:t> </a:t>
            </a:r>
            <a:r>
              <a:rPr lang="en-US" sz="2300" b="1" dirty="0" smtClean="0">
                <a:latin typeface="Consolas" pitchFamily="49" charset="0"/>
              </a:rPr>
              <a:t>independent   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300" b="1" dirty="0" smtClean="0">
                <a:latin typeface="Consolas" pitchFamily="49" charset="0"/>
              </a:rPr>
              <a:t>                    </a:t>
            </a:r>
            <a:r>
              <a:rPr lang="en-US" sz="2300" b="1" dirty="0" smtClean="0">
                <a:latin typeface="Consolas" pitchFamily="49" charset="0"/>
                <a:cs typeface="Aharoni" pitchFamily="2" charset="-79"/>
                <a:sym typeface="Wingdings 3" pitchFamily="18" charset="2"/>
              </a:rPr>
              <a:t></a:t>
            </a:r>
            <a:r>
              <a:rPr lang="en-US" sz="2300" b="1" dirty="0" smtClean="0">
                <a:latin typeface="Consolas" pitchFamily="49" charset="0"/>
              </a:rPr>
              <a:t> </a:t>
            </a:r>
            <a:r>
              <a:rPr lang="en-US" sz="2300" b="1" dirty="0" smtClean="0">
                <a:solidFill>
                  <a:schemeClr val="hlink"/>
                </a:solidFill>
                <a:latin typeface="Consolas" pitchFamily="49" charset="0"/>
              </a:rPr>
              <a:t>H(</a:t>
            </a:r>
            <a:r>
              <a:rPr lang="en-US" sz="2300" b="1" i="1" dirty="0" smtClean="0">
                <a:solidFill>
                  <a:schemeClr val="hlink"/>
                </a:solidFill>
                <a:latin typeface="Consolas" pitchFamily="49" charset="0"/>
              </a:rPr>
              <a:t>S</a:t>
            </a:r>
            <a:r>
              <a:rPr lang="en-US" sz="2300" b="1" i="1" baseline="-25000" dirty="0" smtClean="0">
                <a:solidFill>
                  <a:schemeClr val="hlink"/>
                </a:solidFill>
                <a:latin typeface="Consolas" pitchFamily="49" charset="0"/>
              </a:rPr>
              <a:t>A</a:t>
            </a:r>
            <a:r>
              <a:rPr lang="en-US" sz="2300" b="1" i="1" dirty="0" smtClean="0">
                <a:solidFill>
                  <a:schemeClr val="accent2"/>
                </a:solidFill>
                <a:latin typeface="Consolas" pitchFamily="49" charset="0"/>
              </a:rPr>
              <a:t>S</a:t>
            </a:r>
            <a:r>
              <a:rPr lang="en-US" sz="2300" b="1" dirty="0" smtClean="0">
                <a:solidFill>
                  <a:schemeClr val="hlink"/>
                </a:solidFill>
                <a:latin typeface="Consolas" pitchFamily="49" charset="0"/>
              </a:rPr>
              <a:t>) = H(</a:t>
            </a:r>
            <a:r>
              <a:rPr lang="en-US" sz="2300" b="1" i="1" dirty="0" smtClean="0">
                <a:solidFill>
                  <a:schemeClr val="hlink"/>
                </a:solidFill>
                <a:latin typeface="Consolas" pitchFamily="49" charset="0"/>
              </a:rPr>
              <a:t>S</a:t>
            </a:r>
            <a:r>
              <a:rPr lang="en-US" sz="2300" b="1" i="1" baseline="-25000" dirty="0" smtClean="0">
                <a:solidFill>
                  <a:schemeClr val="hlink"/>
                </a:solidFill>
                <a:latin typeface="Consolas" pitchFamily="49" charset="0"/>
              </a:rPr>
              <a:t>A</a:t>
            </a:r>
            <a:r>
              <a:rPr lang="en-US" sz="2300" b="1" dirty="0" smtClean="0">
                <a:solidFill>
                  <a:schemeClr val="hlink"/>
                </a:solidFill>
                <a:latin typeface="Consolas" pitchFamily="49" charset="0"/>
              </a:rPr>
              <a:t>) + H(</a:t>
            </a:r>
            <a:r>
              <a:rPr lang="en-US" sz="2300" b="1" i="1" dirty="0" smtClean="0">
                <a:solidFill>
                  <a:schemeClr val="hlink"/>
                </a:solidFill>
                <a:latin typeface="Consolas" pitchFamily="49" charset="0"/>
              </a:rPr>
              <a:t>S</a:t>
            </a:r>
            <a:r>
              <a:rPr lang="en-US" sz="2300" b="1" dirty="0" smtClean="0">
                <a:solidFill>
                  <a:schemeClr val="hlink"/>
                </a:solidFill>
                <a:latin typeface="Consolas" pitchFamily="49" charset="0"/>
              </a:rPr>
              <a:t>) </a:t>
            </a:r>
          </a:p>
        </p:txBody>
      </p:sp>
      <p:sp>
        <p:nvSpPr>
          <p:cNvPr id="26627" name="Rectangle 1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pPr algn="ctr" eaLnBrk="1" hangingPunct="1"/>
            <a:r>
              <a:rPr lang="en-US" sz="3600" smtClean="0">
                <a:solidFill>
                  <a:srgbClr val="4603CD"/>
                </a:solidFill>
              </a:rPr>
              <a:t>Secret Sharing Schemes and Entropy</a:t>
            </a:r>
            <a:endParaRPr lang="en-US" sz="2400" smtClean="0">
              <a:solidFill>
                <a:srgbClr val="FF9900"/>
              </a:solidFill>
              <a:latin typeface="Arial Black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B0FE6D-7A70-45AC-9687-1FAC64CC3F96}" type="slidenum">
              <a:rPr lang="he-IL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979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295400"/>
            <a:ext cx="8534400" cy="5359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500" b="1" dirty="0" smtClean="0">
              <a:latin typeface="Consolas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500" b="1" dirty="0" smtClean="0">
                <a:latin typeface="Consolas" pitchFamily="49" charset="0"/>
              </a:rPr>
              <a:t>For an access structure </a:t>
            </a:r>
            <a:r>
              <a:rPr lang="en-US" sz="2500" b="1" dirty="0" smtClean="0">
                <a:solidFill>
                  <a:schemeClr val="hlink"/>
                </a:solidFill>
                <a:latin typeface="Consolas" pitchFamily="49" charset="0"/>
                <a:sym typeface="Euclid Math One" pitchFamily="18" charset="2"/>
              </a:rPr>
              <a:t></a:t>
            </a:r>
            <a:r>
              <a:rPr lang="en-US" sz="2500" b="1" i="1" dirty="0" smtClean="0">
                <a:solidFill>
                  <a:schemeClr val="hlink"/>
                </a:solidFill>
                <a:latin typeface="Consolas" pitchFamily="49" charset="0"/>
                <a:sym typeface="Euclid Math One" pitchFamily="18" charset="2"/>
              </a:rPr>
              <a:t> </a:t>
            </a:r>
            <a:r>
              <a:rPr lang="en-US" sz="2500" b="1" dirty="0" smtClean="0">
                <a:latin typeface="Consolas" pitchFamily="49" charset="0"/>
                <a:sym typeface="Euclid Math One" pitchFamily="18" charset="2"/>
              </a:rPr>
              <a:t>we have a set of equalities:</a:t>
            </a:r>
            <a:endParaRPr lang="en-US" sz="2500" b="1" dirty="0" smtClean="0">
              <a:solidFill>
                <a:schemeClr val="accent2"/>
              </a:solidFill>
              <a:latin typeface="Consolas" pitchFamily="49" charset="0"/>
              <a:sym typeface="Euclid Math One" pitchFamily="18" charset="2"/>
            </a:endParaRPr>
          </a:p>
          <a:p>
            <a:pPr lvl="1" eaLnBrk="1" hangingPunct="1">
              <a:lnSpc>
                <a:spcPct val="90000"/>
              </a:lnSpc>
            </a:pPr>
            <a:endParaRPr lang="en-US" sz="2500" b="1" dirty="0" smtClean="0">
              <a:latin typeface="Consolas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500" b="1" dirty="0" smtClean="0">
                <a:solidFill>
                  <a:schemeClr val="hlink"/>
                </a:solidFill>
                <a:latin typeface="Consolas" pitchFamily="49" charset="0"/>
              </a:rPr>
              <a:t>H(</a:t>
            </a:r>
            <a:r>
              <a:rPr lang="en-US" sz="2500" b="1" i="1" dirty="0" smtClean="0">
                <a:solidFill>
                  <a:schemeClr val="hlink"/>
                </a:solidFill>
                <a:latin typeface="Consolas" pitchFamily="49" charset="0"/>
              </a:rPr>
              <a:t>S</a:t>
            </a:r>
            <a:r>
              <a:rPr lang="en-US" sz="2500" b="1" i="1" baseline="-25000" dirty="0" smtClean="0">
                <a:solidFill>
                  <a:schemeClr val="hlink"/>
                </a:solidFill>
                <a:latin typeface="Consolas" pitchFamily="49" charset="0"/>
              </a:rPr>
              <a:t>A</a:t>
            </a:r>
            <a:r>
              <a:rPr lang="en-US" sz="2500" b="1" i="1" dirty="0" smtClean="0">
                <a:solidFill>
                  <a:schemeClr val="accent2"/>
                </a:solidFill>
                <a:latin typeface="Consolas" pitchFamily="49" charset="0"/>
              </a:rPr>
              <a:t>S</a:t>
            </a:r>
            <a:r>
              <a:rPr lang="en-US" sz="2500" b="1" dirty="0" smtClean="0">
                <a:solidFill>
                  <a:schemeClr val="hlink"/>
                </a:solidFill>
                <a:latin typeface="Consolas" pitchFamily="49" charset="0"/>
              </a:rPr>
              <a:t>) = H(</a:t>
            </a:r>
            <a:r>
              <a:rPr lang="en-US" sz="2500" b="1" i="1" dirty="0" smtClean="0">
                <a:solidFill>
                  <a:schemeClr val="hlink"/>
                </a:solidFill>
                <a:latin typeface="Consolas" pitchFamily="49" charset="0"/>
              </a:rPr>
              <a:t>S</a:t>
            </a:r>
            <a:r>
              <a:rPr lang="en-US" sz="2500" b="1" i="1" baseline="-25000" dirty="0" smtClean="0">
                <a:solidFill>
                  <a:schemeClr val="hlink"/>
                </a:solidFill>
                <a:latin typeface="Consolas" pitchFamily="49" charset="0"/>
              </a:rPr>
              <a:t>A</a:t>
            </a:r>
            <a:r>
              <a:rPr lang="en-US" sz="2500" b="1" dirty="0" smtClean="0">
                <a:solidFill>
                  <a:schemeClr val="hlink"/>
                </a:solidFill>
                <a:latin typeface="Consolas" pitchFamily="49" charset="0"/>
              </a:rPr>
              <a:t>)</a:t>
            </a:r>
            <a:r>
              <a:rPr lang="en-US" sz="2500" b="1" dirty="0" smtClean="0">
                <a:latin typeface="Consolas" pitchFamily="49" charset="0"/>
              </a:rPr>
              <a:t> for every </a:t>
            </a:r>
            <a:r>
              <a:rPr lang="en-US" sz="2500" b="1" i="1" dirty="0" smtClean="0">
                <a:solidFill>
                  <a:schemeClr val="hlink"/>
                </a:solidFill>
                <a:latin typeface="Consolas" pitchFamily="49" charset="0"/>
              </a:rPr>
              <a:t>A</a:t>
            </a:r>
            <a:r>
              <a:rPr lang="en-US" sz="2500" b="1" dirty="0" smtClean="0">
                <a:solidFill>
                  <a:schemeClr val="hlink"/>
                </a:solidFill>
                <a:latin typeface="Consolas" pitchFamily="49" charset="0"/>
                <a:sym typeface="Euclid Symbol" pitchFamily="18" charset="2"/>
              </a:rPr>
              <a:t></a:t>
            </a:r>
            <a:r>
              <a:rPr lang="en-US" sz="2500" b="1" dirty="0" smtClean="0">
                <a:solidFill>
                  <a:schemeClr val="hlink"/>
                </a:solidFill>
                <a:latin typeface="Consolas" pitchFamily="49" charset="0"/>
                <a:sym typeface="Euclid Math One" pitchFamily="18" charset="2"/>
              </a:rPr>
              <a:t>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500" b="1" dirty="0" smtClean="0">
                <a:solidFill>
                  <a:schemeClr val="hlink"/>
                </a:solidFill>
                <a:latin typeface="Consolas" pitchFamily="49" charset="0"/>
              </a:rPr>
              <a:t>H(</a:t>
            </a:r>
            <a:r>
              <a:rPr lang="en-US" sz="2500" b="1" i="1" dirty="0" smtClean="0">
                <a:solidFill>
                  <a:schemeClr val="hlink"/>
                </a:solidFill>
                <a:latin typeface="Consolas" pitchFamily="49" charset="0"/>
              </a:rPr>
              <a:t>S</a:t>
            </a:r>
            <a:r>
              <a:rPr lang="en-US" sz="2500" b="1" i="1" baseline="-25000" dirty="0" smtClean="0">
                <a:solidFill>
                  <a:schemeClr val="hlink"/>
                </a:solidFill>
                <a:latin typeface="Consolas" pitchFamily="49" charset="0"/>
              </a:rPr>
              <a:t>A</a:t>
            </a:r>
            <a:r>
              <a:rPr lang="en-US" sz="2500" b="1" i="1" dirty="0" smtClean="0">
                <a:solidFill>
                  <a:schemeClr val="accent2"/>
                </a:solidFill>
                <a:latin typeface="Consolas" pitchFamily="49" charset="0"/>
              </a:rPr>
              <a:t>S</a:t>
            </a:r>
            <a:r>
              <a:rPr lang="en-US" sz="2500" b="1" dirty="0" smtClean="0">
                <a:solidFill>
                  <a:schemeClr val="hlink"/>
                </a:solidFill>
                <a:latin typeface="Consolas" pitchFamily="49" charset="0"/>
              </a:rPr>
              <a:t>) = H(</a:t>
            </a:r>
            <a:r>
              <a:rPr lang="en-US" sz="2500" b="1" i="1" dirty="0" smtClean="0">
                <a:solidFill>
                  <a:schemeClr val="hlink"/>
                </a:solidFill>
                <a:latin typeface="Consolas" pitchFamily="49" charset="0"/>
              </a:rPr>
              <a:t>S</a:t>
            </a:r>
            <a:r>
              <a:rPr lang="en-US" sz="2500" b="1" i="1" baseline="-25000" dirty="0" smtClean="0">
                <a:solidFill>
                  <a:schemeClr val="hlink"/>
                </a:solidFill>
                <a:latin typeface="Consolas" pitchFamily="49" charset="0"/>
              </a:rPr>
              <a:t>A</a:t>
            </a:r>
            <a:r>
              <a:rPr lang="en-US" sz="2500" b="1" dirty="0" smtClean="0">
                <a:solidFill>
                  <a:schemeClr val="hlink"/>
                </a:solidFill>
                <a:latin typeface="Consolas" pitchFamily="49" charset="0"/>
              </a:rPr>
              <a:t>) + </a:t>
            </a:r>
            <a:r>
              <a:rPr lang="en-US" sz="2800" b="1" dirty="0" smtClean="0">
                <a:solidFill>
                  <a:schemeClr val="hlink"/>
                </a:solidFill>
                <a:latin typeface="Consolas" pitchFamily="49" charset="0"/>
              </a:rPr>
              <a:t>H(</a:t>
            </a:r>
            <a:r>
              <a:rPr lang="en-US" sz="2800" b="1" i="1" dirty="0" smtClean="0">
                <a:solidFill>
                  <a:schemeClr val="hlink"/>
                </a:solidFill>
                <a:latin typeface="Consolas" pitchFamily="49" charset="0"/>
              </a:rPr>
              <a:t>S</a:t>
            </a:r>
            <a:r>
              <a:rPr lang="en-US" sz="2800" b="1" dirty="0" smtClean="0">
                <a:solidFill>
                  <a:schemeClr val="hlink"/>
                </a:solidFill>
                <a:latin typeface="Consolas" pitchFamily="49" charset="0"/>
              </a:rPr>
              <a:t>)</a:t>
            </a:r>
            <a:r>
              <a:rPr lang="en-US" sz="2500" b="1" dirty="0" smtClean="0">
                <a:latin typeface="Consolas" pitchFamily="49" charset="0"/>
              </a:rPr>
              <a:t> for every </a:t>
            </a:r>
            <a:r>
              <a:rPr lang="en-US" sz="2500" b="1" i="1" dirty="0" smtClean="0">
                <a:solidFill>
                  <a:schemeClr val="hlink"/>
                </a:solidFill>
                <a:latin typeface="Consolas" pitchFamily="49" charset="0"/>
              </a:rPr>
              <a:t>A</a:t>
            </a:r>
            <a:r>
              <a:rPr lang="en-US" sz="2500" b="1" dirty="0" smtClean="0">
                <a:solidFill>
                  <a:schemeClr val="hlink"/>
                </a:solidFill>
                <a:latin typeface="Consolas" pitchFamily="49" charset="0"/>
                <a:sym typeface="Euclid Symbol" pitchFamily="18" charset="2"/>
              </a:rPr>
              <a:t></a:t>
            </a:r>
            <a:r>
              <a:rPr lang="en-US" sz="2500" b="1" dirty="0" smtClean="0">
                <a:solidFill>
                  <a:schemeClr val="hlink"/>
                </a:solidFill>
                <a:latin typeface="Consolas" pitchFamily="49" charset="0"/>
                <a:sym typeface="Euclid Math One" pitchFamily="18" charset="2"/>
              </a:rPr>
              <a:t></a:t>
            </a:r>
            <a:endParaRPr lang="en-US" sz="2500" b="1" dirty="0" smtClean="0">
              <a:solidFill>
                <a:schemeClr val="hlink"/>
              </a:solidFill>
              <a:latin typeface="Consolas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sz="2500" b="1" dirty="0" smtClean="0">
              <a:solidFill>
                <a:schemeClr val="hlink"/>
              </a:solidFill>
              <a:latin typeface="Consolas" pitchFamily="49" charset="0"/>
              <a:sym typeface="Euclid Math One" pitchFamily="18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500" b="1" dirty="0" smtClean="0">
                <a:latin typeface="Consolas" pitchFamily="49" charset="0"/>
                <a:sym typeface="Euclid Math One" pitchFamily="18" charset="2"/>
              </a:rPr>
              <a:t>Use properties of the entropy function (information inequalities) to derive lower bounds</a:t>
            </a:r>
          </a:p>
        </p:txBody>
      </p:sp>
      <p:sp>
        <p:nvSpPr>
          <p:cNvPr id="27651" name="Rectangle 1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152400"/>
            <a:ext cx="8534400" cy="1143000"/>
          </a:xfrm>
        </p:spPr>
        <p:txBody>
          <a:bodyPr/>
          <a:lstStyle/>
          <a:p>
            <a:pPr algn="ctr" eaLnBrk="1" hangingPunct="1"/>
            <a:r>
              <a:rPr lang="en-US" sz="3600" smtClean="0">
                <a:solidFill>
                  <a:srgbClr val="4603CD"/>
                </a:solidFill>
              </a:rPr>
              <a:t>Secret Sharing Schemes and Entropy (cont.)</a:t>
            </a:r>
            <a:r>
              <a:rPr lang="en-US" sz="3800" smtClean="0">
                <a:solidFill>
                  <a:srgbClr val="FF9900"/>
                </a:solidFill>
                <a:latin typeface="Arial Black" pitchFamily="34" charset="0"/>
              </a:rPr>
              <a:t/>
            </a:r>
            <a:br>
              <a:rPr lang="en-US" sz="3800" smtClean="0">
                <a:solidFill>
                  <a:srgbClr val="FF9900"/>
                </a:solidFill>
                <a:latin typeface="Arial Black" pitchFamily="34" charset="0"/>
              </a:rPr>
            </a:br>
            <a:endParaRPr lang="en-US" sz="2400" smtClean="0">
              <a:solidFill>
                <a:srgbClr val="FF9900"/>
              </a:solidFill>
              <a:latin typeface="Arial Black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A32251-DEE4-4D8A-8EAC-705D8C360020}" type="slidenum">
              <a:rPr lang="he-IL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-228600"/>
            <a:ext cx="8763000" cy="914400"/>
          </a:xfrm>
        </p:spPr>
        <p:txBody>
          <a:bodyPr/>
          <a:lstStyle/>
          <a:p>
            <a:pPr algn="ctr" eaLnBrk="1" hangingPunct="1"/>
            <a:r>
              <a:rPr lang="en-US" sz="3600" smtClean="0">
                <a:solidFill>
                  <a:srgbClr val="4603CD"/>
                </a:solidFill>
              </a:rPr>
              <a:t>Information Inequalities</a:t>
            </a:r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52400" y="762000"/>
            <a:ext cx="8991600" cy="4495800"/>
          </a:xfrm>
        </p:spPr>
        <p:txBody>
          <a:bodyPr/>
          <a:lstStyle/>
          <a:p>
            <a:pPr marL="273050" lvl="1" indent="-273050" eaLnBrk="1" hangingPunct="1">
              <a:lnSpc>
                <a:spcPts val="3700"/>
              </a:lnSpc>
              <a:buClr>
                <a:srgbClr val="9BBB59"/>
              </a:buClr>
              <a:buSzPct val="95000"/>
            </a:pPr>
            <a:r>
              <a:rPr lang="en-US" sz="2600" b="1" dirty="0" smtClean="0">
                <a:latin typeface="Consolas" pitchFamily="49" charset="0"/>
                <a:cs typeface="Guttman Haim" pitchFamily="2" charset="-79"/>
              </a:rPr>
              <a:t>Let </a:t>
            </a:r>
            <a:r>
              <a:rPr lang="en-US" sz="2600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{</a:t>
            </a:r>
            <a:r>
              <a:rPr lang="en-US" sz="2600" b="1" i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X</a:t>
            </a:r>
            <a:r>
              <a:rPr lang="en-US" sz="2600" b="1" baseline="-25000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1</a:t>
            </a:r>
            <a:r>
              <a:rPr lang="en-US" sz="2600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,…,</a:t>
            </a:r>
            <a:r>
              <a:rPr lang="en-US" sz="2600" b="1" i="1" dirty="0" err="1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X</a:t>
            </a:r>
            <a:r>
              <a:rPr lang="en-US" sz="2600" b="1" baseline="-25000" dirty="0" err="1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m</a:t>
            </a:r>
            <a:r>
              <a:rPr lang="en-US" sz="2600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}</a:t>
            </a:r>
            <a:r>
              <a:rPr lang="en-US" sz="2600" b="1" dirty="0" smtClean="0">
                <a:latin typeface="Consolas" pitchFamily="49" charset="0"/>
                <a:cs typeface="Guttman Haim" pitchFamily="2" charset="-79"/>
              </a:rPr>
              <a:t>  be a set of random variables </a:t>
            </a:r>
          </a:p>
          <a:p>
            <a:pPr eaLnBrk="1" hangingPunct="1">
              <a:lnSpc>
                <a:spcPts val="3700"/>
              </a:lnSpc>
              <a:buFont typeface="Wingdings 2" pitchFamily="18" charset="2"/>
              <a:buNone/>
            </a:pPr>
            <a:r>
              <a:rPr lang="en-US" b="1" dirty="0" smtClean="0">
                <a:latin typeface="Consolas" pitchFamily="49" charset="0"/>
                <a:cs typeface="Guttman Haim" pitchFamily="2" charset="-79"/>
              </a:rPr>
              <a:t>	For </a:t>
            </a:r>
            <a:r>
              <a:rPr lang="en-US" b="1" i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I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={</a:t>
            </a:r>
            <a:r>
              <a:rPr lang="en-US" b="1" i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  <a:sym typeface="Symbol" pitchFamily="18" charset="2"/>
              </a:rPr>
              <a:t>i</a:t>
            </a:r>
            <a:r>
              <a:rPr lang="en-US" b="1" baseline="-25000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  <a:sym typeface="Symbol" pitchFamily="18" charset="2"/>
              </a:rPr>
              <a:t>1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  <a:sym typeface="Symbol" pitchFamily="18" charset="2"/>
              </a:rPr>
              <a:t>,…,</a:t>
            </a:r>
            <a:r>
              <a:rPr lang="en-US" b="1" i="1" dirty="0" err="1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  <a:sym typeface="Symbol" pitchFamily="18" charset="2"/>
              </a:rPr>
              <a:t>i</a:t>
            </a:r>
            <a:r>
              <a:rPr lang="en-US" b="1" i="1" baseline="-25000" dirty="0" err="1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  <a:sym typeface="Symbol" pitchFamily="18" charset="2"/>
              </a:rPr>
              <a:t>j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}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  <a:sym typeface="Euclid Symbol" pitchFamily="18" charset="2"/>
              </a:rPr>
              <a:t>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  <a:sym typeface="Symbol" pitchFamily="18" charset="2"/>
              </a:rPr>
              <a:t>[</a:t>
            </a:r>
            <a:r>
              <a:rPr lang="en-US" b="1" i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  <a:sym typeface="Symbol" pitchFamily="18" charset="2"/>
              </a:rPr>
              <a:t>m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  <a:sym typeface="Symbol" pitchFamily="18" charset="2"/>
              </a:rPr>
              <a:t>]</a:t>
            </a:r>
            <a:r>
              <a:rPr lang="en-US" b="1" dirty="0" smtClean="0">
                <a:latin typeface="Consolas" pitchFamily="49" charset="0"/>
                <a:cs typeface="Guttman Haim" pitchFamily="2" charset="-79"/>
                <a:sym typeface="Symbol" pitchFamily="18" charset="2"/>
              </a:rPr>
              <a:t> denote </a:t>
            </a:r>
            <a:r>
              <a:rPr lang="en-US" b="1" i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  <a:sym typeface="Symbol" pitchFamily="18" charset="2"/>
              </a:rPr>
              <a:t>X</a:t>
            </a:r>
            <a:r>
              <a:rPr lang="en-US" b="1" i="1" baseline="-25000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  <a:sym typeface="Symbol" pitchFamily="18" charset="2"/>
              </a:rPr>
              <a:t>I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  <a:sym typeface="Symbol" pitchFamily="18" charset="2"/>
              </a:rPr>
              <a:t>=</a:t>
            </a:r>
            <a:r>
              <a:rPr lang="en-US" b="1" i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  <a:sym typeface="Symbol" pitchFamily="18" charset="2"/>
              </a:rPr>
              <a:t>X</a:t>
            </a:r>
            <a:r>
              <a:rPr lang="en-US" b="1" i="1" baseline="-25000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  <a:sym typeface="Symbol" pitchFamily="18" charset="2"/>
              </a:rPr>
              <a:t>i</a:t>
            </a:r>
            <a:r>
              <a:rPr lang="en-US" sz="2000" b="1" i="1" baseline="-46000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  <a:sym typeface="Symbol" pitchFamily="18" charset="2"/>
              </a:rPr>
              <a:t>1</a:t>
            </a:r>
            <a:r>
              <a:rPr lang="en-US" b="1" i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  <a:sym typeface="Symbol" pitchFamily="18" charset="2"/>
              </a:rPr>
              <a:t>…</a:t>
            </a:r>
            <a:r>
              <a:rPr lang="en-US" b="1" i="1" dirty="0" err="1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  <a:sym typeface="Symbol" pitchFamily="18" charset="2"/>
              </a:rPr>
              <a:t>X</a:t>
            </a:r>
            <a:r>
              <a:rPr lang="en-US" b="1" i="1" baseline="-25000" dirty="0" err="1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  <a:sym typeface="Symbol" pitchFamily="18" charset="2"/>
              </a:rPr>
              <a:t>i</a:t>
            </a:r>
            <a:r>
              <a:rPr lang="en-US" sz="2000" b="1" i="1" baseline="-40000" dirty="0" err="1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  <a:sym typeface="Symbol" pitchFamily="18" charset="2"/>
              </a:rPr>
              <a:t>j</a:t>
            </a:r>
            <a:endParaRPr lang="en-US" sz="2000" b="1" i="1" baseline="-40000" dirty="0" smtClean="0">
              <a:solidFill>
                <a:schemeClr val="hlink"/>
              </a:solidFill>
              <a:latin typeface="Consolas" pitchFamily="49" charset="0"/>
              <a:cs typeface="Guttman Haim" pitchFamily="2" charset="-79"/>
            </a:endParaRPr>
          </a:p>
          <a:p>
            <a:pPr marL="273050" lvl="1" indent="-273050" eaLnBrk="1" hangingPunct="1">
              <a:lnSpc>
                <a:spcPts val="3700"/>
              </a:lnSpc>
              <a:buClr>
                <a:srgbClr val="9BBB59"/>
              </a:buClr>
              <a:buSzPct val="95000"/>
            </a:pPr>
            <a:r>
              <a:rPr lang="en-US" sz="2600" b="1" i="1" dirty="0" smtClean="0">
                <a:solidFill>
                  <a:schemeClr val="accent2"/>
                </a:solidFill>
                <a:latin typeface="Consolas" pitchFamily="49" charset="0"/>
                <a:cs typeface="Guttman Haim" pitchFamily="2" charset="-79"/>
              </a:rPr>
              <a:t>Information inequality:</a:t>
            </a:r>
          </a:p>
          <a:p>
            <a:pPr marL="273050" lvl="1" indent="-273050" eaLnBrk="1" hangingPunct="1">
              <a:lnSpc>
                <a:spcPts val="3700"/>
              </a:lnSpc>
              <a:buClr>
                <a:srgbClr val="9BBB59"/>
              </a:buClr>
              <a:buSzPct val="95000"/>
              <a:buFont typeface="Wingdings 2" pitchFamily="18" charset="2"/>
              <a:buNone/>
            </a:pPr>
            <a:r>
              <a:rPr lang="en-US" sz="2600" b="1" i="1" dirty="0" smtClean="0">
                <a:solidFill>
                  <a:schemeClr val="accent2"/>
                </a:solidFill>
                <a:latin typeface="Consolas" pitchFamily="49" charset="0"/>
                <a:cs typeface="Guttman Haim" pitchFamily="2" charset="-79"/>
              </a:rPr>
              <a:t>		</a:t>
            </a:r>
            <a:r>
              <a:rPr lang="en-US" sz="2600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  <a:sym typeface="Euclid Symbol" pitchFamily="18" charset="2"/>
              </a:rPr>
              <a:t></a:t>
            </a:r>
            <a:r>
              <a:rPr lang="en-US" sz="2600" b="1" i="1" baseline="-25000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  <a:sym typeface="Mathematica1" pitchFamily="2" charset="2"/>
              </a:rPr>
              <a:t>I</a:t>
            </a:r>
            <a:r>
              <a:rPr lang="en-US" sz="2600" b="1" baseline="-25000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  <a:sym typeface="Symbol" pitchFamily="18" charset="2"/>
              </a:rPr>
              <a:t>[</a:t>
            </a:r>
            <a:r>
              <a:rPr lang="en-US" sz="2600" b="1" i="1" baseline="-25000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  <a:sym typeface="Symbol" pitchFamily="18" charset="2"/>
              </a:rPr>
              <a:t>m</a:t>
            </a:r>
            <a:r>
              <a:rPr lang="en-US" sz="2600" b="1" baseline="-25000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  <a:sym typeface="Symbol" pitchFamily="18" charset="2"/>
              </a:rPr>
              <a:t>]</a:t>
            </a:r>
            <a:r>
              <a:rPr lang="el-GR" sz="2600" b="1" i="1" dirty="0" smtClean="0">
                <a:solidFill>
                  <a:schemeClr val="hlink"/>
                </a:solidFill>
                <a:latin typeface="Consolas" pitchFamily="49" charset="0"/>
                <a:cs typeface="Lucida Sans Unicode" pitchFamily="34" charset="0"/>
                <a:sym typeface="Symbol" pitchFamily="18" charset="2"/>
              </a:rPr>
              <a:t>α</a:t>
            </a:r>
            <a:r>
              <a:rPr lang="en-US" sz="2600" b="1" i="1" baseline="-25000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  <a:sym typeface="Mathematica1" pitchFamily="2" charset="2"/>
              </a:rPr>
              <a:t>I</a:t>
            </a:r>
            <a:r>
              <a:rPr lang="en-US" sz="2600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  <a:sym typeface="Mathematica1" pitchFamily="2" charset="2"/>
              </a:rPr>
              <a:t>H(</a:t>
            </a:r>
            <a:r>
              <a:rPr lang="en-US" sz="2600" b="1" i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  <a:sym typeface="Mathematica1" pitchFamily="2" charset="2"/>
              </a:rPr>
              <a:t>X</a:t>
            </a:r>
            <a:r>
              <a:rPr lang="en-US" sz="2600" b="1" i="1" baseline="-25000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  <a:sym typeface="Mathematica1" pitchFamily="2" charset="2"/>
              </a:rPr>
              <a:t>I</a:t>
            </a:r>
            <a:r>
              <a:rPr lang="en-US" sz="2600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  <a:sym typeface="Mathematica1" pitchFamily="2" charset="2"/>
              </a:rPr>
              <a:t>) </a:t>
            </a:r>
            <a:r>
              <a:rPr lang="en-US" sz="2600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  <a:sym typeface="Euclid Symbol" pitchFamily="18" charset="2"/>
              </a:rPr>
              <a:t> </a:t>
            </a:r>
            <a:r>
              <a:rPr lang="en-US" sz="2600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  <a:sym typeface="Mathematica1" pitchFamily="2" charset="2"/>
              </a:rPr>
              <a:t>0</a:t>
            </a:r>
            <a:endParaRPr lang="en-US" sz="2900" b="1" dirty="0" smtClean="0">
              <a:latin typeface="Consolas" pitchFamily="49" charset="0"/>
              <a:cs typeface="Guttman Haim" pitchFamily="2" charset="-79"/>
            </a:endParaRPr>
          </a:p>
          <a:p>
            <a:pPr eaLnBrk="1" hangingPunct="1">
              <a:lnSpc>
                <a:spcPts val="3700"/>
              </a:lnSpc>
            </a:pPr>
            <a:r>
              <a:rPr lang="en-US" b="1" i="1" dirty="0" err="1" smtClean="0">
                <a:solidFill>
                  <a:schemeClr val="accent2"/>
                </a:solidFill>
                <a:latin typeface="Consolas" pitchFamily="49" charset="0"/>
                <a:cs typeface="Guttman Haim" pitchFamily="2" charset="-79"/>
              </a:rPr>
              <a:t>Monotonicity</a:t>
            </a:r>
            <a:r>
              <a:rPr lang="en-US" b="1" i="1" dirty="0" smtClean="0">
                <a:solidFill>
                  <a:schemeClr val="accent2"/>
                </a:solidFill>
                <a:latin typeface="Consolas" pitchFamily="49" charset="0"/>
                <a:cs typeface="Guttman Haim" pitchFamily="2" charset="-79"/>
              </a:rPr>
              <a:t>: </a:t>
            </a:r>
          </a:p>
          <a:p>
            <a:pPr eaLnBrk="1" hangingPunct="1">
              <a:lnSpc>
                <a:spcPts val="3700"/>
              </a:lnSpc>
              <a:buFont typeface="Wingdings 2" pitchFamily="18" charset="2"/>
              <a:buNone/>
            </a:pP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		H(</a:t>
            </a:r>
            <a:r>
              <a:rPr lang="en-US" b="1" i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X</a:t>
            </a:r>
            <a:r>
              <a:rPr lang="en-US" b="1" i="1" baseline="-25000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I</a:t>
            </a:r>
            <a:r>
              <a:rPr lang="en-US" b="1" baseline="-40000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2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)</a:t>
            </a:r>
            <a:r>
              <a:rPr lang="en-US" b="1" dirty="0" smtClean="0">
                <a:latin typeface="Consolas" pitchFamily="49" charset="0"/>
                <a:cs typeface="Guttman Haim" pitchFamily="2" charset="-79"/>
              </a:rPr>
              <a:t> 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  <a:sym typeface="Euclid Symbol" pitchFamily="18" charset="2"/>
              </a:rPr>
              <a:t></a:t>
            </a:r>
            <a:r>
              <a:rPr lang="en-US" b="1" dirty="0" smtClean="0">
                <a:latin typeface="Consolas" pitchFamily="49" charset="0"/>
                <a:cs typeface="Guttman Haim" pitchFamily="2" charset="-79"/>
              </a:rPr>
              <a:t> 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H(</a:t>
            </a:r>
            <a:r>
              <a:rPr lang="en-US" b="1" i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X</a:t>
            </a:r>
            <a:r>
              <a:rPr lang="en-US" b="1" i="1" baseline="-25000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I</a:t>
            </a:r>
            <a:r>
              <a:rPr lang="en-US" b="1" baseline="-40000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1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) </a:t>
            </a:r>
            <a:r>
              <a:rPr lang="en-US" b="1" dirty="0" smtClean="0">
                <a:latin typeface="Consolas" pitchFamily="49" charset="0"/>
                <a:cs typeface="Guttman Haim" pitchFamily="2" charset="-79"/>
              </a:rPr>
              <a:t>whenever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 </a:t>
            </a:r>
            <a:r>
              <a:rPr lang="en-US" b="1" i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I</a:t>
            </a:r>
            <a:r>
              <a:rPr lang="en-US" b="1" baseline="-25000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1 </a:t>
            </a: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 </a:t>
            </a:r>
            <a:r>
              <a:rPr lang="en-US" b="1" i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I</a:t>
            </a:r>
            <a:r>
              <a:rPr lang="en-US" b="1" baseline="-25000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2</a:t>
            </a:r>
          </a:p>
          <a:p>
            <a:pPr eaLnBrk="1" hangingPunct="1">
              <a:lnSpc>
                <a:spcPts val="3700"/>
              </a:lnSpc>
            </a:pPr>
            <a:r>
              <a:rPr lang="en-US" b="1" i="1" dirty="0" err="1" smtClean="0">
                <a:solidFill>
                  <a:schemeClr val="accent2"/>
                </a:solidFill>
                <a:latin typeface="Consolas" pitchFamily="49" charset="0"/>
                <a:cs typeface="Guttman Haim" pitchFamily="2" charset="-79"/>
              </a:rPr>
              <a:t>Submodularity</a:t>
            </a:r>
            <a:r>
              <a:rPr lang="en-US" b="1" i="1" dirty="0" smtClean="0">
                <a:solidFill>
                  <a:schemeClr val="accent2"/>
                </a:solidFill>
                <a:latin typeface="Consolas" pitchFamily="49" charset="0"/>
                <a:cs typeface="Guttman Haim" pitchFamily="2" charset="-79"/>
              </a:rPr>
              <a:t>: </a:t>
            </a:r>
          </a:p>
          <a:p>
            <a:pPr eaLnBrk="1" hangingPunct="1">
              <a:lnSpc>
                <a:spcPts val="3700"/>
              </a:lnSpc>
              <a:buFont typeface="Wingdings 2" pitchFamily="18" charset="2"/>
              <a:buNone/>
            </a:pP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		H(</a:t>
            </a:r>
            <a:r>
              <a:rPr lang="en-US" b="1" i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X</a:t>
            </a:r>
            <a:r>
              <a:rPr lang="en-US" b="1" i="1" baseline="-25000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I</a:t>
            </a:r>
            <a:r>
              <a:rPr lang="en-US" b="1" baseline="-40000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1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) + H(</a:t>
            </a:r>
            <a:r>
              <a:rPr lang="en-US" b="1" i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X</a:t>
            </a:r>
            <a:r>
              <a:rPr lang="en-US" b="1" i="1" baseline="-25000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I</a:t>
            </a:r>
            <a:r>
              <a:rPr lang="en-US" b="1" baseline="-40000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2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)</a:t>
            </a:r>
            <a:r>
              <a:rPr lang="en-US" b="1" dirty="0" smtClean="0">
                <a:latin typeface="Consolas" pitchFamily="49" charset="0"/>
                <a:cs typeface="Guttman Haim" pitchFamily="2" charset="-79"/>
              </a:rPr>
              <a:t> 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  <a:sym typeface="Euclid Symbol" pitchFamily="18" charset="2"/>
              </a:rPr>
              <a:t></a:t>
            </a:r>
            <a:r>
              <a:rPr lang="en-US" b="1" dirty="0" smtClean="0">
                <a:latin typeface="Consolas" pitchFamily="49" charset="0"/>
                <a:cs typeface="Guttman Haim" pitchFamily="2" charset="-79"/>
              </a:rPr>
              <a:t> 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H(</a:t>
            </a:r>
            <a:r>
              <a:rPr lang="en-US" b="1" i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X</a:t>
            </a:r>
            <a:r>
              <a:rPr lang="en-US" b="1" i="1" baseline="-25000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I</a:t>
            </a:r>
            <a:r>
              <a:rPr lang="en-US" b="1" baseline="-40000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1</a:t>
            </a:r>
            <a:r>
              <a:rPr lang="en-US" b="1" baseline="-25000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  <a:sym typeface="Symbol" pitchFamily="18" charset="2"/>
              </a:rPr>
              <a:t></a:t>
            </a:r>
            <a:r>
              <a:rPr lang="en-US" b="1" i="1" baseline="-25000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I</a:t>
            </a:r>
            <a:r>
              <a:rPr lang="en-US" b="1" baseline="-40000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2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) + H(</a:t>
            </a:r>
            <a:r>
              <a:rPr lang="en-US" b="1" i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X</a:t>
            </a:r>
            <a:r>
              <a:rPr lang="en-US" b="1" i="1" baseline="-25000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I</a:t>
            </a:r>
            <a:r>
              <a:rPr lang="en-US" b="1" baseline="-40000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1</a:t>
            </a:r>
            <a:r>
              <a:rPr lang="en-US" b="1" baseline="-25000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  <a:sym typeface="Symbol" pitchFamily="18" charset="2"/>
              </a:rPr>
              <a:t></a:t>
            </a:r>
            <a:r>
              <a:rPr lang="en-US" b="1" i="1" baseline="-25000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I</a:t>
            </a:r>
            <a:r>
              <a:rPr lang="en-US" b="1" baseline="-40000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2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)</a:t>
            </a:r>
          </a:p>
          <a:p>
            <a:pPr eaLnBrk="1" hangingPunct="1">
              <a:lnSpc>
                <a:spcPts val="3700"/>
              </a:lnSpc>
            </a:pPr>
            <a:r>
              <a:rPr lang="en-US" b="1" i="1" dirty="0" smtClean="0">
                <a:solidFill>
                  <a:schemeClr val="accent2"/>
                </a:solidFill>
                <a:latin typeface="Consolas" pitchFamily="49" charset="0"/>
                <a:cs typeface="Guttman Haim" pitchFamily="2" charset="-79"/>
              </a:rPr>
              <a:t>Shannon type inequalities: </a:t>
            </a:r>
            <a:r>
              <a:rPr lang="en-US" b="1" dirty="0" smtClean="0">
                <a:latin typeface="Consolas" pitchFamily="49" charset="0"/>
                <a:cs typeface="Guttman Haim" pitchFamily="2" charset="-79"/>
              </a:rPr>
              <a:t>All inequalities implied by </a:t>
            </a:r>
            <a:r>
              <a:rPr lang="en-US" b="1" dirty="0" err="1" smtClean="0">
                <a:latin typeface="Consolas" pitchFamily="49" charset="0"/>
                <a:cs typeface="Guttman Haim" pitchFamily="2" charset="-79"/>
              </a:rPr>
              <a:t>monotonicity</a:t>
            </a:r>
            <a:r>
              <a:rPr lang="en-US" b="1" dirty="0" smtClean="0">
                <a:latin typeface="Consolas" pitchFamily="49" charset="0"/>
                <a:cs typeface="Guttman Haim" pitchFamily="2" charset="-79"/>
              </a:rPr>
              <a:t> and </a:t>
            </a:r>
            <a:r>
              <a:rPr lang="en-US" b="1" dirty="0" err="1" smtClean="0">
                <a:latin typeface="Consolas" pitchFamily="49" charset="0"/>
                <a:cs typeface="Guttman Haim" pitchFamily="2" charset="-79"/>
              </a:rPr>
              <a:t>submodularity</a:t>
            </a:r>
            <a:endParaRPr lang="en-US" b="1" dirty="0" smtClean="0">
              <a:latin typeface="Consolas" pitchFamily="49" charset="0"/>
              <a:cs typeface="Guttman Haim" pitchFamily="2" charset="-79"/>
            </a:endParaRP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fld id="{58012DA7-F1AA-4A95-8697-E91CEEBF6856}" type="slidenum">
              <a:rPr lang="he-IL" sz="1200">
                <a:solidFill>
                  <a:schemeClr val="tx2">
                    <a:shade val="90000"/>
                  </a:schemeClr>
                </a:solidFill>
                <a:latin typeface="Frutiger SAIN Bd v.1" pitchFamily="2" charset="0"/>
                <a:cs typeface="Arial" charset="0"/>
              </a:rPr>
              <a:pPr algn="r">
                <a:spcBef>
                  <a:spcPct val="5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  <a:defRPr/>
              </a:pPr>
              <a:t>13</a:t>
            </a:fld>
            <a:endParaRPr lang="en-US" sz="1200">
              <a:solidFill>
                <a:schemeClr val="tx2">
                  <a:shade val="90000"/>
                </a:schemeClr>
              </a:solidFill>
              <a:latin typeface="Frutiger SAIN Bd v.1" pitchFamily="2" charset="0"/>
              <a:cs typeface="Arial" charset="0"/>
            </a:endParaRP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165229" y="2971800"/>
            <a:ext cx="5334000" cy="1447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273050" lvl="1" indent="-273050">
              <a:lnSpc>
                <a:spcPts val="37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itchFamily="18" charset="2"/>
              <a:buChar char=""/>
            </a:pPr>
            <a:r>
              <a:rPr lang="en-US" sz="2600" b="1" dirty="0">
                <a:latin typeface="Consolas" pitchFamily="49" charset="0"/>
                <a:cs typeface="Guttman Haim" pitchFamily="2" charset="-79"/>
              </a:rPr>
              <a:t>Examples:</a:t>
            </a:r>
          </a:p>
          <a:p>
            <a:pPr marL="1143000" lvl="2" indent="-228600">
              <a:lnSpc>
                <a:spcPts val="28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</a:pPr>
            <a:r>
              <a:rPr lang="en-US" sz="2600" b="1" dirty="0">
                <a:solidFill>
                  <a:schemeClr val="hlink"/>
                </a:solidFill>
                <a:latin typeface="Consolas" pitchFamily="49" charset="0"/>
                <a:cs typeface="Lucida Sans Unicode" pitchFamily="34" charset="0"/>
                <a:sym typeface="Mathematica1" pitchFamily="2" charset="2"/>
              </a:rPr>
              <a:t>H(</a:t>
            </a:r>
            <a:r>
              <a:rPr lang="en-US" sz="2600" b="1" i="1" dirty="0">
                <a:solidFill>
                  <a:schemeClr val="hlink"/>
                </a:solidFill>
                <a:latin typeface="Consolas" pitchFamily="49" charset="0"/>
                <a:cs typeface="Lucida Sans Unicode" pitchFamily="34" charset="0"/>
                <a:sym typeface="Mathematica1" pitchFamily="2" charset="2"/>
              </a:rPr>
              <a:t>X</a:t>
            </a:r>
            <a:r>
              <a:rPr lang="en-US" sz="2600" b="1" baseline="-25000" dirty="0">
                <a:solidFill>
                  <a:schemeClr val="hlink"/>
                </a:solidFill>
                <a:latin typeface="Consolas" pitchFamily="49" charset="0"/>
                <a:cs typeface="Lucida Sans Unicode" pitchFamily="34" charset="0"/>
                <a:sym typeface="Mathematica1" pitchFamily="2" charset="2"/>
              </a:rPr>
              <a:t>1</a:t>
            </a:r>
            <a:r>
              <a:rPr lang="en-US" sz="2600" b="1" i="1" dirty="0">
                <a:solidFill>
                  <a:schemeClr val="hlink"/>
                </a:solidFill>
                <a:latin typeface="Consolas" pitchFamily="49" charset="0"/>
                <a:cs typeface="Lucida Sans Unicode" pitchFamily="34" charset="0"/>
                <a:sym typeface="Mathematica1" pitchFamily="2" charset="2"/>
              </a:rPr>
              <a:t>X</a:t>
            </a:r>
            <a:r>
              <a:rPr lang="en-US" sz="2600" b="1" baseline="-25000" dirty="0">
                <a:solidFill>
                  <a:schemeClr val="hlink"/>
                </a:solidFill>
                <a:latin typeface="Consolas" pitchFamily="49" charset="0"/>
                <a:cs typeface="Lucida Sans Unicode" pitchFamily="34" charset="0"/>
                <a:sym typeface="Mathematica1" pitchFamily="2" charset="2"/>
              </a:rPr>
              <a:t>2</a:t>
            </a:r>
            <a:r>
              <a:rPr lang="en-US" sz="2600" b="1" i="1" dirty="0">
                <a:solidFill>
                  <a:schemeClr val="hlink"/>
                </a:solidFill>
                <a:latin typeface="Consolas" pitchFamily="49" charset="0"/>
                <a:cs typeface="Lucida Sans Unicode" pitchFamily="34" charset="0"/>
                <a:sym typeface="Mathematica1" pitchFamily="2" charset="2"/>
              </a:rPr>
              <a:t>X</a:t>
            </a:r>
            <a:r>
              <a:rPr lang="en-US" sz="2600" b="1" baseline="-25000" dirty="0">
                <a:solidFill>
                  <a:schemeClr val="hlink"/>
                </a:solidFill>
                <a:latin typeface="Consolas" pitchFamily="49" charset="0"/>
                <a:cs typeface="Lucida Sans Unicode" pitchFamily="34" charset="0"/>
                <a:sym typeface="Mathematica1" pitchFamily="2" charset="2"/>
              </a:rPr>
              <a:t>3</a:t>
            </a:r>
            <a:r>
              <a:rPr lang="en-US" sz="2600" b="1" dirty="0">
                <a:solidFill>
                  <a:schemeClr val="hlink"/>
                </a:solidFill>
                <a:latin typeface="Consolas" pitchFamily="49" charset="0"/>
                <a:cs typeface="Lucida Sans Unicode" pitchFamily="34" charset="0"/>
                <a:sym typeface="Mathematica1" pitchFamily="2" charset="2"/>
              </a:rPr>
              <a:t>) </a:t>
            </a:r>
            <a:r>
              <a:rPr lang="en-US" sz="2600" b="1" dirty="0">
                <a:solidFill>
                  <a:schemeClr val="hlink"/>
                </a:solidFill>
                <a:latin typeface="Consolas" pitchFamily="49" charset="0"/>
                <a:cs typeface="Lucida Sans Unicode" pitchFamily="34" charset="0"/>
                <a:sym typeface="Euclid Symbol" pitchFamily="18" charset="2"/>
              </a:rPr>
              <a:t></a:t>
            </a:r>
            <a:r>
              <a:rPr lang="en-US" sz="2600" b="1" i="1" dirty="0">
                <a:solidFill>
                  <a:schemeClr val="hlink"/>
                </a:solidFill>
                <a:latin typeface="Consolas" pitchFamily="49" charset="0"/>
                <a:cs typeface="Lucida Sans Unicode" pitchFamily="34" charset="0"/>
                <a:sym typeface="Mathematica1" pitchFamily="2" charset="2"/>
              </a:rPr>
              <a:t> </a:t>
            </a:r>
            <a:r>
              <a:rPr lang="en-US" sz="2600" b="1" dirty="0">
                <a:solidFill>
                  <a:schemeClr val="hlink"/>
                </a:solidFill>
                <a:latin typeface="Consolas" pitchFamily="49" charset="0"/>
                <a:cs typeface="Lucida Sans Unicode" pitchFamily="34" charset="0"/>
                <a:sym typeface="Mathematica1" pitchFamily="2" charset="2"/>
              </a:rPr>
              <a:t>0</a:t>
            </a:r>
          </a:p>
          <a:p>
            <a:pPr marL="1143000" lvl="2" indent="-228600">
              <a:lnSpc>
                <a:spcPts val="28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</a:pPr>
            <a:r>
              <a:rPr lang="en-US" sz="2600" b="1" dirty="0">
                <a:solidFill>
                  <a:schemeClr val="hlink"/>
                </a:solidFill>
                <a:latin typeface="Consolas" pitchFamily="49" charset="0"/>
                <a:cs typeface="Lucida Sans Unicode" pitchFamily="34" charset="0"/>
                <a:sym typeface="Mathematica1" pitchFamily="2" charset="2"/>
              </a:rPr>
              <a:t>2H(</a:t>
            </a:r>
            <a:r>
              <a:rPr lang="en-US" sz="2600" b="1" i="1" dirty="0">
                <a:solidFill>
                  <a:schemeClr val="hlink"/>
                </a:solidFill>
                <a:latin typeface="Consolas" pitchFamily="49" charset="0"/>
                <a:cs typeface="Lucida Sans Unicode" pitchFamily="34" charset="0"/>
                <a:sym typeface="Mathematica1" pitchFamily="2" charset="2"/>
              </a:rPr>
              <a:t>X</a:t>
            </a:r>
            <a:r>
              <a:rPr lang="en-US" sz="2600" b="1" baseline="-25000" dirty="0">
                <a:solidFill>
                  <a:schemeClr val="hlink"/>
                </a:solidFill>
                <a:latin typeface="Consolas" pitchFamily="49" charset="0"/>
                <a:cs typeface="Lucida Sans Unicode" pitchFamily="34" charset="0"/>
                <a:sym typeface="Mathematica1" pitchFamily="2" charset="2"/>
              </a:rPr>
              <a:t>{1,2}</a:t>
            </a:r>
            <a:r>
              <a:rPr lang="en-US" sz="2600" b="1" dirty="0">
                <a:solidFill>
                  <a:schemeClr val="hlink"/>
                </a:solidFill>
                <a:latin typeface="Consolas" pitchFamily="49" charset="0"/>
                <a:cs typeface="Lucida Sans Unicode" pitchFamily="34" charset="0"/>
                <a:sym typeface="Mathematica1" pitchFamily="2" charset="2"/>
              </a:rPr>
              <a:t>)-2H(</a:t>
            </a:r>
            <a:r>
              <a:rPr lang="en-US" sz="2600" b="1" i="1" dirty="0">
                <a:solidFill>
                  <a:schemeClr val="hlink"/>
                </a:solidFill>
                <a:latin typeface="Consolas" pitchFamily="49" charset="0"/>
                <a:cs typeface="Lucida Sans Unicode" pitchFamily="34" charset="0"/>
                <a:sym typeface="Mathematica1" pitchFamily="2" charset="2"/>
              </a:rPr>
              <a:t>X</a:t>
            </a:r>
            <a:r>
              <a:rPr lang="en-US" sz="2600" b="1" baseline="-25000" dirty="0">
                <a:solidFill>
                  <a:schemeClr val="hlink"/>
                </a:solidFill>
                <a:latin typeface="Consolas" pitchFamily="49" charset="0"/>
                <a:cs typeface="Lucida Sans Unicode" pitchFamily="34" charset="0"/>
                <a:sym typeface="Mathematica1" pitchFamily="2" charset="2"/>
              </a:rPr>
              <a:t>1</a:t>
            </a:r>
            <a:r>
              <a:rPr lang="en-US" sz="2600" b="1" dirty="0">
                <a:solidFill>
                  <a:schemeClr val="hlink"/>
                </a:solidFill>
                <a:latin typeface="Consolas" pitchFamily="49" charset="0"/>
                <a:cs typeface="Lucida Sans Unicode" pitchFamily="34" charset="0"/>
                <a:sym typeface="Mathematica1" pitchFamily="2" charset="2"/>
              </a:rPr>
              <a:t>)</a:t>
            </a:r>
            <a:r>
              <a:rPr lang="en-US" sz="2600" b="1" dirty="0">
                <a:solidFill>
                  <a:schemeClr val="hlink"/>
                </a:solidFill>
                <a:latin typeface="Consolas" pitchFamily="49" charset="0"/>
                <a:cs typeface="Lucida Sans Unicode" pitchFamily="34" charset="0"/>
              </a:rPr>
              <a:t> </a:t>
            </a:r>
            <a:r>
              <a:rPr lang="en-US" sz="2600" b="1" dirty="0">
                <a:solidFill>
                  <a:schemeClr val="hlink"/>
                </a:solidFill>
                <a:latin typeface="Consolas" pitchFamily="49" charset="0"/>
                <a:cs typeface="Lucida Sans Unicode" pitchFamily="34" charset="0"/>
                <a:sym typeface="Euclid Symbol" pitchFamily="18" charset="2"/>
              </a:rPr>
              <a:t></a:t>
            </a:r>
            <a:r>
              <a:rPr lang="en-US" sz="2600" b="1" dirty="0">
                <a:solidFill>
                  <a:schemeClr val="hlink"/>
                </a:solidFill>
                <a:latin typeface="Consolas" pitchFamily="49" charset="0"/>
                <a:cs typeface="Lucida Sans Unicode" pitchFamily="34" charset="0"/>
                <a:sym typeface="Mathematica1" pitchFamily="2" charset="2"/>
              </a:rPr>
              <a:t> 0</a:t>
            </a: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1287462" y="3438053"/>
            <a:ext cx="1684338" cy="48895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Ins="18000">
            <a:spAutoFit/>
          </a:bodyPr>
          <a:lstStyle/>
          <a:p>
            <a:r>
              <a:rPr lang="en-US" sz="2600" b="1" dirty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H(</a:t>
            </a:r>
            <a:r>
              <a:rPr lang="en-US" sz="2600" b="1" i="1" dirty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X</a:t>
            </a:r>
            <a:r>
              <a:rPr lang="en-US" sz="2600" b="1" baseline="-25000" dirty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{1,2,3}</a:t>
            </a:r>
            <a:r>
              <a:rPr lang="en-US" sz="2600" b="1" dirty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)</a:t>
            </a:r>
          </a:p>
        </p:txBody>
      </p:sp>
      <p:pic>
        <p:nvPicPr>
          <p:cNvPr id="26633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5257800"/>
            <a:ext cx="6408738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344988" y="2438400"/>
            <a:ext cx="365601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 b="1">
                <a:latin typeface="Consolas" pitchFamily="49" charset="0"/>
                <a:cs typeface="Guttman Haim" pitchFamily="2" charset="-79"/>
                <a:sym typeface="Mathematica1" pitchFamily="2" charset="2"/>
              </a:rPr>
              <a:t> </a:t>
            </a:r>
            <a:r>
              <a:rPr lang="en-US" sz="2600" b="1">
                <a:latin typeface="Consolas" pitchFamily="49" charset="0"/>
                <a:cs typeface="Guttman Haim" pitchFamily="2" charset="-79"/>
              </a:rPr>
              <a:t>holds for </a:t>
            </a:r>
            <a:r>
              <a:rPr lang="en-US" sz="2600" b="1">
                <a:latin typeface="Consolas" pitchFamily="49" charset="0"/>
                <a:cs typeface="Guttman Haim" pitchFamily="2" charset="-79"/>
                <a:sym typeface="Symbol" pitchFamily="18" charset="2"/>
              </a:rPr>
              <a:t>all</a:t>
            </a:r>
            <a:r>
              <a:rPr lang="en-US" sz="2600" b="1">
                <a:latin typeface="Consolas" pitchFamily="49" charset="0"/>
                <a:cs typeface="Guttman Haim" pitchFamily="2" charset="-79"/>
              </a:rPr>
              <a:t> r.v.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8" grpId="0" build="allAtOnce"/>
      <p:bldP spid="25608" grpId="1" build="allAtOnce"/>
      <p:bldP spid="26632" grpId="0" animBg="1"/>
      <p:bldP spid="26632" grpId="1" animBg="1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-228600"/>
            <a:ext cx="8763000" cy="914400"/>
          </a:xfrm>
        </p:spPr>
        <p:txBody>
          <a:bodyPr/>
          <a:lstStyle/>
          <a:p>
            <a:pPr algn="ctr" eaLnBrk="1" hangingPunct="1"/>
            <a:r>
              <a:rPr lang="en-US" sz="3600" smtClean="0">
                <a:solidFill>
                  <a:srgbClr val="4603CD"/>
                </a:solidFill>
              </a:rPr>
              <a:t>Non-Shannon Information Inequalities</a:t>
            </a:r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28600" y="990600"/>
            <a:ext cx="8534400" cy="5486400"/>
          </a:xfrm>
        </p:spPr>
        <p:txBody>
          <a:bodyPr/>
          <a:lstStyle/>
          <a:p>
            <a:pPr marL="273050" lvl="1" indent="-273050" eaLnBrk="1" hangingPunct="1"/>
            <a:r>
              <a:rPr lang="en-US" sz="2200" b="1" dirty="0" smtClean="0">
                <a:latin typeface="Consolas" pitchFamily="49" charset="0"/>
              </a:rPr>
              <a:t>Inequalities not implied by Shannon information inequalities</a:t>
            </a:r>
          </a:p>
          <a:p>
            <a:pPr marL="273050" lvl="1" indent="-273050" eaLnBrk="1" hangingPunct="1"/>
            <a:endParaRPr lang="en-US" sz="1500" b="1" dirty="0" smtClean="0">
              <a:latin typeface="Consolas" pitchFamily="49" charset="0"/>
            </a:endParaRPr>
          </a:p>
          <a:p>
            <a:pPr marL="273050" lvl="1" indent="-273050" eaLnBrk="1" hangingPunct="1"/>
            <a:r>
              <a:rPr lang="en-US" sz="2200" b="1" dirty="0" smtClean="0">
                <a:latin typeface="Consolas" pitchFamily="49" charset="0"/>
              </a:rPr>
              <a:t>First non-Shannon inequality: Zhang and </a:t>
            </a:r>
            <a:r>
              <a:rPr lang="en-US" sz="2200" b="1" dirty="0" err="1" smtClean="0">
                <a:latin typeface="Consolas" pitchFamily="49" charset="0"/>
              </a:rPr>
              <a:t>Yeung</a:t>
            </a:r>
            <a:r>
              <a:rPr lang="en-US" sz="2200" b="1" dirty="0" smtClean="0">
                <a:latin typeface="Consolas" pitchFamily="49" charset="0"/>
              </a:rPr>
              <a:t>[1998] </a:t>
            </a:r>
          </a:p>
          <a:p>
            <a:pPr marL="273050" lvl="1" indent="-273050" eaLnBrk="1" hangingPunct="1"/>
            <a:endParaRPr lang="en-US" sz="2300" b="1" dirty="0" smtClean="0">
              <a:latin typeface="Consolas" pitchFamily="49" charset="0"/>
            </a:endParaRPr>
          </a:p>
          <a:p>
            <a:pPr marL="273050" lvl="1" indent="-273050" eaLnBrk="1" hangingPunct="1"/>
            <a:r>
              <a:rPr lang="en-US" sz="2300" b="1" dirty="0" smtClean="0">
                <a:latin typeface="Consolas" pitchFamily="49" charset="0"/>
              </a:rPr>
              <a:t>For every four random variables </a:t>
            </a:r>
            <a:r>
              <a:rPr lang="en-US" sz="2300" b="1" i="1" dirty="0" smtClean="0">
                <a:solidFill>
                  <a:schemeClr val="hlink"/>
                </a:solidFill>
                <a:latin typeface="Consolas" pitchFamily="49" charset="0"/>
              </a:rPr>
              <a:t>X</a:t>
            </a:r>
            <a:r>
              <a:rPr lang="en-US" sz="2300" b="1" baseline="-25000" dirty="0" smtClean="0">
                <a:solidFill>
                  <a:schemeClr val="hlink"/>
                </a:solidFill>
                <a:latin typeface="Consolas" pitchFamily="49" charset="0"/>
              </a:rPr>
              <a:t>1</a:t>
            </a:r>
            <a:r>
              <a:rPr lang="en-US" sz="2300" b="1" dirty="0" smtClean="0">
                <a:solidFill>
                  <a:schemeClr val="hlink"/>
                </a:solidFill>
                <a:latin typeface="Consolas" pitchFamily="49" charset="0"/>
              </a:rPr>
              <a:t>,</a:t>
            </a:r>
            <a:r>
              <a:rPr lang="en-US" sz="2300" b="1" i="1" dirty="0" smtClean="0">
                <a:solidFill>
                  <a:schemeClr val="hlink"/>
                </a:solidFill>
                <a:latin typeface="Consolas" pitchFamily="49" charset="0"/>
              </a:rPr>
              <a:t>X</a:t>
            </a:r>
            <a:r>
              <a:rPr lang="en-US" sz="2300" b="1" baseline="-25000" dirty="0" smtClean="0">
                <a:solidFill>
                  <a:schemeClr val="hlink"/>
                </a:solidFill>
                <a:latin typeface="Consolas" pitchFamily="49" charset="0"/>
              </a:rPr>
              <a:t>2</a:t>
            </a:r>
            <a:r>
              <a:rPr lang="en-US" sz="2300" b="1" dirty="0" smtClean="0">
                <a:solidFill>
                  <a:schemeClr val="hlink"/>
                </a:solidFill>
                <a:latin typeface="Consolas" pitchFamily="49" charset="0"/>
              </a:rPr>
              <a:t>,</a:t>
            </a:r>
            <a:r>
              <a:rPr lang="en-US" sz="2300" b="1" i="1" dirty="0" smtClean="0">
                <a:solidFill>
                  <a:schemeClr val="hlink"/>
                </a:solidFill>
                <a:latin typeface="Consolas" pitchFamily="49" charset="0"/>
              </a:rPr>
              <a:t>X</a:t>
            </a:r>
            <a:r>
              <a:rPr lang="en-US" sz="2300" b="1" baseline="-25000" dirty="0" smtClean="0">
                <a:solidFill>
                  <a:schemeClr val="hlink"/>
                </a:solidFill>
                <a:latin typeface="Consolas" pitchFamily="49" charset="0"/>
              </a:rPr>
              <a:t>3</a:t>
            </a:r>
            <a:r>
              <a:rPr lang="en-US" sz="2300" b="1" dirty="0" smtClean="0">
                <a:solidFill>
                  <a:schemeClr val="hlink"/>
                </a:solidFill>
                <a:latin typeface="Consolas" pitchFamily="49" charset="0"/>
              </a:rPr>
              <a:t>,</a:t>
            </a:r>
            <a:r>
              <a:rPr lang="en-US" sz="2300" b="1" i="1" dirty="0" smtClean="0">
                <a:solidFill>
                  <a:schemeClr val="hlink"/>
                </a:solidFill>
                <a:latin typeface="Consolas" pitchFamily="49" charset="0"/>
              </a:rPr>
              <a:t>X</a:t>
            </a:r>
            <a:r>
              <a:rPr lang="en-US" sz="2300" b="1" baseline="-25000" dirty="0" smtClean="0">
                <a:solidFill>
                  <a:schemeClr val="hlink"/>
                </a:solidFill>
                <a:latin typeface="Consolas" pitchFamily="49" charset="0"/>
              </a:rPr>
              <a:t>4</a:t>
            </a:r>
            <a:endParaRPr lang="en-US" sz="2300" b="1" dirty="0" smtClean="0">
              <a:latin typeface="Consolas" pitchFamily="49" charset="0"/>
            </a:endParaRPr>
          </a:p>
          <a:p>
            <a:pPr marL="457200" indent="-457200">
              <a:lnSpc>
                <a:spcPct val="80000"/>
              </a:lnSpc>
              <a:buNone/>
            </a:pPr>
            <a:endParaRPr lang="en-US" sz="2300" b="1" dirty="0" smtClean="0">
              <a:latin typeface="Consolas" pitchFamily="49" charset="0"/>
            </a:endParaRPr>
          </a:p>
          <a:p>
            <a:pPr marL="457200" indent="-457200">
              <a:lnSpc>
                <a:spcPct val="80000"/>
              </a:lnSpc>
              <a:buNone/>
            </a:pPr>
            <a:r>
              <a:rPr lang="pt-BR" sz="2100" b="1" dirty="0" smtClean="0">
                <a:solidFill>
                  <a:schemeClr val="hlink"/>
                </a:solidFill>
                <a:latin typeface="Consolas" pitchFamily="49" charset="0"/>
              </a:rPr>
              <a:t>	3H(</a:t>
            </a:r>
            <a:r>
              <a:rPr lang="en-US" sz="2100" b="1" i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X</a:t>
            </a:r>
            <a:r>
              <a:rPr lang="en-US" sz="2100" b="1" baseline="-25000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{3,4}</a:t>
            </a:r>
            <a:r>
              <a:rPr lang="pt-BR" sz="2100" b="1" dirty="0" smtClean="0">
                <a:solidFill>
                  <a:schemeClr val="hlink"/>
                </a:solidFill>
                <a:latin typeface="Consolas" pitchFamily="49" charset="0"/>
              </a:rPr>
              <a:t>)+3H(</a:t>
            </a:r>
            <a:r>
              <a:rPr lang="en-US" sz="2100" b="1" i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X</a:t>
            </a:r>
            <a:r>
              <a:rPr lang="en-US" sz="2100" b="1" baseline="-25000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{2,4}</a:t>
            </a:r>
            <a:r>
              <a:rPr lang="pt-BR" sz="2100" b="1" dirty="0" smtClean="0">
                <a:solidFill>
                  <a:schemeClr val="hlink"/>
                </a:solidFill>
                <a:latin typeface="Consolas" pitchFamily="49" charset="0"/>
              </a:rPr>
              <a:t>)+3H(</a:t>
            </a:r>
            <a:r>
              <a:rPr lang="en-US" sz="2100" b="1" i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X</a:t>
            </a:r>
            <a:r>
              <a:rPr lang="en-US" sz="2100" b="1" baseline="-25000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{2,3}</a:t>
            </a:r>
            <a:r>
              <a:rPr lang="pt-BR" sz="2100" b="1" dirty="0" smtClean="0">
                <a:solidFill>
                  <a:schemeClr val="hlink"/>
                </a:solidFill>
                <a:latin typeface="Consolas" pitchFamily="49" charset="0"/>
              </a:rPr>
              <a:t>)+H(</a:t>
            </a:r>
            <a:r>
              <a:rPr lang="en-US" sz="2100" b="1" i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X</a:t>
            </a:r>
            <a:r>
              <a:rPr lang="en-US" sz="2100" b="1" baseline="-25000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{1,3}</a:t>
            </a:r>
            <a:r>
              <a:rPr lang="pt-BR" sz="2100" b="1" dirty="0" smtClean="0">
                <a:solidFill>
                  <a:schemeClr val="hlink"/>
                </a:solidFill>
                <a:latin typeface="Consolas" pitchFamily="49" charset="0"/>
              </a:rPr>
              <a:t>)+H(</a:t>
            </a:r>
            <a:r>
              <a:rPr lang="en-US" sz="2100" b="1" i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X</a:t>
            </a:r>
            <a:r>
              <a:rPr lang="en-US" sz="2100" b="1" baseline="-25000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{1,2}</a:t>
            </a:r>
            <a:r>
              <a:rPr lang="pt-BR" sz="2100" b="1" dirty="0" smtClean="0">
                <a:solidFill>
                  <a:schemeClr val="hlink"/>
                </a:solidFill>
                <a:latin typeface="Consolas" pitchFamily="49" charset="0"/>
              </a:rPr>
              <a:t>)</a:t>
            </a:r>
          </a:p>
          <a:p>
            <a:pPr marL="457200" indent="-457200">
              <a:lnSpc>
                <a:spcPct val="80000"/>
              </a:lnSpc>
              <a:buNone/>
            </a:pPr>
            <a:endParaRPr lang="pt-BR" sz="2100" b="1" dirty="0" smtClean="0">
              <a:solidFill>
                <a:schemeClr val="hlink"/>
              </a:solidFill>
              <a:latin typeface="Consolas" pitchFamily="49" charset="0"/>
            </a:endParaRPr>
          </a:p>
          <a:p>
            <a:pPr marL="457200" indent="-457200">
              <a:lnSpc>
                <a:spcPct val="80000"/>
              </a:lnSpc>
              <a:buNone/>
            </a:pPr>
            <a:r>
              <a:rPr lang="pt-BR" sz="2100" b="1" dirty="0" smtClean="0">
                <a:solidFill>
                  <a:schemeClr val="hlink"/>
                </a:solidFill>
                <a:latin typeface="Consolas" pitchFamily="49" charset="0"/>
              </a:rPr>
              <a:t>	-H(</a:t>
            </a:r>
            <a:r>
              <a:rPr lang="en-US" sz="2100" b="1" i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X</a:t>
            </a:r>
            <a:r>
              <a:rPr lang="en-US" sz="2100" b="1" baseline="-25000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{4}</a:t>
            </a:r>
            <a:r>
              <a:rPr lang="pt-BR" sz="2100" b="1" dirty="0" smtClean="0">
                <a:solidFill>
                  <a:schemeClr val="hlink"/>
                </a:solidFill>
                <a:latin typeface="Consolas" pitchFamily="49" charset="0"/>
              </a:rPr>
              <a:t>)-2H(</a:t>
            </a:r>
            <a:r>
              <a:rPr lang="en-US" sz="2100" b="1" i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X</a:t>
            </a:r>
            <a:r>
              <a:rPr lang="en-US" sz="2100" b="1" baseline="-25000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{3}</a:t>
            </a:r>
            <a:r>
              <a:rPr lang="pt-BR" sz="2100" b="1" dirty="0" smtClean="0">
                <a:solidFill>
                  <a:schemeClr val="hlink"/>
                </a:solidFill>
                <a:latin typeface="Consolas" pitchFamily="49" charset="0"/>
              </a:rPr>
              <a:t>)-2H(</a:t>
            </a:r>
            <a:r>
              <a:rPr lang="en-US" sz="2100" b="1" i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X</a:t>
            </a:r>
            <a:r>
              <a:rPr lang="en-US" sz="2100" b="1" baseline="-25000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{2}</a:t>
            </a:r>
            <a:r>
              <a:rPr lang="pt-BR" sz="2100" b="1" dirty="0" smtClean="0">
                <a:solidFill>
                  <a:schemeClr val="hlink"/>
                </a:solidFill>
                <a:latin typeface="Consolas" pitchFamily="49" charset="0"/>
              </a:rPr>
              <a:t>)-H(</a:t>
            </a:r>
            <a:r>
              <a:rPr lang="en-US" sz="2100" b="1" i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X</a:t>
            </a:r>
            <a:r>
              <a:rPr lang="en-US" sz="2100" b="1" baseline="-25000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{1,4}</a:t>
            </a:r>
            <a:r>
              <a:rPr lang="pt-BR" sz="2100" b="1" dirty="0" smtClean="0">
                <a:solidFill>
                  <a:schemeClr val="hlink"/>
                </a:solidFill>
                <a:latin typeface="Consolas" pitchFamily="49" charset="0"/>
              </a:rPr>
              <a:t>)-4H(</a:t>
            </a:r>
            <a:r>
              <a:rPr lang="en-US" sz="2100" b="1" i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X</a:t>
            </a:r>
            <a:r>
              <a:rPr lang="en-US" sz="2100" b="1" baseline="-25000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{2,3,4}</a:t>
            </a:r>
            <a:r>
              <a:rPr lang="pt-BR" sz="2100" b="1" dirty="0" smtClean="0">
                <a:solidFill>
                  <a:schemeClr val="hlink"/>
                </a:solidFill>
                <a:latin typeface="Consolas" pitchFamily="49" charset="0"/>
              </a:rPr>
              <a:t>)-(</a:t>
            </a:r>
            <a:r>
              <a:rPr lang="en-US" sz="2100" b="1" i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X</a:t>
            </a:r>
            <a:r>
              <a:rPr lang="en-US" sz="2100" b="1" baseline="-25000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{1,2,3}</a:t>
            </a:r>
            <a:r>
              <a:rPr lang="pt-BR" sz="2100" b="1" dirty="0" smtClean="0">
                <a:solidFill>
                  <a:schemeClr val="hlink"/>
                </a:solidFill>
                <a:latin typeface="Consolas" pitchFamily="49" charset="0"/>
              </a:rPr>
              <a:t>) </a:t>
            </a:r>
          </a:p>
          <a:p>
            <a:pPr marL="457200" indent="-457200">
              <a:lnSpc>
                <a:spcPct val="80000"/>
              </a:lnSpc>
              <a:buNone/>
            </a:pPr>
            <a:endParaRPr lang="pt-BR" sz="2100" b="1" dirty="0" smtClean="0">
              <a:solidFill>
                <a:schemeClr val="hlink"/>
              </a:solidFill>
              <a:latin typeface="Consolas" pitchFamily="49" charset="0"/>
            </a:endParaRPr>
          </a:p>
          <a:p>
            <a:pPr marL="457200" indent="-457200">
              <a:lnSpc>
                <a:spcPct val="80000"/>
              </a:lnSpc>
              <a:buNone/>
            </a:pPr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  <a:sym typeface="Euclid Symbol" pitchFamily="18" charset="2"/>
              </a:rPr>
              <a:t>		</a:t>
            </a: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sym typeface="Euclid Symbol" pitchFamily="18" charset="2"/>
              </a:rPr>
              <a:t>  0</a:t>
            </a:r>
            <a:endParaRPr lang="en-US" sz="2200" b="1" dirty="0" smtClean="0">
              <a:latin typeface="Consolas" pitchFamily="49" charset="0"/>
            </a:endParaRPr>
          </a:p>
          <a:p>
            <a:pPr marL="273050" lvl="1" indent="-273050" eaLnBrk="1" hangingPunct="1"/>
            <a:endParaRPr lang="en-US" sz="2200" b="1" dirty="0" smtClean="0">
              <a:latin typeface="Consolas" pitchFamily="49" charset="0"/>
            </a:endParaRPr>
          </a:p>
          <a:p>
            <a:pPr marL="273050" lvl="1" indent="-273050" eaLnBrk="1" hangingPunct="1"/>
            <a:r>
              <a:rPr lang="en-US" sz="2200" b="1" dirty="0" smtClean="0">
                <a:latin typeface="Consolas" pitchFamily="49" charset="0"/>
              </a:rPr>
              <a:t>More non-Shannon inequalities were discovered and were used in several areas (see Thursday)</a:t>
            </a:r>
          </a:p>
          <a:p>
            <a:pPr marL="273050" lvl="1" indent="-273050" eaLnBrk="1" hangingPunct="1"/>
            <a:endParaRPr lang="en-US" sz="1500" b="1" dirty="0" smtClean="0">
              <a:latin typeface="Consolas" pitchFamily="49" charset="0"/>
            </a:endParaRP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fld id="{8629D604-0CF7-43EF-8E33-3C7D8D687020}" type="slidenum">
              <a:rPr lang="he-IL" sz="1200">
                <a:solidFill>
                  <a:schemeClr val="tx2">
                    <a:shade val="90000"/>
                  </a:schemeClr>
                </a:solidFill>
                <a:latin typeface="Frutiger SAIN Bd v.1" pitchFamily="2" charset="0"/>
                <a:cs typeface="Arial" charset="0"/>
              </a:rPr>
              <a:pPr algn="r">
                <a:spcBef>
                  <a:spcPct val="5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  <a:defRPr/>
              </a:pPr>
              <a:t>14</a:t>
            </a:fld>
            <a:endParaRPr lang="en-US" sz="1200">
              <a:solidFill>
                <a:schemeClr val="tx2">
                  <a:shade val="90000"/>
                </a:schemeClr>
              </a:solidFill>
              <a:latin typeface="Frutiger SAIN Bd v.1" pitchFamily="2" charset="0"/>
              <a:cs typeface="Arial" charset="0"/>
            </a:endParaRPr>
          </a:p>
        </p:txBody>
      </p:sp>
      <p:sp>
        <p:nvSpPr>
          <p:cNvPr id="366595" name="Rectangle 3"/>
          <p:cNvSpPr>
            <a:spLocks noChangeArrowheads="1"/>
          </p:cNvSpPr>
          <p:nvPr/>
        </p:nvSpPr>
        <p:spPr bwMode="auto">
          <a:xfrm>
            <a:off x="4495800" y="1600200"/>
            <a:ext cx="8305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" pitchFamily="2" charset="2"/>
              <a:buNone/>
            </a:pPr>
            <a:endParaRPr lang="en-US" sz="2100" b="1" dirty="0">
              <a:solidFill>
                <a:schemeClr val="hlink"/>
              </a:solidFill>
              <a:latin typeface="Consolas" pitchFamily="49" charset="0"/>
              <a:sym typeface="Symbol" pitchFamily="18" charset="2"/>
            </a:endParaRPr>
          </a:p>
          <a:p>
            <a:pPr marL="457200" indent="-457200" algn="ctr">
              <a:lnSpc>
                <a:spcPct val="8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" pitchFamily="2" charset="2"/>
              <a:buNone/>
            </a:pPr>
            <a:endParaRPr lang="pt-BR" sz="2300" b="1" dirty="0">
              <a:solidFill>
                <a:schemeClr val="hlink"/>
              </a:solidFill>
              <a:latin typeface="Consolas" pitchFamily="49" charset="0"/>
            </a:endParaRPr>
          </a:p>
          <a:p>
            <a:pPr marL="457200" indent="-457200">
              <a:lnSpc>
                <a:spcPct val="8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" pitchFamily="2" charset="2"/>
              <a:buNone/>
            </a:pPr>
            <a:r>
              <a:rPr lang="pt-BR" sz="2300" b="1" dirty="0">
                <a:latin typeface="Consolas" pitchFamily="49" charset="0"/>
              </a:rPr>
              <a:t>	</a:t>
            </a:r>
          </a:p>
          <a:p>
            <a:pPr marL="457200" indent="-457200" algn="ctr">
              <a:lnSpc>
                <a:spcPct val="8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" pitchFamily="2" charset="2"/>
              <a:buNone/>
            </a:pPr>
            <a:endParaRPr lang="en-US" sz="2300" b="1" dirty="0">
              <a:latin typeface="Consolas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04850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rgbClr val="4603CD"/>
                </a:solidFill>
              </a:rPr>
              <a:t>Lecture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6563"/>
            <a:ext cx="8534400" cy="4389437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50000"/>
              </a:spcBef>
              <a:buClr>
                <a:schemeClr val="tx1"/>
              </a:buClr>
              <a:buSzPct val="90000"/>
              <a:buFont typeface="Wingdings" pitchFamily="2" charset="2"/>
              <a:buChar char="ü"/>
            </a:pPr>
            <a:r>
              <a:rPr lang="en-US" sz="2800" b="1" dirty="0" smtClean="0">
                <a:latin typeface="Consolas" pitchFamily="49" charset="0"/>
                <a:cs typeface="Guttman Aharoni" pitchFamily="2" charset="-79"/>
              </a:rPr>
              <a:t>Introduction and Motivation</a:t>
            </a:r>
          </a:p>
          <a:p>
            <a:pPr>
              <a:lnSpc>
                <a:spcPct val="120000"/>
              </a:lnSpc>
              <a:spcBef>
                <a:spcPct val="50000"/>
              </a:spcBef>
              <a:buClrTx/>
              <a:buSzPct val="90000"/>
              <a:buFont typeface="Wingdings" pitchFamily="2" charset="2"/>
              <a:buChar char="ü"/>
            </a:pPr>
            <a:r>
              <a:rPr lang="en-US" sz="2800" b="1" dirty="0" smtClean="0">
                <a:latin typeface="Consolas" pitchFamily="49" charset="0"/>
                <a:cs typeface="Guttman Aharoni" pitchFamily="2" charset="-79"/>
              </a:rPr>
              <a:t>Secret Sharing, Entropy, Information Inequalities</a:t>
            </a:r>
          </a:p>
          <a:p>
            <a:pPr>
              <a:lnSpc>
                <a:spcPct val="120000"/>
              </a:lnSpc>
              <a:spcBef>
                <a:spcPct val="50000"/>
              </a:spcBef>
              <a:buClrTx/>
              <a:buSzPct val="90000"/>
              <a:buFont typeface="Arial" pitchFamily="34" charset="0"/>
              <a:buChar char="•"/>
            </a:pPr>
            <a:r>
              <a:rPr lang="en-US" sz="2800" b="1" dirty="0" smtClean="0">
                <a:latin typeface="Consolas" pitchFamily="49" charset="0"/>
                <a:cs typeface="Guttman Aharoni" pitchFamily="2" charset="-79"/>
              </a:rPr>
              <a:t>Lower Bounds for </a:t>
            </a:r>
            <a:r>
              <a:rPr lang="en-US" sz="2800" b="1" dirty="0" err="1" smtClean="0">
                <a:latin typeface="Consolas" pitchFamily="49" charset="0"/>
                <a:cs typeface="Guttman Aharoni" pitchFamily="2" charset="-79"/>
              </a:rPr>
              <a:t>Matroidial</a:t>
            </a:r>
            <a:r>
              <a:rPr lang="en-US" sz="2800" b="1" dirty="0" smtClean="0">
                <a:latin typeface="Consolas" pitchFamily="49" charset="0"/>
                <a:cs typeface="Guttman Aharoni" pitchFamily="2" charset="-79"/>
              </a:rPr>
              <a:t> Access Structures</a:t>
            </a:r>
          </a:p>
          <a:p>
            <a:pPr>
              <a:lnSpc>
                <a:spcPct val="120000"/>
              </a:lnSpc>
              <a:spcBef>
                <a:spcPct val="50000"/>
              </a:spcBef>
              <a:buClrTx/>
              <a:buSzPct val="90000"/>
              <a:buFont typeface="Arial" pitchFamily="34" charset="0"/>
              <a:buChar char="•"/>
            </a:pPr>
            <a:r>
              <a:rPr lang="en-US" sz="2800" b="1" dirty="0" smtClean="0">
                <a:latin typeface="Consolas" pitchFamily="49" charset="0"/>
                <a:cs typeface="Guttman Aharoni" pitchFamily="2" charset="-79"/>
              </a:rPr>
              <a:t>Limitations of Information Inequalities</a:t>
            </a:r>
          </a:p>
          <a:p>
            <a:pPr>
              <a:lnSpc>
                <a:spcPct val="120000"/>
              </a:lnSpc>
              <a:spcBef>
                <a:spcPct val="5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en-US" sz="2800" b="1" dirty="0" smtClean="0">
                <a:latin typeface="Consolas" pitchFamily="49" charset="0"/>
                <a:cs typeface="Guttman Aharoni" pitchFamily="2" charset="-79"/>
              </a:rPr>
              <a:t>Conclusions and Open Problems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D8B31-D63B-4E95-8A6D-CE7AC666AB88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63000" cy="63658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600" dirty="0" smtClean="0">
                <a:solidFill>
                  <a:srgbClr val="4603CD"/>
                </a:solidFill>
              </a:rPr>
              <a:t>Lower Bounds for Matroidial Access Structures</a:t>
            </a:r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762000"/>
            <a:ext cx="8686800" cy="5029200"/>
          </a:xfrm>
        </p:spPr>
        <p:txBody>
          <a:bodyPr/>
          <a:lstStyle/>
          <a:p>
            <a:pPr eaLnBrk="1" hangingPunct="1"/>
            <a:r>
              <a:rPr lang="en-US" b="1" dirty="0" smtClean="0">
                <a:latin typeface="Consolas" pitchFamily="49" charset="0"/>
              </a:rPr>
              <a:t>Ideal secret sharing: 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H(</a:t>
            </a:r>
            <a:r>
              <a:rPr lang="en-US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S</a:t>
            </a:r>
            <a:r>
              <a:rPr lang="en-US" b="1" i="1" baseline="-25000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i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) 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Two"/>
              </a:rPr>
              <a:t>=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 H(</a:t>
            </a:r>
            <a:r>
              <a:rPr lang="en-US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S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)</a:t>
            </a:r>
            <a:endParaRPr lang="en-US" b="1" dirty="0" smtClean="0">
              <a:latin typeface="Consolas" pitchFamily="49" charset="0"/>
            </a:endParaRPr>
          </a:p>
          <a:p>
            <a:pPr lvl="1" eaLnBrk="1" hangingPunct="1"/>
            <a:r>
              <a:rPr lang="en-US" b="1" dirty="0" smtClean="0">
                <a:latin typeface="Consolas" pitchFamily="49" charset="0"/>
              </a:rPr>
              <a:t> size of shares = size of secret</a:t>
            </a:r>
          </a:p>
          <a:p>
            <a:pPr eaLnBrk="1" hangingPunct="1"/>
            <a:r>
              <a:rPr lang="en-US" b="1" dirty="0" smtClean="0">
                <a:latin typeface="Consolas" pitchFamily="49" charset="0"/>
              </a:rPr>
              <a:t>Necessary condition for Ideal – </a:t>
            </a:r>
            <a:r>
              <a:rPr lang="en-US" b="1" dirty="0" err="1" smtClean="0">
                <a:latin typeface="Consolas" pitchFamily="49" charset="0"/>
              </a:rPr>
              <a:t>matroidiality</a:t>
            </a:r>
            <a:endParaRPr lang="en-US" b="1" dirty="0" smtClean="0">
              <a:latin typeface="Consolas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b="1" dirty="0" smtClean="0">
                <a:latin typeface="Consolas" pitchFamily="49" charset="0"/>
              </a:rPr>
              <a:t>	[</a:t>
            </a:r>
            <a:r>
              <a:rPr lang="en-US" b="1" dirty="0" err="1" smtClean="0">
                <a:latin typeface="Consolas" pitchFamily="49" charset="0"/>
              </a:rPr>
              <a:t>Brickel</a:t>
            </a:r>
            <a:r>
              <a:rPr lang="en-US" b="1" dirty="0" smtClean="0">
                <a:latin typeface="Consolas" pitchFamily="49" charset="0"/>
              </a:rPr>
              <a:t> &amp; Davenport]</a:t>
            </a:r>
          </a:p>
          <a:p>
            <a:pPr eaLnBrk="1" hangingPunct="1"/>
            <a:r>
              <a:rPr lang="en-US" b="1" dirty="0" smtClean="0">
                <a:latin typeface="Consolas" pitchFamily="49" charset="0"/>
              </a:rPr>
              <a:t>Condition is not sufficient [Seymour]</a:t>
            </a:r>
          </a:p>
          <a:p>
            <a:pPr lvl="1"/>
            <a:r>
              <a:rPr lang="en-US" b="1" dirty="0" smtClean="0">
                <a:latin typeface="Consolas" pitchFamily="49" charset="0"/>
              </a:rPr>
              <a:t>How inefficient can a </a:t>
            </a:r>
          </a:p>
          <a:p>
            <a:pPr lvl="1">
              <a:buNone/>
            </a:pPr>
            <a:r>
              <a:rPr lang="en-US" b="1" dirty="0" smtClean="0">
                <a:latin typeface="Consolas" pitchFamily="49" charset="0"/>
              </a:rPr>
              <a:t> </a:t>
            </a:r>
            <a:r>
              <a:rPr lang="en-US" b="1" dirty="0" err="1" smtClean="0">
                <a:latin typeface="Consolas" pitchFamily="49" charset="0"/>
              </a:rPr>
              <a:t>matroidial</a:t>
            </a:r>
            <a:r>
              <a:rPr lang="en-US" b="1" dirty="0" smtClean="0">
                <a:latin typeface="Consolas" pitchFamily="49" charset="0"/>
              </a:rPr>
              <a:t> AS be?</a:t>
            </a:r>
          </a:p>
          <a:p>
            <a:pPr lvl="1" eaLnBrk="1" hangingPunct="1"/>
            <a:r>
              <a:rPr lang="en-US" b="1" dirty="0" smtClean="0">
                <a:latin typeface="Consolas" pitchFamily="49" charset="0"/>
              </a:rPr>
              <a:t>How large should be the </a:t>
            </a:r>
          </a:p>
          <a:p>
            <a:pPr lvl="1" eaLnBrk="1" hangingPunct="1">
              <a:buNone/>
            </a:pPr>
            <a:r>
              <a:rPr lang="en-US" b="1" dirty="0" smtClean="0">
                <a:latin typeface="Consolas" pitchFamily="49" charset="0"/>
              </a:rPr>
              <a:t> shares compared to the </a:t>
            </a:r>
          </a:p>
          <a:p>
            <a:pPr lvl="1" eaLnBrk="1" hangingPunct="1">
              <a:buNone/>
            </a:pPr>
            <a:r>
              <a:rPr lang="en-US" b="1" dirty="0" smtClean="0">
                <a:latin typeface="Consolas" pitchFamily="49" charset="0"/>
              </a:rPr>
              <a:t> secret?</a:t>
            </a:r>
          </a:p>
        </p:txBody>
      </p:sp>
      <p:sp>
        <p:nvSpPr>
          <p:cNvPr id="322564" name="Oval 4"/>
          <p:cNvSpPr>
            <a:spLocks noChangeArrowheads="1"/>
          </p:cNvSpPr>
          <p:nvPr/>
        </p:nvSpPr>
        <p:spPr bwMode="auto">
          <a:xfrm>
            <a:off x="5637213" y="3444875"/>
            <a:ext cx="3278187" cy="3270250"/>
          </a:xfrm>
          <a:prstGeom prst="ellipse">
            <a:avLst/>
          </a:prstGeom>
          <a:solidFill>
            <a:srgbClr val="3399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322565" name="Oval 5"/>
          <p:cNvSpPr>
            <a:spLocks noChangeArrowheads="1"/>
          </p:cNvSpPr>
          <p:nvPr/>
        </p:nvSpPr>
        <p:spPr bwMode="auto">
          <a:xfrm>
            <a:off x="6172200" y="4130675"/>
            <a:ext cx="2133600" cy="2057400"/>
          </a:xfrm>
          <a:prstGeom prst="ellipse">
            <a:avLst/>
          </a:prstGeom>
          <a:solidFill>
            <a:srgbClr val="99CC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322566" name="Text Box 6"/>
          <p:cNvSpPr txBox="1">
            <a:spLocks noChangeArrowheads="1"/>
          </p:cNvSpPr>
          <p:nvPr/>
        </p:nvSpPr>
        <p:spPr bwMode="auto">
          <a:xfrm>
            <a:off x="6400800" y="3597275"/>
            <a:ext cx="17526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2400" dirty="0">
                <a:latin typeface="Arial" charset="0"/>
              </a:rPr>
              <a:t>General AS</a:t>
            </a:r>
          </a:p>
        </p:txBody>
      </p:sp>
      <p:sp>
        <p:nvSpPr>
          <p:cNvPr id="322567" name="Text Box 7"/>
          <p:cNvSpPr txBox="1">
            <a:spLocks noChangeArrowheads="1"/>
          </p:cNvSpPr>
          <p:nvPr/>
        </p:nvSpPr>
        <p:spPr bwMode="auto">
          <a:xfrm>
            <a:off x="6172200" y="4359275"/>
            <a:ext cx="205740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en-US" sz="2400" dirty="0" err="1">
                <a:latin typeface="Arial" charset="0"/>
              </a:rPr>
              <a:t>Matroidial</a:t>
            </a:r>
            <a:r>
              <a:rPr lang="en-US" dirty="0">
                <a:latin typeface="Arial" charset="0"/>
              </a:rPr>
              <a:t> </a:t>
            </a:r>
            <a:r>
              <a:rPr lang="en-US" sz="2400" dirty="0">
                <a:latin typeface="Arial" charset="0"/>
              </a:rPr>
              <a:t>AS</a:t>
            </a:r>
          </a:p>
        </p:txBody>
      </p:sp>
      <p:sp>
        <p:nvSpPr>
          <p:cNvPr id="322568" name="Oval 8"/>
          <p:cNvSpPr>
            <a:spLocks noChangeArrowheads="1"/>
          </p:cNvSpPr>
          <p:nvPr/>
        </p:nvSpPr>
        <p:spPr bwMode="auto">
          <a:xfrm>
            <a:off x="6400800" y="4892675"/>
            <a:ext cx="1676400" cy="838200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322569" name="Text Box 9"/>
          <p:cNvSpPr txBox="1">
            <a:spLocks noChangeArrowheads="1"/>
          </p:cNvSpPr>
          <p:nvPr/>
        </p:nvSpPr>
        <p:spPr bwMode="auto">
          <a:xfrm>
            <a:off x="6553200" y="5181600"/>
            <a:ext cx="13716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en-US" sz="2400" dirty="0">
                <a:latin typeface="Arial" charset="0"/>
              </a:rPr>
              <a:t>Ideal AS</a:t>
            </a:r>
          </a:p>
        </p:txBody>
      </p:sp>
      <p:sp>
        <p:nvSpPr>
          <p:cNvPr id="322570" name="Text Box 10"/>
          <p:cNvSpPr txBox="1">
            <a:spLocks noChangeArrowheads="1"/>
          </p:cNvSpPr>
          <p:nvPr/>
        </p:nvSpPr>
        <p:spPr bwMode="auto">
          <a:xfrm>
            <a:off x="2209800" y="5578475"/>
            <a:ext cx="3200400" cy="49244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en-US" sz="2600" b="1" dirty="0">
                <a:solidFill>
                  <a:srgbClr val="000099"/>
                </a:solidFill>
                <a:latin typeface="Consolas" pitchFamily="49" charset="0"/>
                <a:cs typeface="+mn-cs"/>
              </a:rPr>
              <a:t>How inefficient?</a:t>
            </a:r>
          </a:p>
        </p:txBody>
      </p:sp>
      <p:sp>
        <p:nvSpPr>
          <p:cNvPr id="322571" name="Line 11"/>
          <p:cNvSpPr>
            <a:spLocks noChangeShapeType="1"/>
          </p:cNvSpPr>
          <p:nvPr/>
        </p:nvSpPr>
        <p:spPr bwMode="auto">
          <a:xfrm flipV="1">
            <a:off x="4800600" y="4816475"/>
            <a:ext cx="1676400" cy="838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989494-3AEF-4276-9F67-60883DD827BD}" type="slidenum">
              <a:rPr lang="he-IL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22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22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2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22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22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22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563" grpId="0" build="p"/>
      <p:bldP spid="322564" grpId="0" animBg="1"/>
      <p:bldP spid="322565" grpId="0" animBg="1"/>
      <p:bldP spid="322566" grpId="0"/>
      <p:bldP spid="322567" grpId="0"/>
      <p:bldP spid="322568" grpId="0" animBg="1"/>
      <p:bldP spid="322569" grpId="0"/>
      <p:bldP spid="322570" grpId="0"/>
      <p:bldP spid="32257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63000" cy="86518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3600" dirty="0" err="1" smtClean="0">
                <a:solidFill>
                  <a:srgbClr val="4603CD"/>
                </a:solidFill>
              </a:rPr>
              <a:t>Vamos</a:t>
            </a:r>
            <a:r>
              <a:rPr lang="en-US" sz="3600" dirty="0" smtClean="0">
                <a:solidFill>
                  <a:srgbClr val="4603CD"/>
                </a:solidFill>
              </a:rPr>
              <a:t> Access Structure – Previous and New Results</a:t>
            </a:r>
          </a:p>
        </p:txBody>
      </p:sp>
      <p:sp>
        <p:nvSpPr>
          <p:cNvPr id="3727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066800"/>
            <a:ext cx="8534400" cy="5638800"/>
          </a:xfrm>
        </p:spPr>
        <p:txBody>
          <a:bodyPr/>
          <a:lstStyle/>
          <a:p>
            <a:pPr eaLnBrk="1" hangingPunct="1"/>
            <a:r>
              <a:rPr lang="en-US" b="1" dirty="0" smtClean="0">
                <a:latin typeface="Consolas" pitchFamily="49" charset="0"/>
              </a:rPr>
              <a:t>Access Structures induced by the Vamos matroid</a:t>
            </a:r>
          </a:p>
          <a:p>
            <a:pPr eaLnBrk="1" hangingPunct="1">
              <a:buFont typeface="Wingdings" pitchFamily="2" charset="2"/>
              <a:buNone/>
            </a:pPr>
            <a:endParaRPr lang="en-US" sz="1800" dirty="0" smtClean="0"/>
          </a:p>
          <a:p>
            <a:pPr lvl="1" eaLnBrk="1" hangingPunct="1"/>
            <a:r>
              <a:rPr lang="en-US" sz="2600" b="1" dirty="0" smtClean="0">
                <a:latin typeface="Consolas" pitchFamily="49" charset="0"/>
              </a:rPr>
              <a:t>Seymour: </a:t>
            </a:r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H(</a:t>
            </a:r>
            <a:r>
              <a:rPr lang="en-US" sz="21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S</a:t>
            </a:r>
            <a:r>
              <a:rPr lang="en-US" sz="2100" b="1" i="1" baseline="-25000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i</a:t>
            </a:r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) </a:t>
            </a:r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Two"/>
              </a:rPr>
              <a:t>&gt;</a:t>
            </a:r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 H(</a:t>
            </a:r>
            <a:r>
              <a:rPr lang="en-US" sz="21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S</a:t>
            </a:r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)</a:t>
            </a:r>
          </a:p>
          <a:p>
            <a:pPr lvl="1"/>
            <a:r>
              <a:rPr lang="en-US" sz="2600" b="1" dirty="0" smtClean="0">
                <a:latin typeface="Consolas" pitchFamily="49" charset="0"/>
              </a:rPr>
              <a:t>This talk: </a:t>
            </a:r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H(</a:t>
            </a:r>
            <a:r>
              <a:rPr lang="en-US" sz="21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S</a:t>
            </a:r>
            <a:r>
              <a:rPr lang="en-US" sz="2100" b="1" i="1" baseline="-25000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i</a:t>
            </a:r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)</a:t>
            </a:r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Two"/>
              </a:rPr>
              <a:t></a:t>
            </a:r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10/9</a:t>
            </a:r>
            <a:r>
              <a:rPr lang="en-US" sz="2100" b="1" dirty="0" smtClean="0">
                <a:solidFill>
                  <a:schemeClr val="hlink"/>
                </a:solidFill>
                <a:latin typeface="Cambria Math"/>
                <a:ea typeface="Cambria Math"/>
                <a:cs typeface="Arial" pitchFamily="34" charset="0"/>
              </a:rPr>
              <a:t>·</a:t>
            </a:r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H(</a:t>
            </a:r>
            <a:r>
              <a:rPr lang="en-US" sz="21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S</a:t>
            </a:r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600" dirty="0" smtClean="0"/>
              <a:t>	</a:t>
            </a:r>
            <a:endParaRPr lang="en-US" sz="1800" dirty="0" smtClean="0"/>
          </a:p>
          <a:p>
            <a:pPr eaLnBrk="1" hangingPunct="1"/>
            <a:r>
              <a:rPr lang="en-US" sz="2400" b="1" dirty="0" smtClean="0">
                <a:latin typeface="Consolas" pitchFamily="49" charset="0"/>
              </a:rPr>
              <a:t>Upper bound of </a:t>
            </a:r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H(</a:t>
            </a:r>
            <a:r>
              <a:rPr lang="en-US" sz="21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S</a:t>
            </a:r>
            <a:r>
              <a:rPr lang="en-US" sz="2100" b="1" i="1" baseline="-25000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i</a:t>
            </a:r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)</a:t>
            </a:r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Two"/>
              </a:rPr>
              <a:t>≤4</a:t>
            </a:r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/3</a:t>
            </a:r>
            <a:r>
              <a:rPr lang="en-US" sz="2100" b="1" dirty="0" smtClean="0">
                <a:solidFill>
                  <a:schemeClr val="hlink"/>
                </a:solidFill>
                <a:latin typeface="Cambria Math"/>
                <a:ea typeface="Cambria Math"/>
                <a:cs typeface="Arial" pitchFamily="34" charset="0"/>
              </a:rPr>
              <a:t>·</a:t>
            </a:r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H(</a:t>
            </a:r>
            <a:r>
              <a:rPr lang="en-US" sz="21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S</a:t>
            </a:r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)</a:t>
            </a:r>
            <a:r>
              <a:rPr lang="en-US" dirty="0" smtClean="0"/>
              <a:t> </a:t>
            </a:r>
            <a:r>
              <a:rPr lang="en-US" sz="2200" dirty="0" smtClean="0"/>
              <a:t>[</a:t>
            </a:r>
            <a:r>
              <a:rPr lang="en-US" sz="2000" b="1" dirty="0" err="1" smtClean="0">
                <a:latin typeface="Consolas" pitchFamily="49" charset="0"/>
              </a:rPr>
              <a:t>Padró</a:t>
            </a:r>
            <a:r>
              <a:rPr lang="en-US" sz="2000" b="1" dirty="0" smtClean="0">
                <a:latin typeface="Consolas" pitchFamily="49" charset="0"/>
              </a:rPr>
              <a:t> &amp; Marti-</a:t>
            </a:r>
            <a:r>
              <a:rPr lang="en-US" sz="2000" b="1" dirty="0" err="1" smtClean="0">
                <a:latin typeface="Consolas" pitchFamily="49" charset="0"/>
              </a:rPr>
              <a:t>Farre</a:t>
            </a:r>
            <a:r>
              <a:rPr lang="en-US" sz="2200" dirty="0" smtClean="0"/>
              <a:t>]</a:t>
            </a:r>
          </a:p>
          <a:p>
            <a:pPr eaLnBrk="1" hangingPunct="1"/>
            <a:endParaRPr lang="en-US" sz="1800" dirty="0" smtClean="0"/>
          </a:p>
          <a:p>
            <a:r>
              <a:rPr lang="en-US" b="1" dirty="0" smtClean="0">
                <a:latin typeface="Consolas" pitchFamily="49" charset="0"/>
              </a:rPr>
              <a:t>A matroidial access structure that isn’t nearly ideal</a:t>
            </a:r>
          </a:p>
          <a:p>
            <a:pPr lvl="1"/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H(</a:t>
            </a:r>
            <a:r>
              <a:rPr lang="en-US" sz="21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S</a:t>
            </a:r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)</a:t>
            </a:r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Extra"/>
              </a:rPr>
              <a:t>  </a:t>
            </a:r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H(</a:t>
            </a:r>
            <a:r>
              <a:rPr lang="en-US" sz="21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S</a:t>
            </a:r>
            <a:r>
              <a:rPr lang="en-US" sz="2100" b="1" i="1" baseline="-25000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i</a:t>
            </a:r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) </a:t>
            </a:r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Extra"/>
              </a:rPr>
              <a:t></a:t>
            </a:r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 3/2</a:t>
            </a:r>
            <a:r>
              <a:rPr lang="en-US" sz="2100" b="1" dirty="0" smtClean="0">
                <a:solidFill>
                  <a:schemeClr val="hlink"/>
                </a:solidFill>
                <a:latin typeface="Cambria Math"/>
                <a:ea typeface="Cambria Math"/>
                <a:cs typeface="Arial" pitchFamily="34" charset="0"/>
              </a:rPr>
              <a:t>·</a:t>
            </a:r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H(</a:t>
            </a:r>
            <a:r>
              <a:rPr lang="en-US" sz="21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S</a:t>
            </a:r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)</a:t>
            </a:r>
            <a:r>
              <a:rPr lang="en-US" dirty="0" smtClean="0"/>
              <a:t> </a:t>
            </a:r>
            <a:endParaRPr lang="en-US" sz="2400" dirty="0" smtClean="0"/>
          </a:p>
          <a:p>
            <a:r>
              <a:rPr lang="en-US" b="1" dirty="0" smtClean="0">
                <a:latin typeface="Consolas" pitchFamily="49" charset="0"/>
              </a:rPr>
              <a:t>Proof uses a “non-Shannon inequality”</a:t>
            </a:r>
          </a:p>
          <a:p>
            <a:pPr lvl="1"/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989494-3AEF-4276-9F67-60883DD827BD}" type="slidenum">
              <a:rPr lang="he-IL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2739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8382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4603CD"/>
                </a:solidFill>
              </a:rPr>
              <a:t>Tool: </a:t>
            </a:r>
            <a:r>
              <a:rPr lang="en-US" sz="3600" dirty="0" err="1" smtClean="0">
                <a:solidFill>
                  <a:srgbClr val="4603CD"/>
                </a:solidFill>
              </a:rPr>
              <a:t>Matroids</a:t>
            </a:r>
            <a:r>
              <a:rPr lang="en-US" sz="3600" dirty="0" smtClean="0">
                <a:solidFill>
                  <a:srgbClr val="4603CD"/>
                </a:solidFill>
              </a:rPr>
              <a:t> and Entropy</a:t>
            </a:r>
          </a:p>
        </p:txBody>
      </p:sp>
      <p:sp>
        <p:nvSpPr>
          <p:cNvPr id="3645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914400"/>
            <a:ext cx="8534400" cy="5867400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None/>
            </a:pPr>
            <a:r>
              <a:rPr lang="en-US" sz="2600" dirty="0" smtClean="0"/>
              <a:t>	</a:t>
            </a:r>
            <a:r>
              <a:rPr lang="en-US" b="1" dirty="0" smtClean="0">
                <a:latin typeface="Consolas" pitchFamily="49" charset="0"/>
              </a:rPr>
              <a:t>Given a SSS for an AS induced by a matroid </a:t>
            </a: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(</a:t>
            </a:r>
            <a:r>
              <a:rPr lang="en-US" sz="24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V</a:t>
            </a: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,R)</a:t>
            </a:r>
            <a:r>
              <a:rPr lang="en-US" b="1" dirty="0" smtClean="0">
                <a:latin typeface="Consolas" pitchFamily="49" charset="0"/>
              </a:rPr>
              <a:t>,</a:t>
            </a: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 </a:t>
            </a:r>
            <a:r>
              <a:rPr lang="en-US" sz="24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V</a:t>
            </a:r>
            <a:r>
              <a:rPr lang="en-US" b="1" i="1" dirty="0" smtClean="0">
                <a:latin typeface="Consolas" pitchFamily="49" charset="0"/>
              </a:rPr>
              <a:t> </a:t>
            </a:r>
            <a:r>
              <a:rPr lang="en-US" b="1" dirty="0" smtClean="0">
                <a:latin typeface="Consolas" pitchFamily="49" charset="0"/>
              </a:rPr>
              <a:t>– elements, </a:t>
            </a: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R</a:t>
            </a:r>
            <a:r>
              <a:rPr lang="en-US" b="1" dirty="0" smtClean="0">
                <a:latin typeface="Consolas" pitchFamily="49" charset="0"/>
              </a:rPr>
              <a:t> – Rank function,</a:t>
            </a:r>
          </a:p>
          <a:p>
            <a:pPr marL="457200" indent="-457200" eaLnBrk="1" hangingPunct="1">
              <a:buFont typeface="Wingdings" pitchFamily="2" charset="2"/>
              <a:buNone/>
            </a:pPr>
            <a:endParaRPr lang="en-US" sz="1600" dirty="0" smtClean="0"/>
          </a:p>
          <a:p>
            <a:pPr marL="457200" indent="-457200">
              <a:buNone/>
            </a:pPr>
            <a:r>
              <a:rPr lang="en-US" sz="2600" dirty="0" smtClean="0"/>
              <a:t>	</a:t>
            </a:r>
            <a:r>
              <a:rPr lang="en-US" sz="2800" b="1" dirty="0" smtClean="0">
                <a:latin typeface="Consolas" pitchFamily="49" charset="0"/>
              </a:rPr>
              <a:t>OUR THM: </a:t>
            </a:r>
            <a:r>
              <a:rPr lang="en-US" b="1" dirty="0" smtClean="0">
                <a:latin typeface="Consolas" pitchFamily="49" charset="0"/>
              </a:rPr>
              <a:t>For every </a:t>
            </a:r>
            <a:r>
              <a:rPr lang="en-US" sz="24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A</a:t>
            </a: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Symbol"/>
              </a:rPr>
              <a:t></a:t>
            </a: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 </a:t>
            </a:r>
            <a:r>
              <a:rPr lang="en-US" sz="24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V</a:t>
            </a:r>
            <a:r>
              <a:rPr lang="en-US" sz="2600" dirty="0" smtClean="0"/>
              <a:t>:</a:t>
            </a:r>
          </a:p>
          <a:p>
            <a:pPr marL="457200" indent="-457200" algn="ctr">
              <a:buNone/>
            </a:pPr>
            <a:r>
              <a:rPr lang="en-US" sz="2600" dirty="0" smtClean="0"/>
              <a:t>	</a:t>
            </a: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H(</a:t>
            </a:r>
            <a:r>
              <a:rPr lang="en-US" sz="24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S</a:t>
            </a:r>
            <a:r>
              <a:rPr lang="en-US" sz="2400" b="1" i="1" baseline="-25000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A</a:t>
            </a: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) </a:t>
            </a: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Symbol"/>
              </a:rPr>
              <a:t></a:t>
            </a: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 R(</a:t>
            </a:r>
            <a:r>
              <a:rPr lang="en-US" sz="24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A</a:t>
            </a: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)·H(</a:t>
            </a:r>
            <a:r>
              <a:rPr lang="en-US" sz="24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S</a:t>
            </a: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)</a:t>
            </a:r>
          </a:p>
          <a:p>
            <a:pPr marL="457200" indent="-457200" eaLnBrk="1" hangingPunct="1">
              <a:buFont typeface="Wingdings" pitchFamily="2" charset="2"/>
              <a:buNone/>
            </a:pPr>
            <a:endParaRPr lang="en-US" sz="1200" b="1" dirty="0" smtClean="0">
              <a:solidFill>
                <a:schemeClr val="accent2"/>
              </a:solidFill>
            </a:endParaRPr>
          </a:p>
          <a:p>
            <a:pPr marL="457200" indent="-457200" eaLnBrk="1" hangingPunct="1">
              <a:buFont typeface="Wingdings" pitchFamily="2" charset="2"/>
              <a:buNone/>
            </a:pPr>
            <a:r>
              <a:rPr lang="en-US" sz="2600" dirty="0" smtClean="0"/>
              <a:t>	</a:t>
            </a:r>
            <a:r>
              <a:rPr lang="en-US" b="1" dirty="0" smtClean="0">
                <a:latin typeface="Consolas" pitchFamily="49" charset="0"/>
              </a:rPr>
              <a:t>Deviation is bounded by “distance from idealness”</a:t>
            </a:r>
          </a:p>
          <a:p>
            <a:pPr marL="457200" indent="-457200" eaLnBrk="1" hangingPunct="1">
              <a:buFont typeface="Wingdings" pitchFamily="2" charset="2"/>
              <a:buNone/>
            </a:pPr>
            <a:endParaRPr lang="en-US" sz="2600" b="1" dirty="0" smtClean="0"/>
          </a:p>
          <a:p>
            <a:pPr marL="457200" indent="-457200" eaLnBrk="1" hangingPunct="1">
              <a:buFont typeface="Wingdings" pitchFamily="2" charset="2"/>
              <a:buNone/>
            </a:pPr>
            <a:r>
              <a:rPr lang="en-US" sz="2600" b="1" dirty="0" smtClean="0"/>
              <a:t>	</a:t>
            </a:r>
            <a:r>
              <a:rPr lang="en-US" sz="2800" b="1" dirty="0" smtClean="0">
                <a:latin typeface="Consolas" pitchFamily="49" charset="0"/>
              </a:rPr>
              <a:t>If SSS is ideal:</a:t>
            </a:r>
            <a:r>
              <a:rPr lang="en-US" sz="2600" dirty="0" smtClean="0"/>
              <a:t> </a:t>
            </a: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H(</a:t>
            </a:r>
            <a:r>
              <a:rPr lang="en-US" sz="24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S</a:t>
            </a:r>
            <a:r>
              <a:rPr lang="en-US" sz="2400" b="1" i="1" baseline="-25000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A</a:t>
            </a: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) = R(</a:t>
            </a:r>
            <a:r>
              <a:rPr lang="en-US" sz="24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A</a:t>
            </a: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)·H(</a:t>
            </a:r>
            <a:r>
              <a:rPr lang="en-US" sz="24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S</a:t>
            </a: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)</a:t>
            </a:r>
          </a:p>
          <a:p>
            <a:pPr marL="457200" indent="-457200" eaLnBrk="1" hangingPunct="1">
              <a:buFont typeface="Wingdings" pitchFamily="2" charset="2"/>
              <a:buNone/>
            </a:pPr>
            <a:r>
              <a:rPr lang="en-US" sz="2600" b="1" dirty="0" smtClean="0"/>
              <a:t>	</a:t>
            </a:r>
            <a:r>
              <a:rPr lang="en-US" sz="1600" b="1" dirty="0" smtClean="0">
                <a:latin typeface="Consolas" pitchFamily="49" charset="0"/>
              </a:rPr>
              <a:t>[</a:t>
            </a:r>
            <a:r>
              <a:rPr lang="en-US" sz="1600" b="1" dirty="0" err="1" smtClean="0">
                <a:latin typeface="Consolas" pitchFamily="49" charset="0"/>
              </a:rPr>
              <a:t>Brickell</a:t>
            </a:r>
            <a:r>
              <a:rPr lang="en-US" sz="1600" b="1" dirty="0" smtClean="0">
                <a:latin typeface="Consolas" pitchFamily="49" charset="0"/>
              </a:rPr>
              <a:t> &amp; Davenport, Kurosawa, Okada, </a:t>
            </a:r>
            <a:r>
              <a:rPr lang="en-US" sz="1600" b="1" dirty="0" err="1" smtClean="0">
                <a:latin typeface="Consolas" pitchFamily="49" charset="0"/>
              </a:rPr>
              <a:t>Sakano</a:t>
            </a:r>
            <a:r>
              <a:rPr lang="en-US" sz="1600" b="1" dirty="0" smtClean="0">
                <a:latin typeface="Consolas" pitchFamily="49" charset="0"/>
              </a:rPr>
              <a:t>, Ogata &amp; </a:t>
            </a:r>
            <a:r>
              <a:rPr lang="en-US" sz="1600" b="1" dirty="0" err="1" smtClean="0">
                <a:latin typeface="Consolas" pitchFamily="49" charset="0"/>
              </a:rPr>
              <a:t>Tsujii</a:t>
            </a:r>
            <a:r>
              <a:rPr lang="en-US" sz="1600" b="1" dirty="0" smtClean="0">
                <a:latin typeface="Consolas" pitchFamily="49" charset="0"/>
              </a:rPr>
              <a:t>]</a:t>
            </a:r>
          </a:p>
          <a:p>
            <a:pPr marL="457200" indent="-457200" eaLnBrk="1" hangingPunct="1">
              <a:buFont typeface="Wingdings" pitchFamily="2" charset="2"/>
              <a:buNone/>
            </a:pPr>
            <a:r>
              <a:rPr lang="en-US" b="1" dirty="0" smtClean="0">
                <a:latin typeface="Consolas" pitchFamily="49" charset="0"/>
              </a:rPr>
              <a:t>	</a:t>
            </a:r>
            <a:r>
              <a:rPr lang="en-US" sz="28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“Rank </a:t>
            </a:r>
            <a:r>
              <a:rPr lang="en-US" sz="28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Symbol"/>
              </a:rPr>
              <a:t></a:t>
            </a:r>
            <a:r>
              <a:rPr lang="en-US" sz="28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 Entropy”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7038EA-5355-49F6-B09F-787B8582B259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454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76200"/>
            <a:ext cx="61722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dirty="0" smtClean="0">
                <a:solidFill>
                  <a:srgbClr val="4603CD"/>
                </a:solidFill>
              </a:rPr>
              <a:t>The Vamos Access Structure is Not </a:t>
            </a:r>
            <a:r>
              <a:rPr lang="en-US" sz="3200" b="1" dirty="0" smtClean="0">
                <a:solidFill>
                  <a:srgbClr val="4603CD"/>
                </a:solidFill>
              </a:rPr>
              <a:t>Ideal</a:t>
            </a:r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3400" y="990600"/>
            <a:ext cx="7848600" cy="5638800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lnSpc>
                <a:spcPct val="90000"/>
              </a:lnSpc>
            </a:pPr>
            <a:endParaRPr lang="en-US" sz="2400" dirty="0" smtClean="0"/>
          </a:p>
          <a:p>
            <a:pPr marL="457200" indent="-457200">
              <a:lnSpc>
                <a:spcPct val="120000"/>
              </a:lnSpc>
            </a:pPr>
            <a:r>
              <a:rPr lang="en-US" sz="28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(</a:t>
            </a:r>
            <a:r>
              <a:rPr lang="en-US" sz="28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V</a:t>
            </a:r>
            <a:r>
              <a:rPr lang="en-US" sz="28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,R) </a:t>
            </a:r>
            <a:r>
              <a:rPr lang="en-US" sz="2800" b="1" dirty="0" smtClean="0">
                <a:latin typeface="Consolas" pitchFamily="49" charset="0"/>
              </a:rPr>
              <a:t>– </a:t>
            </a:r>
            <a:r>
              <a:rPr lang="en-US" sz="2800" b="1" dirty="0" err="1" smtClean="0">
                <a:latin typeface="Consolas" pitchFamily="49" charset="0"/>
              </a:rPr>
              <a:t>Vamos</a:t>
            </a:r>
            <a:r>
              <a:rPr lang="en-US" sz="2800" b="1" dirty="0" smtClean="0">
                <a:latin typeface="Consolas" pitchFamily="49" charset="0"/>
              </a:rPr>
              <a:t> matroid; </a:t>
            </a:r>
            <a:r>
              <a:rPr lang="en-US" sz="28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</a:t>
            </a:r>
            <a:r>
              <a:rPr lang="en-US" sz="2800" b="1" dirty="0" smtClean="0">
                <a:latin typeface="Consolas" pitchFamily="49" charset="0"/>
                <a:sym typeface="Euclid Math One"/>
              </a:rPr>
              <a:t> induced access structure </a:t>
            </a:r>
            <a:endParaRPr lang="en-US" sz="2800" b="1" dirty="0" smtClean="0">
              <a:latin typeface="Consolas" pitchFamily="49" charset="0"/>
            </a:endParaRPr>
          </a:p>
          <a:p>
            <a:pPr marL="457200" indent="-457200">
              <a:lnSpc>
                <a:spcPct val="120000"/>
              </a:lnSpc>
            </a:pPr>
            <a:r>
              <a:rPr lang="en-US" sz="2800" b="1" dirty="0" smtClean="0">
                <a:latin typeface="Consolas" pitchFamily="49" charset="0"/>
              </a:rPr>
              <a:t>For every sets of participants </a:t>
            </a:r>
            <a:r>
              <a:rPr lang="en-US" sz="28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A,B,C,D</a:t>
            </a:r>
            <a:r>
              <a:rPr lang="en-US" sz="2800" b="1" dirty="0" smtClean="0">
                <a:latin typeface="Consolas" pitchFamily="49" charset="0"/>
              </a:rPr>
              <a:t> </a:t>
            </a:r>
          </a:p>
          <a:p>
            <a:pPr marL="457200" indent="-457200">
              <a:lnSpc>
                <a:spcPct val="120000"/>
              </a:lnSpc>
            </a:pPr>
            <a:endParaRPr lang="en-US" sz="2800" b="1" dirty="0" smtClean="0">
              <a:latin typeface="Consolas" pitchFamily="49" charset="0"/>
            </a:endParaRPr>
          </a:p>
          <a:p>
            <a:pPr marL="457200" indent="-457200" algn="ctr">
              <a:lnSpc>
                <a:spcPct val="120000"/>
              </a:lnSpc>
              <a:buNone/>
            </a:pPr>
            <a:r>
              <a:rPr lang="pt-BR" sz="28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3H(</a:t>
            </a:r>
            <a:r>
              <a:rPr lang="pt-BR" sz="28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S</a:t>
            </a:r>
            <a:r>
              <a:rPr lang="pt-BR" sz="2800" b="1" i="1" baseline="-25000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C</a:t>
            </a:r>
            <a:r>
              <a:rPr lang="pt-BR" sz="2800" b="1" baseline="-25000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⋃</a:t>
            </a:r>
            <a:r>
              <a:rPr lang="pt-BR" sz="2800" b="1" i="1" baseline="-25000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D</a:t>
            </a:r>
            <a:r>
              <a:rPr lang="pt-BR" sz="28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)+3H(</a:t>
            </a:r>
            <a:r>
              <a:rPr lang="pt-BR" sz="28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S</a:t>
            </a:r>
            <a:r>
              <a:rPr lang="pt-BR" sz="2800" b="1" i="1" baseline="-25000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B</a:t>
            </a:r>
            <a:r>
              <a:rPr lang="pt-BR" sz="2800" b="1" baseline="-25000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⋃</a:t>
            </a:r>
            <a:r>
              <a:rPr lang="pt-BR" sz="2800" b="1" i="1" baseline="-25000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D</a:t>
            </a:r>
            <a:r>
              <a:rPr lang="pt-BR" sz="28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)+3H(</a:t>
            </a:r>
            <a:r>
              <a:rPr lang="pt-BR" sz="28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S</a:t>
            </a:r>
            <a:r>
              <a:rPr lang="pt-BR" sz="2800" b="1" i="1" baseline="-25000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B</a:t>
            </a:r>
            <a:r>
              <a:rPr lang="pt-BR" sz="2800" b="1" baseline="-25000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⋃</a:t>
            </a:r>
            <a:r>
              <a:rPr lang="pt-BR" sz="2800" b="1" i="1" baseline="-25000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C</a:t>
            </a:r>
            <a:r>
              <a:rPr lang="pt-BR" sz="28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)</a:t>
            </a:r>
            <a:r>
              <a:rPr lang="pt-BR" sz="28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+</a:t>
            </a:r>
            <a:r>
              <a:rPr lang="pt-BR" sz="28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H(</a:t>
            </a:r>
            <a:r>
              <a:rPr lang="pt-BR" sz="28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S</a:t>
            </a:r>
            <a:r>
              <a:rPr lang="pt-BR" sz="2800" b="1" i="1" baseline="-25000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A</a:t>
            </a:r>
            <a:r>
              <a:rPr lang="pt-BR" sz="2800" b="1" baseline="-25000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⋃</a:t>
            </a:r>
            <a:r>
              <a:rPr lang="pt-BR" sz="2800" b="1" i="1" baseline="-25000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C</a:t>
            </a:r>
            <a:r>
              <a:rPr lang="pt-BR" sz="28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)</a:t>
            </a:r>
            <a:r>
              <a:rPr lang="pt-BR" sz="28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+</a:t>
            </a:r>
            <a:r>
              <a:rPr lang="pt-BR" sz="28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H(</a:t>
            </a:r>
            <a:r>
              <a:rPr lang="pt-BR" sz="28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S</a:t>
            </a:r>
            <a:r>
              <a:rPr lang="pt-BR" sz="2800" b="1" i="1" baseline="-25000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A</a:t>
            </a:r>
            <a:r>
              <a:rPr lang="pt-BR" sz="2800" b="1" baseline="-25000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⋃</a:t>
            </a:r>
            <a:r>
              <a:rPr lang="pt-BR" sz="2800" b="1" i="1" baseline="-25000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B</a:t>
            </a:r>
            <a:r>
              <a:rPr lang="pt-BR" sz="28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)</a:t>
            </a:r>
          </a:p>
          <a:p>
            <a:pPr marL="457200" indent="-457200" algn="ctr">
              <a:lnSpc>
                <a:spcPct val="120000"/>
              </a:lnSpc>
              <a:buNone/>
            </a:pPr>
            <a:r>
              <a:rPr lang="pt-BR" sz="28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 </a:t>
            </a:r>
            <a:r>
              <a:rPr lang="en-US" sz="28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Two"/>
              </a:rPr>
              <a:t></a:t>
            </a:r>
            <a:endParaRPr lang="pt-BR" sz="2800" b="1" i="1" dirty="0" smtClean="0">
              <a:solidFill>
                <a:schemeClr val="hlink"/>
              </a:solidFill>
              <a:latin typeface="Consolas" pitchFamily="49" charset="0"/>
              <a:cs typeface="Arial" pitchFamily="34" charset="0"/>
              <a:sym typeface="Euclid Math One"/>
            </a:endParaRPr>
          </a:p>
          <a:p>
            <a:pPr marL="457200" indent="-457200" algn="ctr">
              <a:lnSpc>
                <a:spcPct val="120000"/>
              </a:lnSpc>
              <a:buNone/>
            </a:pPr>
            <a:r>
              <a:rPr lang="pt-BR" sz="28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H(</a:t>
            </a:r>
            <a:r>
              <a:rPr lang="pt-BR" sz="28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S</a:t>
            </a:r>
            <a:r>
              <a:rPr lang="pt-BR" sz="2800" b="1" i="1" baseline="-25000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D</a:t>
            </a:r>
            <a:r>
              <a:rPr lang="pt-BR" sz="28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)+2H(</a:t>
            </a:r>
            <a:r>
              <a:rPr lang="pt-BR" sz="28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S</a:t>
            </a:r>
            <a:r>
              <a:rPr lang="pt-BR" sz="2800" b="1" i="1" baseline="-25000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C</a:t>
            </a:r>
            <a:r>
              <a:rPr lang="pt-BR" sz="28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)+2H(</a:t>
            </a:r>
            <a:r>
              <a:rPr lang="pt-BR" sz="28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S</a:t>
            </a:r>
            <a:r>
              <a:rPr lang="pt-BR" sz="2800" b="1" i="1" baseline="-25000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B</a:t>
            </a:r>
            <a:r>
              <a:rPr lang="pt-BR" sz="28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)+H(</a:t>
            </a:r>
            <a:r>
              <a:rPr lang="pt-BR" sz="28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S</a:t>
            </a:r>
            <a:r>
              <a:rPr lang="pt-BR" sz="2800" b="1" i="1" baseline="-25000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A</a:t>
            </a:r>
            <a:r>
              <a:rPr lang="pt-BR" sz="2800" b="1" baseline="-25000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⋃</a:t>
            </a:r>
            <a:r>
              <a:rPr lang="pt-BR" sz="2800" b="1" i="1" baseline="-25000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D</a:t>
            </a:r>
            <a:r>
              <a:rPr lang="pt-BR" sz="28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)+4H(</a:t>
            </a:r>
            <a:r>
              <a:rPr lang="pt-BR" sz="28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S</a:t>
            </a:r>
            <a:r>
              <a:rPr lang="pt-BR" sz="2800" b="1" i="1" baseline="-25000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B</a:t>
            </a:r>
            <a:r>
              <a:rPr lang="pt-BR" sz="2800" b="1" baseline="-25000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⋃</a:t>
            </a:r>
            <a:r>
              <a:rPr lang="pt-BR" sz="2800" b="1" i="1" baseline="-25000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C</a:t>
            </a:r>
            <a:r>
              <a:rPr lang="pt-BR" sz="2800" b="1" baseline="-25000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⋃</a:t>
            </a:r>
            <a:r>
              <a:rPr lang="pt-BR" sz="2800" b="1" i="1" baseline="-25000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D</a:t>
            </a:r>
            <a:r>
              <a:rPr lang="pt-BR" sz="28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)+H(</a:t>
            </a:r>
            <a:r>
              <a:rPr lang="pt-BR" sz="28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S</a:t>
            </a:r>
            <a:r>
              <a:rPr lang="pt-BR" sz="2800" b="1" i="1" baseline="-25000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A</a:t>
            </a:r>
            <a:r>
              <a:rPr lang="pt-BR" sz="2800" b="1" baseline="-25000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⋃</a:t>
            </a:r>
            <a:r>
              <a:rPr lang="pt-BR" sz="2800" b="1" i="1" baseline="-25000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B</a:t>
            </a:r>
            <a:r>
              <a:rPr lang="pt-BR" sz="2800" b="1" baseline="-25000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⋃</a:t>
            </a:r>
            <a:r>
              <a:rPr lang="pt-BR" sz="2800" b="1" i="1" baseline="-25000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C</a:t>
            </a:r>
            <a:r>
              <a:rPr lang="pt-BR" sz="28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)</a:t>
            </a:r>
          </a:p>
          <a:p>
            <a:pPr marL="457200" indent="-457200" algn="ctr">
              <a:lnSpc>
                <a:spcPct val="120000"/>
              </a:lnSpc>
              <a:buNone/>
            </a:pPr>
            <a:endParaRPr lang="pt-BR" sz="2400" dirty="0" smtClean="0"/>
          </a:p>
          <a:p>
            <a:pPr marL="457200" indent="-457200">
              <a:lnSpc>
                <a:spcPct val="120000"/>
              </a:lnSpc>
            </a:pPr>
            <a:r>
              <a:rPr lang="en-US" sz="2800" b="1" dirty="0" smtClean="0">
                <a:latin typeface="Consolas" pitchFamily="49" charset="0"/>
              </a:rPr>
              <a:t>SSS is ideal:  </a:t>
            </a:r>
            <a:r>
              <a:rPr lang="en-US" sz="29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H(</a:t>
            </a:r>
            <a:r>
              <a:rPr lang="en-US" sz="29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X</a:t>
            </a:r>
            <a:r>
              <a:rPr lang="en-US" sz="29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) = R(</a:t>
            </a:r>
            <a:r>
              <a:rPr lang="en-US" sz="29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X</a:t>
            </a:r>
            <a:r>
              <a:rPr lang="en-US" sz="29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)·H(</a:t>
            </a:r>
            <a:r>
              <a:rPr lang="en-US" sz="29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S</a:t>
            </a:r>
            <a:r>
              <a:rPr lang="en-US" sz="29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)</a:t>
            </a:r>
          </a:p>
          <a:p>
            <a:pPr marL="457200" indent="-457200">
              <a:lnSpc>
                <a:spcPct val="120000"/>
              </a:lnSpc>
            </a:pPr>
            <a:endParaRPr lang="en-US" sz="2900" b="1" dirty="0" smtClean="0">
              <a:solidFill>
                <a:schemeClr val="hlink"/>
              </a:solidFill>
              <a:latin typeface="Consolas" pitchFamily="49" charset="0"/>
              <a:cs typeface="Arial" pitchFamily="34" charset="0"/>
              <a:sym typeface="Euclid Math One"/>
            </a:endParaRPr>
          </a:p>
          <a:p>
            <a:pPr marL="342900" indent="-342900" algn="ctr">
              <a:lnSpc>
                <a:spcPct val="120000"/>
              </a:lnSpc>
              <a:buNone/>
            </a:pPr>
            <a:r>
              <a:rPr lang="pt-BR" sz="29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[3R(</a:t>
            </a:r>
            <a:r>
              <a:rPr lang="pt-BR" sz="29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C</a:t>
            </a:r>
            <a:r>
              <a:rPr lang="pt-BR" sz="14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 </a:t>
            </a:r>
            <a:r>
              <a:rPr lang="pt-BR" sz="2900" b="1" dirty="0" smtClean="0">
                <a:solidFill>
                  <a:schemeClr val="hlink"/>
                </a:solidFill>
                <a:latin typeface="Cambria Math"/>
                <a:ea typeface="Cambria Math"/>
                <a:cs typeface="Arial" pitchFamily="34" charset="0"/>
                <a:sym typeface="Euclid Math One"/>
              </a:rPr>
              <a:t>⋃ </a:t>
            </a:r>
            <a:r>
              <a:rPr lang="pt-BR" sz="29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D</a:t>
            </a:r>
            <a:r>
              <a:rPr lang="pt-BR" sz="29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)+3R(</a:t>
            </a:r>
            <a:r>
              <a:rPr lang="pt-BR" sz="29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B</a:t>
            </a:r>
            <a:r>
              <a:rPr lang="pt-BR" sz="2900" b="1" dirty="0" smtClean="0">
                <a:solidFill>
                  <a:schemeClr val="hlink"/>
                </a:solidFill>
                <a:latin typeface="Cambria Math"/>
                <a:ea typeface="Cambria Math"/>
                <a:cs typeface="Arial" pitchFamily="34" charset="0"/>
                <a:sym typeface="Euclid Math One"/>
              </a:rPr>
              <a:t> ⋃ </a:t>
            </a:r>
            <a:r>
              <a:rPr lang="pt-BR" sz="29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D</a:t>
            </a:r>
            <a:r>
              <a:rPr lang="pt-BR" sz="29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)+3R(</a:t>
            </a:r>
            <a:r>
              <a:rPr lang="pt-BR" sz="29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B</a:t>
            </a:r>
            <a:r>
              <a:rPr lang="pt-BR" sz="2900" b="1" dirty="0" smtClean="0">
                <a:solidFill>
                  <a:schemeClr val="hlink"/>
                </a:solidFill>
                <a:latin typeface="Cambria Math"/>
                <a:ea typeface="Cambria Math"/>
                <a:cs typeface="Arial" pitchFamily="34" charset="0"/>
                <a:sym typeface="Euclid Math One"/>
              </a:rPr>
              <a:t> ⋃ </a:t>
            </a:r>
            <a:r>
              <a:rPr lang="pt-BR" sz="29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C</a:t>
            </a:r>
            <a:r>
              <a:rPr lang="pt-BR" sz="29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)+R(</a:t>
            </a:r>
            <a:r>
              <a:rPr lang="pt-BR" sz="29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A</a:t>
            </a:r>
            <a:r>
              <a:rPr lang="pt-BR" sz="2900" b="1" dirty="0" smtClean="0">
                <a:solidFill>
                  <a:schemeClr val="hlink"/>
                </a:solidFill>
                <a:latin typeface="Cambria Math"/>
                <a:ea typeface="Cambria Math"/>
                <a:cs typeface="Arial" pitchFamily="34" charset="0"/>
                <a:sym typeface="Euclid Math One"/>
              </a:rPr>
              <a:t> ⋃ </a:t>
            </a:r>
            <a:r>
              <a:rPr lang="pt-BR" sz="29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C</a:t>
            </a:r>
            <a:r>
              <a:rPr lang="pt-BR" sz="29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)+R(</a:t>
            </a:r>
            <a:r>
              <a:rPr lang="pt-BR" sz="29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A</a:t>
            </a:r>
            <a:r>
              <a:rPr lang="pt-BR" sz="2900" b="1" dirty="0" smtClean="0">
                <a:solidFill>
                  <a:schemeClr val="hlink"/>
                </a:solidFill>
                <a:latin typeface="Cambria Math"/>
                <a:ea typeface="Cambria Math"/>
                <a:cs typeface="Arial" pitchFamily="34" charset="0"/>
                <a:sym typeface="Euclid Math One"/>
              </a:rPr>
              <a:t> ⋃ </a:t>
            </a:r>
            <a:r>
              <a:rPr lang="pt-BR" sz="29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B</a:t>
            </a:r>
            <a:r>
              <a:rPr lang="pt-BR" sz="29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)]H(</a:t>
            </a:r>
            <a:r>
              <a:rPr lang="pt-BR" sz="29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s</a:t>
            </a:r>
            <a:r>
              <a:rPr lang="pt-BR" sz="29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)</a:t>
            </a:r>
          </a:p>
          <a:p>
            <a:pPr marL="342900" indent="-342900" algn="ctr">
              <a:lnSpc>
                <a:spcPct val="120000"/>
              </a:lnSpc>
              <a:buNone/>
            </a:pPr>
            <a:r>
              <a:rPr lang="en-US" sz="29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Two"/>
              </a:rPr>
              <a:t></a:t>
            </a:r>
            <a:r>
              <a:rPr lang="pt-BR" sz="29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 </a:t>
            </a:r>
          </a:p>
          <a:p>
            <a:pPr marL="342900" indent="-342900" algn="ctr">
              <a:lnSpc>
                <a:spcPct val="120000"/>
              </a:lnSpc>
              <a:buNone/>
            </a:pPr>
            <a:r>
              <a:rPr lang="pt-BR" sz="29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[R(</a:t>
            </a:r>
            <a:r>
              <a:rPr lang="pt-BR" sz="29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D</a:t>
            </a:r>
            <a:r>
              <a:rPr lang="pt-BR" sz="29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)+2R(</a:t>
            </a:r>
            <a:r>
              <a:rPr lang="pt-BR" sz="29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C</a:t>
            </a:r>
            <a:r>
              <a:rPr lang="pt-BR" sz="29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)+2R(</a:t>
            </a:r>
            <a:r>
              <a:rPr lang="pt-BR" sz="29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B</a:t>
            </a:r>
            <a:r>
              <a:rPr lang="pt-BR" sz="29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)+R(</a:t>
            </a:r>
            <a:r>
              <a:rPr lang="pt-BR" sz="29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A</a:t>
            </a:r>
            <a:r>
              <a:rPr lang="pt-BR" sz="2900" b="1" dirty="0" smtClean="0">
                <a:solidFill>
                  <a:schemeClr val="hlink"/>
                </a:solidFill>
                <a:latin typeface="Cambria Math"/>
                <a:ea typeface="Cambria Math"/>
                <a:cs typeface="Arial" pitchFamily="34" charset="0"/>
                <a:sym typeface="Euclid Math One"/>
              </a:rPr>
              <a:t> ⋃ </a:t>
            </a:r>
            <a:r>
              <a:rPr lang="pt-BR" sz="29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D</a:t>
            </a:r>
            <a:r>
              <a:rPr lang="pt-BR" sz="29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)+4R(</a:t>
            </a:r>
            <a:r>
              <a:rPr lang="pt-BR" sz="29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B</a:t>
            </a:r>
            <a:r>
              <a:rPr lang="pt-BR" sz="2900" b="1" dirty="0" smtClean="0">
                <a:solidFill>
                  <a:schemeClr val="hlink"/>
                </a:solidFill>
                <a:latin typeface="Cambria Math"/>
                <a:ea typeface="Cambria Math"/>
                <a:cs typeface="Arial" pitchFamily="34" charset="0"/>
                <a:sym typeface="Euclid Math One"/>
              </a:rPr>
              <a:t> ⋃ </a:t>
            </a:r>
            <a:r>
              <a:rPr lang="pt-BR" sz="29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C</a:t>
            </a:r>
            <a:r>
              <a:rPr lang="pt-BR" sz="2900" b="1" dirty="0" smtClean="0">
                <a:solidFill>
                  <a:schemeClr val="hlink"/>
                </a:solidFill>
                <a:latin typeface="Cambria Math"/>
                <a:ea typeface="Cambria Math"/>
                <a:cs typeface="Arial" pitchFamily="34" charset="0"/>
                <a:sym typeface="Euclid Math One"/>
              </a:rPr>
              <a:t> ⋃ </a:t>
            </a:r>
            <a:r>
              <a:rPr lang="pt-BR" sz="29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D</a:t>
            </a:r>
            <a:r>
              <a:rPr lang="pt-BR" sz="29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)+R(</a:t>
            </a:r>
            <a:r>
              <a:rPr lang="pt-BR" sz="29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A</a:t>
            </a:r>
            <a:r>
              <a:rPr lang="pt-BR" sz="2900" b="1" dirty="0" smtClean="0">
                <a:solidFill>
                  <a:schemeClr val="hlink"/>
                </a:solidFill>
                <a:latin typeface="Cambria Math"/>
                <a:ea typeface="Cambria Math"/>
                <a:cs typeface="Arial" pitchFamily="34" charset="0"/>
                <a:sym typeface="Euclid Math One"/>
              </a:rPr>
              <a:t> ⋃ </a:t>
            </a:r>
            <a:r>
              <a:rPr lang="pt-BR" sz="29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B</a:t>
            </a:r>
            <a:r>
              <a:rPr lang="pt-BR" sz="2900" b="1" dirty="0" smtClean="0">
                <a:solidFill>
                  <a:schemeClr val="hlink"/>
                </a:solidFill>
                <a:latin typeface="Cambria Math"/>
                <a:ea typeface="Cambria Math"/>
                <a:cs typeface="Arial" pitchFamily="34" charset="0"/>
                <a:sym typeface="Euclid Math One"/>
              </a:rPr>
              <a:t> ⋃ </a:t>
            </a:r>
            <a:r>
              <a:rPr lang="pt-BR" sz="29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C</a:t>
            </a:r>
            <a:r>
              <a:rPr lang="pt-BR" sz="29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)]H(s)</a:t>
            </a:r>
          </a:p>
          <a:p>
            <a:pPr marL="457200" indent="-457200">
              <a:lnSpc>
                <a:spcPct val="120000"/>
              </a:lnSpc>
            </a:pPr>
            <a:endParaRPr lang="en-US" sz="1900" dirty="0" smtClean="0">
              <a:solidFill>
                <a:schemeClr val="accent2"/>
              </a:solidFill>
            </a:endParaRPr>
          </a:p>
          <a:p>
            <a:pPr marL="457200" indent="-457200">
              <a:lnSpc>
                <a:spcPct val="120000"/>
              </a:lnSpc>
            </a:pPr>
            <a:r>
              <a:rPr lang="en-US" sz="2900" b="1" dirty="0" smtClean="0">
                <a:latin typeface="Consolas" pitchFamily="49" charset="0"/>
              </a:rPr>
              <a:t>Find sets of parties </a:t>
            </a:r>
            <a:r>
              <a:rPr lang="en-US" sz="29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A,B,C,D</a:t>
            </a:r>
            <a:r>
              <a:rPr lang="en-US" sz="2900" b="1" dirty="0" smtClean="0">
                <a:latin typeface="Consolas" pitchFamily="49" charset="0"/>
              </a:rPr>
              <a:t> </a:t>
            </a:r>
            <a:r>
              <a:rPr lang="en-US" sz="2900" b="1" dirty="0" err="1" smtClean="0">
                <a:latin typeface="Consolas" pitchFamily="49" charset="0"/>
              </a:rPr>
              <a:t>s.t</a:t>
            </a:r>
            <a:r>
              <a:rPr lang="en-US" sz="2900" b="1" dirty="0" smtClean="0">
                <a:latin typeface="Consolas" pitchFamily="49" charset="0"/>
              </a:rPr>
              <a:t>. </a:t>
            </a:r>
            <a:r>
              <a:rPr lang="en-US" sz="2900" b="1" dirty="0" err="1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l.h.s</a:t>
            </a:r>
            <a:r>
              <a:rPr lang="en-US" sz="29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. &lt; </a:t>
            </a:r>
            <a:r>
              <a:rPr lang="en-US" sz="2900" b="1" dirty="0" err="1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r.h.s</a:t>
            </a:r>
            <a:r>
              <a:rPr lang="en-US" sz="29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.</a:t>
            </a:r>
          </a:p>
          <a:p>
            <a:pPr marL="457200" indent="-457200">
              <a:lnSpc>
                <a:spcPct val="120000"/>
              </a:lnSpc>
            </a:pPr>
            <a:r>
              <a:rPr lang="en-US" sz="2900" b="1" dirty="0" smtClean="0">
                <a:latin typeface="Consolas" pitchFamily="49" charset="0"/>
              </a:rPr>
              <a:t>A choice exists [Matus], Contradiction</a:t>
            </a:r>
          </a:p>
          <a:p>
            <a:pPr marL="457200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en-US" sz="2400" b="1" dirty="0" smtClean="0"/>
          </a:p>
          <a:p>
            <a:pPr marL="457200" indent="-457200"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>
              <a:solidFill>
                <a:schemeClr val="accent2"/>
              </a:solidFill>
            </a:endParaRP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533400" y="228600"/>
            <a:ext cx="70866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3134-A95D-45BA-8F03-8C27800C4306}" type="slidenum">
              <a:rPr lang="he-IL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04850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rgbClr val="4603CD"/>
                </a:solidFill>
              </a:rPr>
              <a:t>Lecture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7963"/>
            <a:ext cx="8534400" cy="4389437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5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en-US" sz="2800" b="1" dirty="0" smtClean="0">
                <a:latin typeface="Consolas" pitchFamily="49" charset="0"/>
                <a:cs typeface="Guttman Aharoni" pitchFamily="2" charset="-79"/>
              </a:rPr>
              <a:t>Introduction and Motivation</a:t>
            </a:r>
          </a:p>
          <a:p>
            <a:pPr>
              <a:lnSpc>
                <a:spcPct val="120000"/>
              </a:lnSpc>
              <a:spcBef>
                <a:spcPct val="50000"/>
              </a:spcBef>
              <a:buClrTx/>
              <a:buSzPct val="90000"/>
              <a:buFont typeface="Arial" pitchFamily="34" charset="0"/>
              <a:buChar char="•"/>
            </a:pPr>
            <a:r>
              <a:rPr lang="en-US" sz="2800" b="1" dirty="0" smtClean="0">
                <a:latin typeface="Consolas" pitchFamily="49" charset="0"/>
                <a:cs typeface="Guttman Aharoni" pitchFamily="2" charset="-79"/>
              </a:rPr>
              <a:t>Secret Sharing, Entropy, Information Inequalities</a:t>
            </a:r>
          </a:p>
          <a:p>
            <a:pPr>
              <a:lnSpc>
                <a:spcPct val="120000"/>
              </a:lnSpc>
              <a:spcBef>
                <a:spcPct val="50000"/>
              </a:spcBef>
              <a:buClrTx/>
              <a:buSzPct val="90000"/>
              <a:buFont typeface="Arial" pitchFamily="34" charset="0"/>
              <a:buChar char="•"/>
            </a:pPr>
            <a:r>
              <a:rPr lang="en-US" sz="2800" b="1" dirty="0" smtClean="0">
                <a:latin typeface="Consolas" pitchFamily="49" charset="0"/>
                <a:cs typeface="Guttman Aharoni" pitchFamily="2" charset="-79"/>
              </a:rPr>
              <a:t>Lower Bounds for </a:t>
            </a:r>
            <a:r>
              <a:rPr lang="en-US" sz="2800" b="1" dirty="0" err="1" smtClean="0">
                <a:latin typeface="Consolas" pitchFamily="49" charset="0"/>
                <a:cs typeface="Guttman Aharoni" pitchFamily="2" charset="-79"/>
              </a:rPr>
              <a:t>Matroidial</a:t>
            </a:r>
            <a:r>
              <a:rPr lang="en-US" sz="2800" b="1" dirty="0" smtClean="0">
                <a:latin typeface="Consolas" pitchFamily="49" charset="0"/>
                <a:cs typeface="Guttman Aharoni" pitchFamily="2" charset="-79"/>
              </a:rPr>
              <a:t> Access Structures</a:t>
            </a:r>
          </a:p>
          <a:p>
            <a:pPr>
              <a:lnSpc>
                <a:spcPct val="120000"/>
              </a:lnSpc>
              <a:spcBef>
                <a:spcPct val="50000"/>
              </a:spcBef>
              <a:buClrTx/>
              <a:buSzPct val="90000"/>
              <a:buFont typeface="Arial" pitchFamily="34" charset="0"/>
              <a:buChar char="•"/>
            </a:pPr>
            <a:r>
              <a:rPr lang="en-US" sz="2800" b="1" dirty="0" smtClean="0">
                <a:latin typeface="Consolas" pitchFamily="49" charset="0"/>
                <a:cs typeface="Guttman Aharoni" pitchFamily="2" charset="-79"/>
              </a:rPr>
              <a:t>Limitations of Information Inequalities</a:t>
            </a:r>
          </a:p>
          <a:p>
            <a:pPr>
              <a:lnSpc>
                <a:spcPct val="120000"/>
              </a:lnSpc>
              <a:spcBef>
                <a:spcPct val="50000"/>
              </a:spcBef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en-US" sz="2800" b="1" dirty="0" smtClean="0">
                <a:latin typeface="Consolas" pitchFamily="49" charset="0"/>
                <a:cs typeface="Guttman Aharoni" pitchFamily="2" charset="-79"/>
              </a:rPr>
              <a:t>Conclusions and Open Problems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D8B31-D63B-4E95-8A6D-CE7AC666AB88}" type="slidenum">
              <a:rPr lang="he-IL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66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391400" cy="838200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rgbClr val="4603CD"/>
                </a:solidFill>
              </a:rPr>
              <a:t>The Vamos Access Structure is Far from Ideal</a:t>
            </a:r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990600"/>
            <a:ext cx="8991600" cy="556260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b="1" dirty="0" smtClean="0"/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/>
              <a:t>	</a:t>
            </a:r>
            <a:r>
              <a:rPr lang="en-US" sz="2400" b="1" dirty="0" smtClean="0">
                <a:latin typeface="Consolas" pitchFamily="49" charset="0"/>
              </a:rPr>
              <a:t>Assume now entropy of each share </a:t>
            </a: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≤</a:t>
            </a: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(1+</a:t>
            </a: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Symbol" pitchFamily="18" charset="2"/>
              </a:rPr>
              <a:t></a:t>
            </a: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)·H(</a:t>
            </a:r>
            <a:r>
              <a:rPr lang="en-US" sz="24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s</a:t>
            </a: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)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en-US" dirty="0" smtClean="0"/>
              <a:t> 	</a:t>
            </a:r>
            <a:r>
              <a:rPr lang="en-US" sz="2800" dirty="0" smtClean="0">
                <a:sym typeface="Euclid Symbol"/>
              </a:rPr>
              <a:t> </a:t>
            </a:r>
            <a:r>
              <a:rPr lang="en-US" dirty="0" smtClean="0"/>
              <a:t> </a:t>
            </a: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H(</a:t>
            </a:r>
            <a:r>
              <a:rPr lang="en-US" sz="24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X</a:t>
            </a: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) </a:t>
            </a: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Symbol"/>
              </a:rPr>
              <a:t></a:t>
            </a: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 R(</a:t>
            </a:r>
            <a:r>
              <a:rPr lang="en-US" sz="24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X</a:t>
            </a: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)·H(</a:t>
            </a:r>
            <a:r>
              <a:rPr lang="en-US" sz="24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s</a:t>
            </a: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)</a:t>
            </a: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b="1" dirty="0" smtClean="0">
              <a:solidFill>
                <a:schemeClr val="accent2"/>
              </a:solidFill>
            </a:endParaRP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	</a:t>
            </a:r>
            <a:r>
              <a:rPr lang="en-US" sz="2400" b="1" dirty="0" smtClean="0">
                <a:latin typeface="Consolas" pitchFamily="49" charset="0"/>
              </a:rPr>
              <a:t>Use same choice for </a:t>
            </a:r>
            <a:r>
              <a:rPr lang="en-US" sz="24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A,B,C,D</a:t>
            </a:r>
            <a:r>
              <a:rPr lang="en-US" sz="2400" b="1" dirty="0" smtClean="0">
                <a:latin typeface="Consolas" pitchFamily="49" charset="0"/>
              </a:rPr>
              <a:t> </a:t>
            </a:r>
            <a:r>
              <a:rPr lang="en-US" sz="2400" b="1" dirty="0" err="1" smtClean="0">
                <a:latin typeface="Consolas" pitchFamily="49" charset="0"/>
              </a:rPr>
              <a:t>s.t</a:t>
            </a:r>
            <a:r>
              <a:rPr lang="en-US" sz="2400" b="1" dirty="0" smtClean="0">
                <a:latin typeface="Consolas" pitchFamily="49" charset="0"/>
              </a:rPr>
              <a:t>. </a:t>
            </a:r>
            <a:r>
              <a:rPr lang="en-US" sz="2400" b="1" dirty="0" err="1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l.h.s</a:t>
            </a: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. &lt; </a:t>
            </a:r>
            <a:r>
              <a:rPr lang="en-US" sz="2400" b="1" dirty="0" err="1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r.h.s</a:t>
            </a: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.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en-US" sz="2400" b="1" dirty="0" smtClean="0">
                <a:latin typeface="Consolas" pitchFamily="49" charset="0"/>
              </a:rPr>
              <a:t>	</a:t>
            </a:r>
            <a:r>
              <a:rPr lang="en-US" sz="2400" b="1" dirty="0" smtClean="0">
                <a:latin typeface="Consolas" pitchFamily="49" charset="0"/>
                <a:sym typeface="Euclid Symbol"/>
              </a:rPr>
              <a:t> 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en-US" sz="2400" b="1" dirty="0" smtClean="0">
                <a:latin typeface="Consolas" pitchFamily="49" charset="0"/>
                <a:sym typeface="Euclid Symbol"/>
              </a:rPr>
              <a:t>	 </a:t>
            </a:r>
            <a:r>
              <a:rPr lang="en-US" sz="2400" b="1" dirty="0" smtClean="0">
                <a:latin typeface="Consolas" pitchFamily="49" charset="0"/>
              </a:rPr>
              <a:t> Contradiction as long as </a:t>
            </a: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Symbol" pitchFamily="18" charset="2"/>
              </a:rPr>
              <a:t></a:t>
            </a:r>
            <a:r>
              <a:rPr lang="en-US" sz="2400" b="1" dirty="0" smtClean="0">
                <a:latin typeface="Consolas" pitchFamily="49" charset="0"/>
              </a:rPr>
              <a:t> is small enough</a:t>
            </a: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b="1" dirty="0" smtClean="0">
              <a:latin typeface="Consolas" pitchFamily="49" charset="0"/>
            </a:endParaRPr>
          </a:p>
          <a:p>
            <a:pPr marL="457200" indent="-457200">
              <a:lnSpc>
                <a:spcPct val="90000"/>
              </a:lnSpc>
              <a:buNone/>
            </a:pPr>
            <a:r>
              <a:rPr lang="en-US" sz="2400" b="1" dirty="0" smtClean="0">
                <a:latin typeface="Consolas" pitchFamily="49" charset="0"/>
              </a:rPr>
              <a:t>	</a:t>
            </a:r>
            <a:r>
              <a:rPr lang="en-US" sz="2400" b="1" dirty="0" smtClean="0">
                <a:latin typeface="Consolas" pitchFamily="49" charset="0"/>
                <a:sym typeface="Euclid Symbol"/>
              </a:rPr>
              <a:t> </a:t>
            </a:r>
            <a:r>
              <a:rPr lang="en-US" sz="2400" b="1" dirty="0" smtClean="0">
                <a:latin typeface="Consolas" pitchFamily="49" charset="0"/>
              </a:rPr>
              <a:t> Entropy of at least one share is </a:t>
            </a: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≥ (1+</a:t>
            </a: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Symbol" pitchFamily="18" charset="2"/>
              </a:rPr>
              <a:t></a:t>
            </a: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)·H(</a:t>
            </a:r>
            <a:r>
              <a:rPr lang="en-US" sz="24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s</a:t>
            </a: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One"/>
              </a:rPr>
              <a:t>)</a:t>
            </a: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b="1" dirty="0" smtClean="0">
              <a:latin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3134-A95D-45BA-8F03-8C27800C4306}" type="slidenum">
              <a:rPr lang="he-IL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763000" cy="8382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4603CD"/>
                </a:solidFill>
              </a:rPr>
              <a:t>The Vamos Matroid is Far from Ideal (Conclusion)</a:t>
            </a:r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990600"/>
            <a:ext cx="8534400" cy="5562600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None/>
            </a:pPr>
            <a:r>
              <a:rPr lang="en-US" sz="2400" dirty="0" smtClean="0"/>
              <a:t>	</a:t>
            </a:r>
          </a:p>
          <a:p>
            <a:pPr marL="457200" indent="-457200" eaLnBrk="1" hangingPunct="1"/>
            <a:r>
              <a:rPr lang="pt-BR" sz="2400" b="1" dirty="0" smtClean="0">
                <a:latin typeface="Consolas" pitchFamily="49" charset="0"/>
              </a:rPr>
              <a:t>By rearranging the original inequality, and using “ad-hoc” arguments, we push </a:t>
            </a: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Symbol" pitchFamily="18" charset="2"/>
              </a:rPr>
              <a:t></a:t>
            </a:r>
            <a:r>
              <a:rPr lang="pt-BR" sz="2400" b="1" dirty="0" smtClean="0">
                <a:latin typeface="Consolas" pitchFamily="49" charset="0"/>
              </a:rPr>
              <a:t> up to </a:t>
            </a:r>
            <a:r>
              <a:rPr lang="pt-BR" sz="24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Symbol" pitchFamily="18" charset="2"/>
              </a:rPr>
              <a:t>1/9</a:t>
            </a:r>
          </a:p>
          <a:p>
            <a:pPr marL="457200" indent="-457200" eaLnBrk="1" hangingPunct="1">
              <a:buNone/>
            </a:pPr>
            <a:r>
              <a:rPr lang="pt-BR" sz="2400" b="1" dirty="0" smtClean="0">
                <a:latin typeface="Consolas" pitchFamily="49" charset="0"/>
              </a:rPr>
              <a:t>	</a:t>
            </a:r>
          </a:p>
          <a:p>
            <a:pPr marL="457200" indent="-457200" eaLnBrk="1" hangingPunct="1"/>
            <a:r>
              <a:rPr lang="pt-BR" sz="2400" b="1" dirty="0" smtClean="0">
                <a:latin typeface="Consolas" pitchFamily="49" charset="0"/>
              </a:rPr>
              <a:t>Conclusion: At least one share has entropy</a:t>
            </a:r>
          </a:p>
          <a:p>
            <a:pPr marL="457200" indent="-457200" eaLnBrk="1" hangingPunct="1">
              <a:buNone/>
            </a:pPr>
            <a:r>
              <a:rPr lang="pt-BR" sz="2400" b="1" dirty="0" smtClean="0">
                <a:latin typeface="Consolas" pitchFamily="49" charset="0"/>
              </a:rPr>
              <a:t>	 </a:t>
            </a: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Symbol" pitchFamily="18" charset="2"/>
              </a:rPr>
              <a:t>≥</a:t>
            </a:r>
            <a:r>
              <a:rPr lang="pt-BR" sz="2400" b="1" dirty="0" smtClean="0">
                <a:latin typeface="Consolas" pitchFamily="49" charset="0"/>
              </a:rPr>
              <a:t> </a:t>
            </a: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Symbol" pitchFamily="18" charset="2"/>
              </a:rPr>
              <a:t>10/9·H(</a:t>
            </a:r>
            <a:r>
              <a:rPr lang="en-US" sz="24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Symbol" pitchFamily="18" charset="2"/>
              </a:rPr>
              <a:t>s</a:t>
            </a: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Symbol" pitchFamily="18" charset="2"/>
              </a:rPr>
              <a:t>)</a:t>
            </a:r>
          </a:p>
          <a:p>
            <a:pPr marL="457200" indent="-457200" eaLnBrk="1" hangingPunct="1"/>
            <a:r>
              <a:rPr lang="en-US" sz="2400" b="1" dirty="0" smtClean="0">
                <a:latin typeface="Consolas" pitchFamily="49" charset="0"/>
              </a:rPr>
              <a:t>Corollary: share’s size </a:t>
            </a: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Symbol" pitchFamily="18" charset="2"/>
              </a:rPr>
              <a:t>≥</a:t>
            </a:r>
            <a:r>
              <a:rPr lang="en-US" sz="24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Symbol" pitchFamily="18" charset="2"/>
              </a:rPr>
              <a:t>10/9·</a:t>
            </a:r>
            <a:r>
              <a:rPr lang="en-US" sz="2400" b="1" dirty="0" smtClean="0">
                <a:solidFill>
                  <a:schemeClr val="hlink"/>
                </a:solidFill>
                <a:latin typeface="Cambria Math"/>
                <a:ea typeface="Cambria Math"/>
                <a:cs typeface="Arial" pitchFamily="34" charset="0"/>
                <a:sym typeface="Symbol" pitchFamily="18" charset="2"/>
              </a:rPr>
              <a:t>ℓ</a:t>
            </a:r>
            <a:endParaRPr lang="en-US" sz="2400" b="1" dirty="0" smtClean="0">
              <a:solidFill>
                <a:schemeClr val="hlink"/>
              </a:solidFill>
              <a:latin typeface="Consolas" pitchFamily="49" charset="0"/>
              <a:cs typeface="Arial" pitchFamily="34" charset="0"/>
              <a:sym typeface="Symbol" pitchFamily="18" charset="2"/>
            </a:endParaRPr>
          </a:p>
          <a:p>
            <a:pPr marL="823913" lvl="1" indent="-457200" eaLnBrk="1" hangingPunct="1"/>
            <a:r>
              <a:rPr lang="en-US" sz="2200" b="1" dirty="0" smtClean="0">
                <a:latin typeface="Consolas" pitchFamily="49" charset="0"/>
              </a:rPr>
              <a:t>	</a:t>
            </a:r>
            <a:r>
              <a:rPr lang="en-US" sz="2200" b="1" dirty="0" smtClean="0">
                <a:solidFill>
                  <a:schemeClr val="hlink"/>
                </a:solidFill>
                <a:latin typeface="Cambria Math"/>
                <a:ea typeface="Cambria Math"/>
                <a:cs typeface="Arial" pitchFamily="34" charset="0"/>
                <a:sym typeface="Symbol" pitchFamily="18" charset="2"/>
              </a:rPr>
              <a:t> ℓ</a:t>
            </a:r>
            <a:r>
              <a:rPr lang="en-US" sz="2200" b="1" dirty="0" smtClean="0">
                <a:latin typeface="Consolas" pitchFamily="49" charset="0"/>
              </a:rPr>
              <a:t> – size of secret</a:t>
            </a:r>
          </a:p>
          <a:p>
            <a:pPr marL="457200" indent="-457200">
              <a:buNone/>
            </a:pPr>
            <a:r>
              <a:rPr lang="pt-BR" sz="2400" b="1" dirty="0" smtClean="0">
                <a:latin typeface="Consolas" pitchFamily="49" charset="0"/>
              </a:rPr>
              <a:t>	</a:t>
            </a:r>
          </a:p>
          <a:p>
            <a:pPr marL="457200" indent="-457200"/>
            <a:r>
              <a:rPr lang="pt-BR" sz="2400" b="1" dirty="0" smtClean="0">
                <a:latin typeface="Consolas" pitchFamily="49" charset="0"/>
              </a:rPr>
              <a:t>Improved lower bound </a:t>
            </a:r>
            <a:r>
              <a:rPr lang="pt-BR" sz="2000" b="1" dirty="0" smtClean="0">
                <a:latin typeface="Consolas" pitchFamily="49" charset="0"/>
              </a:rPr>
              <a:t>[</a:t>
            </a:r>
            <a:r>
              <a:rPr lang="en-US" sz="2000" b="1" dirty="0" smtClean="0">
                <a:latin typeface="Consolas" pitchFamily="49" charset="0"/>
              </a:rPr>
              <a:t>METCALF-BURTON</a:t>
            </a:r>
            <a:r>
              <a:rPr lang="en-US" sz="2000" dirty="0" smtClean="0"/>
              <a:t>]</a:t>
            </a:r>
            <a:r>
              <a:rPr lang="pt-BR" sz="2400" b="1" dirty="0" smtClean="0">
                <a:latin typeface="Consolas" pitchFamily="49" charset="0"/>
              </a:rPr>
              <a:t>: </a:t>
            </a:r>
          </a:p>
          <a:p>
            <a:pPr marL="823913" lvl="1" indent="-457200"/>
            <a:r>
              <a:rPr lang="en-US" sz="2000" b="1" dirty="0" smtClean="0">
                <a:latin typeface="Consolas" pitchFamily="49" charset="0"/>
              </a:rPr>
              <a:t>share’s size</a:t>
            </a:r>
            <a:r>
              <a:rPr lang="pt-BR" sz="2200" b="1" dirty="0" smtClean="0">
                <a:latin typeface="Consolas" pitchFamily="49" charset="0"/>
              </a:rPr>
              <a:t> 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Symbol" pitchFamily="18" charset="2"/>
              </a:rPr>
              <a:t>≥</a:t>
            </a:r>
            <a:r>
              <a:rPr lang="pt-BR" sz="2200" b="1" dirty="0" smtClean="0">
                <a:latin typeface="Consolas" pitchFamily="49" charset="0"/>
              </a:rPr>
              <a:t> 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Symbol" pitchFamily="18" charset="2"/>
              </a:rPr>
              <a:t>9/8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Symbol" pitchFamily="18" charset="2"/>
              </a:rPr>
              <a:t>·</a:t>
            </a:r>
            <a:r>
              <a:rPr lang="en-US" sz="2000" b="1" dirty="0" smtClean="0">
                <a:solidFill>
                  <a:schemeClr val="hlink"/>
                </a:solidFill>
                <a:latin typeface="Cambria Math"/>
                <a:ea typeface="Cambria Math"/>
                <a:cs typeface="Arial" pitchFamily="34" charset="0"/>
                <a:sym typeface="Symbol" pitchFamily="18" charset="2"/>
              </a:rPr>
              <a:t>ℓ</a:t>
            </a:r>
            <a:endParaRPr lang="en-US" sz="2200" b="1" dirty="0" smtClean="0">
              <a:latin typeface="Consolas" pitchFamily="49" charset="0"/>
            </a:endParaRPr>
          </a:p>
          <a:p>
            <a:pPr marL="457200" indent="-457200"/>
            <a:r>
              <a:rPr lang="pt-BR" sz="2400" b="1" dirty="0" smtClean="0">
                <a:latin typeface="Consolas" pitchFamily="49" charset="0"/>
              </a:rPr>
              <a:t>Recall: upper bound of </a:t>
            </a:r>
            <a:r>
              <a:rPr lang="pt-BR" sz="2400" b="1" smtClean="0">
                <a:solidFill>
                  <a:schemeClr val="hlink"/>
                </a:solidFill>
                <a:latin typeface="Cambria Math"/>
                <a:ea typeface="Cambria Math"/>
                <a:cs typeface="Arial" pitchFamily="34" charset="0"/>
                <a:sym typeface="Symbol" pitchFamily="18" charset="2"/>
              </a:rPr>
              <a:t>≤ 4/3</a:t>
            </a:r>
            <a:r>
              <a:rPr lang="en-US" sz="2400" b="1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Symbol" pitchFamily="18" charset="2"/>
              </a:rPr>
              <a:t>·</a:t>
            </a:r>
            <a:r>
              <a:rPr lang="en-US" sz="2400" b="1" smtClean="0">
                <a:solidFill>
                  <a:schemeClr val="hlink"/>
                </a:solidFill>
                <a:latin typeface="Cambria Math"/>
                <a:ea typeface="Cambria Math"/>
                <a:cs typeface="Arial" pitchFamily="34" charset="0"/>
                <a:sym typeface="Symbol" pitchFamily="18" charset="2"/>
              </a:rPr>
              <a:t>ℓ</a:t>
            </a:r>
            <a:endParaRPr lang="pt-BR" sz="2400" b="1" dirty="0" smtClean="0">
              <a:latin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7038EA-5355-49F6-B09F-787B8582B259}" type="slidenum">
              <a:rPr lang="he-IL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2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81050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rgbClr val="4603CD"/>
                </a:solidFill>
              </a:rPr>
              <a:t>Lecture Plan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457200" y="1554163"/>
            <a:ext cx="8229600" cy="4618037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50000"/>
              </a:spcBef>
              <a:buClr>
                <a:schemeClr val="tx1"/>
              </a:buClr>
              <a:buSzPct val="90000"/>
              <a:buFont typeface="Wingdings" pitchFamily="2" charset="2"/>
              <a:buChar char="ü"/>
            </a:pPr>
            <a:r>
              <a:rPr lang="en-US" sz="2800" b="1" dirty="0" smtClean="0">
                <a:latin typeface="Consolas" pitchFamily="49" charset="0"/>
                <a:cs typeface="Guttman Aharoni" pitchFamily="2" charset="-79"/>
              </a:rPr>
              <a:t>Introduction and Motivation</a:t>
            </a:r>
          </a:p>
          <a:p>
            <a:pPr>
              <a:lnSpc>
                <a:spcPct val="120000"/>
              </a:lnSpc>
              <a:spcBef>
                <a:spcPct val="50000"/>
              </a:spcBef>
              <a:buClrTx/>
              <a:buSzPct val="90000"/>
              <a:buFont typeface="Wingdings" pitchFamily="2" charset="2"/>
              <a:buChar char="ü"/>
            </a:pPr>
            <a:r>
              <a:rPr lang="en-US" sz="2800" b="1" dirty="0" smtClean="0">
                <a:latin typeface="Consolas" pitchFamily="49" charset="0"/>
                <a:cs typeface="Guttman Aharoni" pitchFamily="2" charset="-79"/>
              </a:rPr>
              <a:t>Secret Sharing, Entropy, Information Inequalities</a:t>
            </a:r>
          </a:p>
          <a:p>
            <a:pPr>
              <a:lnSpc>
                <a:spcPct val="120000"/>
              </a:lnSpc>
              <a:spcBef>
                <a:spcPct val="50000"/>
              </a:spcBef>
              <a:buClrTx/>
              <a:buSzPct val="90000"/>
              <a:buFont typeface="Wingdings" pitchFamily="2" charset="2"/>
              <a:buChar char="ü"/>
            </a:pPr>
            <a:r>
              <a:rPr lang="en-US" sz="2800" b="1" dirty="0" smtClean="0">
                <a:latin typeface="Consolas" pitchFamily="49" charset="0"/>
                <a:cs typeface="Guttman Aharoni" pitchFamily="2" charset="-79"/>
              </a:rPr>
              <a:t>Lower Bounds for </a:t>
            </a:r>
            <a:r>
              <a:rPr lang="en-US" sz="2800" b="1" dirty="0" err="1" smtClean="0">
                <a:latin typeface="Consolas" pitchFamily="49" charset="0"/>
                <a:cs typeface="Guttman Aharoni" pitchFamily="2" charset="-79"/>
              </a:rPr>
              <a:t>Matroidial</a:t>
            </a:r>
            <a:r>
              <a:rPr lang="en-US" sz="2800" b="1" dirty="0" smtClean="0">
                <a:latin typeface="Consolas" pitchFamily="49" charset="0"/>
                <a:cs typeface="Guttman Aharoni" pitchFamily="2" charset="-79"/>
              </a:rPr>
              <a:t> Access Structures</a:t>
            </a:r>
          </a:p>
          <a:p>
            <a:pPr>
              <a:lnSpc>
                <a:spcPct val="120000"/>
              </a:lnSpc>
              <a:spcBef>
                <a:spcPct val="50000"/>
              </a:spcBef>
              <a:buClrTx/>
              <a:buSzPct val="90000"/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6666FF"/>
                </a:solidFill>
                <a:latin typeface="Consolas" pitchFamily="49" charset="0"/>
                <a:cs typeface="Guttman Aharoni" pitchFamily="2" charset="-79"/>
              </a:rPr>
              <a:t>Limitations of Information inequalities </a:t>
            </a:r>
          </a:p>
          <a:p>
            <a:pPr>
              <a:lnSpc>
                <a:spcPct val="120000"/>
              </a:lnSpc>
              <a:spcBef>
                <a:spcPct val="50000"/>
              </a:spcBef>
              <a:buClrTx/>
              <a:buSzPct val="90000"/>
              <a:buFont typeface="Arial" pitchFamily="34" charset="0"/>
              <a:buChar char="•"/>
            </a:pPr>
            <a:r>
              <a:rPr lang="en-US" sz="2800" b="1" dirty="0" smtClean="0">
                <a:latin typeface="Consolas" pitchFamily="49" charset="0"/>
                <a:cs typeface="Guttman Aharoni" pitchFamily="2" charset="-79"/>
              </a:rPr>
              <a:t>Conclusions and open Problems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8ABF66-48C7-491A-8731-11B2135EDC19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-76200"/>
            <a:ext cx="7772400" cy="1295400"/>
          </a:xfrm>
        </p:spPr>
        <p:txBody>
          <a:bodyPr/>
          <a:lstStyle/>
          <a:p>
            <a:pPr algn="ctr" eaLnBrk="1" hangingPunct="1"/>
            <a:r>
              <a:rPr lang="en-US" sz="4000" dirty="0" smtClean="0">
                <a:solidFill>
                  <a:srgbClr val="4603CD"/>
                </a:solidFill>
              </a:rPr>
              <a:t>Motivation – Lower Bound for General Access Structures</a:t>
            </a:r>
          </a:p>
        </p:txBody>
      </p:sp>
      <p:sp>
        <p:nvSpPr>
          <p:cNvPr id="36454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762000"/>
            <a:ext cx="9144000" cy="5715000"/>
          </a:xfrm>
        </p:spPr>
        <p:txBody>
          <a:bodyPr/>
          <a:lstStyle/>
          <a:p>
            <a:pPr marL="457200" indent="-457200" eaLnBrk="1" hangingPunct="1">
              <a:buFont typeface="Wingdings 2" pitchFamily="18" charset="2"/>
              <a:buNone/>
              <a:defRPr/>
            </a:pPr>
            <a:endParaRPr lang="en-US" sz="2500" b="1" dirty="0" smtClean="0">
              <a:latin typeface="Consolas" pitchFamily="49" charset="0"/>
            </a:endParaRPr>
          </a:p>
          <a:p>
            <a:pPr marL="457200" indent="-457200" eaLnBrk="1" hangingPunct="1">
              <a:defRPr/>
            </a:pPr>
            <a:endParaRPr lang="en-US" sz="2000" b="1" dirty="0" smtClean="0">
              <a:latin typeface="Consolas" pitchFamily="49" charset="0"/>
            </a:endParaRPr>
          </a:p>
          <a:p>
            <a:pPr marL="457200" indent="-457200" eaLnBrk="1" hangingPunct="1">
              <a:defRPr/>
            </a:pPr>
            <a:r>
              <a:rPr lang="en-US" sz="2000" b="1" dirty="0" smtClean="0">
                <a:latin typeface="Consolas" pitchFamily="49" charset="0"/>
              </a:rPr>
              <a:t>Large gap between lower bounds and upper bounds for general access structures</a:t>
            </a:r>
          </a:p>
          <a:p>
            <a:pPr marL="457200" indent="-457200" eaLnBrk="1" hangingPunct="1">
              <a:defRPr/>
            </a:pPr>
            <a:r>
              <a:rPr lang="en-US" sz="2000" b="1" dirty="0" smtClean="0">
                <a:latin typeface="Consolas" pitchFamily="49" charset="0"/>
              </a:rPr>
              <a:t>All known lower bounds proofs only use information inequalities</a:t>
            </a:r>
          </a:p>
          <a:p>
            <a:pPr marL="457200" indent="-457200" eaLnBrk="1" hangingPunct="1">
              <a:defRPr/>
            </a:pPr>
            <a:r>
              <a:rPr lang="en-US" sz="2000" b="1" dirty="0" err="1" smtClean="0">
                <a:latin typeface="Consolas" pitchFamily="49" charset="0"/>
              </a:rPr>
              <a:t>Csirmaz's</a:t>
            </a:r>
            <a:r>
              <a:rPr lang="en-US" sz="2000" b="1" dirty="0" smtClean="0">
                <a:latin typeface="Consolas" pitchFamily="49" charset="0"/>
              </a:rPr>
              <a:t> proof (1994) uses Shannon type information inequalities</a:t>
            </a:r>
          </a:p>
          <a:p>
            <a:pPr marL="457200" indent="-457200" eaLnBrk="1" hangingPunct="1">
              <a:defRPr/>
            </a:pPr>
            <a:r>
              <a:rPr lang="en-US" sz="2000" b="1" dirty="0" err="1" smtClean="0">
                <a:latin typeface="Consolas" pitchFamily="49" charset="0"/>
              </a:rPr>
              <a:t>Csirmaz</a:t>
            </a:r>
            <a:r>
              <a:rPr lang="en-US" sz="2000" b="1" dirty="0" smtClean="0">
                <a:latin typeface="Consolas" pitchFamily="49" charset="0"/>
              </a:rPr>
              <a:t>: Using Shannon information inequalities one cannot prove a strong lower bound</a:t>
            </a:r>
          </a:p>
          <a:p>
            <a:pPr marL="457200" indent="-457200" eaLnBrk="1" hangingPunct="1">
              <a:defRPr/>
            </a:pPr>
            <a:r>
              <a:rPr lang="en-US" sz="2000" b="1" dirty="0" smtClean="0">
                <a:latin typeface="Consolas" pitchFamily="49" charset="0"/>
              </a:rPr>
              <a:t>New non-Shannon information			        inequalities were discovered</a:t>
            </a:r>
          </a:p>
          <a:p>
            <a:pPr marL="457200" indent="-457200" eaLnBrk="1" hangingPunct="1">
              <a:defRPr/>
            </a:pPr>
            <a:endParaRPr lang="en-US" sz="2000" b="1" dirty="0" smtClean="0">
              <a:latin typeface="Consolas" pitchFamily="49" charset="0"/>
            </a:endParaRPr>
          </a:p>
          <a:p>
            <a:pPr marL="457200" indent="-457200" eaLnBrk="1" hangingPunct="1">
              <a:defRPr/>
            </a:pPr>
            <a:r>
              <a:rPr lang="en-US" sz="2000" b="1" dirty="0" smtClean="0">
                <a:solidFill>
                  <a:schemeClr val="accent1"/>
                </a:solidFill>
                <a:latin typeface="Consolas" pitchFamily="49" charset="0"/>
              </a:rPr>
              <a:t>We show that </a:t>
            </a:r>
            <a:r>
              <a:rPr lang="en-US" sz="2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olas" pitchFamily="49" charset="0"/>
              </a:rPr>
              <a:t>all</a:t>
            </a:r>
            <a:r>
              <a:rPr lang="en-US" sz="2000" b="1" dirty="0" smtClean="0">
                <a:solidFill>
                  <a:schemeClr val="accent1"/>
                </a:solidFill>
                <a:latin typeface="Consolas" pitchFamily="49" charset="0"/>
              </a:rPr>
              <a:t> the inequalities known to date </a:t>
            </a:r>
            <a:r>
              <a:rPr lang="en-US" sz="2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olas" pitchFamily="49" charset="0"/>
              </a:rPr>
              <a:t>cannot</a:t>
            </a:r>
            <a:r>
              <a:rPr lang="en-US" sz="2000" b="1" dirty="0" smtClean="0">
                <a:solidFill>
                  <a:schemeClr val="accent1"/>
                </a:solidFill>
                <a:latin typeface="Consolas" pitchFamily="49" charset="0"/>
              </a:rPr>
              <a:t> prove strong lower bounds on the share size</a:t>
            </a:r>
          </a:p>
          <a:p>
            <a:pPr marL="457200" indent="-457200" eaLnBrk="1" hangingPunct="1">
              <a:defRPr/>
            </a:pPr>
            <a:endParaRPr lang="en-US" sz="2700" b="1" dirty="0" smtClean="0">
              <a:latin typeface="Consolas" pitchFamily="49" charset="0"/>
            </a:endParaRP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fld id="{93E4A461-062D-4DC2-929E-9AC9DC748E9C}" type="slidenum">
              <a:rPr lang="he-IL" sz="1200">
                <a:solidFill>
                  <a:schemeClr val="tx2">
                    <a:shade val="90000"/>
                  </a:schemeClr>
                </a:solidFill>
                <a:latin typeface="Frutiger SAIN Bd v.1" pitchFamily="2" charset="0"/>
                <a:cs typeface="Arial" charset="0"/>
              </a:rPr>
              <a:pPr algn="r">
                <a:spcBef>
                  <a:spcPct val="5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  <a:defRPr/>
              </a:pPr>
              <a:t>23</a:t>
            </a:fld>
            <a:endParaRPr lang="en-US" sz="1200">
              <a:solidFill>
                <a:schemeClr val="tx2">
                  <a:shade val="90000"/>
                </a:schemeClr>
              </a:solidFill>
              <a:latin typeface="Frutiger SAIN Bd v.1" pitchFamily="2" charset="0"/>
              <a:cs typeface="Arial" charset="0"/>
            </a:endParaRPr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6477000" y="3962400"/>
            <a:ext cx="2362200" cy="838200"/>
          </a:xfrm>
          <a:prstGeom prst="cloudCallout">
            <a:avLst>
              <a:gd name="adj1" fmla="val -69824"/>
              <a:gd name="adj2" fmla="val -22157"/>
            </a:avLst>
          </a:prstGeom>
          <a:solidFill>
            <a:srgbClr val="FFCCCC"/>
          </a:solidFill>
          <a:ln w="3175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he-IL">
              <a:solidFill>
                <a:srgbClr val="000099"/>
              </a:solidFill>
            </a:endParaRP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6781800" y="3924300"/>
            <a:ext cx="1874838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300">
                <a:solidFill>
                  <a:srgbClr val="000099"/>
                </a:solidFill>
              </a:rPr>
              <a:t>Hope for better</a:t>
            </a:r>
          </a:p>
          <a:p>
            <a:r>
              <a:rPr lang="en-US" sz="2300">
                <a:solidFill>
                  <a:srgbClr val="000099"/>
                </a:solidFill>
              </a:rPr>
              <a:t> lower bounds</a:t>
            </a:r>
          </a:p>
        </p:txBody>
      </p:sp>
      <p:pic>
        <p:nvPicPr>
          <p:cNvPr id="21513" name="Picture 9" descr="thinking_emoticon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95950" y="4114800"/>
            <a:ext cx="55245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4547" grpId="0" build="p"/>
      <p:bldP spid="21510" grpId="0" animBg="1"/>
      <p:bldP spid="2151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-76200"/>
            <a:ext cx="8382000" cy="838200"/>
          </a:xfrm>
        </p:spPr>
        <p:txBody>
          <a:bodyPr/>
          <a:lstStyle/>
          <a:p>
            <a:pPr algn="ctr" eaLnBrk="1" hangingPunct="1"/>
            <a:r>
              <a:rPr lang="en-US" sz="3000" dirty="0" smtClean="0">
                <a:solidFill>
                  <a:srgbClr val="4603CD"/>
                </a:solidFill>
              </a:rPr>
              <a:t>Limitations of Information Inequalities – Our Results</a:t>
            </a:r>
          </a:p>
        </p:txBody>
      </p:sp>
      <p:sp>
        <p:nvSpPr>
          <p:cNvPr id="36454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28600" y="609600"/>
            <a:ext cx="8458200" cy="571500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endParaRPr lang="en-US" sz="2500" b="1" dirty="0" smtClean="0">
              <a:latin typeface="Consolas" pitchFamily="49" charset="0"/>
            </a:endParaRPr>
          </a:p>
          <a:p>
            <a:pPr marL="457200" indent="-457200" eaLnBrk="1" hangingPunct="1">
              <a:lnSpc>
                <a:spcPct val="90000"/>
              </a:lnSpc>
              <a:defRPr/>
            </a:pPr>
            <a:r>
              <a:rPr lang="en-US" sz="25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nsolas" pitchFamily="49" charset="0"/>
              </a:rPr>
              <a:t>Prove limitations on known information inequalities</a:t>
            </a:r>
          </a:p>
          <a:p>
            <a:pPr marL="457200" indent="-457200" eaLnBrk="1" hangingPunct="1">
              <a:lnSpc>
                <a:spcPct val="90000"/>
              </a:lnSpc>
              <a:defRPr/>
            </a:pPr>
            <a:r>
              <a:rPr lang="en-US" sz="25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nsolas" pitchFamily="49" charset="0"/>
              </a:rPr>
              <a:t>Define when an information inequality </a:t>
            </a:r>
            <a:r>
              <a:rPr lang="en-US" sz="2500" b="1" dirty="0" smtClean="0">
                <a:solidFill>
                  <a:srgbClr val="EF241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olas" pitchFamily="49" charset="0"/>
              </a:rPr>
              <a:t>cannot help </a:t>
            </a:r>
            <a:r>
              <a:rPr lang="en-US" sz="25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nsolas" pitchFamily="49" charset="0"/>
              </a:rPr>
              <a:t>in</a:t>
            </a:r>
            <a:r>
              <a:rPr lang="en-US" sz="2500" b="1" dirty="0" smtClean="0">
                <a:solidFill>
                  <a:srgbClr val="EF241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olas" pitchFamily="49" charset="0"/>
              </a:rPr>
              <a:t> </a:t>
            </a:r>
            <a:r>
              <a:rPr lang="en-US" sz="25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nsolas" pitchFamily="49" charset="0"/>
              </a:rPr>
              <a:t>proving a lower bound of </a:t>
            </a:r>
            <a:r>
              <a:rPr lang="en-US" sz="25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olas" pitchFamily="49" charset="0"/>
                <a:sym typeface="Symbol" pitchFamily="18" charset="2"/>
              </a:rPr>
              <a:t></a:t>
            </a:r>
            <a:r>
              <a:rPr lang="en-US" sz="25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olas" pitchFamily="49" charset="0"/>
              </a:rPr>
              <a:t>(</a:t>
            </a:r>
            <a:r>
              <a:rPr lang="en-US" sz="2500" b="1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olas" pitchFamily="49" charset="0"/>
              </a:rPr>
              <a:t>n</a:t>
            </a:r>
            <a:r>
              <a:rPr lang="en-US" sz="25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olas" pitchFamily="49" charset="0"/>
              </a:rPr>
              <a:t>)</a:t>
            </a:r>
            <a:r>
              <a:rPr lang="en-US" sz="25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nsolas" pitchFamily="49" charset="0"/>
              </a:rPr>
              <a:t> on the share size</a:t>
            </a:r>
          </a:p>
          <a:p>
            <a:pPr marL="457200" indent="-457200" eaLnBrk="1" hangingPunct="1">
              <a:lnSpc>
                <a:spcPct val="90000"/>
              </a:lnSpc>
              <a:defRPr/>
            </a:pPr>
            <a:endParaRPr lang="en-US" sz="1000" b="1" dirty="0" smtClean="0">
              <a:solidFill>
                <a:srgbClr val="EF241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nsolas" pitchFamily="49" charset="0"/>
            </a:endParaRPr>
          </a:p>
          <a:p>
            <a:pPr marL="742950" lvl="1" indent="-285750" eaLnBrk="1" hangingPunct="1">
              <a:lnSpc>
                <a:spcPct val="90000"/>
              </a:lnSpc>
              <a:defRPr/>
            </a:pPr>
            <a:r>
              <a:rPr lang="en-US" sz="23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nsolas" pitchFamily="49" charset="0"/>
              </a:rPr>
              <a:t>Provide an algorithm that checks if a given information inequality </a:t>
            </a:r>
            <a:r>
              <a:rPr lang="en-US" sz="2300" b="1" dirty="0" smtClean="0">
                <a:solidFill>
                  <a:srgbClr val="EF241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olas" pitchFamily="49" charset="0"/>
              </a:rPr>
              <a:t>cannot help</a:t>
            </a:r>
            <a:r>
              <a:rPr lang="en-US" sz="23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nsolas" pitchFamily="49" charset="0"/>
              </a:rPr>
              <a:t> </a:t>
            </a:r>
          </a:p>
          <a:p>
            <a:pPr marL="1143000" lvl="2" indent="-228600" eaLnBrk="1" hangingPunct="1">
              <a:lnSpc>
                <a:spcPct val="90000"/>
              </a:lnSpc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nsolas" pitchFamily="49" charset="0"/>
              </a:rPr>
              <a:t>The algorithm can be used for new information inequalities</a:t>
            </a:r>
          </a:p>
          <a:p>
            <a:pPr marL="742950" lvl="1" indent="-285750" eaLnBrk="1" hangingPunct="1">
              <a:lnSpc>
                <a:spcPct val="90000"/>
              </a:lnSpc>
              <a:defRPr/>
            </a:pPr>
            <a:r>
              <a:rPr lang="en-US" sz="23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nsolas" pitchFamily="49" charset="0"/>
              </a:rPr>
              <a:t>We also deal with known infinite collection of information inequalities</a:t>
            </a:r>
            <a:r>
              <a:rPr lang="en-US" sz="25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nsolas" pitchFamily="49" charset="0"/>
              </a:rPr>
              <a:t> </a:t>
            </a:r>
          </a:p>
          <a:p>
            <a:pPr marL="457200" indent="-457200" eaLnBrk="1" hangingPunct="1">
              <a:lnSpc>
                <a:spcPct val="90000"/>
              </a:lnSpc>
              <a:defRPr/>
            </a:pPr>
            <a:r>
              <a:rPr lang="en-US" sz="25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nsolas" pitchFamily="49" charset="0"/>
              </a:rPr>
              <a:t>All the inequalities known to date </a:t>
            </a:r>
            <a:r>
              <a:rPr lang="en-US" sz="2500" b="1" dirty="0" smtClean="0">
                <a:solidFill>
                  <a:srgbClr val="EF241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olas" pitchFamily="49" charset="0"/>
              </a:rPr>
              <a:t>cannot</a:t>
            </a:r>
            <a:r>
              <a:rPr lang="en-US" sz="25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nsolas" pitchFamily="49" charset="0"/>
              </a:rPr>
              <a:t> prove a lower bound of </a:t>
            </a:r>
            <a:r>
              <a:rPr lang="en-US" sz="25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olas" pitchFamily="49" charset="0"/>
                <a:sym typeface="Symbol" pitchFamily="18" charset="2"/>
              </a:rPr>
              <a:t></a:t>
            </a:r>
            <a:r>
              <a:rPr lang="en-US" sz="25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olas" pitchFamily="49" charset="0"/>
              </a:rPr>
              <a:t>(</a:t>
            </a:r>
            <a:r>
              <a:rPr lang="en-US" sz="2500" b="1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olas" pitchFamily="49" charset="0"/>
              </a:rPr>
              <a:t>n</a:t>
            </a:r>
            <a:r>
              <a:rPr lang="en-US" sz="25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olas" pitchFamily="49" charset="0"/>
              </a:rPr>
              <a:t>)</a:t>
            </a:r>
            <a:r>
              <a:rPr lang="en-US" sz="25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nsolas" pitchFamily="49" charset="0"/>
              </a:rPr>
              <a:t> on the share size (even when used simultaneously) </a:t>
            </a:r>
          </a:p>
          <a:p>
            <a:pPr marL="457200" indent="-457200" eaLnBrk="1" hangingPunct="1">
              <a:lnSpc>
                <a:spcPct val="90000"/>
              </a:lnSpc>
              <a:defRPr/>
            </a:pPr>
            <a:endParaRPr lang="en-US" sz="2500" b="1" dirty="0" smtClean="0">
              <a:latin typeface="Consolas" pitchFamily="49" charset="0"/>
            </a:endParaRP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fld id="{C7F9CECA-63E5-4CB5-85DB-A215788A6DB9}" type="slidenum">
              <a:rPr lang="he-IL" sz="1200">
                <a:solidFill>
                  <a:schemeClr val="tx2">
                    <a:shade val="90000"/>
                  </a:schemeClr>
                </a:solidFill>
                <a:latin typeface="Frutiger SAIN Bd v.1" pitchFamily="2" charset="0"/>
                <a:cs typeface="Arial" charset="0"/>
              </a:rPr>
              <a:pPr algn="r">
                <a:spcBef>
                  <a:spcPct val="5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  <a:defRPr/>
              </a:pPr>
              <a:t>24</a:t>
            </a:fld>
            <a:endParaRPr lang="en-US" sz="1200">
              <a:solidFill>
                <a:schemeClr val="tx2">
                  <a:shade val="90000"/>
                </a:schemeClr>
              </a:solidFill>
              <a:latin typeface="Frutiger SAIN Bd v.1" pitchFamily="2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454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-304800"/>
            <a:ext cx="8763000" cy="1143000"/>
          </a:xfrm>
        </p:spPr>
        <p:txBody>
          <a:bodyPr/>
          <a:lstStyle/>
          <a:p>
            <a:pPr algn="ctr" eaLnBrk="1" hangingPunct="1"/>
            <a:r>
              <a:rPr lang="en-US" sz="3600" smtClean="0">
                <a:solidFill>
                  <a:srgbClr val="4603CD"/>
                </a:solidFill>
              </a:rPr>
              <a:t>Csirmaz Framework for Proving Lower Bounds</a:t>
            </a:r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76200" y="914400"/>
            <a:ext cx="5791200" cy="5410200"/>
          </a:xfrm>
        </p:spPr>
        <p:txBody>
          <a:bodyPr/>
          <a:lstStyle/>
          <a:p>
            <a:pPr eaLnBrk="1" hangingPunct="1"/>
            <a:r>
              <a:rPr lang="en-US" sz="2200" b="1" dirty="0" smtClean="0">
                <a:latin typeface="Consolas" pitchFamily="49" charset="0"/>
              </a:rPr>
              <a:t>Idea: Construct a linear program </a:t>
            </a:r>
          </a:p>
          <a:p>
            <a:pPr lvl="1" eaLnBrk="1" hangingPunct="1"/>
            <a:r>
              <a:rPr lang="en-US" sz="2000" b="1" dirty="0" smtClean="0">
                <a:latin typeface="Consolas" pitchFamily="49" charset="0"/>
              </a:rPr>
              <a:t>lower bounds on the objective function 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Wingdings 3" pitchFamily="18" charset="2"/>
              </a:rPr>
              <a:t></a:t>
            </a:r>
            <a:r>
              <a:rPr lang="en-US" sz="2000" b="1" dirty="0" smtClean="0">
                <a:latin typeface="Consolas" pitchFamily="49" charset="0"/>
                <a:sym typeface="Wingdings 3" pitchFamily="18" charset="2"/>
              </a:rPr>
              <a:t> </a:t>
            </a:r>
            <a:r>
              <a:rPr lang="en-US" sz="2000" b="1" dirty="0" smtClean="0">
                <a:latin typeface="Consolas" pitchFamily="49" charset="0"/>
              </a:rPr>
              <a:t>lower bounds on the share size</a:t>
            </a:r>
            <a:endParaRPr lang="en-US" sz="2000" b="1" dirty="0" smtClean="0">
              <a:latin typeface="Consolas" pitchFamily="49" charset="0"/>
              <a:sym typeface="Wingdings 3" pitchFamily="18" charset="2"/>
            </a:endParaRPr>
          </a:p>
          <a:p>
            <a:pPr eaLnBrk="1" hangingPunct="1"/>
            <a:endParaRPr lang="en-US" sz="2200" b="1" dirty="0" smtClean="0">
              <a:latin typeface="Consolas" pitchFamily="49" charset="0"/>
              <a:sym typeface="Mathematica1" pitchFamily="2" charset="2"/>
            </a:endParaRPr>
          </a:p>
          <a:p>
            <a:pPr eaLnBrk="1" hangingPunct="1"/>
            <a:r>
              <a:rPr lang="en-US" sz="2200" b="1" dirty="0" smtClean="0">
                <a:latin typeface="Consolas" pitchFamily="49" charset="0"/>
                <a:sym typeface="Mathematica1" pitchFamily="2" charset="2"/>
              </a:rPr>
              <a:t>There are 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2</a:t>
            </a:r>
            <a:r>
              <a:rPr lang="en-US" sz="2200" b="1" i="1" baseline="30000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n</a:t>
            </a:r>
            <a:r>
              <a:rPr lang="en-US" sz="2200" b="1" dirty="0" smtClean="0">
                <a:latin typeface="Consolas" pitchFamily="49" charset="0"/>
                <a:sym typeface="Mathematica1" pitchFamily="2" charset="2"/>
              </a:rPr>
              <a:t> variables in the program: </a:t>
            </a:r>
          </a:p>
          <a:p>
            <a:pPr lvl="1" eaLnBrk="1" hangingPunct="1"/>
            <a:r>
              <a:rPr lang="en-US" sz="2000" b="1" dirty="0" smtClean="0">
                <a:latin typeface="Consolas" pitchFamily="49" charset="0"/>
                <a:sym typeface="Mathematica1" pitchFamily="2" charset="2"/>
              </a:rPr>
              <a:t>For every </a:t>
            </a:r>
            <a:r>
              <a:rPr lang="en-US" sz="2000" b="1" i="1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Euclid Math One" pitchFamily="18" charset="2"/>
              </a:rPr>
              <a:t>A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Euclid Math One" pitchFamily="18" charset="2"/>
              </a:rPr>
              <a:t> </a:t>
            </a:r>
            <a:r>
              <a:rPr lang="en-US" sz="2000" b="1" dirty="0" smtClean="0">
                <a:solidFill>
                  <a:schemeClr val="hlink"/>
                </a:solidFill>
                <a:latin typeface="Cambria Math"/>
                <a:ea typeface="Cambria Math"/>
                <a:cs typeface="Guttman Aharoni" pitchFamily="2" charset="-79"/>
                <a:sym typeface="Euclid Math One" pitchFamily="18" charset="2"/>
              </a:rPr>
              <a:t>⊆ 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Euclid Math One" pitchFamily="18" charset="2"/>
              </a:rPr>
              <a:t>{p</a:t>
            </a:r>
            <a:r>
              <a:rPr lang="en-US" sz="2000" b="1" baseline="-25000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Euclid Math One" pitchFamily="18" charset="2"/>
              </a:rPr>
              <a:t>1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Euclid Math One" pitchFamily="18" charset="2"/>
              </a:rPr>
              <a:t>,…,</a:t>
            </a:r>
            <a:r>
              <a:rPr lang="en-US" sz="2000" b="1" dirty="0" err="1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Euclid Math One" pitchFamily="18" charset="2"/>
              </a:rPr>
              <a:t>p</a:t>
            </a:r>
            <a:r>
              <a:rPr lang="en-US" sz="2000" b="1" i="1" baseline="-25000" dirty="0" err="1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Euclid Math One" pitchFamily="18" charset="2"/>
              </a:rPr>
              <a:t>n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Euclid Math One" pitchFamily="18" charset="2"/>
              </a:rPr>
              <a:t>}</a:t>
            </a:r>
            <a:r>
              <a:rPr lang="en-US" sz="2000" b="1" dirty="0" smtClean="0">
                <a:latin typeface="Consolas" pitchFamily="49" charset="0"/>
                <a:sym typeface="Euclid Math One" pitchFamily="18" charset="2"/>
              </a:rPr>
              <a:t>, variable for 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Euclid Math One" pitchFamily="18" charset="2"/>
              </a:rPr>
              <a:t>H(</a:t>
            </a:r>
            <a:r>
              <a:rPr lang="en-US" sz="2000" b="1" i="1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Euclid Math One" pitchFamily="18" charset="2"/>
              </a:rPr>
              <a:t>S</a:t>
            </a:r>
            <a:r>
              <a:rPr lang="en-US" sz="2000" b="1" i="1" baseline="-25000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Euclid Math One" pitchFamily="18" charset="2"/>
              </a:rPr>
              <a:t>A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Euclid Math One" pitchFamily="18" charset="2"/>
              </a:rPr>
              <a:t>)</a:t>
            </a:r>
          </a:p>
          <a:p>
            <a:pPr lvl="1" eaLnBrk="1" hangingPunct="1"/>
            <a:endParaRPr lang="en-US" sz="2200" b="1" dirty="0" smtClean="0">
              <a:latin typeface="Consolas" pitchFamily="49" charset="0"/>
            </a:endParaRPr>
          </a:p>
          <a:p>
            <a:pPr eaLnBrk="1" hangingPunct="1"/>
            <a:r>
              <a:rPr lang="en-US" sz="2200" b="1" dirty="0" smtClean="0">
                <a:latin typeface="Consolas" pitchFamily="49" charset="0"/>
                <a:sym typeface="Wingdings 3" pitchFamily="18" charset="2"/>
              </a:rPr>
              <a:t>Inequalities in</a:t>
            </a:r>
            <a:r>
              <a:rPr lang="en-US" sz="2200" b="1" dirty="0" smtClean="0">
                <a:latin typeface="Consolas" pitchFamily="49" charset="0"/>
                <a:sym typeface="Mathematica1" pitchFamily="2" charset="2"/>
              </a:rPr>
              <a:t> linear program </a:t>
            </a:r>
          </a:p>
          <a:p>
            <a:pPr lvl="1" eaLnBrk="1" hangingPunct="1"/>
            <a:r>
              <a:rPr lang="en-US" sz="2000" b="1" dirty="0" smtClean="0">
                <a:latin typeface="Consolas" pitchFamily="49" charset="0"/>
                <a:sym typeface="Mathematica1" pitchFamily="2" charset="2"/>
              </a:rPr>
              <a:t>Privacy &amp; Correctness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  <a:sym typeface="Wingdings 3" pitchFamily="18" charset="2"/>
              </a:rPr>
              <a:t> </a:t>
            </a:r>
            <a:endParaRPr lang="en-US" sz="2200" b="1" dirty="0" smtClean="0">
              <a:latin typeface="Consolas" pitchFamily="49" charset="0"/>
              <a:sym typeface="Mathematica1" pitchFamily="2" charset="2"/>
            </a:endParaRPr>
          </a:p>
          <a:p>
            <a:pPr lvl="1" eaLnBrk="1" hangingPunct="1"/>
            <a:r>
              <a:rPr lang="en-US" sz="2000" b="1" dirty="0" smtClean="0">
                <a:latin typeface="Consolas" pitchFamily="49" charset="0"/>
                <a:sym typeface="Mathematica1" pitchFamily="2" charset="2"/>
              </a:rPr>
              <a:t>Shannon information inequalities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8382000" y="6324600"/>
            <a:ext cx="762000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fld id="{69D25A4F-ACF0-4207-933E-BDBB92AAB69B}" type="slidenum">
              <a:rPr lang="he-IL" sz="1200">
                <a:solidFill>
                  <a:schemeClr val="tx2">
                    <a:shade val="90000"/>
                  </a:schemeClr>
                </a:solidFill>
                <a:latin typeface="Frutiger SAIN Bd v.1" pitchFamily="2" charset="0"/>
                <a:cs typeface="Arial" charset="0"/>
              </a:rPr>
              <a:pPr algn="r">
                <a:spcBef>
                  <a:spcPct val="5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  <a:defRPr/>
              </a:pPr>
              <a:t>25</a:t>
            </a:fld>
            <a:endParaRPr lang="en-US" sz="1200">
              <a:solidFill>
                <a:schemeClr val="tx2">
                  <a:shade val="90000"/>
                </a:schemeClr>
              </a:solidFill>
              <a:latin typeface="Frutiger SAIN Bd v.1" pitchFamily="2" charset="0"/>
              <a:cs typeface="Arial" charset="0"/>
            </a:endParaRPr>
          </a:p>
        </p:txBody>
      </p:sp>
      <p:pic>
        <p:nvPicPr>
          <p:cNvPr id="210950" name="Picture 6" descr="csirma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04075" y="1066800"/>
            <a:ext cx="89058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0952" name="Picture 8" descr="Claude Elwood Shannon (1916-2001)">
            <a:hlinkClick r:id="rId4" tooltip="Claude Elwood Shannon (1916-2001)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34050" y="2209800"/>
            <a:ext cx="863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0954" name="Picture 10" descr="little-sisters-sharing-secret-by-Viewimages-dot-com-72482743-415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96200" y="2590800"/>
            <a:ext cx="1371600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0956" name="Picture 12" descr="Image408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781800" y="3962400"/>
            <a:ext cx="1600200" cy="140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0962" name="Line 18"/>
          <p:cNvSpPr>
            <a:spLocks noChangeShapeType="1"/>
          </p:cNvSpPr>
          <p:nvPr/>
        </p:nvSpPr>
        <p:spPr bwMode="auto">
          <a:xfrm flipH="1">
            <a:off x="6172200" y="1600200"/>
            <a:ext cx="914400" cy="533400"/>
          </a:xfrm>
          <a:prstGeom prst="line">
            <a:avLst/>
          </a:prstGeom>
          <a:noFill/>
          <a:ln w="38100" cmpd="dbl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0963" name="Line 19"/>
          <p:cNvSpPr>
            <a:spLocks noChangeShapeType="1"/>
          </p:cNvSpPr>
          <p:nvPr/>
        </p:nvSpPr>
        <p:spPr bwMode="auto">
          <a:xfrm>
            <a:off x="8229600" y="1600200"/>
            <a:ext cx="685800" cy="990600"/>
          </a:xfrm>
          <a:prstGeom prst="line">
            <a:avLst/>
          </a:prstGeom>
          <a:noFill/>
          <a:ln w="38100" cmpd="dbl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0964" name="Line 20"/>
          <p:cNvSpPr>
            <a:spLocks noChangeShapeType="1"/>
          </p:cNvSpPr>
          <p:nvPr/>
        </p:nvSpPr>
        <p:spPr bwMode="auto">
          <a:xfrm>
            <a:off x="6477000" y="3505200"/>
            <a:ext cx="381000" cy="304800"/>
          </a:xfrm>
          <a:prstGeom prst="line">
            <a:avLst/>
          </a:prstGeom>
          <a:noFill/>
          <a:ln w="38100" cmpd="dbl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0965" name="Line 21"/>
          <p:cNvSpPr>
            <a:spLocks noChangeShapeType="1"/>
          </p:cNvSpPr>
          <p:nvPr/>
        </p:nvSpPr>
        <p:spPr bwMode="auto">
          <a:xfrm flipH="1">
            <a:off x="8229600" y="3505200"/>
            <a:ext cx="533400" cy="381000"/>
          </a:xfrm>
          <a:prstGeom prst="line">
            <a:avLst/>
          </a:prstGeom>
          <a:noFill/>
          <a:ln w="38100" cmpd="dbl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0966" name="Line 22"/>
          <p:cNvSpPr>
            <a:spLocks noChangeShapeType="1"/>
          </p:cNvSpPr>
          <p:nvPr/>
        </p:nvSpPr>
        <p:spPr bwMode="auto">
          <a:xfrm>
            <a:off x="7620000" y="5410200"/>
            <a:ext cx="0" cy="304800"/>
          </a:xfrm>
          <a:prstGeom prst="line">
            <a:avLst/>
          </a:prstGeom>
          <a:noFill/>
          <a:ln w="38100" cmpd="dbl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375" name="Rectangle 15"/>
          <p:cNvSpPr>
            <a:spLocks noChangeArrowheads="1"/>
          </p:cNvSpPr>
          <p:nvPr/>
        </p:nvSpPr>
        <p:spPr bwMode="auto">
          <a:xfrm>
            <a:off x="6518275" y="5638800"/>
            <a:ext cx="2244725" cy="952500"/>
          </a:xfrm>
          <a:prstGeom prst="rect">
            <a:avLst/>
          </a:prstGeom>
          <a:noFill/>
          <a:ln w="38100" cmpd="dbl">
            <a:solidFill>
              <a:schemeClr val="accent2"/>
            </a:solidFill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700" b="1" dirty="0"/>
              <a:t>lower bound on </a:t>
            </a:r>
          </a:p>
          <a:p>
            <a:pPr algn="ctr"/>
            <a:r>
              <a:rPr lang="en-US" sz="2700" b="1" dirty="0"/>
              <a:t>the share size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1779" grpId="0" build="p"/>
      <p:bldP spid="210962" grpId="0" animBg="1"/>
      <p:bldP spid="210963" grpId="0" animBg="1"/>
      <p:bldP spid="210964" grpId="0" animBg="1"/>
      <p:bldP spid="210965" grpId="0" animBg="1"/>
      <p:bldP spid="210966" grpId="0" animBg="1"/>
      <p:bldP spid="143375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-304800"/>
            <a:ext cx="8763000" cy="1143000"/>
          </a:xfrm>
        </p:spPr>
        <p:txBody>
          <a:bodyPr/>
          <a:lstStyle/>
          <a:p>
            <a:pPr algn="ctr" eaLnBrk="1" hangingPunct="1"/>
            <a:r>
              <a:rPr lang="en-US" sz="3600" dirty="0" err="1" smtClean="0">
                <a:solidFill>
                  <a:srgbClr val="4603CD"/>
                </a:solidFill>
              </a:rPr>
              <a:t>Csirmaz’s</a:t>
            </a:r>
            <a:r>
              <a:rPr lang="en-US" sz="3600" dirty="0" smtClean="0">
                <a:solidFill>
                  <a:srgbClr val="4603CD"/>
                </a:solidFill>
              </a:rPr>
              <a:t> Lower Bounds</a:t>
            </a:r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76200" y="914400"/>
            <a:ext cx="5791200" cy="5410200"/>
          </a:xfrm>
        </p:spPr>
        <p:txBody>
          <a:bodyPr/>
          <a:lstStyle/>
          <a:p>
            <a:pPr eaLnBrk="1" hangingPunct="1"/>
            <a:endParaRPr lang="en-US" sz="2200" b="1" dirty="0" smtClean="0">
              <a:latin typeface="Consolas" pitchFamily="49" charset="0"/>
              <a:sym typeface="Mathematica1" pitchFamily="2" charset="2"/>
            </a:endParaRPr>
          </a:p>
          <a:p>
            <a:pPr eaLnBrk="1" hangingPunct="1"/>
            <a:r>
              <a:rPr lang="en-US" sz="2200" b="1" dirty="0" err="1" smtClean="0">
                <a:latin typeface="Consolas" pitchFamily="49" charset="0"/>
                <a:sym typeface="Mathematica1" pitchFamily="2" charset="2"/>
              </a:rPr>
              <a:t>Csirmaz</a:t>
            </a:r>
            <a:r>
              <a:rPr lang="en-US" sz="2200" b="1" dirty="0" smtClean="0">
                <a:latin typeface="Consolas" pitchFamily="49" charset="0"/>
                <a:sym typeface="Mathematica1" pitchFamily="2" charset="2"/>
              </a:rPr>
              <a:t> has constructed an </a:t>
            </a:r>
            <a:r>
              <a:rPr lang="en-US" sz="2000" b="1" dirty="0" smtClean="0">
                <a:latin typeface="Consolas" pitchFamily="49" charset="0"/>
              </a:rPr>
              <a:t>explicit </a:t>
            </a:r>
            <a:r>
              <a:rPr lang="en-US" sz="2200" b="1" dirty="0" smtClean="0">
                <a:latin typeface="Consolas" pitchFamily="49" charset="0"/>
                <a:sym typeface="Mathematica1" pitchFamily="2" charset="2"/>
              </a:rPr>
              <a:t>access structure</a:t>
            </a:r>
          </a:p>
          <a:p>
            <a:pPr eaLnBrk="1" hangingPunct="1"/>
            <a:r>
              <a:rPr lang="en-US" sz="2200" b="1" dirty="0" smtClean="0">
                <a:latin typeface="Consolas" pitchFamily="49" charset="0"/>
                <a:sym typeface="Mathematica1" pitchFamily="2" charset="2"/>
              </a:rPr>
              <a:t>linear program</a:t>
            </a:r>
            <a:r>
              <a:rPr lang="en-US" b="1" dirty="0" smtClean="0">
                <a:latin typeface="Consolas" pitchFamily="49" charset="0"/>
                <a:sym typeface="Wingdings 3" pitchFamily="18" charset="2"/>
              </a:rPr>
              <a:t> implies</a:t>
            </a:r>
            <a:endParaRPr lang="en-US" b="1" dirty="0" smtClean="0">
              <a:solidFill>
                <a:schemeClr val="hlink"/>
              </a:solidFill>
              <a:latin typeface="Consolas" pitchFamily="49" charset="0"/>
              <a:sym typeface="Mathematica1" pitchFamily="2" charset="2"/>
            </a:endParaRPr>
          </a:p>
          <a:p>
            <a:pPr lvl="1" eaLnBrk="1" hangingPunct="1"/>
            <a:r>
              <a:rPr lang="en-US" sz="2200" b="1" dirty="0" smtClean="0">
                <a:latin typeface="Consolas" pitchFamily="49" charset="0"/>
                <a:sym typeface="Mathematica1" pitchFamily="2" charset="2"/>
              </a:rPr>
              <a:t>for some </a:t>
            </a:r>
            <a:r>
              <a:rPr lang="en-US" sz="2200" b="1" i="1" dirty="0" err="1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i</a:t>
            </a:r>
            <a:endParaRPr lang="en-US" sz="2200" b="1" i="1" dirty="0" smtClean="0">
              <a:solidFill>
                <a:schemeClr val="hlink"/>
              </a:solidFill>
              <a:latin typeface="Consolas" pitchFamily="49" charset="0"/>
              <a:sym typeface="Mathematica1" pitchFamily="2" charset="2"/>
            </a:endParaRPr>
          </a:p>
          <a:p>
            <a:pPr lvl="1" eaLnBrk="1" hangingPunct="1">
              <a:buNone/>
            </a:pP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  	H(</a:t>
            </a:r>
            <a:r>
              <a:rPr lang="en-US" sz="2000" b="1" i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S</a:t>
            </a:r>
            <a:r>
              <a:rPr lang="en-US" sz="2000" b="1" i="1" baseline="-25000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i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) 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Euclid Math Two"/>
              </a:rPr>
              <a:t> (</a:t>
            </a:r>
            <a:r>
              <a:rPr lang="en-US" sz="2000" b="1" i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n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/log </a:t>
            </a:r>
            <a:r>
              <a:rPr lang="en-US" sz="2000" b="1" i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n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)</a:t>
            </a:r>
            <a:r>
              <a:rPr lang="en-US" sz="2000" b="1" i="1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  <a:sym typeface="Symbol" pitchFamily="18" charset="2"/>
              </a:rPr>
              <a:t>·</a:t>
            </a:r>
            <a:r>
              <a:rPr lang="en-US" sz="2000" b="1" i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H(S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)</a:t>
            </a:r>
            <a:endParaRPr lang="en-US" sz="2200" b="1" i="1" dirty="0" smtClean="0">
              <a:solidFill>
                <a:schemeClr val="hlink"/>
              </a:solidFill>
              <a:latin typeface="Consolas" pitchFamily="49" charset="0"/>
              <a:sym typeface="Mathematica1" pitchFamily="2" charset="2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		</a:t>
            </a:r>
            <a:r>
              <a:rPr lang="en-US" sz="2000" b="1" dirty="0" smtClean="0">
                <a:latin typeface="Consolas" pitchFamily="49" charset="0"/>
                <a:sym typeface="Mathematica1" pitchFamily="2" charset="2"/>
              </a:rPr>
              <a:t>(</a:t>
            </a:r>
            <a:r>
              <a:rPr lang="en-US" sz="2000" b="1" i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S</a:t>
            </a:r>
            <a:r>
              <a:rPr lang="en-US" sz="2000" b="1" i="1" baseline="-25000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i</a:t>
            </a:r>
            <a:r>
              <a:rPr lang="en-US" sz="2000" b="1" baseline="-25000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 </a:t>
            </a:r>
            <a:r>
              <a:rPr lang="en-US" sz="2000" b="1" dirty="0" smtClean="0">
                <a:latin typeface="Consolas" pitchFamily="49" charset="0"/>
                <a:sym typeface="Mathematica1" pitchFamily="2" charset="2"/>
              </a:rPr>
              <a:t>– </a:t>
            </a:r>
            <a:r>
              <a:rPr lang="en-US" sz="2000" b="1" dirty="0" err="1" smtClean="0">
                <a:latin typeface="Consolas" pitchFamily="49" charset="0"/>
                <a:sym typeface="Mathematica1" pitchFamily="2" charset="2"/>
              </a:rPr>
              <a:t>r.v</a:t>
            </a:r>
            <a:r>
              <a:rPr lang="en-US" sz="2000" b="1" dirty="0" smtClean="0">
                <a:latin typeface="Consolas" pitchFamily="49" charset="0"/>
                <a:sym typeface="Mathematica1" pitchFamily="2" charset="2"/>
              </a:rPr>
              <a:t>.</a:t>
            </a:r>
            <a:r>
              <a:rPr lang="en-US" sz="2000" b="1" baseline="-25000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 </a:t>
            </a:r>
            <a:r>
              <a:rPr lang="en-US" sz="2000" b="1" dirty="0" smtClean="0">
                <a:latin typeface="Consolas" pitchFamily="49" charset="0"/>
              </a:rPr>
              <a:t>share of 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</a:rPr>
              <a:t>p</a:t>
            </a:r>
            <a:r>
              <a:rPr lang="en-US" sz="2000" b="1" i="1" baseline="-25000" dirty="0" smtClean="0">
                <a:solidFill>
                  <a:schemeClr val="hlink"/>
                </a:solidFill>
                <a:latin typeface="Consolas" pitchFamily="49" charset="0"/>
              </a:rPr>
              <a:t>i</a:t>
            </a:r>
            <a:r>
              <a:rPr lang="en-US" sz="2000" b="1" dirty="0" smtClean="0">
                <a:latin typeface="Consolas" pitchFamily="49" charset="0"/>
              </a:rPr>
              <a:t>)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8382000" y="6324600"/>
            <a:ext cx="762000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fld id="{69D25A4F-ACF0-4207-933E-BDBB92AAB69B}" type="slidenum">
              <a:rPr lang="he-IL" sz="1200">
                <a:solidFill>
                  <a:schemeClr val="tx2">
                    <a:shade val="90000"/>
                  </a:schemeClr>
                </a:solidFill>
                <a:latin typeface="Frutiger SAIN Bd v.1" pitchFamily="2" charset="0"/>
                <a:cs typeface="Arial" charset="0"/>
              </a:rPr>
              <a:pPr algn="r">
                <a:spcBef>
                  <a:spcPct val="5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  <a:defRPr/>
              </a:pPr>
              <a:t>26</a:t>
            </a:fld>
            <a:endParaRPr lang="en-US" sz="1200">
              <a:solidFill>
                <a:schemeClr val="tx2">
                  <a:shade val="90000"/>
                </a:schemeClr>
              </a:solidFill>
              <a:latin typeface="Frutiger SAIN Bd v.1" pitchFamily="2" charset="0"/>
              <a:cs typeface="Arial" charset="0"/>
            </a:endParaRPr>
          </a:p>
        </p:txBody>
      </p:sp>
      <p:pic>
        <p:nvPicPr>
          <p:cNvPr id="210950" name="Picture 6" descr="csirma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04075" y="1066800"/>
            <a:ext cx="89058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0952" name="Picture 8" descr="Claude Elwood Shannon (1916-2001)">
            <a:hlinkClick r:id="rId4" tooltip="Claude Elwood Shannon (1916-2001)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34050" y="2209800"/>
            <a:ext cx="863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0954" name="Picture 10" descr="little-sisters-sharing-secret-by-Viewimages-dot-com-72482743-415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96200" y="2590800"/>
            <a:ext cx="1371600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0956" name="Picture 12" descr="Image408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781800" y="3962400"/>
            <a:ext cx="1600200" cy="140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0961" name="Rectangle 17"/>
          <p:cNvSpPr>
            <a:spLocks noChangeArrowheads="1"/>
          </p:cNvSpPr>
          <p:nvPr/>
        </p:nvSpPr>
        <p:spPr bwMode="auto">
          <a:xfrm>
            <a:off x="6824034" y="5739825"/>
            <a:ext cx="15760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chemeClr val="hlink"/>
                </a:solidFill>
                <a:latin typeface="Franklin Gothic Heavy" pitchFamily="34" charset="0"/>
                <a:sym typeface="Mathematica1" pitchFamily="2" charset="2"/>
              </a:rPr>
              <a:t>n</a:t>
            </a:r>
            <a:r>
              <a:rPr lang="en-US" dirty="0" smtClean="0">
                <a:solidFill>
                  <a:schemeClr val="hlink"/>
                </a:solidFill>
                <a:latin typeface="Franklin Gothic Heavy" pitchFamily="34" charset="0"/>
                <a:sym typeface="Mathematica1" pitchFamily="2" charset="2"/>
              </a:rPr>
              <a:t>/log </a:t>
            </a:r>
            <a:r>
              <a:rPr lang="en-US" i="1" dirty="0" smtClean="0">
                <a:solidFill>
                  <a:schemeClr val="hlink"/>
                </a:solidFill>
                <a:latin typeface="Franklin Gothic Heavy" pitchFamily="34" charset="0"/>
                <a:sym typeface="Mathematica1" pitchFamily="2" charset="2"/>
              </a:rPr>
              <a:t>n</a:t>
            </a:r>
            <a:endParaRPr lang="en-US" dirty="0">
              <a:solidFill>
                <a:schemeClr val="hlink"/>
              </a:solidFill>
              <a:latin typeface="Franklin Gothic Heavy" pitchFamily="34" charset="0"/>
              <a:sym typeface="Mathematica1" pitchFamily="2" charset="2"/>
            </a:endParaRPr>
          </a:p>
        </p:txBody>
      </p:sp>
      <p:sp>
        <p:nvSpPr>
          <p:cNvPr id="210962" name="Line 18"/>
          <p:cNvSpPr>
            <a:spLocks noChangeShapeType="1"/>
          </p:cNvSpPr>
          <p:nvPr/>
        </p:nvSpPr>
        <p:spPr bwMode="auto">
          <a:xfrm flipH="1">
            <a:off x="6172200" y="1600200"/>
            <a:ext cx="914400" cy="533400"/>
          </a:xfrm>
          <a:prstGeom prst="line">
            <a:avLst/>
          </a:prstGeom>
          <a:noFill/>
          <a:ln w="38100" cmpd="dbl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0963" name="Line 19"/>
          <p:cNvSpPr>
            <a:spLocks noChangeShapeType="1"/>
          </p:cNvSpPr>
          <p:nvPr/>
        </p:nvSpPr>
        <p:spPr bwMode="auto">
          <a:xfrm>
            <a:off x="8229600" y="1600200"/>
            <a:ext cx="685800" cy="990600"/>
          </a:xfrm>
          <a:prstGeom prst="line">
            <a:avLst/>
          </a:prstGeom>
          <a:noFill/>
          <a:ln w="38100" cmpd="dbl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0964" name="Line 20"/>
          <p:cNvSpPr>
            <a:spLocks noChangeShapeType="1"/>
          </p:cNvSpPr>
          <p:nvPr/>
        </p:nvSpPr>
        <p:spPr bwMode="auto">
          <a:xfrm>
            <a:off x="6477000" y="3505200"/>
            <a:ext cx="381000" cy="304800"/>
          </a:xfrm>
          <a:prstGeom prst="line">
            <a:avLst/>
          </a:prstGeom>
          <a:noFill/>
          <a:ln w="38100" cmpd="dbl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0965" name="Line 21"/>
          <p:cNvSpPr>
            <a:spLocks noChangeShapeType="1"/>
          </p:cNvSpPr>
          <p:nvPr/>
        </p:nvSpPr>
        <p:spPr bwMode="auto">
          <a:xfrm flipH="1">
            <a:off x="8229600" y="3505200"/>
            <a:ext cx="533400" cy="381000"/>
          </a:xfrm>
          <a:prstGeom prst="line">
            <a:avLst/>
          </a:prstGeom>
          <a:noFill/>
          <a:ln w="38100" cmpd="dbl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0966" name="Line 22"/>
          <p:cNvSpPr>
            <a:spLocks noChangeShapeType="1"/>
          </p:cNvSpPr>
          <p:nvPr/>
        </p:nvSpPr>
        <p:spPr bwMode="auto">
          <a:xfrm>
            <a:off x="7620000" y="5410200"/>
            <a:ext cx="0" cy="304800"/>
          </a:xfrm>
          <a:prstGeom prst="line">
            <a:avLst/>
          </a:prstGeom>
          <a:noFill/>
          <a:ln w="38100" cmpd="dbl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6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fld id="{263FF045-B2BC-4546-9840-D23014CBBC40}" type="slidenum">
              <a:rPr lang="he-IL" sz="1200">
                <a:solidFill>
                  <a:schemeClr val="tx2">
                    <a:shade val="90000"/>
                  </a:schemeClr>
                </a:solidFill>
                <a:latin typeface="Frutiger SAIN Bd v.1" pitchFamily="2" charset="0"/>
                <a:cs typeface="Arial" charset="0"/>
              </a:rPr>
              <a:pPr algn="r">
                <a:spcBef>
                  <a:spcPct val="5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  <a:defRPr/>
              </a:pPr>
              <a:t>27</a:t>
            </a:fld>
            <a:endParaRPr lang="en-US" sz="1200">
              <a:solidFill>
                <a:schemeClr val="tx2">
                  <a:shade val="90000"/>
                </a:schemeClr>
              </a:solidFill>
              <a:latin typeface="Frutiger SAIN Bd v.1" pitchFamily="2" charset="0"/>
              <a:cs typeface="Arial" charset="0"/>
            </a:endParaRPr>
          </a:p>
        </p:txBody>
      </p:sp>
      <p:sp>
        <p:nvSpPr>
          <p:cNvPr id="34819" name="Rectangle 2"/>
          <p:cNvSpPr>
            <a:spLocks noChangeArrowheads="1"/>
          </p:cNvSpPr>
          <p:nvPr/>
        </p:nvSpPr>
        <p:spPr bwMode="auto">
          <a:xfrm>
            <a:off x="304800" y="-457200"/>
            <a:ext cx="876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/>
            <a:r>
              <a:rPr lang="en-US" sz="3600">
                <a:solidFill>
                  <a:srgbClr val="4603CD"/>
                </a:solidFill>
                <a:latin typeface="Calibri" pitchFamily="34" charset="0"/>
              </a:rPr>
              <a:t>Limitation of Shannon Inequalities</a:t>
            </a:r>
          </a:p>
        </p:txBody>
      </p:sp>
      <p:sp>
        <p:nvSpPr>
          <p:cNvPr id="331779" name="Rectangle 3"/>
          <p:cNvSpPr>
            <a:spLocks noChangeArrowheads="1"/>
          </p:cNvSpPr>
          <p:nvPr/>
        </p:nvSpPr>
        <p:spPr bwMode="auto">
          <a:xfrm>
            <a:off x="304800" y="533400"/>
            <a:ext cx="5181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lnSpc>
                <a:spcPct val="8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itchFamily="18" charset="2"/>
              <a:buNone/>
              <a:defRPr/>
            </a:pPr>
            <a:endParaRPr lang="en-US" sz="2500" b="1" dirty="0">
              <a:latin typeface="Consolas" pitchFamily="49" charset="0"/>
              <a:sym typeface="Mathematica1" pitchFamily="2" charset="2"/>
            </a:endParaRPr>
          </a:p>
          <a:p>
            <a:pPr marL="273050" indent="-273050">
              <a:spcBef>
                <a:spcPct val="20000"/>
              </a:spcBef>
              <a:buClr>
                <a:srgbClr val="9BBB59"/>
              </a:buClr>
              <a:buSzPct val="95000"/>
              <a:buFont typeface="Wingdings 2" pitchFamily="18" charset="2"/>
              <a:buNone/>
              <a:defRPr/>
            </a:pPr>
            <a:r>
              <a:rPr lang="en-US" sz="2500" b="1" dirty="0">
                <a:latin typeface="Consolas" pitchFamily="49" charset="0"/>
                <a:sym typeface="Mathematica1" pitchFamily="2" charset="2"/>
              </a:rPr>
              <a:t>Theorem (</a:t>
            </a:r>
            <a:r>
              <a:rPr lang="en-US" sz="2500" b="1" dirty="0" err="1">
                <a:latin typeface="Consolas" pitchFamily="49" charset="0"/>
                <a:sym typeface="Mathematica1" pitchFamily="2" charset="2"/>
              </a:rPr>
              <a:t>Csirmaz</a:t>
            </a:r>
            <a:r>
              <a:rPr lang="en-US" sz="2500" b="1" dirty="0">
                <a:latin typeface="Consolas" pitchFamily="49" charset="0"/>
                <a:sym typeface="Mathematica1" pitchFamily="2" charset="2"/>
              </a:rPr>
              <a:t>): </a:t>
            </a:r>
          </a:p>
          <a:p>
            <a:pPr marL="273050" indent="-273050">
              <a:spcBef>
                <a:spcPct val="20000"/>
              </a:spcBef>
              <a:buClr>
                <a:srgbClr val="9BBB59"/>
              </a:buClr>
              <a:buSzPct val="95000"/>
              <a:buFont typeface="Wingdings 2" pitchFamily="18" charset="2"/>
              <a:buNone/>
              <a:defRPr/>
            </a:pPr>
            <a:r>
              <a:rPr lang="en-US" sz="2500" b="1" dirty="0">
                <a:latin typeface="Consolas" pitchFamily="49" charset="0"/>
                <a:sym typeface="Mathematica1" pitchFamily="2" charset="2"/>
              </a:rPr>
              <a:t>	Given </a:t>
            </a:r>
            <a:r>
              <a:rPr lang="en-US" sz="25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olas" pitchFamily="49" charset="0"/>
                <a:sym typeface="Mathematica1" pitchFamily="2" charset="2"/>
              </a:rPr>
              <a:t>any</a:t>
            </a:r>
            <a:r>
              <a:rPr lang="en-US" sz="2500" b="1" dirty="0">
                <a:latin typeface="Consolas" pitchFamily="49" charset="0"/>
                <a:sym typeface="Mathematica1" pitchFamily="2" charset="2"/>
              </a:rPr>
              <a:t> access structure </a:t>
            </a:r>
            <a:r>
              <a:rPr lang="en-US" sz="2500" b="1" dirty="0">
                <a:solidFill>
                  <a:schemeClr val="hlink"/>
                </a:solidFill>
                <a:latin typeface="Consolas" pitchFamily="49" charset="0"/>
                <a:sym typeface="Euclid Math One" pitchFamily="18" charset="2"/>
              </a:rPr>
              <a:t></a:t>
            </a:r>
            <a:r>
              <a:rPr lang="en-US" sz="2500" b="1" dirty="0">
                <a:latin typeface="Consolas" pitchFamily="49" charset="0"/>
                <a:sym typeface="Mathematica1" pitchFamily="2" charset="2"/>
              </a:rPr>
              <a:t> on with </a:t>
            </a:r>
            <a:r>
              <a:rPr lang="en-US" sz="2500" b="1" i="1" dirty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n </a:t>
            </a:r>
            <a:r>
              <a:rPr lang="en-US" sz="2500" b="1" dirty="0">
                <a:latin typeface="Consolas" pitchFamily="49" charset="0"/>
                <a:sym typeface="Mathematica1" pitchFamily="2" charset="2"/>
              </a:rPr>
              <a:t>parties, the linear program built using </a:t>
            </a:r>
          </a:p>
          <a:p>
            <a:pPr marL="742950" lvl="1" indent="-285750">
              <a:spcBef>
                <a:spcPct val="20000"/>
              </a:spcBef>
              <a:buClr>
                <a:srgbClr val="9BBB59"/>
              </a:buClr>
              <a:buSzPct val="95000"/>
              <a:buFont typeface="Wingdings 2" pitchFamily="18" charset="2"/>
              <a:buChar char=""/>
              <a:defRPr/>
            </a:pPr>
            <a:r>
              <a:rPr lang="en-US" sz="2500" b="1" dirty="0">
                <a:latin typeface="Consolas" pitchFamily="49" charset="0"/>
                <a:sym typeface="Mathematica1" pitchFamily="2" charset="2"/>
              </a:rPr>
              <a:t>Properties of secret sharing</a:t>
            </a:r>
          </a:p>
          <a:p>
            <a:pPr marL="742950" lvl="1" indent="-285750">
              <a:spcBef>
                <a:spcPct val="20000"/>
              </a:spcBef>
              <a:buClr>
                <a:srgbClr val="9BBB59"/>
              </a:buClr>
              <a:buSzPct val="95000"/>
              <a:buFont typeface="Wingdings 2" pitchFamily="18" charset="2"/>
              <a:buChar char=""/>
              <a:defRPr/>
            </a:pPr>
            <a:r>
              <a:rPr lang="en-US" sz="2500" b="1" dirty="0">
                <a:latin typeface="Consolas" pitchFamily="49" charset="0"/>
                <a:sym typeface="Mathematica1" pitchFamily="2" charset="2"/>
              </a:rPr>
              <a:t>Shannon inequalities</a:t>
            </a:r>
          </a:p>
          <a:p>
            <a:pPr marL="273050" indent="-273050">
              <a:spcBef>
                <a:spcPct val="20000"/>
              </a:spcBef>
              <a:buClr>
                <a:srgbClr val="9BBB59"/>
              </a:buClr>
              <a:buSzPct val="95000"/>
              <a:buFont typeface="Wingdings 2" pitchFamily="18" charset="2"/>
              <a:buNone/>
              <a:defRPr/>
            </a:pPr>
            <a:r>
              <a:rPr lang="en-US" sz="2500" b="1" dirty="0">
                <a:solidFill>
                  <a:schemeClr val="accent2"/>
                </a:solidFill>
                <a:latin typeface="Consolas" pitchFamily="49" charset="0"/>
                <a:sym typeface="Mathematica1" pitchFamily="2" charset="2"/>
              </a:rPr>
              <a:t>	has a small solution</a:t>
            </a:r>
          </a:p>
          <a:p>
            <a:pPr marL="273050" indent="-273050">
              <a:spcBef>
                <a:spcPct val="20000"/>
              </a:spcBef>
              <a:buClr>
                <a:srgbClr val="9BBB59"/>
              </a:buClr>
              <a:buSzPct val="95000"/>
              <a:buFont typeface="Wingdings 2" pitchFamily="18" charset="2"/>
              <a:buChar char=""/>
              <a:defRPr/>
            </a:pPr>
            <a:endParaRPr lang="en-US" sz="2500" b="1" dirty="0">
              <a:solidFill>
                <a:schemeClr val="accent2"/>
              </a:solidFill>
              <a:latin typeface="Consolas" pitchFamily="49" charset="0"/>
              <a:sym typeface="Mathematica1" pitchFamily="2" charset="2"/>
            </a:endParaRPr>
          </a:p>
          <a:p>
            <a:pPr marL="273050" indent="-273050">
              <a:spcBef>
                <a:spcPct val="20000"/>
              </a:spcBef>
              <a:buClr>
                <a:srgbClr val="9BBB59"/>
              </a:buClr>
              <a:buSzPct val="95000"/>
              <a:buFont typeface="Wingdings 2" pitchFamily="18" charset="2"/>
              <a:buNone/>
              <a:defRPr/>
            </a:pPr>
            <a:endParaRPr lang="en-US" sz="2500" b="1" dirty="0">
              <a:latin typeface="Consolas" pitchFamily="49" charset="0"/>
              <a:sym typeface="Symbol" pitchFamily="18" charset="2"/>
            </a:endParaRPr>
          </a:p>
        </p:txBody>
      </p:sp>
      <p:pic>
        <p:nvPicPr>
          <p:cNvPr id="210950" name="Picture 6" descr="csirma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89950" y="685800"/>
            <a:ext cx="5572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0956" name="Picture 12" descr="Image408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81800" y="3886200"/>
            <a:ext cx="1600200" cy="140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2057400" y="5486400"/>
            <a:ext cx="4300538" cy="1104900"/>
          </a:xfrm>
          <a:prstGeom prst="rect">
            <a:avLst/>
          </a:prstGeom>
          <a:noFill/>
          <a:ln w="38100">
            <a:solidFill>
              <a:schemeClr val="accent2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sym typeface="Mathematica1" pitchFamily="2" charset="2"/>
              </a:rPr>
              <a:t>Can only prove</a:t>
            </a:r>
            <a:r>
              <a:rPr lang="en-US" b="1">
                <a:solidFill>
                  <a:schemeClr val="accent2"/>
                </a:solidFill>
                <a:sym typeface="Mathematica1" pitchFamily="2" charset="2"/>
              </a:rPr>
              <a:t> small </a:t>
            </a:r>
            <a:r>
              <a:rPr lang="en-US" b="1"/>
              <a:t>lower bounds on the share size</a:t>
            </a:r>
            <a:endParaRPr lang="en-US" sz="2800" b="1"/>
          </a:p>
        </p:txBody>
      </p: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5734050" y="1524000"/>
            <a:ext cx="1352550" cy="2209800"/>
            <a:chOff x="3612" y="960"/>
            <a:chExt cx="852" cy="1392"/>
          </a:xfrm>
        </p:grpSpPr>
        <p:pic>
          <p:nvPicPr>
            <p:cNvPr id="34833" name="Picture 8" descr="Claude Elwood Shannon (1916-2001)">
              <a:hlinkClick r:id="rId6" tooltip="Claude Elwood Shannon (1916-2001)"/>
            </p:cNvPr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612" y="1344"/>
              <a:ext cx="544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4834" name="Line 20"/>
            <p:cNvSpPr>
              <a:spLocks noChangeShapeType="1"/>
            </p:cNvSpPr>
            <p:nvPr/>
          </p:nvSpPr>
          <p:spPr bwMode="auto">
            <a:xfrm>
              <a:off x="4080" y="2160"/>
              <a:ext cx="240" cy="192"/>
            </a:xfrm>
            <a:prstGeom prst="line">
              <a:avLst/>
            </a:prstGeom>
            <a:noFill/>
            <a:ln w="38100" cmpd="dbl">
              <a:solidFill>
                <a:schemeClr val="fol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5" name="Line 18"/>
            <p:cNvSpPr>
              <a:spLocks noChangeShapeType="1"/>
            </p:cNvSpPr>
            <p:nvPr/>
          </p:nvSpPr>
          <p:spPr bwMode="auto">
            <a:xfrm flipH="1">
              <a:off x="3888" y="960"/>
              <a:ext cx="576" cy="336"/>
            </a:xfrm>
            <a:prstGeom prst="line">
              <a:avLst/>
            </a:prstGeom>
            <a:noFill/>
            <a:ln w="38100" cmpd="dbl">
              <a:solidFill>
                <a:schemeClr val="fol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7696200" y="1524000"/>
            <a:ext cx="1371600" cy="2286000"/>
            <a:chOff x="4848" y="960"/>
            <a:chExt cx="864" cy="1440"/>
          </a:xfrm>
        </p:grpSpPr>
        <p:pic>
          <p:nvPicPr>
            <p:cNvPr id="34830" name="Picture 10" descr="little-sisters-sharing-secret-by-Viewimages-dot-com-72482743-415">
              <a:hlinkClick r:id="rId8"/>
            </p:cNvPr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4848" y="1584"/>
              <a:ext cx="864" cy="5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4831" name="Line 21"/>
            <p:cNvSpPr>
              <a:spLocks noChangeShapeType="1"/>
            </p:cNvSpPr>
            <p:nvPr/>
          </p:nvSpPr>
          <p:spPr bwMode="auto">
            <a:xfrm flipH="1">
              <a:off x="5184" y="2160"/>
              <a:ext cx="336" cy="240"/>
            </a:xfrm>
            <a:prstGeom prst="line">
              <a:avLst/>
            </a:prstGeom>
            <a:noFill/>
            <a:ln w="38100" cmpd="dbl">
              <a:solidFill>
                <a:schemeClr val="fol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2" name="Line 19"/>
            <p:cNvSpPr>
              <a:spLocks noChangeShapeType="1"/>
            </p:cNvSpPr>
            <p:nvPr/>
          </p:nvSpPr>
          <p:spPr bwMode="auto">
            <a:xfrm>
              <a:off x="5184" y="960"/>
              <a:ext cx="432" cy="624"/>
            </a:xfrm>
            <a:prstGeom prst="line">
              <a:avLst/>
            </a:prstGeom>
            <a:noFill/>
            <a:ln w="38100" cmpd="dbl">
              <a:solidFill>
                <a:schemeClr val="fol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7162800" y="1058863"/>
            <a:ext cx="1050925" cy="541337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700" b="1">
                <a:sym typeface="Mathematica1" pitchFamily="2" charset="2"/>
              </a:rPr>
              <a:t>any </a:t>
            </a:r>
            <a:r>
              <a:rPr lang="en-US" sz="2700" b="1">
                <a:solidFill>
                  <a:schemeClr val="hlink"/>
                </a:solidFill>
                <a:sym typeface="Euclid Math One" pitchFamily="18" charset="2"/>
              </a:rPr>
              <a:t></a:t>
            </a:r>
          </a:p>
        </p:txBody>
      </p:sp>
      <p:sp>
        <p:nvSpPr>
          <p:cNvPr id="210966" name="Line 22"/>
          <p:cNvSpPr>
            <a:spLocks noChangeShapeType="1"/>
          </p:cNvSpPr>
          <p:nvPr/>
        </p:nvSpPr>
        <p:spPr bwMode="auto">
          <a:xfrm flipH="1">
            <a:off x="6172200" y="6096000"/>
            <a:ext cx="762000" cy="0"/>
          </a:xfrm>
          <a:prstGeom prst="line">
            <a:avLst/>
          </a:prstGeom>
          <a:noFill/>
          <a:ln w="38100" cmpd="dbl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" name="Line 22"/>
          <p:cNvSpPr>
            <a:spLocks noChangeShapeType="1"/>
          </p:cNvSpPr>
          <p:nvPr/>
        </p:nvSpPr>
        <p:spPr bwMode="auto">
          <a:xfrm>
            <a:off x="7620000" y="5334000"/>
            <a:ext cx="0" cy="457200"/>
          </a:xfrm>
          <a:prstGeom prst="line">
            <a:avLst/>
          </a:prstGeom>
          <a:noFill/>
          <a:ln w="38100" cmpd="dbl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213016" name="Picture 24" descr="solution_source_questions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239000" y="5905500"/>
            <a:ext cx="609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1779" grpId="0" build="p"/>
      <p:bldP spid="33808" grpId="0" animBg="1"/>
      <p:bldP spid="33809" grpId="0" animBg="1"/>
      <p:bldP spid="210966" grpId="0" animBg="1"/>
      <p:bldP spid="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fld id="{985079A5-1857-4087-8837-3C0BEB4EC8A2}" type="slidenum">
              <a:rPr lang="he-IL" sz="1200">
                <a:solidFill>
                  <a:schemeClr val="tx2">
                    <a:shade val="90000"/>
                  </a:schemeClr>
                </a:solidFill>
                <a:latin typeface="Frutiger SAIN Bd v.1" pitchFamily="2" charset="0"/>
                <a:cs typeface="Arial" charset="0"/>
              </a:rPr>
              <a:pPr algn="r">
                <a:spcBef>
                  <a:spcPct val="5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  <a:defRPr/>
              </a:pPr>
              <a:t>28</a:t>
            </a:fld>
            <a:endParaRPr lang="en-US" sz="1200">
              <a:solidFill>
                <a:schemeClr val="tx2">
                  <a:shade val="90000"/>
                </a:schemeClr>
              </a:solidFill>
              <a:latin typeface="Frutiger SAIN Bd v.1" pitchFamily="2" charset="0"/>
              <a:cs typeface="Arial" charset="0"/>
            </a:endParaRPr>
          </a:p>
        </p:txBody>
      </p:sp>
      <p:sp>
        <p:nvSpPr>
          <p:cNvPr id="35843" name="Rectangle 2"/>
          <p:cNvSpPr>
            <a:spLocks noChangeArrowheads="1"/>
          </p:cNvSpPr>
          <p:nvPr/>
        </p:nvSpPr>
        <p:spPr bwMode="auto">
          <a:xfrm>
            <a:off x="304800" y="-457200"/>
            <a:ext cx="876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/>
            <a:r>
              <a:rPr lang="en-US" sz="3600" dirty="0">
                <a:solidFill>
                  <a:srgbClr val="4603CD"/>
                </a:solidFill>
                <a:latin typeface="Calibri" pitchFamily="34" charset="0"/>
              </a:rPr>
              <a:t>Limitation of Shannon </a:t>
            </a:r>
            <a:r>
              <a:rPr lang="en-US" sz="3600" dirty="0" smtClean="0">
                <a:solidFill>
                  <a:srgbClr val="4603CD"/>
                </a:solidFill>
                <a:latin typeface="Calibri" pitchFamily="34" charset="0"/>
              </a:rPr>
              <a:t>Inequalities: </a:t>
            </a:r>
            <a:r>
              <a:rPr lang="en-US" sz="3600" dirty="0" smtClean="0">
                <a:solidFill>
                  <a:srgbClr val="4603CD"/>
                </a:solidFill>
                <a:latin typeface="Calibri" pitchFamily="34" charset="0"/>
                <a:sym typeface="Mathematica1" pitchFamily="2" charset="2"/>
              </a:rPr>
              <a:t>Proof </a:t>
            </a:r>
            <a:endParaRPr lang="en-US" sz="3600" dirty="0">
              <a:solidFill>
                <a:srgbClr val="4603CD"/>
              </a:solidFill>
              <a:latin typeface="Calibri" pitchFamily="34" charset="0"/>
            </a:endParaRPr>
          </a:p>
        </p:txBody>
      </p:sp>
      <p:sp>
        <p:nvSpPr>
          <p:cNvPr id="331779" name="Rectangle 3"/>
          <p:cNvSpPr>
            <a:spLocks noChangeArrowheads="1"/>
          </p:cNvSpPr>
          <p:nvPr/>
        </p:nvSpPr>
        <p:spPr bwMode="auto">
          <a:xfrm>
            <a:off x="304800" y="1447800"/>
            <a:ext cx="5105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ct val="25000"/>
              </a:spcBef>
              <a:buClr>
                <a:srgbClr val="9BBB59"/>
              </a:buClr>
              <a:buSzPct val="95000"/>
              <a:buFont typeface="Wingdings 2" pitchFamily="18" charset="2"/>
              <a:buChar char=""/>
            </a:pPr>
            <a:r>
              <a:rPr lang="en-US" sz="2500" b="1" dirty="0" smtClean="0">
                <a:latin typeface="Consolas" pitchFamily="49" charset="0"/>
                <a:sym typeface="Mathematica1" pitchFamily="2" charset="2"/>
              </a:rPr>
              <a:t>Define </a:t>
            </a:r>
            <a:r>
              <a:rPr lang="en-US" sz="2500" b="1" dirty="0">
                <a:latin typeface="Consolas" pitchFamily="49" charset="0"/>
                <a:sym typeface="Mathematica1" pitchFamily="2" charset="2"/>
              </a:rPr>
              <a:t>a function:</a:t>
            </a:r>
          </a:p>
          <a:p>
            <a:pPr marL="273050" indent="-273050">
              <a:spcBef>
                <a:spcPct val="25000"/>
              </a:spcBef>
            </a:pPr>
            <a:r>
              <a:rPr lang="en-US" sz="2500" b="1" dirty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	</a:t>
            </a:r>
            <a:r>
              <a:rPr lang="en-US" sz="25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C:{</a:t>
            </a:r>
            <a:r>
              <a:rPr lang="en-US" sz="2500" b="1" dirty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0,…,</a:t>
            </a:r>
            <a:r>
              <a:rPr lang="en-US" sz="2500" b="1" i="1" dirty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n</a:t>
            </a:r>
            <a:r>
              <a:rPr lang="en-US" sz="2500" b="1" dirty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}</a:t>
            </a:r>
            <a:r>
              <a:rPr lang="en-US" sz="2500" b="1" dirty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</a:t>
            </a:r>
            <a:r>
              <a:rPr lang="en-US" sz="2500" b="1" dirty="0">
                <a:solidFill>
                  <a:schemeClr val="hlink"/>
                </a:solidFill>
                <a:latin typeface="Consolas" pitchFamily="49" charset="0"/>
                <a:sym typeface="Euclid Math Two" pitchFamily="18" charset="2"/>
              </a:rPr>
              <a:t></a:t>
            </a:r>
            <a:r>
              <a:rPr lang="en-US" sz="2500" b="1" dirty="0">
                <a:latin typeface="Consolas" pitchFamily="49" charset="0"/>
                <a:sym typeface="Symbol" pitchFamily="18" charset="2"/>
              </a:rPr>
              <a:t> as follows:</a:t>
            </a:r>
          </a:p>
          <a:p>
            <a:pPr marL="273050" indent="-273050">
              <a:spcBef>
                <a:spcPct val="25000"/>
              </a:spcBef>
            </a:pPr>
            <a:r>
              <a:rPr lang="en-US" sz="2500" b="1" dirty="0">
                <a:latin typeface="Consolas" pitchFamily="49" charset="0"/>
                <a:sym typeface="Symbol" pitchFamily="18" charset="2"/>
              </a:rPr>
              <a:t>	</a:t>
            </a:r>
            <a:r>
              <a:rPr lang="en-US" sz="2500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C(k</a:t>
            </a:r>
            <a:r>
              <a:rPr lang="en-US" sz="2500" b="1" dirty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) = </a:t>
            </a:r>
            <a:r>
              <a:rPr lang="en-US" sz="2500" b="1" i="1" dirty="0" err="1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nk</a:t>
            </a:r>
            <a:r>
              <a:rPr lang="en-US" sz="2500" b="1" dirty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 - </a:t>
            </a:r>
            <a:r>
              <a:rPr lang="en-US" sz="2500" b="1" i="1" dirty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k</a:t>
            </a:r>
            <a:r>
              <a:rPr lang="en-US" sz="2500" b="1" dirty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(</a:t>
            </a:r>
            <a:r>
              <a:rPr lang="en-US" sz="2500" b="1" i="1" dirty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k</a:t>
            </a:r>
            <a:r>
              <a:rPr lang="en-US" sz="2500" b="1" dirty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-1)/2</a:t>
            </a:r>
            <a:endParaRPr lang="en-US" sz="2500" b="1" dirty="0">
              <a:latin typeface="Consolas" pitchFamily="49" charset="0"/>
              <a:sym typeface="Mathematica1" pitchFamily="2" charset="2"/>
            </a:endParaRPr>
          </a:p>
          <a:p>
            <a:pPr marL="273050" indent="-273050">
              <a:spcBef>
                <a:spcPct val="25000"/>
              </a:spcBef>
              <a:buClr>
                <a:srgbClr val="9BBB59"/>
              </a:buClr>
              <a:buSzPct val="95000"/>
              <a:buFont typeface="Wingdings 2" pitchFamily="18" charset="2"/>
              <a:buChar char=""/>
            </a:pPr>
            <a:r>
              <a:rPr lang="en-US" sz="2500" b="1" dirty="0">
                <a:latin typeface="Consolas" pitchFamily="49" charset="0"/>
                <a:sym typeface="Mathematica1" pitchFamily="2" charset="2"/>
              </a:rPr>
              <a:t>Define </a:t>
            </a:r>
            <a:r>
              <a:rPr lang="en-US" sz="2500" b="1" dirty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g:2</a:t>
            </a:r>
            <a:r>
              <a:rPr lang="en-US" sz="2500" b="1" baseline="30000" dirty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P</a:t>
            </a:r>
            <a:r>
              <a:rPr lang="en-US" sz="2500" b="1" dirty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 </a:t>
            </a:r>
            <a:r>
              <a:rPr lang="en-US" sz="2500" b="1" dirty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</a:t>
            </a:r>
            <a:r>
              <a:rPr lang="en-US" sz="2500" b="1" dirty="0">
                <a:solidFill>
                  <a:schemeClr val="hlink"/>
                </a:solidFill>
                <a:latin typeface="Consolas" pitchFamily="49" charset="0"/>
                <a:sym typeface="Euclid Math Two" pitchFamily="18" charset="2"/>
              </a:rPr>
              <a:t></a:t>
            </a:r>
            <a:r>
              <a:rPr lang="en-US" sz="2500" b="1" dirty="0">
                <a:latin typeface="Consolas" pitchFamily="49" charset="0"/>
                <a:sym typeface="Symbol" pitchFamily="18" charset="2"/>
              </a:rPr>
              <a:t> as</a:t>
            </a:r>
          </a:p>
          <a:p>
            <a:pPr marL="273050" indent="-273050">
              <a:spcBef>
                <a:spcPct val="25000"/>
              </a:spcBef>
              <a:buClr>
                <a:srgbClr val="9BBB59"/>
              </a:buClr>
              <a:buSzPct val="95000"/>
              <a:buFont typeface="Wingdings 2" pitchFamily="18" charset="2"/>
              <a:buNone/>
            </a:pPr>
            <a:r>
              <a:rPr lang="en-US" sz="2500" b="1" dirty="0">
                <a:latin typeface="Consolas" pitchFamily="49" charset="0"/>
                <a:sym typeface="Symbol" pitchFamily="18" charset="2"/>
              </a:rPr>
              <a:t>		</a:t>
            </a:r>
            <a:r>
              <a:rPr lang="en-US" sz="2500" b="1" dirty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g(</a:t>
            </a:r>
            <a:r>
              <a:rPr lang="en-US" sz="2500" b="1" i="1" dirty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A</a:t>
            </a:r>
            <a:r>
              <a:rPr lang="en-US" sz="2500" b="1" dirty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) = </a:t>
            </a:r>
            <a:r>
              <a:rPr lang="en-US" sz="2500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C(|</a:t>
            </a:r>
            <a:r>
              <a:rPr lang="en-US" sz="2500" b="1" i="1" dirty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A</a:t>
            </a:r>
            <a:r>
              <a:rPr lang="en-US" sz="2500" b="1" dirty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|)</a:t>
            </a:r>
          </a:p>
          <a:p>
            <a:pPr marL="273050" indent="-273050">
              <a:spcBef>
                <a:spcPct val="25000"/>
              </a:spcBef>
              <a:buClr>
                <a:srgbClr val="9BBB59"/>
              </a:buClr>
              <a:buSzPct val="95000"/>
              <a:buFont typeface="Wingdings 2" pitchFamily="18" charset="2"/>
              <a:buChar char=""/>
            </a:pPr>
            <a:r>
              <a:rPr lang="en-US" sz="2500" b="1" dirty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g </a:t>
            </a:r>
            <a:r>
              <a:rPr lang="en-US" sz="2500" b="1" dirty="0">
                <a:latin typeface="Consolas" pitchFamily="49" charset="0"/>
                <a:sym typeface="Mathematica1" pitchFamily="2" charset="2"/>
              </a:rPr>
              <a:t>is a </a:t>
            </a:r>
            <a:r>
              <a:rPr lang="en-US" sz="2500" b="1" dirty="0">
                <a:latin typeface="Consolas" pitchFamily="49" charset="0"/>
                <a:sym typeface="Symbol" pitchFamily="18" charset="2"/>
              </a:rPr>
              <a:t>solution of the linear program</a:t>
            </a:r>
            <a:endParaRPr lang="en-US" sz="2500" b="1" dirty="0">
              <a:solidFill>
                <a:schemeClr val="hlink"/>
              </a:solidFill>
              <a:latin typeface="Consolas" pitchFamily="49" charset="0"/>
              <a:sym typeface="Symbol" pitchFamily="18" charset="2"/>
            </a:endParaRPr>
          </a:p>
          <a:p>
            <a:pPr marL="273050" indent="-273050">
              <a:spcBef>
                <a:spcPct val="25000"/>
              </a:spcBef>
              <a:buClr>
                <a:srgbClr val="9BBB59"/>
              </a:buClr>
              <a:buSzPct val="95000"/>
              <a:buFont typeface="Wingdings 2" pitchFamily="18" charset="2"/>
              <a:buChar char=""/>
            </a:pPr>
            <a:r>
              <a:rPr lang="en-US" sz="2500" b="1" dirty="0">
                <a:latin typeface="Consolas" pitchFamily="49" charset="0"/>
                <a:sym typeface="Wingdings 3" pitchFamily="18" charset="2"/>
              </a:rPr>
              <a:t>For </a:t>
            </a:r>
            <a:r>
              <a:rPr lang="en-US" sz="2500" b="1" dirty="0" smtClean="0">
                <a:latin typeface="Consolas" pitchFamily="49" charset="0"/>
                <a:sym typeface="Wingdings 3" pitchFamily="18" charset="2"/>
              </a:rPr>
              <a:t>any </a:t>
            </a:r>
            <a:r>
              <a:rPr lang="en-US" sz="2500" b="1" i="1" dirty="0" err="1" smtClean="0">
                <a:solidFill>
                  <a:schemeClr val="hlink"/>
                </a:solidFill>
                <a:latin typeface="Consolas" pitchFamily="49" charset="0"/>
                <a:sym typeface="Wingdings 3" pitchFamily="18" charset="2"/>
              </a:rPr>
              <a:t>i</a:t>
            </a:r>
            <a:r>
              <a:rPr lang="en-US" sz="2500" b="1" dirty="0">
                <a:latin typeface="Consolas" pitchFamily="49" charset="0"/>
                <a:sym typeface="Wingdings 3" pitchFamily="18" charset="2"/>
              </a:rPr>
              <a:t>,</a:t>
            </a:r>
            <a:r>
              <a:rPr lang="en-US" sz="2500" b="1" dirty="0">
                <a:solidFill>
                  <a:schemeClr val="hlink"/>
                </a:solidFill>
                <a:latin typeface="Consolas" pitchFamily="49" charset="0"/>
                <a:sym typeface="Wingdings 3" pitchFamily="18" charset="2"/>
              </a:rPr>
              <a:t> </a:t>
            </a:r>
            <a:endParaRPr lang="en-US" sz="2500" b="1" dirty="0" smtClean="0">
              <a:solidFill>
                <a:schemeClr val="hlink"/>
              </a:solidFill>
              <a:latin typeface="Consolas" pitchFamily="49" charset="0"/>
              <a:sym typeface="Wingdings 3" pitchFamily="18" charset="2"/>
            </a:endParaRPr>
          </a:p>
          <a:p>
            <a:pPr marL="730250" lvl="1" indent="-273050">
              <a:spcBef>
                <a:spcPct val="25000"/>
              </a:spcBef>
              <a:buClr>
                <a:srgbClr val="9BBB59"/>
              </a:buClr>
              <a:buSzPct val="95000"/>
              <a:buFont typeface="Wingdings 2" pitchFamily="18" charset="2"/>
              <a:buChar char=""/>
            </a:pPr>
            <a:r>
              <a:rPr lang="en-US" sz="2500" b="1" dirty="0" smtClean="0">
                <a:solidFill>
                  <a:schemeClr val="hlink"/>
                </a:solidFill>
                <a:latin typeface="Consolas" pitchFamily="49" charset="0"/>
                <a:sym typeface="Wingdings 3" pitchFamily="18" charset="2"/>
              </a:rPr>
              <a:t>g(</a:t>
            </a:r>
            <a:r>
              <a:rPr lang="en-US" sz="25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{</a:t>
            </a:r>
            <a:r>
              <a:rPr lang="en-US" sz="2500" b="1" dirty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p</a:t>
            </a:r>
            <a:r>
              <a:rPr lang="en-US" sz="2500" b="1" i="1" baseline="-25000" dirty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i</a:t>
            </a:r>
            <a:r>
              <a:rPr lang="en-US" sz="25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}) </a:t>
            </a:r>
            <a:r>
              <a:rPr lang="en-US" sz="2500" b="1" dirty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= </a:t>
            </a:r>
            <a:r>
              <a:rPr lang="en-US" sz="2500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C(1</a:t>
            </a:r>
            <a:r>
              <a:rPr lang="en-US" sz="2500" b="1" dirty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)=</a:t>
            </a:r>
            <a:r>
              <a:rPr lang="en-US" sz="2500" b="1" dirty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 </a:t>
            </a:r>
            <a:r>
              <a:rPr lang="en-US" sz="2500" b="1" i="1" dirty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n</a:t>
            </a:r>
            <a:endParaRPr lang="en-US" sz="2500" b="1" i="1" dirty="0">
              <a:solidFill>
                <a:schemeClr val="hlink"/>
              </a:solidFill>
              <a:latin typeface="Consolas" pitchFamily="49" charset="0"/>
              <a:sym typeface="Symbol" pitchFamily="18" charset="2"/>
            </a:endParaRPr>
          </a:p>
        </p:txBody>
      </p:sp>
      <p:pic>
        <p:nvPicPr>
          <p:cNvPr id="31749" name="Picture 6" descr="csirma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89950" y="685800"/>
            <a:ext cx="5572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0" name="Picture 12" descr="Image408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81800" y="3886200"/>
            <a:ext cx="1600200" cy="140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5734050" y="1524000"/>
            <a:ext cx="1352550" cy="2209800"/>
            <a:chOff x="3612" y="960"/>
            <a:chExt cx="852" cy="1392"/>
          </a:xfrm>
        </p:grpSpPr>
        <p:pic>
          <p:nvPicPr>
            <p:cNvPr id="35857" name="Picture 8" descr="Claude Elwood Shannon (1916-2001)">
              <a:hlinkClick r:id="rId6" tooltip="Claude Elwood Shannon (1916-2001)"/>
            </p:cNvPr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612" y="1344"/>
              <a:ext cx="544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5858" name="Line 20"/>
            <p:cNvSpPr>
              <a:spLocks noChangeShapeType="1"/>
            </p:cNvSpPr>
            <p:nvPr/>
          </p:nvSpPr>
          <p:spPr bwMode="auto">
            <a:xfrm>
              <a:off x="4080" y="2160"/>
              <a:ext cx="240" cy="192"/>
            </a:xfrm>
            <a:prstGeom prst="line">
              <a:avLst/>
            </a:prstGeom>
            <a:noFill/>
            <a:ln w="38100" cmpd="dbl">
              <a:solidFill>
                <a:schemeClr val="fol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59" name="Line 18"/>
            <p:cNvSpPr>
              <a:spLocks noChangeShapeType="1"/>
            </p:cNvSpPr>
            <p:nvPr/>
          </p:nvSpPr>
          <p:spPr bwMode="auto">
            <a:xfrm flipH="1">
              <a:off x="3888" y="960"/>
              <a:ext cx="576" cy="336"/>
            </a:xfrm>
            <a:prstGeom prst="line">
              <a:avLst/>
            </a:prstGeom>
            <a:noFill/>
            <a:ln w="38100" cmpd="dbl">
              <a:solidFill>
                <a:schemeClr val="fol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7696200" y="1524000"/>
            <a:ext cx="1371600" cy="2286000"/>
            <a:chOff x="4848" y="960"/>
            <a:chExt cx="864" cy="1440"/>
          </a:xfrm>
        </p:grpSpPr>
        <p:pic>
          <p:nvPicPr>
            <p:cNvPr id="35854" name="Picture 10" descr="little-sisters-sharing-secret-by-Viewimages-dot-com-72482743-415">
              <a:hlinkClick r:id="rId8"/>
            </p:cNvPr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4848" y="1584"/>
              <a:ext cx="864" cy="5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5855" name="Line 21"/>
            <p:cNvSpPr>
              <a:spLocks noChangeShapeType="1"/>
            </p:cNvSpPr>
            <p:nvPr/>
          </p:nvSpPr>
          <p:spPr bwMode="auto">
            <a:xfrm flipH="1">
              <a:off x="5184" y="2160"/>
              <a:ext cx="336" cy="240"/>
            </a:xfrm>
            <a:prstGeom prst="line">
              <a:avLst/>
            </a:prstGeom>
            <a:noFill/>
            <a:ln w="38100" cmpd="dbl">
              <a:solidFill>
                <a:schemeClr val="fol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56" name="Line 19"/>
            <p:cNvSpPr>
              <a:spLocks noChangeShapeType="1"/>
            </p:cNvSpPr>
            <p:nvPr/>
          </p:nvSpPr>
          <p:spPr bwMode="auto">
            <a:xfrm>
              <a:off x="5184" y="960"/>
              <a:ext cx="432" cy="624"/>
            </a:xfrm>
            <a:prstGeom prst="line">
              <a:avLst/>
            </a:prstGeom>
            <a:noFill/>
            <a:ln w="38100" cmpd="dbl">
              <a:solidFill>
                <a:schemeClr val="fol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54" name="Rectangle 16"/>
          <p:cNvSpPr>
            <a:spLocks noChangeArrowheads="1"/>
          </p:cNvSpPr>
          <p:nvPr/>
        </p:nvSpPr>
        <p:spPr bwMode="auto">
          <a:xfrm>
            <a:off x="7162800" y="1058863"/>
            <a:ext cx="1050925" cy="541337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700" b="1">
                <a:sym typeface="Mathematica1" pitchFamily="2" charset="2"/>
              </a:rPr>
              <a:t>any </a:t>
            </a:r>
            <a:r>
              <a:rPr lang="en-US" sz="2700" b="1">
                <a:solidFill>
                  <a:schemeClr val="hlink"/>
                </a:solidFill>
                <a:sym typeface="Euclid Math One" pitchFamily="18" charset="2"/>
              </a:rPr>
              <a:t></a:t>
            </a:r>
          </a:p>
        </p:txBody>
      </p:sp>
      <p:sp>
        <p:nvSpPr>
          <p:cNvPr id="31758" name="Line 22"/>
          <p:cNvSpPr>
            <a:spLocks noChangeShapeType="1"/>
          </p:cNvSpPr>
          <p:nvPr/>
        </p:nvSpPr>
        <p:spPr bwMode="auto">
          <a:xfrm>
            <a:off x="7620000" y="5334000"/>
            <a:ext cx="0" cy="304800"/>
          </a:xfrm>
          <a:prstGeom prst="line">
            <a:avLst/>
          </a:prstGeom>
          <a:noFill/>
          <a:ln w="38100" cmpd="dbl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9" name="Rectangle 19"/>
          <p:cNvSpPr>
            <a:spLocks noChangeArrowheads="1"/>
          </p:cNvSpPr>
          <p:nvPr/>
        </p:nvSpPr>
        <p:spPr bwMode="auto">
          <a:xfrm>
            <a:off x="6454775" y="5832475"/>
            <a:ext cx="2112963" cy="557213"/>
          </a:xfrm>
          <a:prstGeom prst="rect">
            <a:avLst/>
          </a:prstGeom>
          <a:noFill/>
          <a:ln w="38100">
            <a:solidFill>
              <a:schemeClr val="accent2"/>
            </a:solidFill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  <a:sym typeface="Mathematica1" pitchFamily="2" charset="2"/>
              </a:rPr>
              <a:t>small </a:t>
            </a:r>
            <a:r>
              <a:rPr lang="en-US" sz="2800" b="1">
                <a:sym typeface="Mathematica1" pitchFamily="2" charset="2"/>
              </a:rPr>
              <a:t>solution</a:t>
            </a:r>
          </a:p>
        </p:txBody>
      </p:sp>
      <p:sp>
        <p:nvSpPr>
          <p:cNvPr id="31756" name="Line 22"/>
          <p:cNvSpPr>
            <a:spLocks noChangeShapeType="1"/>
          </p:cNvSpPr>
          <p:nvPr/>
        </p:nvSpPr>
        <p:spPr bwMode="auto">
          <a:xfrm flipH="1">
            <a:off x="5562600" y="6096000"/>
            <a:ext cx="762000" cy="0"/>
          </a:xfrm>
          <a:prstGeom prst="line">
            <a:avLst/>
          </a:prstGeom>
          <a:noFill/>
          <a:ln w="38100" cmpd="dbl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3621" name="Rectangle 21"/>
          <p:cNvSpPr>
            <a:spLocks noChangeArrowheads="1"/>
          </p:cNvSpPr>
          <p:nvPr/>
        </p:nvSpPr>
        <p:spPr bwMode="auto">
          <a:xfrm>
            <a:off x="4875213" y="5867400"/>
            <a:ext cx="382587" cy="523875"/>
          </a:xfrm>
          <a:prstGeom prst="rect">
            <a:avLst/>
          </a:prstGeom>
          <a:noFill/>
          <a:ln w="38100">
            <a:solidFill>
              <a:schemeClr val="accent2"/>
            </a:solidFill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n</a:t>
            </a:r>
            <a:endParaRPr lang="en-US" sz="2800" b="1">
              <a:solidFill>
                <a:schemeClr val="hlink"/>
              </a:solidFill>
              <a:latin typeface="Consolas" pitchFamily="49" charset="0"/>
              <a:sym typeface="Mathematica1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1779" grpId="0" build="allAtOnce"/>
      <p:bldP spid="31756" grpId="0" animBg="1"/>
      <p:bldP spid="15362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fld id="{8224A0CF-FCF7-4FA8-9FAF-A47D94BC78B6}" type="slidenum">
              <a:rPr lang="he-IL" sz="1200">
                <a:solidFill>
                  <a:schemeClr val="tx2">
                    <a:shade val="90000"/>
                  </a:schemeClr>
                </a:solidFill>
                <a:latin typeface="Frutiger SAIN Bd v.1" pitchFamily="2" charset="0"/>
                <a:cs typeface="Arial" charset="0"/>
              </a:rPr>
              <a:pPr algn="r">
                <a:spcBef>
                  <a:spcPct val="5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  <a:defRPr/>
              </a:pPr>
              <a:t>29</a:t>
            </a:fld>
            <a:endParaRPr lang="en-US" sz="1200">
              <a:solidFill>
                <a:schemeClr val="tx2">
                  <a:shade val="90000"/>
                </a:schemeClr>
              </a:solidFill>
              <a:latin typeface="Frutiger SAIN Bd v.1" pitchFamily="2" charset="0"/>
              <a:cs typeface="Arial" charset="0"/>
            </a:endParaRPr>
          </a:p>
        </p:txBody>
      </p:sp>
      <p:pic>
        <p:nvPicPr>
          <p:cNvPr id="36867" name="Picture 6" descr="csirma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89950" y="685800"/>
            <a:ext cx="5572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8" name="Picture 12" descr="Image408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81800" y="3886200"/>
            <a:ext cx="1600200" cy="140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6869" name="Group 8"/>
          <p:cNvGrpSpPr>
            <a:grpSpLocks/>
          </p:cNvGrpSpPr>
          <p:nvPr/>
        </p:nvGrpSpPr>
        <p:grpSpPr bwMode="auto">
          <a:xfrm>
            <a:off x="5734050" y="1524000"/>
            <a:ext cx="1352550" cy="2209800"/>
            <a:chOff x="3612" y="960"/>
            <a:chExt cx="852" cy="1392"/>
          </a:xfrm>
        </p:grpSpPr>
        <p:pic>
          <p:nvPicPr>
            <p:cNvPr id="36895" name="Picture 8" descr="Claude Elwood Shannon (1916-2001)">
              <a:hlinkClick r:id="rId6" tooltip="Claude Elwood Shannon (1916-2001)"/>
            </p:cNvPr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612" y="1344"/>
              <a:ext cx="544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6896" name="Line 20"/>
            <p:cNvSpPr>
              <a:spLocks noChangeShapeType="1"/>
            </p:cNvSpPr>
            <p:nvPr/>
          </p:nvSpPr>
          <p:spPr bwMode="auto">
            <a:xfrm>
              <a:off x="4080" y="2160"/>
              <a:ext cx="240" cy="192"/>
            </a:xfrm>
            <a:prstGeom prst="line">
              <a:avLst/>
            </a:prstGeom>
            <a:noFill/>
            <a:ln w="38100" cmpd="dbl">
              <a:solidFill>
                <a:schemeClr val="fol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97" name="Line 18"/>
            <p:cNvSpPr>
              <a:spLocks noChangeShapeType="1"/>
            </p:cNvSpPr>
            <p:nvPr/>
          </p:nvSpPr>
          <p:spPr bwMode="auto">
            <a:xfrm flipH="1">
              <a:off x="3888" y="960"/>
              <a:ext cx="576" cy="336"/>
            </a:xfrm>
            <a:prstGeom prst="line">
              <a:avLst/>
            </a:prstGeom>
            <a:noFill/>
            <a:ln w="38100" cmpd="dbl">
              <a:solidFill>
                <a:schemeClr val="fol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6870" name="Group 12"/>
          <p:cNvGrpSpPr>
            <a:grpSpLocks/>
          </p:cNvGrpSpPr>
          <p:nvPr/>
        </p:nvGrpSpPr>
        <p:grpSpPr bwMode="auto">
          <a:xfrm>
            <a:off x="7696200" y="1524000"/>
            <a:ext cx="1371600" cy="2286000"/>
            <a:chOff x="4848" y="960"/>
            <a:chExt cx="864" cy="1440"/>
          </a:xfrm>
        </p:grpSpPr>
        <p:pic>
          <p:nvPicPr>
            <p:cNvPr id="36892" name="Picture 10" descr="little-sisters-sharing-secret-by-Viewimages-dot-com-72482743-415">
              <a:hlinkClick r:id="rId8"/>
            </p:cNvPr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4848" y="1584"/>
              <a:ext cx="864" cy="5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6893" name="Line 21"/>
            <p:cNvSpPr>
              <a:spLocks noChangeShapeType="1"/>
            </p:cNvSpPr>
            <p:nvPr/>
          </p:nvSpPr>
          <p:spPr bwMode="auto">
            <a:xfrm flipH="1">
              <a:off x="5184" y="2160"/>
              <a:ext cx="336" cy="240"/>
            </a:xfrm>
            <a:prstGeom prst="line">
              <a:avLst/>
            </a:prstGeom>
            <a:noFill/>
            <a:ln w="38100" cmpd="dbl">
              <a:solidFill>
                <a:schemeClr val="fol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94" name="Line 19"/>
            <p:cNvSpPr>
              <a:spLocks noChangeShapeType="1"/>
            </p:cNvSpPr>
            <p:nvPr/>
          </p:nvSpPr>
          <p:spPr bwMode="auto">
            <a:xfrm>
              <a:off x="5184" y="960"/>
              <a:ext cx="432" cy="624"/>
            </a:xfrm>
            <a:prstGeom prst="line">
              <a:avLst/>
            </a:prstGeom>
            <a:noFill/>
            <a:ln w="38100" cmpd="dbl">
              <a:solidFill>
                <a:schemeClr val="fol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6871" name="Rectangle 16"/>
          <p:cNvSpPr>
            <a:spLocks noChangeArrowheads="1"/>
          </p:cNvSpPr>
          <p:nvPr/>
        </p:nvSpPr>
        <p:spPr bwMode="auto">
          <a:xfrm>
            <a:off x="7162800" y="1058863"/>
            <a:ext cx="1082675" cy="557212"/>
          </a:xfrm>
          <a:prstGeom prst="rect">
            <a:avLst/>
          </a:prstGeom>
          <a:noFill/>
          <a:ln w="38100" algn="ctr">
            <a:solidFill>
              <a:schemeClr val="accent2"/>
            </a:solidFill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ym typeface="Mathematica1" pitchFamily="2" charset="2"/>
              </a:rPr>
              <a:t>any </a:t>
            </a:r>
            <a:r>
              <a:rPr lang="en-US" sz="2800" b="1">
                <a:solidFill>
                  <a:schemeClr val="hlink"/>
                </a:solidFill>
                <a:sym typeface="Euclid Math One" pitchFamily="18" charset="2"/>
              </a:rPr>
              <a:t></a:t>
            </a:r>
          </a:p>
        </p:txBody>
      </p:sp>
      <p:sp>
        <p:nvSpPr>
          <p:cNvPr id="36872" name="Rectangle 2"/>
          <p:cNvSpPr>
            <a:spLocks noChangeArrowheads="1"/>
          </p:cNvSpPr>
          <p:nvPr/>
        </p:nvSpPr>
        <p:spPr bwMode="auto">
          <a:xfrm>
            <a:off x="838200" y="-15240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/>
            <a:r>
              <a:rPr lang="en-US">
                <a:solidFill>
                  <a:srgbClr val="4603CD"/>
                </a:solidFill>
                <a:latin typeface="Calibri" pitchFamily="34" charset="0"/>
              </a:rPr>
              <a:t>Our Original Plan / Hope</a:t>
            </a:r>
          </a:p>
        </p:txBody>
      </p:sp>
      <p:pic>
        <p:nvPicPr>
          <p:cNvPr id="215074" name="Picture 34" descr="pic1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371600" y="842963"/>
            <a:ext cx="1195388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5" name="Picture 35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351213" y="838200"/>
            <a:ext cx="8429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5677" name="Line 29"/>
          <p:cNvSpPr>
            <a:spLocks noChangeShapeType="1"/>
          </p:cNvSpPr>
          <p:nvPr/>
        </p:nvSpPr>
        <p:spPr bwMode="auto">
          <a:xfrm>
            <a:off x="5410200" y="914400"/>
            <a:ext cx="0" cy="5715000"/>
          </a:xfrm>
          <a:prstGeom prst="line">
            <a:avLst/>
          </a:prstGeom>
          <a:noFill/>
          <a:ln w="57150">
            <a:solidFill>
              <a:schemeClr val="folHlink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962" name="Line 18"/>
          <p:cNvSpPr>
            <a:spLocks noChangeShapeType="1"/>
          </p:cNvSpPr>
          <p:nvPr/>
        </p:nvSpPr>
        <p:spPr bwMode="auto">
          <a:xfrm flipH="1">
            <a:off x="3048000" y="2133600"/>
            <a:ext cx="914400" cy="533400"/>
          </a:xfrm>
          <a:prstGeom prst="line">
            <a:avLst/>
          </a:prstGeom>
          <a:noFill/>
          <a:ln w="38100" cmpd="dbl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" name="Line 18"/>
          <p:cNvSpPr>
            <a:spLocks noChangeShapeType="1"/>
          </p:cNvSpPr>
          <p:nvPr/>
        </p:nvSpPr>
        <p:spPr bwMode="auto">
          <a:xfrm>
            <a:off x="1981200" y="2057400"/>
            <a:ext cx="685800" cy="685800"/>
          </a:xfrm>
          <a:prstGeom prst="line">
            <a:avLst/>
          </a:prstGeom>
          <a:noFill/>
          <a:ln w="38100" cmpd="dbl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18"/>
          <p:cNvSpPr>
            <a:spLocks noChangeShapeType="1"/>
          </p:cNvSpPr>
          <p:nvPr/>
        </p:nvSpPr>
        <p:spPr bwMode="auto">
          <a:xfrm>
            <a:off x="4038600" y="3429000"/>
            <a:ext cx="2514600" cy="106680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18"/>
          <p:cNvSpPr>
            <a:spLocks noChangeShapeType="1"/>
          </p:cNvSpPr>
          <p:nvPr/>
        </p:nvSpPr>
        <p:spPr bwMode="auto">
          <a:xfrm>
            <a:off x="2895600" y="4114800"/>
            <a:ext cx="0" cy="91440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32795" name="Picture 52" descr="question_mark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752600" y="55626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9" name="Rectangle 49"/>
          <p:cNvSpPr>
            <a:spLocks noChangeArrowheads="1"/>
          </p:cNvSpPr>
          <p:nvPr/>
        </p:nvSpPr>
        <p:spPr bwMode="auto">
          <a:xfrm>
            <a:off x="2474913" y="5486400"/>
            <a:ext cx="877887" cy="557213"/>
          </a:xfrm>
          <a:prstGeom prst="rect">
            <a:avLst/>
          </a:prstGeom>
          <a:noFill/>
          <a:ln w="38100" algn="ctr">
            <a:solidFill>
              <a:schemeClr val="accent2"/>
            </a:solidFill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hlink"/>
                </a:solidFill>
                <a:sym typeface="Symbol" pitchFamily="18" charset="2"/>
              </a:rPr>
              <a:t>(</a:t>
            </a:r>
            <a:r>
              <a:rPr lang="en-US" sz="2800" b="1">
                <a:solidFill>
                  <a:schemeClr val="hlink"/>
                </a:solidFill>
                <a:sym typeface="Mathematica1" pitchFamily="2" charset="2"/>
              </a:rPr>
              <a:t>n)</a:t>
            </a:r>
          </a:p>
        </p:txBody>
      </p:sp>
      <p:pic>
        <p:nvPicPr>
          <p:cNvPr id="155692" name="Picture 44" descr="istockphoto_5349409-smiley-face-button">
            <a:hlinkClick r:id="rId15" action="ppaction://hlinksldjump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28600" y="51816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6454775" y="5832475"/>
            <a:ext cx="2112963" cy="557213"/>
          </a:xfrm>
          <a:prstGeom prst="rect">
            <a:avLst/>
          </a:prstGeom>
          <a:noFill/>
          <a:ln w="38100">
            <a:solidFill>
              <a:schemeClr val="accent2"/>
            </a:solidFill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  <a:sym typeface="Mathematica1" pitchFamily="2" charset="2"/>
              </a:rPr>
              <a:t>small </a:t>
            </a:r>
            <a:r>
              <a:rPr lang="en-US" sz="2800" b="1">
                <a:sym typeface="Mathematica1" pitchFamily="2" charset="2"/>
              </a:rPr>
              <a:t>solution</a:t>
            </a:r>
          </a:p>
        </p:txBody>
      </p:sp>
      <p:sp>
        <p:nvSpPr>
          <p:cNvPr id="36884" name="Line 21"/>
          <p:cNvSpPr>
            <a:spLocks noChangeShapeType="1"/>
          </p:cNvSpPr>
          <p:nvPr/>
        </p:nvSpPr>
        <p:spPr bwMode="auto">
          <a:xfrm flipH="1">
            <a:off x="7543800" y="5334000"/>
            <a:ext cx="0" cy="457200"/>
          </a:xfrm>
          <a:prstGeom prst="line">
            <a:avLst/>
          </a:prstGeom>
          <a:noFill/>
          <a:ln w="38100" cmpd="dbl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13" name="Rectangle 19"/>
          <p:cNvSpPr>
            <a:spLocks noChangeArrowheads="1"/>
          </p:cNvSpPr>
          <p:nvPr/>
        </p:nvSpPr>
        <p:spPr bwMode="auto">
          <a:xfrm>
            <a:off x="5726113" y="5797550"/>
            <a:ext cx="698500" cy="641350"/>
          </a:xfrm>
          <a:prstGeom prst="rect">
            <a:avLst/>
          </a:prstGeom>
          <a:solidFill>
            <a:srgbClr val="EF241F"/>
          </a:solidFill>
          <a:ln w="38100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29EFEF"/>
                </a:solidFill>
                <a:sym typeface="Mathematica1" pitchFamily="2" charset="2"/>
              </a:rPr>
              <a:t>NO</a:t>
            </a:r>
          </a:p>
        </p:txBody>
      </p:sp>
      <p:sp>
        <p:nvSpPr>
          <p:cNvPr id="32815" name="Rectangle 19"/>
          <p:cNvSpPr>
            <a:spLocks noChangeArrowheads="1"/>
          </p:cNvSpPr>
          <p:nvPr/>
        </p:nvSpPr>
        <p:spPr bwMode="auto">
          <a:xfrm>
            <a:off x="8480425" y="5948363"/>
            <a:ext cx="328613" cy="365125"/>
          </a:xfrm>
          <a:prstGeom prst="rect">
            <a:avLst/>
          </a:prstGeom>
          <a:solidFill>
            <a:srgbClr val="EF241F"/>
          </a:solidFill>
          <a:ln w="38100">
            <a:noFill/>
            <a:prstDash val="sysDot"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2400" b="1">
                <a:solidFill>
                  <a:srgbClr val="29EFEF"/>
                </a:solidFill>
                <a:sym typeface="Mathematica1" pitchFamily="2" charset="2"/>
              </a:rPr>
              <a:t>S</a:t>
            </a:r>
          </a:p>
        </p:txBody>
      </p:sp>
      <p:pic>
        <p:nvPicPr>
          <p:cNvPr id="32819" name="Picture 52" descr="question_mark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791200" y="52578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56"/>
          <p:cNvGrpSpPr>
            <a:grpSpLocks/>
          </p:cNvGrpSpPr>
          <p:nvPr/>
        </p:nvGrpSpPr>
        <p:grpSpPr bwMode="auto">
          <a:xfrm>
            <a:off x="1295400" y="2819400"/>
            <a:ext cx="2743200" cy="1238250"/>
            <a:chOff x="816" y="1776"/>
            <a:chExt cx="1728" cy="780"/>
          </a:xfrm>
        </p:grpSpPr>
        <p:pic>
          <p:nvPicPr>
            <p:cNvPr id="36889" name="Picture 29" descr="new">
              <a:hlinkClick r:id="rId17"/>
            </p:cNvPr>
            <p:cNvPicPr>
              <a:picLocks noChangeAspect="1" noChangeArrowheads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816" y="1968"/>
              <a:ext cx="528" cy="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6890" name="Rectangle 49"/>
            <p:cNvSpPr>
              <a:spLocks noChangeArrowheads="1"/>
            </p:cNvSpPr>
            <p:nvPr/>
          </p:nvSpPr>
          <p:spPr bwMode="auto">
            <a:xfrm>
              <a:off x="1306" y="1980"/>
              <a:ext cx="639" cy="327"/>
            </a:xfrm>
            <a:prstGeom prst="rect">
              <a:avLst/>
            </a:prstGeom>
            <a:noFill/>
            <a:ln w="38100" algn="ctr">
              <a:noFill/>
              <a:prstDash val="sysDot"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chemeClr val="hlink"/>
                  </a:solidFill>
                  <a:sym typeface="Symbol" pitchFamily="18" charset="2"/>
                </a:rPr>
                <a:t>  NON-</a:t>
              </a:r>
              <a:endParaRPr lang="en-US" sz="2800" b="1">
                <a:solidFill>
                  <a:schemeClr val="hlink"/>
                </a:solidFill>
                <a:sym typeface="Mathematica1" pitchFamily="2" charset="2"/>
              </a:endParaRPr>
            </a:p>
          </p:txBody>
        </p:sp>
        <p:pic>
          <p:nvPicPr>
            <p:cNvPr id="36891" name="Picture 30" descr="Claude Elwood Shannon (1916-2001)">
              <a:hlinkClick r:id="rId6" tooltip="Claude Elwood Shannon (1916-2001)"/>
            </p:cNvPr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991" y="1776"/>
              <a:ext cx="553" cy="7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35" name="Straight Connector 34"/>
          <p:cNvCxnSpPr/>
          <p:nvPr/>
        </p:nvCxnSpPr>
        <p:spPr>
          <a:xfrm rot="16200000" flipH="1">
            <a:off x="228600" y="5181600"/>
            <a:ext cx="1219200" cy="12192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>
            <a:off x="228600" y="5181600"/>
            <a:ext cx="1219200" cy="12192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56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556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5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56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56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556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556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77" grpId="0" animBg="1"/>
      <p:bldP spid="210962" grpId="0" animBg="1"/>
      <p:bldP spid="3" grpId="0" animBg="1"/>
      <p:bldP spid="5" grpId="0" animBg="1"/>
      <p:bldP spid="9" grpId="0" animBg="1"/>
      <p:bldP spid="215089" grpId="0" animBg="1"/>
      <p:bldP spid="32813" grpId="0" animBg="1"/>
      <p:bldP spid="328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7772400" cy="636587"/>
          </a:xfrm>
        </p:spPr>
        <p:txBody>
          <a:bodyPr/>
          <a:lstStyle/>
          <a:p>
            <a:pPr algn="ctr" eaLnBrk="1" hangingPunct="1"/>
            <a:r>
              <a:rPr lang="en-US" sz="3200" dirty="0" smtClean="0">
                <a:solidFill>
                  <a:srgbClr val="4603CD"/>
                </a:solidFill>
              </a:rPr>
              <a:t>Secret Sharing</a:t>
            </a:r>
            <a:r>
              <a:rPr lang="en-US" sz="3200" kern="0" dirty="0" smtClean="0"/>
              <a:t> </a:t>
            </a:r>
            <a:r>
              <a:rPr lang="en-US" sz="2400" kern="0" dirty="0" smtClean="0"/>
              <a:t>[Shamir79,Blakley79,ItoSaitoNishizeki87]</a:t>
            </a:r>
            <a:r>
              <a:rPr lang="en-US" sz="2400" kern="0" dirty="0" smtClean="0">
                <a:solidFill>
                  <a:srgbClr val="4603CD"/>
                </a:solidFill>
              </a:rPr>
              <a:t> </a:t>
            </a:r>
            <a:endParaRPr lang="en-US" sz="2400" dirty="0" smtClean="0">
              <a:solidFill>
                <a:srgbClr val="4603CD"/>
              </a:solidFill>
            </a:endParaRPr>
          </a:p>
        </p:txBody>
      </p:sp>
      <p:sp>
        <p:nvSpPr>
          <p:cNvPr id="147471" name="Rectangle 15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3733800"/>
            <a:ext cx="8763000" cy="2667000"/>
          </a:xfrm>
        </p:spPr>
        <p:txBody>
          <a:bodyPr/>
          <a:lstStyle/>
          <a:p>
            <a:pPr marL="169863" indent="-169863" eaLnBrk="1" hangingPunct="1">
              <a:buClrTx/>
              <a:defRPr/>
            </a:pPr>
            <a:r>
              <a:rPr lang="en-US" sz="2100" b="1" dirty="0" smtClean="0">
                <a:latin typeface="Consolas" pitchFamily="49" charset="0"/>
                <a:cs typeface="Guttman Aharoni" pitchFamily="2" charset="-79"/>
              </a:rPr>
              <a:t>Participants: </a:t>
            </a:r>
            <a:r>
              <a:rPr lang="en-US" sz="2100" b="1" i="1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Euclid Math One" pitchFamily="18" charset="2"/>
              </a:rPr>
              <a:t>P</a:t>
            </a:r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Euclid Math One" pitchFamily="18" charset="2"/>
              </a:rPr>
              <a:t>={p</a:t>
            </a:r>
            <a:r>
              <a:rPr lang="en-US" sz="2100" b="1" baseline="-25000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Euclid Math One" pitchFamily="18" charset="2"/>
              </a:rPr>
              <a:t>1</a:t>
            </a:r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Euclid Math One" pitchFamily="18" charset="2"/>
              </a:rPr>
              <a:t>,…,</a:t>
            </a:r>
            <a:r>
              <a:rPr lang="en-US" sz="2100" b="1" dirty="0" err="1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Euclid Math One" pitchFamily="18" charset="2"/>
              </a:rPr>
              <a:t>p</a:t>
            </a:r>
            <a:r>
              <a:rPr lang="en-US" sz="2100" b="1" i="1" baseline="-25000" dirty="0" err="1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Euclid Math One" pitchFamily="18" charset="2"/>
              </a:rPr>
              <a:t>n</a:t>
            </a:r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Euclid Math One" pitchFamily="18" charset="2"/>
              </a:rPr>
              <a:t>}</a:t>
            </a:r>
          </a:p>
          <a:p>
            <a:pPr marL="169863" indent="-169863" eaLnBrk="1" hangingPunct="1">
              <a:buClrTx/>
              <a:defRPr/>
            </a:pPr>
            <a:r>
              <a:rPr lang="en-US" sz="2100" b="1" dirty="0" smtClean="0">
                <a:latin typeface="Consolas" pitchFamily="49" charset="0"/>
                <a:cs typeface="Guttman Aharoni" pitchFamily="2" charset="-79"/>
              </a:rPr>
              <a:t>Access Structure</a:t>
            </a:r>
            <a:r>
              <a:rPr lang="en-US" sz="2100" b="1" i="1" dirty="0" smtClean="0">
                <a:latin typeface="Consolas" pitchFamily="49" charset="0"/>
                <a:cs typeface="Guttman Aharoni" pitchFamily="2" charset="-79"/>
              </a:rPr>
              <a:t> </a:t>
            </a:r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Euclid Math One" pitchFamily="18" charset="2"/>
              </a:rPr>
              <a:t></a:t>
            </a:r>
            <a:r>
              <a:rPr lang="en-US" sz="2100" b="1" i="1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Euclid Math One" pitchFamily="18" charset="2"/>
              </a:rPr>
              <a:t> </a:t>
            </a:r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Euclid Symbol" pitchFamily="18" charset="2"/>
              </a:rPr>
              <a:t> </a:t>
            </a:r>
            <a:r>
              <a:rPr lang="en-US" sz="2100" b="1" i="1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Euclid Symbol" pitchFamily="18" charset="2"/>
              </a:rPr>
              <a:t>2</a:t>
            </a:r>
            <a:r>
              <a:rPr lang="en-US" sz="2100" b="1" i="1" baseline="30000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Euclid Symbol" pitchFamily="18" charset="2"/>
              </a:rPr>
              <a:t>P</a:t>
            </a:r>
            <a:endParaRPr lang="en-US" sz="2100" b="1" baseline="30000" dirty="0" smtClean="0">
              <a:solidFill>
                <a:schemeClr val="hlink"/>
              </a:solidFill>
              <a:latin typeface="Consolas" pitchFamily="49" charset="0"/>
              <a:cs typeface="Guttman Aharoni" pitchFamily="2" charset="-79"/>
              <a:sym typeface="Euclid Symbol" pitchFamily="18" charset="2"/>
            </a:endParaRPr>
          </a:p>
          <a:p>
            <a:pPr marL="169863" indent="-169863" eaLnBrk="1" hangingPunct="1">
              <a:buClrTx/>
              <a:defRPr/>
            </a:pPr>
            <a:r>
              <a:rPr lang="en-US" sz="2100" b="1" dirty="0" smtClean="0">
                <a:latin typeface="Consolas" pitchFamily="49" charset="0"/>
                <a:cs typeface="Guttman Aharoni" pitchFamily="2" charset="-79"/>
                <a:sym typeface="Symbol" pitchFamily="18" charset="2"/>
              </a:rPr>
              <a:t>A scheme </a:t>
            </a:r>
            <a:r>
              <a:rPr lang="en-US" sz="2100" b="1" i="1" dirty="0" smtClean="0">
                <a:latin typeface="Consolas" pitchFamily="49" charset="0"/>
                <a:cs typeface="Guttman Aharoni" pitchFamily="2" charset="-79"/>
                <a:sym typeface="Symbol" pitchFamily="18" charset="2"/>
              </a:rPr>
              <a:t>realizes</a:t>
            </a:r>
            <a:r>
              <a:rPr lang="en-US" sz="2100" b="1" dirty="0" smtClean="0">
                <a:latin typeface="Consolas" pitchFamily="49" charset="0"/>
                <a:cs typeface="Guttman Aharoni" pitchFamily="2" charset="-79"/>
                <a:sym typeface="Symbol" pitchFamily="18" charset="2"/>
              </a:rPr>
              <a:t> </a:t>
            </a:r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Euclid Math One" pitchFamily="18" charset="2"/>
              </a:rPr>
              <a:t></a:t>
            </a:r>
            <a:r>
              <a:rPr lang="en-US" sz="2100" b="1" i="1" dirty="0" smtClean="0">
                <a:latin typeface="Consolas" pitchFamily="49" charset="0"/>
                <a:cs typeface="Guttman Aharoni" pitchFamily="2" charset="-79"/>
                <a:sym typeface="Euclid Math One" pitchFamily="18" charset="2"/>
              </a:rPr>
              <a:t> </a:t>
            </a:r>
            <a:r>
              <a:rPr lang="en-US" sz="2100" b="1" dirty="0" smtClean="0">
                <a:latin typeface="Consolas" pitchFamily="49" charset="0"/>
                <a:cs typeface="Guttman Aharoni" pitchFamily="2" charset="-79"/>
                <a:sym typeface="Symbol" pitchFamily="18" charset="2"/>
              </a:rPr>
              <a:t>if:</a:t>
            </a:r>
          </a:p>
          <a:p>
            <a:pPr marL="534988" lvl="1" indent="-169863" eaLnBrk="1" hangingPunct="1">
              <a:buClrTx/>
              <a:defRPr/>
            </a:pPr>
            <a:r>
              <a:rPr lang="en-US" sz="21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olas" pitchFamily="49" charset="0"/>
                <a:cs typeface="Guttman Aharoni" pitchFamily="2" charset="-79"/>
                <a:sym typeface="Symbol" pitchFamily="18" charset="2"/>
              </a:rPr>
              <a:t>Correctness</a:t>
            </a:r>
            <a:r>
              <a:rPr lang="en-US" sz="2100" b="1" dirty="0" smtClean="0">
                <a:solidFill>
                  <a:schemeClr val="tx2"/>
                </a:solidFill>
                <a:latin typeface="Consolas" pitchFamily="49" charset="0"/>
                <a:cs typeface="Guttman Aharoni" pitchFamily="2" charset="-79"/>
                <a:sym typeface="Symbol" pitchFamily="18" charset="2"/>
              </a:rPr>
              <a:t>:</a:t>
            </a:r>
            <a:r>
              <a:rPr lang="en-US" sz="2100" b="1" dirty="0" smtClean="0">
                <a:latin typeface="Consolas" pitchFamily="49" charset="0"/>
                <a:cs typeface="Guttman Aharoni" pitchFamily="2" charset="-79"/>
                <a:sym typeface="Symbol" pitchFamily="18" charset="2"/>
              </a:rPr>
              <a:t> every authorized set </a:t>
            </a:r>
            <a:r>
              <a:rPr lang="en-US" sz="2100" b="1" i="1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Symbol" pitchFamily="18" charset="2"/>
              </a:rPr>
              <a:t>B</a:t>
            </a:r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Euclid Symbol" pitchFamily="18" charset="2"/>
              </a:rPr>
              <a:t></a:t>
            </a:r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Euclid Math One" pitchFamily="18" charset="2"/>
              </a:rPr>
              <a:t></a:t>
            </a:r>
            <a:r>
              <a:rPr lang="en-US" sz="2100" b="1" i="1" dirty="0" smtClean="0">
                <a:latin typeface="Consolas" pitchFamily="49" charset="0"/>
                <a:cs typeface="Guttman Aharoni" pitchFamily="2" charset="-79"/>
                <a:sym typeface="Symbol" pitchFamily="18" charset="2"/>
              </a:rPr>
              <a:t> </a:t>
            </a:r>
            <a:r>
              <a:rPr lang="en-US" sz="2100" b="1" dirty="0" smtClean="0">
                <a:latin typeface="Consolas" pitchFamily="49" charset="0"/>
                <a:cs typeface="Guttman Aharoni" pitchFamily="2" charset="-79"/>
                <a:sym typeface="Symbol" pitchFamily="18" charset="2"/>
              </a:rPr>
              <a:t>can recover </a:t>
            </a:r>
            <a:r>
              <a:rPr lang="en-US" sz="2100" b="1" i="1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Symbol" pitchFamily="18" charset="2"/>
              </a:rPr>
              <a:t>s</a:t>
            </a:r>
            <a:endParaRPr lang="en-US" sz="2100" b="1" dirty="0" smtClean="0">
              <a:latin typeface="Consolas" pitchFamily="49" charset="0"/>
              <a:cs typeface="Guttman Aharoni" pitchFamily="2" charset="-79"/>
              <a:sym typeface="Symbol" pitchFamily="18" charset="2"/>
            </a:endParaRPr>
          </a:p>
          <a:p>
            <a:pPr marL="534988" lvl="1" indent="-169863" eaLnBrk="1" hangingPunct="1">
              <a:buClrTx/>
              <a:defRPr/>
            </a:pPr>
            <a:r>
              <a:rPr lang="en-US" sz="21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olas" pitchFamily="49" charset="0"/>
                <a:cs typeface="Guttman Aharoni" pitchFamily="2" charset="-79"/>
                <a:sym typeface="Symbol" pitchFamily="18" charset="2"/>
              </a:rPr>
              <a:t>Privacy</a:t>
            </a:r>
            <a:r>
              <a:rPr lang="en-US" sz="2100" b="1" dirty="0" smtClean="0">
                <a:solidFill>
                  <a:schemeClr val="tx2"/>
                </a:solidFill>
                <a:latin typeface="Consolas" pitchFamily="49" charset="0"/>
                <a:cs typeface="Guttman Aharoni" pitchFamily="2" charset="-79"/>
                <a:sym typeface="Symbol" pitchFamily="18" charset="2"/>
              </a:rPr>
              <a:t>: </a:t>
            </a:r>
            <a:r>
              <a:rPr lang="en-US" sz="2100" b="1" dirty="0" smtClean="0">
                <a:latin typeface="Consolas" pitchFamily="49" charset="0"/>
                <a:cs typeface="Guttman Aharoni" pitchFamily="2" charset="-79"/>
                <a:sym typeface="Symbol" pitchFamily="18" charset="2"/>
              </a:rPr>
              <a:t>every unauthorized set </a:t>
            </a:r>
            <a:r>
              <a:rPr lang="en-US" sz="2100" b="1" i="1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Symbol" pitchFamily="18" charset="2"/>
              </a:rPr>
              <a:t>B</a:t>
            </a:r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Euclid Symbol" pitchFamily="18" charset="2"/>
              </a:rPr>
              <a:t></a:t>
            </a:r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Euclid Math One" pitchFamily="18" charset="2"/>
              </a:rPr>
              <a:t></a:t>
            </a:r>
            <a:r>
              <a:rPr lang="en-US" sz="2100" b="1" dirty="0" smtClean="0">
                <a:solidFill>
                  <a:srgbClr val="000066"/>
                </a:solidFill>
                <a:latin typeface="Consolas" pitchFamily="49" charset="0"/>
                <a:cs typeface="Guttman Aharoni" pitchFamily="2" charset="-79"/>
                <a:sym typeface="Symbol" pitchFamily="18" charset="2"/>
              </a:rPr>
              <a:t> </a:t>
            </a:r>
            <a:r>
              <a:rPr lang="en-US" sz="2100" b="1" dirty="0" smtClean="0">
                <a:latin typeface="Consolas" pitchFamily="49" charset="0"/>
                <a:cs typeface="Guttman Aharoni" pitchFamily="2" charset="-79"/>
                <a:sym typeface="Symbol" pitchFamily="18" charset="2"/>
              </a:rPr>
              <a:t>cannot learn anything about</a:t>
            </a:r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Symbol" pitchFamily="18" charset="2"/>
              </a:rPr>
              <a:t> </a:t>
            </a:r>
            <a:r>
              <a:rPr lang="en-US" sz="2100" b="1" i="1" dirty="0" smtClean="0">
                <a:solidFill>
                  <a:schemeClr val="hlink"/>
                </a:solidFill>
                <a:latin typeface="Consolas" pitchFamily="49" charset="0"/>
                <a:cs typeface="Guttman Aharoni" pitchFamily="2" charset="-79"/>
                <a:sym typeface="Symbol" pitchFamily="18" charset="2"/>
              </a:rPr>
              <a:t>s</a:t>
            </a:r>
            <a:endParaRPr lang="en-US" sz="2100" b="1" dirty="0" smtClean="0">
              <a:latin typeface="Consolas" pitchFamily="49" charset="0"/>
              <a:cs typeface="Guttman Aharoni" pitchFamily="2" charset="-79"/>
              <a:sym typeface="Symbol" pitchFamily="18" charset="2"/>
            </a:endParaRPr>
          </a:p>
        </p:txBody>
      </p:sp>
      <p:sp>
        <p:nvSpPr>
          <p:cNvPr id="1029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4D6FE5-0314-4360-955F-E44A45C749A5}" type="slidenum">
              <a:rPr lang="he-IL" smtClean="0">
                <a:solidFill>
                  <a:srgbClr val="1D4577"/>
                </a:solidFill>
                <a:latin typeface="Frutiger SAIN Bd v.1"/>
                <a:cs typeface="Arial" pitchFamily="34" charset="0"/>
              </a:rPr>
              <a:pPr/>
              <a:t>3</a:t>
            </a:fld>
            <a:endParaRPr lang="en-US" smtClean="0">
              <a:solidFill>
                <a:srgbClr val="1D4577"/>
              </a:solidFill>
              <a:latin typeface="Frutiger SAIN Bd v.1"/>
              <a:cs typeface="Arial" pitchFamily="34" charset="0"/>
            </a:endParaRPr>
          </a:p>
        </p:txBody>
      </p:sp>
      <p:sp>
        <p:nvSpPr>
          <p:cNvPr id="1031" name="Oval 2"/>
          <p:cNvSpPr>
            <a:spLocks noChangeArrowheads="1"/>
          </p:cNvSpPr>
          <p:nvPr/>
        </p:nvSpPr>
        <p:spPr bwMode="auto">
          <a:xfrm>
            <a:off x="2462213" y="1638300"/>
            <a:ext cx="609600" cy="328613"/>
          </a:xfrm>
          <a:prstGeom prst="ellipse">
            <a:avLst/>
          </a:prstGeom>
          <a:solidFill>
            <a:srgbClr val="FF9999"/>
          </a:solidFill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he-IL" sz="2000">
              <a:latin typeface="Frutiger SAIN Bd v.1"/>
            </a:endParaRP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2590800" y="1130300"/>
            <a:ext cx="3505200" cy="469900"/>
            <a:chOff x="1632" y="712"/>
            <a:chExt cx="2208" cy="296"/>
          </a:xfrm>
        </p:grpSpPr>
        <p:sp>
          <p:nvSpPr>
            <p:cNvPr id="1048" name="Rectangle 4"/>
            <p:cNvSpPr>
              <a:spLocks noChangeArrowheads="1"/>
            </p:cNvSpPr>
            <p:nvPr/>
          </p:nvSpPr>
          <p:spPr bwMode="auto">
            <a:xfrm>
              <a:off x="1632" y="714"/>
              <a:ext cx="271" cy="24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>
                <a:spcBef>
                  <a:spcPct val="5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sz="2200">
                  <a:solidFill>
                    <a:srgbClr val="800080"/>
                  </a:solidFill>
                  <a:latin typeface="Times New Roman" pitchFamily="18" charset="0"/>
                  <a:cs typeface="Levenim MT" pitchFamily="2" charset="-79"/>
                </a:rPr>
                <a:t>p</a:t>
              </a:r>
              <a:r>
                <a:rPr lang="en-US" sz="2200" baseline="-25000">
                  <a:solidFill>
                    <a:srgbClr val="800080"/>
                  </a:solidFill>
                  <a:latin typeface="Times New Roman" pitchFamily="18" charset="0"/>
                  <a:cs typeface="Levenim MT" pitchFamily="2" charset="-79"/>
                </a:rPr>
                <a:t>1</a:t>
              </a:r>
              <a:endParaRPr lang="en-US" sz="1000" baseline="-25000">
                <a:solidFill>
                  <a:srgbClr val="800080"/>
                </a:solidFill>
                <a:latin typeface="Times New Roman" pitchFamily="18" charset="0"/>
                <a:cs typeface="Levenim MT" pitchFamily="2" charset="-79"/>
              </a:endParaRPr>
            </a:p>
          </p:txBody>
        </p:sp>
        <p:sp>
          <p:nvSpPr>
            <p:cNvPr id="1049" name="Rectangle 5"/>
            <p:cNvSpPr>
              <a:spLocks noChangeArrowheads="1"/>
            </p:cNvSpPr>
            <p:nvPr/>
          </p:nvSpPr>
          <p:spPr bwMode="auto">
            <a:xfrm>
              <a:off x="2160" y="717"/>
              <a:ext cx="271" cy="24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>
                <a:spcBef>
                  <a:spcPct val="5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sz="2200">
                  <a:solidFill>
                    <a:srgbClr val="800080"/>
                  </a:solidFill>
                  <a:latin typeface="Times New Roman" pitchFamily="18" charset="0"/>
                  <a:cs typeface="Levenim MT" pitchFamily="2" charset="-79"/>
                </a:rPr>
                <a:t>p</a:t>
              </a:r>
              <a:r>
                <a:rPr lang="en-US" sz="2200" baseline="-25000">
                  <a:solidFill>
                    <a:srgbClr val="800080"/>
                  </a:solidFill>
                  <a:latin typeface="Times New Roman" pitchFamily="18" charset="0"/>
                  <a:cs typeface="Levenim MT" pitchFamily="2" charset="-79"/>
                </a:rPr>
                <a:t>2</a:t>
              </a:r>
              <a:endParaRPr lang="en-US" sz="1000" baseline="-25000">
                <a:solidFill>
                  <a:srgbClr val="800080"/>
                </a:solidFill>
                <a:latin typeface="Times New Roman" pitchFamily="18" charset="0"/>
                <a:cs typeface="Levenim MT" pitchFamily="2" charset="-79"/>
              </a:endParaRPr>
            </a:p>
          </p:txBody>
        </p:sp>
        <p:sp>
          <p:nvSpPr>
            <p:cNvPr id="1050" name="Rectangle 6"/>
            <p:cNvSpPr>
              <a:spLocks noChangeArrowheads="1"/>
            </p:cNvSpPr>
            <p:nvPr/>
          </p:nvSpPr>
          <p:spPr bwMode="auto">
            <a:xfrm>
              <a:off x="3569" y="712"/>
              <a:ext cx="271" cy="29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>
                <a:spcBef>
                  <a:spcPct val="5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</a:pPr>
              <a:r>
                <a:rPr lang="en-US" sz="2200">
                  <a:solidFill>
                    <a:srgbClr val="800080"/>
                  </a:solidFill>
                  <a:latin typeface="Times New Roman" pitchFamily="18" charset="0"/>
                  <a:cs typeface="Levenim MT" pitchFamily="2" charset="-79"/>
                </a:rPr>
                <a:t>p</a:t>
              </a:r>
              <a:r>
                <a:rPr lang="en-US" sz="2200" i="1" baseline="-25000">
                  <a:solidFill>
                    <a:srgbClr val="800080"/>
                  </a:solidFill>
                  <a:latin typeface="Times New Roman" pitchFamily="18" charset="0"/>
                  <a:cs typeface="Levenim MT" pitchFamily="2" charset="-79"/>
                </a:rPr>
                <a:t>n</a:t>
              </a:r>
              <a:endParaRPr lang="en-US" sz="1000" baseline="-25000">
                <a:solidFill>
                  <a:srgbClr val="800080"/>
                </a:solidFill>
                <a:latin typeface="Times New Roman" pitchFamily="18" charset="0"/>
                <a:cs typeface="Levenim MT" pitchFamily="2" charset="-79"/>
              </a:endParaRPr>
            </a:p>
          </p:txBody>
        </p:sp>
      </p:grpSp>
      <p:sp>
        <p:nvSpPr>
          <p:cNvPr id="1032" name="Text Box 7"/>
          <p:cNvSpPr txBox="1">
            <a:spLocks noChangeArrowheads="1"/>
          </p:cNvSpPr>
          <p:nvPr/>
        </p:nvSpPr>
        <p:spPr bwMode="auto">
          <a:xfrm>
            <a:off x="2286000" y="2368550"/>
            <a:ext cx="3962400" cy="524567"/>
          </a:xfrm>
          <a:prstGeom prst="rect">
            <a:avLst/>
          </a:prstGeom>
          <a:solidFill>
            <a:srgbClr val="9999FF">
              <a:alpha val="50195"/>
            </a:srgbClr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1033" name="Oval 8"/>
          <p:cNvSpPr>
            <a:spLocks noChangeArrowheads="1"/>
          </p:cNvSpPr>
          <p:nvPr/>
        </p:nvSpPr>
        <p:spPr bwMode="auto">
          <a:xfrm>
            <a:off x="2590800" y="3325813"/>
            <a:ext cx="381000" cy="381000"/>
          </a:xfrm>
          <a:prstGeom prst="ellipse">
            <a:avLst/>
          </a:prstGeom>
          <a:solidFill>
            <a:srgbClr val="FF0066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he-IL" sz="2400">
              <a:latin typeface="Times New Roman" pitchFamily="18" charset="0"/>
            </a:endParaRPr>
          </a:p>
        </p:txBody>
      </p:sp>
      <p:sp>
        <p:nvSpPr>
          <p:cNvPr id="1034" name="Text Box 9"/>
          <p:cNvSpPr txBox="1">
            <a:spLocks noChangeArrowheads="1"/>
          </p:cNvSpPr>
          <p:nvPr/>
        </p:nvSpPr>
        <p:spPr bwMode="auto">
          <a:xfrm>
            <a:off x="2614613" y="3249613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2400" i="1" dirty="0">
                <a:latin typeface="Times New Roman" pitchFamily="18" charset="0"/>
              </a:rPr>
              <a:t>s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1035" name="Line 10"/>
          <p:cNvSpPr>
            <a:spLocks noChangeShapeType="1"/>
          </p:cNvSpPr>
          <p:nvPr/>
        </p:nvSpPr>
        <p:spPr bwMode="auto">
          <a:xfrm flipV="1">
            <a:off x="2794000" y="2944813"/>
            <a:ext cx="0" cy="338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7" name="Line 11"/>
          <p:cNvSpPr>
            <a:spLocks noChangeShapeType="1"/>
          </p:cNvSpPr>
          <p:nvPr/>
        </p:nvSpPr>
        <p:spPr bwMode="auto">
          <a:xfrm flipV="1">
            <a:off x="5791200" y="2106613"/>
            <a:ext cx="0" cy="261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8" name="Line 12"/>
          <p:cNvSpPr>
            <a:spLocks noChangeShapeType="1"/>
          </p:cNvSpPr>
          <p:nvPr/>
        </p:nvSpPr>
        <p:spPr bwMode="auto">
          <a:xfrm flipV="1">
            <a:off x="3514725" y="2106613"/>
            <a:ext cx="0" cy="261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9" name="Line 13"/>
          <p:cNvSpPr>
            <a:spLocks noChangeShapeType="1"/>
          </p:cNvSpPr>
          <p:nvPr/>
        </p:nvSpPr>
        <p:spPr bwMode="auto">
          <a:xfrm flipV="1">
            <a:off x="2743200" y="2106613"/>
            <a:ext cx="0" cy="261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0" name="Text Box 14"/>
          <p:cNvSpPr txBox="1">
            <a:spLocks noChangeArrowheads="1"/>
          </p:cNvSpPr>
          <p:nvPr/>
        </p:nvSpPr>
        <p:spPr bwMode="auto">
          <a:xfrm>
            <a:off x="2501900" y="15240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2400" i="1">
                <a:latin typeface="Times New Roman" pitchFamily="18" charset="0"/>
              </a:rPr>
              <a:t>s</a:t>
            </a:r>
            <a:r>
              <a:rPr lang="en-US" sz="2400" baseline="-25000">
                <a:latin typeface="Times New Roman" pitchFamily="18" charset="0"/>
              </a:rPr>
              <a:t>1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254500" y="1701800"/>
          <a:ext cx="774700" cy="328613"/>
        </p:xfrm>
        <a:graphic>
          <a:graphicData uri="http://schemas.openxmlformats.org/presentationml/2006/ole">
            <p:oleObj spid="_x0000_s1026" name="Equation" r:id="rId4" imgW="177480" imgH="75960" progId="Equation.3">
              <p:embed/>
            </p:oleObj>
          </a:graphicData>
        </a:graphic>
      </p:graphicFrame>
      <p:sp>
        <p:nvSpPr>
          <p:cNvPr id="3" name="Rectangle 17"/>
          <p:cNvSpPr>
            <a:spLocks noChangeArrowheads="1"/>
          </p:cNvSpPr>
          <p:nvPr/>
        </p:nvSpPr>
        <p:spPr bwMode="auto">
          <a:xfrm>
            <a:off x="4495800" y="3325813"/>
            <a:ext cx="17399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he-IL" sz="2000">
              <a:latin typeface="Frutiger SAIN Bd v.1"/>
            </a:endParaRPr>
          </a:p>
        </p:txBody>
      </p:sp>
      <p:sp>
        <p:nvSpPr>
          <p:cNvPr id="1041" name="Text Box 18"/>
          <p:cNvSpPr txBox="1">
            <a:spLocks noChangeArrowheads="1"/>
          </p:cNvSpPr>
          <p:nvPr/>
        </p:nvSpPr>
        <p:spPr bwMode="auto">
          <a:xfrm>
            <a:off x="5168900" y="3249613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2400" i="1">
                <a:latin typeface="Times New Roman" pitchFamily="18" charset="0"/>
              </a:rPr>
              <a:t>r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042" name="Line 19"/>
          <p:cNvSpPr>
            <a:spLocks noChangeShapeType="1"/>
          </p:cNvSpPr>
          <p:nvPr/>
        </p:nvSpPr>
        <p:spPr bwMode="auto">
          <a:xfrm flipV="1">
            <a:off x="5321300" y="2944813"/>
            <a:ext cx="0" cy="338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4" name="Oval 20"/>
          <p:cNvSpPr>
            <a:spLocks noChangeArrowheads="1"/>
          </p:cNvSpPr>
          <p:nvPr/>
        </p:nvSpPr>
        <p:spPr bwMode="auto">
          <a:xfrm>
            <a:off x="3211513" y="1638300"/>
            <a:ext cx="649287" cy="328613"/>
          </a:xfrm>
          <a:prstGeom prst="ellipse">
            <a:avLst/>
          </a:prstGeom>
          <a:solidFill>
            <a:srgbClr val="FF9999"/>
          </a:solidFill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he-IL" sz="2000">
              <a:latin typeface="Frutiger SAIN Bd v.1"/>
            </a:endParaRPr>
          </a:p>
        </p:txBody>
      </p:sp>
      <p:sp>
        <p:nvSpPr>
          <p:cNvPr id="1045" name="Text Box 21"/>
          <p:cNvSpPr txBox="1">
            <a:spLocks noChangeArrowheads="1"/>
          </p:cNvSpPr>
          <p:nvPr/>
        </p:nvSpPr>
        <p:spPr bwMode="auto">
          <a:xfrm>
            <a:off x="3276600" y="15240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2400" i="1">
                <a:latin typeface="Times New Roman" pitchFamily="18" charset="0"/>
              </a:rPr>
              <a:t>s</a:t>
            </a:r>
            <a:r>
              <a:rPr lang="en-US" sz="24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1046" name="Oval 22"/>
          <p:cNvSpPr>
            <a:spLocks noChangeArrowheads="1"/>
          </p:cNvSpPr>
          <p:nvPr/>
        </p:nvSpPr>
        <p:spPr bwMode="auto">
          <a:xfrm>
            <a:off x="5486400" y="1638300"/>
            <a:ext cx="609600" cy="328613"/>
          </a:xfrm>
          <a:prstGeom prst="ellipse">
            <a:avLst/>
          </a:prstGeom>
          <a:solidFill>
            <a:srgbClr val="FF9999"/>
          </a:solidFill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he-IL" sz="2000">
              <a:latin typeface="Frutiger SAIN Bd v.1"/>
            </a:endParaRPr>
          </a:p>
        </p:txBody>
      </p:sp>
      <p:sp>
        <p:nvSpPr>
          <p:cNvPr id="1047" name="Text Box 23"/>
          <p:cNvSpPr txBox="1">
            <a:spLocks noChangeArrowheads="1"/>
          </p:cNvSpPr>
          <p:nvPr/>
        </p:nvSpPr>
        <p:spPr bwMode="auto">
          <a:xfrm>
            <a:off x="5526088" y="15240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2400" i="1">
                <a:latin typeface="Times New Roman" pitchFamily="18" charset="0"/>
              </a:rPr>
              <a:t>s</a:t>
            </a:r>
            <a:r>
              <a:rPr lang="en-US" sz="2400" i="1" baseline="-25000">
                <a:latin typeface="Times New Roman" pitchFamily="18" charset="0"/>
              </a:rPr>
              <a:t>n</a:t>
            </a:r>
            <a:endParaRPr lang="en-US" sz="2400" baseline="-25000">
              <a:latin typeface="Times New Roman" pitchFamily="18" charset="0"/>
            </a:endParaRP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71" grpId="0" uiExpand="1" build="p"/>
      <p:bldP spid="1031" grpId="0" animBg="1"/>
      <p:bldP spid="1032" grpId="0" animBg="1"/>
      <p:bldP spid="1033" grpId="0" animBg="1"/>
      <p:bldP spid="1034" grpId="0"/>
      <p:bldP spid="1035" grpId="0" animBg="1"/>
      <p:bldP spid="1037" grpId="0" animBg="1"/>
      <p:bldP spid="1038" grpId="0" animBg="1"/>
      <p:bldP spid="1039" grpId="0" animBg="1"/>
      <p:bldP spid="1040" grpId="0"/>
      <p:bldP spid="3" grpId="0" animBg="1"/>
      <p:bldP spid="1041" grpId="0"/>
      <p:bldP spid="1042" grpId="0" animBg="1"/>
      <p:bldP spid="1044" grpId="0" animBg="1"/>
      <p:bldP spid="1045" grpId="0"/>
      <p:bldP spid="1046" grpId="0" animBg="1"/>
      <p:bldP spid="104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0"/>
            <a:ext cx="7772400" cy="838200"/>
          </a:xfrm>
        </p:spPr>
        <p:txBody>
          <a:bodyPr/>
          <a:lstStyle/>
          <a:p>
            <a:pPr algn="ctr" eaLnBrk="1" hangingPunct="1"/>
            <a:r>
              <a:rPr lang="en-US" sz="3200" dirty="0" smtClean="0">
                <a:solidFill>
                  <a:srgbClr val="4603CD"/>
                </a:solidFill>
              </a:rPr>
              <a:t>When Can Information Inequalities Help?</a:t>
            </a:r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76200" y="838200"/>
            <a:ext cx="9067800" cy="5029200"/>
          </a:xfrm>
        </p:spPr>
        <p:txBody>
          <a:bodyPr/>
          <a:lstStyle/>
          <a:p>
            <a:pPr marL="457200" indent="-457200" eaLnBrk="1" hangingPunct="1"/>
            <a:r>
              <a:rPr lang="en-US" b="1" dirty="0" smtClean="0">
                <a:latin typeface="Consolas" pitchFamily="49" charset="0"/>
                <a:sym typeface="Mathematica1" pitchFamily="2" charset="2"/>
              </a:rPr>
              <a:t>Lemma: Assume </a:t>
            </a:r>
            <a:r>
              <a:rPr lang="en-US" sz="2400" b="1" i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S</a:t>
            </a: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∊</a:t>
            </a:r>
            <a:r>
              <a:rPr lang="en-US" sz="2400" b="1" baseline="-25000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R</a:t>
            </a: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{0,1}</a:t>
            </a:r>
            <a:r>
              <a:rPr lang="en-US" sz="2400" b="1" dirty="0" smtClean="0">
                <a:latin typeface="Consolas" pitchFamily="49" charset="0"/>
                <a:sym typeface="Mathematica1" pitchFamily="2" charset="2"/>
              </a:rPr>
              <a:t>.</a:t>
            </a:r>
            <a:r>
              <a:rPr lang="en-US" sz="24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 </a:t>
            </a:r>
            <a:endParaRPr lang="en-US" b="1" dirty="0" smtClean="0">
              <a:solidFill>
                <a:schemeClr val="hlink"/>
              </a:solidFill>
              <a:latin typeface="Consolas" pitchFamily="49" charset="0"/>
              <a:sym typeface="Symbol" pitchFamily="18" charset="2"/>
            </a:endParaRPr>
          </a:p>
          <a:p>
            <a:pPr marL="823913" lvl="1" indent="-457200" eaLnBrk="1" hangingPunct="1"/>
            <a:r>
              <a:rPr lang="en-US" b="1" i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A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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sym typeface="Euclid Math One" pitchFamily="18" charset="2"/>
              </a:rPr>
              <a:t> </a:t>
            </a:r>
            <a:r>
              <a:rPr lang="en-US" b="1" dirty="0" smtClean="0">
                <a:solidFill>
                  <a:schemeClr val="hlink"/>
                </a:solidFill>
                <a:sym typeface="Wingdings 3" pitchFamily="18" charset="2"/>
              </a:rPr>
              <a:t> 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H(</a:t>
            </a:r>
            <a:r>
              <a:rPr lang="en-US" b="1" i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S</a:t>
            </a:r>
            <a:r>
              <a:rPr lang="en-US" b="1" i="1" baseline="-25000" dirty="0" smtClean="0">
                <a:solidFill>
                  <a:schemeClr val="hlink"/>
                </a:solidFill>
                <a:latin typeface="Consolas" pitchFamily="49" charset="0"/>
              </a:rPr>
              <a:t>A</a:t>
            </a:r>
            <a:r>
              <a:rPr lang="en-US" b="1" i="1" dirty="0" smtClean="0">
                <a:solidFill>
                  <a:schemeClr val="accent2"/>
                </a:solidFill>
                <a:latin typeface="Consolas" pitchFamily="49" charset="0"/>
                <a:cs typeface="Guttman Haim" pitchFamily="2" charset="-79"/>
              </a:rPr>
              <a:t>S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)=H(</a:t>
            </a:r>
            <a:r>
              <a:rPr lang="en-US" b="1" i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S</a:t>
            </a:r>
            <a:r>
              <a:rPr lang="en-US" b="1" i="1" baseline="-25000" dirty="0" smtClean="0">
                <a:solidFill>
                  <a:schemeClr val="hlink"/>
                </a:solidFill>
                <a:latin typeface="Consolas" pitchFamily="49" charset="0"/>
              </a:rPr>
              <a:t>A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)+H(</a:t>
            </a:r>
            <a:r>
              <a:rPr lang="en-US" b="1" i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S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)=H(</a:t>
            </a:r>
            <a:r>
              <a:rPr lang="en-US" b="1" i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S</a:t>
            </a:r>
            <a:r>
              <a:rPr lang="en-US" b="1" i="1" baseline="-25000" dirty="0" smtClean="0">
                <a:solidFill>
                  <a:schemeClr val="hlink"/>
                </a:solidFill>
                <a:latin typeface="Consolas" pitchFamily="49" charset="0"/>
              </a:rPr>
              <a:t>A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)</a:t>
            </a:r>
            <a:r>
              <a:rPr lang="en-US" b="1" dirty="0" smtClean="0">
                <a:solidFill>
                  <a:srgbClr val="EF241F"/>
                </a:solidFill>
                <a:latin typeface="Consolas" pitchFamily="49" charset="0"/>
                <a:sym typeface="Symbol" pitchFamily="18" charset="2"/>
              </a:rPr>
              <a:t>+1 	</a:t>
            </a:r>
            <a:r>
              <a:rPr lang="en-US" sz="2600" b="1" dirty="0" smtClean="0">
                <a:latin typeface="Consolas" pitchFamily="49" charset="0"/>
                <a:sym typeface="Symbol" pitchFamily="18" charset="2"/>
              </a:rPr>
              <a:t>(privacy)</a:t>
            </a:r>
          </a:p>
          <a:p>
            <a:pPr marL="823913" lvl="1" indent="-457200" eaLnBrk="1" hangingPunct="1"/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A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sym typeface="Euclid Symbol" pitchFamily="18" charset="2"/>
              </a:rPr>
              <a:t>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sym typeface="Euclid Math One" pitchFamily="18" charset="2"/>
              </a:rPr>
              <a:t> </a:t>
            </a:r>
            <a:r>
              <a:rPr lang="en-US" b="1" dirty="0" smtClean="0">
                <a:solidFill>
                  <a:schemeClr val="hlink"/>
                </a:solidFill>
                <a:sym typeface="Wingdings 3" pitchFamily="18" charset="2"/>
              </a:rPr>
              <a:t> 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H(</a:t>
            </a:r>
            <a:r>
              <a:rPr lang="en-US" b="1" i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S</a:t>
            </a:r>
            <a:r>
              <a:rPr lang="en-US" b="1" i="1" baseline="-25000" dirty="0" smtClean="0">
                <a:solidFill>
                  <a:schemeClr val="hlink"/>
                </a:solidFill>
                <a:latin typeface="Consolas" pitchFamily="49" charset="0"/>
              </a:rPr>
              <a:t>A</a:t>
            </a:r>
            <a:r>
              <a:rPr lang="en-US" b="1" i="1" dirty="0" smtClean="0">
                <a:solidFill>
                  <a:schemeClr val="accent2"/>
                </a:solidFill>
                <a:latin typeface="Consolas" pitchFamily="49" charset="0"/>
                <a:cs typeface="Guttman Haim" pitchFamily="2" charset="-79"/>
              </a:rPr>
              <a:t>S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)=H(</a:t>
            </a:r>
            <a:r>
              <a:rPr lang="en-US" b="1" i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S</a:t>
            </a:r>
            <a:r>
              <a:rPr lang="en-US" b="1" i="1" baseline="-25000" dirty="0" smtClean="0">
                <a:solidFill>
                  <a:schemeClr val="hlink"/>
                </a:solidFill>
                <a:latin typeface="Consolas" pitchFamily="49" charset="0"/>
              </a:rPr>
              <a:t>A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)	      	</a:t>
            </a:r>
            <a:r>
              <a:rPr lang="en-US" sz="2600" b="1" dirty="0" smtClean="0">
                <a:latin typeface="Consolas" pitchFamily="49" charset="0"/>
                <a:sym typeface="Symbol" pitchFamily="18" charset="2"/>
              </a:rPr>
              <a:t>(correctness)</a:t>
            </a:r>
          </a:p>
          <a:p>
            <a:pPr marL="457200" indent="-457200" eaLnBrk="1" hangingPunct="1"/>
            <a:endParaRPr lang="en-US" sz="1000" b="1" dirty="0" smtClean="0">
              <a:latin typeface="Consolas" pitchFamily="49" charset="0"/>
              <a:sym typeface="Mathematica1" pitchFamily="2" charset="2"/>
            </a:endParaRPr>
          </a:p>
          <a:p>
            <a:pPr marL="457200" indent="-457200" eaLnBrk="1" hangingPunct="1"/>
            <a:r>
              <a:rPr lang="en-US" b="1" dirty="0" smtClean="0">
                <a:latin typeface="Consolas" pitchFamily="49" charset="0"/>
                <a:sym typeface="Mathematica1" pitchFamily="2" charset="2"/>
              </a:rPr>
              <a:t>Usage:</a:t>
            </a:r>
          </a:p>
          <a:p>
            <a:pPr marL="457200" indent="-457200" eaLnBrk="1" hangingPunct="1">
              <a:buFont typeface="Wingdings 2" pitchFamily="18" charset="2"/>
              <a:buNone/>
            </a:pPr>
            <a:r>
              <a:rPr lang="en-US" b="1" dirty="0" smtClean="0">
                <a:sym typeface="Mathematica1" pitchFamily="2" charset="2"/>
              </a:rPr>
              <a:t>	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H(</a:t>
            </a:r>
            <a:r>
              <a:rPr lang="en-US" b="1" i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S</a:t>
            </a:r>
            <a:r>
              <a:rPr lang="en-US" b="1" i="1" baseline="-25000" dirty="0" smtClean="0">
                <a:solidFill>
                  <a:schemeClr val="hlink"/>
                </a:solidFill>
                <a:latin typeface="Consolas" pitchFamily="49" charset="0"/>
              </a:rPr>
              <a:t>A</a:t>
            </a:r>
            <a:r>
              <a:rPr lang="en-US" b="1" baseline="-36000" dirty="0" smtClean="0">
                <a:solidFill>
                  <a:schemeClr val="hlink"/>
                </a:solidFill>
                <a:latin typeface="Consolas" pitchFamily="49" charset="0"/>
              </a:rPr>
              <a:t>1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) + H(</a:t>
            </a:r>
            <a:r>
              <a:rPr lang="en-US" b="1" i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S</a:t>
            </a:r>
            <a:r>
              <a:rPr lang="en-US" b="1" i="1" baseline="-25000" dirty="0" smtClean="0">
                <a:solidFill>
                  <a:schemeClr val="hlink"/>
                </a:solidFill>
                <a:latin typeface="Consolas" pitchFamily="49" charset="0"/>
              </a:rPr>
              <a:t>A</a:t>
            </a:r>
            <a:r>
              <a:rPr lang="en-US" b="1" baseline="-36000" dirty="0" smtClean="0">
                <a:solidFill>
                  <a:schemeClr val="hlink"/>
                </a:solidFill>
                <a:latin typeface="Consolas" pitchFamily="49" charset="0"/>
              </a:rPr>
              <a:t>2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) 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  <a:sym typeface="Euclid Symbol" pitchFamily="18" charset="2"/>
              </a:rPr>
              <a:t>- 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H(</a:t>
            </a:r>
            <a:r>
              <a:rPr lang="en-US" b="1" i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S</a:t>
            </a:r>
            <a:r>
              <a:rPr lang="en-US" b="1" i="1" baseline="-25000" dirty="0" smtClean="0">
                <a:solidFill>
                  <a:schemeClr val="hlink"/>
                </a:solidFill>
                <a:latin typeface="Consolas" pitchFamily="49" charset="0"/>
              </a:rPr>
              <a:t>A</a:t>
            </a:r>
            <a:r>
              <a:rPr lang="en-US" b="1" baseline="-36000" dirty="0" smtClean="0">
                <a:solidFill>
                  <a:schemeClr val="hlink"/>
                </a:solidFill>
                <a:latin typeface="Consolas" pitchFamily="49" charset="0"/>
              </a:rPr>
              <a:t>1</a:t>
            </a:r>
            <a:r>
              <a:rPr lang="en-US" b="1" baseline="-25000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  <a:sym typeface="Symbol" pitchFamily="18" charset="2"/>
              </a:rPr>
              <a:t></a:t>
            </a:r>
            <a:r>
              <a:rPr lang="en-US" b="1" i="1" baseline="-25000" dirty="0" smtClean="0">
                <a:solidFill>
                  <a:schemeClr val="hlink"/>
                </a:solidFill>
                <a:latin typeface="Consolas" pitchFamily="49" charset="0"/>
              </a:rPr>
              <a:t>A</a:t>
            </a:r>
            <a:r>
              <a:rPr lang="en-US" b="1" baseline="-36000" dirty="0" smtClean="0">
                <a:solidFill>
                  <a:schemeClr val="hlink"/>
                </a:solidFill>
                <a:latin typeface="Consolas" pitchFamily="49" charset="0"/>
              </a:rPr>
              <a:t>2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) 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  <a:sym typeface="Mathematica1" pitchFamily="2" charset="2"/>
              </a:rPr>
              <a:t>- 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H(</a:t>
            </a:r>
            <a:r>
              <a:rPr lang="en-US" b="1" i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S</a:t>
            </a:r>
            <a:r>
              <a:rPr lang="en-US" b="1" i="1" baseline="-25000" dirty="0" smtClean="0">
                <a:solidFill>
                  <a:schemeClr val="hlink"/>
                </a:solidFill>
                <a:latin typeface="Consolas" pitchFamily="49" charset="0"/>
              </a:rPr>
              <a:t>A</a:t>
            </a:r>
            <a:r>
              <a:rPr lang="en-US" b="1" baseline="-36000" dirty="0" smtClean="0">
                <a:solidFill>
                  <a:schemeClr val="hlink"/>
                </a:solidFill>
                <a:latin typeface="Consolas" pitchFamily="49" charset="0"/>
              </a:rPr>
              <a:t>1</a:t>
            </a:r>
            <a:r>
              <a:rPr lang="en-US" b="1" baseline="-25000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  <a:sym typeface="Symbol" pitchFamily="18" charset="2"/>
              </a:rPr>
              <a:t></a:t>
            </a:r>
            <a:r>
              <a:rPr lang="en-US" b="1" i="1" baseline="-25000" dirty="0" smtClean="0">
                <a:solidFill>
                  <a:schemeClr val="hlink"/>
                </a:solidFill>
                <a:latin typeface="Consolas" pitchFamily="49" charset="0"/>
              </a:rPr>
              <a:t>A</a:t>
            </a:r>
            <a:r>
              <a:rPr lang="en-US" b="1" baseline="-36000" dirty="0" smtClean="0">
                <a:solidFill>
                  <a:schemeClr val="hlink"/>
                </a:solidFill>
                <a:latin typeface="Consolas" pitchFamily="49" charset="0"/>
              </a:rPr>
              <a:t>2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)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  <a:sym typeface="Euclid Symbol" pitchFamily="18" charset="2"/>
              </a:rPr>
              <a:t>0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 </a:t>
            </a:r>
          </a:p>
          <a:p>
            <a:pPr marL="823913" lvl="1" indent="-457200" eaLnBrk="1" hangingPunct="1"/>
            <a:r>
              <a:rPr lang="en-US" sz="2000" b="1" dirty="0" smtClean="0">
                <a:latin typeface="Consolas" pitchFamily="49" charset="0"/>
                <a:sym typeface="Mathematica1" pitchFamily="2" charset="2"/>
              </a:rPr>
              <a:t>“Shannon-type” information inequality</a:t>
            </a:r>
          </a:p>
          <a:p>
            <a:pPr marL="823913" lvl="1" indent="-457200" eaLnBrk="1" hangingPunct="1"/>
            <a:r>
              <a:rPr lang="en-US" sz="2000" b="1" dirty="0" smtClean="0">
                <a:latin typeface="Consolas" pitchFamily="49" charset="0"/>
                <a:sym typeface="Mathematica1" pitchFamily="2" charset="2"/>
              </a:rPr>
              <a:t>Cannot help in proving lower bounds of 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(n)</a:t>
            </a:r>
          </a:p>
          <a:p>
            <a:pPr marL="823913" lvl="1" indent="-457200" eaLnBrk="1" hangingPunct="1"/>
            <a:r>
              <a:rPr lang="en-US" sz="2000" b="1" dirty="0" smtClean="0">
                <a:latin typeface="Consolas" pitchFamily="49" charset="0"/>
                <a:sym typeface="Symbol" pitchFamily="18" charset="2"/>
              </a:rPr>
              <a:t>Demonstrate some of our ideas</a:t>
            </a:r>
          </a:p>
          <a:p>
            <a:pPr marL="457200" indent="-457200" eaLnBrk="1" hangingPunct="1"/>
            <a:endParaRPr lang="en-US" sz="1000" b="1" dirty="0" smtClean="0">
              <a:latin typeface="Consolas" pitchFamily="49" charset="0"/>
              <a:cs typeface="Guttman Haim" pitchFamily="2" charset="-79"/>
            </a:endParaRPr>
          </a:p>
          <a:p>
            <a:pPr marL="457200" indent="-457200" eaLnBrk="1" hangingPunct="1"/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H(</a:t>
            </a:r>
            <a:r>
              <a:rPr lang="en-US" b="1" i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S</a:t>
            </a:r>
            <a:r>
              <a:rPr lang="en-US" b="1" i="1" baseline="-25000" dirty="0" smtClean="0">
                <a:solidFill>
                  <a:schemeClr val="hlink"/>
                </a:solidFill>
                <a:latin typeface="Consolas" pitchFamily="49" charset="0"/>
              </a:rPr>
              <a:t>A</a:t>
            </a:r>
            <a:r>
              <a:rPr lang="en-US" b="1" baseline="-36000" dirty="0" smtClean="0">
                <a:solidFill>
                  <a:schemeClr val="hlink"/>
                </a:solidFill>
                <a:latin typeface="Consolas" pitchFamily="49" charset="0"/>
              </a:rPr>
              <a:t>1</a:t>
            </a:r>
            <a:r>
              <a:rPr lang="en-US" b="1" i="1" dirty="0" smtClean="0">
                <a:solidFill>
                  <a:srgbClr val="EF241F"/>
                </a:solidFill>
                <a:latin typeface="Consolas" pitchFamily="49" charset="0"/>
                <a:cs typeface="Guttman Haim" pitchFamily="2" charset="-79"/>
              </a:rPr>
              <a:t>S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) + H(</a:t>
            </a:r>
            <a:r>
              <a:rPr lang="en-US" b="1" i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S</a:t>
            </a:r>
            <a:r>
              <a:rPr lang="en-US" b="1" i="1" baseline="-25000" dirty="0" smtClean="0">
                <a:solidFill>
                  <a:schemeClr val="hlink"/>
                </a:solidFill>
                <a:latin typeface="Consolas" pitchFamily="49" charset="0"/>
              </a:rPr>
              <a:t>A</a:t>
            </a:r>
            <a:r>
              <a:rPr lang="en-US" b="1" baseline="-36000" dirty="0" smtClean="0">
                <a:solidFill>
                  <a:schemeClr val="hlink"/>
                </a:solidFill>
                <a:latin typeface="Consolas" pitchFamily="49" charset="0"/>
              </a:rPr>
              <a:t>2</a:t>
            </a:r>
            <a:r>
              <a:rPr lang="en-US" b="1" i="1" dirty="0" smtClean="0">
                <a:solidFill>
                  <a:srgbClr val="EF241F"/>
                </a:solidFill>
                <a:latin typeface="Consolas" pitchFamily="49" charset="0"/>
                <a:cs typeface="Guttman Haim" pitchFamily="2" charset="-79"/>
              </a:rPr>
              <a:t>S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)</a:t>
            </a:r>
            <a:r>
              <a:rPr lang="en-US" b="1" dirty="0" smtClean="0">
                <a:latin typeface="Consolas" pitchFamily="49" charset="0"/>
                <a:cs typeface="Guttman Haim" pitchFamily="2" charset="-79"/>
              </a:rPr>
              <a:t> 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-</a:t>
            </a:r>
            <a:r>
              <a:rPr lang="en-US" b="1" dirty="0" smtClean="0">
                <a:latin typeface="Consolas" pitchFamily="49" charset="0"/>
                <a:cs typeface="Guttman Haim" pitchFamily="2" charset="-79"/>
              </a:rPr>
              <a:t> 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H(</a:t>
            </a:r>
            <a:r>
              <a:rPr lang="en-US" b="1" i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S</a:t>
            </a:r>
            <a:r>
              <a:rPr lang="en-US" b="1" i="1" baseline="-25000" dirty="0" smtClean="0">
                <a:solidFill>
                  <a:schemeClr val="hlink"/>
                </a:solidFill>
                <a:latin typeface="Consolas" pitchFamily="49" charset="0"/>
              </a:rPr>
              <a:t>A</a:t>
            </a:r>
            <a:r>
              <a:rPr lang="en-US" b="1" baseline="-36000" dirty="0" smtClean="0">
                <a:solidFill>
                  <a:schemeClr val="hlink"/>
                </a:solidFill>
                <a:latin typeface="Consolas" pitchFamily="49" charset="0"/>
              </a:rPr>
              <a:t>1</a:t>
            </a:r>
            <a:r>
              <a:rPr lang="en-US" b="1" baseline="-25000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  <a:sym typeface="Symbol" pitchFamily="18" charset="2"/>
              </a:rPr>
              <a:t></a:t>
            </a:r>
            <a:r>
              <a:rPr lang="en-US" b="1" i="1" baseline="-25000" dirty="0" smtClean="0">
                <a:solidFill>
                  <a:schemeClr val="hlink"/>
                </a:solidFill>
                <a:latin typeface="Consolas" pitchFamily="49" charset="0"/>
              </a:rPr>
              <a:t>A</a:t>
            </a:r>
            <a:r>
              <a:rPr lang="en-US" b="1" baseline="-36000" dirty="0" smtClean="0">
                <a:solidFill>
                  <a:schemeClr val="hlink"/>
                </a:solidFill>
                <a:latin typeface="Consolas" pitchFamily="49" charset="0"/>
              </a:rPr>
              <a:t>2</a:t>
            </a:r>
            <a:r>
              <a:rPr lang="en-US" b="1" i="1" dirty="0" smtClean="0">
                <a:solidFill>
                  <a:srgbClr val="EF241F"/>
                </a:solidFill>
                <a:latin typeface="Consolas" pitchFamily="49" charset="0"/>
                <a:cs typeface="Guttman Haim" pitchFamily="2" charset="-79"/>
              </a:rPr>
              <a:t>S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) -</a:t>
            </a:r>
            <a:r>
              <a:rPr lang="en-US" b="1" dirty="0" smtClean="0">
                <a:latin typeface="Consolas" pitchFamily="49" charset="0"/>
                <a:cs typeface="Guttman Haim" pitchFamily="2" charset="-79"/>
              </a:rPr>
              <a:t> 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H(</a:t>
            </a:r>
            <a:r>
              <a:rPr lang="en-US" b="1" i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S</a:t>
            </a:r>
            <a:r>
              <a:rPr lang="en-US" b="1" i="1" baseline="-25000" dirty="0" smtClean="0">
                <a:solidFill>
                  <a:schemeClr val="hlink"/>
                </a:solidFill>
                <a:latin typeface="Consolas" pitchFamily="49" charset="0"/>
              </a:rPr>
              <a:t>A</a:t>
            </a:r>
            <a:r>
              <a:rPr lang="en-US" b="1" baseline="-36000" dirty="0" smtClean="0">
                <a:solidFill>
                  <a:schemeClr val="hlink"/>
                </a:solidFill>
                <a:latin typeface="Consolas" pitchFamily="49" charset="0"/>
              </a:rPr>
              <a:t>1</a:t>
            </a:r>
            <a:r>
              <a:rPr lang="en-US" b="1" baseline="-25000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  <a:sym typeface="Symbol" pitchFamily="18" charset="2"/>
              </a:rPr>
              <a:t></a:t>
            </a:r>
            <a:r>
              <a:rPr lang="en-US" b="1" i="1" baseline="-25000" dirty="0" smtClean="0">
                <a:solidFill>
                  <a:schemeClr val="hlink"/>
                </a:solidFill>
                <a:latin typeface="Consolas" pitchFamily="49" charset="0"/>
              </a:rPr>
              <a:t>A</a:t>
            </a:r>
            <a:r>
              <a:rPr lang="en-US" b="1" baseline="-36000" dirty="0" smtClean="0">
                <a:solidFill>
                  <a:schemeClr val="hlink"/>
                </a:solidFill>
                <a:latin typeface="Consolas" pitchFamily="49" charset="0"/>
              </a:rPr>
              <a:t>2</a:t>
            </a:r>
            <a:r>
              <a:rPr lang="en-US" b="1" i="1" dirty="0" smtClean="0">
                <a:solidFill>
                  <a:srgbClr val="EF241F"/>
                </a:solidFill>
                <a:latin typeface="Consolas" pitchFamily="49" charset="0"/>
                <a:cs typeface="Guttman Haim" pitchFamily="2" charset="-79"/>
              </a:rPr>
              <a:t>S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) 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  <a:sym typeface="Euclid Symbol" pitchFamily="18" charset="2"/>
              </a:rPr>
              <a:t> 0</a:t>
            </a:r>
            <a:endParaRPr lang="en-US" b="1" dirty="0" smtClean="0">
              <a:latin typeface="Consolas" pitchFamily="49" charset="0"/>
              <a:sym typeface="Mathematica1" pitchFamily="2" charset="2"/>
            </a:endParaRPr>
          </a:p>
          <a:p>
            <a:pPr marL="823913" lvl="1" indent="-457200" eaLnBrk="1" hangingPunct="1"/>
            <a:r>
              <a:rPr lang="en-US" sz="2600" b="1" dirty="0" smtClean="0">
                <a:latin typeface="Consolas" pitchFamily="49" charset="0"/>
                <a:sym typeface="Mathematica1" pitchFamily="2" charset="2"/>
              </a:rPr>
              <a:t>Assume </a:t>
            </a:r>
            <a:r>
              <a:rPr lang="en-US" sz="2600" b="1" i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A</a:t>
            </a:r>
            <a:r>
              <a:rPr lang="en-US" sz="2600" b="1" baseline="-25000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1</a:t>
            </a:r>
            <a:r>
              <a:rPr lang="en-US" sz="2600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  <a:sym typeface="Symbol" pitchFamily="18" charset="2"/>
              </a:rPr>
              <a:t>,</a:t>
            </a:r>
            <a:r>
              <a:rPr lang="en-US" sz="2600" b="1" i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A</a:t>
            </a:r>
            <a:r>
              <a:rPr lang="en-US" sz="2600" b="1" baseline="-25000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2</a:t>
            </a:r>
            <a:r>
              <a:rPr lang="en-US" sz="2600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  <a:sym typeface="Euclid Symbol" pitchFamily="18" charset="2"/>
              </a:rPr>
              <a:t></a:t>
            </a:r>
            <a:r>
              <a:rPr lang="en-US" sz="2600" b="1" dirty="0" smtClean="0">
                <a:solidFill>
                  <a:schemeClr val="hlink"/>
                </a:solidFill>
                <a:latin typeface="Consolas" pitchFamily="49" charset="0"/>
                <a:sym typeface="Euclid Math One" pitchFamily="18" charset="2"/>
              </a:rPr>
              <a:t> </a:t>
            </a:r>
            <a:r>
              <a:rPr lang="en-US" sz="2600" b="1" dirty="0" smtClean="0">
                <a:latin typeface="Consolas" pitchFamily="49" charset="0"/>
                <a:sym typeface="Euclid Math One" pitchFamily="18" charset="2"/>
              </a:rPr>
              <a:t>but</a:t>
            </a:r>
            <a:r>
              <a:rPr lang="en-US" sz="2600" b="1" dirty="0" smtClean="0">
                <a:solidFill>
                  <a:schemeClr val="hlink"/>
                </a:solidFill>
                <a:latin typeface="Consolas" pitchFamily="49" charset="0"/>
                <a:sym typeface="Euclid Math One" pitchFamily="18" charset="2"/>
              </a:rPr>
              <a:t> </a:t>
            </a:r>
            <a:r>
              <a:rPr lang="en-US" sz="2600" b="1" i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A</a:t>
            </a:r>
            <a:r>
              <a:rPr lang="en-US" sz="2600" b="1" baseline="-25000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1</a:t>
            </a:r>
            <a:r>
              <a:rPr lang="en-US" sz="2600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</a:t>
            </a:r>
            <a:r>
              <a:rPr lang="en-US" sz="2600" b="1" i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A</a:t>
            </a:r>
            <a:r>
              <a:rPr lang="en-US" sz="2600" b="1" baseline="-25000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2</a:t>
            </a:r>
            <a:r>
              <a:rPr lang="en-US" sz="2600" b="1" dirty="0" smtClean="0">
                <a:solidFill>
                  <a:schemeClr val="hlink"/>
                </a:solidFill>
                <a:latin typeface="Consolas" pitchFamily="49" charset="0"/>
                <a:sym typeface="Euclid Symbol" pitchFamily="18" charset="2"/>
              </a:rPr>
              <a:t></a:t>
            </a:r>
            <a:r>
              <a:rPr lang="en-US" sz="2600" b="1" dirty="0" smtClean="0">
                <a:solidFill>
                  <a:schemeClr val="hlink"/>
                </a:solidFill>
                <a:latin typeface="Consolas" pitchFamily="49" charset="0"/>
                <a:sym typeface="Euclid Math One" pitchFamily="18" charset="2"/>
              </a:rPr>
              <a:t></a:t>
            </a:r>
          </a:p>
          <a:p>
            <a:pPr marL="457200" indent="-457200" eaLnBrk="1" hangingPunct="1"/>
            <a:endParaRPr lang="en-US" sz="1000" b="1" dirty="0" smtClean="0">
              <a:latin typeface="Consolas" pitchFamily="49" charset="0"/>
              <a:cs typeface="Guttman Haim" pitchFamily="2" charset="-79"/>
            </a:endParaRPr>
          </a:p>
          <a:p>
            <a:pPr marL="457200" indent="-457200" eaLnBrk="1" hangingPunct="1"/>
            <a:endParaRPr lang="en-US" sz="1000" b="1" dirty="0" smtClean="0">
              <a:latin typeface="Consolas" pitchFamily="49" charset="0"/>
              <a:cs typeface="Guttman Haim" pitchFamily="2" charset="-79"/>
            </a:endParaRPr>
          </a:p>
          <a:p>
            <a:pPr marL="457200" indent="-457200" eaLnBrk="1" hangingPunct="1"/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H(</a:t>
            </a:r>
            <a:r>
              <a:rPr lang="en-US" b="1" i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S</a:t>
            </a:r>
            <a:r>
              <a:rPr lang="en-US" b="1" i="1" baseline="-25000" dirty="0" smtClean="0">
                <a:solidFill>
                  <a:schemeClr val="hlink"/>
                </a:solidFill>
                <a:latin typeface="Consolas" pitchFamily="49" charset="0"/>
              </a:rPr>
              <a:t>A</a:t>
            </a:r>
            <a:r>
              <a:rPr lang="en-US" b="1" baseline="-36000" dirty="0" smtClean="0">
                <a:solidFill>
                  <a:schemeClr val="hlink"/>
                </a:solidFill>
                <a:latin typeface="Consolas" pitchFamily="49" charset="0"/>
              </a:rPr>
              <a:t>1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) + H(</a:t>
            </a:r>
            <a:r>
              <a:rPr lang="en-US" b="1" i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S</a:t>
            </a:r>
            <a:r>
              <a:rPr lang="en-US" b="1" i="1" baseline="-25000" dirty="0" smtClean="0">
                <a:solidFill>
                  <a:schemeClr val="hlink"/>
                </a:solidFill>
                <a:latin typeface="Consolas" pitchFamily="49" charset="0"/>
              </a:rPr>
              <a:t>A</a:t>
            </a:r>
            <a:r>
              <a:rPr lang="en-US" b="1" baseline="-36000" dirty="0" smtClean="0">
                <a:solidFill>
                  <a:schemeClr val="hlink"/>
                </a:solidFill>
                <a:latin typeface="Consolas" pitchFamily="49" charset="0"/>
              </a:rPr>
              <a:t>2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) 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  <a:sym typeface="Euclid Symbol" pitchFamily="18" charset="2"/>
              </a:rPr>
              <a:t>- 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H(</a:t>
            </a:r>
            <a:r>
              <a:rPr lang="en-US" b="1" i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S</a:t>
            </a:r>
            <a:r>
              <a:rPr lang="en-US" b="1" i="1" baseline="-25000" dirty="0" smtClean="0">
                <a:solidFill>
                  <a:schemeClr val="hlink"/>
                </a:solidFill>
                <a:latin typeface="Consolas" pitchFamily="49" charset="0"/>
              </a:rPr>
              <a:t>A</a:t>
            </a:r>
            <a:r>
              <a:rPr lang="en-US" b="1" baseline="-36000" dirty="0" smtClean="0">
                <a:solidFill>
                  <a:schemeClr val="hlink"/>
                </a:solidFill>
                <a:latin typeface="Consolas" pitchFamily="49" charset="0"/>
              </a:rPr>
              <a:t>1</a:t>
            </a:r>
            <a:r>
              <a:rPr lang="en-US" b="1" baseline="-25000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  <a:sym typeface="Symbol" pitchFamily="18" charset="2"/>
              </a:rPr>
              <a:t></a:t>
            </a:r>
            <a:r>
              <a:rPr lang="en-US" b="1" baseline="-25000" dirty="0" smtClean="0">
                <a:solidFill>
                  <a:schemeClr val="hlink"/>
                </a:solidFill>
                <a:latin typeface="Consolas" pitchFamily="49" charset="0"/>
              </a:rPr>
              <a:t>A</a:t>
            </a:r>
            <a:r>
              <a:rPr lang="en-US" b="1" baseline="-36000" dirty="0" smtClean="0">
                <a:solidFill>
                  <a:schemeClr val="hlink"/>
                </a:solidFill>
                <a:latin typeface="Consolas" pitchFamily="49" charset="0"/>
              </a:rPr>
              <a:t>2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) 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  <a:sym typeface="Mathematica1" pitchFamily="2" charset="2"/>
              </a:rPr>
              <a:t>- 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H(</a:t>
            </a:r>
            <a:r>
              <a:rPr lang="en-US" b="1" i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S</a:t>
            </a:r>
            <a:r>
              <a:rPr lang="en-US" b="1" i="1" baseline="-25000" dirty="0" smtClean="0">
                <a:solidFill>
                  <a:schemeClr val="hlink"/>
                </a:solidFill>
                <a:latin typeface="Consolas" pitchFamily="49" charset="0"/>
              </a:rPr>
              <a:t>A</a:t>
            </a:r>
            <a:r>
              <a:rPr lang="en-US" b="1" baseline="-36000" dirty="0" smtClean="0">
                <a:solidFill>
                  <a:schemeClr val="hlink"/>
                </a:solidFill>
                <a:latin typeface="Consolas" pitchFamily="49" charset="0"/>
              </a:rPr>
              <a:t>1</a:t>
            </a:r>
            <a:r>
              <a:rPr lang="en-US" b="1" baseline="-25000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  <a:sym typeface="Symbol" pitchFamily="18" charset="2"/>
              </a:rPr>
              <a:t></a:t>
            </a:r>
            <a:r>
              <a:rPr lang="en-US" b="1" i="1" baseline="-25000" dirty="0" smtClean="0">
                <a:solidFill>
                  <a:schemeClr val="hlink"/>
                </a:solidFill>
                <a:latin typeface="Consolas" pitchFamily="49" charset="0"/>
              </a:rPr>
              <a:t>A</a:t>
            </a:r>
            <a:r>
              <a:rPr lang="en-US" b="1" baseline="-36000" dirty="0" smtClean="0">
                <a:solidFill>
                  <a:schemeClr val="hlink"/>
                </a:solidFill>
                <a:latin typeface="Consolas" pitchFamily="49" charset="0"/>
              </a:rPr>
              <a:t>2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) - </a:t>
            </a:r>
            <a:r>
              <a:rPr lang="en-US" b="1" dirty="0" smtClean="0">
                <a:solidFill>
                  <a:srgbClr val="EF241F"/>
                </a:solidFill>
                <a:latin typeface="Consolas" pitchFamily="49" charset="0"/>
                <a:cs typeface="Guttman Haim" pitchFamily="2" charset="-79"/>
              </a:rPr>
              <a:t>1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</a:rPr>
              <a:t> </a:t>
            </a:r>
            <a:r>
              <a:rPr lang="en-US" b="1" dirty="0" smtClean="0">
                <a:solidFill>
                  <a:schemeClr val="hlink"/>
                </a:solidFill>
                <a:latin typeface="Consolas" pitchFamily="49" charset="0"/>
                <a:cs typeface="Guttman Haim" pitchFamily="2" charset="-79"/>
                <a:sym typeface="Euclid Symbol" pitchFamily="18" charset="2"/>
              </a:rPr>
              <a:t> 0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7924800" y="6340475"/>
            <a:ext cx="762000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fld id="{11351CEE-9AFE-4AC4-B98F-06F4C5495775}" type="slidenum">
              <a:rPr lang="he-IL" sz="1200">
                <a:solidFill>
                  <a:schemeClr val="tx2">
                    <a:shade val="90000"/>
                  </a:schemeClr>
                </a:solidFill>
                <a:latin typeface="Frutiger SAIN Bd v.1" pitchFamily="2" charset="0"/>
                <a:cs typeface="Arial" charset="0"/>
              </a:rPr>
              <a:pPr algn="r">
                <a:spcBef>
                  <a:spcPct val="5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  <a:defRPr/>
              </a:pPr>
              <a:t>30</a:t>
            </a:fld>
            <a:endParaRPr lang="en-US" sz="1200">
              <a:solidFill>
                <a:schemeClr val="tx2">
                  <a:shade val="90000"/>
                </a:schemeClr>
              </a:solidFill>
              <a:latin typeface="Frutiger SAIN Bd v.1" pitchFamily="2" charset="0"/>
              <a:cs typeface="Arial" charset="0"/>
            </a:endParaRPr>
          </a:p>
        </p:txBody>
      </p:sp>
      <p:sp>
        <p:nvSpPr>
          <p:cNvPr id="81927" name="Rectangle 7"/>
          <p:cNvSpPr>
            <a:spLocks noChangeArrowheads="1"/>
          </p:cNvSpPr>
          <p:nvPr/>
        </p:nvSpPr>
        <p:spPr bwMode="auto">
          <a:xfrm>
            <a:off x="152400" y="914400"/>
            <a:ext cx="8763000" cy="1447800"/>
          </a:xfrm>
          <a:prstGeom prst="rect">
            <a:avLst/>
          </a:prstGeom>
          <a:noFill/>
          <a:ln w="19050">
            <a:solidFill>
              <a:srgbClr val="EF241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1928" name="Oval 8"/>
          <p:cNvSpPr>
            <a:spLocks noChangeArrowheads="1"/>
          </p:cNvSpPr>
          <p:nvPr/>
        </p:nvSpPr>
        <p:spPr bwMode="auto">
          <a:xfrm>
            <a:off x="5975350" y="4630738"/>
            <a:ext cx="1676400" cy="609600"/>
          </a:xfrm>
          <a:prstGeom prst="ellipse">
            <a:avLst/>
          </a:prstGeom>
          <a:noFill/>
          <a:ln w="15875">
            <a:solidFill>
              <a:srgbClr val="EF241F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1929" name="Oval 9"/>
          <p:cNvSpPr>
            <a:spLocks noChangeArrowheads="1"/>
          </p:cNvSpPr>
          <p:nvPr/>
        </p:nvSpPr>
        <p:spPr bwMode="auto">
          <a:xfrm>
            <a:off x="412750" y="4586288"/>
            <a:ext cx="5334000" cy="685800"/>
          </a:xfrm>
          <a:prstGeom prst="ellipse">
            <a:avLst/>
          </a:prstGeom>
          <a:noFill/>
          <a:ln w="15875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43" grpId="0" build="p"/>
      <p:bldP spid="81927" grpId="0" animBg="1"/>
      <p:bldP spid="81928" grpId="0" animBg="1"/>
      <p:bldP spid="8192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76200"/>
            <a:ext cx="8458200" cy="838200"/>
          </a:xfrm>
        </p:spPr>
        <p:txBody>
          <a:bodyPr/>
          <a:lstStyle/>
          <a:p>
            <a:pPr algn="ctr" eaLnBrk="1" hangingPunct="1"/>
            <a:r>
              <a:rPr lang="en-US" sz="3200" dirty="0" smtClean="0">
                <a:solidFill>
                  <a:srgbClr val="4603CD"/>
                </a:solidFill>
              </a:rPr>
              <a:t>Does </a:t>
            </a:r>
            <a:r>
              <a:rPr lang="en-US" sz="3200" dirty="0" err="1" smtClean="0">
                <a:solidFill>
                  <a:srgbClr val="4603CD"/>
                </a:solidFill>
                <a:sym typeface="Mathematica1" pitchFamily="2" charset="2"/>
              </a:rPr>
              <a:t>Csirmaz</a:t>
            </a:r>
            <a:r>
              <a:rPr lang="en-US" sz="3200" dirty="0" smtClean="0">
                <a:solidFill>
                  <a:srgbClr val="4603CD"/>
                </a:solidFill>
                <a:sym typeface="Mathematica1" pitchFamily="2" charset="2"/>
              </a:rPr>
              <a:t> Function Remain Valid?</a:t>
            </a:r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143000"/>
            <a:ext cx="9067800" cy="6019800"/>
          </a:xfrm>
        </p:spPr>
        <p:txBody>
          <a:bodyPr/>
          <a:lstStyle/>
          <a:p>
            <a:pPr marL="457200" indent="-457200" eaLnBrk="1" hangingPunct="1"/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</a:rPr>
              <a:t>C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(|</a:t>
            </a: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A</a:t>
            </a:r>
            <a:r>
              <a:rPr lang="en-US" sz="2200" b="1" baseline="-25000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1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|) + 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</a:rPr>
              <a:t>C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(|A</a:t>
            </a:r>
            <a:r>
              <a:rPr lang="en-US" sz="2200" b="1" baseline="-25000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2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|) 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- 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</a:rPr>
              <a:t>C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(|</a:t>
            </a: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A</a:t>
            </a:r>
            <a:r>
              <a:rPr lang="en-US" sz="2200" b="1" baseline="-25000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1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</a:t>
            </a: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A</a:t>
            </a:r>
            <a:r>
              <a:rPr lang="en-US" sz="2200" b="1" baseline="-25000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2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|) - 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</a:rPr>
              <a:t>C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(|</a:t>
            </a: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A</a:t>
            </a:r>
            <a:r>
              <a:rPr lang="en-US" sz="2200" b="1" baseline="-25000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1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</a:t>
            </a: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A</a:t>
            </a:r>
            <a:r>
              <a:rPr lang="en-US" sz="2200" b="1" baseline="-25000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2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|)</a:t>
            </a:r>
          </a:p>
          <a:p>
            <a:pPr marL="457200" indent="-457200" eaLnBrk="1" hangingPunct="1">
              <a:buFont typeface="Wingdings 2" pitchFamily="18" charset="2"/>
              <a:buNone/>
            </a:pP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	</a:t>
            </a:r>
            <a:r>
              <a:rPr lang="en-US" sz="2400" b="1" dirty="0" smtClean="0">
                <a:solidFill>
                  <a:schemeClr val="hlink"/>
                </a:solidFill>
                <a:sym typeface="Euclid Symbol" pitchFamily="18" charset="2"/>
              </a:rPr>
              <a:t> 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 |</a:t>
            </a: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A</a:t>
            </a:r>
            <a:r>
              <a:rPr lang="en-US" sz="2200" b="1" baseline="-25000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1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\</a:t>
            </a: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A</a:t>
            </a:r>
            <a:r>
              <a:rPr lang="en-US" sz="2200" b="1" baseline="-25000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2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|·|A</a:t>
            </a:r>
            <a:r>
              <a:rPr lang="en-US" sz="2200" b="1" baseline="-25000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2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\A</a:t>
            </a:r>
            <a:r>
              <a:rPr lang="en-US" sz="2200" b="1" baseline="-25000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1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|</a:t>
            </a:r>
          </a:p>
          <a:p>
            <a:pPr marL="823913" lvl="1" indent="-457200"/>
            <a:r>
              <a:rPr lang="en-US" sz="2000" b="1" dirty="0" smtClean="0">
                <a:latin typeface="Consolas" pitchFamily="49" charset="0"/>
                <a:sym typeface="Symbol" pitchFamily="18" charset="2"/>
              </a:rPr>
              <a:t>Where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 C(k) = </a:t>
            </a:r>
            <a:r>
              <a:rPr lang="en-US" sz="2000" b="1" i="1" dirty="0" err="1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nk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 - </a:t>
            </a:r>
            <a:r>
              <a:rPr lang="en-US" sz="2000" b="1" i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k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(</a:t>
            </a:r>
            <a:r>
              <a:rPr lang="en-US" sz="2000" b="1" i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k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-1)/2 </a:t>
            </a:r>
            <a:r>
              <a:rPr lang="en-US" sz="2000" b="1" dirty="0" smtClean="0">
                <a:latin typeface="Consolas" pitchFamily="49" charset="0"/>
                <a:sym typeface="Symbol" pitchFamily="18" charset="2"/>
              </a:rPr>
              <a:t>and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 |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A</a:t>
            </a:r>
            <a:r>
              <a:rPr lang="en-US" sz="2000" b="1" baseline="-25000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1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|+|A</a:t>
            </a:r>
            <a:r>
              <a:rPr lang="en-US" sz="2000" b="1" baseline="-25000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2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|=|A</a:t>
            </a:r>
            <a:r>
              <a:rPr lang="en-US" sz="2000" b="1" baseline="-25000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1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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A</a:t>
            </a:r>
            <a:r>
              <a:rPr lang="en-US" sz="2000" b="1" baseline="-25000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2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|+|A</a:t>
            </a:r>
            <a:r>
              <a:rPr lang="en-US" sz="2000" b="1" baseline="-25000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1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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A</a:t>
            </a:r>
            <a:r>
              <a:rPr lang="en-US" sz="2000" b="1" baseline="-25000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2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|</a:t>
            </a:r>
            <a:endParaRPr lang="en-US" sz="2000" b="1" dirty="0" smtClean="0">
              <a:latin typeface="Consolas" pitchFamily="49" charset="0"/>
              <a:sym typeface="Symbol" pitchFamily="18" charset="2"/>
            </a:endParaRPr>
          </a:p>
          <a:p>
            <a:pPr marL="457200" indent="-457200"/>
            <a:endParaRPr lang="en-US" sz="2200" b="1" dirty="0" smtClean="0">
              <a:solidFill>
                <a:schemeClr val="hlink"/>
              </a:solidFill>
              <a:latin typeface="Consolas" pitchFamily="49" charset="0"/>
              <a:sym typeface="Mathematica1" pitchFamily="2" charset="2"/>
            </a:endParaRPr>
          </a:p>
          <a:p>
            <a:pPr marL="457200" indent="-457200"/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A</a:t>
            </a:r>
            <a:r>
              <a:rPr lang="en-US" sz="2200" b="1" baseline="-25000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1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</a:rPr>
              <a:t>,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A</a:t>
            </a:r>
            <a:r>
              <a:rPr lang="en-US" sz="2200" b="1" baseline="-25000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2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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  <a:sym typeface="Euclid Math One" pitchFamily="18" charset="2"/>
              </a:rPr>
              <a:t></a:t>
            </a:r>
            <a:r>
              <a:rPr lang="en-US" sz="2200" b="1" dirty="0" smtClean="0">
                <a:latin typeface="Consolas" pitchFamily="49" charset="0"/>
                <a:sym typeface="Mathematica1" pitchFamily="2" charset="2"/>
              </a:rPr>
              <a:t>, 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A</a:t>
            </a:r>
            <a:r>
              <a:rPr lang="en-US" sz="2200" b="1" baseline="-25000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1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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A</a:t>
            </a:r>
            <a:r>
              <a:rPr lang="en-US" sz="2200" b="1" baseline="-25000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2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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  <a:sym typeface="Euclid Math One" pitchFamily="18" charset="2"/>
              </a:rPr>
              <a:t></a:t>
            </a:r>
            <a:r>
              <a:rPr lang="en-US" sz="2200" b="1" dirty="0" smtClean="0">
                <a:latin typeface="Consolas" pitchFamily="49" charset="0"/>
              </a:rPr>
              <a:t>  </a:t>
            </a:r>
            <a:r>
              <a:rPr lang="en-US" sz="2200" b="1" dirty="0" smtClean="0">
                <a:latin typeface="Consolas" pitchFamily="49" charset="0"/>
                <a:sym typeface="Symbol" pitchFamily="18" charset="2"/>
              </a:rPr>
              <a:t>implies </a:t>
            </a:r>
          </a:p>
          <a:p>
            <a:pPr marL="742950" lvl="1" indent="-285750"/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A</a:t>
            </a:r>
            <a:r>
              <a:rPr lang="en-US" sz="2000" b="1" baseline="-25000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1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\A</a:t>
            </a:r>
            <a:r>
              <a:rPr lang="en-US" sz="2000" b="1" baseline="-25000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2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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Euclid Symbol" pitchFamily="18" charset="2"/>
              </a:rPr>
              <a:t>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 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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 |A</a:t>
            </a:r>
            <a:r>
              <a:rPr lang="en-US" sz="2000" b="1" baseline="-25000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1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\A</a:t>
            </a:r>
            <a:r>
              <a:rPr lang="en-US" sz="2000" b="1" baseline="-25000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2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| &gt; 0</a:t>
            </a:r>
          </a:p>
          <a:p>
            <a:pPr marL="742950" lvl="1" indent="-285750"/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A</a:t>
            </a:r>
            <a:r>
              <a:rPr lang="en-US" sz="2000" b="1" baseline="-25000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2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\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A</a:t>
            </a:r>
            <a:r>
              <a:rPr lang="en-US" sz="2000" b="1" baseline="-25000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1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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Euclid Symbol" pitchFamily="18" charset="2"/>
              </a:rPr>
              <a:t>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 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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 |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A</a:t>
            </a:r>
            <a:r>
              <a:rPr lang="en-US" sz="2000" b="1" baseline="-25000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2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\A</a:t>
            </a:r>
            <a:r>
              <a:rPr lang="en-US" sz="2000" b="1" baseline="-25000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1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| &gt;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 0</a:t>
            </a:r>
            <a:r>
              <a:rPr lang="en-US" sz="2200" b="1" dirty="0" smtClean="0">
                <a:latin typeface="Consolas" pitchFamily="49" charset="0"/>
                <a:sym typeface="Symbol" pitchFamily="18" charset="2"/>
              </a:rPr>
              <a:t> </a:t>
            </a:r>
          </a:p>
          <a:p>
            <a:pPr marL="457200" indent="-457200"/>
            <a:r>
              <a:rPr lang="en-US" sz="2200" b="1" dirty="0" smtClean="0">
                <a:latin typeface="Consolas" pitchFamily="49" charset="0"/>
                <a:sym typeface="Symbol" pitchFamily="18" charset="2"/>
              </a:rPr>
              <a:t>Which means that</a:t>
            </a:r>
          </a:p>
          <a:p>
            <a:pPr marL="823913" lvl="1" indent="-457200"/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</a:rPr>
              <a:t>C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(|A</a:t>
            </a:r>
            <a:r>
              <a:rPr lang="en-US" sz="2000" b="1" baseline="-25000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1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|)+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</a:rPr>
              <a:t>C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(|A</a:t>
            </a:r>
            <a:r>
              <a:rPr lang="en-US" sz="2000" b="1" baseline="-25000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2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|)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-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</a:rPr>
              <a:t>C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(|A</a:t>
            </a:r>
            <a:r>
              <a:rPr lang="en-US" sz="2000" b="1" baseline="-25000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1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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A</a:t>
            </a:r>
            <a:r>
              <a:rPr lang="en-US" sz="2000" b="1" baseline="-25000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2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|)-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</a:rPr>
              <a:t>C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(|A</a:t>
            </a:r>
            <a:r>
              <a:rPr lang="en-US" sz="2000" b="1" baseline="-25000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1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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A</a:t>
            </a:r>
            <a:r>
              <a:rPr lang="en-US" sz="2000" b="1" baseline="-25000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2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|) </a:t>
            </a:r>
            <a:r>
              <a:rPr lang="en-US" sz="2000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&gt; 0</a:t>
            </a:r>
            <a:endParaRPr lang="en-US" sz="2000" b="1" dirty="0" smtClean="0">
              <a:solidFill>
                <a:schemeClr val="hlink"/>
              </a:solidFill>
              <a:latin typeface="Consolas" pitchFamily="49" charset="0"/>
              <a:sym typeface="Mathematica1" pitchFamily="2" charset="2"/>
            </a:endParaRPr>
          </a:p>
          <a:p>
            <a:pPr marL="457200" indent="-457200"/>
            <a:endParaRPr lang="en-US" sz="1500" b="1" dirty="0" smtClean="0">
              <a:latin typeface="Consolas" pitchFamily="49" charset="0"/>
              <a:sym typeface="Symbol" pitchFamily="18" charset="2"/>
            </a:endParaRPr>
          </a:p>
          <a:p>
            <a:pPr marL="457200" indent="-457200" eaLnBrk="1" hangingPunct="1"/>
            <a:r>
              <a:rPr lang="en-US" sz="2200" b="1" dirty="0" smtClean="0">
                <a:latin typeface="Consolas" pitchFamily="49" charset="0"/>
                <a:cs typeface="Arial" pitchFamily="34" charset="0"/>
                <a:sym typeface="Mathematica1" pitchFamily="2" charset="2"/>
              </a:rPr>
              <a:t>The linear program has a small solution!</a:t>
            </a:r>
          </a:p>
          <a:p>
            <a:pPr marL="457200" indent="-457200"/>
            <a:endParaRPr lang="en-US" sz="1500" b="1" dirty="0" smtClean="0">
              <a:latin typeface="Consolas" pitchFamily="49" charset="0"/>
              <a:sym typeface="Symbol" pitchFamily="18" charset="2"/>
            </a:endParaRPr>
          </a:p>
          <a:p>
            <a:pPr marL="457200" indent="-457200" eaLnBrk="1" hangingPunct="1"/>
            <a:r>
              <a:rPr lang="en-US" sz="2200" b="1" dirty="0" smtClean="0">
                <a:latin typeface="Consolas" pitchFamily="49" charset="0"/>
                <a:cs typeface="Arial" pitchFamily="34" charset="0"/>
                <a:sym typeface="Mathematica1" pitchFamily="2" charset="2"/>
              </a:rPr>
              <a:t>We used similar ideas on the other inequalities</a:t>
            </a:r>
          </a:p>
        </p:txBody>
      </p:sp>
      <p:sp>
        <p:nvSpPr>
          <p:cNvPr id="39940" name="Rectangle 3"/>
          <p:cNvSpPr>
            <a:spLocks noChangeArrowheads="1"/>
          </p:cNvSpPr>
          <p:nvPr/>
        </p:nvSpPr>
        <p:spPr bwMode="auto">
          <a:xfrm>
            <a:off x="79375" y="2438400"/>
            <a:ext cx="86106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9BBB59"/>
              </a:buClr>
              <a:buSzPct val="95000"/>
              <a:buFont typeface="Wingdings 2" pitchFamily="18" charset="2"/>
              <a:buChar char=""/>
            </a:pPr>
            <a:endParaRPr lang="he-IL" sz="2600" b="1">
              <a:latin typeface="Consolas" pitchFamily="49" charset="0"/>
              <a:sym typeface="Symbol" pitchFamily="18" charset="2"/>
            </a:endParaRPr>
          </a:p>
        </p:txBody>
      </p:sp>
      <p:sp>
        <p:nvSpPr>
          <p:cNvPr id="37911" name="Rectangle 23"/>
          <p:cNvSpPr>
            <a:spLocks noChangeArrowheads="1"/>
          </p:cNvSpPr>
          <p:nvPr/>
        </p:nvSpPr>
        <p:spPr bwMode="auto">
          <a:xfrm>
            <a:off x="5943600" y="4351764"/>
            <a:ext cx="914400" cy="46166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chemeClr val="hlink"/>
                </a:solidFill>
                <a:sym typeface="Euclid Symbol" pitchFamily="18" charset="2"/>
              </a:rPr>
              <a:t> </a:t>
            </a:r>
            <a:r>
              <a:rPr lang="en-US" sz="2400" b="1" dirty="0">
                <a:solidFill>
                  <a:schemeClr val="hlink"/>
                </a:solidFill>
                <a:sym typeface="Symbol" pitchFamily="18" charset="2"/>
              </a:rPr>
              <a:t>1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CD5D0F-A487-4451-930E-228AF848F968}" type="slidenum">
              <a:rPr lang="he-IL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43" grpId="0" uiExpand="1" build="p"/>
      <p:bldP spid="37911" grpId="0" uiExpan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457200" y="514350"/>
            <a:ext cx="8229600" cy="781050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rgbClr val="4603CD"/>
                </a:solidFill>
              </a:rPr>
              <a:t>Lecture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4648200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50000"/>
              </a:spcBef>
              <a:buClr>
                <a:schemeClr val="tx1"/>
              </a:buClr>
              <a:buSzPct val="90000"/>
              <a:buFont typeface="Wingdings" pitchFamily="2" charset="2"/>
              <a:buChar char="ü"/>
            </a:pPr>
            <a:r>
              <a:rPr lang="en-US" sz="2800" b="1" dirty="0" smtClean="0">
                <a:latin typeface="Consolas" pitchFamily="49" charset="0"/>
                <a:cs typeface="Guttman Aharoni" pitchFamily="2" charset="-79"/>
              </a:rPr>
              <a:t>Introduction and Motivation</a:t>
            </a:r>
          </a:p>
          <a:p>
            <a:pPr>
              <a:lnSpc>
                <a:spcPct val="120000"/>
              </a:lnSpc>
              <a:spcBef>
                <a:spcPct val="50000"/>
              </a:spcBef>
              <a:buClrTx/>
              <a:buSzPct val="90000"/>
              <a:buFont typeface="Wingdings" pitchFamily="2" charset="2"/>
              <a:buChar char="ü"/>
            </a:pPr>
            <a:r>
              <a:rPr lang="en-US" sz="2800" b="1" dirty="0" smtClean="0">
                <a:latin typeface="Consolas" pitchFamily="49" charset="0"/>
                <a:cs typeface="Guttman Aharoni" pitchFamily="2" charset="-79"/>
              </a:rPr>
              <a:t>Secret Sharing, Entropy, Information Inequalities</a:t>
            </a:r>
          </a:p>
          <a:p>
            <a:pPr>
              <a:lnSpc>
                <a:spcPct val="120000"/>
              </a:lnSpc>
              <a:spcBef>
                <a:spcPct val="50000"/>
              </a:spcBef>
              <a:buClrTx/>
              <a:buSzPct val="90000"/>
              <a:buFont typeface="Wingdings" pitchFamily="2" charset="2"/>
              <a:buChar char="ü"/>
            </a:pPr>
            <a:r>
              <a:rPr lang="en-US" sz="2800" b="1" dirty="0" smtClean="0">
                <a:latin typeface="Consolas" pitchFamily="49" charset="0"/>
                <a:cs typeface="Guttman Aharoni" pitchFamily="2" charset="-79"/>
              </a:rPr>
              <a:t>Lower Bounds for </a:t>
            </a:r>
            <a:r>
              <a:rPr lang="en-US" sz="2800" b="1" dirty="0" err="1" smtClean="0">
                <a:latin typeface="Consolas" pitchFamily="49" charset="0"/>
                <a:cs typeface="Guttman Aharoni" pitchFamily="2" charset="-79"/>
              </a:rPr>
              <a:t>Matroidial</a:t>
            </a:r>
            <a:r>
              <a:rPr lang="en-US" sz="2800" b="1" dirty="0" smtClean="0">
                <a:latin typeface="Consolas" pitchFamily="49" charset="0"/>
                <a:cs typeface="Guttman Aharoni" pitchFamily="2" charset="-79"/>
              </a:rPr>
              <a:t> Access Structures</a:t>
            </a:r>
          </a:p>
          <a:p>
            <a:pPr>
              <a:lnSpc>
                <a:spcPct val="120000"/>
              </a:lnSpc>
              <a:spcBef>
                <a:spcPct val="50000"/>
              </a:spcBef>
              <a:buClrTx/>
              <a:buSzPct val="90000"/>
              <a:buFont typeface="Wingdings" pitchFamily="2" charset="2"/>
              <a:buChar char="ü"/>
            </a:pPr>
            <a:r>
              <a:rPr lang="en-US" sz="2800" b="1" dirty="0" smtClean="0">
                <a:latin typeface="Consolas" pitchFamily="49" charset="0"/>
                <a:cs typeface="Guttman Aharoni" pitchFamily="2" charset="-79"/>
              </a:rPr>
              <a:t>Limitations of Information inequalities </a:t>
            </a:r>
          </a:p>
          <a:p>
            <a:pPr>
              <a:lnSpc>
                <a:spcPct val="120000"/>
              </a:lnSpc>
              <a:spcBef>
                <a:spcPct val="50000"/>
              </a:spcBef>
              <a:buClrTx/>
              <a:buSzPct val="90000"/>
              <a:buFont typeface="Arial" pitchFamily="34" charset="0"/>
              <a:buChar char="•"/>
            </a:pPr>
            <a:r>
              <a:rPr lang="en-US" sz="2800" b="1" dirty="0" smtClean="0">
                <a:latin typeface="Consolas" pitchFamily="49" charset="0"/>
                <a:cs typeface="Guttman Aharoni" pitchFamily="2" charset="-79"/>
              </a:rPr>
              <a:t>Conclusions and open problems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5D55D6-4ED3-4613-A2A8-CBAD310BD1A5}" type="slidenum">
              <a:rPr lang="he-IL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66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-152400"/>
            <a:ext cx="7772400" cy="838200"/>
          </a:xfrm>
        </p:spPr>
        <p:txBody>
          <a:bodyPr/>
          <a:lstStyle/>
          <a:p>
            <a:pPr algn="ctr" eaLnBrk="1" hangingPunct="1"/>
            <a:r>
              <a:rPr lang="en-US" sz="3600" smtClean="0">
                <a:solidFill>
                  <a:srgbClr val="4603CD"/>
                </a:solidFill>
              </a:rPr>
              <a:t>Conclusions</a:t>
            </a:r>
          </a:p>
        </p:txBody>
      </p:sp>
      <p:sp>
        <p:nvSpPr>
          <p:cNvPr id="36454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76200" y="762000"/>
            <a:ext cx="8915400" cy="5105400"/>
          </a:xfrm>
        </p:spPr>
        <p:txBody>
          <a:bodyPr/>
          <a:lstStyle/>
          <a:p>
            <a:pPr marL="457200" indent="-457200" eaLnBrk="1" hangingPunct="1">
              <a:buFont typeface="Wingdings 2" pitchFamily="18" charset="2"/>
              <a:buNone/>
              <a:defRPr/>
            </a:pPr>
            <a:endParaRPr lang="en-US" sz="2100" b="1" dirty="0" smtClean="0">
              <a:latin typeface="Consolas" pitchFamily="49" charset="0"/>
            </a:endParaRPr>
          </a:p>
          <a:p>
            <a:pPr marL="457200" indent="-457200" eaLnBrk="1" hangingPunct="1">
              <a:defRPr/>
            </a:pPr>
            <a:r>
              <a:rPr lang="en-US" sz="2100" b="1" dirty="0" smtClean="0">
                <a:latin typeface="Consolas" pitchFamily="49" charset="0"/>
              </a:rPr>
              <a:t>Non-Shannon inequalities help for proving (weak) lower bounds for </a:t>
            </a:r>
            <a:r>
              <a:rPr lang="en-US" sz="2100" b="1" dirty="0" err="1" smtClean="0">
                <a:latin typeface="Consolas" pitchFamily="49" charset="0"/>
              </a:rPr>
              <a:t>matroidial</a:t>
            </a:r>
            <a:r>
              <a:rPr lang="en-US" sz="2100" b="1" dirty="0" smtClean="0">
                <a:latin typeface="Consolas" pitchFamily="49" charset="0"/>
              </a:rPr>
              <a:t> access structures</a:t>
            </a:r>
          </a:p>
          <a:p>
            <a:pPr marL="457200" indent="-457200" eaLnBrk="1" hangingPunct="1">
              <a:defRPr/>
            </a:pPr>
            <a:r>
              <a:rPr lang="en-US" sz="2100" b="1" dirty="0" smtClean="0">
                <a:latin typeface="Consolas" pitchFamily="49" charset="0"/>
              </a:rPr>
              <a:t>Can they prove </a:t>
            </a:r>
            <a:r>
              <a:rPr lang="en-US" sz="2100" b="1" i="1" dirty="0" smtClean="0">
                <a:latin typeface="Consolas" pitchFamily="49" charset="0"/>
              </a:rPr>
              <a:t>strong</a:t>
            </a:r>
            <a:r>
              <a:rPr lang="en-US" sz="2100" b="1" dirty="0" smtClean="0">
                <a:latin typeface="Consolas" pitchFamily="49" charset="0"/>
              </a:rPr>
              <a:t> lower bounds on the size of shares for general access structures?</a:t>
            </a:r>
          </a:p>
          <a:p>
            <a:pPr marL="457200" indent="-457200" eaLnBrk="1" hangingPunct="1">
              <a:defRPr/>
            </a:pPr>
            <a:r>
              <a:rPr lang="en-US" sz="2100" b="1" dirty="0" smtClean="0">
                <a:latin typeface="Consolas" pitchFamily="49" charset="0"/>
              </a:rPr>
              <a:t>Our result: All the inequalities known to date </a:t>
            </a:r>
            <a:r>
              <a:rPr lang="en-US" sz="2100" b="1" dirty="0" smtClean="0">
                <a:solidFill>
                  <a:srgbClr val="EF241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olas" pitchFamily="49" charset="0"/>
              </a:rPr>
              <a:t>cannot</a:t>
            </a:r>
            <a:r>
              <a:rPr lang="en-US" sz="2100" b="1" dirty="0" smtClean="0">
                <a:latin typeface="Consolas" pitchFamily="49" charset="0"/>
              </a:rPr>
              <a:t> prove a lower bound of </a:t>
            </a:r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</a:t>
            </a:r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</a:rPr>
              <a:t>(</a:t>
            </a:r>
            <a:r>
              <a:rPr lang="en-US" sz="2100" b="1" i="1" dirty="0" smtClean="0">
                <a:solidFill>
                  <a:schemeClr val="hlink"/>
                </a:solidFill>
                <a:latin typeface="Consolas" pitchFamily="49" charset="0"/>
              </a:rPr>
              <a:t>n</a:t>
            </a:r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</a:rPr>
              <a:t>)</a:t>
            </a:r>
            <a:r>
              <a:rPr lang="en-US" sz="2100" b="1" dirty="0" smtClean="0">
                <a:latin typeface="Consolas" pitchFamily="49" charset="0"/>
              </a:rPr>
              <a:t> on the share size</a:t>
            </a:r>
          </a:p>
          <a:p>
            <a:pPr marL="823913" lvl="1" indent="-457200" eaLnBrk="1" hangingPunct="1">
              <a:defRPr/>
            </a:pPr>
            <a:r>
              <a:rPr lang="en-US" sz="1900" b="1" dirty="0" smtClean="0">
                <a:latin typeface="Consolas" pitchFamily="49" charset="0"/>
              </a:rPr>
              <a:t>Even infinite sets of information inequalities</a:t>
            </a:r>
          </a:p>
          <a:p>
            <a:pPr marL="457200" indent="-457200" eaLnBrk="1" hangingPunct="1">
              <a:defRPr/>
            </a:pPr>
            <a:r>
              <a:rPr lang="en-US" sz="2100" b="1" dirty="0" smtClean="0">
                <a:latin typeface="Consolas" pitchFamily="49" charset="0"/>
              </a:rPr>
              <a:t>Our result holds only for the known information inequalities, but provides an algorithm to test future inequalities as they become known </a:t>
            </a:r>
          </a:p>
          <a:p>
            <a:pPr marL="457200" indent="-457200" eaLnBrk="1" hangingPunct="1">
              <a:defRPr/>
            </a:pPr>
            <a:r>
              <a:rPr lang="en-US" sz="2100" b="1" dirty="0" smtClean="0">
                <a:latin typeface="Consolas" pitchFamily="49" charset="0"/>
              </a:rPr>
              <a:t>However, new inequalities may help</a:t>
            </a:r>
          </a:p>
          <a:p>
            <a:pPr marL="457200" indent="-457200" eaLnBrk="1" hangingPunct="1">
              <a:defRPr/>
            </a:pPr>
            <a:endParaRPr lang="en-US" sz="2100" b="1" dirty="0" smtClean="0">
              <a:latin typeface="Consolas" pitchFamily="49" charset="0"/>
            </a:endParaRP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fld id="{DD7E2CB6-2C1D-4212-840D-C454AAF31C79}" type="slidenum">
              <a:rPr lang="he-IL" sz="1200">
                <a:solidFill>
                  <a:schemeClr val="tx2">
                    <a:shade val="90000"/>
                  </a:schemeClr>
                </a:solidFill>
                <a:latin typeface="Frutiger SAIN Bd v.1" pitchFamily="2" charset="0"/>
                <a:cs typeface="Arial" charset="0"/>
              </a:rPr>
              <a:pPr algn="r">
                <a:spcBef>
                  <a:spcPct val="5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  <a:defRPr/>
              </a:pPr>
              <a:t>33</a:t>
            </a:fld>
            <a:endParaRPr lang="en-US" sz="1200">
              <a:solidFill>
                <a:schemeClr val="tx2">
                  <a:shade val="90000"/>
                </a:schemeClr>
              </a:solidFill>
              <a:latin typeface="Frutiger SAIN Bd v.1" pitchFamily="2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4547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-152400"/>
            <a:ext cx="7772400" cy="838200"/>
          </a:xfrm>
        </p:spPr>
        <p:txBody>
          <a:bodyPr/>
          <a:lstStyle/>
          <a:p>
            <a:pPr algn="ctr" eaLnBrk="1" hangingPunct="1"/>
            <a:r>
              <a:rPr lang="en-US" sz="3600" smtClean="0">
                <a:solidFill>
                  <a:srgbClr val="4603CD"/>
                </a:solidFill>
              </a:rPr>
              <a:t>Open Questions</a:t>
            </a:r>
          </a:p>
        </p:txBody>
      </p:sp>
      <p:sp>
        <p:nvSpPr>
          <p:cNvPr id="36454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76200" y="1447800"/>
            <a:ext cx="8915400" cy="5105400"/>
          </a:xfrm>
        </p:spPr>
        <p:txBody>
          <a:bodyPr/>
          <a:lstStyle/>
          <a:p>
            <a:pPr marL="457200" indent="-457200" eaLnBrk="1" hangingPunct="1">
              <a:buFont typeface="Wingdings 2" pitchFamily="18" charset="2"/>
              <a:buNone/>
            </a:pPr>
            <a:endParaRPr lang="en-US" sz="2100" b="1" smtClean="0">
              <a:latin typeface="Consolas" pitchFamily="49" charset="0"/>
            </a:endParaRPr>
          </a:p>
          <a:p>
            <a:pPr marL="457200" indent="-457200" eaLnBrk="1" hangingPunct="1"/>
            <a:r>
              <a:rPr lang="en-US" sz="2100" b="1" smtClean="0">
                <a:latin typeface="Consolas" pitchFamily="49" charset="0"/>
              </a:rPr>
              <a:t>Find information inequalities that can help proving a lower bound of </a:t>
            </a:r>
            <a:r>
              <a:rPr lang="en-US" sz="2100" b="1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</a:t>
            </a:r>
            <a:r>
              <a:rPr lang="en-US" sz="2100" b="1" smtClean="0">
                <a:solidFill>
                  <a:schemeClr val="hlink"/>
                </a:solidFill>
                <a:latin typeface="Consolas" pitchFamily="49" charset="0"/>
              </a:rPr>
              <a:t>(</a:t>
            </a:r>
            <a:r>
              <a:rPr lang="en-US" sz="2100" b="1" i="1" smtClean="0">
                <a:solidFill>
                  <a:schemeClr val="hlink"/>
                </a:solidFill>
                <a:latin typeface="Consolas" pitchFamily="49" charset="0"/>
              </a:rPr>
              <a:t>n</a:t>
            </a:r>
            <a:r>
              <a:rPr lang="en-US" sz="2100" b="1" smtClean="0">
                <a:solidFill>
                  <a:schemeClr val="hlink"/>
                </a:solidFill>
                <a:latin typeface="Consolas" pitchFamily="49" charset="0"/>
              </a:rPr>
              <a:t>)</a:t>
            </a:r>
            <a:r>
              <a:rPr lang="en-US" sz="2100" b="1" smtClean="0">
                <a:latin typeface="Consolas" pitchFamily="49" charset="0"/>
              </a:rPr>
              <a:t> on the share size</a:t>
            </a:r>
          </a:p>
          <a:p>
            <a:pPr marL="457200" indent="-457200" eaLnBrk="1" hangingPunct="1"/>
            <a:endParaRPr lang="en-US" sz="2100" b="1" smtClean="0">
              <a:latin typeface="Consolas" pitchFamily="49" charset="0"/>
            </a:endParaRPr>
          </a:p>
          <a:p>
            <a:pPr marL="457200" indent="-457200" eaLnBrk="1" hangingPunct="1"/>
            <a:r>
              <a:rPr lang="en-US" sz="2100" b="1" smtClean="0">
                <a:latin typeface="Consolas" pitchFamily="49" charset="0"/>
              </a:rPr>
              <a:t>Find sufficient conditions for information inequalities that can prove a lower bound of </a:t>
            </a:r>
            <a:r>
              <a:rPr lang="en-US" sz="2100" b="1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</a:t>
            </a:r>
            <a:r>
              <a:rPr lang="en-US" sz="2100" b="1" smtClean="0">
                <a:solidFill>
                  <a:schemeClr val="hlink"/>
                </a:solidFill>
                <a:latin typeface="Consolas" pitchFamily="49" charset="0"/>
              </a:rPr>
              <a:t>(</a:t>
            </a:r>
            <a:r>
              <a:rPr lang="en-US" sz="2100" b="1" i="1" smtClean="0">
                <a:solidFill>
                  <a:schemeClr val="hlink"/>
                </a:solidFill>
                <a:latin typeface="Consolas" pitchFamily="49" charset="0"/>
              </a:rPr>
              <a:t>n</a:t>
            </a:r>
            <a:r>
              <a:rPr lang="en-US" sz="2100" b="1" smtClean="0">
                <a:solidFill>
                  <a:schemeClr val="hlink"/>
                </a:solidFill>
                <a:latin typeface="Consolas" pitchFamily="49" charset="0"/>
              </a:rPr>
              <a:t>)</a:t>
            </a:r>
            <a:r>
              <a:rPr lang="en-US" sz="2100" b="1" smtClean="0">
                <a:latin typeface="Consolas" pitchFamily="49" charset="0"/>
              </a:rPr>
              <a:t> on the share size</a:t>
            </a:r>
          </a:p>
          <a:p>
            <a:pPr marL="742950" lvl="1" indent="-285750" eaLnBrk="1" hangingPunct="1"/>
            <a:endParaRPr lang="en-US" sz="2100" b="1" smtClean="0">
              <a:latin typeface="Consolas" pitchFamily="49" charset="0"/>
            </a:endParaRPr>
          </a:p>
          <a:p>
            <a:pPr marL="457200" indent="-457200" eaLnBrk="1" hangingPunct="1"/>
            <a:r>
              <a:rPr lang="en-US" sz="2100" b="1" smtClean="0">
                <a:latin typeface="Consolas" pitchFamily="49" charset="0"/>
              </a:rPr>
              <a:t>Improve the lower bound!</a:t>
            </a:r>
          </a:p>
          <a:p>
            <a:pPr marL="742950" lvl="1" indent="-285750" eaLnBrk="1" hangingPunct="1"/>
            <a:r>
              <a:rPr lang="en-US" sz="2100" b="1" smtClean="0">
                <a:latin typeface="Consolas" pitchFamily="49" charset="0"/>
              </a:rPr>
              <a:t>Even just to close the gap  </a:t>
            </a:r>
            <a:r>
              <a:rPr lang="el-GR" sz="1800" b="1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Ω</a:t>
            </a:r>
            <a:r>
              <a:rPr lang="en-US" sz="2100" b="1" smtClean="0">
                <a:solidFill>
                  <a:schemeClr val="hlink"/>
                </a:solidFill>
                <a:latin typeface="Consolas" pitchFamily="49" charset="0"/>
              </a:rPr>
              <a:t>(</a:t>
            </a:r>
            <a:r>
              <a:rPr lang="en-US" sz="2100" b="1" i="1" smtClean="0">
                <a:solidFill>
                  <a:schemeClr val="hlink"/>
                </a:solidFill>
                <a:latin typeface="Consolas" pitchFamily="49" charset="0"/>
              </a:rPr>
              <a:t>n</a:t>
            </a:r>
            <a:r>
              <a:rPr lang="en-US" sz="2100" b="1" smtClean="0">
                <a:solidFill>
                  <a:schemeClr val="hlink"/>
                </a:solidFill>
                <a:latin typeface="Consolas" pitchFamily="49" charset="0"/>
              </a:rPr>
              <a:t>/log </a:t>
            </a:r>
            <a:r>
              <a:rPr lang="en-US" sz="2100" b="1" i="1" smtClean="0">
                <a:solidFill>
                  <a:schemeClr val="hlink"/>
                </a:solidFill>
                <a:latin typeface="Consolas" pitchFamily="49" charset="0"/>
              </a:rPr>
              <a:t>n</a:t>
            </a:r>
            <a:r>
              <a:rPr lang="en-US" sz="2100" b="1" smtClean="0">
                <a:solidFill>
                  <a:schemeClr val="hlink"/>
                </a:solidFill>
                <a:latin typeface="Consolas" pitchFamily="49" charset="0"/>
              </a:rPr>
              <a:t>) </a:t>
            </a:r>
            <a:r>
              <a:rPr lang="en-US" sz="1800" b="1" smtClean="0">
                <a:solidFill>
                  <a:schemeClr val="hlink"/>
                </a:solidFill>
                <a:latin typeface="Consolas" pitchFamily="49" charset="0"/>
                <a:sym typeface="Wingdings" pitchFamily="2" charset="2"/>
              </a:rPr>
              <a:t></a:t>
            </a:r>
            <a:r>
              <a:rPr lang="en-US" sz="2100" b="1" smtClean="0">
                <a:latin typeface="Consolas" pitchFamily="49" charset="0"/>
              </a:rPr>
              <a:t> </a:t>
            </a:r>
            <a:r>
              <a:rPr lang="el-GR" sz="1800" b="1" smtClean="0">
                <a:solidFill>
                  <a:schemeClr val="hlink"/>
                </a:solidFill>
                <a:latin typeface="Consolas" pitchFamily="49" charset="0"/>
                <a:sym typeface="Mathematica1" pitchFamily="2" charset="2"/>
              </a:rPr>
              <a:t>Ω</a:t>
            </a:r>
            <a:r>
              <a:rPr lang="en-US" sz="2100" b="1" smtClean="0">
                <a:solidFill>
                  <a:schemeClr val="hlink"/>
                </a:solidFill>
                <a:latin typeface="Consolas" pitchFamily="49" charset="0"/>
              </a:rPr>
              <a:t>(</a:t>
            </a:r>
            <a:r>
              <a:rPr lang="en-US" sz="2100" b="1" i="1" smtClean="0">
                <a:solidFill>
                  <a:schemeClr val="hlink"/>
                </a:solidFill>
                <a:latin typeface="Consolas" pitchFamily="49" charset="0"/>
              </a:rPr>
              <a:t>n</a:t>
            </a:r>
            <a:r>
              <a:rPr lang="en-US" sz="2100" b="1" smtClean="0">
                <a:solidFill>
                  <a:schemeClr val="hlink"/>
                </a:solidFill>
                <a:latin typeface="Consolas" pitchFamily="49" charset="0"/>
              </a:rPr>
              <a:t>)</a:t>
            </a:r>
          </a:p>
          <a:p>
            <a:pPr marL="1143000" lvl="2" indent="-228600" eaLnBrk="1" hangingPunct="1"/>
            <a:r>
              <a:rPr lang="en-US" sz="2000" b="1" smtClean="0">
                <a:latin typeface="Consolas" pitchFamily="49" charset="0"/>
              </a:rPr>
              <a:t>Might be possible using Shannon type information inequalities</a:t>
            </a:r>
            <a:endParaRPr lang="en-US" sz="1800" b="1" smtClean="0">
              <a:latin typeface="Consolas" pitchFamily="49" charset="0"/>
            </a:endParaRP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fld id="{0692550B-7304-423D-887C-020341681E86}" type="slidenum">
              <a:rPr lang="he-IL" sz="1200">
                <a:solidFill>
                  <a:schemeClr val="tx2">
                    <a:shade val="90000"/>
                  </a:schemeClr>
                </a:solidFill>
                <a:latin typeface="Frutiger SAIN Bd v.1" pitchFamily="2" charset="0"/>
                <a:cs typeface="Arial" charset="0"/>
              </a:rPr>
              <a:pPr algn="r">
                <a:spcBef>
                  <a:spcPct val="5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  <a:defRPr/>
              </a:pPr>
              <a:t>34</a:t>
            </a:fld>
            <a:endParaRPr lang="en-US" sz="1200">
              <a:solidFill>
                <a:schemeClr val="tx2">
                  <a:shade val="90000"/>
                </a:schemeClr>
              </a:solidFill>
              <a:latin typeface="Frutiger SAIN Bd v.1" pitchFamily="2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4547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7038EA-5355-49F6-B09F-787B8582B259}" type="slidenum">
              <a:rPr lang="he-IL" smtClean="0"/>
              <a:pPr>
                <a:defRPr/>
              </a:pPr>
              <a:t>35</a:t>
            </a:fld>
            <a:endParaRPr lang="en-US"/>
          </a:p>
        </p:txBody>
      </p:sp>
      <p:pic>
        <p:nvPicPr>
          <p:cNvPr id="4" name="Picture 3" descr="pnthanx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1200" y="533400"/>
            <a:ext cx="7416800" cy="55626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ED2DF-DBED-418B-888F-D78D1436F4C6}" type="slidenum">
              <a:rPr lang="en-US"/>
              <a:pPr/>
              <a:t>4</a:t>
            </a:fld>
            <a:endParaRPr lang="en-US"/>
          </a:p>
        </p:txBody>
      </p:sp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8229600" cy="53340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rgbClr val="4603CD"/>
                </a:solidFill>
              </a:rPr>
              <a:t>Example: The Connectivity Access Structure</a:t>
            </a:r>
            <a:endParaRPr lang="en-US" sz="3600" dirty="0">
              <a:solidFill>
                <a:srgbClr val="4603CD"/>
              </a:solidFill>
            </a:endParaRPr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540750" cy="1524000"/>
          </a:xfrm>
        </p:spPr>
        <p:txBody>
          <a:bodyPr>
            <a:normAutofit lnSpcReduction="10000"/>
          </a:bodyPr>
          <a:lstStyle/>
          <a:p>
            <a:pPr lvl="1">
              <a:lnSpc>
                <a:spcPct val="80000"/>
              </a:lnSpc>
            </a:pPr>
            <a:r>
              <a:rPr lang="en-US" sz="2100" b="1" dirty="0" smtClean="0">
                <a:latin typeface="Consolas" pitchFamily="49" charset="0"/>
                <a:cs typeface="Guttman Aharoni" pitchFamily="2" charset="-79"/>
              </a:rPr>
              <a:t>Participants – edges </a:t>
            </a:r>
            <a:r>
              <a:rPr lang="en-US" sz="2100" b="1" dirty="0">
                <a:latin typeface="Consolas" pitchFamily="49" charset="0"/>
                <a:cs typeface="Guttman Aharoni" pitchFamily="2" charset="-79"/>
              </a:rPr>
              <a:t>in </a:t>
            </a:r>
            <a:r>
              <a:rPr lang="en-US" sz="2100" b="1" dirty="0" smtClean="0">
                <a:latin typeface="Consolas" pitchFamily="49" charset="0"/>
                <a:cs typeface="Guttman Aharoni" pitchFamily="2" charset="-79"/>
              </a:rPr>
              <a:t>an undirected </a:t>
            </a:r>
            <a:r>
              <a:rPr lang="en-US" sz="2100" b="1" dirty="0">
                <a:latin typeface="Consolas" pitchFamily="49" charset="0"/>
                <a:cs typeface="Guttman Aharoni" pitchFamily="2" charset="-79"/>
              </a:rPr>
              <a:t>graph  </a:t>
            </a:r>
          </a:p>
          <a:p>
            <a:pPr lvl="1">
              <a:lnSpc>
                <a:spcPct val="80000"/>
              </a:lnSpc>
            </a:pPr>
            <a:r>
              <a:rPr lang="en-US" sz="2100" b="1" dirty="0" smtClean="0">
                <a:latin typeface="Consolas" pitchFamily="49" charset="0"/>
                <a:cs typeface="Guttman Aharoni" pitchFamily="2" charset="-79"/>
              </a:rPr>
              <a:t>Minimal Authorized </a:t>
            </a:r>
            <a:r>
              <a:rPr lang="en-US" sz="2100" b="1" dirty="0">
                <a:latin typeface="Consolas" pitchFamily="49" charset="0"/>
                <a:cs typeface="Guttman Aharoni" pitchFamily="2" charset="-79"/>
              </a:rPr>
              <a:t>sets:  </a:t>
            </a:r>
            <a:endParaRPr lang="en-US" sz="2100" b="1" dirty="0" smtClean="0">
              <a:latin typeface="Consolas" pitchFamily="49" charset="0"/>
              <a:cs typeface="Guttman Aharoni" pitchFamily="2" charset="-79"/>
            </a:endParaRPr>
          </a:p>
          <a:p>
            <a:pPr lvl="2">
              <a:lnSpc>
                <a:spcPct val="80000"/>
              </a:lnSpc>
            </a:pPr>
            <a:r>
              <a:rPr lang="en-US" sz="1800" b="1" dirty="0" smtClean="0">
                <a:latin typeface="Consolas" pitchFamily="49" charset="0"/>
                <a:cs typeface="Guttman Aharoni" pitchFamily="2" charset="-79"/>
              </a:rPr>
              <a:t>paths </a:t>
            </a:r>
            <a:r>
              <a:rPr lang="en-US" sz="1800" b="1" dirty="0">
                <a:latin typeface="Consolas" pitchFamily="49" charset="0"/>
                <a:cs typeface="Guttman Aharoni" pitchFamily="2" charset="-79"/>
              </a:rPr>
              <a:t>from </a:t>
            </a:r>
            <a:r>
              <a:rPr lang="en-US" sz="1800" b="1" dirty="0" smtClean="0">
                <a:latin typeface="Consolas" pitchFamily="49" charset="0"/>
                <a:cs typeface="Guttman Aharoni" pitchFamily="2" charset="-79"/>
              </a:rPr>
              <a:t>vertex </a:t>
            </a: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</a:rPr>
              <a:t>v</a:t>
            </a:r>
            <a:r>
              <a:rPr lang="en-US" sz="2200" b="1" baseline="-25000" dirty="0" smtClean="0">
                <a:solidFill>
                  <a:schemeClr val="hlink"/>
                </a:solidFill>
                <a:latin typeface="Consolas" pitchFamily="49" charset="0"/>
              </a:rPr>
              <a:t>1</a:t>
            </a:r>
            <a:r>
              <a:rPr lang="en-US" sz="1800" b="1" dirty="0" smtClean="0">
                <a:latin typeface="Consolas" pitchFamily="49" charset="0"/>
                <a:cs typeface="Guttman Aharoni" pitchFamily="2" charset="-79"/>
              </a:rPr>
              <a:t> </a:t>
            </a:r>
            <a:r>
              <a:rPr lang="en-US" sz="1800" b="1" dirty="0">
                <a:latin typeface="Consolas" pitchFamily="49" charset="0"/>
                <a:cs typeface="Guttman Aharoni" pitchFamily="2" charset="-79"/>
              </a:rPr>
              <a:t>to </a:t>
            </a:r>
            <a:r>
              <a:rPr lang="en-US" sz="1800" b="1" dirty="0" smtClean="0">
                <a:latin typeface="Consolas" pitchFamily="49" charset="0"/>
                <a:cs typeface="Guttman Aharoni" pitchFamily="2" charset="-79"/>
              </a:rPr>
              <a:t>vertex </a:t>
            </a: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</a:rPr>
              <a:t>v</a:t>
            </a:r>
            <a:r>
              <a:rPr lang="en-US" sz="1800" b="1" baseline="-25000" dirty="0" smtClean="0">
                <a:solidFill>
                  <a:schemeClr val="hlink"/>
                </a:solidFill>
                <a:latin typeface="Consolas" pitchFamily="49" charset="0"/>
              </a:rPr>
              <a:t>2</a:t>
            </a:r>
            <a:endParaRPr lang="en-US" sz="1800" b="1" baseline="-25000" dirty="0" smtClean="0">
              <a:latin typeface="Consolas" pitchFamily="49" charset="0"/>
              <a:cs typeface="Guttman Aharoni" pitchFamily="2" charset="-79"/>
            </a:endParaRPr>
          </a:p>
          <a:p>
            <a:pPr lvl="1">
              <a:lnSpc>
                <a:spcPct val="80000"/>
              </a:lnSpc>
            </a:pPr>
            <a:endParaRPr lang="en-US" sz="2100" b="1" dirty="0" smtClean="0">
              <a:latin typeface="Consolas" pitchFamily="49" charset="0"/>
              <a:cs typeface="Guttman Aharoni" pitchFamily="2" charset="-79"/>
            </a:endParaRPr>
          </a:p>
          <a:p>
            <a:pPr lvl="1">
              <a:lnSpc>
                <a:spcPct val="80000"/>
              </a:lnSpc>
            </a:pPr>
            <a:r>
              <a:rPr lang="en-US" sz="2100" b="1" dirty="0" smtClean="0">
                <a:latin typeface="Consolas" pitchFamily="49" charset="0"/>
                <a:cs typeface="Guttman Aharoni" pitchFamily="2" charset="-79"/>
              </a:rPr>
              <a:t>Example:</a:t>
            </a:r>
          </a:p>
          <a:p>
            <a:pPr lvl="1">
              <a:lnSpc>
                <a:spcPct val="80000"/>
              </a:lnSpc>
            </a:pPr>
            <a:endParaRPr lang="en-US" dirty="0" smtClean="0">
              <a:cs typeface="Arial" charset="0"/>
            </a:endParaRPr>
          </a:p>
          <a:p>
            <a:pPr lvl="1">
              <a:lnSpc>
                <a:spcPct val="80000"/>
              </a:lnSpc>
            </a:pPr>
            <a:endParaRPr lang="en-US" sz="1800" dirty="0" smtClean="0">
              <a:cs typeface="Arial" charset="0"/>
            </a:endParaRPr>
          </a:p>
          <a:p>
            <a:pPr lvl="1">
              <a:lnSpc>
                <a:spcPct val="80000"/>
              </a:lnSpc>
            </a:pPr>
            <a:endParaRPr lang="en-US" sz="1800" dirty="0" smtClean="0">
              <a:cs typeface="Arial" charset="0"/>
            </a:endParaRPr>
          </a:p>
          <a:p>
            <a:pPr lvl="1">
              <a:lnSpc>
                <a:spcPct val="80000"/>
              </a:lnSpc>
            </a:pPr>
            <a:endParaRPr lang="en-US" sz="1800" dirty="0" smtClean="0">
              <a:cs typeface="Arial" charset="0"/>
            </a:endParaRPr>
          </a:p>
          <a:p>
            <a:pPr lvl="1">
              <a:lnSpc>
                <a:spcPct val="80000"/>
              </a:lnSpc>
            </a:pPr>
            <a:endParaRPr lang="en-US" sz="1800" dirty="0" smtClean="0">
              <a:cs typeface="Arial" charset="0"/>
            </a:endParaRPr>
          </a:p>
          <a:p>
            <a:pPr lvl="1">
              <a:lnSpc>
                <a:spcPct val="80000"/>
              </a:lnSpc>
            </a:pPr>
            <a:endParaRPr lang="en-US" sz="1800" dirty="0" smtClean="0">
              <a:cs typeface="Arial" charset="0"/>
            </a:endParaRPr>
          </a:p>
          <a:p>
            <a:pPr lvl="1">
              <a:lnSpc>
                <a:spcPct val="80000"/>
              </a:lnSpc>
            </a:pPr>
            <a:endParaRPr lang="en-US" sz="1800" dirty="0" smtClean="0">
              <a:cs typeface="Arial" charset="0"/>
            </a:endParaRPr>
          </a:p>
          <a:p>
            <a:pPr>
              <a:lnSpc>
                <a:spcPct val="80000"/>
              </a:lnSpc>
              <a:buNone/>
            </a:pPr>
            <a:endParaRPr lang="en-US" dirty="0">
              <a:cs typeface="Arial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295400" y="36576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3429000" y="36576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752600" y="41148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667000" y="41148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7" idx="5"/>
            <a:endCxn id="10" idx="1"/>
          </p:cNvCxnSpPr>
          <p:nvPr/>
        </p:nvCxnSpPr>
        <p:spPr>
          <a:xfrm rot="16200000" flipH="1">
            <a:off x="1490522" y="3852722"/>
            <a:ext cx="295556" cy="29555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7"/>
          </p:cNvCxnSpPr>
          <p:nvPr/>
        </p:nvCxnSpPr>
        <p:spPr>
          <a:xfrm rot="5400000" flipH="1" flipV="1">
            <a:off x="1642922" y="3124200"/>
            <a:ext cx="414478" cy="71927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8" idx="5"/>
            <a:endCxn id="11" idx="1"/>
          </p:cNvCxnSpPr>
          <p:nvPr/>
        </p:nvCxnSpPr>
        <p:spPr>
          <a:xfrm rot="16200000" flipH="1">
            <a:off x="2100122" y="3547922"/>
            <a:ext cx="828956" cy="37175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6"/>
          </p:cNvCxnSpPr>
          <p:nvPr/>
        </p:nvCxnSpPr>
        <p:spPr>
          <a:xfrm>
            <a:off x="2362200" y="3238500"/>
            <a:ext cx="1100278" cy="45257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0" idx="6"/>
            <a:endCxn id="11" idx="2"/>
          </p:cNvCxnSpPr>
          <p:nvPr/>
        </p:nvCxnSpPr>
        <p:spPr>
          <a:xfrm>
            <a:off x="1981200" y="4229100"/>
            <a:ext cx="6858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1" idx="6"/>
            <a:endCxn id="9" idx="3"/>
          </p:cNvCxnSpPr>
          <p:nvPr/>
        </p:nvCxnSpPr>
        <p:spPr>
          <a:xfrm flipV="1">
            <a:off x="2895600" y="3852722"/>
            <a:ext cx="566878" cy="37637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524000" y="31242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</a:t>
            </a:r>
            <a:r>
              <a:rPr lang="en-US" sz="2000" baseline="-25000" dirty="0" smtClean="0"/>
              <a:t>1</a:t>
            </a:r>
            <a:endParaRPr lang="en-US" sz="2000" dirty="0"/>
          </a:p>
        </p:txBody>
      </p:sp>
      <p:sp>
        <p:nvSpPr>
          <p:cNvPr id="41" name="TextBox 40"/>
          <p:cNvSpPr txBox="1"/>
          <p:nvPr/>
        </p:nvSpPr>
        <p:spPr>
          <a:xfrm>
            <a:off x="1981200" y="42672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</a:t>
            </a:r>
            <a:r>
              <a:rPr lang="en-US" sz="2000" baseline="-25000" dirty="0" smtClean="0"/>
              <a:t>4</a:t>
            </a:r>
            <a:endParaRPr lang="en-US" sz="2000" dirty="0"/>
          </a:p>
        </p:txBody>
      </p:sp>
      <p:sp>
        <p:nvSpPr>
          <p:cNvPr id="42" name="TextBox 41"/>
          <p:cNvSpPr txBox="1"/>
          <p:nvPr/>
        </p:nvSpPr>
        <p:spPr>
          <a:xfrm>
            <a:off x="1371600" y="38862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</a:t>
            </a:r>
            <a:r>
              <a:rPr lang="en-US" sz="2000" baseline="-25000" dirty="0" smtClean="0"/>
              <a:t>3</a:t>
            </a:r>
            <a:endParaRPr lang="en-US" sz="2000" dirty="0"/>
          </a:p>
        </p:txBody>
      </p:sp>
      <p:sp>
        <p:nvSpPr>
          <p:cNvPr id="43" name="TextBox 42"/>
          <p:cNvSpPr txBox="1"/>
          <p:nvPr/>
        </p:nvSpPr>
        <p:spPr>
          <a:xfrm>
            <a:off x="2438400" y="348609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</a:t>
            </a:r>
            <a:r>
              <a:rPr lang="en-US" sz="2000" baseline="-25000" dirty="0" smtClean="0"/>
              <a:t>6</a:t>
            </a:r>
            <a:endParaRPr lang="en-US" sz="2000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2743200" y="310509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</a:t>
            </a:r>
            <a:r>
              <a:rPr lang="en-US" sz="2000" baseline="-25000" dirty="0" smtClean="0"/>
              <a:t>2</a:t>
            </a:r>
            <a:endParaRPr lang="en-US" sz="2000" dirty="0"/>
          </a:p>
        </p:txBody>
      </p:sp>
      <p:sp>
        <p:nvSpPr>
          <p:cNvPr id="45" name="TextBox 44"/>
          <p:cNvSpPr txBox="1"/>
          <p:nvPr/>
        </p:nvSpPr>
        <p:spPr>
          <a:xfrm>
            <a:off x="3124200" y="39624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</a:t>
            </a:r>
            <a:r>
              <a:rPr lang="en-US" sz="2000" baseline="-25000" dirty="0" smtClean="0"/>
              <a:t>5</a:t>
            </a:r>
            <a:endParaRPr lang="en-US" sz="2000" dirty="0"/>
          </a:p>
        </p:txBody>
      </p:sp>
      <p:sp>
        <p:nvSpPr>
          <p:cNvPr id="59" name="TextBox 58"/>
          <p:cNvSpPr txBox="1"/>
          <p:nvPr/>
        </p:nvSpPr>
        <p:spPr>
          <a:xfrm>
            <a:off x="1219200" y="356229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v</a:t>
            </a:r>
            <a:r>
              <a:rPr lang="en-US" sz="2000" baseline="-25000" dirty="0" smtClean="0"/>
              <a:t>1</a:t>
            </a:r>
            <a:endParaRPr lang="en-US" sz="2000" dirty="0"/>
          </a:p>
        </p:txBody>
      </p:sp>
      <p:sp>
        <p:nvSpPr>
          <p:cNvPr id="60" name="TextBox 59"/>
          <p:cNvSpPr txBox="1"/>
          <p:nvPr/>
        </p:nvSpPr>
        <p:spPr>
          <a:xfrm>
            <a:off x="3352800" y="354330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v</a:t>
            </a:r>
            <a:r>
              <a:rPr lang="en-US" sz="2000" baseline="-25000" dirty="0" smtClean="0"/>
              <a:t>2</a:t>
            </a:r>
            <a:endParaRPr lang="en-US" sz="2000" dirty="0"/>
          </a:p>
        </p:txBody>
      </p:sp>
      <p:sp>
        <p:nvSpPr>
          <p:cNvPr id="61" name="TextBox 60"/>
          <p:cNvSpPr txBox="1"/>
          <p:nvPr/>
        </p:nvSpPr>
        <p:spPr>
          <a:xfrm>
            <a:off x="9906000" y="3276600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133600" y="31242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8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40" grpId="0"/>
      <p:bldP spid="41" grpId="0" build="allAtOnce"/>
      <p:bldP spid="41" grpId="1" build="allAtOnce"/>
      <p:bldP spid="42" grpId="0"/>
      <p:bldP spid="42" grpId="1"/>
      <p:bldP spid="43" grpId="0"/>
      <p:bldP spid="44" grpId="0"/>
      <p:bldP spid="45" grpId="0"/>
      <p:bldP spid="45" grpId="1"/>
      <p:bldP spid="59" grpId="0"/>
      <p:bldP spid="60" grpId="0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ED2DF-DBED-418B-888F-D78D1436F4C6}" type="slidenum">
              <a:rPr lang="en-US"/>
              <a:pPr/>
              <a:t>5</a:t>
            </a:fld>
            <a:endParaRPr lang="en-US"/>
          </a:p>
        </p:txBody>
      </p:sp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8229600" cy="53340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rgbClr val="4603CD"/>
                </a:solidFill>
              </a:rPr>
              <a:t>Example: The Connectivity Access Structure</a:t>
            </a:r>
            <a:endParaRPr lang="en-US" sz="3600" dirty="0">
              <a:solidFill>
                <a:srgbClr val="4603CD"/>
              </a:solidFill>
            </a:endParaRPr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540750" cy="1524000"/>
          </a:xfrm>
        </p:spPr>
        <p:txBody>
          <a:bodyPr>
            <a:normAutofit lnSpcReduction="10000"/>
          </a:bodyPr>
          <a:lstStyle/>
          <a:p>
            <a:pPr lvl="1">
              <a:lnSpc>
                <a:spcPct val="80000"/>
              </a:lnSpc>
            </a:pPr>
            <a:r>
              <a:rPr lang="en-US" sz="2100" b="1" dirty="0" smtClean="0">
                <a:latin typeface="Consolas" pitchFamily="49" charset="0"/>
                <a:cs typeface="Guttman Aharoni" pitchFamily="2" charset="-79"/>
              </a:rPr>
              <a:t>Participants – edges </a:t>
            </a:r>
            <a:r>
              <a:rPr lang="en-US" sz="2100" b="1" dirty="0">
                <a:latin typeface="Consolas" pitchFamily="49" charset="0"/>
                <a:cs typeface="Guttman Aharoni" pitchFamily="2" charset="-79"/>
              </a:rPr>
              <a:t>in </a:t>
            </a:r>
            <a:r>
              <a:rPr lang="en-US" sz="2100" b="1" dirty="0" smtClean="0">
                <a:latin typeface="Consolas" pitchFamily="49" charset="0"/>
                <a:cs typeface="Guttman Aharoni" pitchFamily="2" charset="-79"/>
              </a:rPr>
              <a:t>an undirected </a:t>
            </a:r>
            <a:r>
              <a:rPr lang="en-US" sz="2100" b="1" dirty="0">
                <a:latin typeface="Consolas" pitchFamily="49" charset="0"/>
                <a:cs typeface="Guttman Aharoni" pitchFamily="2" charset="-79"/>
              </a:rPr>
              <a:t>graph  </a:t>
            </a:r>
          </a:p>
          <a:p>
            <a:pPr lvl="1">
              <a:lnSpc>
                <a:spcPct val="80000"/>
              </a:lnSpc>
            </a:pPr>
            <a:r>
              <a:rPr lang="en-US" sz="2100" b="1" dirty="0" smtClean="0">
                <a:latin typeface="Consolas" pitchFamily="49" charset="0"/>
                <a:cs typeface="Guttman Aharoni" pitchFamily="2" charset="-79"/>
              </a:rPr>
              <a:t>Minimal Authorized </a:t>
            </a:r>
            <a:r>
              <a:rPr lang="en-US" sz="2100" b="1" dirty="0">
                <a:latin typeface="Consolas" pitchFamily="49" charset="0"/>
                <a:cs typeface="Guttman Aharoni" pitchFamily="2" charset="-79"/>
              </a:rPr>
              <a:t>sets:  </a:t>
            </a:r>
            <a:endParaRPr lang="en-US" sz="2100" b="1" dirty="0" smtClean="0">
              <a:latin typeface="Consolas" pitchFamily="49" charset="0"/>
              <a:cs typeface="Guttman Aharoni" pitchFamily="2" charset="-79"/>
            </a:endParaRPr>
          </a:p>
          <a:p>
            <a:pPr lvl="2">
              <a:lnSpc>
                <a:spcPct val="80000"/>
              </a:lnSpc>
            </a:pPr>
            <a:r>
              <a:rPr lang="en-US" sz="1800" b="1" dirty="0" smtClean="0">
                <a:latin typeface="Consolas" pitchFamily="49" charset="0"/>
                <a:cs typeface="Guttman Aharoni" pitchFamily="2" charset="-79"/>
              </a:rPr>
              <a:t>paths </a:t>
            </a:r>
            <a:r>
              <a:rPr lang="en-US" sz="1800" b="1" dirty="0">
                <a:latin typeface="Consolas" pitchFamily="49" charset="0"/>
                <a:cs typeface="Guttman Aharoni" pitchFamily="2" charset="-79"/>
              </a:rPr>
              <a:t>from </a:t>
            </a:r>
            <a:r>
              <a:rPr lang="en-US" sz="1800" b="1" dirty="0" smtClean="0">
                <a:latin typeface="Consolas" pitchFamily="49" charset="0"/>
                <a:cs typeface="Guttman Aharoni" pitchFamily="2" charset="-79"/>
              </a:rPr>
              <a:t>vertex </a:t>
            </a: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</a:rPr>
              <a:t>v</a:t>
            </a:r>
            <a:r>
              <a:rPr lang="en-US" sz="2200" b="1" baseline="-25000" dirty="0" smtClean="0">
                <a:solidFill>
                  <a:schemeClr val="hlink"/>
                </a:solidFill>
                <a:latin typeface="Consolas" pitchFamily="49" charset="0"/>
              </a:rPr>
              <a:t>1</a:t>
            </a:r>
            <a:r>
              <a:rPr lang="en-US" sz="1800" b="1" dirty="0" smtClean="0">
                <a:latin typeface="Consolas" pitchFamily="49" charset="0"/>
                <a:cs typeface="Guttman Aharoni" pitchFamily="2" charset="-79"/>
              </a:rPr>
              <a:t> </a:t>
            </a:r>
            <a:r>
              <a:rPr lang="en-US" sz="1800" b="1" dirty="0">
                <a:latin typeface="Consolas" pitchFamily="49" charset="0"/>
                <a:cs typeface="Guttman Aharoni" pitchFamily="2" charset="-79"/>
              </a:rPr>
              <a:t>to </a:t>
            </a:r>
            <a:r>
              <a:rPr lang="en-US" sz="1800" b="1" dirty="0" smtClean="0">
                <a:latin typeface="Consolas" pitchFamily="49" charset="0"/>
                <a:cs typeface="Guttman Aharoni" pitchFamily="2" charset="-79"/>
              </a:rPr>
              <a:t>vertex </a:t>
            </a: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</a:rPr>
              <a:t>v</a:t>
            </a:r>
            <a:r>
              <a:rPr lang="en-US" sz="1800" b="1" baseline="-25000" dirty="0" smtClean="0">
                <a:solidFill>
                  <a:schemeClr val="hlink"/>
                </a:solidFill>
                <a:latin typeface="Consolas" pitchFamily="49" charset="0"/>
              </a:rPr>
              <a:t>2</a:t>
            </a:r>
            <a:endParaRPr lang="en-US" sz="1800" b="1" baseline="-25000" dirty="0" smtClean="0">
              <a:latin typeface="Consolas" pitchFamily="49" charset="0"/>
              <a:cs typeface="Guttman Aharoni" pitchFamily="2" charset="-79"/>
            </a:endParaRPr>
          </a:p>
          <a:p>
            <a:pPr lvl="1">
              <a:lnSpc>
                <a:spcPct val="80000"/>
              </a:lnSpc>
            </a:pPr>
            <a:endParaRPr lang="en-US" sz="2100" b="1" dirty="0" smtClean="0">
              <a:latin typeface="Consolas" pitchFamily="49" charset="0"/>
              <a:cs typeface="Guttman Aharoni" pitchFamily="2" charset="-79"/>
            </a:endParaRPr>
          </a:p>
          <a:p>
            <a:pPr lvl="1">
              <a:lnSpc>
                <a:spcPct val="80000"/>
              </a:lnSpc>
            </a:pPr>
            <a:r>
              <a:rPr lang="en-US" sz="2100" b="1" dirty="0" smtClean="0">
                <a:latin typeface="Consolas" pitchFamily="49" charset="0"/>
                <a:cs typeface="Guttman Aharoni" pitchFamily="2" charset="-79"/>
              </a:rPr>
              <a:t>Example:</a:t>
            </a:r>
          </a:p>
          <a:p>
            <a:pPr lvl="1">
              <a:lnSpc>
                <a:spcPct val="80000"/>
              </a:lnSpc>
            </a:pPr>
            <a:endParaRPr lang="en-US" dirty="0" smtClean="0">
              <a:cs typeface="Arial" charset="0"/>
            </a:endParaRPr>
          </a:p>
          <a:p>
            <a:pPr lvl="1">
              <a:lnSpc>
                <a:spcPct val="80000"/>
              </a:lnSpc>
            </a:pPr>
            <a:endParaRPr lang="en-US" sz="1800" dirty="0" smtClean="0">
              <a:cs typeface="Arial" charset="0"/>
            </a:endParaRPr>
          </a:p>
          <a:p>
            <a:pPr lvl="1">
              <a:lnSpc>
                <a:spcPct val="80000"/>
              </a:lnSpc>
            </a:pPr>
            <a:endParaRPr lang="en-US" sz="1800" dirty="0" smtClean="0">
              <a:cs typeface="Arial" charset="0"/>
            </a:endParaRPr>
          </a:p>
          <a:p>
            <a:pPr lvl="1">
              <a:lnSpc>
                <a:spcPct val="80000"/>
              </a:lnSpc>
            </a:pPr>
            <a:endParaRPr lang="en-US" sz="1800" dirty="0" smtClean="0">
              <a:cs typeface="Arial" charset="0"/>
            </a:endParaRPr>
          </a:p>
          <a:p>
            <a:pPr lvl="1">
              <a:lnSpc>
                <a:spcPct val="80000"/>
              </a:lnSpc>
            </a:pPr>
            <a:endParaRPr lang="en-US" sz="1800" dirty="0" smtClean="0">
              <a:cs typeface="Arial" charset="0"/>
            </a:endParaRPr>
          </a:p>
          <a:p>
            <a:pPr lvl="1">
              <a:lnSpc>
                <a:spcPct val="80000"/>
              </a:lnSpc>
            </a:pPr>
            <a:endParaRPr lang="en-US" sz="1800" dirty="0" smtClean="0">
              <a:cs typeface="Arial" charset="0"/>
            </a:endParaRPr>
          </a:p>
          <a:p>
            <a:pPr lvl="1">
              <a:lnSpc>
                <a:spcPct val="80000"/>
              </a:lnSpc>
            </a:pPr>
            <a:endParaRPr lang="en-US" sz="1800" dirty="0" smtClean="0">
              <a:cs typeface="Arial" charset="0"/>
            </a:endParaRPr>
          </a:p>
          <a:p>
            <a:pPr>
              <a:lnSpc>
                <a:spcPct val="80000"/>
              </a:lnSpc>
              <a:buNone/>
            </a:pPr>
            <a:endParaRPr lang="en-US" dirty="0">
              <a:cs typeface="Arial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295400" y="36576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3429000" y="36576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752600" y="41148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667000" y="41148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7" idx="5"/>
            <a:endCxn id="10" idx="1"/>
          </p:cNvCxnSpPr>
          <p:nvPr/>
        </p:nvCxnSpPr>
        <p:spPr>
          <a:xfrm rot="16200000" flipH="1">
            <a:off x="1490522" y="3852722"/>
            <a:ext cx="295556" cy="29555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7"/>
          </p:cNvCxnSpPr>
          <p:nvPr/>
        </p:nvCxnSpPr>
        <p:spPr>
          <a:xfrm rot="5400000" flipH="1" flipV="1">
            <a:off x="1642922" y="3124200"/>
            <a:ext cx="414478" cy="71927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8" idx="5"/>
            <a:endCxn id="11" idx="1"/>
          </p:cNvCxnSpPr>
          <p:nvPr/>
        </p:nvCxnSpPr>
        <p:spPr>
          <a:xfrm rot="16200000" flipH="1">
            <a:off x="2100122" y="3547922"/>
            <a:ext cx="828956" cy="37175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6"/>
          </p:cNvCxnSpPr>
          <p:nvPr/>
        </p:nvCxnSpPr>
        <p:spPr>
          <a:xfrm>
            <a:off x="2362200" y="3238500"/>
            <a:ext cx="1100278" cy="45257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0" idx="6"/>
            <a:endCxn id="11" idx="2"/>
          </p:cNvCxnSpPr>
          <p:nvPr/>
        </p:nvCxnSpPr>
        <p:spPr>
          <a:xfrm>
            <a:off x="1981200" y="4229100"/>
            <a:ext cx="6858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1" idx="6"/>
            <a:endCxn id="9" idx="3"/>
          </p:cNvCxnSpPr>
          <p:nvPr/>
        </p:nvCxnSpPr>
        <p:spPr>
          <a:xfrm flipV="1">
            <a:off x="2895600" y="3852722"/>
            <a:ext cx="566878" cy="37637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524000" y="31242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</a:t>
            </a:r>
            <a:r>
              <a:rPr lang="en-US" sz="2000" baseline="-25000" dirty="0" smtClean="0"/>
              <a:t>1</a:t>
            </a:r>
            <a:endParaRPr lang="en-US" sz="2000" dirty="0"/>
          </a:p>
        </p:txBody>
      </p:sp>
      <p:sp>
        <p:nvSpPr>
          <p:cNvPr id="43" name="TextBox 42"/>
          <p:cNvSpPr txBox="1"/>
          <p:nvPr/>
        </p:nvSpPr>
        <p:spPr>
          <a:xfrm>
            <a:off x="2438400" y="348609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</a:t>
            </a:r>
            <a:r>
              <a:rPr lang="en-US" sz="2000" baseline="-25000" dirty="0" smtClean="0"/>
              <a:t>6</a:t>
            </a:r>
            <a:endParaRPr lang="en-US" sz="2000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3124200" y="39624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</a:t>
            </a:r>
            <a:r>
              <a:rPr lang="en-US" sz="2000" baseline="-25000" dirty="0" smtClean="0"/>
              <a:t>5</a:t>
            </a:r>
            <a:endParaRPr lang="en-US" sz="2000" dirty="0"/>
          </a:p>
        </p:txBody>
      </p:sp>
      <p:sp>
        <p:nvSpPr>
          <p:cNvPr id="59" name="TextBox 58"/>
          <p:cNvSpPr txBox="1"/>
          <p:nvPr/>
        </p:nvSpPr>
        <p:spPr>
          <a:xfrm>
            <a:off x="1219200" y="356229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v</a:t>
            </a:r>
            <a:r>
              <a:rPr lang="en-US" sz="2000" baseline="-25000" dirty="0" smtClean="0"/>
              <a:t>1</a:t>
            </a:r>
            <a:endParaRPr lang="en-US" sz="2000" dirty="0"/>
          </a:p>
        </p:txBody>
      </p:sp>
      <p:sp>
        <p:nvSpPr>
          <p:cNvPr id="60" name="TextBox 59"/>
          <p:cNvSpPr txBox="1"/>
          <p:nvPr/>
        </p:nvSpPr>
        <p:spPr>
          <a:xfrm>
            <a:off x="3352800" y="354330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v</a:t>
            </a:r>
            <a:r>
              <a:rPr lang="en-US" sz="2000" baseline="-25000" dirty="0" smtClean="0"/>
              <a:t>2</a:t>
            </a:r>
            <a:endParaRPr lang="en-US" sz="2000" dirty="0"/>
          </a:p>
        </p:txBody>
      </p:sp>
      <p:sp>
        <p:nvSpPr>
          <p:cNvPr id="61" name="TextBox 60"/>
          <p:cNvSpPr txBox="1"/>
          <p:nvPr/>
        </p:nvSpPr>
        <p:spPr>
          <a:xfrm>
            <a:off x="9906000" y="3276600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276600" y="2517303"/>
            <a:ext cx="5334000" cy="341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80000"/>
              </a:lnSpc>
            </a:pPr>
            <a:r>
              <a:rPr lang="en-US" sz="2800" b="1" dirty="0" smtClean="0">
                <a:latin typeface="Consolas" pitchFamily="49" charset="0"/>
                <a:cs typeface="Guttman Aharoni" pitchFamily="2" charset="-79"/>
              </a:rPr>
              <a:t>Ideal scheme: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buFont typeface="Arial" pitchFamily="34" charset="0"/>
              <a:buChar char="•"/>
            </a:pP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  <a:cs typeface="+mn-cs"/>
              </a:rPr>
              <a:t> s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  <a:cs typeface="+mn-cs"/>
              </a:rPr>
              <a:t> 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  <a:cs typeface="+mn-cs"/>
                <a:sym typeface="Euclid Symbol"/>
              </a:rPr>
              <a:t> {0,1}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buFont typeface="Arial" pitchFamily="34" charset="0"/>
              <a:buChar char="•"/>
            </a:pP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  <a:cs typeface="+mn-cs"/>
                <a:sym typeface="Euclid Symbol"/>
              </a:rPr>
              <a:t> r</a:t>
            </a:r>
            <a:r>
              <a:rPr lang="en-US" sz="2200" b="1" baseline="-25000" dirty="0" smtClean="0">
                <a:solidFill>
                  <a:schemeClr val="hlink"/>
                </a:solidFill>
                <a:latin typeface="Consolas" pitchFamily="49" charset="0"/>
                <a:cs typeface="+mn-cs"/>
                <a:sym typeface="Euclid Symbol"/>
              </a:rPr>
              <a:t>1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  <a:cs typeface="+mn-cs"/>
                <a:sym typeface="Euclid Symbol"/>
              </a:rPr>
              <a:t>=</a:t>
            </a: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  <a:cs typeface="+mn-cs"/>
                <a:sym typeface="Euclid Symbol"/>
              </a:rPr>
              <a:t>s</a:t>
            </a:r>
            <a:r>
              <a:rPr lang="en-US" sz="2400" i="1" dirty="0" smtClean="0">
                <a:latin typeface="+mn-lt"/>
                <a:sym typeface="Euclid Symbol"/>
              </a:rPr>
              <a:t> </a:t>
            </a:r>
            <a:r>
              <a:rPr lang="en-US" sz="2100" b="1" dirty="0" smtClean="0">
                <a:latin typeface="Consolas" pitchFamily="49" charset="0"/>
                <a:cs typeface="Guttman Aharoni" pitchFamily="2" charset="-79"/>
                <a:sym typeface="Euclid Symbol"/>
              </a:rPr>
              <a:t>and</a:t>
            </a:r>
            <a:r>
              <a:rPr lang="en-US" sz="2400" i="1" dirty="0" smtClean="0">
                <a:latin typeface="+mn-lt"/>
                <a:sym typeface="Euclid Symbol"/>
              </a:rPr>
              <a:t> </a:t>
            </a: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  <a:cs typeface="+mn-cs"/>
                <a:sym typeface="Euclid Symbol"/>
              </a:rPr>
              <a:t>r</a:t>
            </a:r>
            <a:r>
              <a:rPr lang="en-US" sz="2200" b="1" baseline="-25000" dirty="0" smtClean="0">
                <a:solidFill>
                  <a:schemeClr val="hlink"/>
                </a:solidFill>
                <a:latin typeface="Consolas" pitchFamily="49" charset="0"/>
                <a:cs typeface="+mn-cs"/>
                <a:sym typeface="Euclid Symbol"/>
              </a:rPr>
              <a:t>2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  <a:cs typeface="+mn-cs"/>
                <a:sym typeface="Euclid Symbol"/>
              </a:rPr>
              <a:t>=0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100" b="1" dirty="0" smtClean="0">
                <a:latin typeface="Consolas" pitchFamily="49" charset="0"/>
                <a:cs typeface="Guttman Aharoni" pitchFamily="2" charset="-79"/>
                <a:sym typeface="Euclid Symbol"/>
              </a:rPr>
              <a:t> choose a random bit </a:t>
            </a:r>
            <a:r>
              <a:rPr lang="en-US" sz="2200" b="1" i="1" dirty="0" err="1" smtClean="0">
                <a:solidFill>
                  <a:schemeClr val="hlink"/>
                </a:solidFill>
                <a:latin typeface="Consolas" pitchFamily="49" charset="0"/>
                <a:cs typeface="+mn-cs"/>
                <a:sym typeface="Euclid Symbol"/>
              </a:rPr>
              <a:t>r</a:t>
            </a:r>
            <a:r>
              <a:rPr lang="en-US" sz="2200" b="1" i="1" baseline="-25000" dirty="0" err="1" smtClean="0">
                <a:solidFill>
                  <a:schemeClr val="hlink"/>
                </a:solidFill>
                <a:latin typeface="Consolas" pitchFamily="49" charset="0"/>
                <a:cs typeface="+mn-cs"/>
                <a:sym typeface="Euclid Symbol"/>
              </a:rPr>
              <a:t>i</a:t>
            </a:r>
            <a:r>
              <a:rPr lang="en-US" sz="2100" b="1" dirty="0" smtClean="0">
                <a:latin typeface="Consolas" pitchFamily="49" charset="0"/>
                <a:cs typeface="Guttman Aharoni" pitchFamily="2" charset="-79"/>
                <a:sym typeface="Euclid Symbol"/>
              </a:rPr>
              <a:t> for    vertex </a:t>
            </a: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  <a:cs typeface="+mn-cs"/>
                <a:sym typeface="Euclid Symbol"/>
              </a:rPr>
              <a:t>v</a:t>
            </a:r>
            <a:r>
              <a:rPr lang="en-US" sz="2200" b="1" i="1" baseline="-25000" dirty="0" smtClean="0">
                <a:solidFill>
                  <a:schemeClr val="hlink"/>
                </a:solidFill>
                <a:latin typeface="Consolas" pitchFamily="49" charset="0"/>
                <a:cs typeface="+mn-cs"/>
                <a:sym typeface="Euclid Symbol"/>
              </a:rPr>
              <a:t>i</a:t>
            </a:r>
            <a:r>
              <a:rPr lang="en-US" sz="2400" dirty="0" smtClean="0">
                <a:latin typeface="+mn-lt"/>
                <a:sym typeface="Euclid Symbol"/>
              </a:rPr>
              <a:t> 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100" b="1" dirty="0" smtClean="0">
                <a:latin typeface="Consolas" pitchFamily="49" charset="0"/>
                <a:cs typeface="Guttman Aharoni" pitchFamily="2" charset="-79"/>
                <a:sym typeface="Euclid Symbol"/>
              </a:rPr>
              <a:t> Share of edge 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  <a:cs typeface="+mn-cs"/>
                <a:sym typeface="Euclid Symbol"/>
              </a:rPr>
              <a:t>(</a:t>
            </a:r>
            <a:r>
              <a:rPr lang="en-US" sz="2200" b="1" i="1" dirty="0" err="1" smtClean="0">
                <a:solidFill>
                  <a:schemeClr val="hlink"/>
                </a:solidFill>
                <a:latin typeface="Consolas" pitchFamily="49" charset="0"/>
                <a:cs typeface="+mn-cs"/>
                <a:sym typeface="Euclid Symbol"/>
              </a:rPr>
              <a:t>v</a:t>
            </a:r>
            <a:r>
              <a:rPr lang="en-US" sz="2200" b="1" i="1" baseline="-25000" dirty="0" err="1" smtClean="0">
                <a:solidFill>
                  <a:schemeClr val="hlink"/>
                </a:solidFill>
                <a:latin typeface="Consolas" pitchFamily="49" charset="0"/>
                <a:cs typeface="+mn-cs"/>
                <a:sym typeface="Euclid Symbol"/>
              </a:rPr>
              <a:t>i</a:t>
            </a:r>
            <a:r>
              <a:rPr lang="en-US" sz="2200" b="1" i="1" dirty="0" err="1" smtClean="0">
                <a:solidFill>
                  <a:schemeClr val="hlink"/>
                </a:solidFill>
                <a:latin typeface="Consolas" pitchFamily="49" charset="0"/>
                <a:cs typeface="+mn-cs"/>
                <a:sym typeface="Euclid Symbol"/>
              </a:rPr>
              <a:t>,v</a:t>
            </a:r>
            <a:r>
              <a:rPr lang="en-US" sz="2200" b="1" i="1" baseline="-25000" dirty="0" err="1" smtClean="0">
                <a:solidFill>
                  <a:schemeClr val="hlink"/>
                </a:solidFill>
                <a:latin typeface="Consolas" pitchFamily="49" charset="0"/>
                <a:cs typeface="+mn-cs"/>
                <a:sym typeface="Euclid Symbol"/>
              </a:rPr>
              <a:t>j</a:t>
            </a:r>
            <a:r>
              <a:rPr lang="en-US" sz="2200" b="1" dirty="0" smtClean="0">
                <a:solidFill>
                  <a:schemeClr val="hlink"/>
                </a:solidFill>
                <a:latin typeface="Consolas" pitchFamily="49" charset="0"/>
                <a:cs typeface="+mn-cs"/>
                <a:sym typeface="Euclid Symbol"/>
              </a:rPr>
              <a:t>)</a:t>
            </a:r>
            <a:r>
              <a:rPr lang="en-US" sz="2200" b="1" i="1" dirty="0" smtClean="0">
                <a:solidFill>
                  <a:schemeClr val="hlink"/>
                </a:solidFill>
                <a:latin typeface="Consolas" pitchFamily="49" charset="0"/>
                <a:cs typeface="+mn-cs"/>
                <a:sym typeface="Euclid Symbol"/>
              </a:rPr>
              <a:t> </a:t>
            </a:r>
            <a:r>
              <a:rPr lang="en-US" sz="2100" b="1" dirty="0" smtClean="0">
                <a:latin typeface="Consolas" pitchFamily="49" charset="0"/>
                <a:cs typeface="Guttman Aharoni" pitchFamily="2" charset="-79"/>
                <a:sym typeface="Euclid Symbol"/>
              </a:rPr>
              <a:t>is</a:t>
            </a:r>
            <a:r>
              <a:rPr lang="en-US" sz="2400" i="1" dirty="0" smtClean="0">
                <a:latin typeface="+mn-lt"/>
                <a:sym typeface="Euclid Symbol"/>
              </a:rPr>
              <a:t> </a:t>
            </a:r>
            <a:r>
              <a:rPr lang="en-US" sz="2200" b="1" i="1" dirty="0" err="1" smtClean="0">
                <a:solidFill>
                  <a:schemeClr val="hlink"/>
                </a:solidFill>
                <a:latin typeface="Consolas" pitchFamily="49" charset="0"/>
                <a:cs typeface="+mn-cs"/>
                <a:sym typeface="Euclid Symbol"/>
              </a:rPr>
              <a:t>r</a:t>
            </a:r>
            <a:r>
              <a:rPr lang="en-US" sz="2200" b="1" i="1" baseline="-25000" dirty="0" err="1" smtClean="0">
                <a:solidFill>
                  <a:schemeClr val="hlink"/>
                </a:solidFill>
                <a:latin typeface="Consolas" pitchFamily="49" charset="0"/>
                <a:cs typeface="+mn-cs"/>
                <a:sym typeface="Euclid Symbol"/>
              </a:rPr>
              <a:t>i</a:t>
            </a:r>
            <a:r>
              <a:rPr lang="en-US" sz="2200" b="1" dirty="0" err="1" smtClean="0">
                <a:solidFill>
                  <a:schemeClr val="hlink"/>
                </a:solidFill>
                <a:latin typeface="Consolas" pitchFamily="49" charset="0"/>
                <a:cs typeface="+mn-cs"/>
                <a:sym typeface="Euclid Symbol"/>
              </a:rPr>
              <a:t></a:t>
            </a:r>
            <a:r>
              <a:rPr lang="en-US" sz="2200" b="1" i="1" dirty="0" err="1" smtClean="0">
                <a:solidFill>
                  <a:schemeClr val="hlink"/>
                </a:solidFill>
                <a:latin typeface="Consolas" pitchFamily="49" charset="0"/>
                <a:cs typeface="+mn-cs"/>
                <a:sym typeface="Euclid Symbol"/>
              </a:rPr>
              <a:t>r</a:t>
            </a:r>
            <a:r>
              <a:rPr lang="en-US" sz="2200" b="1" i="1" baseline="-25000" dirty="0" err="1" smtClean="0">
                <a:solidFill>
                  <a:schemeClr val="hlink"/>
                </a:solidFill>
                <a:latin typeface="Consolas" pitchFamily="49" charset="0"/>
                <a:cs typeface="+mn-cs"/>
                <a:sym typeface="Euclid Symbol"/>
              </a:rPr>
              <a:t>j</a:t>
            </a:r>
            <a:endParaRPr lang="en-US" sz="2200" b="1" i="1" baseline="-25000" dirty="0" smtClean="0">
              <a:solidFill>
                <a:schemeClr val="hlink"/>
              </a:solidFill>
              <a:latin typeface="Consolas" pitchFamily="49" charset="0"/>
              <a:cs typeface="+mn-cs"/>
              <a:sym typeface="Euclid Symbol"/>
            </a:endParaRPr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endParaRPr lang="en-US" sz="2400" i="1" dirty="0" smtClean="0">
              <a:sym typeface="Euclid Symbol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600200" y="3352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C00000"/>
                </a:solidFill>
                <a:sym typeface="Euclid Symbol"/>
              </a:rPr>
              <a:t>s</a:t>
            </a:r>
            <a:r>
              <a:rPr lang="en-US" sz="2400" dirty="0" smtClean="0">
                <a:solidFill>
                  <a:srgbClr val="C00000"/>
                </a:solidFill>
                <a:sym typeface="Euclid Symbol"/>
              </a:rPr>
              <a:t></a:t>
            </a:r>
            <a:r>
              <a:rPr lang="en-US" sz="2400" i="1" dirty="0" smtClean="0">
                <a:solidFill>
                  <a:srgbClr val="C00000"/>
                </a:solidFill>
                <a:sym typeface="Euclid Symbol"/>
              </a:rPr>
              <a:t>r</a:t>
            </a:r>
            <a:r>
              <a:rPr lang="en-US" sz="2400" baseline="-25000" dirty="0" smtClean="0">
                <a:solidFill>
                  <a:srgbClr val="C00000"/>
                </a:solidFill>
                <a:sym typeface="Euclid Symbol"/>
              </a:rPr>
              <a:t>3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895600" y="36531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C00000"/>
                </a:solidFill>
                <a:sym typeface="Euclid Symbol"/>
              </a:rPr>
              <a:t>r</a:t>
            </a:r>
            <a:r>
              <a:rPr lang="en-US" sz="2400" baseline="-25000" dirty="0" smtClean="0">
                <a:solidFill>
                  <a:srgbClr val="C00000"/>
                </a:solidFill>
                <a:sym typeface="Euclid Symbol"/>
              </a:rPr>
              <a:t>4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981200" y="36576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C00000"/>
                </a:solidFill>
                <a:sym typeface="Euclid Symbol"/>
              </a:rPr>
              <a:t>r</a:t>
            </a:r>
            <a:r>
              <a:rPr lang="en-US" sz="2400" baseline="-25000" dirty="0" smtClean="0">
                <a:solidFill>
                  <a:srgbClr val="C00000"/>
                </a:solidFill>
                <a:sym typeface="Euclid Symbol"/>
              </a:rPr>
              <a:t>3</a:t>
            </a:r>
            <a:r>
              <a:rPr lang="en-US" sz="2400" dirty="0" smtClean="0">
                <a:solidFill>
                  <a:srgbClr val="C00000"/>
                </a:solidFill>
                <a:sym typeface="Euclid Symbol"/>
              </a:rPr>
              <a:t></a:t>
            </a:r>
            <a:r>
              <a:rPr lang="en-US" sz="2400" i="1" dirty="0" smtClean="0">
                <a:solidFill>
                  <a:srgbClr val="C00000"/>
                </a:solidFill>
                <a:sym typeface="Euclid Symbol"/>
              </a:rPr>
              <a:t>r</a:t>
            </a:r>
            <a:r>
              <a:rPr lang="en-US" sz="2400" baseline="-25000" dirty="0" smtClean="0">
                <a:solidFill>
                  <a:srgbClr val="C00000"/>
                </a:solidFill>
                <a:sym typeface="Euclid Symbol"/>
              </a:rPr>
              <a:t>4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133600" y="31242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057400" y="302889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v</a:t>
            </a:r>
            <a:r>
              <a:rPr lang="en-US" sz="2000" baseline="-25000" dirty="0" smtClean="0"/>
              <a:t>3</a:t>
            </a:r>
            <a:endParaRPr lang="en-US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2590800" y="401949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v</a:t>
            </a:r>
            <a:r>
              <a:rPr lang="en-US" sz="2000" baseline="-25000" dirty="0" smtClean="0"/>
              <a:t>4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uiExpand="1" build="p"/>
      <p:bldP spid="26" grpId="0"/>
      <p:bldP spid="27" grpId="0"/>
      <p:bldP spid="29" grpId="0"/>
      <p:bldP spid="30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90CCFC-E4A4-40EC-B380-971659CD6868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772400" cy="762000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rgbClr val="4603CD"/>
                </a:solidFill>
              </a:rPr>
              <a:t>Which Access Structures Can be Realized?</a:t>
            </a:r>
            <a:r>
              <a:rPr lang="en-US" sz="3600" b="1" dirty="0" smtClean="0">
                <a:latin typeface="Consolas" pitchFamily="49" charset="0"/>
                <a:cs typeface="Guttman Aharoni" pitchFamily="2" charset="-79"/>
              </a:rPr>
              <a:t> </a:t>
            </a:r>
            <a:endParaRPr lang="en-US" sz="3600" dirty="0" smtClean="0">
              <a:solidFill>
                <a:srgbClr val="4603CD"/>
              </a:solidFill>
            </a:endParaRP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066800"/>
            <a:ext cx="7848600" cy="1371600"/>
          </a:xfrm>
          <a:noFill/>
        </p:spPr>
        <p:txBody>
          <a:bodyPr/>
          <a:lstStyle/>
          <a:p>
            <a:pPr marL="169863" indent="-169863">
              <a:lnSpc>
                <a:spcPct val="90000"/>
              </a:lnSpc>
              <a:buFontTx/>
              <a:buNone/>
            </a:pPr>
            <a:endParaRPr lang="en-US" sz="2100" b="1" dirty="0" smtClean="0">
              <a:latin typeface="Consolas" pitchFamily="49" charset="0"/>
              <a:cs typeface="Guttman Aharoni" pitchFamily="2" charset="-79"/>
            </a:endParaRPr>
          </a:p>
          <a:p>
            <a:pPr marL="169863" indent="-169863">
              <a:lnSpc>
                <a:spcPct val="90000"/>
              </a:lnSpc>
            </a:pPr>
            <a:r>
              <a:rPr lang="en-US" sz="2100" b="1" dirty="0" smtClean="0">
                <a:latin typeface="Consolas" pitchFamily="49" charset="0"/>
                <a:cs typeface="Guttman Aharoni" pitchFamily="2" charset="-79"/>
              </a:rPr>
              <a:t>Necessary condition: </a:t>
            </a:r>
            <a:r>
              <a:rPr lang="en-US" sz="2100" b="1" dirty="0" smtClean="0">
                <a:latin typeface="Consolas" pitchFamily="49" charset="0"/>
                <a:cs typeface="Guttman Aharoni" pitchFamily="2" charset="-79"/>
                <a:sym typeface="Euclid Math One" pitchFamily="18" charset="2"/>
              </a:rPr>
              <a:t></a:t>
            </a:r>
            <a:r>
              <a:rPr lang="en-US" sz="2100" b="1" dirty="0" smtClean="0">
                <a:latin typeface="Consolas" pitchFamily="49" charset="0"/>
                <a:cs typeface="Guttman Aharoni" pitchFamily="2" charset="-79"/>
              </a:rPr>
              <a:t>  is </a:t>
            </a:r>
            <a:r>
              <a:rPr lang="en-US" sz="2100" b="1" dirty="0" smtClean="0">
                <a:latin typeface="Consolas" pitchFamily="49" charset="0"/>
                <a:cs typeface="Guttman Aharoni" pitchFamily="2" charset="-79"/>
              </a:rPr>
              <a:t>monotone</a:t>
            </a:r>
            <a:endParaRPr lang="en-US" sz="2100" b="1" dirty="0" smtClean="0">
              <a:latin typeface="Consolas" pitchFamily="49" charset="0"/>
              <a:cs typeface="Guttman Aharoni" pitchFamily="2" charset="-79"/>
            </a:endParaRPr>
          </a:p>
          <a:p>
            <a:pPr marL="169863" indent="-169863">
              <a:lnSpc>
                <a:spcPct val="90000"/>
              </a:lnSpc>
            </a:pPr>
            <a:r>
              <a:rPr lang="en-US" sz="2100" b="1" dirty="0" smtClean="0">
                <a:latin typeface="Consolas" pitchFamily="49" charset="0"/>
                <a:cs typeface="Guttman Aharoni" pitchFamily="2" charset="-79"/>
              </a:rPr>
              <a:t>Also sufficient!</a:t>
            </a:r>
          </a:p>
          <a:p>
            <a:pPr marL="169863" indent="-169863">
              <a:lnSpc>
                <a:spcPct val="90000"/>
              </a:lnSpc>
            </a:pPr>
            <a:endParaRPr lang="en-US" sz="2100" b="1" dirty="0" smtClean="0">
              <a:latin typeface="Consolas" pitchFamily="49" charset="0"/>
              <a:cs typeface="Guttman Aharoni" pitchFamily="2" charset="-79"/>
            </a:endParaRPr>
          </a:p>
        </p:txBody>
      </p:sp>
      <p:sp>
        <p:nvSpPr>
          <p:cNvPr id="149529" name="Rectangle 25"/>
          <p:cNvSpPr>
            <a:spLocks noChangeArrowheads="1"/>
          </p:cNvSpPr>
          <p:nvPr/>
        </p:nvSpPr>
        <p:spPr bwMode="auto">
          <a:xfrm>
            <a:off x="1981200" y="4791075"/>
            <a:ext cx="430213" cy="390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2200">
                <a:solidFill>
                  <a:srgbClr val="800080"/>
                </a:solidFill>
                <a:latin typeface="Times New Roman" pitchFamily="18" charset="0"/>
                <a:cs typeface="Levenim MT" pitchFamily="2" charset="-79"/>
              </a:rPr>
              <a:t>P1</a:t>
            </a:r>
            <a:endParaRPr lang="en-US" sz="1000">
              <a:solidFill>
                <a:srgbClr val="800080"/>
              </a:solidFill>
              <a:latin typeface="Times New Roman" pitchFamily="18" charset="0"/>
              <a:cs typeface="Levenim MT" pitchFamily="2" charset="-79"/>
            </a:endParaRPr>
          </a:p>
        </p:txBody>
      </p:sp>
      <p:sp>
        <p:nvSpPr>
          <p:cNvPr id="149530" name="Rectangle 26"/>
          <p:cNvSpPr>
            <a:spLocks noChangeArrowheads="1"/>
          </p:cNvSpPr>
          <p:nvPr/>
        </p:nvSpPr>
        <p:spPr bwMode="auto">
          <a:xfrm>
            <a:off x="2819400" y="4795838"/>
            <a:ext cx="430213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2200">
                <a:solidFill>
                  <a:srgbClr val="800080"/>
                </a:solidFill>
                <a:latin typeface="Times New Roman" pitchFamily="18" charset="0"/>
                <a:cs typeface="Levenim MT" pitchFamily="2" charset="-79"/>
              </a:rPr>
              <a:t>P2  </a:t>
            </a:r>
            <a:endParaRPr lang="en-US" sz="1000">
              <a:solidFill>
                <a:srgbClr val="800080"/>
              </a:solidFill>
              <a:latin typeface="Times New Roman" pitchFamily="18" charset="0"/>
              <a:cs typeface="Levenim MT" pitchFamily="2" charset="-79"/>
            </a:endParaRPr>
          </a:p>
        </p:txBody>
      </p:sp>
      <p:sp>
        <p:nvSpPr>
          <p:cNvPr id="149544" name="Oval 40"/>
          <p:cNvSpPr>
            <a:spLocks noChangeArrowheads="1"/>
          </p:cNvSpPr>
          <p:nvPr/>
        </p:nvSpPr>
        <p:spPr bwMode="auto">
          <a:xfrm>
            <a:off x="1143000" y="4191000"/>
            <a:ext cx="381000" cy="381000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r>
              <a:rPr lang="en-US" sz="2400" i="1"/>
              <a:t>s</a:t>
            </a:r>
          </a:p>
        </p:txBody>
      </p:sp>
      <p:sp>
        <p:nvSpPr>
          <p:cNvPr id="149555" name="Rectangle 51"/>
          <p:cNvSpPr>
            <a:spLocks noChangeArrowheads="1"/>
          </p:cNvSpPr>
          <p:nvPr/>
        </p:nvSpPr>
        <p:spPr bwMode="auto">
          <a:xfrm>
            <a:off x="3532188" y="4800600"/>
            <a:ext cx="430212" cy="390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2200">
                <a:solidFill>
                  <a:srgbClr val="800080"/>
                </a:solidFill>
                <a:latin typeface="Times New Roman" pitchFamily="18" charset="0"/>
                <a:cs typeface="Levenim MT" pitchFamily="2" charset="-79"/>
              </a:rPr>
              <a:t>P3</a:t>
            </a:r>
            <a:endParaRPr lang="en-US" sz="1000">
              <a:solidFill>
                <a:srgbClr val="800080"/>
              </a:solidFill>
              <a:latin typeface="Times New Roman" pitchFamily="18" charset="0"/>
              <a:cs typeface="Levenim MT" pitchFamily="2" charset="-79"/>
            </a:endParaRPr>
          </a:p>
        </p:txBody>
      </p:sp>
      <p:sp>
        <p:nvSpPr>
          <p:cNvPr id="149556" name="Rectangle 52"/>
          <p:cNvSpPr>
            <a:spLocks noChangeArrowheads="1"/>
          </p:cNvSpPr>
          <p:nvPr/>
        </p:nvSpPr>
        <p:spPr bwMode="auto">
          <a:xfrm>
            <a:off x="4370388" y="4805363"/>
            <a:ext cx="430212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2200">
                <a:solidFill>
                  <a:srgbClr val="800080"/>
                </a:solidFill>
                <a:latin typeface="Times New Roman" pitchFamily="18" charset="0"/>
                <a:cs typeface="Levenim MT" pitchFamily="2" charset="-79"/>
              </a:rPr>
              <a:t>P4  </a:t>
            </a:r>
            <a:endParaRPr lang="en-US" sz="1000">
              <a:solidFill>
                <a:srgbClr val="800080"/>
              </a:solidFill>
              <a:latin typeface="Times New Roman" pitchFamily="18" charset="0"/>
              <a:cs typeface="Levenim MT" pitchFamily="2" charset="-79"/>
            </a:endParaRPr>
          </a:p>
        </p:txBody>
      </p:sp>
      <p:sp>
        <p:nvSpPr>
          <p:cNvPr id="149557" name="Rectangle 53"/>
          <p:cNvSpPr>
            <a:spLocks noChangeArrowheads="1"/>
          </p:cNvSpPr>
          <p:nvPr/>
        </p:nvSpPr>
        <p:spPr bwMode="auto">
          <a:xfrm>
            <a:off x="5208588" y="4810125"/>
            <a:ext cx="430212" cy="390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en-US" sz="2200">
                <a:solidFill>
                  <a:srgbClr val="800080"/>
                </a:solidFill>
                <a:latin typeface="Times New Roman" pitchFamily="18" charset="0"/>
                <a:cs typeface="Levenim MT" pitchFamily="2" charset="-79"/>
              </a:rPr>
              <a:t>P5</a:t>
            </a:r>
            <a:endParaRPr lang="en-US" sz="1000">
              <a:solidFill>
                <a:srgbClr val="800080"/>
              </a:solidFill>
              <a:latin typeface="Times New Roman" pitchFamily="18" charset="0"/>
              <a:cs typeface="Levenim MT" pitchFamily="2" charset="-79"/>
            </a:endParaRPr>
          </a:p>
        </p:txBody>
      </p:sp>
      <p:sp>
        <p:nvSpPr>
          <p:cNvPr id="149561" name="Oval 57"/>
          <p:cNvSpPr>
            <a:spLocks noChangeArrowheads="1"/>
          </p:cNvSpPr>
          <p:nvPr/>
        </p:nvSpPr>
        <p:spPr bwMode="auto">
          <a:xfrm>
            <a:off x="1905000" y="4191000"/>
            <a:ext cx="381000" cy="381000"/>
          </a:xfrm>
          <a:prstGeom prst="ellipse">
            <a:avLst/>
          </a:prstGeom>
          <a:solidFill>
            <a:srgbClr val="FF9999"/>
          </a:solidFill>
          <a:ln w="190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r>
              <a:rPr lang="en-US" sz="2400" i="1"/>
              <a:t>r</a:t>
            </a:r>
            <a:r>
              <a:rPr lang="en-US" sz="2400" baseline="-25000"/>
              <a:t>3</a:t>
            </a:r>
            <a:endParaRPr lang="en-US" sz="2400"/>
          </a:p>
        </p:txBody>
      </p:sp>
      <p:sp>
        <p:nvSpPr>
          <p:cNvPr id="149563" name="Oval 59"/>
          <p:cNvSpPr>
            <a:spLocks noChangeArrowheads="1"/>
          </p:cNvSpPr>
          <p:nvPr/>
        </p:nvSpPr>
        <p:spPr bwMode="auto">
          <a:xfrm>
            <a:off x="3429000" y="4191000"/>
            <a:ext cx="381000" cy="381000"/>
          </a:xfrm>
          <a:prstGeom prst="ellipse">
            <a:avLst/>
          </a:prstGeom>
          <a:solidFill>
            <a:srgbClr val="FF9999"/>
          </a:solidFill>
          <a:ln w="190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r>
              <a:rPr lang="en-US" sz="2400" i="1"/>
              <a:t>r</a:t>
            </a:r>
            <a:r>
              <a:rPr lang="en-US" sz="2400" baseline="-25000"/>
              <a:t>4</a:t>
            </a:r>
            <a:endParaRPr lang="en-US" sz="2400"/>
          </a:p>
        </p:txBody>
      </p:sp>
      <p:sp>
        <p:nvSpPr>
          <p:cNvPr id="149564" name="Oval 60"/>
          <p:cNvSpPr>
            <a:spLocks noChangeArrowheads="1"/>
          </p:cNvSpPr>
          <p:nvPr/>
        </p:nvSpPr>
        <p:spPr bwMode="auto">
          <a:xfrm>
            <a:off x="5105400" y="4191000"/>
            <a:ext cx="1066800" cy="381000"/>
          </a:xfrm>
          <a:prstGeom prst="ellipse">
            <a:avLst/>
          </a:prstGeom>
          <a:solidFill>
            <a:srgbClr val="FF9999"/>
          </a:solidFill>
          <a:ln w="190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9566" name="Oval 62"/>
          <p:cNvSpPr>
            <a:spLocks noChangeArrowheads="1"/>
          </p:cNvSpPr>
          <p:nvPr/>
        </p:nvSpPr>
        <p:spPr bwMode="auto">
          <a:xfrm>
            <a:off x="1143000" y="3581400"/>
            <a:ext cx="381000" cy="381000"/>
          </a:xfrm>
          <a:prstGeom prst="ellipse">
            <a:avLst/>
          </a:prstGeom>
          <a:solidFill>
            <a:srgbClr val="0070C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r>
              <a:rPr lang="en-US" sz="2400" i="1"/>
              <a:t>s</a:t>
            </a:r>
          </a:p>
        </p:txBody>
      </p:sp>
      <p:sp>
        <p:nvSpPr>
          <p:cNvPr id="149569" name="Oval 65"/>
          <p:cNvSpPr>
            <a:spLocks noChangeArrowheads="1"/>
          </p:cNvSpPr>
          <p:nvPr/>
        </p:nvSpPr>
        <p:spPr bwMode="auto">
          <a:xfrm>
            <a:off x="1143000" y="2971800"/>
            <a:ext cx="381000" cy="381000"/>
          </a:xfrm>
          <a:prstGeom prst="ellipse">
            <a:avLst/>
          </a:prstGeom>
          <a:solidFill>
            <a:srgbClr val="3333CC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r>
              <a:rPr lang="en-US" sz="2400" i="1"/>
              <a:t>s</a:t>
            </a:r>
          </a:p>
        </p:txBody>
      </p:sp>
      <p:sp>
        <p:nvSpPr>
          <p:cNvPr id="20496" name="Text Box 66"/>
          <p:cNvSpPr txBox="1">
            <a:spLocks noChangeArrowheads="1"/>
          </p:cNvSpPr>
          <p:nvPr/>
        </p:nvSpPr>
        <p:spPr bwMode="auto">
          <a:xfrm>
            <a:off x="1143000" y="28956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49571" name="Oval 67"/>
          <p:cNvSpPr>
            <a:spLocks noChangeArrowheads="1"/>
          </p:cNvSpPr>
          <p:nvPr/>
        </p:nvSpPr>
        <p:spPr bwMode="auto">
          <a:xfrm>
            <a:off x="1905000" y="3581400"/>
            <a:ext cx="381000" cy="381000"/>
          </a:xfrm>
          <a:prstGeom prst="ellipse">
            <a:avLst/>
          </a:prstGeom>
          <a:solidFill>
            <a:srgbClr val="0070C0"/>
          </a:solidFill>
          <a:ln w="190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r>
              <a:rPr lang="en-US" sz="2400" i="1"/>
              <a:t>r</a:t>
            </a:r>
            <a:r>
              <a:rPr lang="en-US" sz="2400" baseline="-25000"/>
              <a:t>2</a:t>
            </a:r>
            <a:endParaRPr lang="en-US" sz="2400"/>
          </a:p>
        </p:txBody>
      </p:sp>
      <p:sp>
        <p:nvSpPr>
          <p:cNvPr id="149572" name="Oval 68"/>
          <p:cNvSpPr>
            <a:spLocks noChangeArrowheads="1"/>
          </p:cNvSpPr>
          <p:nvPr/>
        </p:nvSpPr>
        <p:spPr bwMode="auto">
          <a:xfrm>
            <a:off x="2667000" y="2971800"/>
            <a:ext cx="381000" cy="381000"/>
          </a:xfrm>
          <a:prstGeom prst="ellipse">
            <a:avLst/>
          </a:prstGeom>
          <a:solidFill>
            <a:srgbClr val="99CCFF"/>
          </a:solidFill>
          <a:ln w="0" cap="rnd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400" i="1"/>
              <a:t>r</a:t>
            </a:r>
            <a:r>
              <a:rPr lang="en-US" sz="2400" baseline="-25000"/>
              <a:t>1</a:t>
            </a:r>
            <a:endParaRPr lang="en-US" sz="2400"/>
          </a:p>
        </p:txBody>
      </p:sp>
      <p:sp>
        <p:nvSpPr>
          <p:cNvPr id="149573" name="Oval 69"/>
          <p:cNvSpPr>
            <a:spLocks noChangeArrowheads="1"/>
          </p:cNvSpPr>
          <p:nvPr/>
        </p:nvSpPr>
        <p:spPr bwMode="auto">
          <a:xfrm>
            <a:off x="4191000" y="2971800"/>
            <a:ext cx="762000" cy="381000"/>
          </a:xfrm>
          <a:prstGeom prst="ellipse">
            <a:avLst/>
          </a:prstGeom>
          <a:solidFill>
            <a:srgbClr val="99CCFF"/>
          </a:solidFill>
          <a:ln w="19050" cap="rnd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aseline="-25000"/>
          </a:p>
        </p:txBody>
      </p:sp>
      <p:sp>
        <p:nvSpPr>
          <p:cNvPr id="149574" name="Oval 70"/>
          <p:cNvSpPr>
            <a:spLocks noChangeArrowheads="1"/>
          </p:cNvSpPr>
          <p:nvPr/>
        </p:nvSpPr>
        <p:spPr bwMode="auto">
          <a:xfrm>
            <a:off x="2514600" y="3581400"/>
            <a:ext cx="914400" cy="381000"/>
          </a:xfrm>
          <a:prstGeom prst="ellipse">
            <a:avLst/>
          </a:prstGeom>
          <a:solidFill>
            <a:srgbClr val="0070C0"/>
          </a:solidFill>
          <a:ln w="190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6329363" y="2438400"/>
            <a:ext cx="1954212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100" b="1">
                <a:latin typeface="Consolas" pitchFamily="49" charset="0"/>
                <a:cs typeface="Guttman Aharoni" pitchFamily="2" charset="-79"/>
              </a:rPr>
              <a:t>minimal sets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6629400" y="2936875"/>
            <a:ext cx="922338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100" b="1">
                <a:latin typeface="Consolas" pitchFamily="49" charset="0"/>
                <a:cs typeface="Guttman Aharoni" pitchFamily="2" charset="-79"/>
              </a:rPr>
              <a:t>{2,4}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6626225" y="3519488"/>
            <a:ext cx="922338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100" b="1">
                <a:latin typeface="Consolas" pitchFamily="49" charset="0"/>
                <a:cs typeface="Guttman Aharoni" pitchFamily="2" charset="-79"/>
              </a:rPr>
              <a:t>{1,2}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6477000" y="4227513"/>
            <a:ext cx="1217613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100" b="1">
                <a:latin typeface="Consolas" pitchFamily="49" charset="0"/>
                <a:cs typeface="Guttman Aharoni" pitchFamily="2" charset="-79"/>
              </a:rPr>
              <a:t>{1,3,5}</a:t>
            </a:r>
          </a:p>
        </p:txBody>
      </p:sp>
      <p:sp>
        <p:nvSpPr>
          <p:cNvPr id="149580" name="Text Box 76"/>
          <p:cNvSpPr txBox="1">
            <a:spLocks noChangeArrowheads="1"/>
          </p:cNvSpPr>
          <p:nvPr/>
        </p:nvSpPr>
        <p:spPr bwMode="auto">
          <a:xfrm>
            <a:off x="838200" y="5443538"/>
            <a:ext cx="724217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100" b="1">
                <a:latin typeface="Consolas" pitchFamily="49" charset="0"/>
                <a:cs typeface="Guttman Aharoni" pitchFamily="2" charset="-79"/>
              </a:rPr>
              <a:t>Not efficient!!!!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953000" y="4038600"/>
            <a:ext cx="19812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/>
              <a:t>s</a:t>
            </a:r>
            <a:r>
              <a:rPr lang="en-US" sz="2400">
                <a:latin typeface="Cambria Math" pitchFamily="18" charset="0"/>
              </a:rPr>
              <a:t>⊕</a:t>
            </a:r>
            <a:r>
              <a:rPr lang="en-US" sz="2400" i="1"/>
              <a:t>r</a:t>
            </a:r>
            <a:r>
              <a:rPr lang="en-US" sz="2400" baseline="-25000"/>
              <a:t>3</a:t>
            </a:r>
            <a:r>
              <a:rPr lang="en-US">
                <a:latin typeface="Cambria Math" pitchFamily="18" charset="0"/>
              </a:rPr>
              <a:t> </a:t>
            </a:r>
            <a:r>
              <a:rPr lang="en-US" sz="2400">
                <a:latin typeface="Cambria Math" pitchFamily="18" charset="0"/>
              </a:rPr>
              <a:t>⊕</a:t>
            </a:r>
            <a:r>
              <a:rPr lang="en-US" sz="2400" i="1"/>
              <a:t>r</a:t>
            </a:r>
            <a:r>
              <a:rPr lang="en-US" sz="2400" baseline="-25000"/>
              <a:t>4</a:t>
            </a:r>
          </a:p>
          <a:p>
            <a:endParaRPr lang="en-US"/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2514600" y="3514725"/>
            <a:ext cx="914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/>
              <a:t>s</a:t>
            </a:r>
            <a:r>
              <a:rPr lang="en-US" sz="2400">
                <a:latin typeface="Cambria Math" pitchFamily="18" charset="0"/>
              </a:rPr>
              <a:t>⊕</a:t>
            </a:r>
            <a:r>
              <a:rPr lang="en-US" sz="2400" i="1"/>
              <a:t>r</a:t>
            </a:r>
            <a:r>
              <a:rPr lang="en-US" baseline="-25000"/>
              <a:t>2</a:t>
            </a:r>
          </a:p>
          <a:p>
            <a:endParaRPr lang="en-US"/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114800" y="2895600"/>
            <a:ext cx="914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/>
              <a:t>s</a:t>
            </a:r>
            <a:r>
              <a:rPr lang="en-US" sz="2400">
                <a:latin typeface="Cambria Math" pitchFamily="18" charset="0"/>
              </a:rPr>
              <a:t>⊕</a:t>
            </a:r>
            <a:r>
              <a:rPr lang="en-US" sz="2400" i="1"/>
              <a:t>r</a:t>
            </a:r>
            <a:r>
              <a:rPr lang="en-US" baseline="-25000"/>
              <a:t>1</a:t>
            </a:r>
          </a:p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49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7" grpId="0" build="p" autoUpdateAnimBg="0"/>
      <p:bldP spid="149529" grpId="0"/>
      <p:bldP spid="149530" grpId="0"/>
      <p:bldP spid="149544" grpId="0" animBg="1"/>
      <p:bldP spid="149555" grpId="0"/>
      <p:bldP spid="149556" grpId="0"/>
      <p:bldP spid="149557" grpId="0"/>
      <p:bldP spid="149561" grpId="0" animBg="1"/>
      <p:bldP spid="149563" grpId="0" animBg="1"/>
      <p:bldP spid="149564" grpId="0" animBg="1"/>
      <p:bldP spid="149566" grpId="0" animBg="1"/>
      <p:bldP spid="149569" grpId="0" animBg="1"/>
      <p:bldP spid="149571" grpId="0" animBg="1"/>
      <p:bldP spid="149572" grpId="0" animBg="1"/>
      <p:bldP spid="149573" grpId="0" animBg="1"/>
      <p:bldP spid="149574" grpId="0" animBg="1"/>
      <p:bldP spid="149575" grpId="0"/>
      <p:bldP spid="149576" grpId="0"/>
      <p:bldP spid="149577" grpId="0"/>
      <p:bldP spid="149578" grpId="0"/>
      <p:bldP spid="32" grpId="0"/>
      <p:bldP spid="33" grpId="0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90CCFC-E4A4-40EC-B380-971659CD6868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772400" cy="762000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rgbClr val="4603CD"/>
                </a:solidFill>
              </a:rPr>
              <a:t>Which Access Structures Can be Realized?</a:t>
            </a:r>
            <a:r>
              <a:rPr lang="en-US" sz="3600" b="1" dirty="0" smtClean="0">
                <a:latin typeface="Consolas" pitchFamily="49" charset="0"/>
                <a:cs typeface="Guttman Aharoni" pitchFamily="2" charset="-79"/>
              </a:rPr>
              <a:t> </a:t>
            </a:r>
            <a:endParaRPr lang="en-US" sz="3600" dirty="0" smtClean="0">
              <a:solidFill>
                <a:srgbClr val="4603CD"/>
              </a:solidFill>
            </a:endParaRP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066800"/>
            <a:ext cx="7848600" cy="4876800"/>
          </a:xfrm>
          <a:noFill/>
        </p:spPr>
        <p:txBody>
          <a:bodyPr/>
          <a:lstStyle/>
          <a:p>
            <a:pPr marL="169863" indent="-169863">
              <a:lnSpc>
                <a:spcPct val="90000"/>
              </a:lnSpc>
              <a:buFontTx/>
              <a:buNone/>
            </a:pPr>
            <a:endParaRPr lang="en-US" sz="2100" b="1" dirty="0" smtClean="0">
              <a:latin typeface="Consolas" pitchFamily="49" charset="0"/>
              <a:cs typeface="Guttman Aharoni" pitchFamily="2" charset="-79"/>
            </a:endParaRPr>
          </a:p>
          <a:p>
            <a:pPr marL="169863" indent="-169863">
              <a:lnSpc>
                <a:spcPct val="90000"/>
              </a:lnSpc>
            </a:pPr>
            <a:r>
              <a:rPr lang="en-US" sz="2100" b="1" dirty="0" smtClean="0">
                <a:latin typeface="Consolas" pitchFamily="49" charset="0"/>
                <a:cs typeface="Guttman Aharoni" pitchFamily="2" charset="-79"/>
              </a:rPr>
              <a:t>Necessary condition: </a:t>
            </a:r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  <a:sym typeface="Euclid Math One" pitchFamily="18" charset="2"/>
              </a:rPr>
              <a:t></a:t>
            </a:r>
            <a:r>
              <a:rPr lang="en-US" sz="2100" b="1" dirty="0" smtClean="0">
                <a:latin typeface="Consolas" pitchFamily="49" charset="0"/>
                <a:cs typeface="Guttman Aharoni" pitchFamily="2" charset="-79"/>
              </a:rPr>
              <a:t> is monotone</a:t>
            </a:r>
          </a:p>
          <a:p>
            <a:pPr marL="169863" indent="-169863">
              <a:lnSpc>
                <a:spcPct val="90000"/>
              </a:lnSpc>
            </a:pPr>
            <a:r>
              <a:rPr lang="en-US" sz="2100" b="1" dirty="0" smtClean="0">
                <a:latin typeface="Consolas" pitchFamily="49" charset="0"/>
                <a:cs typeface="Guttman Aharoni" pitchFamily="2" charset="-79"/>
              </a:rPr>
              <a:t>Also sufficient!</a:t>
            </a:r>
          </a:p>
          <a:p>
            <a:pPr marL="169863" indent="-169863">
              <a:lnSpc>
                <a:spcPct val="90000"/>
              </a:lnSpc>
            </a:pPr>
            <a:r>
              <a:rPr lang="en-US" sz="2100" b="1" dirty="0" smtClean="0">
                <a:latin typeface="Consolas" pitchFamily="49" charset="0"/>
              </a:rPr>
              <a:t>The known schemes for general access structures have shares of size </a:t>
            </a:r>
            <a:r>
              <a:rPr lang="en-US" sz="2100" b="1" i="1" dirty="0" smtClean="0">
                <a:solidFill>
                  <a:schemeClr val="hlink"/>
                </a:solidFill>
                <a:latin typeface="Consolas" pitchFamily="49" charset="0"/>
              </a:rPr>
              <a:t>ℓ</a:t>
            </a:r>
            <a:r>
              <a:rPr lang="en-US" sz="2100" b="1" i="1" dirty="0" smtClean="0">
                <a:solidFill>
                  <a:schemeClr val="hlink"/>
                </a:solidFill>
                <a:latin typeface="Cambria Math"/>
                <a:ea typeface="Cambria Math"/>
              </a:rPr>
              <a:t>·</a:t>
            </a:r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</a:rPr>
              <a:t>2</a:t>
            </a:r>
            <a:r>
              <a:rPr lang="en-US" sz="2100" b="1" baseline="30000" dirty="0" smtClean="0">
                <a:solidFill>
                  <a:schemeClr val="hlink"/>
                </a:solidFill>
                <a:latin typeface="Consolas" pitchFamily="49" charset="0"/>
              </a:rPr>
              <a:t>O(</a:t>
            </a:r>
            <a:r>
              <a:rPr lang="en-US" sz="2100" b="1" i="1" baseline="30000" dirty="0" smtClean="0">
                <a:solidFill>
                  <a:schemeClr val="hlink"/>
                </a:solidFill>
                <a:latin typeface="Consolas" pitchFamily="49" charset="0"/>
              </a:rPr>
              <a:t>n</a:t>
            </a:r>
            <a:r>
              <a:rPr lang="en-US" sz="2100" b="1" baseline="30000" dirty="0" smtClean="0">
                <a:solidFill>
                  <a:schemeClr val="hlink"/>
                </a:solidFill>
                <a:latin typeface="Consolas" pitchFamily="49" charset="0"/>
              </a:rPr>
              <a:t>)</a:t>
            </a:r>
          </a:p>
          <a:p>
            <a:pPr marL="536576" lvl="1" indent="-169863">
              <a:lnSpc>
                <a:spcPct val="90000"/>
              </a:lnSpc>
            </a:pPr>
            <a:r>
              <a:rPr lang="en-US" sz="2100" b="1" i="1" dirty="0" smtClean="0">
                <a:solidFill>
                  <a:schemeClr val="hlink"/>
                </a:solidFill>
                <a:latin typeface="Consolas" pitchFamily="49" charset="0"/>
              </a:rPr>
              <a:t>n </a:t>
            </a:r>
            <a:r>
              <a:rPr lang="en-US" sz="2100" b="1" dirty="0" smtClean="0">
                <a:latin typeface="Consolas" pitchFamily="49" charset="0"/>
              </a:rPr>
              <a:t>– number of participants</a:t>
            </a:r>
          </a:p>
          <a:p>
            <a:pPr marL="536576" lvl="1" indent="-169863">
              <a:lnSpc>
                <a:spcPct val="90000"/>
              </a:lnSpc>
            </a:pPr>
            <a:r>
              <a:rPr lang="en-US" sz="2100" b="1" i="1" dirty="0" smtClean="0">
                <a:solidFill>
                  <a:schemeClr val="hlink"/>
                </a:solidFill>
                <a:latin typeface="Consolas" pitchFamily="49" charset="0"/>
              </a:rPr>
              <a:t>ℓ </a:t>
            </a:r>
            <a:r>
              <a:rPr lang="en-US" sz="2100" b="1" dirty="0" smtClean="0">
                <a:latin typeface="Consolas" pitchFamily="49" charset="0"/>
              </a:rPr>
              <a:t>– size of secrets in bits</a:t>
            </a:r>
            <a:endParaRPr lang="en-US" sz="2100" b="1" dirty="0" smtClean="0">
              <a:solidFill>
                <a:schemeClr val="hlink"/>
              </a:solidFill>
              <a:latin typeface="Consolas" pitchFamily="49" charset="0"/>
            </a:endParaRPr>
          </a:p>
          <a:p>
            <a:pPr marL="169863" indent="-169863">
              <a:lnSpc>
                <a:spcPct val="90000"/>
              </a:lnSpc>
            </a:pPr>
            <a:r>
              <a:rPr lang="en-US" sz="2100" b="1" dirty="0" smtClean="0">
                <a:latin typeface="Consolas" pitchFamily="49" charset="0"/>
              </a:rPr>
              <a:t>Best lower bound [Csirmaz94]: </a:t>
            </a:r>
            <a:r>
              <a:rPr lang="en-US" sz="2100" b="1" i="1" dirty="0" smtClean="0">
                <a:solidFill>
                  <a:schemeClr val="hlink"/>
                </a:solidFill>
                <a:latin typeface="Consolas" pitchFamily="49" charset="0"/>
              </a:rPr>
              <a:t>ℓ</a:t>
            </a:r>
            <a:r>
              <a:rPr lang="en-US" sz="2100" b="1" i="1" dirty="0" smtClean="0">
                <a:solidFill>
                  <a:schemeClr val="hlink"/>
                </a:solidFill>
                <a:latin typeface="Cambria Math"/>
                <a:ea typeface="Cambria Math"/>
              </a:rPr>
              <a:t>· </a:t>
            </a:r>
            <a:r>
              <a:rPr lang="en-US" sz="2100" b="1" i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n</a:t>
            </a:r>
            <a:r>
              <a:rPr lang="en-US" sz="2100" b="1" baseline="30000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 </a:t>
            </a:r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/ log </a:t>
            </a:r>
            <a:r>
              <a:rPr lang="en-US" sz="2100" b="1" i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n</a:t>
            </a:r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  <a:sym typeface="Symbol" pitchFamily="18" charset="2"/>
              </a:rPr>
              <a:t> 	</a:t>
            </a:r>
          </a:p>
          <a:p>
            <a:pPr marL="169863" indent="-169863">
              <a:lnSpc>
                <a:spcPct val="90000"/>
              </a:lnSpc>
            </a:pPr>
            <a:r>
              <a:rPr lang="en-US" sz="2100" b="1" dirty="0" smtClean="0">
                <a:latin typeface="Consolas" pitchFamily="49" charset="0"/>
              </a:rPr>
              <a:t>Large gap!</a:t>
            </a:r>
          </a:p>
          <a:p>
            <a:pPr marL="169863" indent="-169863">
              <a:lnSpc>
                <a:spcPct val="90000"/>
              </a:lnSpc>
            </a:pPr>
            <a:r>
              <a:rPr lang="en-US" sz="2100" b="1" dirty="0" smtClean="0">
                <a:latin typeface="Consolas" pitchFamily="49" charset="0"/>
              </a:rPr>
              <a:t>No significant progress made from 94</a:t>
            </a:r>
          </a:p>
          <a:p>
            <a:pPr marL="234950" indent="-234950" eaLnBrk="1" hangingPunct="1">
              <a:lnSpc>
                <a:spcPct val="110000"/>
              </a:lnSpc>
              <a:buFontTx/>
              <a:buNone/>
              <a:defRPr/>
            </a:pPr>
            <a:endParaRPr lang="en-US" sz="21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nsolas" pitchFamily="49" charset="0"/>
            </a:endParaRPr>
          </a:p>
          <a:p>
            <a:pPr marL="234950" indent="-234950" eaLnBrk="1" hangingPunct="1">
              <a:lnSpc>
                <a:spcPct val="110000"/>
              </a:lnSpc>
              <a:buFontTx/>
              <a:buNone/>
              <a:defRPr/>
            </a:pPr>
            <a:r>
              <a:rPr lang="en-US" sz="21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olas" pitchFamily="49" charset="0"/>
              </a:rPr>
              <a:t>Conjecture</a:t>
            </a:r>
            <a:r>
              <a:rPr lang="en-US" sz="2100" b="1" dirty="0" smtClean="0">
                <a:solidFill>
                  <a:schemeClr val="tx2"/>
                </a:solidFill>
                <a:latin typeface="Consolas" pitchFamily="49" charset="0"/>
              </a:rPr>
              <a:t>: </a:t>
            </a:r>
            <a:r>
              <a:rPr lang="en-US" sz="2100" b="1" dirty="0" smtClean="0">
                <a:latin typeface="Consolas" pitchFamily="49" charset="0"/>
              </a:rPr>
              <a:t>There is an access structure that requires shares of size </a:t>
            </a:r>
            <a:r>
              <a:rPr lang="en-US" sz="2100" b="1" i="1" dirty="0" smtClean="0">
                <a:solidFill>
                  <a:schemeClr val="hlink"/>
                </a:solidFill>
                <a:latin typeface="Consolas" pitchFamily="49" charset="0"/>
              </a:rPr>
              <a:t>ℓ</a:t>
            </a:r>
            <a:r>
              <a:rPr lang="en-US" sz="2100" b="1" i="1" dirty="0" smtClean="0">
                <a:solidFill>
                  <a:schemeClr val="hlink"/>
                </a:solidFill>
                <a:latin typeface="Cambria Math"/>
                <a:ea typeface="Cambria Math"/>
              </a:rPr>
              <a:t>·</a:t>
            </a:r>
            <a:r>
              <a:rPr lang="en-US" sz="2100" b="1" dirty="0" smtClean="0">
                <a:solidFill>
                  <a:schemeClr val="hlink"/>
                </a:solidFill>
                <a:latin typeface="Consolas" pitchFamily="49" charset="0"/>
              </a:rPr>
              <a:t>2</a:t>
            </a:r>
            <a:r>
              <a:rPr lang="el-GR" sz="2100" b="1" baseline="30000" dirty="0" smtClean="0">
                <a:solidFill>
                  <a:schemeClr val="hlink"/>
                </a:solidFill>
                <a:latin typeface="Consolas" pitchFamily="49" charset="0"/>
                <a:cs typeface="Arial" pitchFamily="34" charset="0"/>
              </a:rPr>
              <a:t>Ω</a:t>
            </a:r>
            <a:r>
              <a:rPr lang="en-US" sz="2100" b="1" baseline="30000" dirty="0" smtClean="0">
                <a:solidFill>
                  <a:schemeClr val="hlink"/>
                </a:solidFill>
                <a:latin typeface="Consolas" pitchFamily="49" charset="0"/>
              </a:rPr>
              <a:t>(</a:t>
            </a:r>
            <a:r>
              <a:rPr lang="en-US" sz="2100" b="1" i="1" baseline="30000" dirty="0" smtClean="0">
                <a:solidFill>
                  <a:schemeClr val="hlink"/>
                </a:solidFill>
                <a:latin typeface="Consolas" pitchFamily="49" charset="0"/>
              </a:rPr>
              <a:t>n</a:t>
            </a:r>
            <a:r>
              <a:rPr lang="en-US" sz="2100" b="1" baseline="30000" dirty="0" smtClean="0">
                <a:solidFill>
                  <a:schemeClr val="hlink"/>
                </a:solidFill>
                <a:latin typeface="Consolas" pitchFamily="49" charset="0"/>
              </a:rPr>
              <a:t>)</a:t>
            </a:r>
            <a:endParaRPr lang="en-US" sz="2100" b="1" dirty="0" smtClean="0">
              <a:latin typeface="Consolas" pitchFamily="49" charset="0"/>
            </a:endParaRPr>
          </a:p>
          <a:p>
            <a:pPr marL="234950" indent="-234950" eaLnBrk="1" hangingPunct="1">
              <a:lnSpc>
                <a:spcPct val="110000"/>
              </a:lnSpc>
              <a:buFontTx/>
              <a:buNone/>
              <a:defRPr/>
            </a:pPr>
            <a:endParaRPr lang="en-US" sz="2100" b="1" baseline="30000" dirty="0" smtClean="0">
              <a:solidFill>
                <a:schemeClr val="hlink"/>
              </a:solidFill>
              <a:latin typeface="Consolas" pitchFamily="49" charset="0"/>
            </a:endParaRPr>
          </a:p>
          <a:p>
            <a:pPr marL="169863" indent="-169863">
              <a:lnSpc>
                <a:spcPct val="90000"/>
              </a:lnSpc>
            </a:pPr>
            <a:endParaRPr lang="en-US" sz="2100" b="1" dirty="0" smtClean="0">
              <a:latin typeface="Consolas" pitchFamily="49" charset="0"/>
              <a:cs typeface="Guttman Aharoni" pitchFamily="2" charset="-79"/>
            </a:endParaRPr>
          </a:p>
          <a:p>
            <a:pPr marL="169863" indent="-169863">
              <a:lnSpc>
                <a:spcPct val="90000"/>
              </a:lnSpc>
            </a:pPr>
            <a:endParaRPr lang="en-US" sz="2100" b="1" dirty="0" smtClean="0">
              <a:latin typeface="Consolas" pitchFamily="49" charset="0"/>
              <a:cs typeface="Guttman Aharoni" pitchFamily="2" charset="-79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7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04850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rgbClr val="4603CD"/>
                </a:solidFill>
              </a:rPr>
              <a:t>Lecture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4648200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50000"/>
              </a:spcBef>
              <a:buClr>
                <a:schemeClr val="tx1"/>
              </a:buClr>
              <a:buSzPct val="90000"/>
              <a:buFont typeface="Wingdings" pitchFamily="2" charset="2"/>
              <a:buChar char="ü"/>
            </a:pPr>
            <a:r>
              <a:rPr lang="en-US" sz="2800" b="1" dirty="0" smtClean="0">
                <a:latin typeface="Consolas" pitchFamily="49" charset="0"/>
                <a:cs typeface="Guttman Aharoni" pitchFamily="2" charset="-79"/>
              </a:rPr>
              <a:t>Introduction and Motivation</a:t>
            </a:r>
          </a:p>
          <a:p>
            <a:pPr>
              <a:lnSpc>
                <a:spcPct val="120000"/>
              </a:lnSpc>
              <a:spcBef>
                <a:spcPct val="50000"/>
              </a:spcBef>
              <a:buClrTx/>
              <a:buSzPct val="90000"/>
              <a:buFont typeface="Arial" pitchFamily="34" charset="0"/>
              <a:buChar char="•"/>
            </a:pPr>
            <a:r>
              <a:rPr lang="en-US" sz="2800" b="1" dirty="0" smtClean="0">
                <a:latin typeface="Consolas" pitchFamily="49" charset="0"/>
                <a:cs typeface="Guttman Aharoni" pitchFamily="2" charset="-79"/>
              </a:rPr>
              <a:t>Secret Sharing, Entropy, Information Inequalities</a:t>
            </a:r>
          </a:p>
          <a:p>
            <a:pPr>
              <a:lnSpc>
                <a:spcPct val="120000"/>
              </a:lnSpc>
              <a:spcBef>
                <a:spcPct val="50000"/>
              </a:spcBef>
              <a:buClrTx/>
              <a:buSzPct val="90000"/>
              <a:buFont typeface="Arial" pitchFamily="34" charset="0"/>
              <a:buChar char="•"/>
            </a:pPr>
            <a:r>
              <a:rPr lang="en-US" sz="2800" b="1" dirty="0" smtClean="0">
                <a:latin typeface="Consolas" pitchFamily="49" charset="0"/>
                <a:cs typeface="Guttman Aharoni" pitchFamily="2" charset="-79"/>
              </a:rPr>
              <a:t>Lower Bounds for </a:t>
            </a:r>
            <a:r>
              <a:rPr lang="en-US" sz="2800" b="1" dirty="0" err="1" smtClean="0">
                <a:latin typeface="Consolas" pitchFamily="49" charset="0"/>
                <a:cs typeface="Guttman Aharoni" pitchFamily="2" charset="-79"/>
              </a:rPr>
              <a:t>Matroidial</a:t>
            </a:r>
            <a:r>
              <a:rPr lang="en-US" sz="2800" b="1" dirty="0" smtClean="0">
                <a:latin typeface="Consolas" pitchFamily="49" charset="0"/>
                <a:cs typeface="Guttman Aharoni" pitchFamily="2" charset="-79"/>
              </a:rPr>
              <a:t> Access Structures</a:t>
            </a:r>
          </a:p>
          <a:p>
            <a:pPr>
              <a:lnSpc>
                <a:spcPct val="120000"/>
              </a:lnSpc>
              <a:spcBef>
                <a:spcPct val="50000"/>
              </a:spcBef>
              <a:buClrTx/>
              <a:buSzPct val="90000"/>
              <a:buFont typeface="Arial" pitchFamily="34" charset="0"/>
              <a:buChar char="•"/>
            </a:pPr>
            <a:r>
              <a:rPr lang="en-US" sz="2800" b="1" dirty="0" smtClean="0">
                <a:latin typeface="Consolas" pitchFamily="49" charset="0"/>
                <a:cs typeface="Guttman Aharoni" pitchFamily="2" charset="-79"/>
              </a:rPr>
              <a:t>Limitations of Information inequalities </a:t>
            </a:r>
          </a:p>
          <a:p>
            <a:pPr>
              <a:lnSpc>
                <a:spcPct val="120000"/>
              </a:lnSpc>
              <a:spcBef>
                <a:spcPct val="50000"/>
              </a:spcBef>
              <a:buClrTx/>
              <a:buSzPct val="90000"/>
              <a:buFont typeface="Arial" pitchFamily="34" charset="0"/>
              <a:buChar char="•"/>
            </a:pPr>
            <a:r>
              <a:rPr lang="en-US" sz="2800" b="1" dirty="0" smtClean="0">
                <a:latin typeface="Consolas" pitchFamily="49" charset="0"/>
                <a:cs typeface="Guttman Aharoni" pitchFamily="2" charset="-79"/>
              </a:rPr>
              <a:t>Conclusions and open problems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23AA63-A1B9-46FB-B00C-D10E1D2FF822}" type="slidenum">
              <a:rPr lang="he-IL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-76200"/>
            <a:ext cx="7772400" cy="838200"/>
          </a:xfrm>
        </p:spPr>
        <p:txBody>
          <a:bodyPr/>
          <a:lstStyle/>
          <a:p>
            <a:pPr algn="ctr" eaLnBrk="1" hangingPunct="1"/>
            <a:r>
              <a:rPr lang="en-US" sz="4000" smtClean="0">
                <a:solidFill>
                  <a:srgbClr val="4603CD"/>
                </a:solidFill>
              </a:rPr>
              <a:t>Secret Sharing and Entropy</a:t>
            </a:r>
          </a:p>
        </p:txBody>
      </p:sp>
      <p:sp>
        <p:nvSpPr>
          <p:cNvPr id="36454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28600" y="762000"/>
            <a:ext cx="7848600" cy="5410200"/>
          </a:xfrm>
        </p:spPr>
        <p:txBody>
          <a:bodyPr/>
          <a:lstStyle/>
          <a:p>
            <a:pPr marL="457200" indent="-457200" eaLnBrk="1" hangingPunct="1">
              <a:buFont typeface="Wingdings 2" pitchFamily="18" charset="2"/>
              <a:buNone/>
            </a:pPr>
            <a:endParaRPr lang="en-US" sz="2800" b="1" smtClean="0">
              <a:latin typeface="Consolas" pitchFamily="49" charset="0"/>
            </a:endParaRPr>
          </a:p>
          <a:p>
            <a:pPr marL="457200" lvl="1" indent="-457200" eaLnBrk="1" hangingPunct="1">
              <a:buClr>
                <a:srgbClr val="9BBB59"/>
              </a:buClr>
              <a:buSzPct val="95000"/>
            </a:pPr>
            <a:r>
              <a:rPr lang="en-US" sz="2800" b="1" smtClean="0">
                <a:latin typeface="Consolas" pitchFamily="49" charset="0"/>
              </a:rPr>
              <a:t>Shannon’s entropy measures the amount of uncertainty of a distribution</a:t>
            </a:r>
          </a:p>
          <a:p>
            <a:pPr marL="457200" indent="-457200" eaLnBrk="1" hangingPunct="1"/>
            <a:endParaRPr lang="en-US" sz="2800" b="1" smtClean="0">
              <a:latin typeface="Consolas" pitchFamily="49" charset="0"/>
            </a:endParaRPr>
          </a:p>
          <a:p>
            <a:pPr marL="457200" indent="-457200" eaLnBrk="1" hangingPunct="1"/>
            <a:r>
              <a:rPr lang="en-US" sz="2800" b="1" smtClean="0">
                <a:latin typeface="Consolas" pitchFamily="49" charset="0"/>
              </a:rPr>
              <a:t>The requirements of secret sharing can be formulized using entropy</a:t>
            </a:r>
          </a:p>
          <a:p>
            <a:pPr marL="457200" indent="-457200" eaLnBrk="1" hangingPunct="1"/>
            <a:endParaRPr lang="en-US" sz="2800" b="1" smtClean="0">
              <a:latin typeface="Consolas" pitchFamily="49" charset="0"/>
            </a:endParaRPr>
          </a:p>
          <a:p>
            <a:pPr marL="457200" indent="-457200" eaLnBrk="1" hangingPunct="1"/>
            <a:r>
              <a:rPr lang="en-US" sz="2800" b="1" smtClean="0">
                <a:latin typeface="Consolas" pitchFamily="49" charset="0"/>
              </a:rPr>
              <a:t>Entropy is a useful tool for proving lower bounds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spcBef>
                <a:spcPct val="5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fld id="{A7E90B19-B4D3-47A4-9590-E17DC270F7AD}" type="slidenum">
              <a:rPr lang="he-IL" sz="1200">
                <a:solidFill>
                  <a:schemeClr val="tx2">
                    <a:shade val="90000"/>
                  </a:schemeClr>
                </a:solidFill>
                <a:latin typeface="Frutiger SAIN Bd v.1" pitchFamily="2" charset="0"/>
                <a:cs typeface="Arial" charset="0"/>
              </a:rPr>
              <a:pPr algn="r">
                <a:spcBef>
                  <a:spcPct val="50000"/>
                </a:spcBef>
                <a:buClr>
                  <a:schemeClr val="folHlink"/>
                </a:buClr>
                <a:buSzPct val="90000"/>
                <a:buFont typeface="Wingdings" pitchFamily="2" charset="2"/>
                <a:buNone/>
                <a:defRPr/>
              </a:pPr>
              <a:t>9</a:t>
            </a:fld>
            <a:endParaRPr lang="en-US" sz="1200">
              <a:solidFill>
                <a:schemeClr val="tx2">
                  <a:shade val="90000"/>
                </a:schemeClr>
              </a:solidFill>
              <a:latin typeface="Frutiger SAIN Bd v.1" pitchFamily="2" charset="0"/>
              <a:cs typeface="Arial" charset="0"/>
            </a:endParaRPr>
          </a:p>
        </p:txBody>
      </p:sp>
      <p:pic>
        <p:nvPicPr>
          <p:cNvPr id="24581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1143000"/>
            <a:ext cx="198120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4547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2"/>
  <p:tag name="FIRSTNOAM@YFEKPGTFUVWXY5L9" val="2889"/>
  <p:tag name="DEFAULTFONTSIZE" val="10"/>
  <p:tag name="DEFAULTWIDTH" val="593"/>
  <p:tag name="DEFAULTHEIGHT" val="38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2|0.2|0.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81585</TotalTime>
  <Words>1517</Words>
  <Application>Microsoft Office PowerPoint</Application>
  <PresentationFormat>On-screen Show (4:3)</PresentationFormat>
  <Paragraphs>465</Paragraphs>
  <Slides>35</Slides>
  <Notes>27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7" baseType="lpstr">
      <vt:lpstr>Flow</vt:lpstr>
      <vt:lpstr>Equation</vt:lpstr>
      <vt:lpstr>Slide 1</vt:lpstr>
      <vt:lpstr>Lecture Plan</vt:lpstr>
      <vt:lpstr>Secret Sharing [Shamir79,Blakley79,ItoSaitoNishizeki87] </vt:lpstr>
      <vt:lpstr>Example: The Connectivity Access Structure</vt:lpstr>
      <vt:lpstr>Example: The Connectivity Access Structure</vt:lpstr>
      <vt:lpstr>Which Access Structures Can be Realized? </vt:lpstr>
      <vt:lpstr>Which Access Structures Can be Realized? </vt:lpstr>
      <vt:lpstr>Lecture Plan</vt:lpstr>
      <vt:lpstr>Secret Sharing and Entropy</vt:lpstr>
      <vt:lpstr>(Shannon’s) Entropy</vt:lpstr>
      <vt:lpstr>Secret Sharing Schemes and Entropy</vt:lpstr>
      <vt:lpstr>Secret Sharing Schemes and Entropy (cont.) </vt:lpstr>
      <vt:lpstr>Information Inequalities</vt:lpstr>
      <vt:lpstr>Non-Shannon Information Inequalities</vt:lpstr>
      <vt:lpstr>Lecture Plan</vt:lpstr>
      <vt:lpstr>Lower Bounds for Matroidial Access Structures</vt:lpstr>
      <vt:lpstr>Vamos Access Structure – Previous and New Results</vt:lpstr>
      <vt:lpstr>Tool: Matroids and Entropy</vt:lpstr>
      <vt:lpstr>The Vamos Access Structure is Not Ideal</vt:lpstr>
      <vt:lpstr>The Vamos Access Structure is Far from Ideal</vt:lpstr>
      <vt:lpstr>The Vamos Matroid is Far from Ideal (Conclusion)</vt:lpstr>
      <vt:lpstr>Lecture Plan</vt:lpstr>
      <vt:lpstr>Motivation – Lower Bound for General Access Structures</vt:lpstr>
      <vt:lpstr>Limitations of Information Inequalities – Our Results</vt:lpstr>
      <vt:lpstr>Csirmaz Framework for Proving Lower Bounds</vt:lpstr>
      <vt:lpstr>Csirmaz’s Lower Bounds</vt:lpstr>
      <vt:lpstr>Slide 27</vt:lpstr>
      <vt:lpstr>Slide 28</vt:lpstr>
      <vt:lpstr>Slide 29</vt:lpstr>
      <vt:lpstr>When Can Information Inequalities Help?</vt:lpstr>
      <vt:lpstr>Does Csirmaz Function Remain Valid?</vt:lpstr>
      <vt:lpstr>Lecture Plan</vt:lpstr>
      <vt:lpstr>Conclusions</vt:lpstr>
      <vt:lpstr>Open Questions</vt:lpstr>
      <vt:lpstr>Slide 35</vt:lpstr>
    </vt:vector>
  </TitlesOfParts>
  <Company>pvt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Characterizing Ideal Weighted Threshold Secret Sharing</dc:title>
  <dc:creator>pvt</dc:creator>
  <cp:lastModifiedBy> </cp:lastModifiedBy>
  <cp:revision>1578</cp:revision>
  <dcterms:created xsi:type="dcterms:W3CDTF">2005-02-03T09:40:25Z</dcterms:created>
  <dcterms:modified xsi:type="dcterms:W3CDTF">2009-08-07T00:42:22Z</dcterms:modified>
</cp:coreProperties>
</file>