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87" r:id="rId4"/>
    <p:sldId id="259" r:id="rId5"/>
    <p:sldId id="289" r:id="rId6"/>
    <p:sldId id="262" r:id="rId7"/>
    <p:sldId id="261" r:id="rId8"/>
    <p:sldId id="298" r:id="rId9"/>
    <p:sldId id="260" r:id="rId10"/>
    <p:sldId id="263" r:id="rId11"/>
    <p:sldId id="291" r:id="rId12"/>
    <p:sldId id="264" r:id="rId13"/>
    <p:sldId id="265" r:id="rId14"/>
    <p:sldId id="266" r:id="rId15"/>
    <p:sldId id="267" r:id="rId16"/>
    <p:sldId id="292" r:id="rId17"/>
    <p:sldId id="293" r:id="rId18"/>
    <p:sldId id="268" r:id="rId19"/>
    <p:sldId id="269" r:id="rId20"/>
    <p:sldId id="270" r:id="rId21"/>
    <p:sldId id="271" r:id="rId22"/>
    <p:sldId id="272" r:id="rId23"/>
    <p:sldId id="294" r:id="rId24"/>
    <p:sldId id="296" r:id="rId25"/>
    <p:sldId id="299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2" r:id="rId34"/>
    <p:sldId id="300" r:id="rId35"/>
    <p:sldId id="297" r:id="rId36"/>
    <p:sldId id="301" r:id="rId37"/>
    <p:sldId id="302" r:id="rId38"/>
    <p:sldId id="304" r:id="rId39"/>
    <p:sldId id="305" r:id="rId40"/>
    <p:sldId id="306" r:id="rId41"/>
    <p:sldId id="283" r:id="rId42"/>
    <p:sldId id="303" r:id="rId43"/>
  </p:sldIdLst>
  <p:sldSz cx="9144000" cy="6858000" type="screen4x3"/>
  <p:notesSz cx="6858000" cy="9144000"/>
  <p:custDataLst>
    <p:tags r:id="rId4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5050"/>
    <a:srgbClr val="FF00FF"/>
    <a:srgbClr val="996633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8688" autoAdjust="0"/>
  </p:normalViewPr>
  <p:slideViewPr>
    <p:cSldViewPr>
      <p:cViewPr varScale="1">
        <p:scale>
          <a:sx n="78" d="100"/>
          <a:sy n="78" d="100"/>
        </p:scale>
        <p:origin x="-156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A72E4E37-AAA3-4CE3-8930-03EFC8C3F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082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F46A1C-605A-4F71-9B45-EC2BBBA85DA6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6EEA8-0090-4F01-91ED-26857294F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D1391-9C06-4894-91C4-3ADACE4E4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DDBA8-DB09-45FD-9C3A-3CC92F2BD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46D7A-E31F-4859-8DBC-2CBFCF0C0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C7D5A-8976-4661-B385-0315D9381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A600D-4CF6-4193-B694-AAC676B24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00415-01B2-4AE1-A774-4981CADCA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8C6B6-98B5-4122-9A91-5CA0A25D8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6F6CA-7C36-4A8B-89CE-CFB6E4B53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23A0A-FC44-48E1-B657-FE1DDB2C9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4F18A-0E70-4457-86FB-FEB297709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F837C76-FCD9-47F4-B4D0-683749874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5.xml"/><Relationship Id="rId7" Type="http://schemas.openxmlformats.org/officeDocument/2006/relationships/image" Target="../media/image12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6.png"/><Relationship Id="rId5" Type="http://schemas.openxmlformats.org/officeDocument/2006/relationships/tags" Target="../tags/tag17.xml"/><Relationship Id="rId10" Type="http://schemas.openxmlformats.org/officeDocument/2006/relationships/image" Target="../media/image15.png"/><Relationship Id="rId4" Type="http://schemas.openxmlformats.org/officeDocument/2006/relationships/tags" Target="../tags/tag16.xml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0.xml"/><Relationship Id="rId7" Type="http://schemas.openxmlformats.org/officeDocument/2006/relationships/image" Target="../media/image17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1.xml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24.xml"/><Relationship Id="rId7" Type="http://schemas.openxmlformats.org/officeDocument/2006/relationships/image" Target="../media/image21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5.xml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28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33.xml"/><Relationship Id="rId7" Type="http://schemas.openxmlformats.org/officeDocument/2006/relationships/image" Target="../media/image30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4.xml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35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44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47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50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59.xml"/><Relationship Id="rId7" Type="http://schemas.openxmlformats.org/officeDocument/2006/relationships/image" Target="../media/image57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64.emf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14313" y="3143250"/>
            <a:ext cx="8713787" cy="133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dirty="0"/>
              <a:t>Alexander A. </a:t>
            </a:r>
            <a:r>
              <a:rPr lang="en-US" sz="2800" dirty="0" err="1"/>
              <a:t>Razborov</a:t>
            </a:r>
            <a:endParaRPr lang="en-US" sz="2800" dirty="0"/>
          </a:p>
          <a:p>
            <a:pPr algn="ctr">
              <a:spcBef>
                <a:spcPct val="20000"/>
              </a:spcBef>
            </a:pPr>
            <a:r>
              <a:rPr lang="en-US" sz="2400" dirty="0">
                <a:solidFill>
                  <a:srgbClr val="FF0000"/>
                </a:solidFill>
              </a:rPr>
              <a:t>University of </a:t>
            </a:r>
            <a:r>
              <a:rPr lang="en-US" sz="2400" dirty="0" smtClean="0">
                <a:solidFill>
                  <a:srgbClr val="FF0000"/>
                </a:solidFill>
              </a:rPr>
              <a:t>Chicago</a:t>
            </a:r>
            <a:endParaRPr lang="en-US" sz="1800" dirty="0">
              <a:latin typeface="Gill Sans MT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srgbClr val="FFCC00"/>
                </a:solidFill>
              </a:rPr>
              <a:t>BIRS, October 3, 2011</a:t>
            </a:r>
            <a:endParaRPr lang="ru-RU" sz="2000" dirty="0">
              <a:solidFill>
                <a:srgbClr val="FFCC00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85800" y="1098550"/>
            <a:ext cx="7772400" cy="698500"/>
          </a:xfrm>
          <a:prstGeom prst="rect">
            <a:avLst/>
          </a:prstGeom>
          <a:solidFill>
            <a:srgbClr val="FFFF99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 lIns="36000" tIns="10800" rIns="36000" bIns="10800" anchorCtr="1">
            <a:spAutoFit/>
          </a:bodyPr>
          <a:lstStyle/>
          <a:p>
            <a:pPr algn="ctr"/>
            <a:r>
              <a:rPr lang="en-US" sz="4400" b="1" dirty="0">
                <a:solidFill>
                  <a:srgbClr val="3333CC"/>
                </a:solidFill>
                <a:latin typeface="Comic Sans MS" pitchFamily="66" charset="0"/>
              </a:rPr>
              <a:t>Flag Algebras</a:t>
            </a:r>
            <a:endParaRPr lang="ru-RU" sz="4400" b="1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TexPoint fonts used in EMF. </a:t>
            </a:r>
          </a:p>
          <a:p>
            <a:r>
              <a:rPr lang="en-US" sz="2800"/>
              <a:t>Read the TexPoint manual before you delete this box.: </a:t>
            </a:r>
            <a:r>
              <a:rPr lang="en-US" sz="2800">
                <a:latin typeface="Arial Unicode MS" pitchFamily="34" charset="-128"/>
              </a:rPr>
              <a:t>AA</a:t>
            </a:r>
            <a:r>
              <a:rPr lang="en-US" sz="2800">
                <a:latin typeface="CMR10" pitchFamily="34" charset="0"/>
              </a:rPr>
              <a:t>A</a:t>
            </a:r>
            <a:r>
              <a:rPr lang="en-US" sz="2800">
                <a:latin typeface="CMMI8" pitchFamily="34" charset="0"/>
              </a:rPr>
              <a:t>A</a:t>
            </a:r>
            <a:r>
              <a:rPr lang="en-US" sz="2800">
                <a:latin typeface="LCMSS8" pitchFamily="34" charset="0"/>
              </a:rPr>
              <a:t>A</a:t>
            </a:r>
            <a:endParaRPr lang="en-US" sz="2800">
              <a:latin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4968552" cy="373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55588" y="623888"/>
            <a:ext cx="86328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99CC00"/>
                </a:solidFill>
              </a:rPr>
              <a:t>Definition.</a:t>
            </a:r>
            <a:r>
              <a:rPr lang="en-US" sz="2800"/>
              <a:t> A </a:t>
            </a:r>
            <a:r>
              <a:rPr lang="en-US" sz="2800">
                <a:solidFill>
                  <a:srgbClr val="FF5050"/>
                </a:solidFill>
              </a:rPr>
              <a:t>type </a:t>
            </a:r>
            <a:r>
              <a:rPr lang="el-GR" sz="2800">
                <a:solidFill>
                  <a:srgbClr val="FF00FF"/>
                </a:solidFill>
                <a:cs typeface="Arial" charset="0"/>
              </a:rPr>
              <a:t>σ</a:t>
            </a:r>
            <a:r>
              <a:rPr lang="en-US" sz="2800">
                <a:solidFill>
                  <a:srgbClr val="FF00FF"/>
                </a:solidFill>
                <a:cs typeface="Arial" charset="0"/>
              </a:rPr>
              <a:t> </a:t>
            </a:r>
            <a:r>
              <a:rPr lang="en-US" sz="2800">
                <a:cs typeface="Arial" charset="0"/>
              </a:rPr>
              <a:t>is a model on the ground set </a:t>
            </a:r>
            <a:r>
              <a:rPr lang="en-US" sz="2800">
                <a:solidFill>
                  <a:srgbClr val="FF00FF"/>
                </a:solidFill>
                <a:cs typeface="Arial" charset="0"/>
              </a:rPr>
              <a:t> {1,2…,</a:t>
            </a:r>
            <a:r>
              <a:rPr lang="en-US" sz="2800" i="1">
                <a:solidFill>
                  <a:srgbClr val="FF00FF"/>
                </a:solidFill>
                <a:cs typeface="Arial" charset="0"/>
              </a:rPr>
              <a:t>k</a:t>
            </a:r>
            <a:r>
              <a:rPr lang="en-US" sz="2800">
                <a:solidFill>
                  <a:srgbClr val="FF00FF"/>
                </a:solidFill>
                <a:cs typeface="Arial" charset="0"/>
              </a:rPr>
              <a:t>} </a:t>
            </a:r>
            <a:r>
              <a:rPr lang="en-US" sz="2800">
                <a:cs typeface="Arial" charset="0"/>
              </a:rPr>
              <a:t>for some </a:t>
            </a:r>
            <a:r>
              <a:rPr lang="en-US" sz="2800" i="1">
                <a:solidFill>
                  <a:srgbClr val="FF00FF"/>
                </a:solidFill>
                <a:cs typeface="Arial" charset="0"/>
              </a:rPr>
              <a:t>k </a:t>
            </a:r>
            <a:r>
              <a:rPr lang="en-US" sz="2800">
                <a:cs typeface="Arial" charset="0"/>
              </a:rPr>
              <a:t>called the </a:t>
            </a:r>
            <a:r>
              <a:rPr lang="en-US" sz="2800">
                <a:solidFill>
                  <a:srgbClr val="FF5050"/>
                </a:solidFill>
                <a:cs typeface="Arial" charset="0"/>
              </a:rPr>
              <a:t>size </a:t>
            </a:r>
            <a:r>
              <a:rPr lang="en-US" sz="2800">
                <a:cs typeface="Arial" charset="0"/>
              </a:rPr>
              <a:t>of </a:t>
            </a:r>
            <a:r>
              <a:rPr lang="el-GR" sz="2800">
                <a:solidFill>
                  <a:srgbClr val="FF00FF"/>
                </a:solidFill>
                <a:cs typeface="Arial" charset="0"/>
              </a:rPr>
              <a:t>σ</a:t>
            </a:r>
            <a:r>
              <a:rPr lang="en-US" sz="2800">
                <a:solidFill>
                  <a:srgbClr val="FF00FF"/>
                </a:solidFill>
                <a:cs typeface="Arial" charset="0"/>
              </a:rPr>
              <a:t>.</a:t>
            </a:r>
          </a:p>
          <a:p>
            <a:endParaRPr lang="en-US" sz="2800">
              <a:solidFill>
                <a:srgbClr val="FF00FF"/>
              </a:solidFill>
              <a:cs typeface="Arial" charset="0"/>
            </a:endParaRPr>
          </a:p>
          <a:p>
            <a:r>
              <a:rPr lang="en-US" sz="2800">
                <a:solidFill>
                  <a:srgbClr val="996633"/>
                </a:solidFill>
                <a:cs typeface="Arial" charset="0"/>
              </a:rPr>
              <a:t>Combinatorialist: </a:t>
            </a:r>
            <a:r>
              <a:rPr lang="en-US" sz="2800">
                <a:solidFill>
                  <a:srgbClr val="000000"/>
                </a:solidFill>
                <a:cs typeface="Arial" charset="0"/>
              </a:rPr>
              <a:t>a </a:t>
            </a:r>
            <a:r>
              <a:rPr lang="en-US" sz="2800">
                <a:solidFill>
                  <a:srgbClr val="FF5050"/>
                </a:solidFill>
                <a:cs typeface="Arial" charset="0"/>
              </a:rPr>
              <a:t>totally </a:t>
            </a:r>
            <a:r>
              <a:rPr lang="en-US" sz="2800">
                <a:solidFill>
                  <a:srgbClr val="000000"/>
                </a:solidFill>
                <a:cs typeface="Arial" charset="0"/>
              </a:rPr>
              <a:t>labeled (di)graph.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85750" y="3494088"/>
            <a:ext cx="85899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99CC00"/>
                </a:solidFill>
              </a:rPr>
              <a:t>Definition.</a:t>
            </a:r>
            <a:r>
              <a:rPr lang="en-US" sz="2800"/>
              <a:t> A flag </a:t>
            </a:r>
            <a:r>
              <a:rPr lang="en-US" sz="2800" i="1">
                <a:solidFill>
                  <a:srgbClr val="FF00FF"/>
                </a:solidFill>
              </a:rPr>
              <a:t>F</a:t>
            </a:r>
            <a:r>
              <a:rPr lang="en-US" sz="2800"/>
              <a:t> of </a:t>
            </a:r>
            <a:r>
              <a:rPr lang="en-US" sz="2800">
                <a:solidFill>
                  <a:srgbClr val="FF5050"/>
                </a:solidFill>
              </a:rPr>
              <a:t>type </a:t>
            </a:r>
            <a:r>
              <a:rPr lang="el-GR" sz="2800">
                <a:solidFill>
                  <a:srgbClr val="FF00FF"/>
                </a:solidFill>
                <a:cs typeface="Arial" charset="0"/>
              </a:rPr>
              <a:t>σ</a:t>
            </a:r>
            <a:r>
              <a:rPr lang="en-US" sz="2800">
                <a:solidFill>
                  <a:srgbClr val="FF00FF"/>
                </a:solidFill>
                <a:cs typeface="Arial" charset="0"/>
              </a:rPr>
              <a:t> </a:t>
            </a:r>
            <a:r>
              <a:rPr lang="en-US" sz="2800">
                <a:cs typeface="Arial" charset="0"/>
              </a:rPr>
              <a:t>is a pair</a:t>
            </a:r>
            <a:r>
              <a:rPr lang="en-US" sz="2800">
                <a:solidFill>
                  <a:srgbClr val="FF00FF"/>
                </a:solidFill>
                <a:cs typeface="Arial" charset="0"/>
              </a:rPr>
              <a:t> (</a:t>
            </a:r>
            <a:r>
              <a:rPr lang="en-US" sz="2800" i="1">
                <a:solidFill>
                  <a:srgbClr val="FF00FF"/>
                </a:solidFill>
                <a:cs typeface="Arial" charset="0"/>
              </a:rPr>
              <a:t>M</a:t>
            </a:r>
            <a:r>
              <a:rPr lang="en-US" sz="2800">
                <a:solidFill>
                  <a:srgbClr val="FF00FF"/>
                </a:solidFill>
                <a:cs typeface="Arial" charset="0"/>
              </a:rPr>
              <a:t>,</a:t>
            </a:r>
            <a:r>
              <a:rPr lang="el-GR" sz="2800">
                <a:solidFill>
                  <a:srgbClr val="FF00FF"/>
                </a:solidFill>
                <a:cs typeface="Arial" charset="0"/>
              </a:rPr>
              <a:t>θ</a:t>
            </a:r>
            <a:r>
              <a:rPr lang="en-US" sz="2800">
                <a:solidFill>
                  <a:srgbClr val="FF00FF"/>
                </a:solidFill>
                <a:cs typeface="Arial" charset="0"/>
              </a:rPr>
              <a:t>)</a:t>
            </a:r>
            <a:r>
              <a:rPr lang="en-US" sz="2800">
                <a:cs typeface="Arial" charset="0"/>
              </a:rPr>
              <a:t>, where</a:t>
            </a:r>
            <a:r>
              <a:rPr lang="en-US" sz="2800">
                <a:solidFill>
                  <a:srgbClr val="FF00FF"/>
                </a:solidFill>
                <a:cs typeface="Arial" charset="0"/>
              </a:rPr>
              <a:t> </a:t>
            </a:r>
            <a:r>
              <a:rPr lang="el-GR" sz="2800">
                <a:solidFill>
                  <a:srgbClr val="FF00FF"/>
                </a:solidFill>
                <a:cs typeface="Arial" charset="0"/>
              </a:rPr>
              <a:t>θ</a:t>
            </a:r>
            <a:r>
              <a:rPr lang="en-US" sz="2800">
                <a:solidFill>
                  <a:srgbClr val="FF00FF"/>
                </a:solidFill>
                <a:cs typeface="Arial" charset="0"/>
              </a:rPr>
              <a:t> </a:t>
            </a:r>
            <a:r>
              <a:rPr lang="en-US" sz="2800">
                <a:cs typeface="Arial" charset="0"/>
              </a:rPr>
              <a:t>is an </a:t>
            </a:r>
            <a:r>
              <a:rPr lang="en-US" sz="2800">
                <a:solidFill>
                  <a:srgbClr val="3333CC"/>
                </a:solidFill>
                <a:cs typeface="Arial" charset="0"/>
              </a:rPr>
              <a:t>induced embedding</a:t>
            </a:r>
            <a:r>
              <a:rPr lang="en-US" sz="2800">
                <a:cs typeface="Arial" charset="0"/>
              </a:rPr>
              <a:t> of </a:t>
            </a:r>
            <a:r>
              <a:rPr lang="el-GR" sz="2800">
                <a:solidFill>
                  <a:srgbClr val="FF00FF"/>
                </a:solidFill>
                <a:cs typeface="Arial" charset="0"/>
              </a:rPr>
              <a:t>σ</a:t>
            </a:r>
            <a:r>
              <a:rPr lang="en-US" sz="2800">
                <a:solidFill>
                  <a:srgbClr val="FF00FF"/>
                </a:solidFill>
                <a:cs typeface="Arial" charset="0"/>
              </a:rPr>
              <a:t> </a:t>
            </a:r>
            <a:r>
              <a:rPr lang="en-US" sz="2800">
                <a:cs typeface="Arial" charset="0"/>
              </a:rPr>
              <a:t>into</a:t>
            </a:r>
            <a:r>
              <a:rPr lang="en-US" sz="2800">
                <a:solidFill>
                  <a:srgbClr val="FF00FF"/>
                </a:solidFill>
                <a:cs typeface="Arial" charset="0"/>
              </a:rPr>
              <a:t> </a:t>
            </a:r>
            <a:r>
              <a:rPr lang="en-US" sz="2800" i="1">
                <a:solidFill>
                  <a:srgbClr val="FF00FF"/>
                </a:solidFill>
                <a:cs typeface="Arial" charset="0"/>
              </a:rPr>
              <a:t>M.</a:t>
            </a:r>
          </a:p>
          <a:p>
            <a:endParaRPr lang="en-US" sz="2800" i="1">
              <a:solidFill>
                <a:srgbClr val="FF00FF"/>
              </a:solidFill>
              <a:cs typeface="Arial" charset="0"/>
            </a:endParaRPr>
          </a:p>
          <a:p>
            <a:r>
              <a:rPr lang="en-US" sz="2800">
                <a:solidFill>
                  <a:srgbClr val="996633"/>
                </a:solidFill>
                <a:cs typeface="Arial" charset="0"/>
              </a:rPr>
              <a:t>Combinatorialist: </a:t>
            </a:r>
            <a:r>
              <a:rPr lang="en-US" sz="2800">
                <a:cs typeface="Arial" charset="0"/>
              </a:rPr>
              <a:t>a </a:t>
            </a:r>
            <a:r>
              <a:rPr lang="en-US" sz="2800">
                <a:solidFill>
                  <a:srgbClr val="FF5050"/>
                </a:solidFill>
                <a:cs typeface="Arial" charset="0"/>
              </a:rPr>
              <a:t>partially</a:t>
            </a:r>
            <a:r>
              <a:rPr lang="en-US" sz="2800">
                <a:cs typeface="Arial" charset="0"/>
              </a:rPr>
              <a:t> labeled (di)graph.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03213" y="203676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5813" y="1643063"/>
            <a:ext cx="7786687" cy="3929062"/>
            <a:chOff x="1111" y="1783"/>
            <a:chExt cx="4204" cy="2404"/>
          </a:xfrm>
        </p:grpSpPr>
        <p:grpSp>
          <p:nvGrpSpPr>
            <p:cNvPr id="12291" name="Group 6"/>
            <p:cNvGrpSpPr>
              <a:grpSpLocks/>
            </p:cNvGrpSpPr>
            <p:nvPr/>
          </p:nvGrpSpPr>
          <p:grpSpPr bwMode="auto">
            <a:xfrm>
              <a:off x="1111" y="1783"/>
              <a:ext cx="4204" cy="2404"/>
              <a:chOff x="1111" y="1706"/>
              <a:chExt cx="4204" cy="2404"/>
            </a:xfrm>
          </p:grpSpPr>
          <p:grpSp>
            <p:nvGrpSpPr>
              <p:cNvPr id="12293" name="Group 7"/>
              <p:cNvGrpSpPr>
                <a:grpSpLocks/>
              </p:cNvGrpSpPr>
              <p:nvPr/>
            </p:nvGrpSpPr>
            <p:grpSpPr bwMode="auto">
              <a:xfrm>
                <a:off x="1111" y="1706"/>
                <a:ext cx="4204" cy="2404"/>
                <a:chOff x="1111" y="1706"/>
                <a:chExt cx="4204" cy="2404"/>
              </a:xfrm>
            </p:grpSpPr>
            <p:sp>
              <p:nvSpPr>
                <p:cNvPr id="12297" name="Oval 8"/>
                <p:cNvSpPr>
                  <a:spLocks noChangeArrowheads="1"/>
                </p:cNvSpPr>
                <p:nvPr/>
              </p:nvSpPr>
              <p:spPr bwMode="auto">
                <a:xfrm>
                  <a:off x="1111" y="2341"/>
                  <a:ext cx="726" cy="1089"/>
                </a:xfrm>
                <a:prstGeom prst="ellipse">
                  <a:avLst/>
                </a:prstGeom>
                <a:solidFill>
                  <a:srgbClr val="FFFF99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000">
                    <a:latin typeface="Comic Sans MS" pitchFamily="66" charset="0"/>
                  </a:endParaRPr>
                </a:p>
              </p:txBody>
            </p:sp>
            <p:sp>
              <p:nvSpPr>
                <p:cNvPr id="12298" name="Oval 9"/>
                <p:cNvSpPr>
                  <a:spLocks noChangeArrowheads="1"/>
                </p:cNvSpPr>
                <p:nvPr/>
              </p:nvSpPr>
              <p:spPr bwMode="auto">
                <a:xfrm>
                  <a:off x="3560" y="1706"/>
                  <a:ext cx="1452" cy="2404"/>
                </a:xfrm>
                <a:prstGeom prst="ellipse">
                  <a:avLst/>
                </a:prstGeom>
                <a:solidFill>
                  <a:srgbClr val="FFFF99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746" y="2069"/>
                  <a:ext cx="254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l-GR" sz="2800">
                      <a:solidFill>
                        <a:srgbClr val="FF00FF"/>
                      </a:solidFill>
                      <a:cs typeface="Arial" charset="0"/>
                    </a:rPr>
                    <a:t>σ</a:t>
                  </a:r>
                  <a:endParaRPr lang="ru-RU" sz="2800">
                    <a:solidFill>
                      <a:srgbClr val="FF00FF"/>
                    </a:solidFill>
                    <a:cs typeface="Arial" charset="0"/>
                  </a:endParaRPr>
                </a:p>
              </p:txBody>
            </p:sp>
            <p:sp>
              <p:nvSpPr>
                <p:cNvPr id="1230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012" y="1888"/>
                  <a:ext cx="303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800" i="1">
                      <a:solidFill>
                        <a:srgbClr val="FF00FF"/>
                      </a:solidFill>
                      <a:cs typeface="Arial" charset="0"/>
                    </a:rPr>
                    <a:t>M</a:t>
                  </a:r>
                  <a:endParaRPr lang="ru-RU" sz="2800" i="1">
                    <a:solidFill>
                      <a:srgbClr val="FF00FF"/>
                    </a:solidFill>
                    <a:cs typeface="Arial" charset="0"/>
                  </a:endParaRPr>
                </a:p>
              </p:txBody>
            </p:sp>
            <p:sp>
              <p:nvSpPr>
                <p:cNvPr id="12301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519" y="2387"/>
                  <a:ext cx="2676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2" name="Line 13"/>
                <p:cNvSpPr>
                  <a:spLocks noChangeShapeType="1"/>
                </p:cNvSpPr>
                <p:nvPr/>
              </p:nvSpPr>
              <p:spPr bwMode="auto">
                <a:xfrm>
                  <a:off x="1519" y="2795"/>
                  <a:ext cx="3266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3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518" y="2432"/>
                  <a:ext cx="3267" cy="86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4" name="Freeform 15"/>
                <p:cNvSpPr>
                  <a:spLocks/>
                </p:cNvSpPr>
                <p:nvPr/>
              </p:nvSpPr>
              <p:spPr bwMode="auto">
                <a:xfrm>
                  <a:off x="3972" y="2170"/>
                  <a:ext cx="930" cy="974"/>
                </a:xfrm>
                <a:custGeom>
                  <a:avLst/>
                  <a:gdLst>
                    <a:gd name="T0" fmla="*/ 20 w 930"/>
                    <a:gd name="T1" fmla="*/ 134 h 974"/>
                    <a:gd name="T2" fmla="*/ 93 w 930"/>
                    <a:gd name="T3" fmla="*/ 54 h 974"/>
                    <a:gd name="T4" fmla="*/ 127 w 930"/>
                    <a:gd name="T5" fmla="*/ 34 h 974"/>
                    <a:gd name="T6" fmla="*/ 207 w 930"/>
                    <a:gd name="T7" fmla="*/ 0 h 974"/>
                    <a:gd name="T8" fmla="*/ 294 w 930"/>
                    <a:gd name="T9" fmla="*/ 7 h 974"/>
                    <a:gd name="T10" fmla="*/ 375 w 930"/>
                    <a:gd name="T11" fmla="*/ 67 h 974"/>
                    <a:gd name="T12" fmla="*/ 455 w 930"/>
                    <a:gd name="T13" fmla="*/ 94 h 974"/>
                    <a:gd name="T14" fmla="*/ 475 w 930"/>
                    <a:gd name="T15" fmla="*/ 101 h 974"/>
                    <a:gd name="T16" fmla="*/ 663 w 930"/>
                    <a:gd name="T17" fmla="*/ 94 h 974"/>
                    <a:gd name="T18" fmla="*/ 703 w 930"/>
                    <a:gd name="T19" fmla="*/ 107 h 974"/>
                    <a:gd name="T20" fmla="*/ 750 w 930"/>
                    <a:gd name="T21" fmla="*/ 141 h 974"/>
                    <a:gd name="T22" fmla="*/ 810 w 930"/>
                    <a:gd name="T23" fmla="*/ 161 h 974"/>
                    <a:gd name="T24" fmla="*/ 897 w 930"/>
                    <a:gd name="T25" fmla="*/ 315 h 974"/>
                    <a:gd name="T26" fmla="*/ 917 w 930"/>
                    <a:gd name="T27" fmla="*/ 415 h 974"/>
                    <a:gd name="T28" fmla="*/ 850 w 930"/>
                    <a:gd name="T29" fmla="*/ 817 h 974"/>
                    <a:gd name="T30" fmla="*/ 683 w 930"/>
                    <a:gd name="T31" fmla="*/ 944 h 974"/>
                    <a:gd name="T32" fmla="*/ 408 w 930"/>
                    <a:gd name="T33" fmla="*/ 891 h 974"/>
                    <a:gd name="T34" fmla="*/ 395 w 930"/>
                    <a:gd name="T35" fmla="*/ 864 h 974"/>
                    <a:gd name="T36" fmla="*/ 381 w 930"/>
                    <a:gd name="T37" fmla="*/ 844 h 974"/>
                    <a:gd name="T38" fmla="*/ 361 w 930"/>
                    <a:gd name="T39" fmla="*/ 777 h 974"/>
                    <a:gd name="T40" fmla="*/ 328 w 930"/>
                    <a:gd name="T41" fmla="*/ 697 h 974"/>
                    <a:gd name="T42" fmla="*/ 274 w 930"/>
                    <a:gd name="T43" fmla="*/ 509 h 974"/>
                    <a:gd name="T44" fmla="*/ 140 w 930"/>
                    <a:gd name="T45" fmla="*/ 335 h 974"/>
                    <a:gd name="T46" fmla="*/ 93 w 930"/>
                    <a:gd name="T47" fmla="*/ 281 h 974"/>
                    <a:gd name="T48" fmla="*/ 60 w 930"/>
                    <a:gd name="T49" fmla="*/ 234 h 974"/>
                    <a:gd name="T50" fmla="*/ 27 w 930"/>
                    <a:gd name="T51" fmla="*/ 174 h 974"/>
                    <a:gd name="T52" fmla="*/ 20 w 930"/>
                    <a:gd name="T53" fmla="*/ 134 h 97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30"/>
                    <a:gd name="T82" fmla="*/ 0 h 974"/>
                    <a:gd name="T83" fmla="*/ 930 w 930"/>
                    <a:gd name="T84" fmla="*/ 974 h 97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30" h="974">
                      <a:moveTo>
                        <a:pt x="20" y="134"/>
                      </a:moveTo>
                      <a:cubicBezTo>
                        <a:pt x="35" y="91"/>
                        <a:pt x="58" y="78"/>
                        <a:pt x="93" y="54"/>
                      </a:cubicBezTo>
                      <a:cubicBezTo>
                        <a:pt x="128" y="30"/>
                        <a:pt x="83" y="47"/>
                        <a:pt x="127" y="34"/>
                      </a:cubicBezTo>
                      <a:cubicBezTo>
                        <a:pt x="156" y="2"/>
                        <a:pt x="154" y="7"/>
                        <a:pt x="207" y="0"/>
                      </a:cubicBezTo>
                      <a:cubicBezTo>
                        <a:pt x="236" y="2"/>
                        <a:pt x="265" y="1"/>
                        <a:pt x="294" y="7"/>
                      </a:cubicBezTo>
                      <a:cubicBezTo>
                        <a:pt x="304" y="9"/>
                        <a:pt x="356" y="55"/>
                        <a:pt x="375" y="67"/>
                      </a:cubicBezTo>
                      <a:cubicBezTo>
                        <a:pt x="394" y="79"/>
                        <a:pt x="436" y="87"/>
                        <a:pt x="455" y="94"/>
                      </a:cubicBezTo>
                      <a:cubicBezTo>
                        <a:pt x="462" y="96"/>
                        <a:pt x="475" y="101"/>
                        <a:pt x="475" y="101"/>
                      </a:cubicBezTo>
                      <a:cubicBezTo>
                        <a:pt x="544" y="96"/>
                        <a:pt x="597" y="85"/>
                        <a:pt x="663" y="94"/>
                      </a:cubicBezTo>
                      <a:cubicBezTo>
                        <a:pt x="676" y="99"/>
                        <a:pt x="691" y="100"/>
                        <a:pt x="703" y="107"/>
                      </a:cubicBezTo>
                      <a:cubicBezTo>
                        <a:pt x="723" y="119"/>
                        <a:pt x="726" y="133"/>
                        <a:pt x="750" y="141"/>
                      </a:cubicBezTo>
                      <a:cubicBezTo>
                        <a:pt x="770" y="148"/>
                        <a:pt x="810" y="161"/>
                        <a:pt x="810" y="161"/>
                      </a:cubicBezTo>
                      <a:cubicBezTo>
                        <a:pt x="865" y="212"/>
                        <a:pt x="861" y="259"/>
                        <a:pt x="897" y="315"/>
                      </a:cubicBezTo>
                      <a:cubicBezTo>
                        <a:pt x="906" y="351"/>
                        <a:pt x="913" y="376"/>
                        <a:pt x="917" y="415"/>
                      </a:cubicBezTo>
                      <a:cubicBezTo>
                        <a:pt x="912" y="538"/>
                        <a:pt x="930" y="709"/>
                        <a:pt x="850" y="817"/>
                      </a:cubicBezTo>
                      <a:cubicBezTo>
                        <a:pt x="821" y="912"/>
                        <a:pt x="773" y="933"/>
                        <a:pt x="683" y="944"/>
                      </a:cubicBezTo>
                      <a:cubicBezTo>
                        <a:pt x="538" y="940"/>
                        <a:pt x="491" y="974"/>
                        <a:pt x="408" y="891"/>
                      </a:cubicBezTo>
                      <a:cubicBezTo>
                        <a:pt x="404" y="882"/>
                        <a:pt x="400" y="873"/>
                        <a:pt x="395" y="864"/>
                      </a:cubicBezTo>
                      <a:cubicBezTo>
                        <a:pt x="391" y="857"/>
                        <a:pt x="385" y="851"/>
                        <a:pt x="381" y="844"/>
                      </a:cubicBezTo>
                      <a:cubicBezTo>
                        <a:pt x="371" y="824"/>
                        <a:pt x="370" y="798"/>
                        <a:pt x="361" y="777"/>
                      </a:cubicBezTo>
                      <a:cubicBezTo>
                        <a:pt x="334" y="711"/>
                        <a:pt x="339" y="744"/>
                        <a:pt x="328" y="697"/>
                      </a:cubicBezTo>
                      <a:cubicBezTo>
                        <a:pt x="315" y="642"/>
                        <a:pt x="317" y="549"/>
                        <a:pt x="274" y="509"/>
                      </a:cubicBezTo>
                      <a:cubicBezTo>
                        <a:pt x="243" y="445"/>
                        <a:pt x="213" y="361"/>
                        <a:pt x="140" y="335"/>
                      </a:cubicBezTo>
                      <a:cubicBezTo>
                        <a:pt x="101" y="295"/>
                        <a:pt x="116" y="314"/>
                        <a:pt x="93" y="281"/>
                      </a:cubicBezTo>
                      <a:cubicBezTo>
                        <a:pt x="86" y="258"/>
                        <a:pt x="76" y="251"/>
                        <a:pt x="60" y="234"/>
                      </a:cubicBezTo>
                      <a:cubicBezTo>
                        <a:pt x="51" y="200"/>
                        <a:pt x="40" y="203"/>
                        <a:pt x="27" y="174"/>
                      </a:cubicBezTo>
                      <a:cubicBezTo>
                        <a:pt x="8" y="132"/>
                        <a:pt x="0" y="134"/>
                        <a:pt x="20" y="134"/>
                      </a:cubicBezTo>
                      <a:close/>
                    </a:path>
                  </a:pathLst>
                </a:custGeom>
                <a:solidFill>
                  <a:schemeClr val="bg1">
                    <a:alpha val="50195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5" name="Freeform 16"/>
                <p:cNvSpPr>
                  <a:spLocks/>
                </p:cNvSpPr>
                <p:nvPr/>
              </p:nvSpPr>
              <p:spPr bwMode="auto">
                <a:xfrm>
                  <a:off x="1519" y="2614"/>
                  <a:ext cx="136" cy="181"/>
                </a:xfrm>
                <a:custGeom>
                  <a:avLst/>
                  <a:gdLst>
                    <a:gd name="T0" fmla="*/ 0 w 136"/>
                    <a:gd name="T1" fmla="*/ 0 h 181"/>
                    <a:gd name="T2" fmla="*/ 136 w 136"/>
                    <a:gd name="T3" fmla="*/ 90 h 181"/>
                    <a:gd name="T4" fmla="*/ 0 w 136"/>
                    <a:gd name="T5" fmla="*/ 181 h 181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181"/>
                    <a:gd name="T11" fmla="*/ 136 w 136"/>
                    <a:gd name="T12" fmla="*/ 181 h 1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181">
                      <a:moveTo>
                        <a:pt x="0" y="0"/>
                      </a:moveTo>
                      <a:cubicBezTo>
                        <a:pt x="68" y="30"/>
                        <a:pt x="136" y="60"/>
                        <a:pt x="136" y="90"/>
                      </a:cubicBezTo>
                      <a:cubicBezTo>
                        <a:pt x="136" y="120"/>
                        <a:pt x="23" y="166"/>
                        <a:pt x="0" y="181"/>
                      </a:cubicBezTo>
                    </a:path>
                  </a:pathLst>
                </a:custGeom>
                <a:noFill/>
                <a:ln w="9525">
                  <a:solidFill>
                    <a:srgbClr val="FF5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6" name="Freeform 17"/>
                <p:cNvSpPr>
                  <a:spLocks/>
                </p:cNvSpPr>
                <p:nvPr/>
              </p:nvSpPr>
              <p:spPr bwMode="auto">
                <a:xfrm>
                  <a:off x="4150" y="2387"/>
                  <a:ext cx="635" cy="453"/>
                </a:xfrm>
                <a:custGeom>
                  <a:avLst/>
                  <a:gdLst>
                    <a:gd name="T0" fmla="*/ 0 w 635"/>
                    <a:gd name="T1" fmla="*/ 0 h 453"/>
                    <a:gd name="T2" fmla="*/ 635 w 635"/>
                    <a:gd name="T3" fmla="*/ 453 h 453"/>
                    <a:gd name="T4" fmla="*/ 0 60000 65536"/>
                    <a:gd name="T5" fmla="*/ 0 60000 65536"/>
                    <a:gd name="T6" fmla="*/ 0 w 635"/>
                    <a:gd name="T7" fmla="*/ 0 h 453"/>
                    <a:gd name="T8" fmla="*/ 635 w 635"/>
                    <a:gd name="T9" fmla="*/ 453 h 4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635" h="453">
                      <a:moveTo>
                        <a:pt x="0" y="0"/>
                      </a:moveTo>
                      <a:cubicBezTo>
                        <a:pt x="264" y="189"/>
                        <a:pt x="529" y="378"/>
                        <a:pt x="635" y="453"/>
                      </a:cubicBezTo>
                    </a:path>
                  </a:pathLst>
                </a:custGeom>
                <a:noFill/>
                <a:ln w="6350">
                  <a:solidFill>
                    <a:srgbClr val="FF5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7" name="Freeform 18"/>
                <p:cNvSpPr>
                  <a:spLocks/>
                </p:cNvSpPr>
                <p:nvPr/>
              </p:nvSpPr>
              <p:spPr bwMode="auto">
                <a:xfrm>
                  <a:off x="1338" y="2591"/>
                  <a:ext cx="181" cy="703"/>
                </a:xfrm>
                <a:custGeom>
                  <a:avLst/>
                  <a:gdLst>
                    <a:gd name="T0" fmla="*/ 181 w 181"/>
                    <a:gd name="T1" fmla="*/ 23 h 703"/>
                    <a:gd name="T2" fmla="*/ 0 w 181"/>
                    <a:gd name="T3" fmla="*/ 113 h 703"/>
                    <a:gd name="T4" fmla="*/ 181 w 181"/>
                    <a:gd name="T5" fmla="*/ 703 h 703"/>
                    <a:gd name="T6" fmla="*/ 0 60000 65536"/>
                    <a:gd name="T7" fmla="*/ 0 60000 65536"/>
                    <a:gd name="T8" fmla="*/ 0 60000 65536"/>
                    <a:gd name="T9" fmla="*/ 0 w 181"/>
                    <a:gd name="T10" fmla="*/ 0 h 703"/>
                    <a:gd name="T11" fmla="*/ 181 w 181"/>
                    <a:gd name="T12" fmla="*/ 703 h 70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1" h="703">
                      <a:moveTo>
                        <a:pt x="181" y="23"/>
                      </a:moveTo>
                      <a:cubicBezTo>
                        <a:pt x="90" y="11"/>
                        <a:pt x="0" y="0"/>
                        <a:pt x="0" y="113"/>
                      </a:cubicBezTo>
                      <a:cubicBezTo>
                        <a:pt x="0" y="226"/>
                        <a:pt x="136" y="597"/>
                        <a:pt x="181" y="703"/>
                      </a:cubicBezTo>
                    </a:path>
                  </a:pathLst>
                </a:custGeom>
                <a:noFill/>
                <a:ln w="9525" cap="rnd">
                  <a:solidFill>
                    <a:srgbClr val="99CC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8" name="Line 19"/>
                <p:cNvSpPr>
                  <a:spLocks noChangeShapeType="1"/>
                </p:cNvSpPr>
                <p:nvPr/>
              </p:nvSpPr>
              <p:spPr bwMode="auto">
                <a:xfrm>
                  <a:off x="4150" y="2387"/>
                  <a:ext cx="635" cy="45"/>
                </a:xfrm>
                <a:prstGeom prst="line">
                  <a:avLst/>
                </a:prstGeom>
                <a:noFill/>
                <a:ln w="9525">
                  <a:solidFill>
                    <a:srgbClr val="99CC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9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53" y="2432"/>
                  <a:ext cx="294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l-GR" sz="4000">
                      <a:solidFill>
                        <a:srgbClr val="FF00FF"/>
                      </a:solidFill>
                    </a:rPr>
                    <a:t>θ</a:t>
                  </a:r>
                </a:p>
              </p:txBody>
            </p:sp>
          </p:grpSp>
          <p:sp>
            <p:nvSpPr>
              <p:cNvPr id="12294" name="Rectangle 21"/>
              <p:cNvSpPr>
                <a:spLocks noChangeArrowheads="1"/>
              </p:cNvSpPr>
              <p:nvPr/>
            </p:nvSpPr>
            <p:spPr bwMode="auto">
              <a:xfrm>
                <a:off x="1341" y="2508"/>
                <a:ext cx="17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FF00FF"/>
                    </a:solidFill>
                    <a:latin typeface="Comic Sans MS" pitchFamily="66" charset="0"/>
                  </a:rPr>
                  <a:t>1</a:t>
                </a:r>
                <a:endParaRPr lang="ru-RU" sz="1600">
                  <a:solidFill>
                    <a:srgbClr val="FF00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2295" name="Text Box 22"/>
              <p:cNvSpPr txBox="1">
                <a:spLocks noChangeArrowheads="1"/>
              </p:cNvSpPr>
              <p:nvPr/>
            </p:nvSpPr>
            <p:spPr bwMode="auto">
              <a:xfrm>
                <a:off x="1338" y="2704"/>
                <a:ext cx="14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>
                    <a:solidFill>
                      <a:srgbClr val="FF00FF"/>
                    </a:solidFill>
                  </a:rPr>
                  <a:t>2</a:t>
                </a:r>
                <a:endParaRPr lang="ru-RU" sz="1600">
                  <a:solidFill>
                    <a:srgbClr val="FF00FF"/>
                  </a:solidFill>
                </a:endParaRPr>
              </a:p>
            </p:txBody>
          </p:sp>
          <p:sp>
            <p:nvSpPr>
              <p:cNvPr id="12296" name="Text Box 23"/>
              <p:cNvSpPr txBox="1">
                <a:spLocks noChangeArrowheads="1"/>
              </p:cNvSpPr>
              <p:nvPr/>
            </p:nvSpPr>
            <p:spPr bwMode="auto">
              <a:xfrm>
                <a:off x="1338" y="3158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i="1">
                    <a:solidFill>
                      <a:srgbClr val="FF00FF"/>
                    </a:solidFill>
                  </a:rPr>
                  <a:t>k</a:t>
                </a:r>
                <a:endParaRPr lang="ru-RU" sz="1600" i="1">
                  <a:solidFill>
                    <a:srgbClr val="FF00FF"/>
                  </a:solidFill>
                </a:endParaRPr>
              </a:p>
            </p:txBody>
          </p:sp>
        </p:grpSp>
        <p:sp>
          <p:nvSpPr>
            <p:cNvPr id="12292" name="Text Box 24"/>
            <p:cNvSpPr txBox="1">
              <a:spLocks noChangeArrowheads="1"/>
            </p:cNvSpPr>
            <p:nvPr/>
          </p:nvSpPr>
          <p:spPr bwMode="auto">
            <a:xfrm rot="-5400000">
              <a:off x="1166" y="2921"/>
              <a:ext cx="33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000">
                  <a:latin typeface="Comic Sans MS" pitchFamily="66" charset="0"/>
                </a:rPr>
                <a:t>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4643438" y="260350"/>
            <a:ext cx="4248150" cy="5832475"/>
            <a:chOff x="2925" y="164"/>
            <a:chExt cx="2676" cy="3674"/>
          </a:xfrm>
        </p:grpSpPr>
        <p:sp>
          <p:nvSpPr>
            <p:cNvPr id="13325" name="Oval 3"/>
            <p:cNvSpPr>
              <a:spLocks noChangeArrowheads="1"/>
            </p:cNvSpPr>
            <p:nvPr/>
          </p:nvSpPr>
          <p:spPr bwMode="auto">
            <a:xfrm>
              <a:off x="2925" y="164"/>
              <a:ext cx="2676" cy="367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13326" name="Text Box 4"/>
            <p:cNvSpPr txBox="1">
              <a:spLocks noChangeArrowheads="1"/>
            </p:cNvSpPr>
            <p:nvPr/>
          </p:nvSpPr>
          <p:spPr bwMode="auto">
            <a:xfrm>
              <a:off x="4739" y="572"/>
              <a:ext cx="2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>
                  <a:solidFill>
                    <a:srgbClr val="FF00FF"/>
                  </a:solidFill>
                  <a:latin typeface="Times New Roman" pitchFamily="18" charset="0"/>
                </a:rPr>
                <a:t>F</a:t>
              </a:r>
              <a:endParaRPr lang="ru-RU" sz="3200" i="1">
                <a:solidFill>
                  <a:srgbClr val="FF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795963" y="3284538"/>
            <a:ext cx="1439862" cy="2374900"/>
            <a:chOff x="3651" y="2069"/>
            <a:chExt cx="907" cy="1496"/>
          </a:xfrm>
        </p:grpSpPr>
        <p:sp>
          <p:nvSpPr>
            <p:cNvPr id="13323" name="Oval 6"/>
            <p:cNvSpPr>
              <a:spLocks noChangeArrowheads="1"/>
            </p:cNvSpPr>
            <p:nvPr/>
          </p:nvSpPr>
          <p:spPr bwMode="auto">
            <a:xfrm rot="-2238149">
              <a:off x="3651" y="2069"/>
              <a:ext cx="907" cy="1496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4000">
                <a:latin typeface="Comic Sans MS" pitchFamily="66" charset="0"/>
              </a:endParaRPr>
            </a:p>
          </p:txBody>
        </p:sp>
        <p:sp>
          <p:nvSpPr>
            <p:cNvPr id="13324" name="Text Box 7"/>
            <p:cNvSpPr txBox="1">
              <a:spLocks noChangeArrowheads="1"/>
            </p:cNvSpPr>
            <p:nvPr/>
          </p:nvSpPr>
          <p:spPr bwMode="auto">
            <a:xfrm>
              <a:off x="3651" y="2341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i="1">
                  <a:solidFill>
                    <a:srgbClr val="FF00FF"/>
                  </a:solidFill>
                  <a:latin typeface="Times New Roman" pitchFamily="18" charset="0"/>
                </a:rPr>
                <a:t>F</a:t>
              </a:r>
              <a:r>
                <a:rPr lang="en-US" sz="2400" baseline="-25000">
                  <a:solidFill>
                    <a:srgbClr val="FF00FF"/>
                  </a:solidFill>
                  <a:latin typeface="Times New Roman" pitchFamily="18" charset="0"/>
                </a:rPr>
                <a:t>1</a:t>
              </a:r>
              <a:endParaRPr lang="ru-RU" sz="2400" baseline="-25000">
                <a:solidFill>
                  <a:srgbClr val="FF00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3316" name="Oval 8"/>
          <p:cNvSpPr>
            <a:spLocks noChangeArrowheads="1"/>
          </p:cNvSpPr>
          <p:nvPr/>
        </p:nvSpPr>
        <p:spPr bwMode="auto">
          <a:xfrm>
            <a:off x="6372225" y="4651375"/>
            <a:ext cx="865188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8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σ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50825" y="1989138"/>
            <a:ext cx="4321175" cy="18097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solidFill>
                  <a:srgbClr val="FF00FF"/>
                </a:solidFill>
                <a:latin typeface="Times New Roman" pitchFamily="18" charset="0"/>
              </a:rPr>
              <a:t>p</a:t>
            </a:r>
            <a:r>
              <a:rPr lang="en-US" sz="2800">
                <a:solidFill>
                  <a:srgbClr val="FF00FF"/>
                </a:solidFill>
                <a:latin typeface="Times New Roman" pitchFamily="18" charset="0"/>
              </a:rPr>
              <a:t>(</a:t>
            </a:r>
            <a:r>
              <a:rPr lang="en-US" sz="2800" i="1">
                <a:solidFill>
                  <a:srgbClr val="FF00FF"/>
                </a:solidFill>
                <a:latin typeface="Times New Roman" pitchFamily="18" charset="0"/>
              </a:rPr>
              <a:t>F</a:t>
            </a:r>
            <a:r>
              <a:rPr lang="en-US" sz="2800" baseline="-25000">
                <a:solidFill>
                  <a:srgbClr val="FF00FF"/>
                </a:solidFill>
                <a:latin typeface="Times New Roman" pitchFamily="18" charset="0"/>
              </a:rPr>
              <a:t>1</a:t>
            </a:r>
            <a:r>
              <a:rPr lang="en-US" sz="2800">
                <a:solidFill>
                  <a:srgbClr val="FF00FF"/>
                </a:solidFill>
                <a:latin typeface="Times New Roman" pitchFamily="18" charset="0"/>
              </a:rPr>
              <a:t>, </a:t>
            </a:r>
            <a:r>
              <a:rPr lang="en-US" sz="2800" i="1">
                <a:solidFill>
                  <a:srgbClr val="FF00FF"/>
                </a:solidFill>
                <a:latin typeface="Times New Roman" pitchFamily="18" charset="0"/>
              </a:rPr>
              <a:t>F</a:t>
            </a:r>
            <a:r>
              <a:rPr lang="en-US" sz="2800">
                <a:solidFill>
                  <a:srgbClr val="FF00FF"/>
                </a:solidFill>
                <a:latin typeface="Times New Roman" pitchFamily="18" charset="0"/>
              </a:rPr>
              <a:t>)</a:t>
            </a:r>
            <a:r>
              <a:rPr lang="en-US" sz="2800"/>
              <a:t> – the probability that randomly chosen sub-flag of </a:t>
            </a:r>
            <a:r>
              <a:rPr lang="en-US" sz="2800" i="1">
                <a:solidFill>
                  <a:srgbClr val="FF00FF"/>
                </a:solidFill>
                <a:latin typeface="Times New Roman" pitchFamily="18" charset="0"/>
              </a:rPr>
              <a:t>F</a:t>
            </a:r>
            <a:r>
              <a:rPr lang="en-US" sz="2800"/>
              <a:t> is </a:t>
            </a:r>
            <a:r>
              <a:rPr lang="en-US" sz="2800">
                <a:solidFill>
                  <a:srgbClr val="3333CC"/>
                </a:solidFill>
              </a:rPr>
              <a:t>isomorphic</a:t>
            </a:r>
            <a:r>
              <a:rPr lang="en-US" sz="2800"/>
              <a:t> to </a:t>
            </a:r>
            <a:r>
              <a:rPr lang="en-US" sz="2800" i="1">
                <a:solidFill>
                  <a:srgbClr val="FF00FF"/>
                </a:solidFill>
                <a:latin typeface="Times New Roman" pitchFamily="18" charset="0"/>
              </a:rPr>
              <a:t>F</a:t>
            </a:r>
            <a:r>
              <a:rPr lang="en-US" sz="2800" baseline="-25000">
                <a:solidFill>
                  <a:srgbClr val="FF00FF"/>
                </a:solidFill>
              </a:rPr>
              <a:t>1</a:t>
            </a:r>
            <a:endParaRPr lang="ru-RU" sz="2800" baseline="-25000">
              <a:solidFill>
                <a:srgbClr val="FF00FF"/>
              </a:solidFill>
            </a:endParaRP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435600" y="1916113"/>
            <a:ext cx="2735263" cy="3744912"/>
            <a:chOff x="3424" y="1207"/>
            <a:chExt cx="1723" cy="2359"/>
          </a:xfrm>
        </p:grpSpPr>
        <p:sp>
          <p:nvSpPr>
            <p:cNvPr id="13321" name="Oval 11"/>
            <p:cNvSpPr>
              <a:spLocks noChangeArrowheads="1"/>
            </p:cNvSpPr>
            <p:nvPr/>
          </p:nvSpPr>
          <p:spPr bwMode="auto">
            <a:xfrm>
              <a:off x="3424" y="1207"/>
              <a:ext cx="1723" cy="2359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4000">
                <a:latin typeface="Comic Sans MS" pitchFamily="66" charset="0"/>
              </a:endParaRPr>
            </a:p>
          </p:txBody>
        </p:sp>
        <p:pic>
          <p:nvPicPr>
            <p:cNvPr id="13322" name="Picture 12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30" y="1525"/>
              <a:ext cx="174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19" name="Picture 1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260350"/>
            <a:ext cx="4826000" cy="974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302" name="Picture 1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4075" y="5876925"/>
            <a:ext cx="5545138" cy="755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1938" y="2227263"/>
            <a:ext cx="86185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8638" y="3783013"/>
            <a:ext cx="5545137" cy="755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316" name="Picture 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8538" y="3716338"/>
            <a:ext cx="43211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55688" y="5303838"/>
            <a:ext cx="7034212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178175" y="762000"/>
            <a:ext cx="2787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3333CC"/>
                </a:solidFill>
                <a:latin typeface="Comic Sans MS" pitchFamily="66" charset="0"/>
              </a:rPr>
              <a:t>Ground set</a:t>
            </a:r>
            <a:endParaRPr lang="ru-RU" sz="4000">
              <a:solidFill>
                <a:srgbClr val="3333CC"/>
              </a:solidFill>
              <a:latin typeface="Comic Sans MS" pitchFamily="66" charset="0"/>
            </a:endParaRPr>
          </a:p>
        </p:txBody>
      </p:sp>
      <p:grpSp>
        <p:nvGrpSpPr>
          <p:cNvPr id="14343" name="Group 18"/>
          <p:cNvGrpSpPr>
            <a:grpSpLocks/>
          </p:cNvGrpSpPr>
          <p:nvPr/>
        </p:nvGrpSpPr>
        <p:grpSpPr bwMode="auto">
          <a:xfrm>
            <a:off x="6407150" y="115888"/>
            <a:ext cx="1693863" cy="2089150"/>
            <a:chOff x="2925" y="119"/>
            <a:chExt cx="2676" cy="3674"/>
          </a:xfrm>
        </p:grpSpPr>
        <p:grpSp>
          <p:nvGrpSpPr>
            <p:cNvPr id="14345" name="Group 19"/>
            <p:cNvGrpSpPr>
              <a:grpSpLocks/>
            </p:cNvGrpSpPr>
            <p:nvPr/>
          </p:nvGrpSpPr>
          <p:grpSpPr bwMode="auto">
            <a:xfrm>
              <a:off x="2925" y="119"/>
              <a:ext cx="2676" cy="3674"/>
              <a:chOff x="2925" y="164"/>
              <a:chExt cx="2676" cy="3674"/>
            </a:xfrm>
          </p:grpSpPr>
          <p:grpSp>
            <p:nvGrpSpPr>
              <p:cNvPr id="14349" name="Group 20"/>
              <p:cNvGrpSpPr>
                <a:grpSpLocks/>
              </p:cNvGrpSpPr>
              <p:nvPr/>
            </p:nvGrpSpPr>
            <p:grpSpPr bwMode="auto">
              <a:xfrm>
                <a:off x="2925" y="164"/>
                <a:ext cx="2676" cy="3674"/>
                <a:chOff x="2925" y="164"/>
                <a:chExt cx="2676" cy="3674"/>
              </a:xfrm>
            </p:grpSpPr>
            <p:sp>
              <p:nvSpPr>
                <p:cNvPr id="14354" name="Oval 21"/>
                <p:cNvSpPr>
                  <a:spLocks noChangeArrowheads="1"/>
                </p:cNvSpPr>
                <p:nvPr/>
              </p:nvSpPr>
              <p:spPr bwMode="auto">
                <a:xfrm>
                  <a:off x="2925" y="164"/>
                  <a:ext cx="2676" cy="3674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3200">
                    <a:latin typeface="Times New Roman" pitchFamily="18" charset="0"/>
                  </a:endParaRPr>
                </a:p>
              </p:txBody>
            </p:sp>
            <p:sp>
              <p:nvSpPr>
                <p:cNvPr id="1435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696" y="750"/>
                  <a:ext cx="343" cy="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400" i="1">
                      <a:solidFill>
                        <a:srgbClr val="FF00FF"/>
                      </a:solidFill>
                      <a:latin typeface="Times New Roman" pitchFamily="18" charset="0"/>
                    </a:rPr>
                    <a:t>F</a:t>
                  </a:r>
                  <a:endParaRPr lang="ru-RU" sz="1400" i="1">
                    <a:solidFill>
                      <a:srgbClr val="FF00FF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4350" name="Group 23"/>
              <p:cNvGrpSpPr>
                <a:grpSpLocks/>
              </p:cNvGrpSpPr>
              <p:nvPr/>
            </p:nvGrpSpPr>
            <p:grpSpPr bwMode="auto">
              <a:xfrm>
                <a:off x="3651" y="2069"/>
                <a:ext cx="907" cy="1496"/>
                <a:chOff x="3651" y="2069"/>
                <a:chExt cx="907" cy="1496"/>
              </a:xfrm>
            </p:grpSpPr>
            <p:sp>
              <p:nvSpPr>
                <p:cNvPr id="14352" name="Oval 24"/>
                <p:cNvSpPr>
                  <a:spLocks noChangeArrowheads="1"/>
                </p:cNvSpPr>
                <p:nvPr/>
              </p:nvSpPr>
              <p:spPr bwMode="auto">
                <a:xfrm rot="-2238149">
                  <a:off x="3651" y="2069"/>
                  <a:ext cx="907" cy="1496"/>
                </a:xfrm>
                <a:prstGeom prst="ellipse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4000">
                    <a:latin typeface="Comic Sans MS" pitchFamily="66" charset="0"/>
                  </a:endParaRPr>
                </a:p>
              </p:txBody>
            </p:sp>
            <p:sp>
              <p:nvSpPr>
                <p:cNvPr id="14353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651" y="2345"/>
                  <a:ext cx="361" cy="3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 sz="1000" i="1" baseline="-25000">
                    <a:solidFill>
                      <a:srgbClr val="FF00FF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4351" name="Oval 26"/>
              <p:cNvSpPr>
                <a:spLocks noChangeArrowheads="1"/>
              </p:cNvSpPr>
              <p:nvPr/>
            </p:nvSpPr>
            <p:spPr bwMode="auto">
              <a:xfrm>
                <a:off x="4014" y="2930"/>
                <a:ext cx="545" cy="4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l-GR" sz="1400">
                    <a:solidFill>
                      <a:srgbClr val="FF00FF"/>
                    </a:solidFill>
                    <a:latin typeface="Times New Roman" pitchFamily="18" charset="0"/>
                    <a:cs typeface="Times New Roman" pitchFamily="18" charset="0"/>
                  </a:rPr>
                  <a:t>σ</a:t>
                </a:r>
              </a:p>
            </p:txBody>
          </p:sp>
        </p:grpSp>
        <p:grpSp>
          <p:nvGrpSpPr>
            <p:cNvPr id="14346" name="Group 27"/>
            <p:cNvGrpSpPr>
              <a:grpSpLocks/>
            </p:cNvGrpSpPr>
            <p:nvPr/>
          </p:nvGrpSpPr>
          <p:grpSpPr bwMode="auto">
            <a:xfrm>
              <a:off x="3424" y="1207"/>
              <a:ext cx="1723" cy="2359"/>
              <a:chOff x="3424" y="1207"/>
              <a:chExt cx="1723" cy="2359"/>
            </a:xfrm>
          </p:grpSpPr>
          <p:sp>
            <p:nvSpPr>
              <p:cNvPr id="14347" name="Oval 28"/>
              <p:cNvSpPr>
                <a:spLocks noChangeArrowheads="1"/>
              </p:cNvSpPr>
              <p:nvPr/>
            </p:nvSpPr>
            <p:spPr bwMode="auto">
              <a:xfrm>
                <a:off x="3424" y="1207"/>
                <a:ext cx="1723" cy="2359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4000">
                  <a:latin typeface="Comic Sans MS" pitchFamily="66" charset="0"/>
                </a:endParaRPr>
              </a:p>
            </p:txBody>
          </p:sp>
          <p:pic>
            <p:nvPicPr>
              <p:cNvPr id="14348" name="Picture 29" descr="TP_tmp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830" y="1525"/>
                <a:ext cx="174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4344" name="Text Box 30"/>
          <p:cNvSpPr txBox="1">
            <a:spLocks noChangeArrowheads="1"/>
          </p:cNvSpPr>
          <p:nvPr/>
        </p:nvSpPr>
        <p:spPr bwMode="auto">
          <a:xfrm>
            <a:off x="6877050" y="1341438"/>
            <a:ext cx="3286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FF"/>
                </a:solidFill>
                <a:latin typeface="Times New Roman" pitchFamily="18" charset="0"/>
              </a:rPr>
              <a:t>F</a:t>
            </a:r>
            <a:r>
              <a:rPr lang="en-US" baseline="-25000">
                <a:solidFill>
                  <a:srgbClr val="FF00FF"/>
                </a:solidFill>
                <a:latin typeface="Times New Roman" pitchFamily="18" charset="0"/>
              </a:rPr>
              <a:t>1</a:t>
            </a:r>
            <a:endParaRPr lang="ru-RU" baseline="-25000">
              <a:solidFill>
                <a:srgbClr val="FF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843213" y="115888"/>
            <a:ext cx="3409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3333CC"/>
                </a:solidFill>
                <a:latin typeface="Comic Sans MS" pitchFamily="66" charset="0"/>
              </a:rPr>
              <a:t>Multiplication</a:t>
            </a:r>
            <a:endParaRPr lang="ru-RU" sz="400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795963" y="3446463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aseline="-25000">
              <a:solidFill>
                <a:srgbClr val="FF00FF"/>
              </a:solidFill>
              <a:latin typeface="Times New Roman" pitchFamily="18" charset="0"/>
            </a:endParaRP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5724525" y="620713"/>
            <a:ext cx="3241675" cy="4824412"/>
            <a:chOff x="3606" y="391"/>
            <a:chExt cx="2042" cy="3039"/>
          </a:xfrm>
        </p:grpSpPr>
        <p:grpSp>
          <p:nvGrpSpPr>
            <p:cNvPr id="15375" name="Group 5"/>
            <p:cNvGrpSpPr>
              <a:grpSpLocks/>
            </p:cNvGrpSpPr>
            <p:nvPr/>
          </p:nvGrpSpPr>
          <p:grpSpPr bwMode="auto">
            <a:xfrm>
              <a:off x="3606" y="391"/>
              <a:ext cx="2042" cy="3039"/>
              <a:chOff x="3288" y="391"/>
              <a:chExt cx="2042" cy="3039"/>
            </a:xfrm>
          </p:grpSpPr>
          <p:sp>
            <p:nvSpPr>
              <p:cNvPr id="15377" name="Oval 6"/>
              <p:cNvSpPr>
                <a:spLocks noChangeArrowheads="1"/>
              </p:cNvSpPr>
              <p:nvPr/>
            </p:nvSpPr>
            <p:spPr bwMode="auto">
              <a:xfrm>
                <a:off x="3288" y="391"/>
                <a:ext cx="2042" cy="3039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3200">
                  <a:latin typeface="Times New Roman" pitchFamily="18" charset="0"/>
                </a:endParaRPr>
              </a:p>
            </p:txBody>
          </p:sp>
          <p:sp>
            <p:nvSpPr>
              <p:cNvPr id="15378" name="Text Box 7"/>
              <p:cNvSpPr txBox="1">
                <a:spLocks noChangeArrowheads="1"/>
              </p:cNvSpPr>
              <p:nvPr/>
            </p:nvSpPr>
            <p:spPr bwMode="auto">
              <a:xfrm>
                <a:off x="4558" y="709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200" i="1">
                    <a:solidFill>
                      <a:srgbClr val="FF00FF"/>
                    </a:solidFill>
                    <a:latin typeface="Times New Roman" pitchFamily="18" charset="0"/>
                  </a:rPr>
                  <a:t>F</a:t>
                </a:r>
                <a:endParaRPr lang="ru-RU" sz="3200" i="1">
                  <a:solidFill>
                    <a:srgbClr val="FF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9" name="Oval 8"/>
              <p:cNvSpPr>
                <a:spLocks noChangeArrowheads="1"/>
              </p:cNvSpPr>
              <p:nvPr/>
            </p:nvSpPr>
            <p:spPr bwMode="auto">
              <a:xfrm rot="-2238149">
                <a:off x="3606" y="1933"/>
                <a:ext cx="907" cy="1361"/>
              </a:xfrm>
              <a:prstGeom prst="ellipse">
                <a:avLst/>
              </a:prstGeom>
              <a:solidFill>
                <a:srgbClr val="99CC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4000">
                  <a:latin typeface="Comic Sans MS" pitchFamily="66" charset="0"/>
                </a:endParaRPr>
              </a:p>
            </p:txBody>
          </p:sp>
          <p:sp>
            <p:nvSpPr>
              <p:cNvPr id="15380" name="Text Box 9"/>
              <p:cNvSpPr txBox="1">
                <a:spLocks noChangeArrowheads="1"/>
              </p:cNvSpPr>
              <p:nvPr/>
            </p:nvSpPr>
            <p:spPr bwMode="auto">
              <a:xfrm>
                <a:off x="4228" y="2568"/>
                <a:ext cx="289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l-GR" sz="4000">
                    <a:solidFill>
                      <a:srgbClr val="FF00FF"/>
                    </a:solidFill>
                    <a:latin typeface="Times New Roman" pitchFamily="18" charset="0"/>
                  </a:rPr>
                  <a:t>σ</a:t>
                </a:r>
              </a:p>
            </p:txBody>
          </p:sp>
        </p:grpSp>
        <p:sp>
          <p:nvSpPr>
            <p:cNvPr id="15376" name="Text Box 10"/>
            <p:cNvSpPr txBox="1">
              <a:spLocks noChangeArrowheads="1"/>
            </p:cNvSpPr>
            <p:nvPr/>
          </p:nvSpPr>
          <p:spPr bwMode="auto">
            <a:xfrm>
              <a:off x="3923" y="2160"/>
              <a:ext cx="2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rgbClr val="FF00FF"/>
                  </a:solidFill>
                  <a:latin typeface="Times New Roman" pitchFamily="18" charset="0"/>
                </a:rPr>
                <a:t>F</a:t>
              </a:r>
              <a:r>
                <a:rPr lang="en-US" sz="2000" baseline="-25000">
                  <a:solidFill>
                    <a:srgbClr val="FF00FF"/>
                  </a:solidFill>
                  <a:latin typeface="Times New Roman" pitchFamily="18" charset="0"/>
                </a:rPr>
                <a:t>1</a:t>
              </a:r>
              <a:endParaRPr lang="ru-RU" sz="2000" baseline="-25000">
                <a:solidFill>
                  <a:srgbClr val="FF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019925" y="3068638"/>
            <a:ext cx="1435100" cy="2085975"/>
            <a:chOff x="4150" y="1979"/>
            <a:chExt cx="904" cy="1314"/>
          </a:xfrm>
        </p:grpSpPr>
        <p:sp>
          <p:nvSpPr>
            <p:cNvPr id="15373" name="Oval 12"/>
            <p:cNvSpPr>
              <a:spLocks noChangeArrowheads="1"/>
            </p:cNvSpPr>
            <p:nvPr/>
          </p:nvSpPr>
          <p:spPr bwMode="auto">
            <a:xfrm rot="1967530">
              <a:off x="4150" y="1979"/>
              <a:ext cx="766" cy="1314"/>
            </a:xfrm>
            <a:prstGeom prst="ellipse">
              <a:avLst/>
            </a:prstGeom>
            <a:solidFill>
              <a:srgbClr val="99CC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4" name="Text Box 13"/>
            <p:cNvSpPr txBox="1">
              <a:spLocks noChangeArrowheads="1"/>
            </p:cNvSpPr>
            <p:nvPr/>
          </p:nvSpPr>
          <p:spPr bwMode="auto">
            <a:xfrm rot="10738480" flipV="1">
              <a:off x="4690" y="2180"/>
              <a:ext cx="3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1">
                  <a:solidFill>
                    <a:srgbClr val="FF00FF"/>
                  </a:solidFill>
                  <a:latin typeface="Times New Roman" pitchFamily="18" charset="0"/>
                </a:rPr>
                <a:t>F</a:t>
              </a:r>
              <a:r>
                <a:rPr lang="en-US" sz="2000" baseline="-25000">
                  <a:solidFill>
                    <a:srgbClr val="FF00FF"/>
                  </a:solidFill>
                  <a:latin typeface="Times New Roman" pitchFamily="18" charset="0"/>
                </a:rPr>
                <a:t>2</a:t>
              </a:r>
              <a:endParaRPr lang="ru-RU" sz="2000" baseline="-25000">
                <a:solidFill>
                  <a:srgbClr val="FF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940425" y="1773238"/>
            <a:ext cx="2665413" cy="3457575"/>
            <a:chOff x="3424" y="1207"/>
            <a:chExt cx="1679" cy="2178"/>
          </a:xfrm>
        </p:grpSpPr>
        <p:sp>
          <p:nvSpPr>
            <p:cNvPr id="15371" name="Oval 15"/>
            <p:cNvSpPr>
              <a:spLocks noChangeArrowheads="1"/>
            </p:cNvSpPr>
            <p:nvPr/>
          </p:nvSpPr>
          <p:spPr bwMode="auto">
            <a:xfrm>
              <a:off x="3424" y="1207"/>
              <a:ext cx="1679" cy="217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372" name="Picture 16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30" y="1525"/>
              <a:ext cx="174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56" name="Picture 2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5876925"/>
            <a:ext cx="8599488" cy="809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323850" y="2205038"/>
            <a:ext cx="5027613" cy="1860550"/>
            <a:chOff x="204" y="1389"/>
            <a:chExt cx="3167" cy="1172"/>
          </a:xfrm>
        </p:grpSpPr>
        <p:pic>
          <p:nvPicPr>
            <p:cNvPr id="15369" name="Picture 18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4" y="1389"/>
              <a:ext cx="3167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21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40" y="2070"/>
              <a:ext cx="2903" cy="4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1717675"/>
            <a:ext cx="8599488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0350" y="3302000"/>
            <a:ext cx="8580438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785938" y="285750"/>
            <a:ext cx="58015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3333CC"/>
                </a:solidFill>
                <a:latin typeface="Comic Sans MS" pitchFamily="66" charset="0"/>
              </a:rPr>
              <a:t>“Semantics” </a:t>
            </a:r>
            <a:r>
              <a:rPr lang="en-US" sz="4000" dirty="0">
                <a:solidFill>
                  <a:srgbClr val="3333CC"/>
                </a:solidFill>
                <a:latin typeface="Comic Sans MS" pitchFamily="66" charset="0"/>
              </a:rPr>
              <a:t>that works</a:t>
            </a:r>
            <a:endParaRPr lang="ru-RU" sz="40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pic>
        <p:nvPicPr>
          <p:cNvPr id="15367" name="Picture 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87700" y="6010275"/>
            <a:ext cx="272573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825" y="4941888"/>
            <a:ext cx="8599488" cy="865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14313" y="695325"/>
            <a:ext cx="8715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3333CC"/>
                </a:solidFill>
                <a:latin typeface="Comic Sans MS" pitchFamily="66" charset="0"/>
              </a:rPr>
              <a:t>Model-theoretical semantics</a:t>
            </a:r>
          </a:p>
          <a:p>
            <a:pPr algn="ctr"/>
            <a:r>
              <a:rPr lang="en-US" sz="3200">
                <a:solidFill>
                  <a:srgbClr val="3333CC"/>
                </a:solidFill>
                <a:latin typeface="Comic Sans MS" pitchFamily="66" charset="0"/>
              </a:rPr>
              <a:t>(problems with completeness theorem…)</a:t>
            </a:r>
            <a:endParaRPr lang="ru-RU" sz="3200">
              <a:solidFill>
                <a:srgbClr val="3333CC"/>
              </a:solidFill>
              <a:latin typeface="Comic Sans MS" pitchFamily="66" charset="0"/>
            </a:endParaRPr>
          </a:p>
        </p:txBody>
      </p:sp>
      <p:pic>
        <p:nvPicPr>
          <p:cNvPr id="17411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313" y="2286000"/>
            <a:ext cx="7516812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" y="4945063"/>
            <a:ext cx="7715250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07846"/>
            <a:ext cx="75184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2488917"/>
            <a:ext cx="7445375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483" y="5228801"/>
            <a:ext cx="7572730" cy="7006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214678" y="285728"/>
            <a:ext cx="25939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3333CC"/>
                </a:solidFill>
                <a:latin typeface="Comic Sans MS" pitchFamily="66" charset="0"/>
              </a:rPr>
              <a:t>Structure</a:t>
            </a:r>
            <a:endParaRPr lang="ru-RU" sz="40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pic>
        <p:nvPicPr>
          <p:cNvPr id="16387" name="Picture 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0988" y="1304925"/>
            <a:ext cx="8582025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3500438"/>
            <a:ext cx="412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6463" y="5911850"/>
            <a:ext cx="7254875" cy="644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390" name="Picture 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0988" y="4173538"/>
            <a:ext cx="8582025" cy="1436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4643438" y="260350"/>
            <a:ext cx="4248150" cy="6481763"/>
            <a:chOff x="2925" y="164"/>
            <a:chExt cx="2676" cy="3674"/>
          </a:xfrm>
        </p:grpSpPr>
        <p:sp>
          <p:nvSpPr>
            <p:cNvPr id="20504" name="Oval 3"/>
            <p:cNvSpPr>
              <a:spLocks noChangeArrowheads="1"/>
            </p:cNvSpPr>
            <p:nvPr/>
          </p:nvSpPr>
          <p:spPr bwMode="auto">
            <a:xfrm>
              <a:off x="2925" y="164"/>
              <a:ext cx="2676" cy="367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20505" name="Text Box 4"/>
            <p:cNvSpPr txBox="1">
              <a:spLocks noChangeArrowheads="1"/>
            </p:cNvSpPr>
            <p:nvPr/>
          </p:nvSpPr>
          <p:spPr bwMode="auto">
            <a:xfrm>
              <a:off x="4739" y="572"/>
              <a:ext cx="272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>
                  <a:solidFill>
                    <a:srgbClr val="FF00FF"/>
                  </a:solidFill>
                  <a:latin typeface="Times New Roman" pitchFamily="18" charset="0"/>
                </a:rPr>
                <a:t>F</a:t>
              </a:r>
              <a:endParaRPr lang="ru-RU" sz="3200" i="1">
                <a:solidFill>
                  <a:srgbClr val="FF00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3203575" y="0"/>
            <a:ext cx="2535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3333CC"/>
                </a:solidFill>
                <a:latin typeface="Comic Sans MS" pitchFamily="66" charset="0"/>
              </a:rPr>
              <a:t>Averaging</a:t>
            </a:r>
            <a:endParaRPr lang="ru-RU" sz="400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20484" name="Oval 6"/>
          <p:cNvSpPr>
            <a:spLocks noChangeArrowheads="1"/>
          </p:cNvSpPr>
          <p:nvPr/>
        </p:nvSpPr>
        <p:spPr bwMode="auto">
          <a:xfrm>
            <a:off x="7669213" y="4219575"/>
            <a:ext cx="865187" cy="8016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sz="280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485" name="Group 7"/>
          <p:cNvGrpSpPr>
            <a:grpSpLocks/>
          </p:cNvGrpSpPr>
          <p:nvPr/>
        </p:nvGrpSpPr>
        <p:grpSpPr bwMode="auto">
          <a:xfrm rot="1100872">
            <a:off x="6588125" y="1484313"/>
            <a:ext cx="1441450" cy="2640012"/>
            <a:chOff x="3651" y="2069"/>
            <a:chExt cx="908" cy="1663"/>
          </a:xfrm>
        </p:grpSpPr>
        <p:grpSp>
          <p:nvGrpSpPr>
            <p:cNvPr id="20500" name="Group 8"/>
            <p:cNvGrpSpPr>
              <a:grpSpLocks/>
            </p:cNvGrpSpPr>
            <p:nvPr/>
          </p:nvGrpSpPr>
          <p:grpSpPr bwMode="auto">
            <a:xfrm>
              <a:off x="3651" y="2069"/>
              <a:ext cx="907" cy="1663"/>
              <a:chOff x="3651" y="2069"/>
              <a:chExt cx="907" cy="1496"/>
            </a:xfrm>
          </p:grpSpPr>
          <p:sp>
            <p:nvSpPr>
              <p:cNvPr id="20502" name="Oval 9"/>
              <p:cNvSpPr>
                <a:spLocks noChangeArrowheads="1"/>
              </p:cNvSpPr>
              <p:nvPr/>
            </p:nvSpPr>
            <p:spPr bwMode="auto">
              <a:xfrm rot="-2238149">
                <a:off x="3651" y="2069"/>
                <a:ext cx="907" cy="1496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4000">
                  <a:latin typeface="Comic Sans MS" pitchFamily="66" charset="0"/>
                </a:endParaRPr>
              </a:p>
            </p:txBody>
          </p:sp>
          <p:sp>
            <p:nvSpPr>
              <p:cNvPr id="20503" name="Text Box 10"/>
              <p:cNvSpPr txBox="1">
                <a:spLocks noChangeArrowheads="1"/>
              </p:cNvSpPr>
              <p:nvPr/>
            </p:nvSpPr>
            <p:spPr bwMode="auto">
              <a:xfrm>
                <a:off x="3651" y="2341"/>
                <a:ext cx="363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i="1">
                    <a:solidFill>
                      <a:srgbClr val="FF00FF"/>
                    </a:solidFill>
                    <a:latin typeface="Times New Roman" pitchFamily="18" charset="0"/>
                  </a:rPr>
                  <a:t>F</a:t>
                </a:r>
                <a:r>
                  <a:rPr lang="en-US" sz="2400" baseline="-25000">
                    <a:solidFill>
                      <a:srgbClr val="FF00FF"/>
                    </a:solidFill>
                    <a:latin typeface="Times New Roman" pitchFamily="18" charset="0"/>
                  </a:rPr>
                  <a:t>1</a:t>
                </a:r>
                <a:endParaRPr lang="ru-RU" sz="2400" baseline="-25000">
                  <a:solidFill>
                    <a:srgbClr val="FF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0501" name="Oval 11"/>
            <p:cNvSpPr>
              <a:spLocks noChangeArrowheads="1"/>
            </p:cNvSpPr>
            <p:nvPr/>
          </p:nvSpPr>
          <p:spPr bwMode="auto">
            <a:xfrm>
              <a:off x="4014" y="2930"/>
              <a:ext cx="545" cy="5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280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</a:p>
          </p:txBody>
        </p:sp>
      </p:grpSp>
      <p:grpSp>
        <p:nvGrpSpPr>
          <p:cNvPr id="20486" name="Group 12"/>
          <p:cNvGrpSpPr>
            <a:grpSpLocks/>
          </p:cNvGrpSpPr>
          <p:nvPr/>
        </p:nvGrpSpPr>
        <p:grpSpPr bwMode="auto">
          <a:xfrm rot="3613770">
            <a:off x="5099844" y="1100932"/>
            <a:ext cx="1441450" cy="2640012"/>
            <a:chOff x="3651" y="2069"/>
            <a:chExt cx="908" cy="1663"/>
          </a:xfrm>
        </p:grpSpPr>
        <p:grpSp>
          <p:nvGrpSpPr>
            <p:cNvPr id="20496" name="Group 13"/>
            <p:cNvGrpSpPr>
              <a:grpSpLocks/>
            </p:cNvGrpSpPr>
            <p:nvPr/>
          </p:nvGrpSpPr>
          <p:grpSpPr bwMode="auto">
            <a:xfrm>
              <a:off x="3651" y="2069"/>
              <a:ext cx="907" cy="1663"/>
              <a:chOff x="3651" y="2069"/>
              <a:chExt cx="907" cy="1496"/>
            </a:xfrm>
          </p:grpSpPr>
          <p:sp>
            <p:nvSpPr>
              <p:cNvPr id="20498" name="Oval 14"/>
              <p:cNvSpPr>
                <a:spLocks noChangeArrowheads="1"/>
              </p:cNvSpPr>
              <p:nvPr/>
            </p:nvSpPr>
            <p:spPr bwMode="auto">
              <a:xfrm rot="-2238149">
                <a:off x="3651" y="2069"/>
                <a:ext cx="907" cy="1496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4000">
                  <a:latin typeface="Comic Sans MS" pitchFamily="66" charset="0"/>
                </a:endParaRPr>
              </a:p>
            </p:txBody>
          </p:sp>
          <p:sp>
            <p:nvSpPr>
              <p:cNvPr id="20499" name="Text Box 15"/>
              <p:cNvSpPr txBox="1">
                <a:spLocks noChangeArrowheads="1"/>
              </p:cNvSpPr>
              <p:nvPr/>
            </p:nvSpPr>
            <p:spPr bwMode="auto">
              <a:xfrm>
                <a:off x="3651" y="2341"/>
                <a:ext cx="363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i="1">
                    <a:solidFill>
                      <a:srgbClr val="FF00FF"/>
                    </a:solidFill>
                    <a:latin typeface="Times New Roman" pitchFamily="18" charset="0"/>
                  </a:rPr>
                  <a:t>F</a:t>
                </a:r>
                <a:r>
                  <a:rPr lang="en-US" sz="2400" baseline="-25000">
                    <a:solidFill>
                      <a:srgbClr val="FF00FF"/>
                    </a:solidFill>
                    <a:latin typeface="Times New Roman" pitchFamily="18" charset="0"/>
                  </a:rPr>
                  <a:t>1</a:t>
                </a:r>
                <a:endParaRPr lang="ru-RU" sz="2400" baseline="-25000">
                  <a:solidFill>
                    <a:srgbClr val="FF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0497" name="Oval 16"/>
            <p:cNvSpPr>
              <a:spLocks noChangeArrowheads="1"/>
            </p:cNvSpPr>
            <p:nvPr/>
          </p:nvSpPr>
          <p:spPr bwMode="auto">
            <a:xfrm>
              <a:off x="4014" y="2930"/>
              <a:ext cx="545" cy="5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280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</a:p>
          </p:txBody>
        </p:sp>
      </p:grpSp>
      <p:grpSp>
        <p:nvGrpSpPr>
          <p:cNvPr id="20487" name="Group 17"/>
          <p:cNvGrpSpPr>
            <a:grpSpLocks/>
          </p:cNvGrpSpPr>
          <p:nvPr/>
        </p:nvGrpSpPr>
        <p:grpSpPr bwMode="auto">
          <a:xfrm>
            <a:off x="6011863" y="3500438"/>
            <a:ext cx="1441450" cy="2640012"/>
            <a:chOff x="3651" y="2069"/>
            <a:chExt cx="908" cy="1663"/>
          </a:xfrm>
        </p:grpSpPr>
        <p:grpSp>
          <p:nvGrpSpPr>
            <p:cNvPr id="20492" name="Group 18"/>
            <p:cNvGrpSpPr>
              <a:grpSpLocks/>
            </p:cNvGrpSpPr>
            <p:nvPr/>
          </p:nvGrpSpPr>
          <p:grpSpPr bwMode="auto">
            <a:xfrm>
              <a:off x="3651" y="2069"/>
              <a:ext cx="907" cy="1663"/>
              <a:chOff x="3651" y="2069"/>
              <a:chExt cx="907" cy="1496"/>
            </a:xfrm>
          </p:grpSpPr>
          <p:sp>
            <p:nvSpPr>
              <p:cNvPr id="20494" name="Oval 19"/>
              <p:cNvSpPr>
                <a:spLocks noChangeArrowheads="1"/>
              </p:cNvSpPr>
              <p:nvPr/>
            </p:nvSpPr>
            <p:spPr bwMode="auto">
              <a:xfrm rot="-2238149">
                <a:off x="3651" y="2069"/>
                <a:ext cx="907" cy="1496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4000">
                  <a:latin typeface="Comic Sans MS" pitchFamily="66" charset="0"/>
                </a:endParaRPr>
              </a:p>
            </p:txBody>
          </p:sp>
          <p:sp>
            <p:nvSpPr>
              <p:cNvPr id="20495" name="Text Box 20"/>
              <p:cNvSpPr txBox="1">
                <a:spLocks noChangeArrowheads="1"/>
              </p:cNvSpPr>
              <p:nvPr/>
            </p:nvSpPr>
            <p:spPr bwMode="auto">
              <a:xfrm>
                <a:off x="3651" y="2341"/>
                <a:ext cx="363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i="1">
                    <a:solidFill>
                      <a:srgbClr val="FF00FF"/>
                    </a:solidFill>
                    <a:latin typeface="Times New Roman" pitchFamily="18" charset="0"/>
                  </a:rPr>
                  <a:t>F</a:t>
                </a:r>
                <a:r>
                  <a:rPr lang="en-US" sz="2400" baseline="-25000">
                    <a:solidFill>
                      <a:srgbClr val="FF00FF"/>
                    </a:solidFill>
                    <a:latin typeface="Times New Roman" pitchFamily="18" charset="0"/>
                  </a:rPr>
                  <a:t>1</a:t>
                </a:r>
                <a:endParaRPr lang="ru-RU" sz="2400" baseline="-25000">
                  <a:solidFill>
                    <a:srgbClr val="FF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0493" name="Oval 21"/>
            <p:cNvSpPr>
              <a:spLocks noChangeArrowheads="1"/>
            </p:cNvSpPr>
            <p:nvPr/>
          </p:nvSpPr>
          <p:spPr bwMode="auto">
            <a:xfrm>
              <a:off x="4014" y="2930"/>
              <a:ext cx="545" cy="5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280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</a:p>
          </p:txBody>
        </p:sp>
      </p:grpSp>
      <p:pic>
        <p:nvPicPr>
          <p:cNvPr id="20488" name="Picture 22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3357563"/>
            <a:ext cx="3384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 Box 25"/>
          <p:cNvSpPr txBox="1">
            <a:spLocks noChangeArrowheads="1"/>
          </p:cNvSpPr>
          <p:nvPr/>
        </p:nvSpPr>
        <p:spPr bwMode="auto">
          <a:xfrm>
            <a:off x="900113" y="6165850"/>
            <a:ext cx="2719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Relative version</a:t>
            </a:r>
            <a:endParaRPr lang="ru-RU" sz="2800"/>
          </a:p>
        </p:txBody>
      </p:sp>
      <p:pic>
        <p:nvPicPr>
          <p:cNvPr id="20490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268413"/>
            <a:ext cx="4592637" cy="1647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491" name="Picture 28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5300663"/>
            <a:ext cx="3835400" cy="649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304800" y="558800"/>
            <a:ext cx="85328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>
                <a:solidFill>
                  <a:srgbClr val="FF5050"/>
                </a:solidFill>
                <a:latin typeface="Comic Sans MS" pitchFamily="66" charset="0"/>
              </a:rPr>
              <a:t>Asympotic</a:t>
            </a:r>
            <a:r>
              <a:rPr lang="en-US" sz="4000">
                <a:solidFill>
                  <a:srgbClr val="3333CC"/>
                </a:solidFill>
                <a:latin typeface="Comic Sans MS" pitchFamily="66" charset="0"/>
              </a:rPr>
              <a:t> extremal combinatorics </a:t>
            </a:r>
          </a:p>
          <a:p>
            <a:pPr algn="ctr"/>
            <a:r>
              <a:rPr lang="en-US" sz="3200">
                <a:solidFill>
                  <a:srgbClr val="3333CC"/>
                </a:solidFill>
                <a:latin typeface="Comic Sans MS" pitchFamily="66" charset="0"/>
              </a:rPr>
              <a:t>(aka Turán densities)</a:t>
            </a:r>
            <a:r>
              <a:rPr lang="en-US" sz="4000">
                <a:latin typeface="Comic Sans MS" pitchFamily="66" charset="0"/>
              </a:rPr>
              <a:t> </a:t>
            </a:r>
            <a:endParaRPr lang="ru-RU" sz="4000">
              <a:latin typeface="Comic Sans MS" pitchFamily="66" charset="0"/>
            </a:endParaRPr>
          </a:p>
        </p:txBody>
      </p:sp>
      <p:pic>
        <p:nvPicPr>
          <p:cNvPr id="6151" name="Picture 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550" y="3567113"/>
            <a:ext cx="84709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1263" y="4826000"/>
            <a:ext cx="6721475" cy="1473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276600" y="2428875"/>
            <a:ext cx="24653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3333CC"/>
                </a:solidFill>
                <a:latin typeface="Comic Sans MS" pitchFamily="66" charset="0"/>
              </a:rPr>
              <a:t>Problem # 1</a:t>
            </a:r>
            <a:endParaRPr lang="ru-RU" sz="3200">
              <a:solidFill>
                <a:srgbClr val="3333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67544" y="404664"/>
            <a:ext cx="79928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3333CC"/>
                </a:solidFill>
                <a:latin typeface="Comic Sans MS" pitchFamily="66" charset="0"/>
              </a:rPr>
              <a:t>Cauchy-Schwarz</a:t>
            </a:r>
          </a:p>
          <a:p>
            <a:pPr algn="ctr"/>
            <a:r>
              <a:rPr lang="en-US" sz="2000" dirty="0" smtClean="0">
                <a:solidFill>
                  <a:srgbClr val="FFC000"/>
                </a:solidFill>
                <a:latin typeface="Comic Sans MS" pitchFamily="66" charset="0"/>
              </a:rPr>
              <a:t>(or our best claim to Proof Complexity)</a:t>
            </a:r>
            <a:endParaRPr lang="ru-RU" sz="20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21507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13" y="2000250"/>
            <a:ext cx="1897062" cy="644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" y="3214688"/>
            <a:ext cx="5072063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58813" y="674688"/>
            <a:ext cx="7826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3333CC"/>
                </a:solidFill>
                <a:latin typeface="Comic Sans MS" pitchFamily="66" charset="0"/>
              </a:rPr>
              <a:t>Upward operators (</a:t>
            </a:r>
            <a:r>
              <a:rPr lang="el-GR" sz="4000">
                <a:solidFill>
                  <a:srgbClr val="FF00FF"/>
                </a:solidFill>
                <a:latin typeface="Comic Sans MS" pitchFamily="66" charset="0"/>
              </a:rPr>
              <a:t>π</a:t>
            </a:r>
            <a:r>
              <a:rPr lang="en-US" sz="4000">
                <a:solidFill>
                  <a:srgbClr val="3333CC"/>
                </a:solidFill>
                <a:latin typeface="Comic Sans MS" pitchFamily="66" charset="0"/>
              </a:rPr>
              <a:t>-operators)</a:t>
            </a:r>
            <a:endParaRPr lang="ru-RU" sz="400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47650" y="4810125"/>
            <a:ext cx="8753475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Nature is full of such homomorphisms, and we have a very general construction (based on the logical notion of </a:t>
            </a:r>
            <a:r>
              <a:rPr lang="en-US" sz="2800">
                <a:solidFill>
                  <a:srgbClr val="FF5050"/>
                </a:solidFill>
              </a:rPr>
              <a:t>interpretation</a:t>
            </a:r>
            <a:r>
              <a:rPr lang="en-US" sz="2800"/>
              <a:t>) covering most of them.</a:t>
            </a:r>
            <a:endParaRPr lang="ru-RU" sz="2800"/>
          </a:p>
        </p:txBody>
      </p:sp>
      <p:pic>
        <p:nvPicPr>
          <p:cNvPr id="19461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513" y="2052638"/>
            <a:ext cx="8562975" cy="2081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363913" y="357188"/>
            <a:ext cx="2416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3333CC"/>
                </a:solidFill>
                <a:latin typeface="Comic Sans MS" pitchFamily="66" charset="0"/>
              </a:rPr>
              <a:t>Examples</a:t>
            </a:r>
            <a:endParaRPr lang="en-US" sz="4000"/>
          </a:p>
        </p:txBody>
      </p:sp>
      <p:pic>
        <p:nvPicPr>
          <p:cNvPr id="23555" name="Picture 1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425" y="1714500"/>
            <a:ext cx="79311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2428875" y="500063"/>
            <a:ext cx="4357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3333CC"/>
                </a:solidFill>
                <a:latin typeface="Comic Sans MS" pitchFamily="66" charset="0"/>
              </a:rPr>
              <a:t>Link homomorphism</a:t>
            </a:r>
            <a:endParaRPr lang="en-US" sz="3600">
              <a:solidFill>
                <a:srgbClr val="000000"/>
              </a:solidFill>
            </a:endParaRPr>
          </a:p>
        </p:txBody>
      </p:sp>
      <p:pic>
        <p:nvPicPr>
          <p:cNvPr id="24579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500188"/>
            <a:ext cx="8369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715000" y="2786063"/>
            <a:ext cx="2571750" cy="3598862"/>
            <a:chOff x="5715008" y="2786058"/>
            <a:chExt cx="2571768" cy="3598865"/>
          </a:xfrm>
        </p:grpSpPr>
        <p:sp>
          <p:nvSpPr>
            <p:cNvPr id="24584" name="Oval 3"/>
            <p:cNvSpPr>
              <a:spLocks noChangeArrowheads="1"/>
            </p:cNvSpPr>
            <p:nvPr/>
          </p:nvSpPr>
          <p:spPr bwMode="auto">
            <a:xfrm>
              <a:off x="5715008" y="2786058"/>
              <a:ext cx="2571768" cy="3598865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572264" y="5572122"/>
              <a:ext cx="142876" cy="1428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5" name="Oval 3"/>
          <p:cNvSpPr>
            <a:spLocks noChangeArrowheads="1"/>
          </p:cNvSpPr>
          <p:nvPr/>
        </p:nvSpPr>
        <p:spPr bwMode="auto">
          <a:xfrm>
            <a:off x="857250" y="2786063"/>
            <a:ext cx="2571750" cy="35988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3200">
              <a:latin typeface="Times New Roman" pitchFamily="18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 rot="20233542">
            <a:off x="6445250" y="4441825"/>
            <a:ext cx="1008063" cy="10255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Straight Connector 22"/>
          <p:cNvCxnSpPr>
            <a:stCxn id="21" idx="4"/>
            <a:endCxn id="21" idx="0"/>
          </p:cNvCxnSpPr>
          <p:nvPr/>
        </p:nvCxnSpPr>
        <p:spPr>
          <a:xfrm rot="5400000" flipH="1">
            <a:off x="6806407" y="4426744"/>
            <a:ext cx="750887" cy="860425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55702E-7 L -0.56093 0.001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511300" y="525463"/>
            <a:ext cx="612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3333CC"/>
                </a:solidFill>
                <a:latin typeface="Comic Sans MS" pitchFamily="66" charset="0"/>
              </a:rPr>
              <a:t>Cauchy-Schwarz calculus</a:t>
            </a:r>
            <a:endParaRPr lang="ru-RU" sz="4000">
              <a:solidFill>
                <a:srgbClr val="3333CC"/>
              </a:solidFill>
              <a:latin typeface="Comic Sans MS" pitchFamily="66" charset="0"/>
            </a:endParaRPr>
          </a:p>
        </p:txBody>
      </p:sp>
      <p:pic>
        <p:nvPicPr>
          <p:cNvPr id="25603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38" y="1760538"/>
            <a:ext cx="84931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14282" y="428604"/>
            <a:ext cx="8304569" cy="3921248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28596" y="4725144"/>
            <a:ext cx="8000610" cy="914356"/>
          </a:xfrm>
          <a:prstGeom prst="rect">
            <a:avLst/>
          </a:prstGeom>
          <a:noFill/>
          <a:ln/>
          <a:effectLst/>
        </p:spPr>
      </p:pic>
      <p:pic>
        <p:nvPicPr>
          <p:cNvPr id="3" name="Picture 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7232" y="5845778"/>
            <a:ext cx="5943335" cy="91435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458913" y="188913"/>
            <a:ext cx="6238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3333CC"/>
                </a:solidFill>
                <a:latin typeface="Comic Sans MS" pitchFamily="66" charset="0"/>
              </a:rPr>
              <a:t>Extremal</a:t>
            </a:r>
            <a:r>
              <a:rPr lang="en-US" sz="4000" dirty="0">
                <a:solidFill>
                  <a:srgbClr val="3333CC"/>
                </a:solidFill>
                <a:latin typeface="Comic Sans MS" pitchFamily="66" charset="0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Comic Sans MS" pitchFamily="66" charset="0"/>
              </a:rPr>
              <a:t>homomorphisms</a:t>
            </a:r>
            <a:endParaRPr lang="ru-RU" sz="40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pic>
        <p:nvPicPr>
          <p:cNvPr id="21507" name="Picture 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6863" y="3605213"/>
            <a:ext cx="85629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7338" y="5084763"/>
            <a:ext cx="8582025" cy="1308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629" name="Picture 5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813" y="1520825"/>
            <a:ext cx="8599487" cy="145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820863" y="260350"/>
            <a:ext cx="5532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3333CC"/>
                </a:solidFill>
                <a:latin typeface="Comic Sans MS" pitchFamily="66" charset="0"/>
              </a:rPr>
              <a:t>Differential operators</a:t>
            </a:r>
            <a:endParaRPr lang="ru-RU" sz="4000">
              <a:solidFill>
                <a:srgbClr val="3333CC"/>
              </a:solidFill>
              <a:latin typeface="Comic Sans MS" pitchFamily="66" charset="0"/>
            </a:endParaRPr>
          </a:p>
        </p:txBody>
      </p:sp>
      <p:pic>
        <p:nvPicPr>
          <p:cNvPr id="22531" name="Picture 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338" y="1320800"/>
            <a:ext cx="8599487" cy="195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2532" name="Picture 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5445125"/>
            <a:ext cx="8562975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5275" y="3632200"/>
            <a:ext cx="8582025" cy="145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940425" y="3068638"/>
            <a:ext cx="2232025" cy="3529012"/>
            <a:chOff x="3741" y="1913"/>
            <a:chExt cx="1406" cy="2223"/>
          </a:xfrm>
        </p:grpSpPr>
        <p:sp>
          <p:nvSpPr>
            <p:cNvPr id="27662" name="Oval 7"/>
            <p:cNvSpPr>
              <a:spLocks noChangeArrowheads="1"/>
            </p:cNvSpPr>
            <p:nvPr/>
          </p:nvSpPr>
          <p:spPr bwMode="auto">
            <a:xfrm>
              <a:off x="3741" y="1913"/>
              <a:ext cx="1406" cy="222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27663" name="Text Box 8"/>
            <p:cNvSpPr txBox="1">
              <a:spLocks noChangeArrowheads="1"/>
            </p:cNvSpPr>
            <p:nvPr/>
          </p:nvSpPr>
          <p:spPr bwMode="auto">
            <a:xfrm>
              <a:off x="4513" y="2298"/>
              <a:ext cx="5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rgbClr val="FF00FF"/>
                  </a:solidFill>
                  <a:latin typeface="Times New Roman" pitchFamily="18" charset="0"/>
                </a:rPr>
                <a:t>N </a:t>
              </a:r>
              <a:r>
                <a:rPr lang="en-US" sz="2000">
                  <a:solidFill>
                    <a:srgbClr val="FF00FF"/>
                  </a:solidFill>
                  <a:latin typeface="Times New Roman" pitchFamily="18" charset="0"/>
                </a:rPr>
                <a:t>(=</a:t>
              </a:r>
              <a:r>
                <a:rPr lang="el-GR" sz="2000" i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φ</a:t>
              </a:r>
              <a:r>
                <a:rPr lang="en-US" sz="2000">
                  <a:solidFill>
                    <a:srgbClr val="FF00FF"/>
                  </a:solidFill>
                  <a:latin typeface="Times New Roman" pitchFamily="18" charset="0"/>
                </a:rPr>
                <a:t>)</a:t>
              </a:r>
              <a:endParaRPr lang="ru-RU" sz="2000">
                <a:solidFill>
                  <a:srgbClr val="FF00FF"/>
                </a:solidFill>
                <a:latin typeface="Times New Roman" pitchFamily="18" charset="0"/>
              </a:endParaRPr>
            </a:p>
          </p:txBody>
        </p:sp>
        <p:sp>
          <p:nvSpPr>
            <p:cNvPr id="27664" name="Oval 9"/>
            <p:cNvSpPr>
              <a:spLocks noChangeArrowheads="1"/>
            </p:cNvSpPr>
            <p:nvPr/>
          </p:nvSpPr>
          <p:spPr bwMode="auto">
            <a:xfrm>
              <a:off x="4286" y="3702"/>
              <a:ext cx="45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5" name="Text Box 10"/>
            <p:cNvSpPr txBox="1">
              <a:spLocks noChangeArrowheads="1"/>
            </p:cNvSpPr>
            <p:nvPr/>
          </p:nvSpPr>
          <p:spPr bwMode="auto">
            <a:xfrm>
              <a:off x="4364" y="3579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FF00FF"/>
                  </a:solidFill>
                  <a:latin typeface="Times New Roman" pitchFamily="18" charset="0"/>
                </a:rPr>
                <a:t>v</a:t>
              </a:r>
              <a:endParaRPr lang="ru-RU" sz="2400" i="1">
                <a:solidFill>
                  <a:srgbClr val="FF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6227763" y="4289425"/>
            <a:ext cx="2016125" cy="1995488"/>
            <a:chOff x="3923" y="2702"/>
            <a:chExt cx="1270" cy="1257"/>
          </a:xfrm>
        </p:grpSpPr>
        <p:grpSp>
          <p:nvGrpSpPr>
            <p:cNvPr id="27656" name="Group 13"/>
            <p:cNvGrpSpPr>
              <a:grpSpLocks/>
            </p:cNvGrpSpPr>
            <p:nvPr/>
          </p:nvGrpSpPr>
          <p:grpSpPr bwMode="auto">
            <a:xfrm>
              <a:off x="3923" y="2840"/>
              <a:ext cx="499" cy="1119"/>
              <a:chOff x="3651" y="2069"/>
              <a:chExt cx="907" cy="1496"/>
            </a:xfrm>
          </p:grpSpPr>
          <p:sp>
            <p:nvSpPr>
              <p:cNvPr id="27660" name="Oval 14"/>
              <p:cNvSpPr>
                <a:spLocks noChangeArrowheads="1"/>
              </p:cNvSpPr>
              <p:nvPr/>
            </p:nvSpPr>
            <p:spPr bwMode="auto">
              <a:xfrm rot="-2238149">
                <a:off x="3651" y="2069"/>
                <a:ext cx="907" cy="1496"/>
              </a:xfrm>
              <a:prstGeom prst="ellipse">
                <a:avLst/>
              </a:prstGeom>
              <a:solidFill>
                <a:srgbClr val="99CC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4000">
                  <a:latin typeface="Comic Sans MS" pitchFamily="66" charset="0"/>
                </a:endParaRPr>
              </a:p>
            </p:txBody>
          </p:sp>
          <p:sp>
            <p:nvSpPr>
              <p:cNvPr id="27661" name="Text Box 15"/>
              <p:cNvSpPr txBox="1">
                <a:spLocks noChangeArrowheads="1"/>
              </p:cNvSpPr>
              <p:nvPr/>
            </p:nvSpPr>
            <p:spPr bwMode="auto">
              <a:xfrm>
                <a:off x="3651" y="2340"/>
                <a:ext cx="364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i="1">
                    <a:solidFill>
                      <a:srgbClr val="FF00FF"/>
                    </a:solidFill>
                    <a:latin typeface="Times New Roman" pitchFamily="18" charset="0"/>
                  </a:rPr>
                  <a:t>M</a:t>
                </a:r>
                <a:endParaRPr lang="ru-RU" sz="2400" baseline="-25000">
                  <a:solidFill>
                    <a:srgbClr val="FF00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657" name="Group 18"/>
            <p:cNvGrpSpPr>
              <a:grpSpLocks/>
            </p:cNvGrpSpPr>
            <p:nvPr/>
          </p:nvGrpSpPr>
          <p:grpSpPr bwMode="auto">
            <a:xfrm rot="3613770">
              <a:off x="4488" y="2500"/>
              <a:ext cx="504" cy="907"/>
              <a:chOff x="3642" y="2069"/>
              <a:chExt cx="916" cy="1496"/>
            </a:xfrm>
          </p:grpSpPr>
          <p:sp>
            <p:nvSpPr>
              <p:cNvPr id="27658" name="Oval 19"/>
              <p:cNvSpPr>
                <a:spLocks noChangeArrowheads="1"/>
              </p:cNvSpPr>
              <p:nvPr/>
            </p:nvSpPr>
            <p:spPr bwMode="auto">
              <a:xfrm rot="-2238149">
                <a:off x="3651" y="2069"/>
                <a:ext cx="907" cy="1496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4000">
                  <a:latin typeface="Comic Sans MS" pitchFamily="66" charset="0"/>
                </a:endParaRPr>
              </a:p>
            </p:txBody>
          </p:sp>
          <p:sp>
            <p:nvSpPr>
              <p:cNvPr id="27659" name="Text Box 20"/>
              <p:cNvSpPr txBox="1">
                <a:spLocks noChangeArrowheads="1"/>
              </p:cNvSpPr>
              <p:nvPr/>
            </p:nvSpPr>
            <p:spPr bwMode="auto">
              <a:xfrm>
                <a:off x="3642" y="2344"/>
                <a:ext cx="363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i="1">
                    <a:solidFill>
                      <a:srgbClr val="FF00FF"/>
                    </a:solidFill>
                    <a:latin typeface="Times New Roman" pitchFamily="18" charset="0"/>
                  </a:rPr>
                  <a:t>M</a:t>
                </a:r>
                <a:endParaRPr lang="ru-RU" sz="2400" baseline="-25000">
                  <a:solidFill>
                    <a:srgbClr val="FF00FF"/>
                  </a:solidFill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50825" y="585788"/>
            <a:ext cx="8642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3333CC"/>
                </a:solidFill>
                <a:latin typeface="Comic Sans MS" pitchFamily="66" charset="0"/>
              </a:rPr>
              <a:t>Ensembles of random homomorphisms</a:t>
            </a:r>
            <a:endParaRPr lang="ru-RU" sz="2400"/>
          </a:p>
        </p:txBody>
      </p:sp>
      <p:pic>
        <p:nvPicPr>
          <p:cNvPr id="28675" name="Picture 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775" y="2641600"/>
            <a:ext cx="8661400" cy="2613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3" y="309563"/>
            <a:ext cx="8601075" cy="241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0" y="1285875"/>
            <a:ext cx="6297613" cy="47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50825" y="2247900"/>
            <a:ext cx="8642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But how many copies are guaranteed to exist (again, asympotically)? </a:t>
            </a:r>
            <a:endParaRPr lang="ru-RU" sz="2800"/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3306763" y="396875"/>
            <a:ext cx="2530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3333CC"/>
                </a:solidFill>
                <a:latin typeface="Comic Sans MS" pitchFamily="66" charset="0"/>
              </a:rPr>
              <a:t>Problem # 2</a:t>
            </a:r>
            <a:endParaRPr lang="ru-RU" sz="3200">
              <a:solidFill>
                <a:srgbClr val="3333CC"/>
              </a:solidFill>
              <a:latin typeface="Comic Sans MS" pitchFamily="66" charset="0"/>
            </a:endParaRPr>
          </a:p>
        </p:txBody>
      </p:sp>
      <p:pic>
        <p:nvPicPr>
          <p:cNvPr id="21" name="Picture 2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900" y="3590925"/>
            <a:ext cx="795020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6423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3333CC"/>
                </a:solidFill>
                <a:latin typeface="Comic Sans MS" pitchFamily="66" charset="0"/>
              </a:rPr>
              <a:t>Applications: triangle densit</a:t>
            </a:r>
            <a:r>
              <a:rPr lang="en-US" sz="4400">
                <a:solidFill>
                  <a:srgbClr val="3333CC"/>
                </a:solidFill>
                <a:latin typeface="Comic Sans MS" pitchFamily="66" charset="0"/>
              </a:rPr>
              <a:t>y</a:t>
            </a:r>
          </a:p>
          <a:p>
            <a:pPr algn="ctr"/>
            <a:r>
              <a:rPr lang="en-US" sz="2800">
                <a:solidFill>
                  <a:srgbClr val="3333CC"/>
                </a:solidFill>
                <a:latin typeface="Comic Sans MS" pitchFamily="66" charset="0"/>
              </a:rPr>
              <a:t>(problem # 2 on our list)</a:t>
            </a:r>
            <a:endParaRPr lang="ru-RU" sz="2800">
              <a:solidFill>
                <a:srgbClr val="3333CC"/>
              </a:solidFill>
              <a:latin typeface="Comic Sans MS" pitchFamily="66" charset="0"/>
            </a:endParaRPr>
          </a:p>
        </p:txBody>
      </p:sp>
      <p:pic>
        <p:nvPicPr>
          <p:cNvPr id="30723" name="Picture 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88" y="1825625"/>
            <a:ext cx="8250237" cy="1878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50825" y="4267200"/>
            <a:ext cx="8642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Partial results: </a:t>
            </a:r>
            <a:r>
              <a:rPr lang="en-US" sz="2800">
                <a:solidFill>
                  <a:srgbClr val="996633"/>
                </a:solidFill>
              </a:rPr>
              <a:t>Goodman [59]; Bollobás [75]; Lovász, Simonovits [83]; Fisher [89]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07963" y="5776913"/>
            <a:ext cx="8728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We completely solve this for triangles (</a:t>
            </a:r>
            <a:r>
              <a:rPr lang="en-US" sz="2800" i="1">
                <a:solidFill>
                  <a:srgbClr val="FF00FF"/>
                </a:solidFill>
                <a:latin typeface="Times New Roman" pitchFamily="18" charset="0"/>
              </a:rPr>
              <a:t>r</a:t>
            </a:r>
            <a:r>
              <a:rPr lang="en-US" sz="2800">
                <a:solidFill>
                  <a:srgbClr val="FF00FF"/>
                </a:solidFill>
              </a:rPr>
              <a:t>=3</a:t>
            </a:r>
            <a:r>
              <a:rPr lang="en-US" sz="2800"/>
              <a:t>)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268413"/>
            <a:ext cx="7494588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05000" y="2114550"/>
            <a:ext cx="5334000" cy="3111500"/>
            <a:chOff x="1200" y="2030"/>
            <a:chExt cx="3360" cy="1960"/>
          </a:xfrm>
        </p:grpSpPr>
        <p:sp>
          <p:nvSpPr>
            <p:cNvPr id="32773" name="Text Box 5"/>
            <p:cNvSpPr txBox="1">
              <a:spLocks noChangeArrowheads="1"/>
            </p:cNvSpPr>
            <p:nvPr/>
          </p:nvSpPr>
          <p:spPr bwMode="auto">
            <a:xfrm>
              <a:off x="2084" y="2030"/>
              <a:ext cx="162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3200">
                  <a:solidFill>
                    <a:schemeClr val="accent2"/>
                  </a:solidFill>
                  <a:latin typeface="Comic Sans MS" pitchFamily="66" charset="0"/>
                </a:rPr>
                <a:t>Upper bound</a:t>
              </a:r>
              <a:endParaRPr lang="ru-RU" sz="32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pic>
          <p:nvPicPr>
            <p:cNvPr id="32774" name="Picture 6" descr="tem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00" y="2611"/>
              <a:ext cx="336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5" name="Picture 7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45" y="3793"/>
              <a:ext cx="3271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771" name="Picture 8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38425" y="633413"/>
            <a:ext cx="38671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50" y="5715016"/>
            <a:ext cx="8396134" cy="36391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1"/>
          <p:cNvSpPr txBox="1">
            <a:spLocks noChangeArrowheads="1"/>
          </p:cNvSpPr>
          <p:nvPr/>
        </p:nvSpPr>
        <p:spPr bwMode="auto">
          <a:xfrm>
            <a:off x="1116013" y="188913"/>
            <a:ext cx="7335837" cy="584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CC"/>
                </a:solidFill>
                <a:latin typeface="Comic Sans MS" pitchFamily="66" charset="0"/>
              </a:rPr>
              <a:t>Problem # 3 (</a:t>
            </a:r>
            <a:r>
              <a:rPr lang="en-US" sz="3200" dirty="0" err="1">
                <a:solidFill>
                  <a:srgbClr val="3333CC"/>
                </a:solidFill>
                <a:latin typeface="Comic Sans MS" pitchFamily="66" charset="0"/>
              </a:rPr>
              <a:t>Tur</a:t>
            </a:r>
            <a:r>
              <a:rPr lang="en-US" sz="3200" dirty="0" err="1">
                <a:solidFill>
                  <a:srgbClr val="3333CC"/>
                </a:solidFill>
                <a:latin typeface="Comic Sans MS" pitchFamily="66" charset="0"/>
                <a:cs typeface="Arial" charset="0"/>
              </a:rPr>
              <a:t>á</a:t>
            </a:r>
            <a:r>
              <a:rPr lang="en-US" sz="3200" dirty="0" err="1">
                <a:solidFill>
                  <a:srgbClr val="3333CC"/>
                </a:solidFill>
                <a:latin typeface="Comic Sans MS" pitchFamily="66" charset="0"/>
              </a:rPr>
              <a:t>n</a:t>
            </a:r>
            <a:r>
              <a:rPr lang="en-US" sz="3200" dirty="0">
                <a:solidFill>
                  <a:srgbClr val="3333CC"/>
                </a:solidFill>
                <a:latin typeface="Comic Sans MS" pitchFamily="66" charset="0"/>
              </a:rPr>
              <a:t> for </a:t>
            </a:r>
            <a:r>
              <a:rPr lang="en-US" sz="3200" dirty="0" err="1">
                <a:solidFill>
                  <a:srgbClr val="3333CC"/>
                </a:solidFill>
                <a:latin typeface="Comic Sans MS" pitchFamily="66" charset="0"/>
              </a:rPr>
              <a:t>hypergraphs</a:t>
            </a:r>
            <a:r>
              <a:rPr lang="en-US" sz="3200" dirty="0">
                <a:solidFill>
                  <a:srgbClr val="3333CC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4572000" y="333375"/>
            <a:ext cx="1584325" cy="23050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Oval 3"/>
          <p:cNvSpPr>
            <a:spLocks noChangeArrowheads="1"/>
          </p:cNvSpPr>
          <p:nvPr/>
        </p:nvSpPr>
        <p:spPr bwMode="auto">
          <a:xfrm>
            <a:off x="5867400" y="2852738"/>
            <a:ext cx="1584325" cy="23050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7019925" y="333375"/>
            <a:ext cx="1584325" cy="23050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 rot="10800000">
            <a:off x="5508625" y="1773238"/>
            <a:ext cx="2016125" cy="21605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5364163" y="692150"/>
            <a:ext cx="2087562" cy="720725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 rot="6930774">
            <a:off x="5975350" y="2673350"/>
            <a:ext cx="3168650" cy="6477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 rot="-7226234">
            <a:off x="3887787" y="3105151"/>
            <a:ext cx="3527425" cy="4318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29" name="Picture 9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860800"/>
            <a:ext cx="54006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50632" y="5516562"/>
            <a:ext cx="8582410" cy="95802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723" grpId="0" animBg="1"/>
      <p:bldP spid="30724" grpId="0" animBg="1"/>
      <p:bldP spid="30725" grpId="0" animBg="1"/>
      <p:bldP spid="30726" grpId="0" animBg="1"/>
      <p:bldP spid="30727" grpId="0" animBg="1"/>
      <p:bldP spid="30727" grpId="1" animBg="1"/>
      <p:bldP spid="3072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57158" y="642918"/>
            <a:ext cx="8324854" cy="1857471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28596" y="3175000"/>
            <a:ext cx="8215370" cy="1360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1"/>
          <p:cNvSpPr txBox="1">
            <a:spLocks noChangeArrowheads="1"/>
          </p:cNvSpPr>
          <p:nvPr/>
        </p:nvSpPr>
        <p:spPr bwMode="auto">
          <a:xfrm>
            <a:off x="0" y="285750"/>
            <a:ext cx="9042400" cy="584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CC"/>
                </a:solidFill>
                <a:latin typeface="Comic Sans MS" pitchFamily="66" charset="0"/>
              </a:rPr>
              <a:t>Problem # 4 (</a:t>
            </a:r>
            <a:r>
              <a:rPr lang="en-US" sz="3200" dirty="0" err="1">
                <a:solidFill>
                  <a:srgbClr val="3333CC"/>
                </a:solidFill>
                <a:latin typeface="Comic Sans MS" pitchFamily="66" charset="0"/>
              </a:rPr>
              <a:t>Cacceta</a:t>
            </a:r>
            <a:r>
              <a:rPr lang="en-US" sz="3200" dirty="0">
                <a:solidFill>
                  <a:srgbClr val="3333CC"/>
                </a:solidFill>
                <a:latin typeface="Comic Sans MS" pitchFamily="66" charset="0"/>
              </a:rPr>
              <a:t>--</a:t>
            </a:r>
            <a:r>
              <a:rPr lang="en-US" sz="3200" dirty="0" err="1">
                <a:solidFill>
                  <a:srgbClr val="3333CC"/>
                </a:solidFill>
                <a:latin typeface="Comic Sans MS" pitchFamily="66" charset="0"/>
              </a:rPr>
              <a:t>Haggkvist</a:t>
            </a:r>
            <a:r>
              <a:rPr lang="en-US" sz="3200" dirty="0">
                <a:solidFill>
                  <a:srgbClr val="3333CC"/>
                </a:solidFill>
                <a:latin typeface="Comic Sans MS" pitchFamily="66" charset="0"/>
              </a:rPr>
              <a:t>  conjecture)</a:t>
            </a:r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51262" y="1340768"/>
            <a:ext cx="8739875" cy="1443705"/>
          </a:xfrm>
          <a:prstGeom prst="rect">
            <a:avLst/>
          </a:prstGeom>
          <a:noFill/>
          <a:ln/>
          <a:effectLst/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94" y="3356992"/>
            <a:ext cx="8667644" cy="151067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683568" y="5301208"/>
            <a:ext cx="648072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331640" y="5319719"/>
            <a:ext cx="576064" cy="6295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83568" y="5968540"/>
            <a:ext cx="648072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331640" y="5877272"/>
            <a:ext cx="576064" cy="5484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771800" y="5129572"/>
            <a:ext cx="648072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419872" y="5129572"/>
            <a:ext cx="648072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771800" y="5777644"/>
            <a:ext cx="12961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419872" y="5131105"/>
            <a:ext cx="0" cy="146624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148064" y="5085184"/>
            <a:ext cx="648072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796136" y="5085184"/>
            <a:ext cx="648072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148064" y="5733256"/>
            <a:ext cx="12961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5796136" y="5129572"/>
            <a:ext cx="0" cy="14677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14282" y="285728"/>
            <a:ext cx="8429684" cy="1077218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3333CC"/>
                </a:solidFill>
                <a:latin typeface="Comic Sans MS" pitchFamily="66" charset="0"/>
              </a:rPr>
              <a:t>Other </a:t>
            </a:r>
            <a:r>
              <a:rPr lang="en-US" sz="3200" dirty="0" err="1" smtClean="0">
                <a:solidFill>
                  <a:srgbClr val="3333CC"/>
                </a:solidFill>
                <a:latin typeface="Comic Sans MS" pitchFamily="66" charset="0"/>
              </a:rPr>
              <a:t>Hypergraph</a:t>
            </a:r>
            <a:r>
              <a:rPr lang="en-US" sz="3200" dirty="0" smtClean="0">
                <a:solidFill>
                  <a:srgbClr val="3333CC"/>
                </a:solidFill>
                <a:latin typeface="Comic Sans MS" pitchFamily="66" charset="0"/>
              </a:rPr>
              <a:t> Problems: (non)principal families</a:t>
            </a:r>
            <a:endParaRPr lang="en-US" sz="32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57158" y="1785926"/>
            <a:ext cx="8412970" cy="2606943"/>
          </a:xfrm>
          <a:prstGeom prst="rect">
            <a:avLst/>
          </a:prstGeom>
          <a:noFill/>
          <a:ln/>
          <a:effectLst/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57158" y="4929198"/>
            <a:ext cx="8429684" cy="882955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7140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9CC00"/>
                </a:solidFill>
              </a:rPr>
              <a:t>Examples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996633"/>
                </a:solidFill>
              </a:rPr>
              <a:t>[</a:t>
            </a:r>
            <a:r>
              <a:rPr lang="en-US" sz="2800" dirty="0" err="1" smtClean="0">
                <a:solidFill>
                  <a:srgbClr val="996633"/>
                </a:solidFill>
              </a:rPr>
              <a:t>Balogh</a:t>
            </a:r>
            <a:r>
              <a:rPr lang="en-US" sz="2800" dirty="0" smtClean="0">
                <a:solidFill>
                  <a:srgbClr val="996633"/>
                </a:solidFill>
              </a:rPr>
              <a:t> 90; </a:t>
            </a:r>
            <a:r>
              <a:rPr lang="en-US" sz="2800" dirty="0" err="1" smtClean="0">
                <a:solidFill>
                  <a:srgbClr val="996633"/>
                </a:solidFill>
              </a:rPr>
              <a:t>Mubayi</a:t>
            </a:r>
            <a:r>
              <a:rPr lang="en-US" sz="2800" dirty="0" smtClean="0">
                <a:solidFill>
                  <a:srgbClr val="996633"/>
                </a:solidFill>
              </a:rPr>
              <a:t> </a:t>
            </a:r>
            <a:r>
              <a:rPr lang="en-US" sz="2800" dirty="0" err="1" smtClean="0">
                <a:solidFill>
                  <a:srgbClr val="996633"/>
                </a:solidFill>
              </a:rPr>
              <a:t>Pikhurko</a:t>
            </a:r>
            <a:r>
              <a:rPr lang="en-US" sz="2800" dirty="0" smtClean="0">
                <a:solidFill>
                  <a:srgbClr val="996633"/>
                </a:solidFill>
              </a:rPr>
              <a:t> 08]</a:t>
            </a:r>
            <a:endParaRPr lang="en-US" sz="2800" dirty="0">
              <a:solidFill>
                <a:srgbClr val="9966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5" y="1357298"/>
            <a:ext cx="8786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96633"/>
                </a:solidFill>
              </a:rPr>
              <a:t>[R 09]</a:t>
            </a:r>
            <a:r>
              <a:rPr lang="en-US" sz="2800" dirty="0" smtClean="0">
                <a:solidFill>
                  <a:schemeClr val="accent4"/>
                </a:solidFill>
              </a:rPr>
              <a:t>: the pair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28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} </a:t>
            </a:r>
            <a:r>
              <a:rPr lang="en-US" sz="2800" dirty="0" smtClean="0">
                <a:solidFill>
                  <a:schemeClr val="accent4"/>
                </a:solidFill>
              </a:rPr>
              <a:t>is non-principal; </a:t>
            </a:r>
            <a:r>
              <a:rPr lang="en-US" sz="28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accent4"/>
                </a:solidFill>
                <a:latin typeface="+mn-lt"/>
                <a:cs typeface="Times New Roman" pitchFamily="18" charset="0"/>
              </a:rPr>
              <a:t>is the </a:t>
            </a:r>
            <a:r>
              <a:rPr lang="en-US" sz="2800" dirty="0" smtClean="0">
                <a:solidFill>
                  <a:srgbClr val="FF5050"/>
                </a:solidFill>
                <a:latin typeface="+mn-lt"/>
                <a:cs typeface="Times New Roman" pitchFamily="18" charset="0"/>
              </a:rPr>
              <a:t>prism </a:t>
            </a:r>
            <a:r>
              <a:rPr lang="en-US" sz="2800" dirty="0" smtClean="0">
                <a:solidFill>
                  <a:schemeClr val="accent4"/>
                </a:solidFill>
                <a:latin typeface="+mn-lt"/>
                <a:cs typeface="Times New Roman" pitchFamily="18" charset="0"/>
              </a:rPr>
              <a:t>and</a:t>
            </a:r>
            <a:r>
              <a:rPr lang="en-US" sz="2800" dirty="0" smtClean="0">
                <a:solidFill>
                  <a:srgbClr val="FF505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accent4"/>
                </a:solidFill>
                <a:latin typeface="+mn-lt"/>
                <a:cs typeface="Times New Roman" pitchFamily="18" charset="0"/>
              </a:rPr>
              <a:t>is the </a:t>
            </a:r>
            <a:r>
              <a:rPr lang="en-US" sz="2800" dirty="0" smtClean="0">
                <a:solidFill>
                  <a:srgbClr val="FF5050"/>
                </a:solidFill>
                <a:latin typeface="+mn-lt"/>
                <a:cs typeface="Times New Roman" pitchFamily="18" charset="0"/>
              </a:rPr>
              <a:t>pentagon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57158" y="2786058"/>
            <a:ext cx="8429684" cy="58477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3333CC"/>
                </a:solidFill>
                <a:latin typeface="Comic Sans MS" pitchFamily="66" charset="0"/>
              </a:rPr>
              <a:t>Hypergraph</a:t>
            </a:r>
            <a:r>
              <a:rPr lang="en-US" sz="3200" dirty="0" smtClean="0">
                <a:solidFill>
                  <a:srgbClr val="3333CC"/>
                </a:solidFill>
                <a:latin typeface="Comic Sans MS" pitchFamily="66" charset="0"/>
              </a:rPr>
              <a:t> Jumps</a:t>
            </a:r>
            <a:endParaRPr lang="en-US" sz="32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3857628"/>
            <a:ext cx="6444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96633"/>
                </a:solidFill>
              </a:rPr>
              <a:t>[</a:t>
            </a:r>
            <a:r>
              <a:rPr lang="en-US" sz="2800" dirty="0" err="1" smtClean="0">
                <a:solidFill>
                  <a:srgbClr val="996633"/>
                </a:solidFill>
              </a:rPr>
              <a:t>BaberTalbot</a:t>
            </a:r>
            <a:r>
              <a:rPr lang="en-US" sz="2800" dirty="0" smtClean="0">
                <a:solidFill>
                  <a:srgbClr val="996633"/>
                </a:solidFill>
              </a:rPr>
              <a:t> 10] </a:t>
            </a:r>
            <a:r>
              <a:rPr lang="en-US" sz="2800" i="1" dirty="0" err="1" smtClean="0">
                <a:solidFill>
                  <a:schemeClr val="accent4"/>
                </a:solidFill>
              </a:rPr>
              <a:t>Hypergraphs</a:t>
            </a:r>
            <a:r>
              <a:rPr lang="en-US" sz="2800" i="1" dirty="0" smtClean="0">
                <a:solidFill>
                  <a:schemeClr val="accent4"/>
                </a:solidFill>
              </a:rPr>
              <a:t> do jump.</a:t>
            </a:r>
            <a:endParaRPr lang="en-US" sz="2800" i="1" dirty="0">
              <a:solidFill>
                <a:schemeClr val="accent4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09558" y="4788441"/>
            <a:ext cx="8429684" cy="1323439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5050"/>
                </a:solidFill>
                <a:latin typeface="Comic Sans MS" pitchFamily="66" charset="0"/>
              </a:rPr>
              <a:t>Flagmatic</a:t>
            </a:r>
            <a:r>
              <a:rPr lang="en-US" sz="3200" dirty="0" smtClean="0">
                <a:solidFill>
                  <a:srgbClr val="3333CC"/>
                </a:solidFill>
                <a:latin typeface="Comic Sans MS" pitchFamily="66" charset="0"/>
              </a:rPr>
              <a:t> software (for 3-graphs)</a:t>
            </a:r>
          </a:p>
          <a:p>
            <a:pPr algn="ctr"/>
            <a:r>
              <a:rPr lang="en-US" sz="2400" dirty="0">
                <a:latin typeface="+mn-lt"/>
              </a:rPr>
              <a:t>b</a:t>
            </a:r>
            <a:r>
              <a:rPr lang="en-US" sz="2400" dirty="0" smtClean="0">
                <a:latin typeface="+mn-lt"/>
              </a:rPr>
              <a:t>y</a:t>
            </a:r>
            <a:r>
              <a:rPr lang="en-US" sz="2400" dirty="0" smtClean="0">
                <a:solidFill>
                  <a:srgbClr val="3333CC"/>
                </a:solidFill>
                <a:latin typeface="+mn-lt"/>
              </a:rPr>
              <a:t> </a:t>
            </a:r>
            <a:r>
              <a:rPr lang="en-US" sz="2400" dirty="0">
                <a:latin typeface="+mn-lt"/>
              </a:rPr>
              <a:t>Emil R. </a:t>
            </a:r>
            <a:r>
              <a:rPr lang="en-US" sz="2400" dirty="0">
                <a:latin typeface="+mn-lt"/>
              </a:rPr>
              <a:t>Vaughan http://www.maths.qmul.ac.uk/~ev/flagmatic/</a:t>
            </a:r>
            <a:endParaRPr lang="en-US" sz="2400" dirty="0">
              <a:solidFill>
                <a:srgbClr val="3333C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357158" y="651894"/>
            <a:ext cx="8429684" cy="1077218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3333CC"/>
                </a:solidFill>
                <a:latin typeface="Comic Sans MS" pitchFamily="66" charset="0"/>
              </a:rPr>
              <a:t>Erdös’s</a:t>
            </a:r>
            <a:r>
              <a:rPr lang="en-US" sz="3200" dirty="0" smtClean="0">
                <a:solidFill>
                  <a:srgbClr val="3333CC"/>
                </a:solidFill>
                <a:latin typeface="Comic Sans MS" pitchFamily="66" charset="0"/>
              </a:rPr>
              <a:t> Pentagon Problem </a:t>
            </a:r>
            <a:endParaRPr lang="en-US" sz="3200" dirty="0" smtClean="0">
              <a:solidFill>
                <a:srgbClr val="3333CC"/>
              </a:solidFill>
              <a:latin typeface="Comic Sans MS" pitchFamily="66" charset="0"/>
            </a:endParaRPr>
          </a:p>
          <a:p>
            <a:pPr algn="ctr"/>
            <a:r>
              <a:rPr lang="en-US" sz="32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3200" dirty="0" err="1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Hladký</a:t>
            </a:r>
            <a:r>
              <a:rPr lang="en-US" sz="32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Král</a:t>
            </a:r>
            <a:r>
              <a:rPr lang="en-US" sz="32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 H. </a:t>
            </a:r>
            <a:r>
              <a:rPr lang="en-US" sz="3200" dirty="0" err="1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Hatami</a:t>
            </a:r>
            <a:r>
              <a:rPr lang="en-US" sz="32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Norin</a:t>
            </a:r>
            <a:r>
              <a:rPr lang="en-US" sz="32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Razborov</a:t>
            </a:r>
            <a:r>
              <a:rPr lang="en-US" sz="32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 11]</a:t>
            </a:r>
            <a:r>
              <a:rPr lang="en-US" sz="3200" dirty="0" smtClean="0">
                <a:solidFill>
                  <a:srgbClr val="3333CC"/>
                </a:solidFill>
                <a:latin typeface="Comic Sans MS" pitchFamily="66" charset="0"/>
              </a:rPr>
              <a:t> </a:t>
            </a:r>
            <a:endParaRPr lang="en-US" sz="32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34" y="2381006"/>
            <a:ext cx="87154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96633"/>
                </a:solidFill>
              </a:rPr>
              <a:t>[</a:t>
            </a:r>
            <a:r>
              <a:rPr lang="en-US" sz="2800" dirty="0" err="1" smtClean="0">
                <a:solidFill>
                  <a:srgbClr val="996633"/>
                </a:solidFill>
              </a:rPr>
              <a:t>Erdös</a:t>
            </a:r>
            <a:r>
              <a:rPr lang="en-US" sz="2800" dirty="0" smtClean="0">
                <a:solidFill>
                  <a:srgbClr val="996633"/>
                </a:solidFill>
              </a:rPr>
              <a:t> 84]</a:t>
            </a:r>
            <a:r>
              <a:rPr lang="en-US" sz="2800" dirty="0" smtClean="0"/>
              <a:t>: triangle-free graphs need not be bipartite. But how exactly far from being bipartite can they be? One measure proposed by </a:t>
            </a:r>
            <a:r>
              <a:rPr lang="en-US" sz="2800" dirty="0" err="1" smtClean="0"/>
              <a:t>Erdös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3333CC"/>
                </a:solidFill>
              </a:rPr>
              <a:t>the number of </a:t>
            </a:r>
            <a:r>
              <a:rPr lang="en-US" sz="2800" i="1" dirty="0" smtClean="0">
                <a:solidFill>
                  <a:srgbClr val="FF00FF"/>
                </a:solidFill>
              </a:rPr>
              <a:t>C</a:t>
            </a:r>
            <a:r>
              <a:rPr lang="en-US" sz="2800" i="1" baseline="-25000" dirty="0" smtClean="0">
                <a:solidFill>
                  <a:srgbClr val="FF00FF"/>
                </a:solidFill>
              </a:rPr>
              <a:t>5</a:t>
            </a:r>
            <a:r>
              <a:rPr lang="en-US" sz="2800" dirty="0" smtClean="0"/>
              <a:t>, cycles of length 5. </a:t>
            </a:r>
            <a:endParaRPr lang="en-US" sz="2800" dirty="0"/>
          </a:p>
        </p:txBody>
      </p:sp>
      <p:pic>
        <p:nvPicPr>
          <p:cNvPr id="12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2826" y="4848781"/>
            <a:ext cx="8891728" cy="135732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00042"/>
            <a:ext cx="8501122" cy="1384995"/>
          </a:xfrm>
          <a:prstGeom prst="rect">
            <a:avLst/>
          </a:prstGeom>
          <a:solidFill>
            <a:srgbClr val="FFFF00">
              <a:alpha val="3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Inherently analytical and algebraic methods</a:t>
            </a:r>
          </a:p>
          <a:p>
            <a:pPr algn="ctr"/>
            <a:r>
              <a:rPr lang="en-US" sz="2800" dirty="0" smtClean="0"/>
              <a:t>lead to </a:t>
            </a:r>
            <a:r>
              <a:rPr lang="en-US" sz="2800" dirty="0" smtClean="0">
                <a:solidFill>
                  <a:srgbClr val="3333CC"/>
                </a:solidFill>
              </a:rPr>
              <a:t>exact </a:t>
            </a:r>
            <a:r>
              <a:rPr lang="en-US" sz="2800" dirty="0" smtClean="0"/>
              <a:t>results in </a:t>
            </a:r>
            <a:r>
              <a:rPr lang="en-US" sz="2800" dirty="0" err="1" smtClean="0"/>
              <a:t>extremal</a:t>
            </a:r>
            <a:r>
              <a:rPr lang="en-US" sz="2800" dirty="0" smtClean="0"/>
              <a:t> </a:t>
            </a:r>
            <a:r>
              <a:rPr lang="en-US" sz="2800" dirty="0" err="1" smtClean="0"/>
              <a:t>combinatorics</a:t>
            </a:r>
            <a:r>
              <a:rPr lang="en-US" sz="2800" dirty="0" smtClean="0"/>
              <a:t> about </a:t>
            </a:r>
            <a:r>
              <a:rPr lang="en-US" sz="2800" dirty="0" smtClean="0">
                <a:solidFill>
                  <a:srgbClr val="3333CC"/>
                </a:solidFill>
              </a:rPr>
              <a:t>finite</a:t>
            </a:r>
            <a:r>
              <a:rPr lang="en-US" sz="2800" dirty="0" smtClean="0"/>
              <a:t> objects.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2071678"/>
            <a:ext cx="85011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9CC00"/>
                </a:solidFill>
              </a:rPr>
              <a:t>Definition</a:t>
            </a:r>
            <a:r>
              <a:rPr lang="en-US" sz="2800" dirty="0" smtClean="0"/>
              <a:t>. A graph </a:t>
            </a:r>
            <a:r>
              <a:rPr lang="en-US" sz="28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/>
              <a:t> is </a:t>
            </a:r>
            <a:r>
              <a:rPr lang="en-US" sz="2800" dirty="0" smtClean="0">
                <a:solidFill>
                  <a:srgbClr val="FF5050"/>
                </a:solidFill>
              </a:rPr>
              <a:t>common</a:t>
            </a:r>
            <a:r>
              <a:rPr lang="en-US" sz="2800" dirty="0" smtClean="0"/>
              <a:t> if the number of its copies in </a:t>
            </a:r>
            <a:r>
              <a:rPr lang="en-US" sz="28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3333CC"/>
                </a:solidFill>
              </a:rPr>
              <a:t>and</a:t>
            </a:r>
            <a:r>
              <a:rPr lang="en-US" sz="2800" dirty="0" smtClean="0"/>
              <a:t> the number of its copies in the complement of </a:t>
            </a:r>
            <a:r>
              <a:rPr lang="en-US" sz="28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 smtClean="0"/>
              <a:t> is (asymptotically) minimized by the random graph.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4214818"/>
            <a:ext cx="84296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96633"/>
                </a:solidFill>
              </a:rPr>
              <a:t>[</a:t>
            </a:r>
            <a:r>
              <a:rPr lang="en-US" sz="2800" dirty="0" err="1" smtClean="0">
                <a:solidFill>
                  <a:srgbClr val="996633"/>
                </a:solidFill>
              </a:rPr>
              <a:t>Erdös</a:t>
            </a:r>
            <a:r>
              <a:rPr lang="en-US" sz="2800" dirty="0" smtClean="0">
                <a:solidFill>
                  <a:srgbClr val="996633"/>
                </a:solidFill>
              </a:rPr>
              <a:t> 62; Burr </a:t>
            </a:r>
            <a:r>
              <a:rPr lang="en-US" sz="2800" dirty="0" err="1" smtClean="0">
                <a:solidFill>
                  <a:srgbClr val="996633"/>
                </a:solidFill>
              </a:rPr>
              <a:t>Rosta</a:t>
            </a:r>
            <a:r>
              <a:rPr lang="en-US" sz="2800" dirty="0" smtClean="0">
                <a:solidFill>
                  <a:srgbClr val="996633"/>
                </a:solidFill>
              </a:rPr>
              <a:t> 80; </a:t>
            </a:r>
            <a:r>
              <a:rPr lang="en-US" sz="2800" dirty="0" err="1" smtClean="0">
                <a:solidFill>
                  <a:srgbClr val="996633"/>
                </a:solidFill>
              </a:rPr>
              <a:t>Erdös</a:t>
            </a:r>
            <a:r>
              <a:rPr lang="en-US" sz="2800" dirty="0" smtClean="0">
                <a:solidFill>
                  <a:srgbClr val="996633"/>
                </a:solidFill>
              </a:rPr>
              <a:t> </a:t>
            </a:r>
            <a:r>
              <a:rPr lang="en-US" sz="2800" dirty="0" err="1" smtClean="0">
                <a:solidFill>
                  <a:srgbClr val="996633"/>
                </a:solidFill>
              </a:rPr>
              <a:t>Simonovits</a:t>
            </a:r>
            <a:r>
              <a:rPr lang="en-US" sz="2800" dirty="0" smtClean="0">
                <a:solidFill>
                  <a:srgbClr val="996633"/>
                </a:solidFill>
              </a:rPr>
              <a:t> 84;  </a:t>
            </a:r>
            <a:r>
              <a:rPr lang="en-US" sz="2800" dirty="0" err="1" smtClean="0">
                <a:solidFill>
                  <a:srgbClr val="996633"/>
                </a:solidFill>
              </a:rPr>
              <a:t>Sidorenko</a:t>
            </a:r>
            <a:r>
              <a:rPr lang="en-US" sz="2800" dirty="0" smtClean="0">
                <a:solidFill>
                  <a:srgbClr val="996633"/>
                </a:solidFill>
              </a:rPr>
              <a:t> 89 91 93 96; Thomason 89; </a:t>
            </a:r>
            <a:r>
              <a:rPr lang="en-US" sz="2800" dirty="0" err="1" smtClean="0">
                <a:solidFill>
                  <a:srgbClr val="996633"/>
                </a:solidFill>
              </a:rPr>
              <a:t>Jagger</a:t>
            </a:r>
            <a:r>
              <a:rPr lang="en-US" sz="2800" dirty="0" smtClean="0">
                <a:solidFill>
                  <a:srgbClr val="996633"/>
                </a:solidFill>
              </a:rPr>
              <a:t> </a:t>
            </a:r>
          </a:p>
          <a:p>
            <a:r>
              <a:rPr lang="en-US" sz="2800" dirty="0" err="1" smtClean="0">
                <a:solidFill>
                  <a:srgbClr val="996633"/>
                </a:solidFill>
              </a:rPr>
              <a:t>Štovícek</a:t>
            </a:r>
            <a:r>
              <a:rPr lang="en-US" sz="2800" dirty="0" smtClean="0">
                <a:solidFill>
                  <a:srgbClr val="996633"/>
                </a:solidFill>
              </a:rPr>
              <a:t> Thomason 96]: </a:t>
            </a:r>
            <a:r>
              <a:rPr lang="en-US" sz="2800" dirty="0" smtClean="0"/>
              <a:t>some graphs are common,</a:t>
            </a:r>
          </a:p>
          <a:p>
            <a:r>
              <a:rPr lang="en-US" sz="2800" dirty="0" smtClean="0"/>
              <a:t>but </a:t>
            </a:r>
            <a:r>
              <a:rPr lang="en-US" sz="2800" dirty="0" smtClean="0"/>
              <a:t>most </a:t>
            </a:r>
            <a:r>
              <a:rPr lang="en-US" sz="2800" dirty="0" smtClean="0"/>
              <a:t>are not.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3348038" y="976313"/>
            <a:ext cx="2530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CC"/>
                </a:solidFill>
                <a:latin typeface="Comic Sans MS" pitchFamily="66" charset="0"/>
              </a:rPr>
              <a:t>Problem # 3</a:t>
            </a:r>
            <a:endParaRPr lang="ru-RU" sz="32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pic>
        <p:nvPicPr>
          <p:cNvPr id="4" name="Picture 3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71543" y="2532063"/>
            <a:ext cx="7156464" cy="299745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9CC00"/>
                </a:solidFill>
              </a:rPr>
              <a:t>Question. </a:t>
            </a:r>
            <a:r>
              <a:rPr lang="en-US" sz="2800" dirty="0" smtClean="0">
                <a:solidFill>
                  <a:srgbClr val="996633"/>
                </a:solidFill>
              </a:rPr>
              <a:t>[</a:t>
            </a:r>
            <a:r>
              <a:rPr lang="en-US" sz="2800" dirty="0" err="1" smtClean="0">
                <a:solidFill>
                  <a:srgbClr val="996633"/>
                </a:solidFill>
              </a:rPr>
              <a:t>Jagger</a:t>
            </a:r>
            <a:r>
              <a:rPr lang="en-US" sz="2800" dirty="0" smtClean="0">
                <a:solidFill>
                  <a:srgbClr val="996633"/>
                </a:solidFill>
              </a:rPr>
              <a:t> </a:t>
            </a:r>
            <a:r>
              <a:rPr lang="en-US" sz="2800" dirty="0" err="1" smtClean="0">
                <a:solidFill>
                  <a:srgbClr val="996633"/>
                </a:solidFill>
              </a:rPr>
              <a:t>Štovícek</a:t>
            </a:r>
            <a:r>
              <a:rPr lang="en-US" sz="2800" dirty="0" smtClean="0">
                <a:solidFill>
                  <a:srgbClr val="996633"/>
                </a:solidFill>
              </a:rPr>
              <a:t> Thomason 96]</a:t>
            </a:r>
            <a:r>
              <a:rPr lang="en-US" sz="2800" dirty="0" smtClean="0"/>
              <a:t>: is </a:t>
            </a:r>
            <a:r>
              <a:rPr lang="en-US" sz="28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/>
              <a:t> common?</a:t>
            </a:r>
            <a:endParaRPr lang="en-US" sz="2800" dirty="0"/>
          </a:p>
        </p:txBody>
      </p:sp>
      <p:sp>
        <p:nvSpPr>
          <p:cNvPr id="8" name="Regular Pentagon 7"/>
          <p:cNvSpPr/>
          <p:nvPr/>
        </p:nvSpPr>
        <p:spPr>
          <a:xfrm>
            <a:off x="4000496" y="1785926"/>
            <a:ext cx="960120" cy="914400"/>
          </a:xfrm>
          <a:prstGeom prst="pentag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endCxn id="8" idx="0"/>
          </p:cNvCxnSpPr>
          <p:nvPr/>
        </p:nvCxnSpPr>
        <p:spPr>
          <a:xfrm rot="16200000" flipV="1">
            <a:off x="4240526" y="2025956"/>
            <a:ext cx="500066" cy="200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4500562" y="2143116"/>
            <a:ext cx="44863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V="1">
            <a:off x="4429124" y="2357430"/>
            <a:ext cx="428628" cy="2857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2"/>
          </p:cNvCxnSpPr>
          <p:nvPr/>
        </p:nvCxnSpPr>
        <p:spPr>
          <a:xfrm rot="5400000" flipH="1" flipV="1">
            <a:off x="4135046" y="2334808"/>
            <a:ext cx="414331" cy="3167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1"/>
          </p:cNvCxnSpPr>
          <p:nvPr/>
        </p:nvCxnSpPr>
        <p:spPr>
          <a:xfrm rot="10800000" flipH="1" flipV="1">
            <a:off x="4000496" y="2135194"/>
            <a:ext cx="500065" cy="1507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53099" y="2714620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dirty="0"/>
          </a:p>
        </p:txBody>
      </p:sp>
      <p:pic>
        <p:nvPicPr>
          <p:cNvPr id="25" name="Picture 2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2254" y="3786190"/>
            <a:ext cx="8748902" cy="87524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23850" y="323850"/>
            <a:ext cx="849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3333CC"/>
                </a:solidFill>
                <a:latin typeface="Comic Sans MS" pitchFamily="66" charset="0"/>
              </a:rPr>
              <a:t>Conclusion</a:t>
            </a:r>
            <a:endParaRPr lang="ru-RU" sz="40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50825" y="119697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50825" y="1110620"/>
            <a:ext cx="86423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Mathematically structured approaches (like the one presented here) is certainly no guarantee to solve your favorite </a:t>
            </a:r>
            <a:r>
              <a:rPr lang="en-US" sz="2800" dirty="0" err="1"/>
              <a:t>extremal</a:t>
            </a:r>
            <a:r>
              <a:rPr lang="en-US" sz="2800" dirty="0"/>
              <a:t> problem…</a:t>
            </a:r>
            <a:endParaRPr lang="ru-RU" sz="2800" dirty="0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50825" y="3594428"/>
            <a:ext cx="7375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but you are just better equipped with them.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0825" y="5224160"/>
            <a:ext cx="824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More connections to graph limits and other things?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2451" y="2645158"/>
            <a:ext cx="84788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sz="9600" dirty="0">
                <a:solidFill>
                  <a:srgbClr val="FFC000"/>
                </a:solidFill>
                <a:latin typeface="Comic Sans MS" pitchFamily="66" charset="0"/>
              </a:rPr>
              <a:t>Thank </a:t>
            </a:r>
            <a:r>
              <a:rPr lang="en-US" sz="9600" dirty="0" smtClean="0">
                <a:solidFill>
                  <a:srgbClr val="FFC000"/>
                </a:solidFill>
                <a:latin typeface="Comic Sans MS" pitchFamily="66" charset="0"/>
              </a:rPr>
              <a:t>you</a:t>
            </a:r>
            <a:endParaRPr lang="en-US" sz="9600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3295650" y="501650"/>
            <a:ext cx="2552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CC"/>
                </a:solidFill>
                <a:latin typeface="Comic Sans MS" pitchFamily="66" charset="0"/>
              </a:rPr>
              <a:t>Problem # 4</a:t>
            </a:r>
            <a:endParaRPr lang="ru-RU" sz="32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2071688" y="1571625"/>
            <a:ext cx="4906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/>
              <a:t>Cacceta-Haggkvist</a:t>
            </a:r>
            <a:r>
              <a:rPr lang="en-US" dirty="0"/>
              <a:t>  </a:t>
            </a:r>
            <a:r>
              <a:rPr lang="en-US" sz="2800" dirty="0"/>
              <a:t>conjecture</a:t>
            </a:r>
          </a:p>
        </p:txBody>
      </p:sp>
      <p:pic>
        <p:nvPicPr>
          <p:cNvPr id="7172" name="Picture 1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2613025"/>
            <a:ext cx="757237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3" name="Group 39"/>
          <p:cNvGrpSpPr>
            <a:grpSpLocks/>
          </p:cNvGrpSpPr>
          <p:nvPr/>
        </p:nvGrpSpPr>
        <p:grpSpPr bwMode="auto">
          <a:xfrm>
            <a:off x="7858125" y="1357313"/>
            <a:ext cx="785813" cy="714375"/>
            <a:chOff x="2786050" y="3786190"/>
            <a:chExt cx="785818" cy="714380"/>
          </a:xfrm>
        </p:grpSpPr>
        <p:grpSp>
          <p:nvGrpSpPr>
            <p:cNvPr id="7175" name="Group 30"/>
            <p:cNvGrpSpPr>
              <a:grpSpLocks/>
            </p:cNvGrpSpPr>
            <p:nvPr/>
          </p:nvGrpSpPr>
          <p:grpSpPr bwMode="auto">
            <a:xfrm rot="-239499">
              <a:off x="2786050" y="3786190"/>
              <a:ext cx="785818" cy="571504"/>
              <a:chOff x="2786050" y="3786190"/>
              <a:chExt cx="785818" cy="571504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 rot="5400000" flipH="1" flipV="1">
                <a:off x="2781886" y="3785390"/>
                <a:ext cx="500065" cy="500066"/>
              </a:xfrm>
              <a:prstGeom prst="straightConnector1">
                <a:avLst/>
              </a:prstGeom>
              <a:ln w="6350" cmpd="sng">
                <a:solidFill>
                  <a:schemeClr val="tx1"/>
                </a:solidFill>
                <a:headEnd type="oval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rot="16200000" flipH="1">
                <a:off x="3139098" y="3928719"/>
                <a:ext cx="571504" cy="285752"/>
              </a:xfrm>
              <a:prstGeom prst="straightConnector1">
                <a:avLst/>
              </a:prstGeom>
              <a:ln w="6350" cmpd="sng">
                <a:solidFill>
                  <a:schemeClr val="tx1"/>
                </a:solidFill>
                <a:headEnd type="oval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rot="10800000">
                <a:off x="2781646" y="4281783"/>
                <a:ext cx="785818" cy="71437"/>
              </a:xfrm>
              <a:prstGeom prst="straightConnector1">
                <a:avLst/>
              </a:prstGeom>
              <a:ln w="6350" cmpd="sng">
                <a:solidFill>
                  <a:schemeClr val="tx1"/>
                </a:solidFill>
                <a:headEnd type="oval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rot="16200000" flipH="1">
              <a:off x="2857488" y="3786190"/>
              <a:ext cx="714380" cy="714380"/>
            </a:xfrm>
            <a:prstGeom prst="line">
              <a:avLst/>
            </a:prstGeom>
            <a:ln w="38100">
              <a:solidFill>
                <a:srgbClr val="FF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 flipH="1" flipV="1">
              <a:off x="2893206" y="3821909"/>
              <a:ext cx="714380" cy="642942"/>
            </a:xfrm>
            <a:prstGeom prst="line">
              <a:avLst/>
            </a:prstGeom>
            <a:ln w="38100">
              <a:solidFill>
                <a:srgbClr val="FF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4" name="Picture 4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9300" y="3879850"/>
            <a:ext cx="76454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250825" y="257175"/>
            <a:ext cx="86423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rgbClr val="3333CC"/>
                </a:solidFill>
                <a:latin typeface="Comic Sans MS" pitchFamily="66" charset="0"/>
              </a:rPr>
              <a:t>High (= advanced) </a:t>
            </a:r>
            <a:r>
              <a:rPr lang="en-US" sz="3200" dirty="0">
                <a:solidFill>
                  <a:srgbClr val="3333CC"/>
                </a:solidFill>
                <a:latin typeface="Comic Sans MS" pitchFamily="66" charset="0"/>
              </a:rPr>
              <a:t>mathematics is good 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87338" y="1100138"/>
            <a:ext cx="85693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dirty="0"/>
              <a:t> Low-order terms are </a:t>
            </a:r>
            <a:r>
              <a:rPr lang="en-US" sz="2800" dirty="0">
                <a:solidFill>
                  <a:srgbClr val="FF5050"/>
                </a:solidFill>
              </a:rPr>
              <a:t>really</a:t>
            </a:r>
            <a:r>
              <a:rPr lang="en-US" sz="2800" dirty="0"/>
              <a:t> annoying (we do not</a:t>
            </a:r>
          </a:p>
          <a:p>
            <a:r>
              <a:rPr lang="en-US" sz="2800" dirty="0"/>
              <a:t>resort to the definition of the limit or a derivative anytime we do analysis).</a:t>
            </a:r>
            <a:endParaRPr lang="ru-RU" sz="2800" dirty="0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92100" y="2743200"/>
            <a:ext cx="8559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dirty="0"/>
              <a:t>The structure looks very much like the structure existing everywhere in mathematics. Utilization of deep foundational results + potential use of concrete calculations performed elsewhere.</a:t>
            </a:r>
            <a:endParaRPr lang="ru-RU" sz="2800" dirty="0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50825" y="4800600"/>
            <a:ext cx="86423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dirty="0"/>
              <a:t> Common denominator for many different techniques existing </a:t>
            </a:r>
            <a:r>
              <a:rPr lang="en-US" sz="2800" dirty="0">
                <a:solidFill>
                  <a:srgbClr val="FF5050"/>
                </a:solidFill>
              </a:rPr>
              <a:t>within the area</a:t>
            </a:r>
            <a:r>
              <a:rPr lang="en-US" sz="2800" dirty="0"/>
              <a:t>. Very convenient to program:</a:t>
            </a:r>
          </a:p>
          <a:p>
            <a:r>
              <a:rPr lang="en-US" sz="2800" dirty="0">
                <a:solidFill>
                  <a:srgbClr val="FF5050"/>
                </a:solidFill>
              </a:rPr>
              <a:t>MAPLE, </a:t>
            </a:r>
            <a:r>
              <a:rPr lang="en-US" sz="2800" dirty="0" smtClean="0">
                <a:solidFill>
                  <a:srgbClr val="FF5050"/>
                </a:solidFill>
              </a:rPr>
              <a:t>CSDP, SDPA </a:t>
            </a:r>
            <a:r>
              <a:rPr lang="en-US" sz="2800" dirty="0"/>
              <a:t>know </a:t>
            </a:r>
            <a:r>
              <a:rPr lang="en-US" sz="2800" dirty="0" smtClean="0"/>
              <a:t>nothing </a:t>
            </a:r>
            <a:r>
              <a:rPr lang="en-US" sz="2800" dirty="0"/>
              <a:t>about </a:t>
            </a:r>
            <a:r>
              <a:rPr lang="en-US" sz="2800" dirty="0" err="1"/>
              <a:t>extremal</a:t>
            </a:r>
            <a:r>
              <a:rPr lang="en-US" sz="2800" dirty="0"/>
              <a:t> </a:t>
            </a:r>
            <a:r>
              <a:rPr lang="en-US" sz="2800" dirty="0" err="1"/>
              <a:t>combinatorics</a:t>
            </a:r>
            <a:r>
              <a:rPr lang="en-US" sz="2800" dirty="0"/>
              <a:t>, but a lot about algebra and analysis.</a:t>
            </a:r>
            <a:endParaRPr lang="ru-RU" sz="2800" dirty="0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1692275" y="2636838"/>
            <a:ext cx="58023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>
                <a:solidFill>
                  <a:srgbClr val="3333CC"/>
                </a:solidFill>
                <a:latin typeface="Comic Sans MS" pitchFamily="66" charset="0"/>
              </a:rPr>
              <a:t>High</a:t>
            </a:r>
            <a:r>
              <a:rPr lang="en-US" sz="6000">
                <a:solidFill>
                  <a:srgbClr val="FF5050"/>
                </a:solidFill>
                <a:latin typeface="Comic Sans MS" pitchFamily="66" charset="0"/>
              </a:rPr>
              <a:t>ly personal!</a:t>
            </a:r>
            <a:endParaRPr lang="ru-RU" sz="6000">
              <a:solidFill>
                <a:srgbClr val="FF5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9" grpId="0"/>
      <p:bldP spid="10250" grpId="0"/>
      <p:bldP spid="102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50825" y="4837304"/>
            <a:ext cx="864076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dirty="0" smtClean="0"/>
              <a:t>Our </a:t>
            </a:r>
            <a:r>
              <a:rPr lang="en-US" sz="2800" dirty="0"/>
              <a:t>theory is closely related to the theory of </a:t>
            </a:r>
            <a:r>
              <a:rPr lang="en-US" sz="2800" dirty="0">
                <a:solidFill>
                  <a:srgbClr val="FF5050"/>
                </a:solidFill>
              </a:rPr>
              <a:t>graph </a:t>
            </a:r>
            <a:r>
              <a:rPr lang="en-US" sz="2800" dirty="0" err="1">
                <a:solidFill>
                  <a:srgbClr val="FF5050"/>
                </a:solidFill>
              </a:rPr>
              <a:t>homomorphisms</a:t>
            </a:r>
            <a:r>
              <a:rPr lang="en-US" sz="2800" dirty="0"/>
              <a:t> </a:t>
            </a:r>
            <a:r>
              <a:rPr lang="en-US" sz="2800" dirty="0" smtClean="0"/>
              <a:t>(aka </a:t>
            </a:r>
            <a:r>
              <a:rPr lang="en-US" sz="2800" dirty="0" smtClean="0">
                <a:solidFill>
                  <a:srgbClr val="FF5050"/>
                </a:solidFill>
              </a:rPr>
              <a:t>graph limits</a:t>
            </a:r>
            <a:r>
              <a:rPr lang="en-US" sz="2800" dirty="0" smtClean="0"/>
              <a:t>) by </a:t>
            </a:r>
            <a:r>
              <a:rPr lang="en-US" sz="2800" i="1" dirty="0" err="1">
                <a:solidFill>
                  <a:srgbClr val="996633"/>
                </a:solidFill>
              </a:rPr>
              <a:t>Lov</a:t>
            </a:r>
            <a:r>
              <a:rPr lang="en-US" sz="2800" i="1" dirty="0" err="1">
                <a:solidFill>
                  <a:srgbClr val="996633"/>
                </a:solidFill>
                <a:cs typeface="Arial" charset="0"/>
              </a:rPr>
              <a:t>á</a:t>
            </a:r>
            <a:r>
              <a:rPr lang="en-US" sz="2800" i="1" dirty="0" err="1">
                <a:solidFill>
                  <a:srgbClr val="996633"/>
                </a:solidFill>
              </a:rPr>
              <a:t>sz</a:t>
            </a:r>
            <a:r>
              <a:rPr lang="en-US" sz="2800" i="1" dirty="0">
                <a:solidFill>
                  <a:srgbClr val="996633"/>
                </a:solidFill>
              </a:rPr>
              <a:t> et. al </a:t>
            </a:r>
            <a:r>
              <a:rPr lang="en-US" sz="2800" dirty="0" smtClean="0"/>
              <a:t>(different views of the same class of objects).</a:t>
            </a:r>
            <a:endParaRPr lang="ru-RU" sz="2800" i="1" dirty="0"/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2435225" y="647510"/>
            <a:ext cx="47053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3333CC"/>
                </a:solidFill>
                <a:latin typeface="Comic Sans MS" pitchFamily="66" charset="0"/>
              </a:rPr>
              <a:t>Related research</a:t>
            </a:r>
            <a:endParaRPr lang="ru-RU" sz="44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214282" y="3666574"/>
            <a:ext cx="82028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Early work: </a:t>
            </a:r>
            <a:r>
              <a:rPr lang="en-US" sz="2800" dirty="0" smtClean="0">
                <a:solidFill>
                  <a:srgbClr val="996633"/>
                </a:solidFill>
              </a:rPr>
              <a:t>[Chung Graham </a:t>
            </a:r>
            <a:r>
              <a:rPr lang="en-US" sz="2800" dirty="0">
                <a:solidFill>
                  <a:srgbClr val="996633"/>
                </a:solidFill>
              </a:rPr>
              <a:t>Wilson </a:t>
            </a:r>
            <a:r>
              <a:rPr lang="en-US" sz="2800" dirty="0" smtClean="0">
                <a:solidFill>
                  <a:srgbClr val="996633"/>
                </a:solidFill>
              </a:rPr>
              <a:t>89</a:t>
            </a:r>
            <a:r>
              <a:rPr lang="en-US" sz="2800" dirty="0" smtClean="0"/>
              <a:t>; </a:t>
            </a:r>
            <a:r>
              <a:rPr lang="en-US" sz="2800" dirty="0" err="1">
                <a:solidFill>
                  <a:srgbClr val="996633"/>
                </a:solidFill>
              </a:rPr>
              <a:t>Bondy</a:t>
            </a:r>
            <a:r>
              <a:rPr lang="en-US" sz="2800" dirty="0">
                <a:solidFill>
                  <a:srgbClr val="996633"/>
                </a:solidFill>
              </a:rPr>
              <a:t> </a:t>
            </a:r>
            <a:r>
              <a:rPr lang="en-US" sz="2800" dirty="0" smtClean="0">
                <a:solidFill>
                  <a:srgbClr val="996633"/>
                </a:solidFill>
              </a:rPr>
              <a:t>97]</a:t>
            </a: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2064957"/>
            <a:ext cx="80810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Lagrangians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996633"/>
                </a:solidFill>
              </a:rPr>
              <a:t>[</a:t>
            </a:r>
            <a:r>
              <a:rPr lang="en-US" sz="2800" dirty="0" err="1" smtClean="0">
                <a:solidFill>
                  <a:srgbClr val="996633"/>
                </a:solidFill>
              </a:rPr>
              <a:t>Motzkin</a:t>
            </a:r>
            <a:r>
              <a:rPr lang="en-US" sz="2800" dirty="0" smtClean="0">
                <a:solidFill>
                  <a:srgbClr val="996633"/>
                </a:solidFill>
              </a:rPr>
              <a:t> Straus 65; </a:t>
            </a:r>
            <a:r>
              <a:rPr lang="en-US" sz="2800" dirty="0" err="1" smtClean="0">
                <a:solidFill>
                  <a:srgbClr val="996633"/>
                </a:solidFill>
              </a:rPr>
              <a:t>Frankl</a:t>
            </a:r>
            <a:r>
              <a:rPr lang="en-US" sz="2800" dirty="0" smtClean="0">
                <a:solidFill>
                  <a:srgbClr val="996633"/>
                </a:solidFill>
              </a:rPr>
              <a:t> </a:t>
            </a:r>
            <a:r>
              <a:rPr lang="en-US" sz="2800" dirty="0" err="1" smtClean="0">
                <a:solidFill>
                  <a:srgbClr val="996633"/>
                </a:solidFill>
              </a:rPr>
              <a:t>Rödl</a:t>
            </a:r>
            <a:r>
              <a:rPr lang="en-US" sz="2800" dirty="0" smtClean="0">
                <a:solidFill>
                  <a:srgbClr val="996633"/>
                </a:solidFill>
              </a:rPr>
              <a:t> 83; </a:t>
            </a:r>
          </a:p>
          <a:p>
            <a:r>
              <a:rPr lang="en-US" sz="2800" dirty="0" err="1" smtClean="0">
                <a:solidFill>
                  <a:srgbClr val="996633"/>
                </a:solidFill>
              </a:rPr>
              <a:t>Frankl</a:t>
            </a:r>
            <a:r>
              <a:rPr lang="en-US" sz="2800" dirty="0" smtClean="0">
                <a:solidFill>
                  <a:srgbClr val="996633"/>
                </a:solidFill>
              </a:rPr>
              <a:t> </a:t>
            </a:r>
            <a:r>
              <a:rPr lang="en-US" sz="2800" dirty="0" err="1" smtClean="0">
                <a:solidFill>
                  <a:srgbClr val="996633"/>
                </a:solidFill>
              </a:rPr>
              <a:t>Füredi</a:t>
            </a:r>
            <a:r>
              <a:rPr lang="en-US" sz="2800" dirty="0" smtClean="0">
                <a:solidFill>
                  <a:srgbClr val="996633"/>
                </a:solidFill>
              </a:rPr>
              <a:t> 89]</a:t>
            </a:r>
            <a:endParaRPr lang="en-US" sz="2800" dirty="0">
              <a:solidFill>
                <a:srgbClr val="9966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5099" y="1949124"/>
            <a:ext cx="85486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Single-purposed </a:t>
            </a:r>
            <a:r>
              <a:rPr lang="en-US" sz="2800" dirty="0"/>
              <a:t>(so far): heavily oriented toward problems in asymptotic </a:t>
            </a:r>
            <a:r>
              <a:rPr lang="en-US" sz="2800" dirty="0" err="1"/>
              <a:t>extremal</a:t>
            </a:r>
            <a:r>
              <a:rPr lang="en-US" sz="2800" dirty="0"/>
              <a:t> </a:t>
            </a:r>
            <a:r>
              <a:rPr lang="en-US" sz="2800" dirty="0" err="1"/>
              <a:t>combinatorics</a:t>
            </a:r>
            <a:r>
              <a:rPr lang="en-US" sz="2800" dirty="0"/>
              <a:t>.</a:t>
            </a:r>
            <a:endParaRPr lang="ru-RU" sz="2800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65099" y="3580117"/>
            <a:ext cx="86423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We </a:t>
            </a:r>
            <a:r>
              <a:rPr lang="en-US" sz="2800" dirty="0"/>
              <a:t>work with arbitrary universal first-order theories in predicate logic (digraphs, </a:t>
            </a:r>
            <a:r>
              <a:rPr lang="en-US" sz="2800" dirty="0" err="1"/>
              <a:t>hypergraphs</a:t>
            </a:r>
            <a:r>
              <a:rPr lang="en-US" sz="2800" dirty="0"/>
              <a:t> etc.)... </a:t>
            </a:r>
            <a:endParaRPr lang="ru-RU" sz="2800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714612" y="684843"/>
            <a:ext cx="37036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CC"/>
                </a:solidFill>
                <a:latin typeface="Comic Sans MS" pitchFamily="66" charset="0"/>
              </a:rPr>
              <a:t>Some </a:t>
            </a:r>
            <a:r>
              <a:rPr lang="en-US" sz="3200" dirty="0" err="1">
                <a:solidFill>
                  <a:srgbClr val="3333CC"/>
                </a:solidFill>
                <a:latin typeface="Comic Sans MS" pitchFamily="66" charset="0"/>
              </a:rPr>
              <a:t>differencies</a:t>
            </a:r>
            <a:endParaRPr lang="ru-RU" sz="32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5099" y="5219048"/>
            <a:ext cx="76145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We mostly concentrate on </a:t>
            </a:r>
            <a:r>
              <a:rPr lang="en-US" sz="2800" dirty="0" smtClean="0">
                <a:solidFill>
                  <a:srgbClr val="3333CC"/>
                </a:solidFill>
              </a:rPr>
              <a:t>syntax</a:t>
            </a:r>
            <a:r>
              <a:rPr lang="en-US" sz="2800" dirty="0" smtClean="0"/>
              <a:t>; </a:t>
            </a:r>
            <a:r>
              <a:rPr lang="en-US" sz="2800" dirty="0" smtClean="0">
                <a:solidFill>
                  <a:srgbClr val="3333CC"/>
                </a:solidFill>
              </a:rPr>
              <a:t>semantics</a:t>
            </a:r>
          </a:p>
          <a:p>
            <a:r>
              <a:rPr lang="en-US" sz="2800" dirty="0"/>
              <a:t>i</a:t>
            </a:r>
            <a:r>
              <a:rPr lang="en-US" sz="2800" dirty="0" smtClean="0"/>
              <a:t>s primarily used for motivations and intuition.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07975" y="109538"/>
            <a:ext cx="8528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3333CC"/>
                </a:solidFill>
                <a:latin typeface="Comic Sans MS" pitchFamily="66" charset="0"/>
              </a:rPr>
              <a:t>Set-up, or some bits of logic</a:t>
            </a:r>
            <a:endParaRPr lang="ru-RU" sz="400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50825" y="922338"/>
            <a:ext cx="8642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solidFill>
                  <a:srgbClr val="FF00FF"/>
                </a:solidFill>
                <a:latin typeface="Times New Roman" pitchFamily="18" charset="0"/>
              </a:rPr>
              <a:t>T</a:t>
            </a:r>
            <a:r>
              <a:rPr lang="en-US" sz="2800"/>
              <a:t> is a </a:t>
            </a:r>
            <a:r>
              <a:rPr lang="en-US" sz="2800">
                <a:solidFill>
                  <a:srgbClr val="FF5050"/>
                </a:solidFill>
              </a:rPr>
              <a:t>universal</a:t>
            </a:r>
            <a:r>
              <a:rPr lang="en-US" sz="2800"/>
              <a:t> theory in a language </a:t>
            </a:r>
            <a:r>
              <a:rPr lang="en-US" sz="2800">
                <a:solidFill>
                  <a:srgbClr val="FF5050"/>
                </a:solidFill>
              </a:rPr>
              <a:t>without constants of function symbols</a:t>
            </a:r>
            <a:r>
              <a:rPr lang="en-US" sz="2800"/>
              <a:t>.</a:t>
            </a:r>
            <a:endParaRPr lang="ru-RU" sz="2800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250825" y="1979613"/>
            <a:ext cx="86423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99CC00"/>
                </a:solidFill>
              </a:rPr>
              <a:t>Examples. </a:t>
            </a:r>
            <a:r>
              <a:rPr lang="en-US" sz="2800" dirty="0"/>
              <a:t>Graphs, graphs without induced copies of </a:t>
            </a:r>
            <a:r>
              <a:rPr lang="en-US" sz="2800" i="1" dirty="0">
                <a:solidFill>
                  <a:srgbClr val="FF00FF"/>
                </a:solidFill>
                <a:latin typeface="Times New Roman" pitchFamily="18" charset="0"/>
              </a:rPr>
              <a:t>H</a:t>
            </a:r>
            <a:r>
              <a:rPr lang="en-US" sz="2800" dirty="0"/>
              <a:t> for a fixed </a:t>
            </a:r>
            <a:r>
              <a:rPr lang="en-US" sz="2800" i="1" dirty="0">
                <a:solidFill>
                  <a:srgbClr val="FF00FF"/>
                </a:solidFill>
                <a:latin typeface="Times New Roman" pitchFamily="18" charset="0"/>
              </a:rPr>
              <a:t>H</a:t>
            </a:r>
            <a:r>
              <a:rPr lang="en-US" sz="2800" dirty="0"/>
              <a:t>, 3-hypergraphs  (possibly also with forbidden substructures), digraphs… you name it.</a:t>
            </a:r>
            <a:endParaRPr lang="ru-RU" sz="2800" dirty="0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50825" y="3463925"/>
            <a:ext cx="86423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 dirty="0">
                <a:solidFill>
                  <a:srgbClr val="FF00FF"/>
                </a:solidFill>
                <a:latin typeface="Times New Roman" pitchFamily="18" charset="0"/>
              </a:rPr>
              <a:t>M</a:t>
            </a:r>
            <a:r>
              <a:rPr lang="en-US" sz="2800" dirty="0">
                <a:solidFill>
                  <a:srgbClr val="FF00FF"/>
                </a:solidFill>
              </a:rPr>
              <a:t>,</a:t>
            </a:r>
            <a:r>
              <a:rPr lang="en-US" sz="2800" i="1" dirty="0">
                <a:solidFill>
                  <a:srgbClr val="FF00FF"/>
                </a:solidFill>
                <a:latin typeface="Times New Roman" pitchFamily="18" charset="0"/>
              </a:rPr>
              <a:t>N</a:t>
            </a:r>
            <a:r>
              <a:rPr lang="en-US" sz="2800" dirty="0"/>
              <a:t> two models: </a:t>
            </a:r>
            <a:r>
              <a:rPr lang="en-US" sz="2800" i="1" dirty="0">
                <a:solidFill>
                  <a:srgbClr val="FF00FF"/>
                </a:solidFill>
                <a:latin typeface="Times New Roman" pitchFamily="18" charset="0"/>
              </a:rPr>
              <a:t>M </a:t>
            </a:r>
            <a:r>
              <a:rPr lang="en-US" sz="2800" dirty="0"/>
              <a:t>is viewed as a fixed </a:t>
            </a:r>
            <a:r>
              <a:rPr lang="en-US" sz="2800" dirty="0">
                <a:solidFill>
                  <a:srgbClr val="FF5050"/>
                </a:solidFill>
              </a:rPr>
              <a:t>template</a:t>
            </a:r>
            <a:r>
              <a:rPr lang="en-US" sz="2800" dirty="0"/>
              <a:t>, whereas the size of </a:t>
            </a:r>
            <a:r>
              <a:rPr lang="en-US" sz="2800" i="1" dirty="0">
                <a:solidFill>
                  <a:srgbClr val="FF00FF"/>
                </a:solidFill>
                <a:latin typeface="Times New Roman" pitchFamily="18" charset="0"/>
              </a:rPr>
              <a:t>N</a:t>
            </a:r>
            <a:r>
              <a:rPr lang="en-US" sz="2800" dirty="0"/>
              <a:t> grows to infinity. </a:t>
            </a:r>
            <a:r>
              <a:rPr lang="en-US" sz="2800" i="1" dirty="0">
                <a:solidFill>
                  <a:srgbClr val="FF00FF"/>
                </a:solidFill>
                <a:latin typeface="Times New Roman" pitchFamily="18" charset="0"/>
              </a:rPr>
              <a:t>p</a:t>
            </a:r>
            <a:r>
              <a:rPr lang="en-US" sz="2800" dirty="0">
                <a:solidFill>
                  <a:srgbClr val="FF00FF"/>
                </a:solidFill>
              </a:rPr>
              <a:t>(</a:t>
            </a:r>
            <a:r>
              <a:rPr lang="en-US" sz="2800" i="1" dirty="0">
                <a:solidFill>
                  <a:srgbClr val="FF00FF"/>
                </a:solidFill>
                <a:latin typeface="Times New Roman" pitchFamily="18" charset="0"/>
              </a:rPr>
              <a:t>M</a:t>
            </a:r>
            <a:r>
              <a:rPr lang="en-US" sz="2800" dirty="0">
                <a:solidFill>
                  <a:srgbClr val="FF00FF"/>
                </a:solidFill>
              </a:rPr>
              <a:t>,</a:t>
            </a:r>
            <a:r>
              <a:rPr lang="en-US" sz="2800" i="1" dirty="0">
                <a:solidFill>
                  <a:srgbClr val="FF00FF"/>
                </a:solidFill>
                <a:latin typeface="Times New Roman" pitchFamily="18" charset="0"/>
              </a:rPr>
              <a:t>N</a:t>
            </a:r>
            <a:r>
              <a:rPr lang="en-US" sz="2800" dirty="0">
                <a:solidFill>
                  <a:srgbClr val="FF00FF"/>
                </a:solidFill>
              </a:rPr>
              <a:t>)</a:t>
            </a:r>
            <a:r>
              <a:rPr lang="en-US" sz="2800" dirty="0"/>
              <a:t> is the probability (aka density) that 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|</a:t>
            </a:r>
            <a:r>
              <a:rPr lang="en-US" sz="2800" i="1" dirty="0">
                <a:solidFill>
                  <a:srgbClr val="FF00FF"/>
                </a:solidFill>
                <a:latin typeface="Times New Roman" pitchFamily="18" charset="0"/>
              </a:rPr>
              <a:t>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|</a:t>
            </a:r>
            <a:r>
              <a:rPr lang="en-US" sz="2800" dirty="0"/>
              <a:t> randomly chosen vertices in </a:t>
            </a:r>
            <a:r>
              <a:rPr lang="en-US" sz="2800" i="1" dirty="0">
                <a:solidFill>
                  <a:srgbClr val="FF00FF"/>
                </a:solidFill>
                <a:latin typeface="Times New Roman" pitchFamily="18" charset="0"/>
              </a:rPr>
              <a:t>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/>
              <a:t>induce a sub-model isomorphic to </a:t>
            </a:r>
            <a:r>
              <a:rPr lang="en-US" sz="2800" i="1" dirty="0">
                <a:solidFill>
                  <a:srgbClr val="FF00FF"/>
                </a:solidFill>
                <a:latin typeface="Times New Roman" pitchFamily="18" charset="0"/>
              </a:rPr>
              <a:t>M</a:t>
            </a:r>
            <a:r>
              <a:rPr lang="en-US" sz="2800" dirty="0"/>
              <a:t>.</a:t>
            </a:r>
            <a:endParaRPr lang="ru-RU" sz="2800" dirty="0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42888" y="5375275"/>
            <a:ext cx="86582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Asymptotic extremal combinatorics: what can we say about relations between </a:t>
            </a:r>
            <a:r>
              <a:rPr lang="en-US" sz="2800" i="1">
                <a:solidFill>
                  <a:srgbClr val="FF00FF"/>
                </a:solidFill>
                <a:latin typeface="Times New Roman" pitchFamily="18" charset="0"/>
              </a:rPr>
              <a:t>p</a:t>
            </a:r>
            <a:r>
              <a:rPr lang="en-US" sz="2800">
                <a:solidFill>
                  <a:srgbClr val="FF00FF"/>
                </a:solidFill>
                <a:latin typeface="Times New Roman" pitchFamily="18" charset="0"/>
              </a:rPr>
              <a:t>(</a:t>
            </a:r>
            <a:r>
              <a:rPr lang="en-US" sz="2800" i="1">
                <a:solidFill>
                  <a:srgbClr val="FF00FF"/>
                </a:solidFill>
                <a:latin typeface="Times New Roman" pitchFamily="18" charset="0"/>
              </a:rPr>
              <a:t>M</a:t>
            </a:r>
            <a:r>
              <a:rPr lang="en-US" sz="2800" baseline="-25000">
                <a:solidFill>
                  <a:srgbClr val="FF00FF"/>
                </a:solidFill>
                <a:latin typeface="Times New Roman" pitchFamily="18" charset="0"/>
              </a:rPr>
              <a:t>1</a:t>
            </a:r>
            <a:r>
              <a:rPr lang="en-US" sz="2800">
                <a:solidFill>
                  <a:srgbClr val="FF00FF"/>
                </a:solidFill>
                <a:latin typeface="Times New Roman" pitchFamily="18" charset="0"/>
              </a:rPr>
              <a:t>,</a:t>
            </a:r>
            <a:r>
              <a:rPr lang="en-US" sz="2800" i="1">
                <a:solidFill>
                  <a:srgbClr val="FF00FF"/>
                </a:solidFill>
                <a:latin typeface="Times New Roman" pitchFamily="18" charset="0"/>
              </a:rPr>
              <a:t>N</a:t>
            </a:r>
            <a:r>
              <a:rPr lang="en-US" sz="2800">
                <a:solidFill>
                  <a:srgbClr val="FF00FF"/>
                </a:solidFill>
                <a:latin typeface="Times New Roman" pitchFamily="18" charset="0"/>
              </a:rPr>
              <a:t>), </a:t>
            </a:r>
            <a:r>
              <a:rPr lang="en-US" sz="2800" i="1">
                <a:solidFill>
                  <a:srgbClr val="FF00FF"/>
                </a:solidFill>
                <a:latin typeface="Times New Roman" pitchFamily="18" charset="0"/>
              </a:rPr>
              <a:t>p</a:t>
            </a:r>
            <a:r>
              <a:rPr lang="en-US" sz="2800">
                <a:solidFill>
                  <a:srgbClr val="FF00FF"/>
                </a:solidFill>
                <a:latin typeface="Times New Roman" pitchFamily="18" charset="0"/>
              </a:rPr>
              <a:t>(</a:t>
            </a:r>
            <a:r>
              <a:rPr lang="en-US" sz="2800" i="1">
                <a:solidFill>
                  <a:srgbClr val="FF00FF"/>
                </a:solidFill>
                <a:latin typeface="Times New Roman" pitchFamily="18" charset="0"/>
              </a:rPr>
              <a:t>M</a:t>
            </a:r>
            <a:r>
              <a:rPr lang="en-US" sz="2800" baseline="-25000">
                <a:solidFill>
                  <a:srgbClr val="FF00FF"/>
                </a:solidFill>
                <a:latin typeface="Times New Roman" pitchFamily="18" charset="0"/>
              </a:rPr>
              <a:t>2</a:t>
            </a:r>
            <a:r>
              <a:rPr lang="en-US" sz="2800">
                <a:solidFill>
                  <a:srgbClr val="FF00FF"/>
                </a:solidFill>
                <a:latin typeface="Times New Roman" pitchFamily="18" charset="0"/>
              </a:rPr>
              <a:t>,</a:t>
            </a:r>
            <a:r>
              <a:rPr lang="en-US" sz="2800" i="1">
                <a:solidFill>
                  <a:srgbClr val="FF00FF"/>
                </a:solidFill>
                <a:latin typeface="Times New Roman" pitchFamily="18" charset="0"/>
              </a:rPr>
              <a:t>N</a:t>
            </a:r>
            <a:r>
              <a:rPr lang="en-US" sz="2800">
                <a:solidFill>
                  <a:srgbClr val="FF00FF"/>
                </a:solidFill>
                <a:latin typeface="Times New Roman" pitchFamily="18" charset="0"/>
              </a:rPr>
              <a:t>),…, </a:t>
            </a:r>
            <a:r>
              <a:rPr lang="en-US" sz="2800" i="1">
                <a:solidFill>
                  <a:srgbClr val="FF00FF"/>
                </a:solidFill>
                <a:latin typeface="Times New Roman" pitchFamily="18" charset="0"/>
              </a:rPr>
              <a:t>p</a:t>
            </a:r>
            <a:r>
              <a:rPr lang="en-US" sz="2800">
                <a:solidFill>
                  <a:srgbClr val="FF00FF"/>
                </a:solidFill>
                <a:latin typeface="Times New Roman" pitchFamily="18" charset="0"/>
              </a:rPr>
              <a:t>(</a:t>
            </a:r>
            <a:r>
              <a:rPr lang="en-US" sz="2800" i="1">
                <a:solidFill>
                  <a:srgbClr val="FF00FF"/>
                </a:solidFill>
                <a:latin typeface="Times New Roman" pitchFamily="18" charset="0"/>
              </a:rPr>
              <a:t>M</a:t>
            </a:r>
            <a:r>
              <a:rPr lang="en-US" sz="2800" i="1" baseline="-25000">
                <a:solidFill>
                  <a:srgbClr val="FF00FF"/>
                </a:solidFill>
                <a:latin typeface="Times New Roman" pitchFamily="18" charset="0"/>
              </a:rPr>
              <a:t>h</a:t>
            </a:r>
            <a:r>
              <a:rPr lang="en-US" sz="2800">
                <a:solidFill>
                  <a:srgbClr val="FF00FF"/>
                </a:solidFill>
                <a:latin typeface="Times New Roman" pitchFamily="18" charset="0"/>
              </a:rPr>
              <a:t>,</a:t>
            </a:r>
            <a:r>
              <a:rPr lang="en-US" sz="2800" i="1">
                <a:solidFill>
                  <a:srgbClr val="FF00FF"/>
                </a:solidFill>
                <a:latin typeface="Times New Roman" pitchFamily="18" charset="0"/>
              </a:rPr>
              <a:t>N</a:t>
            </a:r>
            <a:r>
              <a:rPr lang="en-US" sz="2800">
                <a:solidFill>
                  <a:srgbClr val="FF00FF"/>
                </a:solidFill>
                <a:latin typeface="Times New Roman" pitchFamily="18" charset="0"/>
              </a:rPr>
              <a:t>)</a:t>
            </a:r>
            <a:r>
              <a:rPr lang="en-US" sz="2800"/>
              <a:t> for given templates </a:t>
            </a:r>
            <a:r>
              <a:rPr lang="en-US" sz="2800" i="1">
                <a:solidFill>
                  <a:srgbClr val="FF00FF"/>
                </a:solidFill>
                <a:latin typeface="Times New Roman" pitchFamily="18" charset="0"/>
              </a:rPr>
              <a:t>M</a:t>
            </a:r>
            <a:r>
              <a:rPr lang="en-US" sz="2800" baseline="-25000">
                <a:solidFill>
                  <a:srgbClr val="FF00FF"/>
                </a:solidFill>
                <a:latin typeface="Times New Roman" pitchFamily="18" charset="0"/>
              </a:rPr>
              <a:t>1</a:t>
            </a:r>
            <a:r>
              <a:rPr lang="en-US" sz="2800">
                <a:solidFill>
                  <a:srgbClr val="FF00FF"/>
                </a:solidFill>
                <a:latin typeface="Times New Roman" pitchFamily="18" charset="0"/>
              </a:rPr>
              <a:t>,…, </a:t>
            </a:r>
            <a:r>
              <a:rPr lang="en-US" sz="2800" i="1">
                <a:solidFill>
                  <a:srgbClr val="FF00FF"/>
                </a:solidFill>
                <a:latin typeface="Times New Roman" pitchFamily="18" charset="0"/>
              </a:rPr>
              <a:t>M</a:t>
            </a:r>
            <a:r>
              <a:rPr lang="en-US" sz="2800" i="1" baseline="-25000">
                <a:solidFill>
                  <a:srgbClr val="FF00FF"/>
                </a:solidFill>
                <a:latin typeface="Times New Roman" pitchFamily="18" charset="0"/>
              </a:rPr>
              <a:t>h</a:t>
            </a:r>
            <a:r>
              <a:rPr lang="en-US" sz="2800"/>
              <a:t>?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DMINISTRATOR@PGOKLOPSBCWYY577" val="3426"/>
  <p:tag name="DEFAULTDISPLAYSOURCE" val="\documentclass{slides}&#10;\usepackage{color}&#10;\newcommand{\home}{c:/work/cache/}&#10;\usepackage{\home myslides}&#10;\usepackage{amsfonts}&#10;\usepackage{amsmath}&#10;\usepackage{stmaryrd}&#10;\input{\home razb}&#10;\begin{document}&#10;&#10;\end{document}"/>
  <p:tag name="EMBEDFONTS" val="1"/>
  <p:tag name="FIRSTALEXANDER@OHBWNNNFUVWZY5H8" val="427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input{\home razb}&#10;\begin{document}&#10;\mystackedbox{\m{\scr F^\sigma_\ell} -- the set of all \m{\sigma}-flags\\ on \m{\ell} vertices}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193"/>
  <p:tag name="PICTUREFILESIZE" val="2136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input{\home razb}&#10;\begin{document}&#10;\mybox{\m{p(F_1,F)=\sum_{\widetilde F\in \scr F^\sigma_\ell}p(F_1,\widetilde F)p(\widetilde F,F)}}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345"/>
  <p:tag name="PICTUREFILESIZE" val="3369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input{\home razb}&#10;\begin{document}&#10;\m{\widetilde F}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15"/>
  <p:tag name="PICTUREFILESIZE" val="227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input{\home razb}&#10;\begin{document}&#10;\m{{\Bbb R}\scr F^\sigma} -- formal linear combinations of \m{\sigma}-flags with real coefficients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468"/>
  <p:tag name="PICTUREFILESIZE" val="484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input{\home razb}&#10;\begin{document}&#10;\mybox{\m{p(F_1,F)=\sum_{\widetilde F\in \scr F^\sigma_\ell}p(F_1,\widetilde F)p(\widetilde F,F)}}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345"/>
  <p:tag name="PICTUREFILESIZE" val="3369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input{\home razb}&#10;\begin{document}&#10;\mybox{\m{F_1=\sum_{\widetilde F\in \scr F^\sigma_\ell}p(F_1,\widetilde F)\cdot \widetilde F}}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249"/>
  <p:tag name="PICTUREFILESIZE" val="2437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input{\home razb}&#10;\begin{document}&#10;\m{\scr A^\sigma} -- factor of \m{{\Bbb R}\scr F^\sigma} by&#10;these relations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2"/>
  <p:tag name="PICTUREFILESIZE" val="2550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input{\home razb}&#10;\begin{document}&#10;\m{\widetilde F}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15"/>
  <p:tag name="PICTUREFILESIZE" val="227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input{\home razb}&#10;\begin{document}&#10;\blue{\m{\scr A^\sigma} becomes a commutative (associative) algebra}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467"/>
  <p:tag name="PICTUREFILESIZE" val="4456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273"/>
  <p:tag name="PICTUREFILESIZE" val="27068"/>
  <p:tag name="TEXPOINT" val="latex"/>
  <p:tag name="SOURCE" val="\documentclass{slides}&#10;\usepackage{color}&#10;\newcommand{\home}{c:/work/cache/}&#10;\usepackage{\home myslides}&#10;\usepackage{amsfonts}&#10;\usepackage{amsmath}&#10;\input{\home razb}&#10;\begin{document}&#10;\mybox{\m{F_1\cdot F_2 \red{\df} \sum_{\widetilde F} p(F_1,F_2;\widetilde F)\widetilde F}}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input{\home razb}&#10;\begin{document}&#10;\m{p(F_1,F_2;\widetilde F)} -- the probability that a random \red{sunflower} within \m{\widetilde F} has petals isomorphic to \m{F_1} and \m{F_2}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467"/>
  <p:tag name="PICTUREFILESIZE" val="7935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input{\home razb}&#10;\begin{document}&#10;\m{\widetilde F}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15"/>
  <p:tag name="PICTUREFILESIZE" val="227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input{\home razb}&#10;\begin{document}&#10;\m{F_1,\ldots,F_n,\ldots}  -- \blue{convergent} sequence of \m{\sigma}-flags (pointwise topology: \m{\lim_{n\rightarrow\infty}p(F_0,F_n)} exists for&#10;every \blue{fixed} \m{F_0})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7"/>
  <p:tag name="PICTUREFILESIZE" val="9140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input{\home razb}&#10;\begin{document}&#10;The formula \m{F_1\cdot F_2 = \sum_{\widetilde F} p(F_1,F_2;\widetilde F)\widetilde F} becomes increasingly more accurate when evaluated at \m{F_n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6"/>
  <p:tag name="PICTUREFILESIZE" val="7998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input{\home razb}&#10;\begin{document}&#10;\mybox{\red{$\Hom^+(\scr A^\sigma,{\Bbb R})$}}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148"/>
  <p:tag name="PICTUREFILESIZE" val="1273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input{\home razb}&#10;\begin{document}&#10;In the limit we have an \blue{algebra homomorphism} \m{\phi\function{\scr A^\sigma}{\Bbb R}} such that \m{\phi(F)\geq 0} for all flags \m{F}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467"/>
  <p:tag name="PICTUREFILESIZE" val="6128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Attempt 1.} \m{(X,\mu)} is a non-atomic measure space, and \m{N} is a measurable model with&#10;\m{|N|=X}. \m{p(M,N)} are readily definable and give rise to an &#10;element \m{\phi_N\in \Hom^+(\scr A^0,{\Bbb R})}.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7"/>
  <p:tag name="PICTUREFILESIZE" val="12823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red{Incomplete even for graphs!} The element of &#10;\m{\Hom^+(\scr A^0[T_{Graph}],{\Bbb R})} that corresponds to &#10;\red{random} graphs does not have a model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9"/>
  <p:tag name="PICTUREFILESIZE" val="9592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Attempt 2.} \m{(X,\mu)} is a non-atomic measure space, &#10;and \m{N} is a \red{fuzzy} measurable &#10;model on \m{X}. E.g., in case of graphs a {\em graphon} is&#10;defined as a symmetric function \m{W\function{X^2}{[0,1]}}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7"/>
  <p:tag name="PICTUREFILESIZE" val="12845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Good news:} \cite{Lov\'asz,  B.~Szegedy 04} this semantics&#10;is complete for graphs. \m{W\equiv 1/2} -- the random graph.&#10;&#10;\vspace{-0.5cm}&#10;\green{Bad News:} \cite{Elek, B.~Szegedy 08} it is still incomplete for&#10;3-graphs.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6"/>
  <p:tag name="PICTUREFILESIZE" val="1512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460"/>
  <p:tag name="PICTUREFILESIZE" val="40091"/>
  <p:tag name="TEXPOINT" val="latex"/>
  <p:tag name="SOURCE" val="\documentclass{slides}&#10;\usepackage{color}&#10;\newcommand{\home}{c:/work/cache/}&#10;\usepackage{\home myslides}&#10;\usepackage{amsfonts}&#10;\usepackage{amsmath}&#10;\input{\home razb}&#10;\begin{document}&#10;\begin{center}&#10;\mystackedbox{\m{\mbox{ex}(n;K_r)} -- the maximal number of edges in a \m{K_r}-free graph on\\ \m{n}&#10;vertices}&#10;\end{center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Our conclusion:} we have to live &#10;without good semantics.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5"/>
  <p:tag name="PICTUREFILESIZE" val="4636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input{\home razb}&#10;\begin{document}&#10;\green{Theorem.} For the theories of graphs, digraphs, hypergraphs (and many other reasonable theories) \m{\scr A^\sigma} is \blue{free} (= the algebra of polynomials in countably many variables).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466"/>
  <p:tag name="PICTUREFILESIZE" val="12206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input{\home razb}&#10;\begin{document}&#10;\m{\Hom(\scr A^\sigma,{\Bbb R})} is \blue{trivial}...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224"/>
  <p:tag name="PICTUREFILESIZE" val="1549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input{\home razb}&#10;\begin{document}&#10;\mybox{\red{$f\geq_\sigma 0 \equiv \forall \phi\in \Hom^+(\scr A^\sigma,{\Bbb R}) (\phi(f)\geq 0)$}}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394"/>
  <p:tag name="PICTUREFILESIZE" val="3282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input{\home razb}&#10;\begin{document}&#10;but its semi-algebraic subset \m{\Hom^+(\scr A^\sigma,{\Bbb R})} is \blue{extremely} complicated and essentially equivalent to asymptotic extremal combinatorics.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466"/>
  <p:tag name="PICTUREFILESIZE" val="9737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mystackedbox{\red{$\eval{\cdot}{\sigma}\function{\scr A^\sigma}{\scr A^0}$}\\ (\blue{linear} operator)}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128"/>
  <p:tag name="PICTUREFILESIZE" val="1644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input{\home razb}&#10;\begin{document}&#10;Measure the probability that\\ \m{k} randomly chosen vertices\\ induce \m{\sigma}, \blue{and} fixing \m{l-k}\\ more vertices you get \m{F_1}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287"/>
  <p:tag name="PICTUREFILESIZE" val="7974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mybox{\m{f\geq_\sigma 0 \Rightarrow \eval{f}{\sigma}\geq 0}}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189"/>
  <p:tag name="PICTUREFILESIZE" val="1326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mybox{\red{$\eval{f^2}{\sigma}\geq 0$}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3"/>
  <p:tag name="PICTUREFILESIZE" val="889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More generally,&#10;\begin{center}&#10;\mybox{\red{$\eval{Ff^2}{\sigma}\geq 0$}}&#10;\end{center}&#10;(\m{F} a flag).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92"/>
  <p:tag name="PICTUREFILESIZE" val="575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365"/>
  <p:tag name="PICTUREFILESIZE" val="59405"/>
  <p:tag name="TEXPOINT" val="latex"/>
  <p:tag name="SOURCE" val="\documentclass{slides}&#10;\usepackage{color}&#10;\newcommand{\home}{c:/work/cache/}&#10;\usepackage{\home myslides}&#10;\usepackage{amsfonts}&#10;\usepackage{amsmath}&#10;\input{\home razb}&#10;\begin{document}&#10;\green{Theorem.} \cite{Mantel 1907; Tur\'an 41} \dm{\mbox{ex}(n;K_r)\approx&#10;\of{1-\frac 1{r-1}}{n\choose 2}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Let \m{\pi\function{\scr A^{\sigma_0}}{\scr A^{\sigma_1}}} be a \blue{positive} (\m{\pi(F)} is a non-negative sum of flags) algebra homomorphism. Then&#10;\vspace{-1cm}&#10;\begin{center}&#10;\mybox{\red{$f\geq_{\sigma_0}0 \Rightarrow \pi(f)\geq_{\sigma_1}0$}}&#10;\end{center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5"/>
  <p:tag name="PICTUREFILESIZE" val="10400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m{T_{Graph}\leadsto T_{Digraph}} -- \red{erasing} &#10;interpretation. &#10;&#10;\begin{center}&#10;\vspace{-0.5cm}&#10;\mybox{\red{$\pi\function{\scr A^0[T_{Graph}]}{\scr &#10;A^0[T_{Digraph}]}$}}&#10;\end{center}&#10;&#10;\vspace{-0.5cm}&#10;\m{\pi(K_3)\df \vec C_3+\vec T_3} -- example of a computation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6"/>
  <p:tag name="PICTUREFILESIZE" val="11586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mybox{\red{$\pi\function{\scr A^0[T_{Graph}]}{\scr A^1[T_{3-Hypergraph}]}$}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68"/>
  <p:tag name="PICTUREFILESIZE" val="3108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Axioms:} \dm{F\geq_\sigma 0\ (F\in\scr F^\sigma) &#10;\hspace{2cm} f^2\geq_\sigma 0\ (f\in\scr A^\sigma)}  &#10;\green{Inference rules:}&#10;\dm{&#10;\binaryinf{f\geq_\sigma 0}{g\geq_\sigma 0}{\alpha f+\beta g\geq_\sigma 0}\&#10;(\alpha,\beta\geq 0)\hspace{2cm}&#10;\binaryinf{f\geq_\sigma 0}{g\geq_\sigma 0}{fg\geq_\sigma 0}&#10;}&#10;\dm{&#10;\unaryinf{f\geq_\sigma 0}{\eval{f}{\sigma,\eta}\geq_{\sigma|_\eta}&#10;0} \hspace{2cm}&#10;\unaryinf{f\geq_{\sigma|_\eta} 0}{\pi^{\sigma,\eta}(f)\geq_\sigma 0}&#10;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70"/>
  <p:tag name="PICTUREFILESIZE" val="18693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Theorem.}  \cite{H. Hatami Norin 10} Even in &#10;the theory of ordinary graphs, Cauchy-Shwarz &#10;calculus is \blue{incomplete}. &#10;&#10;\green{Theorem.} \cite{H. Hatami Norin 10} Even in &#10;the theory of ordinary graphs, the problem &#10;\m{f\stackrel ?\geq 0} is \blue{undecidable} and&#10;even \blue{not recursively enumerable}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8"/>
  <p:tag name="PICTUREFILESIZE" val="20551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mystackedbox{\red{No finite procedure ever to&#10;prove all&#10;}\\&#10;\red{true statements in extremal combinatorics.}}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15"/>
  <p:tag name="PICTUREFILESIZE" val="3391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mystackedbox{\red{But how about ``lower bounds''}\\ \red{for explicit problems?}}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4"/>
  <p:tag name="PICTUREFILESIZE" val="2592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By compactness, there exists an \red{extremal} \m{\phi_0} minimizing \m{f}, and we can concentrate on it. 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465"/>
  <p:tag name="PICTUREFILESIZE" val="6114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Main advantage over naive arguments}: the goal function \m{f} does not depend on the number of vertices. 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466"/>
  <p:tag name="PICTUREFILESIZE" val="7755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m{f\function{\Hom^+(\scr A^\sigma,{\Bbb R})}{\Bbb R}} -- a continuous&#10;function  (e.g. \red{coordinate} functions \m{\phi\mapsto \phi(F)}, or their&#10;continuous combinations). Our goal: \m{f\geq 0}.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467"/>
  <p:tag name="PICTUREFILESIZE" val="953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input{\home razb}&#10;\begin{document}&#10;\mystackedbox{\m{m&gt;\mbox{ex}(n;K_r)} edges \m{\Rightarrow}&#10;at least one copy of \m{K_r}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2"/>
  <p:tag name="PICTUREFILESIZE" val="2626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m{\partial_1\function{\scr A^0}{\scr A^1}} -- \red{linear} function.&#10;Intuition: the element \m{\partial_1(f)} measures ``influence'' on the value \m{\phi(f)} caused by ``removing'' from \m{\phi} the distinguished vertex. 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467"/>
  <p:tag name="PICTUREFILESIZE" val="11379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Similarly for edge removal (\m{\partial_E\function{\scr A^0}{\scr A^E}} in graph theory) etc.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465"/>
  <p:tag name="PICTUREFILESIZE" val="5419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Theorem.} If \m{\phi} is extremal for \m{f} then \m{\partial_1(f)} is ``identically zero on \m{\phi}''. In particular,&#10;\vspace{-1cm}&#10;\begin{center}&#10;\m{\eval{\partial_1(f)g}{1}=0  \ (g\in\scr A^1)}&#10;\end{center} 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466"/>
  <p:tag name="PICTUREFILESIZE" val="8125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dm{\sigma\ \mbox{a type,}\ \phi\in \Hom^+(\scr A^0, {\Bbb R})}&#10;Intuitively, we ``should have'' a natural \blue{probability distribution} on \m{\Hom^+(\scr A^\sigma,{\Bbb R})} (pick a ``copy'' of \m{\sigma} in ``the set of vertices'' uniformly at random).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484"/>
  <p:tag name="PICTUREFILESIZE" val="14450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Theorem (loose statement)}. &#10;These distributions can be \red{naturally and uniquely}&#10;defined in general situation in \red{terms of \m{\phi} only} (without referring to any semantical realizations), and they possess &#10;all expected properties.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467"/>
  <p:tag name="PICTUREFILESIZE" val="15508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input{\home razb}&#10;\begin{document}&#10;\begin{itemize}&#10;\item \m{\rho} -- the  \red{edge density}; \m{m=\rho{n \choose 2}}&#10;\item \m{g_r(\rho)} -- \blue{guaranteed} density of \m{K_r} given \m{\rho}; \# of \m{K_r} is \m{g_r(\rho){n\choose r}}&#10;\end{itemize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448"/>
  <p:tag name="PICTUREFILESIZE" val="9699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Theorem} \cite{R 07}.&#10;For \m{r=3} and \dm{\rho\in\left[&#10;1-\frac 1t,\ 1-\frac 1{t+1}\right]}&#10;we have &#10;\textcolor{magenta}{&#10;\begin{eqnarray*}&#10;&amp;&amp;g_r(\rho) = \frac{(t-1)!}{(t-r+1)!(t(t+1))^{r-1}}\\&amp;&amp;\hspace{1cm}\cdot&#10;\of{t-(r-1)\sqrt{t(t-\rho(t+1))}}\\&amp;&amp;\hspace{1cm}\cdot\of{t+\sqrt{t(t-\rho(t+1))}}^{r-1}.&#10;\end{eqnarray*}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07"/>
  <p:tag name="PICTUREFILESIZE" val="16625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dm{\rho\in\left[&#10;1-\frac 1t,\ 1-\frac 1{t+1}\right]}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210"/>
  <p:tag name="PICTUREFILESIZE" val="1481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cite{Nikiforov 08}: \m{r=4}. \cite{Reiher 11}: arbitrary \m{r}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1"/>
  <p:tag name="PICTUREFILESIZE" val="2752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282"/>
  <p:tag name="PICTUREFILESIZE" val="17350"/>
  <p:tag name="TEXPOINT" val="latex"/>
  <p:tag name="SOURCE" val="\documentclass{slides}&#10;\usepackage{color}&#10;\newcommand{\home}{c:/work/cache/}&#10;\usepackage{\home myslides}&#10;\usepackage{amsfonts}&#10;\usepackage{amsmath}&#10;\input{\home razb}&#10;\begin{document}&#10;\m{t} large parts, one small part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m{\rho=\frac{m}{{n\choose 2}}} -- given edge density.&#10;&#10;\vspace{-0.5cm}&#10;\m{g_r(\rho)} -- the minimal possible density of \m{K_r}.&#10;&#10;&#10;\vspace{-0.5cm}&#10;\m{\rho&gt;1-\frac{1}{r-1}\Rightarrow g_r(\rho)&gt;0} \cite{Erd\&quot;os, Simonovits 1983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8"/>
  <p:tag name="PICTUREFILESIZE" val="12353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Another 4-vertices hypergraph missing in this picture is \m{U_4} (that&#10;has an unique edge).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6"/>
  <p:tag name="PICTUREFILESIZE" val="5822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Theorem} \cite{R 09}.&#10;No \m{K_4^3} \red{and} no \m{U_4} \blue{$\Rightarrow$}&#10;edge density \m{\leq 5/9}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6"/>
  <p:tag name="PICTUREFILESIZE" val="5498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Theorem.} \cite{Pikhurko 09} Tur\'an's &#10;configuration on the previous slide is the&#10;\blue{only} one achieveing \m{\phi(\rho)=5/9}&#10;(with \blue{both} constraints \m{\phi(K^3_4)=\phi(U_4)=0})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6"/>
  <p:tag name="PICTUREFILESIZE" val="11920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cite{R 10}: identifies two ``natural'' classes of&#10;hypergraphs including \blue{all known examples}&#10;and proves \m{\phi(\rho)\leq 5/9} in these &#10;classes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5"/>
  <p:tag name="PICTUREFILESIZE" val="9580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Theorem} \cite{Hladk\'y Kr\'al Norin 09} Every &#10;\m{\vec C_3}-free digraph must have a vertex of out-degree&#10; \m{\leq 0.3465n}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6"/>
  <p:tag name="PICTUREFILESIZE" val="8485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Theorem} \cite{Razborov 11} Caccetta--Haggkvist conjecture is true &#10;for digraphs missing three subgraphs shown below.&#10;\end{document}"/>
  <p:tag name="FILENAME" val="TP_tmp"/>
  <p:tag name="FORMAT" val="emf"/>
  <p:tag name="RES" val="1200"/>
  <p:tag name="BLEND" val="0"/>
  <p:tag name="TRANSPARENT" val="0"/>
  <p:tag name="TBUG" val="0"/>
  <p:tag name="ALLOWFS" val="0"/>
  <p:tag name="ORIGWIDTH" val="469"/>
  <p:tag name="PICTUREFILESIZE" val="989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Theorem.} &#10;\cite{Erd\&quot;os Stone 46}. \dm{\text{ex}(n; G_1,&#10;\ldots,G_h)\leq \frac{n^2}{2}\cdot &#10;\of{\frac{r-2}{r-1}+\red{o(1)}},} where \m{r} is the &#10;\blue{minimal} chromatic number of &#10;\m{G_1,\ldots,G_h}.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8"/>
  <p:tag name="PICTUREFILESIZE" val="12172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Asympoticially, \m{\text{ex}(n; G_1,\ldots, G_h)} is&#10;the same as the \blue{minimum} of &#10;\m{\text{ex}(n; G_i)}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8"/>
  <p:tag name="PICTUREFILESIZE" val="5873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Theorem.} &#10;\cite{Hladk\'y Kr\'al H. Hatami Norin Razborov 11} &#10;Every triangle-free graph on \m{5n} vertices has &#10;at most \m{n^5} copies of \m{C_5}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98"/>
  <p:tag name="PICTUREFILESIZE" val="9160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Theorem.} &#10;\cite{Hladk\'y Kr\'al H. Hatami Norin Razborov 11} &#10;Yes, it is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98"/>
  <p:tag name="PICTUREFILESIZE" val="4909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Same question for \blue{3-hypergraphs}:\\ \m{ex(n;K_4^{3})} -- the maximal number of 3-edges without a complete subgraph on 4 vertices.&#10;&#10;\vspace{-1cm}&#10;{\huge Big} open problem; Tur\'an's conjecture: &#10;\dm{ex(n;K_4^{3})\approx 5/9{n\choose 3}.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8"/>
  <p:tag name="PICTUREFILESIZE" val="18627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Simple oriented graphs without directed triangles \m{\vec C_3}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6"/>
  <p:tag name="PICTUREFILESIZE" val="4806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m{\text{ex}(n; \vec C_3)} does not make much sense: transitive&#10;tournament (orient every edge from left to right).&#10;\vspace{-0.5cm}&#10;&#10;\blue{CH conjecture}: there always exists a vertex of out-degree &#10;\m{\leq n/3}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9"/>
  <p:tag name="PICTUREFILESIZE" val="148216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5286</TotalTime>
  <Words>912</Words>
  <Application>Microsoft Office PowerPoint</Application>
  <PresentationFormat>On-screen Show (4:3)</PresentationFormat>
  <Paragraphs>120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Оформление по умолчанию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Alexander Razborov</dc:creator>
  <cp:lastModifiedBy>Alexander</cp:lastModifiedBy>
  <cp:revision>213</cp:revision>
  <dcterms:created xsi:type="dcterms:W3CDTF">2006-11-27T19:02:55Z</dcterms:created>
  <dcterms:modified xsi:type="dcterms:W3CDTF">2011-10-04T01:28:19Z</dcterms:modified>
</cp:coreProperties>
</file>