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366" r:id="rId4"/>
    <p:sldId id="415" r:id="rId5"/>
    <p:sldId id="416" r:id="rId6"/>
    <p:sldId id="417" r:id="rId7"/>
    <p:sldId id="418" r:id="rId8"/>
    <p:sldId id="411" r:id="rId9"/>
    <p:sldId id="419" r:id="rId10"/>
    <p:sldId id="431" r:id="rId11"/>
    <p:sldId id="414" r:id="rId12"/>
    <p:sldId id="262" r:id="rId13"/>
    <p:sldId id="434" r:id="rId14"/>
    <p:sldId id="384" r:id="rId15"/>
    <p:sldId id="422" r:id="rId16"/>
    <p:sldId id="423" r:id="rId17"/>
    <p:sldId id="365" r:id="rId18"/>
    <p:sldId id="435" r:id="rId19"/>
    <p:sldId id="436" r:id="rId20"/>
    <p:sldId id="437" r:id="rId21"/>
    <p:sldId id="438" r:id="rId22"/>
    <p:sldId id="383" r:id="rId23"/>
    <p:sldId id="432" r:id="rId24"/>
    <p:sldId id="430" r:id="rId25"/>
    <p:sldId id="424" r:id="rId26"/>
    <p:sldId id="425" r:id="rId27"/>
    <p:sldId id="396" r:id="rId28"/>
    <p:sldId id="412" r:id="rId29"/>
    <p:sldId id="426" r:id="rId30"/>
    <p:sldId id="429" r:id="rId31"/>
    <p:sldId id="427" r:id="rId32"/>
    <p:sldId id="428" r:id="rId33"/>
    <p:sldId id="397" r:id="rId34"/>
    <p:sldId id="387" r:id="rId35"/>
    <p:sldId id="391" r:id="rId36"/>
    <p:sldId id="392" r:id="rId37"/>
    <p:sldId id="279" r:id="rId38"/>
    <p:sldId id="399" r:id="rId39"/>
    <p:sldId id="354" r:id="rId40"/>
    <p:sldId id="342" r:id="rId41"/>
    <p:sldId id="343" r:id="rId42"/>
    <p:sldId id="344" r:id="rId43"/>
    <p:sldId id="364" r:id="rId44"/>
    <p:sldId id="400" r:id="rId45"/>
    <p:sldId id="401" r:id="rId46"/>
    <p:sldId id="267" r:id="rId47"/>
    <p:sldId id="375" r:id="rId48"/>
    <p:sldId id="376" r:id="rId49"/>
    <p:sldId id="377" r:id="rId50"/>
    <p:sldId id="378" r:id="rId51"/>
    <p:sldId id="361" r:id="rId52"/>
    <p:sldId id="268" r:id="rId53"/>
    <p:sldId id="402" r:id="rId54"/>
    <p:sldId id="403" r:id="rId55"/>
    <p:sldId id="413" r:id="rId56"/>
    <p:sldId id="404" r:id="rId57"/>
    <p:sldId id="405" r:id="rId58"/>
    <p:sldId id="406" r:id="rId59"/>
    <p:sldId id="407" r:id="rId60"/>
    <p:sldId id="408" r:id="rId61"/>
    <p:sldId id="409" r:id="rId62"/>
    <p:sldId id="410" r:id="rId63"/>
    <p:sldId id="448" r:id="rId64"/>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90" autoAdjust="0"/>
    <p:restoredTop sz="90252" autoAdjust="0"/>
  </p:normalViewPr>
  <p:slideViewPr>
    <p:cSldViewPr>
      <p:cViewPr>
        <p:scale>
          <a:sx n="100" d="100"/>
          <a:sy n="100" d="100"/>
        </p:scale>
        <p:origin x="-234" y="294"/>
      </p:cViewPr>
      <p:guideLst>
        <p:guide orient="horz" pos="2160"/>
        <p:guide pos="2880"/>
      </p:guideLst>
    </p:cSldViewPr>
  </p:slideViewPr>
  <p:notesTextViewPr>
    <p:cViewPr>
      <p:scale>
        <a:sx n="1" d="1"/>
        <a:sy n="1" d="1"/>
      </p:scale>
      <p:origin x="0" y="0"/>
    </p:cViewPr>
  </p:notesTextViewPr>
  <p:sorterViewPr>
    <p:cViewPr>
      <p:scale>
        <a:sx n="100" d="100"/>
        <a:sy n="100" d="100"/>
      </p:scale>
      <p:origin x="0" y="6372"/>
    </p:cViewPr>
  </p:sorterViewPr>
  <p:notesViewPr>
    <p:cSldViewPr>
      <p:cViewPr varScale="1">
        <p:scale>
          <a:sx n="83" d="100"/>
          <a:sy n="83" d="100"/>
        </p:scale>
        <p:origin x="-2574" y="-8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5C22975E-00B8-453F-9139-2D39FF3B312D}" type="datetimeFigureOut">
              <a:rPr lang="en-US" smtClean="0"/>
              <a:t>10/2/2011</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FA030F37-2208-4041-B280-F1290477232C}" type="slidenum">
              <a:rPr lang="en-US" smtClean="0"/>
              <a:t>‹#›</a:t>
            </a:fld>
            <a:endParaRPr lang="en-US"/>
          </a:p>
        </p:txBody>
      </p:sp>
    </p:spTree>
    <p:extLst>
      <p:ext uri="{BB962C8B-B14F-4D97-AF65-F5344CB8AC3E}">
        <p14:creationId xmlns:p14="http://schemas.microsoft.com/office/powerpoint/2010/main" val="417345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should change title to Resolution rather than Proof Complexity</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1</a:t>
            </a:fld>
            <a:endParaRPr lang="en-US"/>
          </a:p>
        </p:txBody>
      </p:sp>
    </p:spTree>
    <p:extLst>
      <p:ext uri="{BB962C8B-B14F-4D97-AF65-F5344CB8AC3E}">
        <p14:creationId xmlns:p14="http://schemas.microsoft.com/office/powerpoint/2010/main" val="233775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point</a:t>
            </a:r>
            <a:r>
              <a:rPr lang="en-US" baseline="0" dirty="0" smtClean="0"/>
              <a:t> out that, with space </a:t>
            </a:r>
            <a:r>
              <a:rPr lang="en-US" baseline="0" dirty="0" err="1" smtClean="0"/>
              <a:t>n^k</a:t>
            </a:r>
            <a:r>
              <a:rPr lang="en-US" baseline="0" dirty="0" smtClean="0"/>
              <a:t> we do have an n^{k+1} time proof, so result is essentially tight at high space regime.</a:t>
            </a:r>
            <a:endParaRPr lang="en-US" dirty="0" smtClean="0"/>
          </a:p>
          <a:p>
            <a:endParaRPr lang="en-US" dirty="0" smtClean="0"/>
          </a:p>
          <a:p>
            <a:r>
              <a:rPr lang="en-US" dirty="0" smtClean="0"/>
              <a:t>Since one of those two possibilities must happen, …</a:t>
            </a:r>
          </a:p>
          <a:p>
            <a:endParaRPr lang="en-US" dirty="0"/>
          </a:p>
          <a:p>
            <a:r>
              <a:rPr lang="en-US" dirty="0" smtClean="0"/>
              <a:t>Can’t set m &gt; </a:t>
            </a:r>
            <a:r>
              <a:rPr lang="en-US" dirty="0" err="1" smtClean="0"/>
              <a:t>n^k</a:t>
            </a:r>
            <a:r>
              <a:rPr lang="en-US" dirty="0" smtClean="0"/>
              <a:t> unless know that T is that large for sure, it is logically unsound.</a:t>
            </a:r>
          </a:p>
          <a:p>
            <a:endParaRPr lang="en-US" dirty="0" smtClean="0"/>
          </a:p>
          <a:p>
            <a:r>
              <a:rPr lang="en-US" dirty="0" smtClean="0"/>
              <a:t>Mention distinction between Ben </a:t>
            </a:r>
            <a:r>
              <a:rPr lang="en-US" dirty="0" err="1" smtClean="0"/>
              <a:t>Sasson</a:t>
            </a:r>
            <a:r>
              <a:rPr lang="en-US" dirty="0" smtClean="0"/>
              <a:t> / Nordstrom work here.</a:t>
            </a:r>
            <a:r>
              <a:rPr lang="en-US" baseline="0" dirty="0" smtClean="0"/>
              <a:t> Pebbling tautologies, works in general resolution, but can’t get any time space tradeoffs unless</a:t>
            </a:r>
          </a:p>
          <a:p>
            <a:r>
              <a:rPr lang="en-US" baseline="0" dirty="0" smtClean="0"/>
              <a:t>S = O( n / log n).</a:t>
            </a:r>
            <a:r>
              <a:rPr lang="en-US" dirty="0" smtClean="0"/>
              <a:t/>
            </a:r>
            <a:br>
              <a:rPr lang="en-US" dirty="0" smtClean="0"/>
            </a:br>
            <a:r>
              <a:rPr lang="en-US" dirty="0" smtClean="0"/>
              <a:t/>
            </a:r>
            <a:br>
              <a:rPr lang="en-US" dirty="0" smtClean="0"/>
            </a:br>
            <a:r>
              <a:rPr lang="en-US" dirty="0" smtClean="0"/>
              <a:t>Essentially</a:t>
            </a:r>
            <a:r>
              <a:rPr lang="en-US" baseline="0" dirty="0" smtClean="0"/>
              <a:t> tight in the high space regime – we only lose a constant in the exponent, a constant which does not depend on k.</a:t>
            </a:r>
            <a:br>
              <a:rPr lang="en-US" baseline="0" dirty="0" smtClean="0"/>
            </a:br>
            <a:r>
              <a:rPr lang="en-US" baseline="0" dirty="0" smtClean="0"/>
              <a:t>This loss is due to the fact that, the “optimal” proof has bad sets of all levels, but we are really only counting a small number of these. Lose a factor of N this way.</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37</a:t>
            </a:fld>
            <a:endParaRPr lang="en-US"/>
          </a:p>
        </p:txBody>
      </p:sp>
    </p:spTree>
    <p:extLst>
      <p:ext uri="{BB962C8B-B14F-4D97-AF65-F5344CB8AC3E}">
        <p14:creationId xmlns:p14="http://schemas.microsoft.com/office/powerpoint/2010/main" val="334404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merits of adversary approach. Toni</a:t>
            </a:r>
            <a:r>
              <a:rPr lang="en-US" baseline="0" dirty="0" smtClean="0"/>
              <a:t> </a:t>
            </a:r>
            <a:r>
              <a:rPr lang="en-US" baseline="0" dirty="0" err="1" smtClean="0"/>
              <a:t>Pitassi</a:t>
            </a:r>
            <a:r>
              <a:rPr lang="en-US" baseline="0" dirty="0" smtClean="0"/>
              <a:t> general regular separations, but also, Ran </a:t>
            </a:r>
            <a:r>
              <a:rPr lang="en-US" baseline="0" dirty="0" err="1" smtClean="0"/>
              <a:t>Raz</a:t>
            </a:r>
            <a:r>
              <a:rPr lang="en-US" baseline="0" dirty="0" smtClean="0"/>
              <a:t> successfully using adversary approach one year later for weak pigeonhole principle. How the general case will be resolved is unclear.</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39</a:t>
            </a:fld>
            <a:endParaRPr lang="en-US"/>
          </a:p>
        </p:txBody>
      </p:sp>
    </p:spTree>
    <p:extLst>
      <p:ext uri="{BB962C8B-B14F-4D97-AF65-F5344CB8AC3E}">
        <p14:creationId xmlns:p14="http://schemas.microsoft.com/office/powerpoint/2010/main" val="141112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818">
              <a:defRPr/>
            </a:pPr>
            <a:r>
              <a:rPr lang="en-US" dirty="0" smtClean="0"/>
              <a:t>*** need to explain better, maybe with pictures,</a:t>
            </a:r>
            <a:r>
              <a:rPr lang="en-US" baseline="0" dirty="0" smtClean="0"/>
              <a:t> how he moves. Whatever value he picks for e, he FALSIFIES one of the two inputs. Moves to </a:t>
            </a:r>
            <a:r>
              <a:rPr lang="en-US" baseline="0" smtClean="0"/>
              <a:t>the falsified one.</a:t>
            </a:r>
            <a:endParaRPr lang="en-US" dirty="0" smtClean="0"/>
          </a:p>
          <a:p>
            <a:pPr defTabSz="923818">
              <a:defRPr/>
            </a:pPr>
            <a:endParaRPr lang="en-US" dirty="0" smtClean="0"/>
          </a:p>
          <a:p>
            <a:pPr defTabSz="923818">
              <a:defRPr/>
            </a:pPr>
            <a:endParaRPr lang="en-US" dirty="0" smtClean="0"/>
          </a:p>
          <a:p>
            <a:pPr defTabSz="923818">
              <a:defRPr/>
            </a:pPr>
            <a:r>
              <a:rPr lang="en-US" dirty="0" smtClean="0"/>
              <a:t>Adversary</a:t>
            </a:r>
            <a:r>
              <a:rPr lang="en-US" baseline="0" dirty="0" smtClean="0"/>
              <a:t> is unaware of the structure of the proof that he is navigating.</a:t>
            </a:r>
            <a:endParaRPr lang="en-US" dirty="0" smtClean="0"/>
          </a:p>
          <a:p>
            <a:pPr defTabSz="923818">
              <a:defRPr/>
            </a:pPr>
            <a:endParaRPr lang="en-US" dirty="0" smtClean="0"/>
          </a:p>
          <a:p>
            <a:pPr defTabSz="923818">
              <a:defRPr/>
            </a:pPr>
            <a:r>
              <a:rPr lang="en-US" dirty="0" smtClean="0"/>
              <a:t>Competing concerns. Want</a:t>
            </a:r>
            <a:r>
              <a:rPr lang="en-US" baseline="0" dirty="0" smtClean="0"/>
              <a:t> to use lots of randomness to get a broad distribution. Want the adversary to see lots of proof. But if he isn’t careful, his walk could end quickly. This is not the optimal choice of adversary, but its close and its easy to analyze this one.</a:t>
            </a:r>
            <a:endParaRPr lang="en-US" dirty="0"/>
          </a:p>
          <a:p>
            <a:pPr defTabSz="923818">
              <a:defRPr/>
            </a:pPr>
            <a:endParaRPr lang="en-US" dirty="0"/>
          </a:p>
          <a:p>
            <a:pPr defTabSz="923818">
              <a:defRPr/>
            </a:pPr>
            <a:r>
              <a:rPr lang="en-US" dirty="0" smtClean="0"/>
              <a:t>Main observations: Decreasing bad set.</a:t>
            </a:r>
            <a:br>
              <a:rPr lang="en-US" dirty="0" smtClean="0"/>
            </a:br>
            <a:r>
              <a:rPr lang="en-US" dirty="0" smtClean="0"/>
              <a:t>Bad set never empty, </a:t>
            </a:r>
          </a:p>
          <a:p>
            <a:r>
              <a:rPr lang="en-US" dirty="0" smtClean="0"/>
              <a:t>Bad set never drops by more than a factor of two.</a:t>
            </a:r>
          </a:p>
          <a:p>
            <a:r>
              <a:rPr lang="en-US" dirty="0" smtClean="0"/>
              <a:t>Matches the clause he is at.</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46</a:t>
            </a:fld>
            <a:endParaRPr lang="en-US"/>
          </a:p>
        </p:txBody>
      </p:sp>
    </p:spTree>
    <p:extLst>
      <p:ext uri="{BB962C8B-B14F-4D97-AF65-F5344CB8AC3E}">
        <p14:creationId xmlns:p14="http://schemas.microsoft.com/office/powerpoint/2010/main" val="1219706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47</a:t>
            </a:fld>
            <a:endParaRPr lang="en-US"/>
          </a:p>
        </p:txBody>
      </p:sp>
    </p:spTree>
    <p:extLst>
      <p:ext uri="{BB962C8B-B14F-4D97-AF65-F5344CB8AC3E}">
        <p14:creationId xmlns:p14="http://schemas.microsoft.com/office/powerpoint/2010/main" val="19559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48</a:t>
            </a:fld>
            <a:endParaRPr lang="en-US"/>
          </a:p>
        </p:txBody>
      </p:sp>
    </p:spTree>
    <p:extLst>
      <p:ext uri="{BB962C8B-B14F-4D97-AF65-F5344CB8AC3E}">
        <p14:creationId xmlns:p14="http://schemas.microsoft.com/office/powerpoint/2010/main" val="195595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49</a:t>
            </a:fld>
            <a:endParaRPr lang="en-US"/>
          </a:p>
        </p:txBody>
      </p:sp>
    </p:spTree>
    <p:extLst>
      <p:ext uri="{BB962C8B-B14F-4D97-AF65-F5344CB8AC3E}">
        <p14:creationId xmlns:p14="http://schemas.microsoft.com/office/powerpoint/2010/main" val="19559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50</a:t>
            </a:fld>
            <a:endParaRPr lang="en-US"/>
          </a:p>
        </p:txBody>
      </p:sp>
    </p:spTree>
    <p:extLst>
      <p:ext uri="{BB962C8B-B14F-4D97-AF65-F5344CB8AC3E}">
        <p14:creationId xmlns:p14="http://schemas.microsoft.com/office/powerpoint/2010/main" val="19559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also observe, adversary’s bad set is connected</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51</a:t>
            </a:fld>
            <a:endParaRPr lang="en-US"/>
          </a:p>
        </p:txBody>
      </p:sp>
    </p:spTree>
    <p:extLst>
      <p:ext uri="{BB962C8B-B14F-4D97-AF65-F5344CB8AC3E}">
        <p14:creationId xmlns:p14="http://schemas.microsoft.com/office/powerpoint/2010/main" val="2896477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  Cut</a:t>
            </a:r>
            <a:r>
              <a:rPr lang="en-US" baseline="0" dirty="0" smtClean="0"/>
              <a:t> </a:t>
            </a:r>
            <a:r>
              <a:rPr lang="en-US" baseline="0" dirty="0" err="1" smtClean="0"/>
              <a:t>matroid</a:t>
            </a:r>
            <a:r>
              <a:rPr lang="en-US" baseline="0" dirty="0" smtClean="0"/>
              <a:t> = dual of Cycle </a:t>
            </a:r>
            <a:r>
              <a:rPr lang="en-US" baseline="0" dirty="0" err="1" smtClean="0"/>
              <a:t>matroid</a:t>
            </a:r>
            <a:endParaRPr lang="en-US" dirty="0" smtClean="0"/>
          </a:p>
          <a:p>
            <a:pPr marL="173216" indent="-173216">
              <a:buFontTx/>
              <a:buChar char="-"/>
            </a:pPr>
            <a:r>
              <a:rPr lang="en-US" baseline="0" dirty="0" smtClean="0"/>
              <a:t>Rank = cardinality of largest independent subset.</a:t>
            </a:r>
          </a:p>
          <a:p>
            <a:endParaRPr lang="en-US" dirty="0" smtClean="0"/>
          </a:p>
          <a:p>
            <a:endParaRPr lang="en-US" dirty="0" smtClean="0"/>
          </a:p>
          <a:p>
            <a:r>
              <a:rPr lang="en-US" dirty="0" smtClean="0"/>
              <a:t>Proof is just induction,</a:t>
            </a:r>
            <a:r>
              <a:rPr lang="en-US" baseline="0" dirty="0" smtClean="0"/>
              <a:t> but result is very powerful. </a:t>
            </a:r>
          </a:p>
          <a:p>
            <a:r>
              <a:rPr lang="en-US" baseline="0" dirty="0" err="1" smtClean="0"/>
              <a:t>Intuively</a:t>
            </a:r>
            <a:r>
              <a:rPr lang="en-US" baseline="0" dirty="0" smtClean="0"/>
              <a:t> – the rank lower bounds how many non-cut edges the adversary will be asked, and the idea of the proof is that there will be this many queries where, the adversary will flip a coin, and with probability ½ clause C becomes unreachable. So each time the potential drops by one, we will earn a factor 2 in the upper bound.</a:t>
            </a:r>
          </a:p>
          <a:p>
            <a:endParaRPr lang="en-US" baseline="0" dirty="0" smtClean="0"/>
          </a:p>
          <a:p>
            <a:r>
              <a:rPr lang="en-US" baseline="0" dirty="0" smtClean="0"/>
              <a:t>More time remark:</a:t>
            </a:r>
          </a:p>
          <a:p>
            <a:r>
              <a:rPr lang="en-US" baseline="0" dirty="0" smtClean="0"/>
              <a:t>This lemma becomes a substitute for what random restrictions are normally used for – larger and larger clauses are exponentially less useful.</a:t>
            </a:r>
          </a:p>
        </p:txBody>
      </p:sp>
      <p:sp>
        <p:nvSpPr>
          <p:cNvPr id="4" name="Slide Number Placeholder 3"/>
          <p:cNvSpPr>
            <a:spLocks noGrp="1"/>
          </p:cNvSpPr>
          <p:nvPr>
            <p:ph type="sldNum" sz="quarter" idx="10"/>
          </p:nvPr>
        </p:nvSpPr>
        <p:spPr/>
        <p:txBody>
          <a:bodyPr/>
          <a:lstStyle/>
          <a:p>
            <a:fld id="{FA030F37-2208-4041-B280-F1290477232C}" type="slidenum">
              <a:rPr lang="en-US" smtClean="0"/>
              <a:t>52</a:t>
            </a:fld>
            <a:endParaRPr lang="en-US"/>
          </a:p>
        </p:txBody>
      </p:sp>
    </p:spTree>
    <p:extLst>
      <p:ext uri="{BB962C8B-B14F-4D97-AF65-F5344CB8AC3E}">
        <p14:creationId xmlns:p14="http://schemas.microsoft.com/office/powerpoint/2010/main" val="3840214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Orange represents values in memory at break points which we have small probability to reach – anything of intermediate bad set size does this, by our isoperimetric inequality.</a:t>
            </a:r>
          </a:p>
          <a:p>
            <a:endParaRPr lang="en-US" dirty="0"/>
          </a:p>
          <a:p>
            <a:r>
              <a:rPr lang="en-US" dirty="0" smtClean="0"/>
              <a:t>By averaging, we can pick a short path that gets “below the top of the walls”, but still has probability at most delta to hit any wall.</a:t>
            </a:r>
          </a:p>
          <a:p>
            <a:endParaRPr lang="en-US" dirty="0"/>
          </a:p>
          <a:p>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57</a:t>
            </a:fld>
            <a:endParaRPr lang="en-US"/>
          </a:p>
        </p:txBody>
      </p:sp>
    </p:spTree>
    <p:extLst>
      <p:ext uri="{BB962C8B-B14F-4D97-AF65-F5344CB8AC3E}">
        <p14:creationId xmlns:p14="http://schemas.microsoft.com/office/powerpoint/2010/main" val="64160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First thing I</a:t>
            </a:r>
            <a:r>
              <a:rPr lang="en-US" baseline="0" dirty="0" smtClean="0"/>
              <a:t> need to do is introduce the Resolution proof system.</a:t>
            </a:r>
            <a:endParaRPr lang="en-US" dirty="0" smtClean="0"/>
          </a:p>
          <a:p>
            <a:pPr marL="0" indent="0">
              <a:buFontTx/>
              <a:buNone/>
            </a:pPr>
            <a:r>
              <a:rPr lang="en-US" dirty="0" smtClean="0"/>
              <a:t>Easy</a:t>
            </a:r>
            <a:r>
              <a:rPr lang="en-US" baseline="0" dirty="0" smtClean="0"/>
              <a:t> to see step is sound.</a:t>
            </a:r>
          </a:p>
          <a:p>
            <a:pPr marL="0" indent="0">
              <a:buFontTx/>
              <a:buNone/>
            </a:pPr>
            <a:r>
              <a:rPr lang="en-US" baseline="0" dirty="0" smtClean="0"/>
              <a:t>System is in fact complete, which is the basis of using resolution to solve </a:t>
            </a:r>
            <a:r>
              <a:rPr lang="en-US" baseline="0" dirty="0" err="1" smtClean="0"/>
              <a:t>kSAT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2</a:t>
            </a:fld>
            <a:endParaRPr lang="en-US"/>
          </a:p>
        </p:txBody>
      </p:sp>
    </p:spTree>
    <p:extLst>
      <p:ext uri="{BB962C8B-B14F-4D97-AF65-F5344CB8AC3E}">
        <p14:creationId xmlns:p14="http://schemas.microsoft.com/office/powerpoint/2010/main" val="3528684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this piece is good because with confidence &gt; Delta, we don’t hit any orange, so we come out at the bottom. “The</a:t>
            </a:r>
            <a:r>
              <a:rPr lang="en-US" baseline="0" dirty="0" smtClean="0"/>
              <a:t> adversary is likely to make a lot of progress starting from here, so lots of work must be done”.</a:t>
            </a:r>
          </a:p>
          <a:p>
            <a:endParaRPr lang="en-US" dirty="0"/>
          </a:p>
          <a:p>
            <a:r>
              <a:rPr lang="en-US" dirty="0" smtClean="0"/>
              <a:t>“Here is a block of time during which, the adversary probably falls far.”</a:t>
            </a:r>
          </a:p>
          <a:p>
            <a:endParaRPr lang="en-US" dirty="0"/>
          </a:p>
          <a:p>
            <a:r>
              <a:rPr lang="en-US" dirty="0" smtClean="0"/>
              <a:t>However, there is a problem.</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58</a:t>
            </a:fld>
            <a:endParaRPr lang="en-US"/>
          </a:p>
        </p:txBody>
      </p:sp>
    </p:spTree>
    <p:extLst>
      <p:ext uri="{BB962C8B-B14F-4D97-AF65-F5344CB8AC3E}">
        <p14:creationId xmlns:p14="http://schemas.microsoft.com/office/powerpoint/2010/main" val="201947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this is the picture: By previous argument, if more than log </a:t>
            </a:r>
            <a:r>
              <a:rPr lang="en-US" dirty="0" err="1" smtClean="0"/>
              <a:t>log</a:t>
            </a:r>
            <a:r>
              <a:rPr lang="en-US" dirty="0" smtClean="0"/>
              <a:t> n levels are correlated with our clause, then our current clause is high potential =&gt; it is marked !</a:t>
            </a:r>
          </a:p>
          <a:p>
            <a:endParaRPr lang="en-US" dirty="0"/>
          </a:p>
          <a:p>
            <a:r>
              <a:rPr lang="en-US" dirty="0" smtClean="0"/>
              <a:t>So if as assumed we are not at a marked clause, fewer than log </a:t>
            </a:r>
            <a:r>
              <a:rPr lang="en-US" dirty="0" err="1" smtClean="0"/>
              <a:t>log</a:t>
            </a:r>
            <a:r>
              <a:rPr lang="en-US" dirty="0" smtClean="0"/>
              <a:t> n “cracks” in our walls.</a:t>
            </a:r>
          </a:p>
          <a:p>
            <a:endParaRPr lang="en-US" dirty="0"/>
          </a:p>
          <a:p>
            <a:r>
              <a:rPr lang="en-US" dirty="0" smtClean="0"/>
              <a:t>We take the most solid piece of the wall remaining, the largest stretch of </a:t>
            </a:r>
            <a:r>
              <a:rPr lang="en-US" dirty="0" err="1" smtClean="0"/>
              <a:t>uncracked</a:t>
            </a:r>
            <a:r>
              <a:rPr lang="en-US" dirty="0" smtClean="0"/>
              <a:t> wall, and focus on that segment.</a:t>
            </a:r>
          </a:p>
          <a:p>
            <a:endParaRPr lang="en-US" dirty="0"/>
          </a:p>
          <a:p>
            <a:r>
              <a:rPr lang="en-US" dirty="0" smtClean="0"/>
              <a:t>Mark all of those.</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59</a:t>
            </a:fld>
            <a:endParaRPr lang="en-US"/>
          </a:p>
        </p:txBody>
      </p:sp>
    </p:spTree>
    <p:extLst>
      <p:ext uri="{BB962C8B-B14F-4D97-AF65-F5344CB8AC3E}">
        <p14:creationId xmlns:p14="http://schemas.microsoft.com/office/powerpoint/2010/main" val="2019477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select a path down to that level, by averaging, so that the probability to hit any thing marked (orange) is small.</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60</a:t>
            </a:fld>
            <a:endParaRPr lang="en-US"/>
          </a:p>
        </p:txBody>
      </p:sp>
    </p:spTree>
    <p:extLst>
      <p:ext uri="{BB962C8B-B14F-4D97-AF65-F5344CB8AC3E}">
        <p14:creationId xmlns:p14="http://schemas.microsoft.com/office/powerpoint/2010/main" val="1245626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by the end of this sub epoch, we probably come out below that lowest stretch of wall</a:t>
            </a:r>
          </a:p>
          <a:p>
            <a:endParaRPr lang="en-US" dirty="0"/>
          </a:p>
          <a:p>
            <a:r>
              <a:rPr lang="en-US" dirty="0" smtClean="0"/>
              <a:t>Again, we see that in this </a:t>
            </a:r>
            <a:r>
              <a:rPr lang="en-US" dirty="0" err="1" smtClean="0"/>
              <a:t>subepoch</a:t>
            </a:r>
            <a:r>
              <a:rPr lang="en-US" dirty="0" smtClean="0"/>
              <a:t>, “the adversary probably falls far”.</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61</a:t>
            </a:fld>
            <a:endParaRPr lang="en-US"/>
          </a:p>
        </p:txBody>
      </p:sp>
    </p:spTree>
    <p:extLst>
      <p:ext uri="{BB962C8B-B14F-4D97-AF65-F5344CB8AC3E}">
        <p14:creationId xmlns:p14="http://schemas.microsoft.com/office/powerpoint/2010/main" val="4193361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as long as there is an</a:t>
            </a:r>
            <a:r>
              <a:rPr lang="en-US" baseline="0" dirty="0" smtClean="0"/>
              <a:t> uncorrelated level left, we can set B as large as n^(1-eps) k, for same reason as before.</a:t>
            </a:r>
          </a:p>
          <a:p>
            <a:r>
              <a:rPr lang="en-US" baseline="0" dirty="0" smtClean="0"/>
              <a:t>Limiting factor now is that we will run out of gap. Log </a:t>
            </a:r>
            <a:r>
              <a:rPr lang="en-US" baseline="0" dirty="0" err="1" smtClean="0"/>
              <a:t>log</a:t>
            </a:r>
            <a:r>
              <a:rPr lang="en-US" baseline="0" dirty="0" smtClean="0"/>
              <a:t> n/ log </a:t>
            </a:r>
            <a:r>
              <a:rPr lang="en-US" baseline="0" dirty="0" err="1" smtClean="0"/>
              <a:t>log</a:t>
            </a:r>
            <a:r>
              <a:rPr lang="en-US" baseline="0" dirty="0" smtClean="0"/>
              <a:t> </a:t>
            </a:r>
            <a:r>
              <a:rPr lang="en-US" baseline="0" dirty="0" err="1" smtClean="0"/>
              <a:t>log</a:t>
            </a:r>
            <a:r>
              <a:rPr lang="en-US" baseline="0" dirty="0" smtClean="0"/>
              <a:t> n</a:t>
            </a:r>
            <a:r>
              <a:rPr lang="en-US" dirty="0" smtClean="0"/>
              <a:t> is pretty much the limit of this technique, because we only have log n levels to begin with, and repeatedly dividing them into pieces will always limit us to something like log </a:t>
            </a:r>
            <a:r>
              <a:rPr lang="en-US" dirty="0" err="1" smtClean="0"/>
              <a:t>log</a:t>
            </a:r>
            <a:r>
              <a:rPr lang="en-US" dirty="0" smtClean="0"/>
              <a:t> n. in the exponent.</a:t>
            </a:r>
            <a:endParaRPr lang="en-US" baseline="0" dirty="0" smtClean="0"/>
          </a:p>
          <a:p>
            <a:endParaRPr lang="en-US" baseline="0" dirty="0" smtClean="0"/>
          </a:p>
          <a:p>
            <a:r>
              <a:rPr lang="en-US" baseline="0" dirty="0" smtClean="0"/>
              <a:t>Epsilon is controlled as o(1), such that l epsilon is still large, like log </a:t>
            </a:r>
            <a:r>
              <a:rPr lang="en-US" baseline="0" dirty="0" err="1" smtClean="0"/>
              <a:t>log</a:t>
            </a:r>
            <a:r>
              <a:rPr lang="en-US" baseline="0" dirty="0" smtClean="0"/>
              <a:t> n.</a:t>
            </a:r>
          </a:p>
          <a:p>
            <a:endParaRPr lang="en-US" baseline="0" dirty="0" smtClean="0"/>
          </a:p>
          <a:p>
            <a:r>
              <a:rPr lang="en-US" dirty="0" smtClean="0"/>
              <a:t>For right choice of parameters.</a:t>
            </a:r>
            <a:endParaRPr lang="en-US" dirty="0"/>
          </a:p>
          <a:p>
            <a:endParaRPr lang="en-US" baseline="0" dirty="0" smtClean="0"/>
          </a:p>
          <a:p>
            <a:r>
              <a:rPr lang="en-US" baseline="0" dirty="0" smtClean="0"/>
              <a:t>Point out that can be rephrased as a “time space error” tradeoff for branching programs. However, the </a:t>
            </a:r>
            <a:r>
              <a:rPr lang="en-US" baseline="0" dirty="0" err="1" smtClean="0"/>
              <a:t>distro</a:t>
            </a:r>
            <a:r>
              <a:rPr lang="en-US" baseline="0" dirty="0" smtClean="0"/>
              <a:t> we are working with is defined in terms of program… </a:t>
            </a:r>
          </a:p>
          <a:p>
            <a:r>
              <a:rPr lang="en-US" baseline="0" dirty="0" smtClean="0"/>
              <a:t>Unpublished result – this </a:t>
            </a:r>
            <a:r>
              <a:rPr lang="en-US" baseline="0" dirty="0" err="1" smtClean="0"/>
              <a:t>distro</a:t>
            </a:r>
            <a:r>
              <a:rPr lang="en-US" baseline="0" dirty="0" smtClean="0"/>
              <a:t> cannot be too different from uniform CTA </a:t>
            </a:r>
            <a:r>
              <a:rPr lang="en-US" baseline="0" dirty="0" err="1" smtClean="0"/>
              <a:t>distro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62</a:t>
            </a:fld>
            <a:endParaRPr lang="en-US"/>
          </a:p>
        </p:txBody>
      </p:sp>
    </p:spTree>
    <p:extLst>
      <p:ext uri="{BB962C8B-B14F-4D97-AF65-F5344CB8AC3E}">
        <p14:creationId xmlns:p14="http://schemas.microsoft.com/office/powerpoint/2010/main" val="254488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Commentary:</a:t>
            </a:r>
          </a:p>
          <a:p>
            <a:endParaRPr lang="en-US" dirty="0" smtClean="0"/>
          </a:p>
          <a:p>
            <a:r>
              <a:rPr lang="en-US" dirty="0" smtClean="0"/>
              <a:t>For somewhat unnatural</a:t>
            </a:r>
            <a:r>
              <a:rPr lang="en-US" baseline="0" dirty="0" smtClean="0"/>
              <a:t> formulas, exponential separations are known.</a:t>
            </a:r>
          </a:p>
          <a:p>
            <a:r>
              <a:rPr lang="en-US" baseline="0" dirty="0" smtClean="0"/>
              <a:t>For e.g. Pigeonhole Principle, </a:t>
            </a:r>
            <a:r>
              <a:rPr lang="en-US" baseline="0" dirty="0" err="1" smtClean="0"/>
              <a:t>Tseitin</a:t>
            </a:r>
            <a:r>
              <a:rPr lang="en-US" baseline="0" dirty="0" smtClean="0"/>
              <a:t>, conjectured in 2007 </a:t>
            </a:r>
            <a:r>
              <a:rPr lang="en-US" baseline="0" dirty="0" err="1" smtClean="0"/>
              <a:t>Pitassi</a:t>
            </a:r>
            <a:r>
              <a:rPr lang="en-US" baseline="0" dirty="0" smtClean="0"/>
              <a:t> </a:t>
            </a:r>
            <a:r>
              <a:rPr lang="en-US" baseline="0" dirty="0" err="1" smtClean="0"/>
              <a:t>Urqhart</a:t>
            </a:r>
            <a:r>
              <a:rPr lang="en-US" baseline="0" dirty="0" smtClean="0"/>
              <a:t> that the optimal size proofs are regular.</a:t>
            </a:r>
          </a:p>
          <a:p>
            <a:r>
              <a:rPr lang="en-US" baseline="0" dirty="0" err="1" smtClean="0"/>
              <a:t>Tseitin</a:t>
            </a:r>
            <a:r>
              <a:rPr lang="en-US" baseline="0" dirty="0" smtClean="0"/>
              <a:t> ‘68 suggested that Regular &amp; General could be equal, spent a long time trying to prove this.</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3</a:t>
            </a:fld>
            <a:endParaRPr lang="en-US"/>
          </a:p>
        </p:txBody>
      </p:sp>
    </p:spTree>
    <p:extLst>
      <p:ext uri="{BB962C8B-B14F-4D97-AF65-F5344CB8AC3E}">
        <p14:creationId xmlns:p14="http://schemas.microsoft.com/office/powerpoint/2010/main" val="181298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Parity principle:</a:t>
            </a:r>
            <a:r>
              <a:rPr lang="en-US" baseline="0" dirty="0" smtClean="0"/>
              <a:t> So the principle is this. Every undirected graph has total degree even. For a given graph, the tautology will express this fact for every SUBGRAPH. Let B denote the incidence matrix (vertices to edges), thought of as a GF(2). Then for any x… </a:t>
            </a:r>
          </a:p>
          <a:p>
            <a:r>
              <a:rPr lang="en-US" baseline="0" dirty="0" smtClean="0"/>
              <a:t>So, how do we get a CNF out of this?</a:t>
            </a:r>
            <a:endParaRPr lang="en-US" dirty="0" smtClean="0"/>
          </a:p>
          <a:p>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12</a:t>
            </a:fld>
            <a:endParaRPr lang="en-US"/>
          </a:p>
        </p:txBody>
      </p:sp>
    </p:spTree>
    <p:extLst>
      <p:ext uri="{BB962C8B-B14F-4D97-AF65-F5344CB8AC3E}">
        <p14:creationId xmlns:p14="http://schemas.microsoft.com/office/powerpoint/2010/main" val="256626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work on the Grid?</a:t>
            </a:r>
            <a:r>
              <a:rPr lang="en-US" baseline="0" dirty="0" smtClean="0"/>
              <a:t> Need it to be solvable in polynomial time to get the result as stated. We operate on a long &amp; skinny grid. More generally, you could do a very large stack of small bipartite expander graphs, but this will only change the constants. Grid is clearer. Also grid was original case in which it was studied.</a:t>
            </a:r>
            <a:endParaRPr lang="en-US" dirty="0" smtClean="0"/>
          </a:p>
          <a:p>
            <a:endParaRPr lang="en-US" dirty="0" smtClean="0"/>
          </a:p>
          <a:p>
            <a:r>
              <a:rPr lang="en-US" dirty="0" err="1" smtClean="0"/>
              <a:t>Urqhart</a:t>
            </a:r>
            <a:r>
              <a:rPr lang="en-US" dirty="0" smtClean="0"/>
              <a:t>:</a:t>
            </a:r>
            <a:r>
              <a:rPr lang="en-US" baseline="0" dirty="0" smtClean="0"/>
              <a:t> Hard Examples</a:t>
            </a:r>
            <a:endParaRPr lang="en-US" dirty="0" smtClean="0"/>
          </a:p>
          <a:p>
            <a:endParaRPr lang="en-US" dirty="0" smtClean="0"/>
          </a:p>
          <a:p>
            <a:endParaRPr lang="en-US" dirty="0" smtClean="0"/>
          </a:p>
          <a:p>
            <a:r>
              <a:rPr lang="en-US" dirty="0" smtClean="0"/>
              <a:t>Omega determined by degree,</a:t>
            </a:r>
            <a:r>
              <a:rPr lang="en-US" baseline="0" dirty="0" smtClean="0"/>
              <a:t> expansion parameter.</a:t>
            </a:r>
          </a:p>
          <a:p>
            <a:r>
              <a:rPr lang="en-US" baseline="0" dirty="0" smtClean="0"/>
              <a:t>First using </a:t>
            </a:r>
            <a:r>
              <a:rPr lang="en-US" baseline="0" dirty="0" err="1" smtClean="0"/>
              <a:t>prover</a:t>
            </a:r>
            <a:r>
              <a:rPr lang="en-US" baseline="0" dirty="0" smtClean="0"/>
              <a:t> – adversary game,</a:t>
            </a:r>
          </a:p>
          <a:p>
            <a:r>
              <a:rPr lang="en-US" baseline="0" dirty="0" smtClean="0"/>
              <a:t>Second using size-width tradeoffs.</a:t>
            </a:r>
          </a:p>
          <a:p>
            <a:endParaRPr lang="en-US" baseline="0" dirty="0" smtClean="0"/>
          </a:p>
          <a:p>
            <a:r>
              <a:rPr lang="en-US" baseline="0" dirty="0" smtClean="0"/>
              <a:t>Mention that, actually holds for a more general class of graphs – constants are slightly better working on stacked bipartite expanders instead of grid, but it doesn’t really make much difference.</a:t>
            </a:r>
          </a:p>
          <a:p>
            <a:endParaRPr lang="en-US" baseline="0" dirty="0" smtClean="0"/>
          </a:p>
          <a:p>
            <a:r>
              <a:rPr lang="en-US" baseline="0" dirty="0" smtClean="0"/>
              <a:t>Can mention that Grid was the original graph studied by </a:t>
            </a:r>
            <a:r>
              <a:rPr lang="en-US" baseline="0" dirty="0" err="1" smtClean="0"/>
              <a:t>Tseitin</a:t>
            </a:r>
            <a:r>
              <a:rPr lang="en-US" baseline="0" dirty="0" smtClean="0"/>
              <a:t> himself in 1968.</a:t>
            </a:r>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13</a:t>
            </a:fld>
            <a:endParaRPr lang="en-US"/>
          </a:p>
        </p:txBody>
      </p:sp>
    </p:spTree>
    <p:extLst>
      <p:ext uri="{BB962C8B-B14F-4D97-AF65-F5344CB8AC3E}">
        <p14:creationId xmlns:p14="http://schemas.microsoft.com/office/powerpoint/2010/main" val="127938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18</a:t>
            </a:fld>
            <a:endParaRPr lang="en-US"/>
          </a:p>
        </p:txBody>
      </p:sp>
    </p:spTree>
    <p:extLst>
      <p:ext uri="{BB962C8B-B14F-4D97-AF65-F5344CB8AC3E}">
        <p14:creationId xmlns:p14="http://schemas.microsoft.com/office/powerpoint/2010/main" val="19559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19</a:t>
            </a:fld>
            <a:endParaRPr lang="en-US"/>
          </a:p>
        </p:txBody>
      </p:sp>
    </p:spTree>
    <p:extLst>
      <p:ext uri="{BB962C8B-B14F-4D97-AF65-F5344CB8AC3E}">
        <p14:creationId xmlns:p14="http://schemas.microsoft.com/office/powerpoint/2010/main" val="19559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20</a:t>
            </a:fld>
            <a:endParaRPr lang="en-US"/>
          </a:p>
        </p:txBody>
      </p:sp>
    </p:spTree>
    <p:extLst>
      <p:ext uri="{BB962C8B-B14F-4D97-AF65-F5344CB8AC3E}">
        <p14:creationId xmlns:p14="http://schemas.microsoft.com/office/powerpoint/2010/main" val="19559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30F37-2208-4041-B280-F1290477232C}" type="slidenum">
              <a:rPr lang="en-US" smtClean="0"/>
              <a:t>21</a:t>
            </a:fld>
            <a:endParaRPr lang="en-US"/>
          </a:p>
        </p:txBody>
      </p:sp>
    </p:spTree>
    <p:extLst>
      <p:ext uri="{BB962C8B-B14F-4D97-AF65-F5344CB8AC3E}">
        <p14:creationId xmlns:p14="http://schemas.microsoft.com/office/powerpoint/2010/main" val="19559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A954C-8412-4039-A38F-52D2E2AC016E}" type="datetimeFigureOut">
              <a:rPr lang="en-US" smtClean="0"/>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43544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A954C-8412-4039-A38F-52D2E2AC016E}" type="datetimeFigureOut">
              <a:rPr lang="en-US" smtClean="0"/>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128159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A954C-8412-4039-A38F-52D2E2AC016E}" type="datetimeFigureOut">
              <a:rPr lang="en-US" smtClean="0"/>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33895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A954C-8412-4039-A38F-52D2E2AC016E}" type="datetimeFigureOut">
              <a:rPr lang="en-US" smtClean="0"/>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28452467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A954C-8412-4039-A38F-52D2E2AC016E}" type="datetimeFigureOut">
              <a:rPr lang="en-US" smtClean="0"/>
              <a:t>10/2/2011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381298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2A954C-8412-4039-A38F-52D2E2AC016E}" type="datetimeFigureOut">
              <a:rPr lang="en-US" smtClean="0"/>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298588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2A954C-8412-4039-A38F-52D2E2AC016E}" type="datetimeFigureOut">
              <a:rPr lang="en-US" smtClean="0"/>
              <a:t>10/2/2011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64539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A954C-8412-4039-A38F-52D2E2AC016E}" type="datetimeFigureOut">
              <a:rPr lang="en-US" smtClean="0"/>
              <a:t>10/2/2011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412476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A954C-8412-4039-A38F-52D2E2AC016E}" type="datetimeFigureOut">
              <a:rPr lang="en-US" smtClean="0"/>
              <a:t>10/2/2011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80428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A954C-8412-4039-A38F-52D2E2AC016E}" type="datetimeFigureOut">
              <a:rPr lang="en-US" smtClean="0"/>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140658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A954C-8412-4039-A38F-52D2E2AC016E}" type="datetimeFigureOut">
              <a:rPr lang="en-US" smtClean="0"/>
              <a:t>10/2/2011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C14BD-33BB-4368-9BD5-9D1DB2186DE0}" type="slidenum">
              <a:rPr lang="en-US" smtClean="0"/>
              <a:t>‹#›</a:t>
            </a:fld>
            <a:endParaRPr lang="en-US"/>
          </a:p>
        </p:txBody>
      </p:sp>
    </p:spTree>
    <p:extLst>
      <p:ext uri="{BB962C8B-B14F-4D97-AF65-F5344CB8AC3E}">
        <p14:creationId xmlns:p14="http://schemas.microsoft.com/office/powerpoint/2010/main" val="204938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A954C-8412-4039-A38F-52D2E2AC016E}" type="datetimeFigureOut">
              <a:rPr lang="en-US" smtClean="0"/>
              <a:t>10/2/2011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C14BD-33BB-4368-9BD5-9D1DB2186DE0}" type="slidenum">
              <a:rPr lang="en-US" smtClean="0"/>
              <a:t>‹#›</a:t>
            </a:fld>
            <a:endParaRPr lang="en-US"/>
          </a:p>
        </p:txBody>
      </p:sp>
    </p:spTree>
    <p:extLst>
      <p:ext uri="{BB962C8B-B14F-4D97-AF65-F5344CB8AC3E}">
        <p14:creationId xmlns:p14="http://schemas.microsoft.com/office/powerpoint/2010/main" val="1772454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9.png"/><Relationship Id="rId2" Type="http://schemas.openxmlformats.org/officeDocument/2006/relationships/tags" Target="../tags/tag5.xml"/><Relationship Id="rId16" Type="http://schemas.openxmlformats.org/officeDocument/2006/relationships/image" Target="../media/image23.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8.png"/><Relationship Id="rId5" Type="http://schemas.openxmlformats.org/officeDocument/2006/relationships/tags" Target="../tags/tag8.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notesSlide" Target="../notesSlides/notesSlide4.xml"/><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00.png"/><Relationship Id="rId4" Type="http://schemas.openxmlformats.org/officeDocument/2006/relationships/image" Target="../media/image29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8610600" cy="2686051"/>
          </a:xfrm>
        </p:spPr>
        <p:txBody>
          <a:bodyPr>
            <a:normAutofit/>
          </a:bodyPr>
          <a:lstStyle/>
          <a:p>
            <a:r>
              <a:rPr lang="en-US" dirty="0" smtClean="0"/>
              <a:t>Time-Space Tradeoffs </a:t>
            </a:r>
            <a:br>
              <a:rPr lang="en-US" dirty="0" smtClean="0"/>
            </a:br>
            <a:r>
              <a:rPr lang="en-US" dirty="0" smtClean="0"/>
              <a:t>in Resolution:</a:t>
            </a:r>
            <a:br>
              <a:rPr lang="en-US" dirty="0" smtClean="0"/>
            </a:br>
            <a:r>
              <a:rPr lang="en-US" dirty="0" smtClean="0"/>
              <a:t>Lower Bounds for </a:t>
            </a:r>
            <a:r>
              <a:rPr lang="en-US" dirty="0" err="1" smtClean="0"/>
              <a:t>Superlinear</a:t>
            </a:r>
            <a:r>
              <a:rPr lang="en-US" dirty="0" smtClean="0"/>
              <a:t> Space</a:t>
            </a:r>
            <a:endParaRPr lang="en-US" dirty="0"/>
          </a:p>
        </p:txBody>
      </p:sp>
      <p:sp>
        <p:nvSpPr>
          <p:cNvPr id="3" name="Subtitle 2"/>
          <p:cNvSpPr>
            <a:spLocks noGrp="1"/>
          </p:cNvSpPr>
          <p:nvPr>
            <p:ph type="subTitle" idx="1"/>
          </p:nvPr>
        </p:nvSpPr>
        <p:spPr>
          <a:xfrm>
            <a:off x="1371600" y="3657600"/>
            <a:ext cx="6400800" cy="2895600"/>
          </a:xfrm>
        </p:spPr>
        <p:txBody>
          <a:bodyPr>
            <a:normAutofit lnSpcReduction="10000"/>
          </a:bodyPr>
          <a:lstStyle/>
          <a:p>
            <a:r>
              <a:rPr lang="en-US" dirty="0" smtClean="0">
                <a:solidFill>
                  <a:schemeClr val="tx1"/>
                </a:solidFill>
              </a:rPr>
              <a:t>Chris Beck</a:t>
            </a:r>
          </a:p>
          <a:p>
            <a:r>
              <a:rPr lang="en-US" dirty="0" smtClean="0">
                <a:solidFill>
                  <a:schemeClr val="tx1"/>
                </a:solidFill>
              </a:rPr>
              <a:t>Princeton University</a:t>
            </a:r>
            <a:endParaRPr lang="en-US" dirty="0" smtClean="0">
              <a:solidFill>
                <a:schemeClr val="tx1"/>
              </a:solidFill>
            </a:endParaRPr>
          </a:p>
          <a:p>
            <a:endParaRPr lang="en-US" dirty="0">
              <a:solidFill>
                <a:schemeClr val="tx1"/>
              </a:solidFill>
            </a:endParaRPr>
          </a:p>
          <a:p>
            <a:r>
              <a:rPr lang="en-US" dirty="0" smtClean="0">
                <a:solidFill>
                  <a:schemeClr val="tx1"/>
                </a:solidFill>
              </a:rPr>
              <a:t>Joint </a:t>
            </a:r>
            <a:r>
              <a:rPr lang="en-US" dirty="0" smtClean="0">
                <a:solidFill>
                  <a:schemeClr val="tx1"/>
                </a:solidFill>
              </a:rPr>
              <a:t>work with </a:t>
            </a:r>
          </a:p>
          <a:p>
            <a:r>
              <a:rPr lang="en-US" dirty="0" smtClean="0">
                <a:solidFill>
                  <a:schemeClr val="tx1"/>
                </a:solidFill>
              </a:rPr>
              <a:t>Paul </a:t>
            </a:r>
            <a:r>
              <a:rPr lang="en-US" dirty="0" err="1" smtClean="0">
                <a:solidFill>
                  <a:schemeClr val="tx1"/>
                </a:solidFill>
              </a:rPr>
              <a:t>Beame</a:t>
            </a:r>
            <a:r>
              <a:rPr lang="en-US" dirty="0" smtClean="0">
                <a:solidFill>
                  <a:schemeClr val="tx1"/>
                </a:solidFill>
              </a:rPr>
              <a:t> &amp; Russell </a:t>
            </a:r>
            <a:r>
              <a:rPr lang="en-US" dirty="0" err="1" smtClean="0">
                <a:solidFill>
                  <a:schemeClr val="tx1"/>
                </a:solidFill>
              </a:rPr>
              <a:t>Impagliazzo</a:t>
            </a:r>
            <a:endParaRPr lang="en-US" dirty="0">
              <a:solidFill>
                <a:schemeClr val="tx1"/>
              </a:solidFill>
            </a:endParaRPr>
          </a:p>
        </p:txBody>
      </p:sp>
    </p:spTree>
    <p:extLst>
      <p:ext uri="{BB962C8B-B14F-4D97-AF65-F5344CB8AC3E}">
        <p14:creationId xmlns:p14="http://schemas.microsoft.com/office/powerpoint/2010/main" val="1691074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for Regular Resolution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b="1" dirty="0" smtClean="0"/>
              <a:t>Theorem (this work):</a:t>
            </a:r>
            <a:r>
              <a:rPr lang="en-US" dirty="0" smtClean="0"/>
              <a:t> For any </a:t>
            </a:r>
            <a:r>
              <a:rPr lang="en-US" b="1" dirty="0" smtClean="0">
                <a:solidFill>
                  <a:srgbClr val="C00000"/>
                </a:solidFill>
              </a:rPr>
              <a:t>k</a:t>
            </a:r>
            <a:r>
              <a:rPr lang="en-US" dirty="0" smtClean="0"/>
              <a:t>, certain </a:t>
            </a:r>
            <a:r>
              <a:rPr lang="en-US" dirty="0" err="1" smtClean="0"/>
              <a:t>Tseitin</a:t>
            </a:r>
            <a:r>
              <a:rPr lang="en-US" dirty="0" smtClean="0"/>
              <a:t> Tautologies of size </a:t>
            </a:r>
            <a:r>
              <a:rPr lang="en-US" b="1" dirty="0" smtClean="0">
                <a:solidFill>
                  <a:srgbClr val="C00000"/>
                </a:solidFill>
                <a:sym typeface="Symbol"/>
              </a:rPr>
              <a:t>n</a:t>
            </a:r>
            <a:r>
              <a:rPr lang="en-US" dirty="0" smtClean="0"/>
              <a:t> </a:t>
            </a:r>
            <a:r>
              <a:rPr lang="en-US" dirty="0" smtClean="0">
                <a:sym typeface="Symbol"/>
              </a:rPr>
              <a:t>such </a:t>
            </a:r>
            <a:r>
              <a:rPr lang="en-US" dirty="0">
                <a:sym typeface="Symbol"/>
              </a:rPr>
              <a:t>that</a:t>
            </a:r>
          </a:p>
          <a:p>
            <a:pPr lvl="1"/>
            <a:r>
              <a:rPr lang="en-US" dirty="0" smtClean="0">
                <a:sym typeface="Symbol"/>
              </a:rPr>
              <a:t>Have </a:t>
            </a:r>
            <a:r>
              <a:rPr lang="en-US" i="1" dirty="0" smtClean="0">
                <a:sym typeface="Symbol"/>
              </a:rPr>
              <a:t>regular refutations</a:t>
            </a:r>
            <a:r>
              <a:rPr lang="en-US" dirty="0" smtClean="0">
                <a:sym typeface="Symbol"/>
              </a:rPr>
              <a:t> </a:t>
            </a:r>
            <a:r>
              <a:rPr lang="en-US" dirty="0" smtClean="0"/>
              <a:t>in </a:t>
            </a:r>
            <a:r>
              <a:rPr lang="en-US" dirty="0">
                <a:solidFill>
                  <a:schemeClr val="tx2"/>
                </a:solidFill>
              </a:rPr>
              <a:t>Time</a:t>
            </a:r>
            <a:r>
              <a:rPr lang="en-US" dirty="0"/>
              <a:t> </a:t>
            </a:r>
            <a:r>
              <a:rPr lang="en-US" b="1" dirty="0">
                <a:solidFill>
                  <a:srgbClr val="C00000"/>
                </a:solidFill>
              </a:rPr>
              <a:t>n</a:t>
            </a:r>
            <a:r>
              <a:rPr lang="en-US" b="1" baseline="30000" dirty="0">
                <a:solidFill>
                  <a:srgbClr val="C00000"/>
                </a:solidFill>
              </a:rPr>
              <a:t>k+1</a:t>
            </a:r>
            <a:r>
              <a:rPr lang="en-US" dirty="0"/>
              <a:t>, </a:t>
            </a:r>
            <a:r>
              <a:rPr lang="en-US" dirty="0">
                <a:solidFill>
                  <a:schemeClr val="accent3">
                    <a:lumMod val="50000"/>
                  </a:schemeClr>
                </a:solidFill>
              </a:rPr>
              <a:t>Space</a:t>
            </a:r>
            <a:r>
              <a:rPr lang="en-US" dirty="0"/>
              <a:t> </a:t>
            </a:r>
            <a:r>
              <a:rPr lang="en-US" b="1" dirty="0" err="1">
                <a:solidFill>
                  <a:srgbClr val="C00000"/>
                </a:solidFill>
              </a:rPr>
              <a:t>n</a:t>
            </a:r>
            <a:r>
              <a:rPr lang="en-US" b="1" baseline="30000" dirty="0" err="1">
                <a:solidFill>
                  <a:srgbClr val="C00000"/>
                </a:solidFill>
              </a:rPr>
              <a:t>k</a:t>
            </a:r>
            <a:r>
              <a:rPr lang="en-US" dirty="0"/>
              <a:t>.</a:t>
            </a:r>
          </a:p>
          <a:p>
            <a:pPr lvl="1"/>
            <a:r>
              <a:rPr lang="en-US" dirty="0"/>
              <a:t>But with </a:t>
            </a:r>
            <a:r>
              <a:rPr lang="en-US" dirty="0">
                <a:solidFill>
                  <a:schemeClr val="accent3">
                    <a:lumMod val="50000"/>
                  </a:schemeClr>
                </a:solidFill>
              </a:rPr>
              <a:t>Space</a:t>
            </a:r>
            <a:r>
              <a:rPr lang="en-US" dirty="0"/>
              <a:t> only </a:t>
            </a:r>
            <a:r>
              <a:rPr lang="en-US" b="1" dirty="0" err="1">
                <a:solidFill>
                  <a:srgbClr val="C00000"/>
                </a:solidFill>
              </a:rPr>
              <a:t>n</a:t>
            </a:r>
            <a:r>
              <a:rPr lang="en-US" b="1" baseline="30000" dirty="0" err="1">
                <a:solidFill>
                  <a:srgbClr val="C00000"/>
                </a:solidFill>
              </a:rPr>
              <a:t>k</a:t>
            </a:r>
            <a:r>
              <a:rPr lang="en-US" b="1" baseline="30000" dirty="0">
                <a:solidFill>
                  <a:srgbClr val="C00000"/>
                </a:solidFill>
              </a:rPr>
              <a:t>-</a:t>
            </a:r>
            <a:r>
              <a:rPr lang="en-US" b="1" baseline="30000" dirty="0">
                <a:solidFill>
                  <a:srgbClr val="C00000"/>
                </a:solidFill>
                <a:sym typeface="Symbol"/>
              </a:rPr>
              <a:t></a:t>
            </a:r>
            <a:r>
              <a:rPr lang="en-US" dirty="0"/>
              <a:t>, for any </a:t>
            </a:r>
            <a:r>
              <a:rPr lang="en-US" b="1" dirty="0">
                <a:solidFill>
                  <a:srgbClr val="C00000"/>
                </a:solidFill>
                <a:sym typeface="Symbol"/>
              </a:rPr>
              <a:t> &gt; 0</a:t>
            </a:r>
            <a:r>
              <a:rPr lang="en-US" dirty="0" smtClean="0"/>
              <a:t>, any </a:t>
            </a:r>
            <a:r>
              <a:rPr lang="en-US" i="1" dirty="0" smtClean="0"/>
              <a:t>regular</a:t>
            </a:r>
            <a:r>
              <a:rPr lang="en-US" dirty="0" smtClean="0"/>
              <a:t> refutation has </a:t>
            </a:r>
            <a:r>
              <a:rPr lang="en-US" dirty="0" smtClean="0">
                <a:solidFill>
                  <a:schemeClr val="tx2"/>
                </a:solidFill>
              </a:rPr>
              <a:t>Time</a:t>
            </a:r>
            <a:r>
              <a:rPr lang="en-US" dirty="0" smtClean="0"/>
              <a:t> at least </a:t>
            </a:r>
            <a:r>
              <a:rPr lang="en-US" b="1" dirty="0" smtClean="0">
                <a:solidFill>
                  <a:srgbClr val="C00000"/>
                </a:solidFill>
              </a:rPr>
              <a:t>n</a:t>
            </a:r>
            <a:r>
              <a:rPr lang="en-US" b="1" baseline="30000" dirty="0">
                <a:solidFill>
                  <a:srgbClr val="C00000"/>
                </a:solidFill>
                <a:sym typeface="Symbol"/>
              </a:rPr>
              <a:t> </a:t>
            </a:r>
            <a:r>
              <a:rPr lang="en-US" b="1" baseline="30000" dirty="0">
                <a:solidFill>
                  <a:srgbClr val="C00000"/>
                </a:solidFill>
              </a:rPr>
              <a:t>log </a:t>
            </a:r>
            <a:r>
              <a:rPr lang="en-US" b="1" baseline="30000" dirty="0" err="1">
                <a:solidFill>
                  <a:srgbClr val="C00000"/>
                </a:solidFill>
              </a:rPr>
              <a:t>log</a:t>
            </a:r>
            <a:r>
              <a:rPr lang="en-US" b="1" baseline="30000" dirty="0">
                <a:solidFill>
                  <a:srgbClr val="C00000"/>
                </a:solidFill>
              </a:rPr>
              <a:t> n</a:t>
            </a:r>
            <a:r>
              <a:rPr lang="en-US" baseline="30000" dirty="0">
                <a:solidFill>
                  <a:srgbClr val="C00000"/>
                </a:solidFill>
              </a:rPr>
              <a:t> / </a:t>
            </a:r>
            <a:r>
              <a:rPr lang="en-US" b="1" baseline="30000" dirty="0">
                <a:solidFill>
                  <a:srgbClr val="C00000"/>
                </a:solidFill>
              </a:rPr>
              <a:t>log </a:t>
            </a:r>
            <a:r>
              <a:rPr lang="en-US" b="1" baseline="30000" dirty="0" err="1">
                <a:solidFill>
                  <a:srgbClr val="C00000"/>
                </a:solidFill>
              </a:rPr>
              <a:t>log</a:t>
            </a:r>
            <a:r>
              <a:rPr lang="en-US" b="1" baseline="30000" dirty="0">
                <a:solidFill>
                  <a:srgbClr val="C00000"/>
                </a:solidFill>
              </a:rPr>
              <a:t> </a:t>
            </a:r>
            <a:r>
              <a:rPr lang="en-US" b="1" baseline="30000" dirty="0" err="1">
                <a:solidFill>
                  <a:srgbClr val="C00000"/>
                </a:solidFill>
              </a:rPr>
              <a:t>log</a:t>
            </a:r>
            <a:r>
              <a:rPr lang="en-US" b="1" baseline="30000" dirty="0">
                <a:solidFill>
                  <a:srgbClr val="C00000"/>
                </a:solidFill>
              </a:rPr>
              <a:t> </a:t>
            </a:r>
            <a:r>
              <a:rPr lang="en-US" b="1" baseline="30000" dirty="0" smtClean="0">
                <a:solidFill>
                  <a:srgbClr val="C00000"/>
                </a:solidFill>
              </a:rPr>
              <a:t>n</a:t>
            </a:r>
            <a:r>
              <a:rPr lang="en-US" dirty="0" smtClean="0"/>
              <a:t>.</a:t>
            </a:r>
          </a:p>
          <a:p>
            <a:pPr lvl="5"/>
            <a:endParaRPr lang="en-US" dirty="0"/>
          </a:p>
          <a:p>
            <a:r>
              <a:rPr lang="en-US" dirty="0" smtClean="0"/>
              <a:t>So, for </a:t>
            </a:r>
            <a:r>
              <a:rPr lang="en-US" i="1" dirty="0" smtClean="0"/>
              <a:t>Regular Resolution</a:t>
            </a:r>
            <a:r>
              <a:rPr lang="en-US" dirty="0" smtClean="0"/>
              <a:t>, we can give a </a:t>
            </a:r>
            <a:r>
              <a:rPr lang="en-US" b="1" dirty="0" smtClean="0"/>
              <a:t>negative</a:t>
            </a:r>
            <a:r>
              <a:rPr lang="en-US" dirty="0" smtClean="0"/>
              <a:t> answer to Ben-</a:t>
            </a:r>
            <a:r>
              <a:rPr lang="en-US" dirty="0" err="1" smtClean="0"/>
              <a:t>Sasson’s</a:t>
            </a:r>
            <a:r>
              <a:rPr lang="en-US" dirty="0" smtClean="0"/>
              <a:t> question.</a:t>
            </a:r>
            <a:endParaRPr lang="en-US" dirty="0"/>
          </a:p>
        </p:txBody>
      </p:sp>
    </p:spTree>
    <p:extLst>
      <p:ext uri="{BB962C8B-B14F-4D97-AF65-F5344CB8AC3E}">
        <p14:creationId xmlns:p14="http://schemas.microsoft.com/office/powerpoint/2010/main" val="3458205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in Resolution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953000"/>
              </a:xfrm>
            </p:spPr>
            <p:txBody>
              <a:bodyPr>
                <a:normAutofit fontScale="92500" lnSpcReduction="10000"/>
              </a:bodyPr>
              <a:lstStyle/>
              <a:p>
                <a:pPr lvl="5"/>
                <a:endParaRPr lang="en-US" dirty="0" smtClean="0"/>
              </a:p>
              <a:p>
                <a:pPr lvl="5"/>
                <a:endParaRPr lang="en-US" dirty="0"/>
              </a:p>
              <a:p>
                <a:pPr lvl="5"/>
                <a:endParaRPr lang="en-US" dirty="0" smtClean="0"/>
              </a:p>
              <a:p>
                <a:pPr lvl="5"/>
                <a:endParaRPr lang="en-US" dirty="0"/>
              </a:p>
              <a:p>
                <a:pPr lvl="5"/>
                <a:endParaRPr lang="en-US" dirty="0" smtClean="0"/>
              </a:p>
              <a:p>
                <a:pPr lvl="5"/>
                <a:endParaRPr lang="en-US" dirty="0" smtClean="0"/>
              </a:p>
              <a:p>
                <a:endParaRPr lang="en-US" dirty="0" smtClean="0"/>
              </a:p>
              <a:p>
                <a:endParaRPr lang="en-US" dirty="0"/>
              </a:p>
              <a:p>
                <a:pPr marL="0" indent="0">
                  <a:buNone/>
                </a:pPr>
                <a:endParaRPr lang="en-US" dirty="0" smtClean="0"/>
              </a:p>
              <a:p>
                <a:r>
                  <a:rPr lang="en-US" i="1" dirty="0" smtClean="0"/>
                  <a:t>Clause </a:t>
                </a:r>
                <a:r>
                  <a:rPr lang="en-US" i="1" dirty="0" smtClean="0"/>
                  <a:t>space</a:t>
                </a:r>
                <a:r>
                  <a:rPr lang="en-US" dirty="0" smtClean="0"/>
                  <a:t> </a:t>
                </a:r>
                <a14:m>
                  <m:oMath xmlns:m="http://schemas.openxmlformats.org/officeDocument/2006/math">
                    <m:r>
                      <a:rPr lang="en-US" b="0" i="1" smtClean="0">
                        <a:latin typeface="Cambria Math"/>
                      </a:rPr>
                      <m:t>≔ </m:t>
                    </m:r>
                    <m:func>
                      <m:funcPr>
                        <m:ctrlPr>
                          <a:rPr lang="en-US" b="0" i="1" smtClean="0">
                            <a:latin typeface="Cambria Math"/>
                          </a:rPr>
                        </m:ctrlPr>
                      </m:funcPr>
                      <m:fName>
                        <m:limLow>
                          <m:limLowPr>
                            <m:ctrlPr>
                              <a:rPr lang="en-US" b="0" i="1" smtClean="0">
                                <a:latin typeface="Cambria Math"/>
                              </a:rPr>
                            </m:ctrlPr>
                          </m:limLowPr>
                          <m:e>
                            <m:r>
                              <m:rPr>
                                <m:sty m:val="p"/>
                              </m:rPr>
                              <a:rPr lang="en-US" b="0" i="0" smtClean="0">
                                <a:latin typeface="Cambria Math"/>
                              </a:rPr>
                              <m:t>max</m:t>
                            </m:r>
                          </m:e>
                          <m:lim>
                            <m:r>
                              <a:rPr lang="en-US" b="0" i="1" smtClean="0">
                                <a:latin typeface="Cambria Math"/>
                              </a:rPr>
                              <m:t>𝑡</m:t>
                            </m:r>
                          </m:lim>
                        </m:limLow>
                      </m:fName>
                      <m:e>
                        <m:r>
                          <a:rPr lang="en-US" b="0" i="1" smtClean="0">
                            <a:latin typeface="Cambria Math"/>
                          </a:rPr>
                          <m:t># </m:t>
                        </m:r>
                        <m:r>
                          <m:rPr>
                            <m:nor/>
                          </m:rPr>
                          <a:rPr lang="en-US" b="0" i="0" smtClean="0">
                            <a:latin typeface="Cambria Math"/>
                          </a:rPr>
                          <m:t>active</m:t>
                        </m:r>
                        <m:r>
                          <m:rPr>
                            <m:nor/>
                          </m:rPr>
                          <a:rPr lang="en-US" b="0" i="0" smtClean="0">
                            <a:latin typeface="Cambria Math"/>
                          </a:rPr>
                          <m:t> </m:t>
                        </m:r>
                        <m:r>
                          <m:rPr>
                            <m:nor/>
                          </m:rPr>
                          <a:rPr lang="en-US" b="0" i="0" smtClean="0">
                            <a:latin typeface="Cambria Math"/>
                          </a:rPr>
                          <m:t>clauses</m:t>
                        </m:r>
                      </m:e>
                    </m:func>
                  </m:oMath>
                </a14:m>
                <a:r>
                  <a:rPr lang="en-US" i="1" dirty="0" smtClean="0"/>
                  <a:t>. </a:t>
                </a:r>
                <a:br>
                  <a:rPr lang="en-US" i="1" dirty="0" smtClean="0"/>
                </a:br>
                <a:r>
                  <a:rPr lang="en-US" sz="2600" dirty="0" smtClean="0"/>
                  <a:t>[</a:t>
                </a:r>
                <a:r>
                  <a:rPr lang="en-US" sz="2600" dirty="0"/>
                  <a:t>Esteban, Torán</a:t>
                </a:r>
                <a:r>
                  <a:rPr lang="en-US" sz="2600" dirty="0"/>
                  <a:t> ‘99</a:t>
                </a:r>
                <a:r>
                  <a:rPr lang="en-US" sz="2600" dirty="0" smtClean="0"/>
                  <a:t>]</a:t>
                </a:r>
                <a:endParaRPr lang="en-US" dirty="0"/>
              </a:p>
              <a:p>
                <a:r>
                  <a:rPr lang="en-US" dirty="0" smtClean="0"/>
                  <a:t>More conservative than </a:t>
                </a:r>
                <a:r>
                  <a:rPr lang="en-US" i="1" dirty="0" smtClean="0"/>
                  <a:t>variable space</a:t>
                </a:r>
                <a:r>
                  <a:rPr lang="en-US" dirty="0" smtClean="0"/>
                  <a:t>,</a:t>
                </a:r>
                <a:r>
                  <a:rPr lang="en-US" i="1" dirty="0" smtClean="0"/>
                  <a:t> bit space.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953000"/>
              </a:xfrm>
              <a:blipFill rotWithShape="1">
                <a:blip r:embed="rId2"/>
                <a:stretch>
                  <a:fillRect l="-1481" r="-741" b="-493"/>
                </a:stretch>
              </a:blipFill>
            </p:spPr>
            <p:txBody>
              <a:bodyPr/>
              <a:lstStyle/>
              <a:p>
                <a:r>
                  <a:rPr lang="en-US">
                    <a:noFill/>
                  </a:rPr>
                  <a:t> </a:t>
                </a:r>
              </a:p>
            </p:txBody>
          </p:sp>
        </mc:Fallback>
      </mc:AlternateContent>
      <p:sp>
        <p:nvSpPr>
          <p:cNvPr id="4" name="Oval 3"/>
          <p:cNvSpPr/>
          <p:nvPr/>
        </p:nvSpPr>
        <p:spPr>
          <a:xfrm>
            <a:off x="1371600" y="2590800"/>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57400" y="2590800"/>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2590800"/>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29000" y="2590800"/>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19800" y="2590800"/>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05600" y="2590800"/>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91400" y="2590800"/>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TextBox 12"/>
              <p:cNvSpPr txBox="1"/>
              <p:nvPr/>
            </p:nvSpPr>
            <p:spPr>
              <a:xfrm>
                <a:off x="1219200" y="2971800"/>
                <a:ext cx="463909"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1</m:t>
                          </m:r>
                        </m:sub>
                      </m:sSub>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1219200" y="2971800"/>
                <a:ext cx="463909" cy="369332"/>
              </a:xfrm>
              <a:prstGeom prst="rect">
                <a:avLst/>
              </a:prstGeom>
              <a:blipFill rotWithShape="1">
                <a:blip r:embed="rId3"/>
                <a:stretch>
                  <a:fillRect/>
                </a:stretch>
              </a:blipFill>
            </p:spPr>
            <p:txBody>
              <a:bodyPr/>
              <a:lstStyle/>
              <a:p>
                <a:r>
                  <a:rPr lang="en-US">
                    <a:noFill/>
                  </a:rPr>
                  <a:t> </a:t>
                </a:r>
              </a:p>
            </p:txBody>
          </p:sp>
        </mc:Fallback>
      </mc:AlternateContent>
      <p:sp>
        <p:nvSpPr>
          <p:cNvPr id="14" name="TextBox 13"/>
          <p:cNvSpPr txBox="1"/>
          <p:nvPr/>
        </p:nvSpPr>
        <p:spPr>
          <a:xfrm>
            <a:off x="4641491" y="2514600"/>
            <a:ext cx="343364" cy="369332"/>
          </a:xfrm>
          <a:prstGeom prst="rect">
            <a:avLst/>
          </a:prstGeom>
          <a:noFill/>
        </p:spPr>
        <p:txBody>
          <a:bodyPr wrap="none" rtlCol="0">
            <a:spAutoFit/>
          </a:bodyPr>
          <a:lstStyle/>
          <a:p>
            <a:r>
              <a:rPr lang="en-US" dirty="0" smtClean="0"/>
              <a:t>…</a:t>
            </a:r>
          </a:p>
        </p:txBody>
      </p:sp>
      <mc:AlternateContent xmlns:mc="http://schemas.openxmlformats.org/markup-compatibility/2006">
        <mc:Choice xmlns:a14="http://schemas.microsoft.com/office/drawing/2010/main" Requires="a14">
          <p:sp>
            <p:nvSpPr>
              <p:cNvPr id="15" name="TextBox 14"/>
              <p:cNvSpPr txBox="1"/>
              <p:nvPr/>
            </p:nvSpPr>
            <p:spPr>
              <a:xfrm>
                <a:off x="7306350" y="2971800"/>
                <a:ext cx="389850"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p:txBody>
          </p:sp>
        </mc:Choice>
        <mc:Fallback>
          <p:sp>
            <p:nvSpPr>
              <p:cNvPr id="15" name="TextBox 14"/>
              <p:cNvSpPr txBox="1">
                <a:spLocks noRot="1" noChangeAspect="1" noMove="1" noResize="1" noEditPoints="1" noAdjustHandles="1" noChangeArrowheads="1" noChangeShapeType="1" noTextEdit="1"/>
              </p:cNvSpPr>
              <p:nvPr/>
            </p:nvSpPr>
            <p:spPr>
              <a:xfrm>
                <a:off x="7306350" y="2971800"/>
                <a:ext cx="38985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1898291" y="2971800"/>
                <a:ext cx="46923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𝐶</m:t>
                          </m:r>
                        </m:e>
                        <m:sub>
                          <m:r>
                            <a:rPr lang="en-US" b="0" i="1" smtClean="0">
                              <a:latin typeface="Cambria Math"/>
                            </a:rPr>
                            <m:t>2</m:t>
                          </m:r>
                        </m:sub>
                      </m:sSub>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1898291" y="2971800"/>
                <a:ext cx="469231" cy="369332"/>
              </a:xfrm>
              <a:prstGeom prst="rect">
                <a:avLst/>
              </a:prstGeom>
              <a:blipFill rotWithShape="1">
                <a:blip r:embed="rId5"/>
                <a:stretch>
                  <a:fillRect/>
                </a:stretch>
              </a:blipFill>
            </p:spPr>
            <p:txBody>
              <a:bodyPr/>
              <a:lstStyle/>
              <a:p>
                <a:r>
                  <a:rPr lang="en-US">
                    <a:noFill/>
                  </a:rPr>
                  <a:t> </a:t>
                </a:r>
              </a:p>
            </p:txBody>
          </p:sp>
        </mc:Fallback>
      </mc:AlternateContent>
      <p:grpSp>
        <p:nvGrpSpPr>
          <p:cNvPr id="35" name="Group 34"/>
          <p:cNvGrpSpPr/>
          <p:nvPr/>
        </p:nvGrpSpPr>
        <p:grpSpPr>
          <a:xfrm>
            <a:off x="2514600" y="2736850"/>
            <a:ext cx="3886200" cy="604282"/>
            <a:chOff x="2514600" y="2736850"/>
            <a:chExt cx="3886200" cy="604282"/>
          </a:xfrm>
        </p:grpSpPr>
        <mc:AlternateContent xmlns:mc="http://schemas.openxmlformats.org/markup-compatibility/2006">
          <mc:Choice xmlns:a14="http://schemas.microsoft.com/office/drawing/2010/main" Requires="a14">
            <p:sp>
              <p:nvSpPr>
                <p:cNvPr id="23" name="TextBox 22"/>
                <p:cNvSpPr txBox="1"/>
                <p:nvPr/>
              </p:nvSpPr>
              <p:spPr>
                <a:xfrm>
                  <a:off x="2514600" y="2971800"/>
                  <a:ext cx="61183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b="0" i="0" smtClean="0">
                            <a:latin typeface="Cambria Math"/>
                          </a:rPr>
                          <m:t>x</m:t>
                        </m:r>
                        <m:r>
                          <a:rPr lang="en-US" i="1" smtClean="0">
                            <a:latin typeface="Cambria Math"/>
                          </a:rPr>
                          <m:t>˅</m:t>
                        </m:r>
                        <m:r>
                          <a:rPr lang="en-US" b="0" i="1" smtClean="0">
                            <a:latin typeface="Cambria Math"/>
                          </a:rPr>
                          <m:t>𝑦</m:t>
                        </m:r>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2514600" y="2971800"/>
                  <a:ext cx="611834" cy="369332"/>
                </a:xfrm>
                <a:prstGeom prst="rect">
                  <a:avLst/>
                </a:prstGeom>
                <a:blipFill rotWithShape="1">
                  <a:blip r:embed="rId6"/>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3198166" y="2971800"/>
                  <a:ext cx="61241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acc>
                          <m:accPr>
                            <m:chr m:val="̅"/>
                            <m:ctrlPr>
                              <a:rPr lang="en-US" b="0" i="1" smtClean="0">
                                <a:latin typeface="Cambria Math"/>
                              </a:rPr>
                            </m:ctrlPr>
                          </m:accPr>
                          <m:e>
                            <m:r>
                              <a:rPr lang="en-US" b="0" i="1" smtClean="0">
                                <a:latin typeface="Cambria Math"/>
                              </a:rPr>
                              <m:t>𝑥</m:t>
                            </m:r>
                          </m:e>
                        </m:acc>
                        <m:r>
                          <a:rPr lang="en-US" i="1" smtClean="0">
                            <a:latin typeface="Cambria Math"/>
                          </a:rPr>
                          <m:t>˅</m:t>
                        </m:r>
                        <m:r>
                          <a:rPr lang="en-US" b="0" i="1" smtClean="0">
                            <a:latin typeface="Cambria Math"/>
                          </a:rPr>
                          <m:t>𝑧</m:t>
                        </m:r>
                      </m:oMath>
                    </m:oMathPara>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3198166" y="2971800"/>
                  <a:ext cx="612411"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5788966" y="2971800"/>
                  <a:ext cx="611834"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𝑦</m:t>
                        </m:r>
                        <m:r>
                          <a:rPr lang="en-US" i="1" smtClean="0">
                            <a:latin typeface="Cambria Math"/>
                          </a:rPr>
                          <m:t>˅</m:t>
                        </m:r>
                        <m:r>
                          <a:rPr lang="en-US" b="0" i="1" smtClean="0">
                            <a:latin typeface="Cambria Math"/>
                          </a:rPr>
                          <m:t>𝑧</m:t>
                        </m:r>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5788966" y="2971800"/>
                  <a:ext cx="611834" cy="369332"/>
                </a:xfrm>
                <a:prstGeom prst="rect">
                  <a:avLst/>
                </a:prstGeom>
                <a:blipFill rotWithShape="1">
                  <a:blip r:embed="rId8"/>
                  <a:stretch>
                    <a:fillRect b="-5000"/>
                  </a:stretch>
                </a:blipFill>
              </p:spPr>
              <p:txBody>
                <a:bodyPr/>
                <a:lstStyle/>
                <a:p>
                  <a:r>
                    <a:rPr lang="en-US">
                      <a:noFill/>
                    </a:rPr>
                    <a:t> </a:t>
                  </a:r>
                </a:p>
              </p:txBody>
            </p:sp>
          </mc:Fallback>
        </mc:AlternateContent>
        <p:cxnSp>
          <p:nvCxnSpPr>
            <p:cNvPr id="30" name="Curved Connector 29"/>
            <p:cNvCxnSpPr>
              <a:stCxn id="7" idx="4"/>
              <a:endCxn id="10" idx="4"/>
            </p:cNvCxnSpPr>
            <p:nvPr/>
          </p:nvCxnSpPr>
          <p:spPr>
            <a:xfrm rot="16200000" flipH="1">
              <a:off x="4800600" y="1447800"/>
              <a:ext cx="12700" cy="2590800"/>
            </a:xfrm>
            <a:prstGeom prst="curvedConnector3">
              <a:avLst>
                <a:gd name="adj1" fmla="val 1575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6" idx="4"/>
              <a:endCxn id="10" idx="4"/>
            </p:cNvCxnSpPr>
            <p:nvPr/>
          </p:nvCxnSpPr>
          <p:spPr>
            <a:xfrm rot="16200000" flipH="1">
              <a:off x="4457700" y="1104900"/>
              <a:ext cx="12700" cy="3276600"/>
            </a:xfrm>
            <a:prstGeom prst="curvedConnector3">
              <a:avLst>
                <a:gd name="adj1" fmla="val 3225000"/>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429000" y="1600200"/>
            <a:ext cx="4816084" cy="3052465"/>
            <a:chOff x="3429000" y="1600200"/>
            <a:chExt cx="4816084" cy="3052465"/>
          </a:xfrm>
        </p:grpSpPr>
        <p:cxnSp>
          <p:nvCxnSpPr>
            <p:cNvPr id="37" name="Straight Connector 36"/>
            <p:cNvCxnSpPr/>
            <p:nvPr/>
          </p:nvCxnSpPr>
          <p:spPr>
            <a:xfrm>
              <a:off x="4267200" y="1600200"/>
              <a:ext cx="0" cy="2514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TextBox 37"/>
                <p:cNvSpPr txBox="1"/>
                <p:nvPr/>
              </p:nvSpPr>
              <p:spPr>
                <a:xfrm>
                  <a:off x="3429000" y="4191000"/>
                  <a:ext cx="1604029" cy="461665"/>
                </a:xfrm>
                <a:prstGeom prst="rect">
                  <a:avLst/>
                </a:prstGeom>
                <a:noFill/>
              </p:spPr>
              <p:txBody>
                <a:bodyPr wrap="none" rtlCol="0">
                  <a:spAutoFit/>
                </a:bodyPr>
                <a:lstStyle/>
                <a:p>
                  <a:r>
                    <a:rPr lang="en-US" sz="2400" dirty="0" smtClean="0"/>
                    <a:t>Time step </a:t>
                  </a:r>
                  <a14:m>
                    <m:oMath xmlns:m="http://schemas.openxmlformats.org/officeDocument/2006/math">
                      <m:r>
                        <a:rPr lang="en-US" sz="2400" b="0" i="1" smtClean="0">
                          <a:latin typeface="Cambria Math"/>
                        </a:rPr>
                        <m:t>𝑡</m:t>
                      </m:r>
                    </m:oMath>
                  </a14:m>
                  <a:endParaRPr lang="en-US" sz="2400" dirty="0"/>
                </a:p>
              </p:txBody>
            </p:sp>
          </mc:Choice>
          <mc:Fallback>
            <p:sp>
              <p:nvSpPr>
                <p:cNvPr id="38" name="TextBox 37"/>
                <p:cNvSpPr txBox="1">
                  <a:spLocks noRot="1" noChangeAspect="1" noMove="1" noResize="1" noEditPoints="1" noAdjustHandles="1" noChangeArrowheads="1" noChangeShapeType="1" noTextEdit="1"/>
                </p:cNvSpPr>
                <p:nvPr/>
              </p:nvSpPr>
              <p:spPr>
                <a:xfrm>
                  <a:off x="3429000" y="4191000"/>
                  <a:ext cx="1604029" cy="461665"/>
                </a:xfrm>
                <a:prstGeom prst="rect">
                  <a:avLst/>
                </a:prstGeom>
                <a:blipFill rotWithShape="1">
                  <a:blip r:embed="rId9"/>
                  <a:stretch>
                    <a:fillRect l="-6084" t="-10667" b="-29333"/>
                  </a:stretch>
                </a:blipFill>
              </p:spPr>
              <p:txBody>
                <a:bodyPr/>
                <a:lstStyle/>
                <a:p>
                  <a:r>
                    <a:rPr lang="en-US">
                      <a:noFill/>
                    </a:rPr>
                    <a:t> </a:t>
                  </a:r>
                </a:p>
              </p:txBody>
            </p:sp>
          </mc:Fallback>
        </mc:AlternateContent>
        <p:sp>
          <p:nvSpPr>
            <p:cNvPr id="39" name="TextBox 38"/>
            <p:cNvSpPr txBox="1"/>
            <p:nvPr/>
          </p:nvSpPr>
          <p:spPr>
            <a:xfrm>
              <a:off x="5558771" y="3810000"/>
              <a:ext cx="2686313" cy="461665"/>
            </a:xfrm>
            <a:prstGeom prst="rect">
              <a:avLst/>
            </a:prstGeom>
            <a:noFill/>
          </p:spPr>
          <p:txBody>
            <a:bodyPr wrap="none" rtlCol="0">
              <a:spAutoFit/>
            </a:bodyPr>
            <a:lstStyle/>
            <a:p>
              <a:r>
                <a:rPr lang="en-US" sz="2400" b="1" dirty="0" smtClean="0"/>
                <a:t>Must be in memory</a:t>
              </a:r>
              <a:endParaRPr lang="en-US" sz="2400" b="1" u="sng" dirty="0"/>
            </a:p>
          </p:txBody>
        </p:sp>
        <p:sp>
          <p:nvSpPr>
            <p:cNvPr id="50" name="Oval 49"/>
            <p:cNvSpPr/>
            <p:nvPr/>
          </p:nvSpPr>
          <p:spPr>
            <a:xfrm>
              <a:off x="4191000" y="2857500"/>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191000" y="3048000"/>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1454150" y="1752600"/>
            <a:ext cx="6019800" cy="996950"/>
            <a:chOff x="1454150" y="1752600"/>
            <a:chExt cx="6019800" cy="996950"/>
          </a:xfrm>
        </p:grpSpPr>
        <p:cxnSp>
          <p:nvCxnSpPr>
            <p:cNvPr id="55" name="Curved Connector 54"/>
            <p:cNvCxnSpPr>
              <a:stCxn id="4" idx="0"/>
              <a:endCxn id="11" idx="0"/>
            </p:cNvCxnSpPr>
            <p:nvPr/>
          </p:nvCxnSpPr>
          <p:spPr>
            <a:xfrm rot="5400000" flipH="1" flipV="1">
              <a:off x="4114800" y="-76200"/>
              <a:ext cx="12700" cy="5334000"/>
            </a:xfrm>
            <a:prstGeom prst="curvedConnector3">
              <a:avLst>
                <a:gd name="adj1" fmla="val 60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 idx="0"/>
              <a:endCxn id="12" idx="0"/>
            </p:cNvCxnSpPr>
            <p:nvPr/>
          </p:nvCxnSpPr>
          <p:spPr>
            <a:xfrm rot="5400000" flipH="1" flipV="1">
              <a:off x="4800600" y="-76200"/>
              <a:ext cx="12700" cy="5334000"/>
            </a:xfrm>
            <a:prstGeom prst="curvedConnector3">
              <a:avLst>
                <a:gd name="adj1" fmla="val 33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11" idx="4"/>
              <a:endCxn id="12" idx="4"/>
            </p:cNvCxnSpPr>
            <p:nvPr/>
          </p:nvCxnSpPr>
          <p:spPr>
            <a:xfrm rot="16200000" flipH="1">
              <a:off x="7124700" y="2400300"/>
              <a:ext cx="12700" cy="685800"/>
            </a:xfrm>
            <a:prstGeom prst="curved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4" idx="4"/>
              <a:endCxn id="6" idx="4"/>
            </p:cNvCxnSpPr>
            <p:nvPr/>
          </p:nvCxnSpPr>
          <p:spPr>
            <a:xfrm rot="16200000" flipH="1">
              <a:off x="2133600" y="2057400"/>
              <a:ext cx="12700" cy="1371600"/>
            </a:xfrm>
            <a:prstGeom prst="curved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5" idx="4"/>
              <a:endCxn id="6" idx="4"/>
            </p:cNvCxnSpPr>
            <p:nvPr/>
          </p:nvCxnSpPr>
          <p:spPr>
            <a:xfrm rot="16200000" flipH="1">
              <a:off x="2476500" y="2400300"/>
              <a:ext cx="12700" cy="685800"/>
            </a:xfrm>
            <a:prstGeom prst="curvedConnector3">
              <a:avLst>
                <a:gd name="adj1" fmla="val 1050000"/>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4191000" y="1752600"/>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191000" y="2133600"/>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5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10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Tseitin</a:t>
            </a:r>
            <a:r>
              <a:rPr lang="en-US" dirty="0" smtClean="0"/>
              <a:t> Tautologies</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pPr marL="0" indent="0">
              <a:buNone/>
            </a:pPr>
            <a:r>
              <a:rPr lang="en-US" dirty="0" smtClean="0"/>
              <a:t>Given an undirected graph </a:t>
            </a:r>
            <a:r>
              <a:rPr lang="en-US" dirty="0"/>
              <a:t> </a:t>
            </a:r>
            <a:r>
              <a:rPr lang="en-US" dirty="0" smtClean="0"/>
              <a:t>              </a:t>
            </a:r>
            <a:r>
              <a:rPr lang="en-US" dirty="0"/>
              <a:t> </a:t>
            </a:r>
            <a:r>
              <a:rPr lang="en-US" dirty="0" smtClean="0"/>
              <a:t>      and</a:t>
            </a:r>
          </a:p>
          <a:p>
            <a:pPr marL="0" indent="0">
              <a:buNone/>
            </a:pPr>
            <a:r>
              <a:rPr lang="en-US" dirty="0" smtClean="0"/>
              <a:t>                              , define a </a:t>
            </a:r>
            <a:r>
              <a:rPr lang="en-US" dirty="0" smtClean="0">
                <a:solidFill>
                  <a:schemeClr val="tx2"/>
                </a:solidFill>
              </a:rPr>
              <a:t>CSP</a:t>
            </a:r>
            <a:r>
              <a:rPr lang="en-US" dirty="0" smtClean="0"/>
              <a:t>: </a:t>
            </a:r>
            <a:br>
              <a:rPr lang="en-US" dirty="0" smtClean="0"/>
            </a:br>
            <a:endParaRPr lang="en-US" dirty="0" smtClean="0"/>
          </a:p>
          <a:p>
            <a:pPr marL="0" indent="0">
              <a:buNone/>
            </a:pPr>
            <a:r>
              <a:rPr lang="en-US" dirty="0"/>
              <a:t>B</a:t>
            </a:r>
            <a:r>
              <a:rPr lang="en-US" dirty="0" smtClean="0"/>
              <a:t>oolean </a:t>
            </a:r>
            <a:r>
              <a:rPr lang="en-US" dirty="0" smtClean="0">
                <a:solidFill>
                  <a:schemeClr val="tx2"/>
                </a:solidFill>
              </a:rPr>
              <a:t>variables</a:t>
            </a:r>
            <a:r>
              <a:rPr lang="en-US" dirty="0" smtClean="0"/>
              <a:t>:</a:t>
            </a:r>
          </a:p>
          <a:p>
            <a:pPr marL="0" indent="0">
              <a:buNone/>
            </a:pPr>
            <a:r>
              <a:rPr lang="en-US" dirty="0" smtClean="0"/>
              <a:t>Parity </a:t>
            </a:r>
            <a:r>
              <a:rPr lang="en-US" dirty="0" smtClean="0">
                <a:solidFill>
                  <a:schemeClr val="tx2"/>
                </a:solidFill>
              </a:rPr>
              <a:t>constraints</a:t>
            </a:r>
            <a:r>
              <a:rPr lang="en-US" dirty="0" smtClean="0"/>
              <a:t>:</a:t>
            </a:r>
            <a:br>
              <a:rPr lang="en-US" dirty="0" smtClean="0"/>
            </a:br>
            <a:r>
              <a:rPr lang="en-US" dirty="0" smtClean="0"/>
              <a:t/>
            </a:r>
            <a:br>
              <a:rPr lang="en-US" dirty="0" smtClean="0"/>
            </a:br>
            <a:endParaRPr lang="en-US" dirty="0" smtClean="0"/>
          </a:p>
          <a:p>
            <a:pPr marL="0" indent="0">
              <a:buNone/>
            </a:pPr>
            <a:r>
              <a:rPr lang="en-US" dirty="0" smtClean="0"/>
              <a:t>When       has </a:t>
            </a:r>
            <a:r>
              <a:rPr lang="en-US" b="1" dirty="0" smtClean="0">
                <a:solidFill>
                  <a:srgbClr val="C00000"/>
                </a:solidFill>
              </a:rPr>
              <a:t>odd</a:t>
            </a:r>
            <a:r>
              <a:rPr lang="en-US" dirty="0" smtClean="0">
                <a:solidFill>
                  <a:srgbClr val="C00000"/>
                </a:solidFill>
              </a:rPr>
              <a:t> total parity</a:t>
            </a:r>
            <a:r>
              <a:rPr lang="en-US" dirty="0" smtClean="0"/>
              <a:t>, </a:t>
            </a:r>
            <a:r>
              <a:rPr lang="en-US" dirty="0" smtClean="0">
                <a:solidFill>
                  <a:schemeClr val="tx2"/>
                </a:solidFill>
              </a:rPr>
              <a:t>CSP</a:t>
            </a:r>
            <a:r>
              <a:rPr lang="en-US" dirty="0" smtClean="0"/>
              <a:t> is </a:t>
            </a:r>
            <a:r>
              <a:rPr lang="en-US" dirty="0" err="1" smtClean="0"/>
              <a:t>unsat</a:t>
            </a:r>
            <a:r>
              <a:rPr lang="en-US" dirty="0"/>
              <a:t>.</a:t>
            </a:r>
            <a:br>
              <a:rPr lang="en-US" dirty="0"/>
            </a:br>
            <a:endParaRPr lang="en-US" sz="3600" dirty="0" smtClean="0"/>
          </a:p>
        </p:txBody>
      </p:sp>
      <p:pic>
        <p:nvPicPr>
          <p:cNvPr id="6" name="Picture 5"/>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725468" y="2286000"/>
            <a:ext cx="2551132" cy="404558"/>
          </a:xfrm>
          <a:prstGeom prst="rect">
            <a:avLst/>
          </a:prstGeom>
        </p:spPr>
      </p:pic>
      <p:pic>
        <p:nvPicPr>
          <p:cNvPr id="11" name="Picture 10"/>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632730" y="3477193"/>
            <a:ext cx="377670" cy="253895"/>
          </a:xfrm>
          <a:prstGeom prst="rect">
            <a:avLst/>
          </a:prstGeom>
        </p:spPr>
      </p:pic>
      <p:pic>
        <p:nvPicPr>
          <p:cNvPr id="8" name="Picture 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412420" y="3917456"/>
            <a:ext cx="3045780" cy="473713"/>
          </a:xfrm>
          <a:prstGeom prst="rect">
            <a:avLst/>
          </a:prstGeom>
        </p:spPr>
      </p:pic>
      <p:pic>
        <p:nvPicPr>
          <p:cNvPr id="9" name="Picture 8"/>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845069" y="4041075"/>
            <a:ext cx="1107931" cy="268179"/>
          </a:xfrm>
          <a:prstGeom prst="rect">
            <a:avLst/>
          </a:prstGeom>
        </p:spPr>
      </p:pic>
      <p:pic>
        <p:nvPicPr>
          <p:cNvPr id="10" name="Picture 9"/>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45068" y="3429000"/>
            <a:ext cx="1107931" cy="274213"/>
          </a:xfrm>
          <a:prstGeom prst="rect">
            <a:avLst/>
          </a:prstGeom>
        </p:spPr>
      </p:pic>
      <p:pic>
        <p:nvPicPr>
          <p:cNvPr id="12" name="Picture 11"/>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762126" y="5605018"/>
            <a:ext cx="228822" cy="262382"/>
          </a:xfrm>
          <a:prstGeom prst="rect">
            <a:avLst/>
          </a:prstGeom>
        </p:spPr>
      </p:pic>
      <p:pic>
        <p:nvPicPr>
          <p:cNvPr id="13" name="Picture 12"/>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5140169" y="1743950"/>
            <a:ext cx="1681396" cy="365758"/>
          </a:xfrm>
          <a:prstGeom prst="rect">
            <a:avLst/>
          </a:prstGeom>
        </p:spPr>
      </p:pic>
    </p:spTree>
    <p:extLst>
      <p:ext uri="{BB962C8B-B14F-4D97-AF65-F5344CB8AC3E}">
        <p14:creationId xmlns:p14="http://schemas.microsoft.com/office/powerpoint/2010/main" val="1692075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Tseitin</a:t>
            </a:r>
            <a:r>
              <a:rPr lang="en-US" dirty="0" smtClean="0"/>
              <a:t> Tautologies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524000"/>
                <a:ext cx="8229600" cy="4876800"/>
              </a:xfrm>
            </p:spPr>
            <p:txBody>
              <a:bodyPr>
                <a:normAutofit fontScale="92500" lnSpcReduction="10000"/>
              </a:bodyPr>
              <a:lstStyle/>
              <a:p>
                <a:r>
                  <a:rPr lang="en-US" dirty="0" smtClean="0"/>
                  <a:t>When </a:t>
                </a:r>
                <a:r>
                  <a:rPr lang="en-US" b="1" dirty="0">
                    <a:sym typeface="Symbol"/>
                  </a:rPr>
                  <a:t></a:t>
                </a:r>
                <a:r>
                  <a:rPr lang="en-US" dirty="0" smtClean="0"/>
                  <a:t> odd, G connected, corresponding </a:t>
                </a:r>
                <a:r>
                  <a:rPr lang="en-US" dirty="0" smtClean="0">
                    <a:solidFill>
                      <a:schemeClr val="tx2"/>
                    </a:solidFill>
                  </a:rPr>
                  <a:t>CNF</a:t>
                </a:r>
                <a:r>
                  <a:rPr lang="en-US" dirty="0" smtClean="0"/>
                  <a:t> is a </a:t>
                </a:r>
                <a:r>
                  <a:rPr lang="en-US" dirty="0" err="1" smtClean="0"/>
                  <a:t>Tseitin</a:t>
                </a:r>
                <a:r>
                  <a:rPr lang="en-US" dirty="0" smtClean="0"/>
                  <a:t> Tautology</a:t>
                </a:r>
                <a:r>
                  <a:rPr lang="en-US" dirty="0"/>
                  <a:t>.</a:t>
                </a:r>
                <a:r>
                  <a:rPr lang="en-US" dirty="0" smtClean="0"/>
                  <a:t> [</a:t>
                </a:r>
                <a:r>
                  <a:rPr lang="en-US" dirty="0" err="1" smtClean="0"/>
                  <a:t>Tseitin</a:t>
                </a:r>
                <a:r>
                  <a:rPr lang="en-US" dirty="0" smtClean="0"/>
                  <a:t> ‘68</a:t>
                </a:r>
                <a:r>
                  <a:rPr lang="en-US" dirty="0" smtClean="0"/>
                  <a:t>]</a:t>
                </a:r>
              </a:p>
              <a:p>
                <a:pPr lvl="8"/>
                <a:endParaRPr lang="en-US" dirty="0" smtClean="0"/>
              </a:p>
              <a:p>
                <a:r>
                  <a:rPr lang="en-US" dirty="0" smtClean="0"/>
                  <a:t>Only </a:t>
                </a:r>
                <a:r>
                  <a:rPr lang="en-US" dirty="0" smtClean="0">
                    <a:solidFill>
                      <a:srgbClr val="C00000"/>
                    </a:solidFill>
                  </a:rPr>
                  <a:t>total parity </a:t>
                </a:r>
                <a:r>
                  <a:rPr lang="en-US" dirty="0" smtClean="0"/>
                  <a:t>of </a:t>
                </a:r>
                <a:r>
                  <a:rPr lang="en-US" b="1" dirty="0" smtClean="0">
                    <a:sym typeface="Symbol"/>
                  </a:rPr>
                  <a:t></a:t>
                </a:r>
                <a:r>
                  <a:rPr lang="en-US" dirty="0" smtClean="0"/>
                  <a:t> </a:t>
                </a:r>
                <a:r>
                  <a:rPr lang="en-US" dirty="0" smtClean="0"/>
                  <a:t>matters</a:t>
                </a:r>
              </a:p>
              <a:p>
                <a:pPr lvl="8"/>
                <a:endParaRPr lang="en-US" dirty="0" smtClean="0"/>
              </a:p>
              <a:p>
                <a:r>
                  <a:rPr lang="en-US" dirty="0" smtClean="0"/>
                  <a:t>Hard when </a:t>
                </a:r>
                <a:r>
                  <a:rPr lang="en-US" dirty="0" smtClean="0">
                    <a:solidFill>
                      <a:schemeClr val="accent3">
                        <a:lumMod val="50000"/>
                      </a:schemeClr>
                    </a:solidFill>
                  </a:rPr>
                  <a:t>G is a constant degree expander</a:t>
                </a:r>
                <a:r>
                  <a:rPr lang="en-US" dirty="0" smtClean="0"/>
                  <a:t>: [</a:t>
                </a:r>
                <a:r>
                  <a:rPr lang="en-US" dirty="0" err="1" smtClean="0"/>
                  <a:t>Urqhart</a:t>
                </a:r>
                <a:r>
                  <a:rPr lang="en-US" dirty="0" smtClean="0"/>
                  <a:t> 87]: Resolution size</a:t>
                </a:r>
                <a:r>
                  <a:rPr lang="en-US" dirty="0" smtClean="0">
                    <a:sym typeface="Symbol"/>
                  </a:rPr>
                  <a:t> </a:t>
                </a:r>
                <a14:m>
                  <m:oMath xmlns:m="http://schemas.openxmlformats.org/officeDocument/2006/math">
                    <m:sSup>
                      <m:sSupPr>
                        <m:ctrlPr>
                          <a:rPr lang="en-US" i="1" smtClean="0">
                            <a:latin typeface="Cambria Math"/>
                            <a:sym typeface="Symbol"/>
                          </a:rPr>
                        </m:ctrlPr>
                      </m:sSupPr>
                      <m:e>
                        <m:r>
                          <a:rPr lang="en-US" b="0" i="1" smtClean="0">
                            <a:latin typeface="Cambria Math"/>
                            <a:sym typeface="Symbol"/>
                          </a:rPr>
                          <m:t>=2</m:t>
                        </m:r>
                      </m:e>
                      <m:sup>
                        <m:r>
                          <m:rPr>
                            <m:sty m:val="p"/>
                          </m:rPr>
                          <a:rPr lang="el-GR" i="1" smtClean="0">
                            <a:latin typeface="Cambria Math"/>
                            <a:sym typeface="Symbol"/>
                          </a:rPr>
                          <m:t>Ω</m:t>
                        </m:r>
                        <m:d>
                          <m:dPr>
                            <m:ctrlPr>
                              <a:rPr lang="el-GR" i="1" smtClean="0">
                                <a:latin typeface="Cambria Math"/>
                                <a:sym typeface="Symbol"/>
                              </a:rPr>
                            </m:ctrlPr>
                          </m:dPr>
                          <m:e>
                            <m:r>
                              <a:rPr lang="en-US" b="0" i="1" smtClean="0">
                                <a:latin typeface="Cambria Math"/>
                                <a:sym typeface="Symbol"/>
                              </a:rPr>
                              <m:t>𝐸</m:t>
                            </m:r>
                          </m:e>
                        </m:d>
                      </m:sup>
                    </m:sSup>
                  </m:oMath>
                </a14:m>
                <a:r>
                  <a:rPr lang="en-US" dirty="0" smtClean="0">
                    <a:sym typeface="Symbol"/>
                  </a:rPr>
                  <a:t>.</a:t>
                </a:r>
                <a:br>
                  <a:rPr lang="en-US" dirty="0" smtClean="0">
                    <a:sym typeface="Symbol"/>
                  </a:rPr>
                </a:br>
                <a:r>
                  <a:rPr lang="en-US" dirty="0" smtClean="0">
                    <a:sym typeface="Symbol"/>
                  </a:rPr>
                  <a:t>[</a:t>
                </a:r>
                <a:r>
                  <a:rPr lang="en-US" dirty="0" err="1" smtClean="0">
                    <a:sym typeface="Symbol"/>
                  </a:rPr>
                  <a:t>Tor</a:t>
                </a:r>
                <a:r>
                  <a:rPr lang="en-US" dirty="0" err="1"/>
                  <a:t>á</a:t>
                </a:r>
                <a:r>
                  <a:rPr lang="en-US" dirty="0" err="1" smtClean="0">
                    <a:sym typeface="Symbol"/>
                  </a:rPr>
                  <a:t>n</a:t>
                </a:r>
                <a:r>
                  <a:rPr lang="en-US" dirty="0" smtClean="0">
                    <a:sym typeface="Symbol"/>
                  </a:rPr>
                  <a:t> 99]: Resolution space </a:t>
                </a:r>
                <a14:m>
                  <m:oMath xmlns:m="http://schemas.openxmlformats.org/officeDocument/2006/math">
                    <m:r>
                      <a:rPr lang="en-US" b="0" i="0" smtClean="0">
                        <a:latin typeface="Cambria Math"/>
                        <a:sym typeface="Symbol"/>
                      </a:rPr>
                      <m:t>=</m:t>
                    </m:r>
                    <m:r>
                      <m:rPr>
                        <m:sty m:val="p"/>
                      </m:rPr>
                      <a:rPr lang="el-GR" i="1">
                        <a:latin typeface="Cambria Math"/>
                        <a:sym typeface="Symbol"/>
                      </a:rPr>
                      <m:t>Ω</m:t>
                    </m:r>
                    <m:d>
                      <m:dPr>
                        <m:ctrlPr>
                          <a:rPr lang="el-GR" i="1">
                            <a:latin typeface="Cambria Math"/>
                            <a:sym typeface="Symbol"/>
                          </a:rPr>
                        </m:ctrlPr>
                      </m:dPr>
                      <m:e>
                        <m:r>
                          <a:rPr lang="en-US" i="1">
                            <a:latin typeface="Cambria Math"/>
                            <a:sym typeface="Symbol"/>
                          </a:rPr>
                          <m:t>𝐸</m:t>
                        </m:r>
                      </m:e>
                    </m:d>
                    <m:r>
                      <a:rPr lang="en-US" b="0" i="1" smtClean="0">
                        <a:latin typeface="Cambria Math"/>
                        <a:sym typeface="Symbol"/>
                      </a:rPr>
                      <m:t>.</m:t>
                    </m:r>
                  </m:oMath>
                </a14:m>
                <a:endParaRPr lang="en-US" b="0" dirty="0" smtClean="0">
                  <a:sym typeface="Symbol"/>
                </a:endParaRPr>
              </a:p>
              <a:p>
                <a:pPr lvl="8"/>
                <a:endParaRPr lang="en-US" baseline="30000" dirty="0" smtClean="0"/>
              </a:p>
              <a:p>
                <a:r>
                  <a:rPr lang="en-US" b="1" dirty="0" smtClean="0">
                    <a:solidFill>
                      <a:schemeClr val="accent5">
                        <a:lumMod val="50000"/>
                      </a:schemeClr>
                    </a:solidFill>
                  </a:rPr>
                  <a:t>This work: </a:t>
                </a:r>
                <a:r>
                  <a:rPr lang="en-US" dirty="0" smtClean="0"/>
                  <a:t>Tradeoffs on </a:t>
                </a:r>
                <a14:m>
                  <m:oMath xmlns:m="http://schemas.openxmlformats.org/officeDocument/2006/math">
                    <m:r>
                      <a:rPr lang="en-US" b="1" i="1" smtClean="0">
                        <a:solidFill>
                          <a:schemeClr val="accent3">
                            <a:lumMod val="50000"/>
                          </a:schemeClr>
                        </a:solidFill>
                        <a:latin typeface="Cambria Math"/>
                      </a:rPr>
                      <m:t>𝒏</m:t>
                    </m:r>
                    <m:r>
                      <a:rPr lang="en-US" b="1" i="1" smtClean="0">
                        <a:solidFill>
                          <a:schemeClr val="accent3">
                            <a:lumMod val="50000"/>
                          </a:schemeClr>
                        </a:solidFill>
                        <a:latin typeface="Cambria Math"/>
                        <a:ea typeface="Cambria Math"/>
                      </a:rPr>
                      <m:t>×</m:t>
                    </m:r>
                    <m:r>
                      <a:rPr lang="en-US" b="1" i="1" smtClean="0">
                        <a:solidFill>
                          <a:schemeClr val="accent3">
                            <a:lumMod val="50000"/>
                          </a:schemeClr>
                        </a:solidFill>
                        <a:latin typeface="Cambria Math"/>
                        <a:ea typeface="Cambria Math"/>
                      </a:rPr>
                      <m:t>𝒍</m:t>
                    </m:r>
                  </m:oMath>
                </a14:m>
                <a:r>
                  <a:rPr lang="en-US" b="1" dirty="0" smtClean="0">
                    <a:solidFill>
                      <a:schemeClr val="accent3">
                        <a:lumMod val="50000"/>
                      </a:schemeClr>
                    </a:solidFill>
                  </a:rPr>
                  <a:t> grid</a:t>
                </a:r>
                <a:r>
                  <a:rPr lang="en-US" dirty="0"/>
                  <a:t>,</a:t>
                </a:r>
                <a:r>
                  <a:rPr lang="en-US" dirty="0" smtClean="0"/>
                  <a:t> </a:t>
                </a:r>
                <a14:m>
                  <m:oMath xmlns:m="http://schemas.openxmlformats.org/officeDocument/2006/math">
                    <m:r>
                      <a:rPr lang="en-US" b="1" i="1" smtClean="0">
                        <a:solidFill>
                          <a:schemeClr val="accent3">
                            <a:lumMod val="50000"/>
                          </a:schemeClr>
                        </a:solidFill>
                        <a:latin typeface="Cambria Math"/>
                        <a:ea typeface="Cambria Math"/>
                      </a:rPr>
                      <m:t>𝒍</m:t>
                    </m:r>
                    <m:r>
                      <a:rPr lang="en-US" b="1" i="1" smtClean="0">
                        <a:solidFill>
                          <a:schemeClr val="accent3">
                            <a:lumMod val="50000"/>
                          </a:schemeClr>
                        </a:solidFill>
                        <a:latin typeface="Cambria Math"/>
                        <a:ea typeface="Cambria Math"/>
                      </a:rPr>
                      <m:t>≫</m:t>
                    </m:r>
                    <m:r>
                      <a:rPr lang="en-US" b="1" i="1" smtClean="0">
                        <a:solidFill>
                          <a:schemeClr val="accent3">
                            <a:lumMod val="50000"/>
                          </a:schemeClr>
                        </a:solidFill>
                        <a:latin typeface="Cambria Math"/>
                        <a:ea typeface="Cambria Math"/>
                      </a:rPr>
                      <m:t>𝒏</m:t>
                    </m:r>
                  </m:oMath>
                </a14:m>
                <a:r>
                  <a:rPr lang="en-US" dirty="0" smtClean="0"/>
                  <a:t>, and similar graphs, using </a:t>
                </a:r>
                <a:r>
                  <a:rPr lang="en-US" dirty="0" err="1" smtClean="0">
                    <a:solidFill>
                      <a:srgbClr val="002060"/>
                    </a:solidFill>
                  </a:rPr>
                  <a:t>isoperimetry</a:t>
                </a:r>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876800"/>
              </a:xfrm>
              <a:blipFill rotWithShape="1">
                <a:blip r:embed="rId3"/>
                <a:stretch>
                  <a:fillRect l="-1481" t="-2750"/>
                </a:stretch>
              </a:blipFill>
            </p:spPr>
            <p:txBody>
              <a:bodyPr/>
              <a:lstStyle/>
              <a:p>
                <a:r>
                  <a:rPr lang="en-US">
                    <a:noFill/>
                  </a:rPr>
                  <a:t> </a:t>
                </a:r>
              </a:p>
            </p:txBody>
          </p:sp>
        </mc:Fallback>
      </mc:AlternateContent>
    </p:spTree>
    <p:extLst>
      <p:ext uri="{BB962C8B-B14F-4D97-AF65-F5344CB8AC3E}">
        <p14:creationId xmlns:p14="http://schemas.microsoft.com/office/powerpoint/2010/main" val="1639928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257800"/>
              </a:xfrm>
            </p:spPr>
            <p:txBody>
              <a:bodyPr>
                <a:normAutofit/>
              </a:bodyPr>
              <a:lstStyle/>
              <a:p>
                <a:r>
                  <a:rPr lang="en-US" dirty="0" smtClean="0"/>
                  <a:t>Take as our graph </a:t>
                </a:r>
                <a14:m>
                  <m:oMath xmlns:m="http://schemas.openxmlformats.org/officeDocument/2006/math">
                    <m:r>
                      <m:rPr>
                        <m:sty m:val="p"/>
                      </m:rPr>
                      <a:rPr lang="en-US" b="0" i="0" smtClean="0">
                        <a:latin typeface="Cambria Math"/>
                      </a:rPr>
                      <m:t>G</m:t>
                    </m:r>
                    <m:r>
                      <a:rPr lang="en-US" b="0" i="1" smtClean="0">
                        <a:latin typeface="Cambria Math"/>
                      </a:rPr>
                      <m:t>≔</m:t>
                    </m:r>
                    <m:sSub>
                      <m:sSubPr>
                        <m:ctrlPr>
                          <a:rPr lang="en-US" b="0" i="1" smtClean="0">
                            <a:latin typeface="Cambria Math"/>
                          </a:rPr>
                        </m:ctrlPr>
                      </m:sSubPr>
                      <m:e>
                        <m:r>
                          <a:rPr lang="en-US" b="0" i="1" smtClean="0">
                            <a:latin typeface="Cambria Math"/>
                          </a:rPr>
                          <m:t>𝐾</m:t>
                        </m:r>
                      </m:e>
                      <m:sub>
                        <m:r>
                          <a:rPr lang="en-US" b="0" i="1" smtClean="0">
                            <a:latin typeface="Cambria Math"/>
                          </a:rPr>
                          <m:t>𝑛</m:t>
                        </m:r>
                      </m:sub>
                    </m:sSub>
                    <m:r>
                      <a:rPr lang="en-US" b="0" i="1" smtClean="0">
                        <a:latin typeface="Cambria Math"/>
                      </a:rPr>
                      <m:t>⊗</m:t>
                    </m:r>
                    <m:sSub>
                      <m:sSubPr>
                        <m:ctrlPr>
                          <a:rPr lang="en-US" b="0" i="1" smtClean="0">
                            <a:latin typeface="Cambria Math"/>
                          </a:rPr>
                        </m:ctrlPr>
                      </m:sSubPr>
                      <m:e>
                        <m:r>
                          <a:rPr lang="en-US" b="0" i="1" smtClean="0">
                            <a:latin typeface="Cambria Math"/>
                          </a:rPr>
                          <m:t>𝑃</m:t>
                        </m:r>
                      </m:e>
                      <m:sub>
                        <m:r>
                          <a:rPr lang="en-US" b="0" i="1" smtClean="0">
                            <a:latin typeface="Cambria Math"/>
                          </a:rPr>
                          <m:t>𝑙</m:t>
                        </m:r>
                      </m:sub>
                    </m:sSub>
                  </m:oMath>
                </a14:m>
                <a:r>
                  <a:rPr lang="en-US" dirty="0" smtClean="0"/>
                  <a:t> and form the </a:t>
                </a:r>
                <a:r>
                  <a:rPr lang="en-US" dirty="0" err="1" smtClean="0"/>
                  <a:t>Tseitin</a:t>
                </a:r>
                <a:r>
                  <a:rPr lang="en-US" dirty="0" smtClean="0"/>
                  <a:t> tautology, </a:t>
                </a:r>
                <a14:m>
                  <m:oMath xmlns:m="http://schemas.openxmlformats.org/officeDocument/2006/math">
                    <m:r>
                      <a:rPr lang="en-US" i="1" smtClean="0">
                        <a:latin typeface="Cambria Math"/>
                        <a:ea typeface="Cambria Math"/>
                      </a:rPr>
                      <m:t>𝜏</m:t>
                    </m:r>
                    <m:r>
                      <a:rPr lang="en-US" b="0" i="1" smtClean="0">
                        <a:latin typeface="Cambria Math"/>
                        <a:ea typeface="Cambria Math"/>
                      </a:rPr>
                      <m:t>.</m:t>
                    </m:r>
                  </m:oMath>
                </a14:m>
                <a:endParaRPr lang="en-US" dirty="0" smtClean="0"/>
              </a:p>
              <a:p>
                <a:endParaRPr lang="en-US" dirty="0" smtClean="0"/>
              </a:p>
              <a:p>
                <a:endParaRPr lang="en-US" dirty="0" smtClean="0"/>
              </a:p>
              <a:p>
                <a:pPr marL="0" indent="0">
                  <a:buNone/>
                </a:pPr>
                <a:endParaRPr lang="en-US" dirty="0"/>
              </a:p>
              <a:p>
                <a:r>
                  <a:rPr lang="en-US" dirty="0" smtClean="0"/>
                  <a:t>We’ll take </a:t>
                </a:r>
                <a14:m>
                  <m:oMath xmlns:m="http://schemas.openxmlformats.org/officeDocument/2006/math">
                    <m:r>
                      <a:rPr lang="en-US" i="1" dirty="0" smtClean="0">
                        <a:latin typeface="Cambria Math"/>
                      </a:rPr>
                      <m:t>𝑙</m:t>
                    </m:r>
                    <m:r>
                      <a:rPr lang="en-US" i="1" dirty="0" smtClean="0">
                        <a:latin typeface="Cambria Math"/>
                      </a:rPr>
                      <m:t> = </m:t>
                    </m:r>
                    <m:sSup>
                      <m:sSupPr>
                        <m:ctrlPr>
                          <a:rPr lang="en-US" i="1" dirty="0" smtClean="0">
                            <a:latin typeface="Cambria Math"/>
                          </a:rPr>
                        </m:ctrlPr>
                      </m:sSupPr>
                      <m:e>
                        <m:r>
                          <a:rPr lang="en-US" b="0" i="1" dirty="0" smtClean="0">
                            <a:latin typeface="Cambria Math"/>
                          </a:rPr>
                          <m:t>𝑛</m:t>
                        </m:r>
                      </m:e>
                      <m:sup>
                        <m:r>
                          <a:rPr lang="en-US" b="0" i="1" dirty="0" smtClean="0">
                            <a:latin typeface="Cambria Math"/>
                          </a:rPr>
                          <m:t>4</m:t>
                        </m:r>
                      </m:sup>
                    </m:sSup>
                    <m:r>
                      <a:rPr lang="en-US" b="0" i="1" dirty="0" smtClean="0">
                        <a:latin typeface="Cambria Math"/>
                      </a:rPr>
                      <m:t>,  </m:t>
                    </m:r>
                  </m:oMath>
                </a14:m>
                <a:r>
                  <a:rPr lang="en-US" b="0" i="0" dirty="0" smtClean="0">
                    <a:latin typeface="+mj-lt"/>
                  </a:rPr>
                  <a:t>but it’s only important that it is </a:t>
                </a:r>
                <a14:m>
                  <m:oMath xmlns:m="http://schemas.openxmlformats.org/officeDocument/2006/math">
                    <m:r>
                      <a:rPr lang="en-US" i="1" dirty="0" smtClean="0">
                        <a:latin typeface="Cambria Math"/>
                      </a:rPr>
                      <m:t>𝑝𝑜𝑙𝑦</m:t>
                    </m:r>
                    <m:d>
                      <m:dPr>
                        <m:ctrlPr>
                          <a:rPr lang="en-US" i="1" dirty="0" smtClean="0">
                            <a:latin typeface="Cambria Math"/>
                          </a:rPr>
                        </m:ctrlPr>
                      </m:dPr>
                      <m:e>
                        <m:r>
                          <a:rPr lang="en-US" i="1" dirty="0" smtClean="0">
                            <a:latin typeface="Cambria Math"/>
                          </a:rPr>
                          <m:t>𝑛</m:t>
                        </m:r>
                      </m:e>
                    </m:d>
                    <m:r>
                      <a:rPr lang="en-US" b="0" i="1" dirty="0" smtClean="0">
                        <a:latin typeface="Cambria Math"/>
                      </a:rPr>
                      <m:t>≫</m:t>
                    </m:r>
                    <m:r>
                      <a:rPr lang="en-US" b="0" i="1" dirty="0" smtClean="0">
                        <a:latin typeface="Cambria Math"/>
                      </a:rPr>
                      <m:t>𝑛</m:t>
                    </m:r>
                    <m:r>
                      <a:rPr lang="en-US" b="0" i="0" dirty="0" smtClean="0">
                        <a:latin typeface="Cambria Math"/>
                      </a:rPr>
                      <m:t>.</m:t>
                    </m:r>
                  </m:oMath>
                </a14:m>
                <a:endParaRPr lang="en-US" dirty="0" smtClean="0"/>
              </a:p>
              <a:p>
                <a:r>
                  <a:rPr lang="en-US" dirty="0" smtClean="0"/>
                  <a:t>Formula size </a:t>
                </a:r>
                <a14:m>
                  <m:oMath xmlns:m="http://schemas.openxmlformats.org/officeDocument/2006/math">
                    <m:r>
                      <a:rPr lang="en-US" b="0" i="1" smtClean="0">
                        <a:latin typeface="Cambria Math"/>
                      </a:rPr>
                      <m:t>𝑁</m:t>
                    </m:r>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2</m:t>
                        </m:r>
                        <m:r>
                          <a:rPr lang="en-US" b="0" i="1" smtClean="0">
                            <a:latin typeface="Cambria Math"/>
                          </a:rPr>
                          <m:t>𝑛</m:t>
                        </m:r>
                      </m:sup>
                    </m:sSup>
                    <m:r>
                      <a:rPr lang="en-US" b="0" i="1" smtClean="0">
                        <a:latin typeface="Cambria Math"/>
                      </a:rPr>
                      <m:t>𝑝𝑜𝑙𝑦</m:t>
                    </m:r>
                    <m:r>
                      <a:rPr lang="en-US" b="0" i="1" smtClean="0">
                        <a:latin typeface="Cambria Math"/>
                      </a:rPr>
                      <m:t>(</m:t>
                    </m:r>
                    <m:r>
                      <a:rPr lang="en-US" b="0" i="1" smtClean="0">
                        <a:latin typeface="Cambria Math"/>
                      </a:rPr>
                      <m:t>𝑛</m:t>
                    </m:r>
                    <m:r>
                      <a:rPr lang="en-US" b="0" i="1" smtClean="0">
                        <a:latin typeface="Cambria Math"/>
                      </a:rPr>
                      <m:t>)</m:t>
                    </m:r>
                  </m:oMath>
                </a14:m>
                <a:r>
                  <a:rPr lang="en-US" dirty="0" smtClean="0"/>
                  <a:t>.</a:t>
                </a:r>
                <a:endParaRPr lang="en-US" dirty="0"/>
              </a:p>
              <a:p>
                <a:endParaRPr lang="en-US" dirty="0" smtClean="0"/>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rotWithShape="1">
                <a:blip r:embed="rId2"/>
                <a:stretch>
                  <a:fillRect l="-1630" t="-1392" r="-74"/>
                </a:stretch>
              </a:blipFill>
            </p:spPr>
            <p:txBody>
              <a:bodyPr/>
              <a:lstStyle/>
              <a:p>
                <a:r>
                  <a:rPr lang="en-US">
                    <a:noFill/>
                  </a:rPr>
                  <a:t> </a:t>
                </a:r>
              </a:p>
            </p:txBody>
          </p:sp>
        </mc:Fallback>
      </mc:AlternateContent>
      <p:sp>
        <p:nvSpPr>
          <p:cNvPr id="4" name="Oval 3"/>
          <p:cNvSpPr/>
          <p:nvPr/>
        </p:nvSpPr>
        <p:spPr>
          <a:xfrm>
            <a:off x="1524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676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6"/>
          </p:cNvCxnSpPr>
          <p:nvPr/>
        </p:nvCxnSpPr>
        <p:spPr>
          <a:xfrm>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676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676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76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76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76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676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676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676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2057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057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57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057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2209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4" idx="6"/>
          </p:cNvCxnSpPr>
          <p:nvPr/>
        </p:nvCxnSpPr>
        <p:spPr>
          <a:xfrm>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2209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209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209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209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09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09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209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2209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590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590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5908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590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2743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4" idx="6"/>
          </p:cNvCxnSpPr>
          <p:nvPr/>
        </p:nvCxnSpPr>
        <p:spPr>
          <a:xfrm>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43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2743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743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743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743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743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743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2743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743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3124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124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124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1242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3276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4" idx="6"/>
          </p:cNvCxnSpPr>
          <p:nvPr/>
        </p:nvCxnSpPr>
        <p:spPr>
          <a:xfrm>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276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276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3276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276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276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276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276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276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276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3657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657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657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6576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p:cNvCxnSpPr/>
          <p:nvPr/>
        </p:nvCxnSpPr>
        <p:spPr>
          <a:xfrm>
            <a:off x="3810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4" idx="6"/>
          </p:cNvCxnSpPr>
          <p:nvPr/>
        </p:nvCxnSpPr>
        <p:spPr>
          <a:xfrm>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810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3810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3810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810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810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810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10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3810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3810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4191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191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191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191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a:off x="4343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54" idx="6"/>
          </p:cNvCxnSpPr>
          <p:nvPr/>
        </p:nvCxnSpPr>
        <p:spPr>
          <a:xfrm>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343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4343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4343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343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343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343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343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4343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4343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a:off x="4724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724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724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724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a:off x="4876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4" idx="6"/>
          </p:cNvCxnSpPr>
          <p:nvPr/>
        </p:nvCxnSpPr>
        <p:spPr>
          <a:xfrm>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876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4876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4876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876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876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876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876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4876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4876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94" name="Oval 193"/>
          <p:cNvSpPr/>
          <p:nvPr/>
        </p:nvSpPr>
        <p:spPr>
          <a:xfrm>
            <a:off x="5257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257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2578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25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a:off x="5410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94" idx="6"/>
          </p:cNvCxnSpPr>
          <p:nvPr/>
        </p:nvCxnSpPr>
        <p:spPr>
          <a:xfrm>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5410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5410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410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410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5410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5410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5410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5410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5410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5791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5791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791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7912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p:nvPr/>
        </p:nvCxnSpPr>
        <p:spPr>
          <a:xfrm>
            <a:off x="5943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214" idx="6"/>
          </p:cNvCxnSpPr>
          <p:nvPr/>
        </p:nvCxnSpPr>
        <p:spPr>
          <a:xfrm>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5943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flipV="1">
            <a:off x="5943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5943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5943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5943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5943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943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5943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5943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34" name="Oval 233"/>
          <p:cNvSpPr/>
          <p:nvPr/>
        </p:nvSpPr>
        <p:spPr>
          <a:xfrm>
            <a:off x="6324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324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324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3246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a:off x="6477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34" idx="6"/>
          </p:cNvCxnSpPr>
          <p:nvPr/>
        </p:nvCxnSpPr>
        <p:spPr>
          <a:xfrm>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6477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flipV="1">
            <a:off x="6477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a:off x="6477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6477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6477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6477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6477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6477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477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54" name="Oval 253"/>
          <p:cNvSpPr/>
          <p:nvPr/>
        </p:nvSpPr>
        <p:spPr>
          <a:xfrm>
            <a:off x="6858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858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858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6858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p:cNvCxnSpPr/>
          <p:nvPr/>
        </p:nvCxnSpPr>
        <p:spPr>
          <a:xfrm>
            <a:off x="7010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4" idx="6"/>
          </p:cNvCxnSpPr>
          <p:nvPr/>
        </p:nvCxnSpPr>
        <p:spPr>
          <a:xfrm>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010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H="1" flipV="1">
            <a:off x="7010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7010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010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010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010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010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7010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7010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7391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7391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739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7391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51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Refutation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1447800"/>
                <a:ext cx="8229600" cy="5562600"/>
              </a:xfrm>
            </p:spPr>
            <p:txBody>
              <a:bodyPr>
                <a:normAutofit lnSpcReduction="10000"/>
              </a:bodyPr>
              <a:lstStyle/>
              <a:p>
                <a:r>
                  <a:rPr lang="en-US" sz="2800" dirty="0" err="1" smtClean="0"/>
                  <a:t>Tseitin</a:t>
                </a:r>
                <a:r>
                  <a:rPr lang="en-US" sz="2800" dirty="0" smtClean="0"/>
                  <a:t> </a:t>
                </a:r>
                <a:r>
                  <a:rPr lang="en-US" sz="2800" dirty="0" smtClean="0"/>
                  <a:t>tautologies can </a:t>
                </a:r>
                <a:r>
                  <a:rPr lang="en-US" sz="2800" dirty="0" smtClean="0"/>
                  <a:t>be viewed as a system of inconsistent </a:t>
                </a:r>
                <a14:m>
                  <m:oMath xmlns:m="http://schemas.openxmlformats.org/officeDocument/2006/math">
                    <m:sSub>
                      <m:sSubPr>
                        <m:ctrlPr>
                          <a:rPr lang="en-US" sz="2800" b="0" i="1" smtClean="0">
                            <a:latin typeface="Cambria Math"/>
                          </a:rPr>
                        </m:ctrlPr>
                      </m:sSubPr>
                      <m:e>
                        <m:r>
                          <m:rPr>
                            <m:nor/>
                          </m:rPr>
                          <a:rPr lang="en-US" sz="2800" b="0" i="0" smtClean="0">
                            <a:latin typeface="Cambria Math"/>
                          </a:rPr>
                          <m:t>F</m:t>
                        </m:r>
                      </m:e>
                      <m:sub>
                        <m:r>
                          <a:rPr lang="en-US" sz="2800" b="0" i="1" smtClean="0">
                            <a:latin typeface="Cambria Math"/>
                          </a:rPr>
                          <m:t>2</m:t>
                        </m:r>
                      </m:sub>
                    </m:sSub>
                  </m:oMath>
                </a14:m>
                <a:r>
                  <a:rPr lang="en-US" sz="2800" dirty="0" smtClean="0"/>
                  <a:t>-linear equations. If we add them all together, get 1=0, contradiction.</a:t>
                </a:r>
              </a:p>
              <a:p>
                <a:endParaRPr lang="en-US" dirty="0"/>
              </a:p>
              <a:p>
                <a:endParaRPr lang="en-US" dirty="0" smtClean="0"/>
              </a:p>
              <a:p>
                <a:endParaRPr lang="en-US" sz="2800" dirty="0" smtClean="0"/>
              </a:p>
              <a:p>
                <a:r>
                  <a:rPr lang="en-US" sz="2800" dirty="0" smtClean="0"/>
                  <a:t>If </a:t>
                </a:r>
                <a:r>
                  <a:rPr lang="en-US" sz="2800" dirty="0" smtClean="0"/>
                  <a:t>we order the vertices (equations) intelligently (column-wise), then we never talk about more than </a:t>
                </a:r>
                <a14:m>
                  <m:oMath xmlns:m="http://schemas.openxmlformats.org/officeDocument/2006/math">
                    <m:sSup>
                      <m:sSupPr>
                        <m:ctrlPr>
                          <a:rPr lang="en-US" sz="2800" i="1" smtClean="0">
                            <a:solidFill>
                              <a:srgbClr val="C00000"/>
                            </a:solidFill>
                            <a:latin typeface="Cambria Math"/>
                          </a:rPr>
                        </m:ctrlPr>
                      </m:sSupPr>
                      <m:e>
                        <m:r>
                          <a:rPr lang="en-US" sz="2800" b="0" i="1" smtClean="0">
                            <a:solidFill>
                              <a:srgbClr val="C00000"/>
                            </a:solidFill>
                            <a:latin typeface="Cambria Math"/>
                          </a:rPr>
                          <m:t>𝑛</m:t>
                        </m:r>
                      </m:e>
                      <m:sup>
                        <m:r>
                          <a:rPr lang="en-US" sz="2800" b="0" i="1" smtClean="0">
                            <a:solidFill>
                              <a:srgbClr val="C00000"/>
                            </a:solidFill>
                            <a:latin typeface="Cambria Math"/>
                          </a:rPr>
                          <m:t>2</m:t>
                        </m:r>
                      </m:sup>
                    </m:sSup>
                    <m:r>
                      <a:rPr lang="en-US" sz="2800" b="0" i="0" smtClean="0">
                        <a:latin typeface="Cambria Math"/>
                      </a:rPr>
                      <m:t> </m:t>
                    </m:r>
                  </m:oMath>
                </a14:m>
                <a:r>
                  <a:rPr lang="en-US" sz="2800" dirty="0" smtClean="0"/>
                  <a:t>variables at any one </a:t>
                </a:r>
                <a:r>
                  <a:rPr lang="en-US" sz="2800" dirty="0" smtClean="0"/>
                  <a:t>time</a:t>
                </a:r>
                <a:r>
                  <a:rPr lang="en-US" sz="2800" dirty="0"/>
                  <a:t> </a:t>
                </a:r>
                <a:r>
                  <a:rPr lang="en-US" sz="2800" dirty="0" smtClean="0"/>
                  <a:t>in this derivation.</a:t>
                </a:r>
                <a:endParaRPr lang="en-US" sz="2800" dirty="0" smtClean="0"/>
              </a:p>
              <a:p>
                <a:pPr lvl="8"/>
                <a:endParaRPr lang="en-US" sz="1600" dirty="0" smtClean="0"/>
              </a:p>
              <a:p>
                <a:r>
                  <a:rPr lang="en-US" sz="2800" dirty="0" smtClean="0"/>
                  <a:t>Implicational completeness means </a:t>
                </a:r>
                <a:r>
                  <a:rPr lang="en-US" sz="2800" dirty="0" smtClean="0"/>
                  <a:t>Resolution can </a:t>
                </a:r>
                <a:r>
                  <a:rPr lang="en-US" sz="2800" dirty="0" smtClean="0"/>
                  <a:t>simulate </a:t>
                </a:r>
                <a:r>
                  <a:rPr lang="en-US" sz="2800" dirty="0" smtClean="0"/>
                  <a:t>this – </a:t>
                </a:r>
                <a:r>
                  <a:rPr lang="en-US" sz="2800" dirty="0" smtClean="0"/>
                  <a:t>yields Size, Space </a:t>
                </a:r>
                <a14:m>
                  <m:oMath xmlns:m="http://schemas.openxmlformats.org/officeDocument/2006/math">
                    <m:r>
                      <a:rPr lang="en-US" sz="2800" i="1" smtClean="0">
                        <a:solidFill>
                          <a:srgbClr val="C00000"/>
                        </a:solidFill>
                        <a:latin typeface="Cambria Math"/>
                        <a:ea typeface="Cambria Math"/>
                      </a:rPr>
                      <m:t>≈</m:t>
                    </m:r>
                    <m:sSup>
                      <m:sSupPr>
                        <m:ctrlPr>
                          <a:rPr lang="en-US" sz="2800" i="1" smtClean="0">
                            <a:solidFill>
                              <a:srgbClr val="C00000"/>
                            </a:solidFill>
                            <a:latin typeface="Cambria Math"/>
                            <a:ea typeface="Cambria Math"/>
                          </a:rPr>
                        </m:ctrlPr>
                      </m:sSupPr>
                      <m:e>
                        <m:r>
                          <a:rPr lang="en-US" sz="2800" b="0" i="1" smtClean="0">
                            <a:solidFill>
                              <a:srgbClr val="C00000"/>
                            </a:solidFill>
                            <a:latin typeface="Cambria Math"/>
                            <a:ea typeface="Cambria Math"/>
                          </a:rPr>
                          <m:t>2</m:t>
                        </m:r>
                      </m:e>
                      <m:sup>
                        <m:sSup>
                          <m:sSupPr>
                            <m:ctrlPr>
                              <a:rPr lang="en-US" sz="2800" i="1" smtClean="0">
                                <a:solidFill>
                                  <a:srgbClr val="C00000"/>
                                </a:solidFill>
                                <a:latin typeface="Cambria Math"/>
                                <a:ea typeface="Cambria Math"/>
                              </a:rPr>
                            </m:ctrlPr>
                          </m:sSupPr>
                          <m:e>
                            <m:r>
                              <a:rPr lang="en-US" sz="2800" b="0" i="1" smtClean="0">
                                <a:solidFill>
                                  <a:srgbClr val="C00000"/>
                                </a:solidFill>
                                <a:latin typeface="Cambria Math"/>
                                <a:ea typeface="Cambria Math"/>
                              </a:rPr>
                              <m:t>𝑛</m:t>
                            </m:r>
                          </m:e>
                          <m:sup>
                            <m:r>
                              <a:rPr lang="en-US" sz="2800" b="0" i="1" smtClean="0">
                                <a:solidFill>
                                  <a:srgbClr val="C00000"/>
                                </a:solidFill>
                                <a:latin typeface="Cambria Math"/>
                                <a:ea typeface="Cambria Math"/>
                              </a:rPr>
                              <m:t>2</m:t>
                            </m:r>
                          </m:sup>
                        </m:sSup>
                      </m:sup>
                    </m:sSup>
                    <m:r>
                      <a:rPr lang="en-US" sz="2800" b="0" i="1" smtClean="0">
                        <a:latin typeface="Cambria Math"/>
                        <a:ea typeface="Cambria Math"/>
                      </a:rPr>
                      <m:t>.</m:t>
                    </m:r>
                  </m:oMath>
                </a14:m>
                <a:endParaRPr lang="en-US" sz="28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1447800"/>
                <a:ext cx="8229600" cy="5562600"/>
              </a:xfrm>
              <a:blipFill rotWithShape="1">
                <a:blip r:embed="rId2"/>
                <a:stretch>
                  <a:fillRect l="-1259" t="-1754"/>
                </a:stretch>
              </a:blipFill>
            </p:spPr>
            <p:txBody>
              <a:bodyPr/>
              <a:lstStyle/>
              <a:p>
                <a:r>
                  <a:rPr lang="en-US">
                    <a:noFill/>
                  </a:rPr>
                  <a:t> </a:t>
                </a:r>
              </a:p>
            </p:txBody>
          </p:sp>
        </mc:Fallback>
      </mc:AlternateContent>
      <p:sp>
        <p:nvSpPr>
          <p:cNvPr id="4" name="Oval 3"/>
          <p:cNvSpPr/>
          <p:nvPr/>
        </p:nvSpPr>
        <p:spPr>
          <a:xfrm>
            <a:off x="1524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76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6"/>
          </p:cNvCxnSpPr>
          <p:nvPr/>
        </p:nvCxnSpPr>
        <p:spPr>
          <a:xfrm>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76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676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676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6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6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6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76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76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76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057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057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57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2209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6"/>
          </p:cNvCxnSpPr>
          <p:nvPr/>
        </p:nvCxnSpPr>
        <p:spPr>
          <a:xfrm>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9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2209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209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09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09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09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09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209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209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590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590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908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590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2743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4" idx="6"/>
          </p:cNvCxnSpPr>
          <p:nvPr/>
        </p:nvCxnSpPr>
        <p:spPr>
          <a:xfrm>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43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743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743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43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743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43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743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743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743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3124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124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124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242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3276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4" idx="6"/>
          </p:cNvCxnSpPr>
          <p:nvPr/>
        </p:nvCxnSpPr>
        <p:spPr>
          <a:xfrm>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276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276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276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276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276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276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276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276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276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3657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657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657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6576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3810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4" idx="6"/>
          </p:cNvCxnSpPr>
          <p:nvPr/>
        </p:nvCxnSpPr>
        <p:spPr>
          <a:xfrm>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810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3810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3810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810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810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810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810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3810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3810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4191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191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191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191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a:off x="4343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4" idx="6"/>
          </p:cNvCxnSpPr>
          <p:nvPr/>
        </p:nvCxnSpPr>
        <p:spPr>
          <a:xfrm>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343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4343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4343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343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343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343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343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4343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4343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4724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724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724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724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4876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4" idx="6"/>
          </p:cNvCxnSpPr>
          <p:nvPr/>
        </p:nvCxnSpPr>
        <p:spPr>
          <a:xfrm>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876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flipV="1">
            <a:off x="4876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876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876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876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876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876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4876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4876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44" name="Oval 143"/>
          <p:cNvSpPr/>
          <p:nvPr/>
        </p:nvSpPr>
        <p:spPr>
          <a:xfrm>
            <a:off x="5257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257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2578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25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a:off x="5410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4" idx="6"/>
          </p:cNvCxnSpPr>
          <p:nvPr/>
        </p:nvCxnSpPr>
        <p:spPr>
          <a:xfrm>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410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flipV="1">
            <a:off x="5410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5410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410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410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410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410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5410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5410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5791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5791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5791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7912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a:off x="5943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4" idx="6"/>
          </p:cNvCxnSpPr>
          <p:nvPr/>
        </p:nvCxnSpPr>
        <p:spPr>
          <a:xfrm>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943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5943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5943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943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943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943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5943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5943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943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84" name="Oval 183"/>
          <p:cNvSpPr/>
          <p:nvPr/>
        </p:nvSpPr>
        <p:spPr>
          <a:xfrm>
            <a:off x="6324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324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324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63246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p:nvPr/>
        </p:nvCxnSpPr>
        <p:spPr>
          <a:xfrm>
            <a:off x="6477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84" idx="6"/>
          </p:cNvCxnSpPr>
          <p:nvPr/>
        </p:nvCxnSpPr>
        <p:spPr>
          <a:xfrm>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6477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flipV="1">
            <a:off x="6477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6477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477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477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6477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6477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6477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6477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04" name="Oval 203"/>
          <p:cNvSpPr/>
          <p:nvPr/>
        </p:nvSpPr>
        <p:spPr>
          <a:xfrm>
            <a:off x="6858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858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6858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6858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p:nvPr/>
        </p:nvCxnSpPr>
        <p:spPr>
          <a:xfrm>
            <a:off x="7010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204" idx="6"/>
          </p:cNvCxnSpPr>
          <p:nvPr/>
        </p:nvCxnSpPr>
        <p:spPr>
          <a:xfrm>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010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flipV="1">
            <a:off x="7010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a:off x="7010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010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010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010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010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7010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7010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24" name="Oval 223"/>
          <p:cNvSpPr/>
          <p:nvPr/>
        </p:nvSpPr>
        <p:spPr>
          <a:xfrm>
            <a:off x="7391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7391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739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7391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7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50" fill="hold"/>
                                        <p:tgtEl>
                                          <p:spTgt spid="4"/>
                                        </p:tgtEl>
                                        <p:attrNameLst>
                                          <p:attrName>fillcolor</p:attrName>
                                        </p:attrNameLst>
                                      </p:cBhvr>
                                      <p:to>
                                        <a:srgbClr val="FFFF00"/>
                                      </p:to>
                                    </p:animClr>
                                    <p:set>
                                      <p:cBhvr>
                                        <p:cTn id="7" dur="250" fill="hold"/>
                                        <p:tgtEl>
                                          <p:spTgt spid="4"/>
                                        </p:tgtEl>
                                        <p:attrNameLst>
                                          <p:attrName>fill.type</p:attrName>
                                        </p:attrNameLst>
                                      </p:cBhvr>
                                      <p:to>
                                        <p:strVal val="solid"/>
                                      </p:to>
                                    </p:set>
                                    <p:set>
                                      <p:cBhvr>
                                        <p:cTn id="8" dur="250" fill="hold"/>
                                        <p:tgtEl>
                                          <p:spTgt spid="4"/>
                                        </p:tgtEl>
                                        <p:attrNameLst>
                                          <p:attrName>fill.on</p:attrName>
                                        </p:attrNameLst>
                                      </p:cBhvr>
                                      <p:to>
                                        <p:strVal val="true"/>
                                      </p:to>
                                    </p:set>
                                  </p:childTnLst>
                                </p:cTn>
                              </p:par>
                              <p:par>
                                <p:cTn id="9" presetID="1" presetClass="emph" presetSubtype="2" fill="hold" nodeType="withEffect">
                                  <p:stCondLst>
                                    <p:cond delay="250"/>
                                  </p:stCondLst>
                                  <p:childTnLst>
                                    <p:animClr clrSpc="rgb" dir="cw">
                                      <p:cBhvr>
                                        <p:cTn id="10" dur="250" fill="hold"/>
                                        <p:tgtEl>
                                          <p:spTgt spid="5"/>
                                        </p:tgtEl>
                                        <p:attrNameLst>
                                          <p:attrName>fillcolor</p:attrName>
                                        </p:attrNameLst>
                                      </p:cBhvr>
                                      <p:to>
                                        <a:srgbClr val="FFFF00"/>
                                      </p:to>
                                    </p:animClr>
                                    <p:set>
                                      <p:cBhvr>
                                        <p:cTn id="11" dur="250" fill="hold"/>
                                        <p:tgtEl>
                                          <p:spTgt spid="5"/>
                                        </p:tgtEl>
                                        <p:attrNameLst>
                                          <p:attrName>fill.type</p:attrName>
                                        </p:attrNameLst>
                                      </p:cBhvr>
                                      <p:to>
                                        <p:strVal val="solid"/>
                                      </p:to>
                                    </p:set>
                                    <p:set>
                                      <p:cBhvr>
                                        <p:cTn id="12" dur="250" fill="hold"/>
                                        <p:tgtEl>
                                          <p:spTgt spid="5"/>
                                        </p:tgtEl>
                                        <p:attrNameLst>
                                          <p:attrName>fill.on</p:attrName>
                                        </p:attrNameLst>
                                      </p:cBhvr>
                                      <p:to>
                                        <p:strVal val="true"/>
                                      </p:to>
                                    </p:set>
                                  </p:childTnLst>
                                </p:cTn>
                              </p:par>
                              <p:par>
                                <p:cTn id="13" presetID="1" presetClass="emph" presetSubtype="2" fill="hold" nodeType="withEffect">
                                  <p:stCondLst>
                                    <p:cond delay="500"/>
                                  </p:stCondLst>
                                  <p:childTnLst>
                                    <p:animClr clrSpc="rgb" dir="cw">
                                      <p:cBhvr>
                                        <p:cTn id="14" dur="250" fill="hold"/>
                                        <p:tgtEl>
                                          <p:spTgt spid="6"/>
                                        </p:tgtEl>
                                        <p:attrNameLst>
                                          <p:attrName>fillcolor</p:attrName>
                                        </p:attrNameLst>
                                      </p:cBhvr>
                                      <p:to>
                                        <a:srgbClr val="FFFF00"/>
                                      </p:to>
                                    </p:animClr>
                                    <p:set>
                                      <p:cBhvr>
                                        <p:cTn id="15" dur="250" fill="hold"/>
                                        <p:tgtEl>
                                          <p:spTgt spid="6"/>
                                        </p:tgtEl>
                                        <p:attrNameLst>
                                          <p:attrName>fill.type</p:attrName>
                                        </p:attrNameLst>
                                      </p:cBhvr>
                                      <p:to>
                                        <p:strVal val="solid"/>
                                      </p:to>
                                    </p:set>
                                    <p:set>
                                      <p:cBhvr>
                                        <p:cTn id="16" dur="250" fill="hold"/>
                                        <p:tgtEl>
                                          <p:spTgt spid="6"/>
                                        </p:tgtEl>
                                        <p:attrNameLst>
                                          <p:attrName>fill.on</p:attrName>
                                        </p:attrNameLst>
                                      </p:cBhvr>
                                      <p:to>
                                        <p:strVal val="true"/>
                                      </p:to>
                                    </p:set>
                                  </p:childTnLst>
                                </p:cTn>
                              </p:par>
                              <p:par>
                                <p:cTn id="17" presetID="1" presetClass="emph" presetSubtype="2" fill="hold" nodeType="withEffect">
                                  <p:stCondLst>
                                    <p:cond delay="750"/>
                                  </p:stCondLst>
                                  <p:childTnLst>
                                    <p:animClr clrSpc="rgb" dir="cw">
                                      <p:cBhvr>
                                        <p:cTn id="18" dur="250" fill="hold"/>
                                        <p:tgtEl>
                                          <p:spTgt spid="7"/>
                                        </p:tgtEl>
                                        <p:attrNameLst>
                                          <p:attrName>fillcolor</p:attrName>
                                        </p:attrNameLst>
                                      </p:cBhvr>
                                      <p:to>
                                        <a:srgbClr val="FFFF00"/>
                                      </p:to>
                                    </p:animClr>
                                    <p:set>
                                      <p:cBhvr>
                                        <p:cTn id="19" dur="250" fill="hold"/>
                                        <p:tgtEl>
                                          <p:spTgt spid="7"/>
                                        </p:tgtEl>
                                        <p:attrNameLst>
                                          <p:attrName>fill.type</p:attrName>
                                        </p:attrNameLst>
                                      </p:cBhvr>
                                      <p:to>
                                        <p:strVal val="solid"/>
                                      </p:to>
                                    </p:set>
                                    <p:set>
                                      <p:cBhvr>
                                        <p:cTn id="20" dur="250" fill="hold"/>
                                        <p:tgtEl>
                                          <p:spTgt spid="7"/>
                                        </p:tgtEl>
                                        <p:attrNameLst>
                                          <p:attrName>fill.on</p:attrName>
                                        </p:attrNameLst>
                                      </p:cBhvr>
                                      <p:to>
                                        <p:strVal val="true"/>
                                      </p:to>
                                    </p:set>
                                  </p:childTnLst>
                                </p:cTn>
                              </p:par>
                              <p:par>
                                <p:cTn id="21" presetID="1" presetClass="emph" presetSubtype="2" fill="hold" nodeType="withEffect">
                                  <p:stCondLst>
                                    <p:cond delay="1000"/>
                                  </p:stCondLst>
                                  <p:childTnLst>
                                    <p:animClr clrSpc="rgb" dir="cw">
                                      <p:cBhvr>
                                        <p:cTn id="22" dur="250" fill="hold"/>
                                        <p:tgtEl>
                                          <p:spTgt spid="24"/>
                                        </p:tgtEl>
                                        <p:attrNameLst>
                                          <p:attrName>fillcolor</p:attrName>
                                        </p:attrNameLst>
                                      </p:cBhvr>
                                      <p:to>
                                        <a:srgbClr val="FFFF00"/>
                                      </p:to>
                                    </p:animClr>
                                    <p:set>
                                      <p:cBhvr>
                                        <p:cTn id="23" dur="250" fill="hold"/>
                                        <p:tgtEl>
                                          <p:spTgt spid="24"/>
                                        </p:tgtEl>
                                        <p:attrNameLst>
                                          <p:attrName>fill.type</p:attrName>
                                        </p:attrNameLst>
                                      </p:cBhvr>
                                      <p:to>
                                        <p:strVal val="solid"/>
                                      </p:to>
                                    </p:set>
                                    <p:set>
                                      <p:cBhvr>
                                        <p:cTn id="24" dur="250" fill="hold"/>
                                        <p:tgtEl>
                                          <p:spTgt spid="24"/>
                                        </p:tgtEl>
                                        <p:attrNameLst>
                                          <p:attrName>fill.on</p:attrName>
                                        </p:attrNameLst>
                                      </p:cBhvr>
                                      <p:to>
                                        <p:strVal val="true"/>
                                      </p:to>
                                    </p:set>
                                  </p:childTnLst>
                                </p:cTn>
                              </p:par>
                              <p:par>
                                <p:cTn id="25" presetID="1" presetClass="emph" presetSubtype="2" fill="hold" nodeType="withEffect">
                                  <p:stCondLst>
                                    <p:cond delay="1250"/>
                                  </p:stCondLst>
                                  <p:childTnLst>
                                    <p:animClr clrSpc="rgb" dir="cw">
                                      <p:cBhvr>
                                        <p:cTn id="26" dur="250" fill="hold"/>
                                        <p:tgtEl>
                                          <p:spTgt spid="25"/>
                                        </p:tgtEl>
                                        <p:attrNameLst>
                                          <p:attrName>fillcolor</p:attrName>
                                        </p:attrNameLst>
                                      </p:cBhvr>
                                      <p:to>
                                        <a:srgbClr val="FFFF00"/>
                                      </p:to>
                                    </p:animClr>
                                    <p:set>
                                      <p:cBhvr>
                                        <p:cTn id="27" dur="250" fill="hold"/>
                                        <p:tgtEl>
                                          <p:spTgt spid="25"/>
                                        </p:tgtEl>
                                        <p:attrNameLst>
                                          <p:attrName>fill.type</p:attrName>
                                        </p:attrNameLst>
                                      </p:cBhvr>
                                      <p:to>
                                        <p:strVal val="solid"/>
                                      </p:to>
                                    </p:set>
                                    <p:set>
                                      <p:cBhvr>
                                        <p:cTn id="28" dur="250" fill="hold"/>
                                        <p:tgtEl>
                                          <p:spTgt spid="25"/>
                                        </p:tgtEl>
                                        <p:attrNameLst>
                                          <p:attrName>fill.on</p:attrName>
                                        </p:attrNameLst>
                                      </p:cBhvr>
                                      <p:to>
                                        <p:strVal val="true"/>
                                      </p:to>
                                    </p:set>
                                  </p:childTnLst>
                                </p:cTn>
                              </p:par>
                              <p:par>
                                <p:cTn id="29" presetID="1" presetClass="emph" presetSubtype="2" fill="hold" nodeType="withEffect">
                                  <p:stCondLst>
                                    <p:cond delay="1500"/>
                                  </p:stCondLst>
                                  <p:childTnLst>
                                    <p:animClr clrSpc="rgb" dir="cw">
                                      <p:cBhvr>
                                        <p:cTn id="30" dur="250" fill="hold"/>
                                        <p:tgtEl>
                                          <p:spTgt spid="26"/>
                                        </p:tgtEl>
                                        <p:attrNameLst>
                                          <p:attrName>fillcolor</p:attrName>
                                        </p:attrNameLst>
                                      </p:cBhvr>
                                      <p:to>
                                        <a:srgbClr val="FFFF00"/>
                                      </p:to>
                                    </p:animClr>
                                    <p:set>
                                      <p:cBhvr>
                                        <p:cTn id="31" dur="250" fill="hold"/>
                                        <p:tgtEl>
                                          <p:spTgt spid="26"/>
                                        </p:tgtEl>
                                        <p:attrNameLst>
                                          <p:attrName>fill.type</p:attrName>
                                        </p:attrNameLst>
                                      </p:cBhvr>
                                      <p:to>
                                        <p:strVal val="solid"/>
                                      </p:to>
                                    </p:set>
                                    <p:set>
                                      <p:cBhvr>
                                        <p:cTn id="32" dur="250" fill="hold"/>
                                        <p:tgtEl>
                                          <p:spTgt spid="26"/>
                                        </p:tgtEl>
                                        <p:attrNameLst>
                                          <p:attrName>fill.on</p:attrName>
                                        </p:attrNameLst>
                                      </p:cBhvr>
                                      <p:to>
                                        <p:strVal val="true"/>
                                      </p:to>
                                    </p:set>
                                  </p:childTnLst>
                                </p:cTn>
                              </p:par>
                              <p:par>
                                <p:cTn id="33" presetID="1" presetClass="emph" presetSubtype="2" fill="hold" nodeType="withEffect">
                                  <p:stCondLst>
                                    <p:cond delay="1750"/>
                                  </p:stCondLst>
                                  <p:childTnLst>
                                    <p:animClr clrSpc="rgb" dir="cw">
                                      <p:cBhvr>
                                        <p:cTn id="34" dur="250" fill="hold"/>
                                        <p:tgtEl>
                                          <p:spTgt spid="27"/>
                                        </p:tgtEl>
                                        <p:attrNameLst>
                                          <p:attrName>fillcolor</p:attrName>
                                        </p:attrNameLst>
                                      </p:cBhvr>
                                      <p:to>
                                        <a:srgbClr val="FFFF00"/>
                                      </p:to>
                                    </p:animClr>
                                    <p:set>
                                      <p:cBhvr>
                                        <p:cTn id="35" dur="250" fill="hold"/>
                                        <p:tgtEl>
                                          <p:spTgt spid="27"/>
                                        </p:tgtEl>
                                        <p:attrNameLst>
                                          <p:attrName>fill.type</p:attrName>
                                        </p:attrNameLst>
                                      </p:cBhvr>
                                      <p:to>
                                        <p:strVal val="solid"/>
                                      </p:to>
                                    </p:set>
                                    <p:set>
                                      <p:cBhvr>
                                        <p:cTn id="36" dur="250" fill="hold"/>
                                        <p:tgtEl>
                                          <p:spTgt spid="27"/>
                                        </p:tgtEl>
                                        <p:attrNameLst>
                                          <p:attrName>fill.on</p:attrName>
                                        </p:attrNameLst>
                                      </p:cBhvr>
                                      <p:to>
                                        <p:strVal val="true"/>
                                      </p:to>
                                    </p:set>
                                  </p:childTnLst>
                                </p:cTn>
                              </p:par>
                              <p:par>
                                <p:cTn id="37" presetID="1" presetClass="emph" presetSubtype="2" fill="hold" nodeType="withEffect">
                                  <p:stCondLst>
                                    <p:cond delay="2000"/>
                                  </p:stCondLst>
                                  <p:childTnLst>
                                    <p:animClr clrSpc="rgb" dir="cw">
                                      <p:cBhvr>
                                        <p:cTn id="38" dur="250" fill="hold"/>
                                        <p:tgtEl>
                                          <p:spTgt spid="44"/>
                                        </p:tgtEl>
                                        <p:attrNameLst>
                                          <p:attrName>fillcolor</p:attrName>
                                        </p:attrNameLst>
                                      </p:cBhvr>
                                      <p:to>
                                        <a:srgbClr val="FFFF00"/>
                                      </p:to>
                                    </p:animClr>
                                    <p:set>
                                      <p:cBhvr>
                                        <p:cTn id="39" dur="250" fill="hold"/>
                                        <p:tgtEl>
                                          <p:spTgt spid="44"/>
                                        </p:tgtEl>
                                        <p:attrNameLst>
                                          <p:attrName>fill.type</p:attrName>
                                        </p:attrNameLst>
                                      </p:cBhvr>
                                      <p:to>
                                        <p:strVal val="solid"/>
                                      </p:to>
                                    </p:set>
                                    <p:set>
                                      <p:cBhvr>
                                        <p:cTn id="40" dur="250" fill="hold"/>
                                        <p:tgtEl>
                                          <p:spTgt spid="44"/>
                                        </p:tgtEl>
                                        <p:attrNameLst>
                                          <p:attrName>fill.on</p:attrName>
                                        </p:attrNameLst>
                                      </p:cBhvr>
                                      <p:to>
                                        <p:strVal val="true"/>
                                      </p:to>
                                    </p:set>
                                  </p:childTnLst>
                                </p:cTn>
                              </p:par>
                              <p:par>
                                <p:cTn id="41" presetID="1" presetClass="emph" presetSubtype="2" fill="hold" nodeType="withEffect">
                                  <p:stCondLst>
                                    <p:cond delay="2250"/>
                                  </p:stCondLst>
                                  <p:childTnLst>
                                    <p:animClr clrSpc="rgb" dir="cw">
                                      <p:cBhvr>
                                        <p:cTn id="42" dur="250" fill="hold"/>
                                        <p:tgtEl>
                                          <p:spTgt spid="45"/>
                                        </p:tgtEl>
                                        <p:attrNameLst>
                                          <p:attrName>fillcolor</p:attrName>
                                        </p:attrNameLst>
                                      </p:cBhvr>
                                      <p:to>
                                        <a:srgbClr val="FFFF00"/>
                                      </p:to>
                                    </p:animClr>
                                    <p:set>
                                      <p:cBhvr>
                                        <p:cTn id="43" dur="250" fill="hold"/>
                                        <p:tgtEl>
                                          <p:spTgt spid="45"/>
                                        </p:tgtEl>
                                        <p:attrNameLst>
                                          <p:attrName>fill.type</p:attrName>
                                        </p:attrNameLst>
                                      </p:cBhvr>
                                      <p:to>
                                        <p:strVal val="solid"/>
                                      </p:to>
                                    </p:set>
                                    <p:set>
                                      <p:cBhvr>
                                        <p:cTn id="44" dur="250" fill="hold"/>
                                        <p:tgtEl>
                                          <p:spTgt spid="45"/>
                                        </p:tgtEl>
                                        <p:attrNameLst>
                                          <p:attrName>fill.on</p:attrName>
                                        </p:attrNameLst>
                                      </p:cBhvr>
                                      <p:to>
                                        <p:strVal val="true"/>
                                      </p:to>
                                    </p:set>
                                  </p:childTnLst>
                                </p:cTn>
                              </p:par>
                              <p:par>
                                <p:cTn id="45" presetID="1" presetClass="emph" presetSubtype="2" fill="hold" nodeType="withEffect">
                                  <p:stCondLst>
                                    <p:cond delay="2500"/>
                                  </p:stCondLst>
                                  <p:childTnLst>
                                    <p:animClr clrSpc="rgb" dir="cw">
                                      <p:cBhvr>
                                        <p:cTn id="46" dur="250" fill="hold"/>
                                        <p:tgtEl>
                                          <p:spTgt spid="46"/>
                                        </p:tgtEl>
                                        <p:attrNameLst>
                                          <p:attrName>fillcolor</p:attrName>
                                        </p:attrNameLst>
                                      </p:cBhvr>
                                      <p:to>
                                        <a:srgbClr val="FFFF00"/>
                                      </p:to>
                                    </p:animClr>
                                    <p:set>
                                      <p:cBhvr>
                                        <p:cTn id="47" dur="250" fill="hold"/>
                                        <p:tgtEl>
                                          <p:spTgt spid="46"/>
                                        </p:tgtEl>
                                        <p:attrNameLst>
                                          <p:attrName>fill.type</p:attrName>
                                        </p:attrNameLst>
                                      </p:cBhvr>
                                      <p:to>
                                        <p:strVal val="solid"/>
                                      </p:to>
                                    </p:set>
                                    <p:set>
                                      <p:cBhvr>
                                        <p:cTn id="48" dur="250" fill="hold"/>
                                        <p:tgtEl>
                                          <p:spTgt spid="46"/>
                                        </p:tgtEl>
                                        <p:attrNameLst>
                                          <p:attrName>fill.on</p:attrName>
                                        </p:attrNameLst>
                                      </p:cBhvr>
                                      <p:to>
                                        <p:strVal val="true"/>
                                      </p:to>
                                    </p:set>
                                  </p:childTnLst>
                                </p:cTn>
                              </p:par>
                              <p:par>
                                <p:cTn id="49" presetID="1" presetClass="emph" presetSubtype="2" fill="hold" nodeType="withEffect">
                                  <p:stCondLst>
                                    <p:cond delay="2750"/>
                                  </p:stCondLst>
                                  <p:childTnLst>
                                    <p:animClr clrSpc="rgb" dir="cw">
                                      <p:cBhvr>
                                        <p:cTn id="50" dur="250" fill="hold"/>
                                        <p:tgtEl>
                                          <p:spTgt spid="47"/>
                                        </p:tgtEl>
                                        <p:attrNameLst>
                                          <p:attrName>fillcolor</p:attrName>
                                        </p:attrNameLst>
                                      </p:cBhvr>
                                      <p:to>
                                        <a:srgbClr val="FFFF00"/>
                                      </p:to>
                                    </p:animClr>
                                    <p:set>
                                      <p:cBhvr>
                                        <p:cTn id="51" dur="250" fill="hold"/>
                                        <p:tgtEl>
                                          <p:spTgt spid="47"/>
                                        </p:tgtEl>
                                        <p:attrNameLst>
                                          <p:attrName>fill.type</p:attrName>
                                        </p:attrNameLst>
                                      </p:cBhvr>
                                      <p:to>
                                        <p:strVal val="solid"/>
                                      </p:to>
                                    </p:set>
                                    <p:set>
                                      <p:cBhvr>
                                        <p:cTn id="52" dur="250" fill="hold"/>
                                        <p:tgtEl>
                                          <p:spTgt spid="47"/>
                                        </p:tgtEl>
                                        <p:attrNameLst>
                                          <p:attrName>fill.on</p:attrName>
                                        </p:attrNameLst>
                                      </p:cBhvr>
                                      <p:to>
                                        <p:strVal val="true"/>
                                      </p:to>
                                    </p:set>
                                  </p:childTnLst>
                                </p:cTn>
                              </p:par>
                              <p:par>
                                <p:cTn id="53" presetID="1" presetClass="emph" presetSubtype="2" fill="hold" nodeType="withEffect">
                                  <p:stCondLst>
                                    <p:cond delay="3000"/>
                                  </p:stCondLst>
                                  <p:childTnLst>
                                    <p:animClr clrSpc="rgb" dir="cw">
                                      <p:cBhvr>
                                        <p:cTn id="54" dur="250" fill="hold"/>
                                        <p:tgtEl>
                                          <p:spTgt spid="64"/>
                                        </p:tgtEl>
                                        <p:attrNameLst>
                                          <p:attrName>fillcolor</p:attrName>
                                        </p:attrNameLst>
                                      </p:cBhvr>
                                      <p:to>
                                        <a:srgbClr val="FFFF00"/>
                                      </p:to>
                                    </p:animClr>
                                    <p:set>
                                      <p:cBhvr>
                                        <p:cTn id="55" dur="250" fill="hold"/>
                                        <p:tgtEl>
                                          <p:spTgt spid="64"/>
                                        </p:tgtEl>
                                        <p:attrNameLst>
                                          <p:attrName>fill.type</p:attrName>
                                        </p:attrNameLst>
                                      </p:cBhvr>
                                      <p:to>
                                        <p:strVal val="solid"/>
                                      </p:to>
                                    </p:set>
                                    <p:set>
                                      <p:cBhvr>
                                        <p:cTn id="56" dur="250" fill="hold"/>
                                        <p:tgtEl>
                                          <p:spTgt spid="64"/>
                                        </p:tgtEl>
                                        <p:attrNameLst>
                                          <p:attrName>fill.on</p:attrName>
                                        </p:attrNameLst>
                                      </p:cBhvr>
                                      <p:to>
                                        <p:strVal val="true"/>
                                      </p:to>
                                    </p:set>
                                  </p:childTnLst>
                                </p:cTn>
                              </p:par>
                              <p:par>
                                <p:cTn id="57" presetID="1" presetClass="emph" presetSubtype="2" fill="hold" nodeType="withEffect">
                                  <p:stCondLst>
                                    <p:cond delay="3250"/>
                                  </p:stCondLst>
                                  <p:childTnLst>
                                    <p:animClr clrSpc="rgb" dir="cw">
                                      <p:cBhvr>
                                        <p:cTn id="58" dur="250" fill="hold"/>
                                        <p:tgtEl>
                                          <p:spTgt spid="65"/>
                                        </p:tgtEl>
                                        <p:attrNameLst>
                                          <p:attrName>fillcolor</p:attrName>
                                        </p:attrNameLst>
                                      </p:cBhvr>
                                      <p:to>
                                        <a:srgbClr val="FFFF00"/>
                                      </p:to>
                                    </p:animClr>
                                    <p:set>
                                      <p:cBhvr>
                                        <p:cTn id="59" dur="250" fill="hold"/>
                                        <p:tgtEl>
                                          <p:spTgt spid="65"/>
                                        </p:tgtEl>
                                        <p:attrNameLst>
                                          <p:attrName>fill.type</p:attrName>
                                        </p:attrNameLst>
                                      </p:cBhvr>
                                      <p:to>
                                        <p:strVal val="solid"/>
                                      </p:to>
                                    </p:set>
                                    <p:set>
                                      <p:cBhvr>
                                        <p:cTn id="60" dur="250" fill="hold"/>
                                        <p:tgtEl>
                                          <p:spTgt spid="65"/>
                                        </p:tgtEl>
                                        <p:attrNameLst>
                                          <p:attrName>fill.on</p:attrName>
                                        </p:attrNameLst>
                                      </p:cBhvr>
                                      <p:to>
                                        <p:strVal val="true"/>
                                      </p:to>
                                    </p:set>
                                  </p:childTnLst>
                                </p:cTn>
                              </p:par>
                              <p:par>
                                <p:cTn id="61" presetID="1" presetClass="emph" presetSubtype="2" fill="hold" nodeType="withEffect">
                                  <p:stCondLst>
                                    <p:cond delay="3500"/>
                                  </p:stCondLst>
                                  <p:childTnLst>
                                    <p:animClr clrSpc="rgb" dir="cw">
                                      <p:cBhvr>
                                        <p:cTn id="62" dur="250" fill="hold"/>
                                        <p:tgtEl>
                                          <p:spTgt spid="66"/>
                                        </p:tgtEl>
                                        <p:attrNameLst>
                                          <p:attrName>fillcolor</p:attrName>
                                        </p:attrNameLst>
                                      </p:cBhvr>
                                      <p:to>
                                        <a:srgbClr val="FFFF00"/>
                                      </p:to>
                                    </p:animClr>
                                    <p:set>
                                      <p:cBhvr>
                                        <p:cTn id="63" dur="250" fill="hold"/>
                                        <p:tgtEl>
                                          <p:spTgt spid="66"/>
                                        </p:tgtEl>
                                        <p:attrNameLst>
                                          <p:attrName>fill.type</p:attrName>
                                        </p:attrNameLst>
                                      </p:cBhvr>
                                      <p:to>
                                        <p:strVal val="solid"/>
                                      </p:to>
                                    </p:set>
                                    <p:set>
                                      <p:cBhvr>
                                        <p:cTn id="64" dur="250" fill="hold"/>
                                        <p:tgtEl>
                                          <p:spTgt spid="66"/>
                                        </p:tgtEl>
                                        <p:attrNameLst>
                                          <p:attrName>fill.on</p:attrName>
                                        </p:attrNameLst>
                                      </p:cBhvr>
                                      <p:to>
                                        <p:strVal val="true"/>
                                      </p:to>
                                    </p:set>
                                  </p:childTnLst>
                                </p:cTn>
                              </p:par>
                              <p:par>
                                <p:cTn id="65" presetID="1" presetClass="emph" presetSubtype="2" fill="hold" nodeType="withEffect">
                                  <p:stCondLst>
                                    <p:cond delay="3750"/>
                                  </p:stCondLst>
                                  <p:childTnLst>
                                    <p:animClr clrSpc="rgb" dir="cw">
                                      <p:cBhvr>
                                        <p:cTn id="66" dur="250" fill="hold"/>
                                        <p:tgtEl>
                                          <p:spTgt spid="67"/>
                                        </p:tgtEl>
                                        <p:attrNameLst>
                                          <p:attrName>fillcolor</p:attrName>
                                        </p:attrNameLst>
                                      </p:cBhvr>
                                      <p:to>
                                        <a:srgbClr val="FFFF00"/>
                                      </p:to>
                                    </p:animClr>
                                    <p:set>
                                      <p:cBhvr>
                                        <p:cTn id="67" dur="250" fill="hold"/>
                                        <p:tgtEl>
                                          <p:spTgt spid="67"/>
                                        </p:tgtEl>
                                        <p:attrNameLst>
                                          <p:attrName>fill.type</p:attrName>
                                        </p:attrNameLst>
                                      </p:cBhvr>
                                      <p:to>
                                        <p:strVal val="solid"/>
                                      </p:to>
                                    </p:set>
                                    <p:set>
                                      <p:cBhvr>
                                        <p:cTn id="68" dur="250" fill="hold"/>
                                        <p:tgtEl>
                                          <p:spTgt spid="67"/>
                                        </p:tgtEl>
                                        <p:attrNameLst>
                                          <p:attrName>fill.on</p:attrName>
                                        </p:attrNameLst>
                                      </p:cBhvr>
                                      <p:to>
                                        <p:strVal val="true"/>
                                      </p:to>
                                    </p:set>
                                  </p:childTnLst>
                                </p:cTn>
                              </p:par>
                              <p:par>
                                <p:cTn id="69" presetID="1" presetClass="emph" presetSubtype="2" fill="hold" nodeType="withEffect">
                                  <p:stCondLst>
                                    <p:cond delay="4000"/>
                                  </p:stCondLst>
                                  <p:childTnLst>
                                    <p:animClr clrSpc="rgb" dir="cw">
                                      <p:cBhvr>
                                        <p:cTn id="70" dur="250" fill="hold"/>
                                        <p:tgtEl>
                                          <p:spTgt spid="84"/>
                                        </p:tgtEl>
                                        <p:attrNameLst>
                                          <p:attrName>fillcolor</p:attrName>
                                        </p:attrNameLst>
                                      </p:cBhvr>
                                      <p:to>
                                        <a:srgbClr val="FFFF00"/>
                                      </p:to>
                                    </p:animClr>
                                    <p:set>
                                      <p:cBhvr>
                                        <p:cTn id="71" dur="250" fill="hold"/>
                                        <p:tgtEl>
                                          <p:spTgt spid="84"/>
                                        </p:tgtEl>
                                        <p:attrNameLst>
                                          <p:attrName>fill.type</p:attrName>
                                        </p:attrNameLst>
                                      </p:cBhvr>
                                      <p:to>
                                        <p:strVal val="solid"/>
                                      </p:to>
                                    </p:set>
                                    <p:set>
                                      <p:cBhvr>
                                        <p:cTn id="72" dur="250" fill="hold"/>
                                        <p:tgtEl>
                                          <p:spTgt spid="84"/>
                                        </p:tgtEl>
                                        <p:attrNameLst>
                                          <p:attrName>fill.on</p:attrName>
                                        </p:attrNameLst>
                                      </p:cBhvr>
                                      <p:to>
                                        <p:strVal val="true"/>
                                      </p:to>
                                    </p:set>
                                  </p:childTnLst>
                                </p:cTn>
                              </p:par>
                              <p:par>
                                <p:cTn id="73" presetID="1" presetClass="emph" presetSubtype="2" fill="hold" nodeType="withEffect">
                                  <p:stCondLst>
                                    <p:cond delay="4250"/>
                                  </p:stCondLst>
                                  <p:childTnLst>
                                    <p:animClr clrSpc="rgb" dir="cw">
                                      <p:cBhvr>
                                        <p:cTn id="74" dur="250" fill="hold"/>
                                        <p:tgtEl>
                                          <p:spTgt spid="85"/>
                                        </p:tgtEl>
                                        <p:attrNameLst>
                                          <p:attrName>fillcolor</p:attrName>
                                        </p:attrNameLst>
                                      </p:cBhvr>
                                      <p:to>
                                        <a:srgbClr val="FFFF00"/>
                                      </p:to>
                                    </p:animClr>
                                    <p:set>
                                      <p:cBhvr>
                                        <p:cTn id="75" dur="250" fill="hold"/>
                                        <p:tgtEl>
                                          <p:spTgt spid="85"/>
                                        </p:tgtEl>
                                        <p:attrNameLst>
                                          <p:attrName>fill.type</p:attrName>
                                        </p:attrNameLst>
                                      </p:cBhvr>
                                      <p:to>
                                        <p:strVal val="solid"/>
                                      </p:to>
                                    </p:set>
                                    <p:set>
                                      <p:cBhvr>
                                        <p:cTn id="76" dur="250" fill="hold"/>
                                        <p:tgtEl>
                                          <p:spTgt spid="85"/>
                                        </p:tgtEl>
                                        <p:attrNameLst>
                                          <p:attrName>fill.on</p:attrName>
                                        </p:attrNameLst>
                                      </p:cBhvr>
                                      <p:to>
                                        <p:strVal val="true"/>
                                      </p:to>
                                    </p:set>
                                  </p:childTnLst>
                                </p:cTn>
                              </p:par>
                              <p:par>
                                <p:cTn id="77" presetID="1" presetClass="emph" presetSubtype="2" fill="hold" nodeType="withEffect">
                                  <p:stCondLst>
                                    <p:cond delay="4500"/>
                                  </p:stCondLst>
                                  <p:childTnLst>
                                    <p:animClr clrSpc="rgb" dir="cw">
                                      <p:cBhvr>
                                        <p:cTn id="78" dur="250" fill="hold"/>
                                        <p:tgtEl>
                                          <p:spTgt spid="86"/>
                                        </p:tgtEl>
                                        <p:attrNameLst>
                                          <p:attrName>fillcolor</p:attrName>
                                        </p:attrNameLst>
                                      </p:cBhvr>
                                      <p:to>
                                        <a:srgbClr val="FFFF00"/>
                                      </p:to>
                                    </p:animClr>
                                    <p:set>
                                      <p:cBhvr>
                                        <p:cTn id="79" dur="250" fill="hold"/>
                                        <p:tgtEl>
                                          <p:spTgt spid="86"/>
                                        </p:tgtEl>
                                        <p:attrNameLst>
                                          <p:attrName>fill.type</p:attrName>
                                        </p:attrNameLst>
                                      </p:cBhvr>
                                      <p:to>
                                        <p:strVal val="solid"/>
                                      </p:to>
                                    </p:set>
                                    <p:set>
                                      <p:cBhvr>
                                        <p:cTn id="80" dur="250" fill="hold"/>
                                        <p:tgtEl>
                                          <p:spTgt spid="86"/>
                                        </p:tgtEl>
                                        <p:attrNameLst>
                                          <p:attrName>fill.on</p:attrName>
                                        </p:attrNameLst>
                                      </p:cBhvr>
                                      <p:to>
                                        <p:strVal val="true"/>
                                      </p:to>
                                    </p:set>
                                  </p:childTnLst>
                                </p:cTn>
                              </p:par>
                              <p:par>
                                <p:cTn id="81" presetID="1" presetClass="emph" presetSubtype="2" fill="hold" nodeType="withEffect">
                                  <p:stCondLst>
                                    <p:cond delay="4750"/>
                                  </p:stCondLst>
                                  <p:childTnLst>
                                    <p:animClr clrSpc="rgb" dir="cw">
                                      <p:cBhvr>
                                        <p:cTn id="82" dur="250" fill="hold"/>
                                        <p:tgtEl>
                                          <p:spTgt spid="87"/>
                                        </p:tgtEl>
                                        <p:attrNameLst>
                                          <p:attrName>fillcolor</p:attrName>
                                        </p:attrNameLst>
                                      </p:cBhvr>
                                      <p:to>
                                        <a:srgbClr val="FFFF00"/>
                                      </p:to>
                                    </p:animClr>
                                    <p:set>
                                      <p:cBhvr>
                                        <p:cTn id="83" dur="250" fill="hold"/>
                                        <p:tgtEl>
                                          <p:spTgt spid="87"/>
                                        </p:tgtEl>
                                        <p:attrNameLst>
                                          <p:attrName>fill.type</p:attrName>
                                        </p:attrNameLst>
                                      </p:cBhvr>
                                      <p:to>
                                        <p:strVal val="solid"/>
                                      </p:to>
                                    </p:set>
                                    <p:set>
                                      <p:cBhvr>
                                        <p:cTn id="84" dur="250" fill="hold"/>
                                        <p:tgtEl>
                                          <p:spTgt spid="87"/>
                                        </p:tgtEl>
                                        <p:attrNameLst>
                                          <p:attrName>fill.on</p:attrName>
                                        </p:attrNameLst>
                                      </p:cBhvr>
                                      <p:to>
                                        <p:strVal val="true"/>
                                      </p:to>
                                    </p:set>
                                  </p:childTnLst>
                                </p:cTn>
                              </p:par>
                              <p:par>
                                <p:cTn id="85" presetID="1" presetClass="emph" presetSubtype="2" fill="hold" nodeType="withEffect">
                                  <p:stCondLst>
                                    <p:cond delay="5750"/>
                                  </p:stCondLst>
                                  <p:childTnLst>
                                    <p:animClr clrSpc="rgb" dir="cw">
                                      <p:cBhvr>
                                        <p:cTn id="86" dur="250" fill="hold"/>
                                        <p:tgtEl>
                                          <p:spTgt spid="107"/>
                                        </p:tgtEl>
                                        <p:attrNameLst>
                                          <p:attrName>fillcolor</p:attrName>
                                        </p:attrNameLst>
                                      </p:cBhvr>
                                      <p:to>
                                        <a:srgbClr val="FFFF00"/>
                                      </p:to>
                                    </p:animClr>
                                    <p:set>
                                      <p:cBhvr>
                                        <p:cTn id="87" dur="250" fill="hold"/>
                                        <p:tgtEl>
                                          <p:spTgt spid="107"/>
                                        </p:tgtEl>
                                        <p:attrNameLst>
                                          <p:attrName>fill.type</p:attrName>
                                        </p:attrNameLst>
                                      </p:cBhvr>
                                      <p:to>
                                        <p:strVal val="solid"/>
                                      </p:to>
                                    </p:set>
                                    <p:set>
                                      <p:cBhvr>
                                        <p:cTn id="88" dur="250" fill="hold"/>
                                        <p:tgtEl>
                                          <p:spTgt spid="107"/>
                                        </p:tgtEl>
                                        <p:attrNameLst>
                                          <p:attrName>fill.on</p:attrName>
                                        </p:attrNameLst>
                                      </p:cBhvr>
                                      <p:to>
                                        <p:strVal val="true"/>
                                      </p:to>
                                    </p:set>
                                  </p:childTnLst>
                                </p:cTn>
                              </p:par>
                              <p:par>
                                <p:cTn id="89" presetID="1" presetClass="emph" presetSubtype="2" fill="hold" nodeType="withEffect">
                                  <p:stCondLst>
                                    <p:cond delay="5500"/>
                                  </p:stCondLst>
                                  <p:childTnLst>
                                    <p:animClr clrSpc="rgb" dir="cw">
                                      <p:cBhvr>
                                        <p:cTn id="90" dur="250" fill="hold"/>
                                        <p:tgtEl>
                                          <p:spTgt spid="106"/>
                                        </p:tgtEl>
                                        <p:attrNameLst>
                                          <p:attrName>fillcolor</p:attrName>
                                        </p:attrNameLst>
                                      </p:cBhvr>
                                      <p:to>
                                        <a:srgbClr val="FFFF00"/>
                                      </p:to>
                                    </p:animClr>
                                    <p:set>
                                      <p:cBhvr>
                                        <p:cTn id="91" dur="250" fill="hold"/>
                                        <p:tgtEl>
                                          <p:spTgt spid="106"/>
                                        </p:tgtEl>
                                        <p:attrNameLst>
                                          <p:attrName>fill.type</p:attrName>
                                        </p:attrNameLst>
                                      </p:cBhvr>
                                      <p:to>
                                        <p:strVal val="solid"/>
                                      </p:to>
                                    </p:set>
                                    <p:set>
                                      <p:cBhvr>
                                        <p:cTn id="92" dur="250" fill="hold"/>
                                        <p:tgtEl>
                                          <p:spTgt spid="106"/>
                                        </p:tgtEl>
                                        <p:attrNameLst>
                                          <p:attrName>fill.on</p:attrName>
                                        </p:attrNameLst>
                                      </p:cBhvr>
                                      <p:to>
                                        <p:strVal val="true"/>
                                      </p:to>
                                    </p:set>
                                  </p:childTnLst>
                                </p:cTn>
                              </p:par>
                              <p:par>
                                <p:cTn id="93" presetID="1" presetClass="emph" presetSubtype="2" fill="hold" nodeType="withEffect">
                                  <p:stCondLst>
                                    <p:cond delay="5250"/>
                                  </p:stCondLst>
                                  <p:childTnLst>
                                    <p:animClr clrSpc="rgb" dir="cw">
                                      <p:cBhvr>
                                        <p:cTn id="94" dur="250" fill="hold"/>
                                        <p:tgtEl>
                                          <p:spTgt spid="105"/>
                                        </p:tgtEl>
                                        <p:attrNameLst>
                                          <p:attrName>fillcolor</p:attrName>
                                        </p:attrNameLst>
                                      </p:cBhvr>
                                      <p:to>
                                        <a:srgbClr val="FFFF00"/>
                                      </p:to>
                                    </p:animClr>
                                    <p:set>
                                      <p:cBhvr>
                                        <p:cTn id="95" dur="250" fill="hold"/>
                                        <p:tgtEl>
                                          <p:spTgt spid="105"/>
                                        </p:tgtEl>
                                        <p:attrNameLst>
                                          <p:attrName>fill.type</p:attrName>
                                        </p:attrNameLst>
                                      </p:cBhvr>
                                      <p:to>
                                        <p:strVal val="solid"/>
                                      </p:to>
                                    </p:set>
                                    <p:set>
                                      <p:cBhvr>
                                        <p:cTn id="96" dur="250" fill="hold"/>
                                        <p:tgtEl>
                                          <p:spTgt spid="105"/>
                                        </p:tgtEl>
                                        <p:attrNameLst>
                                          <p:attrName>fill.on</p:attrName>
                                        </p:attrNameLst>
                                      </p:cBhvr>
                                      <p:to>
                                        <p:strVal val="true"/>
                                      </p:to>
                                    </p:set>
                                  </p:childTnLst>
                                </p:cTn>
                              </p:par>
                              <p:par>
                                <p:cTn id="97" presetID="1" presetClass="emph" presetSubtype="2" fill="hold" nodeType="withEffect">
                                  <p:stCondLst>
                                    <p:cond delay="5000"/>
                                  </p:stCondLst>
                                  <p:childTnLst>
                                    <p:animClr clrSpc="rgb" dir="cw">
                                      <p:cBhvr>
                                        <p:cTn id="98" dur="250" fill="hold"/>
                                        <p:tgtEl>
                                          <p:spTgt spid="104"/>
                                        </p:tgtEl>
                                        <p:attrNameLst>
                                          <p:attrName>fillcolor</p:attrName>
                                        </p:attrNameLst>
                                      </p:cBhvr>
                                      <p:to>
                                        <a:srgbClr val="FFFF00"/>
                                      </p:to>
                                    </p:animClr>
                                    <p:set>
                                      <p:cBhvr>
                                        <p:cTn id="99" dur="250" fill="hold"/>
                                        <p:tgtEl>
                                          <p:spTgt spid="104"/>
                                        </p:tgtEl>
                                        <p:attrNameLst>
                                          <p:attrName>fill.type</p:attrName>
                                        </p:attrNameLst>
                                      </p:cBhvr>
                                      <p:to>
                                        <p:strVal val="solid"/>
                                      </p:to>
                                    </p:set>
                                    <p:set>
                                      <p:cBhvr>
                                        <p:cTn id="100" dur="250" fill="hold"/>
                                        <p:tgtEl>
                                          <p:spTgt spid="104"/>
                                        </p:tgtEl>
                                        <p:attrNameLst>
                                          <p:attrName>fill.on</p:attrName>
                                        </p:attrNameLst>
                                      </p:cBhvr>
                                      <p:to>
                                        <p:strVal val="true"/>
                                      </p:to>
                                    </p:set>
                                  </p:childTnLst>
                                </p:cTn>
                              </p:par>
                              <p:par>
                                <p:cTn id="101" presetID="1" presetClass="emph" presetSubtype="2" fill="hold" nodeType="withEffect">
                                  <p:stCondLst>
                                    <p:cond delay="6000"/>
                                  </p:stCondLst>
                                  <p:childTnLst>
                                    <p:animClr clrSpc="rgb" dir="cw">
                                      <p:cBhvr>
                                        <p:cTn id="102" dur="250" fill="hold"/>
                                        <p:tgtEl>
                                          <p:spTgt spid="124"/>
                                        </p:tgtEl>
                                        <p:attrNameLst>
                                          <p:attrName>fillcolor</p:attrName>
                                        </p:attrNameLst>
                                      </p:cBhvr>
                                      <p:to>
                                        <a:srgbClr val="FFFF00"/>
                                      </p:to>
                                    </p:animClr>
                                    <p:set>
                                      <p:cBhvr>
                                        <p:cTn id="103" dur="250" fill="hold"/>
                                        <p:tgtEl>
                                          <p:spTgt spid="124"/>
                                        </p:tgtEl>
                                        <p:attrNameLst>
                                          <p:attrName>fill.type</p:attrName>
                                        </p:attrNameLst>
                                      </p:cBhvr>
                                      <p:to>
                                        <p:strVal val="solid"/>
                                      </p:to>
                                    </p:set>
                                    <p:set>
                                      <p:cBhvr>
                                        <p:cTn id="104" dur="250" fill="hold"/>
                                        <p:tgtEl>
                                          <p:spTgt spid="124"/>
                                        </p:tgtEl>
                                        <p:attrNameLst>
                                          <p:attrName>fill.on</p:attrName>
                                        </p:attrNameLst>
                                      </p:cBhvr>
                                      <p:to>
                                        <p:strVal val="true"/>
                                      </p:to>
                                    </p:set>
                                  </p:childTnLst>
                                </p:cTn>
                              </p:par>
                              <p:par>
                                <p:cTn id="105" presetID="1" presetClass="emph" presetSubtype="2" fill="hold" nodeType="withEffect">
                                  <p:stCondLst>
                                    <p:cond delay="6250"/>
                                  </p:stCondLst>
                                  <p:childTnLst>
                                    <p:animClr clrSpc="rgb" dir="cw">
                                      <p:cBhvr>
                                        <p:cTn id="106" dur="250" fill="hold"/>
                                        <p:tgtEl>
                                          <p:spTgt spid="125"/>
                                        </p:tgtEl>
                                        <p:attrNameLst>
                                          <p:attrName>fillcolor</p:attrName>
                                        </p:attrNameLst>
                                      </p:cBhvr>
                                      <p:to>
                                        <a:srgbClr val="FFFF00"/>
                                      </p:to>
                                    </p:animClr>
                                    <p:set>
                                      <p:cBhvr>
                                        <p:cTn id="107" dur="250" fill="hold"/>
                                        <p:tgtEl>
                                          <p:spTgt spid="125"/>
                                        </p:tgtEl>
                                        <p:attrNameLst>
                                          <p:attrName>fill.type</p:attrName>
                                        </p:attrNameLst>
                                      </p:cBhvr>
                                      <p:to>
                                        <p:strVal val="solid"/>
                                      </p:to>
                                    </p:set>
                                    <p:set>
                                      <p:cBhvr>
                                        <p:cTn id="108" dur="250" fill="hold"/>
                                        <p:tgtEl>
                                          <p:spTgt spid="125"/>
                                        </p:tgtEl>
                                        <p:attrNameLst>
                                          <p:attrName>fill.on</p:attrName>
                                        </p:attrNameLst>
                                      </p:cBhvr>
                                      <p:to>
                                        <p:strVal val="true"/>
                                      </p:to>
                                    </p:set>
                                  </p:childTnLst>
                                </p:cTn>
                              </p:par>
                              <p:par>
                                <p:cTn id="109" presetID="1" presetClass="emph" presetSubtype="2" fill="hold" nodeType="withEffect">
                                  <p:stCondLst>
                                    <p:cond delay="6500"/>
                                  </p:stCondLst>
                                  <p:childTnLst>
                                    <p:animClr clrSpc="rgb" dir="cw">
                                      <p:cBhvr>
                                        <p:cTn id="110" dur="250" fill="hold"/>
                                        <p:tgtEl>
                                          <p:spTgt spid="126"/>
                                        </p:tgtEl>
                                        <p:attrNameLst>
                                          <p:attrName>fillcolor</p:attrName>
                                        </p:attrNameLst>
                                      </p:cBhvr>
                                      <p:to>
                                        <a:srgbClr val="FFFF00"/>
                                      </p:to>
                                    </p:animClr>
                                    <p:set>
                                      <p:cBhvr>
                                        <p:cTn id="111" dur="250" fill="hold"/>
                                        <p:tgtEl>
                                          <p:spTgt spid="126"/>
                                        </p:tgtEl>
                                        <p:attrNameLst>
                                          <p:attrName>fill.type</p:attrName>
                                        </p:attrNameLst>
                                      </p:cBhvr>
                                      <p:to>
                                        <p:strVal val="solid"/>
                                      </p:to>
                                    </p:set>
                                    <p:set>
                                      <p:cBhvr>
                                        <p:cTn id="112" dur="250" fill="hold"/>
                                        <p:tgtEl>
                                          <p:spTgt spid="126"/>
                                        </p:tgtEl>
                                        <p:attrNameLst>
                                          <p:attrName>fill.on</p:attrName>
                                        </p:attrNameLst>
                                      </p:cBhvr>
                                      <p:to>
                                        <p:strVal val="true"/>
                                      </p:to>
                                    </p:set>
                                  </p:childTnLst>
                                </p:cTn>
                              </p:par>
                              <p:par>
                                <p:cTn id="113" presetID="1" presetClass="emph" presetSubtype="2" fill="hold" nodeType="withEffect">
                                  <p:stCondLst>
                                    <p:cond delay="6750"/>
                                  </p:stCondLst>
                                  <p:childTnLst>
                                    <p:animClr clrSpc="rgb" dir="cw">
                                      <p:cBhvr>
                                        <p:cTn id="114" dur="250" fill="hold"/>
                                        <p:tgtEl>
                                          <p:spTgt spid="127"/>
                                        </p:tgtEl>
                                        <p:attrNameLst>
                                          <p:attrName>fillcolor</p:attrName>
                                        </p:attrNameLst>
                                      </p:cBhvr>
                                      <p:to>
                                        <a:srgbClr val="FFFF00"/>
                                      </p:to>
                                    </p:animClr>
                                    <p:set>
                                      <p:cBhvr>
                                        <p:cTn id="115" dur="250" fill="hold"/>
                                        <p:tgtEl>
                                          <p:spTgt spid="127"/>
                                        </p:tgtEl>
                                        <p:attrNameLst>
                                          <p:attrName>fill.type</p:attrName>
                                        </p:attrNameLst>
                                      </p:cBhvr>
                                      <p:to>
                                        <p:strVal val="solid"/>
                                      </p:to>
                                    </p:set>
                                    <p:set>
                                      <p:cBhvr>
                                        <p:cTn id="116" dur="250" fill="hold"/>
                                        <p:tgtEl>
                                          <p:spTgt spid="127"/>
                                        </p:tgtEl>
                                        <p:attrNameLst>
                                          <p:attrName>fill.on</p:attrName>
                                        </p:attrNameLst>
                                      </p:cBhvr>
                                      <p:to>
                                        <p:strVal val="true"/>
                                      </p:to>
                                    </p:set>
                                  </p:childTnLst>
                                </p:cTn>
                              </p:par>
                              <p:par>
                                <p:cTn id="117" presetID="1" presetClass="emph" presetSubtype="2" fill="hold" nodeType="withEffect">
                                  <p:stCondLst>
                                    <p:cond delay="7000"/>
                                  </p:stCondLst>
                                  <p:childTnLst>
                                    <p:animClr clrSpc="rgb" dir="cw">
                                      <p:cBhvr>
                                        <p:cTn id="118" dur="250" fill="hold"/>
                                        <p:tgtEl>
                                          <p:spTgt spid="144"/>
                                        </p:tgtEl>
                                        <p:attrNameLst>
                                          <p:attrName>fillcolor</p:attrName>
                                        </p:attrNameLst>
                                      </p:cBhvr>
                                      <p:to>
                                        <a:srgbClr val="FFFF00"/>
                                      </p:to>
                                    </p:animClr>
                                    <p:set>
                                      <p:cBhvr>
                                        <p:cTn id="119" dur="250" fill="hold"/>
                                        <p:tgtEl>
                                          <p:spTgt spid="144"/>
                                        </p:tgtEl>
                                        <p:attrNameLst>
                                          <p:attrName>fill.type</p:attrName>
                                        </p:attrNameLst>
                                      </p:cBhvr>
                                      <p:to>
                                        <p:strVal val="solid"/>
                                      </p:to>
                                    </p:set>
                                    <p:set>
                                      <p:cBhvr>
                                        <p:cTn id="120" dur="250" fill="hold"/>
                                        <p:tgtEl>
                                          <p:spTgt spid="144"/>
                                        </p:tgtEl>
                                        <p:attrNameLst>
                                          <p:attrName>fill.on</p:attrName>
                                        </p:attrNameLst>
                                      </p:cBhvr>
                                      <p:to>
                                        <p:strVal val="true"/>
                                      </p:to>
                                    </p:set>
                                  </p:childTnLst>
                                </p:cTn>
                              </p:par>
                              <p:par>
                                <p:cTn id="121" presetID="1" presetClass="emph" presetSubtype="2" fill="hold" nodeType="withEffect">
                                  <p:stCondLst>
                                    <p:cond delay="7250"/>
                                  </p:stCondLst>
                                  <p:childTnLst>
                                    <p:animClr clrSpc="rgb" dir="cw">
                                      <p:cBhvr>
                                        <p:cTn id="122" dur="250" fill="hold"/>
                                        <p:tgtEl>
                                          <p:spTgt spid="145"/>
                                        </p:tgtEl>
                                        <p:attrNameLst>
                                          <p:attrName>fillcolor</p:attrName>
                                        </p:attrNameLst>
                                      </p:cBhvr>
                                      <p:to>
                                        <a:srgbClr val="FFFF00"/>
                                      </p:to>
                                    </p:animClr>
                                    <p:set>
                                      <p:cBhvr>
                                        <p:cTn id="123" dur="250" fill="hold"/>
                                        <p:tgtEl>
                                          <p:spTgt spid="145"/>
                                        </p:tgtEl>
                                        <p:attrNameLst>
                                          <p:attrName>fill.type</p:attrName>
                                        </p:attrNameLst>
                                      </p:cBhvr>
                                      <p:to>
                                        <p:strVal val="solid"/>
                                      </p:to>
                                    </p:set>
                                    <p:set>
                                      <p:cBhvr>
                                        <p:cTn id="124" dur="250" fill="hold"/>
                                        <p:tgtEl>
                                          <p:spTgt spid="145"/>
                                        </p:tgtEl>
                                        <p:attrNameLst>
                                          <p:attrName>fill.on</p:attrName>
                                        </p:attrNameLst>
                                      </p:cBhvr>
                                      <p:to>
                                        <p:strVal val="true"/>
                                      </p:to>
                                    </p:set>
                                  </p:childTnLst>
                                </p:cTn>
                              </p:par>
                              <p:par>
                                <p:cTn id="125" presetID="1" presetClass="emph" presetSubtype="2" fill="hold" nodeType="withEffect">
                                  <p:stCondLst>
                                    <p:cond delay="7500"/>
                                  </p:stCondLst>
                                  <p:childTnLst>
                                    <p:animClr clrSpc="rgb" dir="cw">
                                      <p:cBhvr>
                                        <p:cTn id="126" dur="250" fill="hold"/>
                                        <p:tgtEl>
                                          <p:spTgt spid="146"/>
                                        </p:tgtEl>
                                        <p:attrNameLst>
                                          <p:attrName>fillcolor</p:attrName>
                                        </p:attrNameLst>
                                      </p:cBhvr>
                                      <p:to>
                                        <a:srgbClr val="FFFF00"/>
                                      </p:to>
                                    </p:animClr>
                                    <p:set>
                                      <p:cBhvr>
                                        <p:cTn id="127" dur="250" fill="hold"/>
                                        <p:tgtEl>
                                          <p:spTgt spid="146"/>
                                        </p:tgtEl>
                                        <p:attrNameLst>
                                          <p:attrName>fill.type</p:attrName>
                                        </p:attrNameLst>
                                      </p:cBhvr>
                                      <p:to>
                                        <p:strVal val="solid"/>
                                      </p:to>
                                    </p:set>
                                    <p:set>
                                      <p:cBhvr>
                                        <p:cTn id="128" dur="250" fill="hold"/>
                                        <p:tgtEl>
                                          <p:spTgt spid="146"/>
                                        </p:tgtEl>
                                        <p:attrNameLst>
                                          <p:attrName>fill.on</p:attrName>
                                        </p:attrNameLst>
                                      </p:cBhvr>
                                      <p:to>
                                        <p:strVal val="true"/>
                                      </p:to>
                                    </p:set>
                                  </p:childTnLst>
                                </p:cTn>
                              </p:par>
                              <p:par>
                                <p:cTn id="129" presetID="1" presetClass="emph" presetSubtype="2" fill="hold" nodeType="withEffect">
                                  <p:stCondLst>
                                    <p:cond delay="7750"/>
                                  </p:stCondLst>
                                  <p:childTnLst>
                                    <p:animClr clrSpc="rgb" dir="cw">
                                      <p:cBhvr>
                                        <p:cTn id="130" dur="250" fill="hold"/>
                                        <p:tgtEl>
                                          <p:spTgt spid="147"/>
                                        </p:tgtEl>
                                        <p:attrNameLst>
                                          <p:attrName>fillcolor</p:attrName>
                                        </p:attrNameLst>
                                      </p:cBhvr>
                                      <p:to>
                                        <a:srgbClr val="FFFF00"/>
                                      </p:to>
                                    </p:animClr>
                                    <p:set>
                                      <p:cBhvr>
                                        <p:cTn id="131" dur="250" fill="hold"/>
                                        <p:tgtEl>
                                          <p:spTgt spid="147"/>
                                        </p:tgtEl>
                                        <p:attrNameLst>
                                          <p:attrName>fill.type</p:attrName>
                                        </p:attrNameLst>
                                      </p:cBhvr>
                                      <p:to>
                                        <p:strVal val="solid"/>
                                      </p:to>
                                    </p:set>
                                    <p:set>
                                      <p:cBhvr>
                                        <p:cTn id="132" dur="250" fill="hold"/>
                                        <p:tgtEl>
                                          <p:spTgt spid="147"/>
                                        </p:tgtEl>
                                        <p:attrNameLst>
                                          <p:attrName>fill.on</p:attrName>
                                        </p:attrNameLst>
                                      </p:cBhvr>
                                      <p:to>
                                        <p:strVal val="true"/>
                                      </p:to>
                                    </p:set>
                                  </p:childTnLst>
                                </p:cTn>
                              </p:par>
                              <p:par>
                                <p:cTn id="133" presetID="1" presetClass="emph" presetSubtype="2" fill="hold" nodeType="withEffect">
                                  <p:stCondLst>
                                    <p:cond delay="8000"/>
                                  </p:stCondLst>
                                  <p:childTnLst>
                                    <p:animClr clrSpc="rgb" dir="cw">
                                      <p:cBhvr>
                                        <p:cTn id="134" dur="250" fill="hold"/>
                                        <p:tgtEl>
                                          <p:spTgt spid="164"/>
                                        </p:tgtEl>
                                        <p:attrNameLst>
                                          <p:attrName>fillcolor</p:attrName>
                                        </p:attrNameLst>
                                      </p:cBhvr>
                                      <p:to>
                                        <a:srgbClr val="FFFF00"/>
                                      </p:to>
                                    </p:animClr>
                                    <p:set>
                                      <p:cBhvr>
                                        <p:cTn id="135" dur="250" fill="hold"/>
                                        <p:tgtEl>
                                          <p:spTgt spid="164"/>
                                        </p:tgtEl>
                                        <p:attrNameLst>
                                          <p:attrName>fill.type</p:attrName>
                                        </p:attrNameLst>
                                      </p:cBhvr>
                                      <p:to>
                                        <p:strVal val="solid"/>
                                      </p:to>
                                    </p:set>
                                    <p:set>
                                      <p:cBhvr>
                                        <p:cTn id="136" dur="250" fill="hold"/>
                                        <p:tgtEl>
                                          <p:spTgt spid="164"/>
                                        </p:tgtEl>
                                        <p:attrNameLst>
                                          <p:attrName>fill.on</p:attrName>
                                        </p:attrNameLst>
                                      </p:cBhvr>
                                      <p:to>
                                        <p:strVal val="true"/>
                                      </p:to>
                                    </p:set>
                                  </p:childTnLst>
                                </p:cTn>
                              </p:par>
                              <p:par>
                                <p:cTn id="137" presetID="1" presetClass="emph" presetSubtype="2" fill="hold" nodeType="withEffect">
                                  <p:stCondLst>
                                    <p:cond delay="8250"/>
                                  </p:stCondLst>
                                  <p:childTnLst>
                                    <p:animClr clrSpc="rgb" dir="cw">
                                      <p:cBhvr>
                                        <p:cTn id="138" dur="250" fill="hold"/>
                                        <p:tgtEl>
                                          <p:spTgt spid="165"/>
                                        </p:tgtEl>
                                        <p:attrNameLst>
                                          <p:attrName>fillcolor</p:attrName>
                                        </p:attrNameLst>
                                      </p:cBhvr>
                                      <p:to>
                                        <a:srgbClr val="FFFF00"/>
                                      </p:to>
                                    </p:animClr>
                                    <p:set>
                                      <p:cBhvr>
                                        <p:cTn id="139" dur="250" fill="hold"/>
                                        <p:tgtEl>
                                          <p:spTgt spid="165"/>
                                        </p:tgtEl>
                                        <p:attrNameLst>
                                          <p:attrName>fill.type</p:attrName>
                                        </p:attrNameLst>
                                      </p:cBhvr>
                                      <p:to>
                                        <p:strVal val="solid"/>
                                      </p:to>
                                    </p:set>
                                    <p:set>
                                      <p:cBhvr>
                                        <p:cTn id="140" dur="250" fill="hold"/>
                                        <p:tgtEl>
                                          <p:spTgt spid="165"/>
                                        </p:tgtEl>
                                        <p:attrNameLst>
                                          <p:attrName>fill.on</p:attrName>
                                        </p:attrNameLst>
                                      </p:cBhvr>
                                      <p:to>
                                        <p:strVal val="true"/>
                                      </p:to>
                                    </p:set>
                                  </p:childTnLst>
                                </p:cTn>
                              </p:par>
                              <p:par>
                                <p:cTn id="141" presetID="1" presetClass="emph" presetSubtype="2" fill="hold" nodeType="withEffect">
                                  <p:stCondLst>
                                    <p:cond delay="8500"/>
                                  </p:stCondLst>
                                  <p:childTnLst>
                                    <p:animClr clrSpc="rgb" dir="cw">
                                      <p:cBhvr>
                                        <p:cTn id="142" dur="250" fill="hold"/>
                                        <p:tgtEl>
                                          <p:spTgt spid="166"/>
                                        </p:tgtEl>
                                        <p:attrNameLst>
                                          <p:attrName>fillcolor</p:attrName>
                                        </p:attrNameLst>
                                      </p:cBhvr>
                                      <p:to>
                                        <a:srgbClr val="FFFF00"/>
                                      </p:to>
                                    </p:animClr>
                                    <p:set>
                                      <p:cBhvr>
                                        <p:cTn id="143" dur="250" fill="hold"/>
                                        <p:tgtEl>
                                          <p:spTgt spid="166"/>
                                        </p:tgtEl>
                                        <p:attrNameLst>
                                          <p:attrName>fill.type</p:attrName>
                                        </p:attrNameLst>
                                      </p:cBhvr>
                                      <p:to>
                                        <p:strVal val="solid"/>
                                      </p:to>
                                    </p:set>
                                    <p:set>
                                      <p:cBhvr>
                                        <p:cTn id="144" dur="250" fill="hold"/>
                                        <p:tgtEl>
                                          <p:spTgt spid="166"/>
                                        </p:tgtEl>
                                        <p:attrNameLst>
                                          <p:attrName>fill.on</p:attrName>
                                        </p:attrNameLst>
                                      </p:cBhvr>
                                      <p:to>
                                        <p:strVal val="true"/>
                                      </p:to>
                                    </p:set>
                                  </p:childTnLst>
                                </p:cTn>
                              </p:par>
                              <p:par>
                                <p:cTn id="145" presetID="1" presetClass="emph" presetSubtype="2" fill="hold" nodeType="withEffect">
                                  <p:stCondLst>
                                    <p:cond delay="8750"/>
                                  </p:stCondLst>
                                  <p:childTnLst>
                                    <p:animClr clrSpc="rgb" dir="cw">
                                      <p:cBhvr>
                                        <p:cTn id="146" dur="250" fill="hold"/>
                                        <p:tgtEl>
                                          <p:spTgt spid="167"/>
                                        </p:tgtEl>
                                        <p:attrNameLst>
                                          <p:attrName>fillcolor</p:attrName>
                                        </p:attrNameLst>
                                      </p:cBhvr>
                                      <p:to>
                                        <a:srgbClr val="FFFF00"/>
                                      </p:to>
                                    </p:animClr>
                                    <p:set>
                                      <p:cBhvr>
                                        <p:cTn id="147" dur="250" fill="hold"/>
                                        <p:tgtEl>
                                          <p:spTgt spid="167"/>
                                        </p:tgtEl>
                                        <p:attrNameLst>
                                          <p:attrName>fill.type</p:attrName>
                                        </p:attrNameLst>
                                      </p:cBhvr>
                                      <p:to>
                                        <p:strVal val="solid"/>
                                      </p:to>
                                    </p:set>
                                    <p:set>
                                      <p:cBhvr>
                                        <p:cTn id="148" dur="250" fill="hold"/>
                                        <p:tgtEl>
                                          <p:spTgt spid="167"/>
                                        </p:tgtEl>
                                        <p:attrNameLst>
                                          <p:attrName>fill.on</p:attrName>
                                        </p:attrNameLst>
                                      </p:cBhvr>
                                      <p:to>
                                        <p:strVal val="true"/>
                                      </p:to>
                                    </p:set>
                                  </p:childTnLst>
                                </p:cTn>
                              </p:par>
                              <p:par>
                                <p:cTn id="149" presetID="1" presetClass="emph" presetSubtype="2" fill="hold" nodeType="withEffect">
                                  <p:stCondLst>
                                    <p:cond delay="9000"/>
                                  </p:stCondLst>
                                  <p:childTnLst>
                                    <p:animClr clrSpc="rgb" dir="cw">
                                      <p:cBhvr>
                                        <p:cTn id="150" dur="250" fill="hold"/>
                                        <p:tgtEl>
                                          <p:spTgt spid="184"/>
                                        </p:tgtEl>
                                        <p:attrNameLst>
                                          <p:attrName>fillcolor</p:attrName>
                                        </p:attrNameLst>
                                      </p:cBhvr>
                                      <p:to>
                                        <a:srgbClr val="FFFF00"/>
                                      </p:to>
                                    </p:animClr>
                                    <p:set>
                                      <p:cBhvr>
                                        <p:cTn id="151" dur="250" fill="hold"/>
                                        <p:tgtEl>
                                          <p:spTgt spid="184"/>
                                        </p:tgtEl>
                                        <p:attrNameLst>
                                          <p:attrName>fill.type</p:attrName>
                                        </p:attrNameLst>
                                      </p:cBhvr>
                                      <p:to>
                                        <p:strVal val="solid"/>
                                      </p:to>
                                    </p:set>
                                    <p:set>
                                      <p:cBhvr>
                                        <p:cTn id="152" dur="250" fill="hold"/>
                                        <p:tgtEl>
                                          <p:spTgt spid="184"/>
                                        </p:tgtEl>
                                        <p:attrNameLst>
                                          <p:attrName>fill.on</p:attrName>
                                        </p:attrNameLst>
                                      </p:cBhvr>
                                      <p:to>
                                        <p:strVal val="true"/>
                                      </p:to>
                                    </p:set>
                                  </p:childTnLst>
                                </p:cTn>
                              </p:par>
                              <p:par>
                                <p:cTn id="153" presetID="1" presetClass="emph" presetSubtype="2" fill="hold" nodeType="withEffect">
                                  <p:stCondLst>
                                    <p:cond delay="9250"/>
                                  </p:stCondLst>
                                  <p:childTnLst>
                                    <p:animClr clrSpc="rgb" dir="cw">
                                      <p:cBhvr>
                                        <p:cTn id="154" dur="250" fill="hold"/>
                                        <p:tgtEl>
                                          <p:spTgt spid="185"/>
                                        </p:tgtEl>
                                        <p:attrNameLst>
                                          <p:attrName>fillcolor</p:attrName>
                                        </p:attrNameLst>
                                      </p:cBhvr>
                                      <p:to>
                                        <a:srgbClr val="FFFF00"/>
                                      </p:to>
                                    </p:animClr>
                                    <p:set>
                                      <p:cBhvr>
                                        <p:cTn id="155" dur="250" fill="hold"/>
                                        <p:tgtEl>
                                          <p:spTgt spid="185"/>
                                        </p:tgtEl>
                                        <p:attrNameLst>
                                          <p:attrName>fill.type</p:attrName>
                                        </p:attrNameLst>
                                      </p:cBhvr>
                                      <p:to>
                                        <p:strVal val="solid"/>
                                      </p:to>
                                    </p:set>
                                    <p:set>
                                      <p:cBhvr>
                                        <p:cTn id="156" dur="250" fill="hold"/>
                                        <p:tgtEl>
                                          <p:spTgt spid="185"/>
                                        </p:tgtEl>
                                        <p:attrNameLst>
                                          <p:attrName>fill.on</p:attrName>
                                        </p:attrNameLst>
                                      </p:cBhvr>
                                      <p:to>
                                        <p:strVal val="true"/>
                                      </p:to>
                                    </p:set>
                                  </p:childTnLst>
                                </p:cTn>
                              </p:par>
                              <p:par>
                                <p:cTn id="157" presetID="1" presetClass="emph" presetSubtype="2" fill="hold" nodeType="withEffect">
                                  <p:stCondLst>
                                    <p:cond delay="9500"/>
                                  </p:stCondLst>
                                  <p:childTnLst>
                                    <p:animClr clrSpc="rgb" dir="cw">
                                      <p:cBhvr>
                                        <p:cTn id="158" dur="250" fill="hold"/>
                                        <p:tgtEl>
                                          <p:spTgt spid="186"/>
                                        </p:tgtEl>
                                        <p:attrNameLst>
                                          <p:attrName>fillcolor</p:attrName>
                                        </p:attrNameLst>
                                      </p:cBhvr>
                                      <p:to>
                                        <a:srgbClr val="FFFF00"/>
                                      </p:to>
                                    </p:animClr>
                                    <p:set>
                                      <p:cBhvr>
                                        <p:cTn id="159" dur="250" fill="hold"/>
                                        <p:tgtEl>
                                          <p:spTgt spid="186"/>
                                        </p:tgtEl>
                                        <p:attrNameLst>
                                          <p:attrName>fill.type</p:attrName>
                                        </p:attrNameLst>
                                      </p:cBhvr>
                                      <p:to>
                                        <p:strVal val="solid"/>
                                      </p:to>
                                    </p:set>
                                    <p:set>
                                      <p:cBhvr>
                                        <p:cTn id="160" dur="250" fill="hold"/>
                                        <p:tgtEl>
                                          <p:spTgt spid="186"/>
                                        </p:tgtEl>
                                        <p:attrNameLst>
                                          <p:attrName>fill.on</p:attrName>
                                        </p:attrNameLst>
                                      </p:cBhvr>
                                      <p:to>
                                        <p:strVal val="true"/>
                                      </p:to>
                                    </p:set>
                                  </p:childTnLst>
                                </p:cTn>
                              </p:par>
                              <p:par>
                                <p:cTn id="161" presetID="1" presetClass="emph" presetSubtype="2" fill="hold" nodeType="withEffect">
                                  <p:stCondLst>
                                    <p:cond delay="9750"/>
                                  </p:stCondLst>
                                  <p:childTnLst>
                                    <p:animClr clrSpc="rgb" dir="cw">
                                      <p:cBhvr>
                                        <p:cTn id="162" dur="250" fill="hold"/>
                                        <p:tgtEl>
                                          <p:spTgt spid="187"/>
                                        </p:tgtEl>
                                        <p:attrNameLst>
                                          <p:attrName>fillcolor</p:attrName>
                                        </p:attrNameLst>
                                      </p:cBhvr>
                                      <p:to>
                                        <a:srgbClr val="FFFF00"/>
                                      </p:to>
                                    </p:animClr>
                                    <p:set>
                                      <p:cBhvr>
                                        <p:cTn id="163" dur="250" fill="hold"/>
                                        <p:tgtEl>
                                          <p:spTgt spid="187"/>
                                        </p:tgtEl>
                                        <p:attrNameLst>
                                          <p:attrName>fill.type</p:attrName>
                                        </p:attrNameLst>
                                      </p:cBhvr>
                                      <p:to>
                                        <p:strVal val="solid"/>
                                      </p:to>
                                    </p:set>
                                    <p:set>
                                      <p:cBhvr>
                                        <p:cTn id="164" dur="250" fill="hold"/>
                                        <p:tgtEl>
                                          <p:spTgt spid="187"/>
                                        </p:tgtEl>
                                        <p:attrNameLst>
                                          <p:attrName>fill.on</p:attrName>
                                        </p:attrNameLst>
                                      </p:cBhvr>
                                      <p:to>
                                        <p:strVal val="true"/>
                                      </p:to>
                                    </p:set>
                                  </p:childTnLst>
                                </p:cTn>
                              </p:par>
                              <p:par>
                                <p:cTn id="165" presetID="1" presetClass="emph" presetSubtype="2" fill="hold" nodeType="withEffect">
                                  <p:stCondLst>
                                    <p:cond delay="10000"/>
                                  </p:stCondLst>
                                  <p:childTnLst>
                                    <p:animClr clrSpc="rgb" dir="cw">
                                      <p:cBhvr>
                                        <p:cTn id="166" dur="250" fill="hold"/>
                                        <p:tgtEl>
                                          <p:spTgt spid="204"/>
                                        </p:tgtEl>
                                        <p:attrNameLst>
                                          <p:attrName>fillcolor</p:attrName>
                                        </p:attrNameLst>
                                      </p:cBhvr>
                                      <p:to>
                                        <a:srgbClr val="FFFF00"/>
                                      </p:to>
                                    </p:animClr>
                                    <p:set>
                                      <p:cBhvr>
                                        <p:cTn id="167" dur="250" fill="hold"/>
                                        <p:tgtEl>
                                          <p:spTgt spid="204"/>
                                        </p:tgtEl>
                                        <p:attrNameLst>
                                          <p:attrName>fill.type</p:attrName>
                                        </p:attrNameLst>
                                      </p:cBhvr>
                                      <p:to>
                                        <p:strVal val="solid"/>
                                      </p:to>
                                    </p:set>
                                    <p:set>
                                      <p:cBhvr>
                                        <p:cTn id="168" dur="250" fill="hold"/>
                                        <p:tgtEl>
                                          <p:spTgt spid="204"/>
                                        </p:tgtEl>
                                        <p:attrNameLst>
                                          <p:attrName>fill.on</p:attrName>
                                        </p:attrNameLst>
                                      </p:cBhvr>
                                      <p:to>
                                        <p:strVal val="true"/>
                                      </p:to>
                                    </p:set>
                                  </p:childTnLst>
                                </p:cTn>
                              </p:par>
                              <p:par>
                                <p:cTn id="169" presetID="1" presetClass="emph" presetSubtype="2" fill="hold" nodeType="withEffect">
                                  <p:stCondLst>
                                    <p:cond delay="10250"/>
                                  </p:stCondLst>
                                  <p:childTnLst>
                                    <p:animClr clrSpc="rgb" dir="cw">
                                      <p:cBhvr>
                                        <p:cTn id="170" dur="250" fill="hold"/>
                                        <p:tgtEl>
                                          <p:spTgt spid="205"/>
                                        </p:tgtEl>
                                        <p:attrNameLst>
                                          <p:attrName>fillcolor</p:attrName>
                                        </p:attrNameLst>
                                      </p:cBhvr>
                                      <p:to>
                                        <a:srgbClr val="FFFF00"/>
                                      </p:to>
                                    </p:animClr>
                                    <p:set>
                                      <p:cBhvr>
                                        <p:cTn id="171" dur="250" fill="hold"/>
                                        <p:tgtEl>
                                          <p:spTgt spid="205"/>
                                        </p:tgtEl>
                                        <p:attrNameLst>
                                          <p:attrName>fill.type</p:attrName>
                                        </p:attrNameLst>
                                      </p:cBhvr>
                                      <p:to>
                                        <p:strVal val="solid"/>
                                      </p:to>
                                    </p:set>
                                    <p:set>
                                      <p:cBhvr>
                                        <p:cTn id="172" dur="250" fill="hold"/>
                                        <p:tgtEl>
                                          <p:spTgt spid="205"/>
                                        </p:tgtEl>
                                        <p:attrNameLst>
                                          <p:attrName>fill.on</p:attrName>
                                        </p:attrNameLst>
                                      </p:cBhvr>
                                      <p:to>
                                        <p:strVal val="true"/>
                                      </p:to>
                                    </p:set>
                                  </p:childTnLst>
                                </p:cTn>
                              </p:par>
                              <p:par>
                                <p:cTn id="173" presetID="1" presetClass="emph" presetSubtype="2" fill="hold" nodeType="withEffect">
                                  <p:stCondLst>
                                    <p:cond delay="10500"/>
                                  </p:stCondLst>
                                  <p:childTnLst>
                                    <p:animClr clrSpc="rgb" dir="cw">
                                      <p:cBhvr>
                                        <p:cTn id="174" dur="250" fill="hold"/>
                                        <p:tgtEl>
                                          <p:spTgt spid="206"/>
                                        </p:tgtEl>
                                        <p:attrNameLst>
                                          <p:attrName>fillcolor</p:attrName>
                                        </p:attrNameLst>
                                      </p:cBhvr>
                                      <p:to>
                                        <a:srgbClr val="FFFF00"/>
                                      </p:to>
                                    </p:animClr>
                                    <p:set>
                                      <p:cBhvr>
                                        <p:cTn id="175" dur="250" fill="hold"/>
                                        <p:tgtEl>
                                          <p:spTgt spid="206"/>
                                        </p:tgtEl>
                                        <p:attrNameLst>
                                          <p:attrName>fill.type</p:attrName>
                                        </p:attrNameLst>
                                      </p:cBhvr>
                                      <p:to>
                                        <p:strVal val="solid"/>
                                      </p:to>
                                    </p:set>
                                    <p:set>
                                      <p:cBhvr>
                                        <p:cTn id="176" dur="250" fill="hold"/>
                                        <p:tgtEl>
                                          <p:spTgt spid="206"/>
                                        </p:tgtEl>
                                        <p:attrNameLst>
                                          <p:attrName>fill.on</p:attrName>
                                        </p:attrNameLst>
                                      </p:cBhvr>
                                      <p:to>
                                        <p:strVal val="true"/>
                                      </p:to>
                                    </p:set>
                                  </p:childTnLst>
                                </p:cTn>
                              </p:par>
                              <p:par>
                                <p:cTn id="177" presetID="1" presetClass="emph" presetSubtype="2" fill="hold" nodeType="withEffect">
                                  <p:stCondLst>
                                    <p:cond delay="10750"/>
                                  </p:stCondLst>
                                  <p:childTnLst>
                                    <p:animClr clrSpc="rgb" dir="cw">
                                      <p:cBhvr>
                                        <p:cTn id="178" dur="250" fill="hold"/>
                                        <p:tgtEl>
                                          <p:spTgt spid="207"/>
                                        </p:tgtEl>
                                        <p:attrNameLst>
                                          <p:attrName>fillcolor</p:attrName>
                                        </p:attrNameLst>
                                      </p:cBhvr>
                                      <p:to>
                                        <a:srgbClr val="FFFF00"/>
                                      </p:to>
                                    </p:animClr>
                                    <p:set>
                                      <p:cBhvr>
                                        <p:cTn id="179" dur="250" fill="hold"/>
                                        <p:tgtEl>
                                          <p:spTgt spid="207"/>
                                        </p:tgtEl>
                                        <p:attrNameLst>
                                          <p:attrName>fill.type</p:attrName>
                                        </p:attrNameLst>
                                      </p:cBhvr>
                                      <p:to>
                                        <p:strVal val="solid"/>
                                      </p:to>
                                    </p:set>
                                    <p:set>
                                      <p:cBhvr>
                                        <p:cTn id="180" dur="250" fill="hold"/>
                                        <p:tgtEl>
                                          <p:spTgt spid="207"/>
                                        </p:tgtEl>
                                        <p:attrNameLst>
                                          <p:attrName>fill.on</p:attrName>
                                        </p:attrNameLst>
                                      </p:cBhvr>
                                      <p:to>
                                        <p:strVal val="true"/>
                                      </p:to>
                                    </p:set>
                                  </p:childTnLst>
                                </p:cTn>
                              </p:par>
                              <p:par>
                                <p:cTn id="181" presetID="1" presetClass="emph" presetSubtype="2" fill="hold" nodeType="withEffect">
                                  <p:stCondLst>
                                    <p:cond delay="11000"/>
                                  </p:stCondLst>
                                  <p:childTnLst>
                                    <p:animClr clrSpc="rgb" dir="cw">
                                      <p:cBhvr>
                                        <p:cTn id="182" dur="250" fill="hold"/>
                                        <p:tgtEl>
                                          <p:spTgt spid="224"/>
                                        </p:tgtEl>
                                        <p:attrNameLst>
                                          <p:attrName>fillcolor</p:attrName>
                                        </p:attrNameLst>
                                      </p:cBhvr>
                                      <p:to>
                                        <a:srgbClr val="FFFF00"/>
                                      </p:to>
                                    </p:animClr>
                                    <p:set>
                                      <p:cBhvr>
                                        <p:cTn id="183" dur="250" fill="hold"/>
                                        <p:tgtEl>
                                          <p:spTgt spid="224"/>
                                        </p:tgtEl>
                                        <p:attrNameLst>
                                          <p:attrName>fill.type</p:attrName>
                                        </p:attrNameLst>
                                      </p:cBhvr>
                                      <p:to>
                                        <p:strVal val="solid"/>
                                      </p:to>
                                    </p:set>
                                    <p:set>
                                      <p:cBhvr>
                                        <p:cTn id="184" dur="250" fill="hold"/>
                                        <p:tgtEl>
                                          <p:spTgt spid="224"/>
                                        </p:tgtEl>
                                        <p:attrNameLst>
                                          <p:attrName>fill.on</p:attrName>
                                        </p:attrNameLst>
                                      </p:cBhvr>
                                      <p:to>
                                        <p:strVal val="true"/>
                                      </p:to>
                                    </p:set>
                                  </p:childTnLst>
                                </p:cTn>
                              </p:par>
                              <p:par>
                                <p:cTn id="185" presetID="1" presetClass="emph" presetSubtype="2" fill="hold" nodeType="withEffect">
                                  <p:stCondLst>
                                    <p:cond delay="11250"/>
                                  </p:stCondLst>
                                  <p:childTnLst>
                                    <p:animClr clrSpc="rgb" dir="cw">
                                      <p:cBhvr>
                                        <p:cTn id="186" dur="250" fill="hold"/>
                                        <p:tgtEl>
                                          <p:spTgt spid="225"/>
                                        </p:tgtEl>
                                        <p:attrNameLst>
                                          <p:attrName>fillcolor</p:attrName>
                                        </p:attrNameLst>
                                      </p:cBhvr>
                                      <p:to>
                                        <a:srgbClr val="FFFF00"/>
                                      </p:to>
                                    </p:animClr>
                                    <p:set>
                                      <p:cBhvr>
                                        <p:cTn id="187" dur="250" fill="hold"/>
                                        <p:tgtEl>
                                          <p:spTgt spid="225"/>
                                        </p:tgtEl>
                                        <p:attrNameLst>
                                          <p:attrName>fill.type</p:attrName>
                                        </p:attrNameLst>
                                      </p:cBhvr>
                                      <p:to>
                                        <p:strVal val="solid"/>
                                      </p:to>
                                    </p:set>
                                    <p:set>
                                      <p:cBhvr>
                                        <p:cTn id="188" dur="250" fill="hold"/>
                                        <p:tgtEl>
                                          <p:spTgt spid="225"/>
                                        </p:tgtEl>
                                        <p:attrNameLst>
                                          <p:attrName>fill.on</p:attrName>
                                        </p:attrNameLst>
                                      </p:cBhvr>
                                      <p:to>
                                        <p:strVal val="true"/>
                                      </p:to>
                                    </p:set>
                                  </p:childTnLst>
                                </p:cTn>
                              </p:par>
                              <p:par>
                                <p:cTn id="189" presetID="1" presetClass="emph" presetSubtype="2" fill="hold" nodeType="withEffect">
                                  <p:stCondLst>
                                    <p:cond delay="11500"/>
                                  </p:stCondLst>
                                  <p:childTnLst>
                                    <p:animClr clrSpc="rgb" dir="cw">
                                      <p:cBhvr>
                                        <p:cTn id="190" dur="250" fill="hold"/>
                                        <p:tgtEl>
                                          <p:spTgt spid="226"/>
                                        </p:tgtEl>
                                        <p:attrNameLst>
                                          <p:attrName>fillcolor</p:attrName>
                                        </p:attrNameLst>
                                      </p:cBhvr>
                                      <p:to>
                                        <a:srgbClr val="FFFF00"/>
                                      </p:to>
                                    </p:animClr>
                                    <p:set>
                                      <p:cBhvr>
                                        <p:cTn id="191" dur="250" fill="hold"/>
                                        <p:tgtEl>
                                          <p:spTgt spid="226"/>
                                        </p:tgtEl>
                                        <p:attrNameLst>
                                          <p:attrName>fill.type</p:attrName>
                                        </p:attrNameLst>
                                      </p:cBhvr>
                                      <p:to>
                                        <p:strVal val="solid"/>
                                      </p:to>
                                    </p:set>
                                    <p:set>
                                      <p:cBhvr>
                                        <p:cTn id="192" dur="250" fill="hold"/>
                                        <p:tgtEl>
                                          <p:spTgt spid="226"/>
                                        </p:tgtEl>
                                        <p:attrNameLst>
                                          <p:attrName>fill.on</p:attrName>
                                        </p:attrNameLst>
                                      </p:cBhvr>
                                      <p:to>
                                        <p:strVal val="true"/>
                                      </p:to>
                                    </p:set>
                                  </p:childTnLst>
                                </p:cTn>
                              </p:par>
                              <p:par>
                                <p:cTn id="193" presetID="1" presetClass="emph" presetSubtype="2" fill="hold" nodeType="withEffect">
                                  <p:stCondLst>
                                    <p:cond delay="11750"/>
                                  </p:stCondLst>
                                  <p:childTnLst>
                                    <p:animClr clrSpc="rgb" dir="cw">
                                      <p:cBhvr>
                                        <p:cTn id="194" dur="250" fill="hold"/>
                                        <p:tgtEl>
                                          <p:spTgt spid="227"/>
                                        </p:tgtEl>
                                        <p:attrNameLst>
                                          <p:attrName>fillcolor</p:attrName>
                                        </p:attrNameLst>
                                      </p:cBhvr>
                                      <p:to>
                                        <a:srgbClr val="FFFF00"/>
                                      </p:to>
                                    </p:animClr>
                                    <p:set>
                                      <p:cBhvr>
                                        <p:cTn id="195" dur="250" fill="hold"/>
                                        <p:tgtEl>
                                          <p:spTgt spid="227"/>
                                        </p:tgtEl>
                                        <p:attrNameLst>
                                          <p:attrName>fill.type</p:attrName>
                                        </p:attrNameLst>
                                      </p:cBhvr>
                                      <p:to>
                                        <p:strVal val="solid"/>
                                      </p:to>
                                    </p:set>
                                    <p:set>
                                      <p:cBhvr>
                                        <p:cTn id="196" dur="250" fill="hold"/>
                                        <p:tgtEl>
                                          <p:spTgt spid="2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95400"/>
                <a:ext cx="8229600" cy="5562600"/>
              </a:xfrm>
            </p:spPr>
            <p:txBody>
              <a:bodyPr>
                <a:normAutofit/>
              </a:bodyPr>
              <a:lstStyle/>
              <a:p>
                <a:r>
                  <a:rPr lang="en-US" sz="2800" dirty="0" smtClean="0"/>
                  <a:t>Can also do a “binary search” refutation. Idea is to repeatedly bisect the graph and case out on values of edges in the cut. </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lvl="4"/>
                <a:endParaRPr lang="en-US" sz="1600" dirty="0" smtClean="0"/>
              </a:p>
              <a:p>
                <a:r>
                  <a:rPr lang="en-US" sz="2800" dirty="0" smtClean="0"/>
                  <a:t>Once we split the CNF into two pieces, can discard one of them based on parity of cut</a:t>
                </a:r>
                <a:r>
                  <a:rPr lang="en-US" sz="2800" dirty="0" smtClean="0"/>
                  <a:t>.</a:t>
                </a:r>
                <a:endParaRPr lang="en-US" sz="2800" dirty="0" smtClean="0"/>
              </a:p>
              <a:p>
                <a:r>
                  <a:rPr lang="en-US" sz="2800" dirty="0" smtClean="0"/>
                  <a:t>After </a:t>
                </a:r>
                <a14:m>
                  <m:oMath xmlns:m="http://schemas.openxmlformats.org/officeDocument/2006/math">
                    <m:sSup>
                      <m:sSupPr>
                        <m:ctrlPr>
                          <a:rPr lang="en-US" sz="2800" i="1" smtClean="0">
                            <a:solidFill>
                              <a:srgbClr val="C00000"/>
                            </a:solidFill>
                            <a:latin typeface="Cambria Math"/>
                            <a:ea typeface="Cambria Math"/>
                          </a:rPr>
                        </m:ctrlPr>
                      </m:sSupPr>
                      <m:e>
                        <m:r>
                          <a:rPr lang="en-US" sz="2800" i="1">
                            <a:solidFill>
                              <a:srgbClr val="C00000"/>
                            </a:solidFill>
                            <a:latin typeface="Cambria Math"/>
                            <a:ea typeface="Cambria Math"/>
                          </a:rPr>
                          <m:t>𝑛</m:t>
                        </m:r>
                      </m:e>
                      <m:sup>
                        <m:r>
                          <a:rPr lang="en-US" sz="2800" i="1">
                            <a:solidFill>
                              <a:srgbClr val="C00000"/>
                            </a:solidFill>
                            <a:latin typeface="Cambria Math"/>
                            <a:ea typeface="Cambria Math"/>
                          </a:rPr>
                          <m:t>2</m:t>
                        </m:r>
                      </m:sup>
                    </m:sSup>
                    <m:func>
                      <m:funcPr>
                        <m:ctrlPr>
                          <a:rPr lang="en-US" sz="2800" i="1">
                            <a:solidFill>
                              <a:srgbClr val="C00000"/>
                            </a:solidFill>
                            <a:latin typeface="Cambria Math"/>
                            <a:ea typeface="Cambria Math"/>
                          </a:rPr>
                        </m:ctrlPr>
                      </m:funcPr>
                      <m:fName>
                        <m:r>
                          <m:rPr>
                            <m:sty m:val="p"/>
                          </m:rPr>
                          <a:rPr lang="en-US" sz="2800">
                            <a:solidFill>
                              <a:srgbClr val="C00000"/>
                            </a:solidFill>
                            <a:latin typeface="Cambria Math"/>
                            <a:ea typeface="Cambria Math"/>
                          </a:rPr>
                          <m:t>log</m:t>
                        </m:r>
                      </m:fName>
                      <m:e>
                        <m:r>
                          <a:rPr lang="en-US" sz="2800" i="1">
                            <a:solidFill>
                              <a:srgbClr val="C00000"/>
                            </a:solidFill>
                            <a:latin typeface="Cambria Math"/>
                            <a:ea typeface="Cambria Math"/>
                          </a:rPr>
                          <m:t>𝑛</m:t>
                        </m:r>
                      </m:e>
                    </m:func>
                  </m:oMath>
                </a14:m>
                <a:r>
                  <a:rPr lang="en-US" sz="2800" dirty="0" smtClean="0">
                    <a:solidFill>
                      <a:srgbClr val="C00000"/>
                    </a:solidFill>
                  </a:rPr>
                  <a:t> </a:t>
                </a:r>
                <a:r>
                  <a:rPr lang="en-US" sz="2800" dirty="0" smtClean="0"/>
                  <a:t>queries, we’ve found a violated input clause – idea yields tree-like proof with </a:t>
                </a:r>
                <a:r>
                  <a:rPr lang="en-US" sz="2800" dirty="0" smtClean="0">
                    <a:solidFill>
                      <a:schemeClr val="accent3">
                        <a:lumMod val="50000"/>
                      </a:schemeClr>
                    </a:solidFill>
                  </a:rPr>
                  <a:t>Space</a:t>
                </a:r>
                <a:r>
                  <a:rPr lang="en-US" sz="2800" dirty="0" smtClean="0"/>
                  <a:t> </a:t>
                </a:r>
                <a14:m>
                  <m:oMath xmlns:m="http://schemas.openxmlformats.org/officeDocument/2006/math">
                    <m:sSup>
                      <m:sSupPr>
                        <m:ctrlPr>
                          <a:rPr lang="en-US" sz="2800" i="1" smtClean="0">
                            <a:solidFill>
                              <a:srgbClr val="C00000"/>
                            </a:solidFill>
                            <a:latin typeface="Cambria Math"/>
                            <a:ea typeface="Cambria Math"/>
                          </a:rPr>
                        </m:ctrlPr>
                      </m:sSupPr>
                      <m:e>
                        <m:r>
                          <a:rPr lang="en-US" sz="2800" b="0" i="1" smtClean="0">
                            <a:solidFill>
                              <a:srgbClr val="C00000"/>
                            </a:solidFill>
                            <a:latin typeface="Cambria Math"/>
                            <a:ea typeface="Cambria Math"/>
                          </a:rPr>
                          <m:t>𝑛</m:t>
                        </m:r>
                      </m:e>
                      <m:sup>
                        <m:r>
                          <a:rPr lang="en-US" sz="2800" b="0" i="1" smtClean="0">
                            <a:solidFill>
                              <a:srgbClr val="C00000"/>
                            </a:solidFill>
                            <a:latin typeface="Cambria Math"/>
                            <a:ea typeface="Cambria Math"/>
                          </a:rPr>
                          <m:t>2</m:t>
                        </m:r>
                      </m:sup>
                    </m:sSup>
                    <m:func>
                      <m:funcPr>
                        <m:ctrlPr>
                          <a:rPr lang="en-US" sz="2800" b="0" i="1" smtClean="0">
                            <a:solidFill>
                              <a:srgbClr val="C00000"/>
                            </a:solidFill>
                            <a:latin typeface="Cambria Math"/>
                            <a:ea typeface="Cambria Math"/>
                          </a:rPr>
                        </m:ctrlPr>
                      </m:funcPr>
                      <m:fName>
                        <m:r>
                          <m:rPr>
                            <m:sty m:val="p"/>
                          </m:rPr>
                          <a:rPr lang="en-US" sz="2800" b="0" i="0" smtClean="0">
                            <a:solidFill>
                              <a:srgbClr val="C00000"/>
                            </a:solidFill>
                            <a:latin typeface="Cambria Math"/>
                            <a:ea typeface="Cambria Math"/>
                          </a:rPr>
                          <m:t>log</m:t>
                        </m:r>
                      </m:fName>
                      <m:e>
                        <m:r>
                          <a:rPr lang="en-US" sz="2800" b="0" i="1" smtClean="0">
                            <a:solidFill>
                              <a:srgbClr val="C00000"/>
                            </a:solidFill>
                            <a:latin typeface="Cambria Math"/>
                            <a:ea typeface="Cambria Math"/>
                          </a:rPr>
                          <m:t>𝑛</m:t>
                        </m:r>
                      </m:e>
                    </m:func>
                  </m:oMath>
                </a14:m>
                <a:r>
                  <a:rPr lang="en-US" sz="2800" dirty="0" smtClean="0"/>
                  <a:t>, </a:t>
                </a:r>
                <a:r>
                  <a:rPr lang="en-US" sz="2800" dirty="0" smtClean="0">
                    <a:solidFill>
                      <a:schemeClr val="tx2"/>
                    </a:solidFill>
                  </a:rPr>
                  <a:t>Size</a:t>
                </a:r>
                <a:r>
                  <a:rPr lang="en-US" sz="2800" dirty="0" smtClean="0"/>
                  <a:t> </a:t>
                </a:r>
                <a14:m>
                  <m:oMath xmlns:m="http://schemas.openxmlformats.org/officeDocument/2006/math">
                    <m:sSup>
                      <m:sSupPr>
                        <m:ctrlPr>
                          <a:rPr lang="en-US" sz="2800" i="1" smtClean="0">
                            <a:solidFill>
                              <a:srgbClr val="C00000"/>
                            </a:solidFill>
                            <a:latin typeface="Cambria Math"/>
                            <a:ea typeface="Cambria Math"/>
                          </a:rPr>
                        </m:ctrlPr>
                      </m:sSupPr>
                      <m:e>
                        <m:r>
                          <a:rPr lang="en-US" sz="2800" b="0" i="1" smtClean="0">
                            <a:solidFill>
                              <a:srgbClr val="C00000"/>
                            </a:solidFill>
                            <a:latin typeface="Cambria Math"/>
                            <a:ea typeface="Cambria Math"/>
                          </a:rPr>
                          <m:t>𝑛</m:t>
                        </m:r>
                      </m:e>
                      <m:sup>
                        <m:sSup>
                          <m:sSupPr>
                            <m:ctrlPr>
                              <a:rPr lang="en-US" sz="2800" i="1" smtClean="0">
                                <a:solidFill>
                                  <a:srgbClr val="C00000"/>
                                </a:solidFill>
                                <a:latin typeface="Cambria Math"/>
                                <a:ea typeface="Cambria Math"/>
                              </a:rPr>
                            </m:ctrlPr>
                          </m:sSupPr>
                          <m:e>
                            <m:r>
                              <a:rPr lang="en-US" sz="2800" b="0" i="1" smtClean="0">
                                <a:solidFill>
                                  <a:srgbClr val="C00000"/>
                                </a:solidFill>
                                <a:latin typeface="Cambria Math"/>
                                <a:ea typeface="Cambria Math"/>
                              </a:rPr>
                              <m:t>𝑛</m:t>
                            </m:r>
                          </m:e>
                          <m:sup>
                            <m:r>
                              <a:rPr lang="en-US" sz="2800" b="0" i="1" smtClean="0">
                                <a:solidFill>
                                  <a:srgbClr val="C00000"/>
                                </a:solidFill>
                                <a:latin typeface="Cambria Math"/>
                                <a:ea typeface="Cambria Math"/>
                              </a:rPr>
                              <m:t>2</m:t>
                            </m:r>
                          </m:sup>
                        </m:sSup>
                      </m:sup>
                    </m:sSup>
                    <m:r>
                      <a:rPr lang="en-US" sz="2800" b="0" i="0" smtClean="0">
                        <a:latin typeface="Cambria Math"/>
                        <a:ea typeface="Cambria Math"/>
                      </a:rPr>
                      <m:t>. </m:t>
                    </m:r>
                  </m:oMath>
                </a14:m>
                <a:r>
                  <a:rPr lang="en-US" sz="2800" dirty="0" smtClean="0"/>
                  <a:t>(</a:t>
                </a:r>
                <a:r>
                  <a:rPr lang="en-US" sz="2800" dirty="0" err="1" smtClean="0"/>
                  <a:t>Savitch</a:t>
                </a:r>
                <a:r>
                  <a:rPr lang="en-US" sz="2800" dirty="0" smtClean="0"/>
                  <a:t>-like savings)</a:t>
                </a:r>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562600"/>
              </a:xfrm>
              <a:blipFill rotWithShape="1">
                <a:blip r:embed="rId2"/>
                <a:stretch>
                  <a:fillRect l="-1259" t="-987" r="-2296"/>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 Different Refutation</a:t>
            </a:r>
            <a:endParaRPr lang="en-US" dirty="0"/>
          </a:p>
        </p:txBody>
      </p:sp>
      <p:sp>
        <p:nvSpPr>
          <p:cNvPr id="4" name="Oval 3"/>
          <p:cNvSpPr/>
          <p:nvPr/>
        </p:nvSpPr>
        <p:spPr>
          <a:xfrm>
            <a:off x="1524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57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057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57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57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90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590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908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590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124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124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124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242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657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657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657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6576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191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191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191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191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a:off x="4343400" y="2971800"/>
            <a:ext cx="381000" cy="914400"/>
            <a:chOff x="4343400" y="2971800"/>
            <a:chExt cx="381000" cy="914400"/>
          </a:xfrm>
        </p:grpSpPr>
        <p:cxnSp>
          <p:nvCxnSpPr>
            <p:cNvPr id="108" name="Straight Connector 107"/>
            <p:cNvCxnSpPr/>
            <p:nvPr/>
          </p:nvCxnSpPr>
          <p:spPr>
            <a:xfrm>
              <a:off x="4343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4" idx="6"/>
            </p:cNvCxnSpPr>
            <p:nvPr/>
          </p:nvCxnSpPr>
          <p:spPr>
            <a:xfrm>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343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4343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4343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343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343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343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343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4343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4343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4" name="Oval 123"/>
          <p:cNvSpPr/>
          <p:nvPr/>
        </p:nvSpPr>
        <p:spPr>
          <a:xfrm>
            <a:off x="4724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724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724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724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5257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257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2578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25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791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5791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5791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7912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a:off x="2743200" y="2971800"/>
            <a:ext cx="3581400" cy="914400"/>
            <a:chOff x="2743200" y="2971800"/>
            <a:chExt cx="3581400" cy="914400"/>
          </a:xfrm>
        </p:grpSpPr>
        <p:grpSp>
          <p:nvGrpSpPr>
            <p:cNvPr id="232" name="Group 231"/>
            <p:cNvGrpSpPr/>
            <p:nvPr/>
          </p:nvGrpSpPr>
          <p:grpSpPr>
            <a:xfrm>
              <a:off x="2743200" y="2971800"/>
              <a:ext cx="381000" cy="914400"/>
              <a:chOff x="2743200" y="2971800"/>
              <a:chExt cx="381000" cy="914400"/>
            </a:xfrm>
          </p:grpSpPr>
          <p:cxnSp>
            <p:nvCxnSpPr>
              <p:cNvPr id="48" name="Straight Connector 47"/>
              <p:cNvCxnSpPr/>
              <p:nvPr/>
            </p:nvCxnSpPr>
            <p:spPr>
              <a:xfrm>
                <a:off x="2743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4" idx="6"/>
              </p:cNvCxnSpPr>
              <p:nvPr/>
            </p:nvCxnSpPr>
            <p:spPr>
              <a:xfrm>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43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743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743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43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743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43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743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743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743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a:off x="5943600" y="2971800"/>
              <a:ext cx="381000" cy="914400"/>
              <a:chOff x="5943600" y="2971800"/>
              <a:chExt cx="381000" cy="914400"/>
            </a:xfrm>
          </p:grpSpPr>
          <p:cxnSp>
            <p:nvCxnSpPr>
              <p:cNvPr id="168" name="Straight Connector 167"/>
              <p:cNvCxnSpPr/>
              <p:nvPr/>
            </p:nvCxnSpPr>
            <p:spPr>
              <a:xfrm>
                <a:off x="5943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4" idx="6"/>
              </p:cNvCxnSpPr>
              <p:nvPr/>
            </p:nvCxnSpPr>
            <p:spPr>
              <a:xfrm>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943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5943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5943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943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943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5943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5943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5943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943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84" name="Oval 183"/>
          <p:cNvSpPr/>
          <p:nvPr/>
        </p:nvSpPr>
        <p:spPr>
          <a:xfrm>
            <a:off x="6324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324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324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63246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6858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858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6858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6858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p:cNvGrpSpPr/>
          <p:nvPr/>
        </p:nvGrpSpPr>
        <p:grpSpPr>
          <a:xfrm>
            <a:off x="1676400" y="2971800"/>
            <a:ext cx="5715000" cy="914400"/>
            <a:chOff x="1676400" y="2971800"/>
            <a:chExt cx="5715000" cy="914400"/>
          </a:xfrm>
        </p:grpSpPr>
        <p:cxnSp>
          <p:nvCxnSpPr>
            <p:cNvPr id="101" name="Straight Connector 100"/>
            <p:cNvCxnSpPr/>
            <p:nvPr/>
          </p:nvCxnSpPr>
          <p:spPr>
            <a:xfrm>
              <a:off x="3810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1676400" y="2971800"/>
              <a:ext cx="5715000" cy="914400"/>
              <a:chOff x="1676400" y="2971800"/>
              <a:chExt cx="5715000" cy="914400"/>
            </a:xfrm>
          </p:grpSpPr>
          <p:cxnSp>
            <p:nvCxnSpPr>
              <p:cNvPr id="8" name="Straight Connector 7"/>
              <p:cNvCxnSpPr/>
              <p:nvPr/>
            </p:nvCxnSpPr>
            <p:spPr>
              <a:xfrm>
                <a:off x="1676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6"/>
              </p:cNvCxnSpPr>
              <p:nvPr/>
            </p:nvCxnSpPr>
            <p:spPr>
              <a:xfrm>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76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676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676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76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6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6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76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76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76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09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6"/>
              </p:cNvCxnSpPr>
              <p:nvPr/>
            </p:nvCxnSpPr>
            <p:spPr>
              <a:xfrm>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209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2209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209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09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09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09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09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209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209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grpSp>
            <p:nvGrpSpPr>
              <p:cNvPr id="229" name="Group 228"/>
              <p:cNvGrpSpPr/>
              <p:nvPr/>
            </p:nvGrpSpPr>
            <p:grpSpPr>
              <a:xfrm>
                <a:off x="3276600" y="2971800"/>
                <a:ext cx="381000" cy="914400"/>
                <a:chOff x="3276600" y="2971800"/>
                <a:chExt cx="381000" cy="914400"/>
              </a:xfrm>
            </p:grpSpPr>
            <p:cxnSp>
              <p:nvCxnSpPr>
                <p:cNvPr id="68" name="Straight Connector 67"/>
                <p:cNvCxnSpPr/>
                <p:nvPr/>
              </p:nvCxnSpPr>
              <p:spPr>
                <a:xfrm>
                  <a:off x="3276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4" idx="6"/>
                </p:cNvCxnSpPr>
                <p:nvPr/>
              </p:nvCxnSpPr>
              <p:spPr>
                <a:xfrm>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276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276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276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276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276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276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276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276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276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a:off x="3810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4" idx="6"/>
              </p:cNvCxnSpPr>
              <p:nvPr/>
            </p:nvCxnSpPr>
            <p:spPr>
              <a:xfrm>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810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3810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3810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810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810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810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3810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3810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4876800" y="2971800"/>
                <a:ext cx="381000" cy="914400"/>
                <a:chOff x="4876800" y="2971800"/>
                <a:chExt cx="381000" cy="914400"/>
              </a:xfrm>
            </p:grpSpPr>
            <p:cxnSp>
              <p:nvCxnSpPr>
                <p:cNvPr id="128" name="Straight Connector 127"/>
                <p:cNvCxnSpPr/>
                <p:nvPr/>
              </p:nvCxnSpPr>
              <p:spPr>
                <a:xfrm>
                  <a:off x="4876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4" idx="6"/>
                </p:cNvCxnSpPr>
                <p:nvPr/>
              </p:nvCxnSpPr>
              <p:spPr>
                <a:xfrm>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876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flipV="1">
                  <a:off x="4876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4876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876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876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876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876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4876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4876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5410200" y="2971800"/>
                <a:ext cx="381000" cy="914400"/>
                <a:chOff x="5410200" y="2971800"/>
                <a:chExt cx="381000" cy="914400"/>
              </a:xfrm>
            </p:grpSpPr>
            <p:cxnSp>
              <p:nvCxnSpPr>
                <p:cNvPr id="148" name="Straight Connector 147"/>
                <p:cNvCxnSpPr/>
                <p:nvPr/>
              </p:nvCxnSpPr>
              <p:spPr>
                <a:xfrm>
                  <a:off x="5410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4" idx="6"/>
                </p:cNvCxnSpPr>
                <p:nvPr/>
              </p:nvCxnSpPr>
              <p:spPr>
                <a:xfrm>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410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flipV="1">
                  <a:off x="5410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5410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410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410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410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410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5410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5410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8" name="Straight Connector 187"/>
              <p:cNvCxnSpPr/>
              <p:nvPr/>
            </p:nvCxnSpPr>
            <p:spPr>
              <a:xfrm>
                <a:off x="6477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84" idx="6"/>
              </p:cNvCxnSpPr>
              <p:nvPr/>
            </p:nvCxnSpPr>
            <p:spPr>
              <a:xfrm>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6477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flipV="1">
                <a:off x="6477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6477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V="1">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477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477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6477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6477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6477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6477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010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204" idx="6"/>
              </p:cNvCxnSpPr>
              <p:nvPr/>
            </p:nvCxnSpPr>
            <p:spPr>
              <a:xfrm>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010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flipV="1">
                <a:off x="7010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a:off x="7010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7010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7010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7010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010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7010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7010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24" name="Oval 223"/>
          <p:cNvSpPr/>
          <p:nvPr/>
        </p:nvSpPr>
        <p:spPr>
          <a:xfrm>
            <a:off x="7391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7391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739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7391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0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28"/>
                                        </p:tgtEl>
                                      </p:cBhvr>
                                    </p:animEffect>
                                    <p:set>
                                      <p:cBhvr>
                                        <p:cTn id="7" dur="1" fill="hold">
                                          <p:stCondLst>
                                            <p:cond delay="499"/>
                                          </p:stCondLst>
                                        </p:cTn>
                                        <p:tgtEl>
                                          <p:spTgt spid="2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4"/>
                                        </p:tgtEl>
                                      </p:cBhvr>
                                    </p:animEffect>
                                    <p:set>
                                      <p:cBhvr>
                                        <p:cTn id="12" dur="1" fill="hold">
                                          <p:stCondLst>
                                            <p:cond delay="499"/>
                                          </p:stCondLst>
                                        </p:cTn>
                                        <p:tgtEl>
                                          <p:spTgt spid="2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6"/>
                                        </p:tgtEl>
                                      </p:cBhvr>
                                    </p:animEffect>
                                    <p:set>
                                      <p:cBhvr>
                                        <p:cTn id="17" dur="1" fill="hold">
                                          <p:stCondLst>
                                            <p:cond delay="499"/>
                                          </p:stCondLst>
                                        </p:cTn>
                                        <p:tgtEl>
                                          <p:spTgt spid="2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a:t>
            </a:r>
            <a:r>
              <a:rPr lang="en-US" dirty="0" smtClean="0"/>
              <a:t>Measure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Say an assignment to an (</a:t>
                </a:r>
                <a:r>
                  <a:rPr lang="en-US" dirty="0" err="1" smtClean="0"/>
                  <a:t>unsat</a:t>
                </a:r>
                <a:r>
                  <a:rPr lang="en-US" dirty="0" smtClean="0"/>
                  <a:t>) CNF is a </a:t>
                </a:r>
                <a:r>
                  <a:rPr lang="en-US" i="1" dirty="0" smtClean="0">
                    <a:solidFill>
                      <a:schemeClr val="tx2"/>
                    </a:solidFill>
                  </a:rPr>
                  <a:t>critical </a:t>
                </a:r>
                <a:r>
                  <a:rPr lang="en-US" dirty="0" smtClean="0"/>
                  <a:t>if it </a:t>
                </a:r>
                <a:r>
                  <a:rPr lang="en-US" dirty="0" smtClean="0">
                    <a:solidFill>
                      <a:srgbClr val="C00000"/>
                    </a:solidFill>
                  </a:rPr>
                  <a:t>violates only one constraint</a:t>
                </a:r>
                <a:r>
                  <a:rPr lang="en-US" dirty="0" smtClean="0"/>
                  <a:t>.</a:t>
                </a:r>
                <a:endParaRPr lang="en-US" sz="2000" dirty="0" smtClean="0"/>
              </a:p>
              <a:p>
                <a:r>
                  <a:rPr lang="en-US" dirty="0" smtClean="0"/>
                  <a:t>For </a:t>
                </a:r>
                <a14:m>
                  <m:oMath xmlns:m="http://schemas.openxmlformats.org/officeDocument/2006/math">
                    <m:r>
                      <a:rPr lang="en-US" i="1">
                        <a:latin typeface="Cambria Math"/>
                        <a:ea typeface="Cambria Math"/>
                        <a:sym typeface="Symbol"/>
                      </a:rPr>
                      <m:t>𝜋</m:t>
                    </m:r>
                    <m:r>
                      <a:rPr lang="en-US" i="1">
                        <a:latin typeface="Cambria Math"/>
                        <a:ea typeface="Cambria Math"/>
                        <a:sym typeface="Symbol"/>
                      </a:rPr>
                      <m:t> </m:t>
                    </m:r>
                    <m:r>
                      <m:rPr>
                        <m:nor/>
                      </m:rPr>
                      <a:rPr lang="en-US">
                        <a:solidFill>
                          <a:schemeClr val="tx2"/>
                        </a:solidFill>
                        <a:latin typeface="Cambria Math"/>
                        <a:ea typeface="Cambria Math"/>
                        <a:sym typeface="Symbol"/>
                      </a:rPr>
                      <m:t>critical</m:t>
                    </m:r>
                    <m:r>
                      <a:rPr lang="en-US" i="1">
                        <a:solidFill>
                          <a:schemeClr val="tx2"/>
                        </a:solidFill>
                        <a:latin typeface="Cambria Math"/>
                        <a:ea typeface="Cambria Math"/>
                        <a:sym typeface="Symbol"/>
                      </a:rPr>
                      <m:t> </m:t>
                    </m:r>
                  </m:oMath>
                </a14:m>
                <a:r>
                  <a:rPr lang="en-US" dirty="0" smtClean="0">
                    <a:sym typeface="Symbol"/>
                  </a:rPr>
                  <a:t>to </a:t>
                </a:r>
                <a:r>
                  <a:rPr lang="en-US" dirty="0" err="1" smtClean="0">
                    <a:sym typeface="Symbol"/>
                  </a:rPr>
                  <a:t>Tseitin</a:t>
                </a:r>
                <a:r>
                  <a:rPr lang="en-US" dirty="0" smtClean="0">
                    <a:sym typeface="Symbol"/>
                  </a:rPr>
                  <a:t> formula </a:t>
                </a:r>
                <a14:m>
                  <m:oMath xmlns:m="http://schemas.openxmlformats.org/officeDocument/2006/math">
                    <m:r>
                      <a:rPr lang="en-US" i="1" smtClean="0">
                        <a:latin typeface="Cambria Math"/>
                        <a:ea typeface="Cambria Math"/>
                        <a:sym typeface="Symbol"/>
                      </a:rPr>
                      <m:t>𝜏</m:t>
                    </m:r>
                  </m:oMath>
                </a14:m>
                <a:r>
                  <a:rPr lang="en-US" dirty="0" smtClean="0">
                    <a:sym typeface="Symbol"/>
                  </a:rPr>
                  <a:t>, “’s vertex”:</a:t>
                </a:r>
                <a:br>
                  <a:rPr lang="en-US" dirty="0" smtClean="0">
                    <a:sym typeface="Symbol"/>
                  </a:rPr>
                </a:br>
                <a:r>
                  <a:rPr lang="en-US" sz="1800" dirty="0" smtClean="0">
                    <a:sym typeface="Symbol"/>
                  </a:rPr>
                  <a:t>    </a:t>
                </a:r>
                <a:br>
                  <a:rPr lang="en-US" sz="1800" dirty="0" smtClean="0">
                    <a:sym typeface="Symbol"/>
                  </a:rPr>
                </a:br>
                <a:r>
                  <a:rPr lang="en-US" sz="1800" dirty="0" smtClean="0">
                    <a:sym typeface="Symbol"/>
                  </a:rPr>
                  <a:t/>
                </a:r>
                <a:br>
                  <a:rPr lang="en-US" sz="1800" dirty="0" smtClean="0">
                    <a:sym typeface="Symbol"/>
                  </a:rPr>
                </a:br>
                <a:r>
                  <a:rPr lang="en-US" sz="1800" dirty="0" smtClean="0">
                    <a:sym typeface="Symbol"/>
                  </a:rPr>
                  <a:t>   </a:t>
                </a:r>
                <a:endParaRPr lang="en-US" dirty="0" smtClean="0">
                  <a:sym typeface="Symbol"/>
                </a:endParaRPr>
              </a:p>
              <a:p>
                <a:r>
                  <a:rPr lang="en-US" dirty="0" smtClean="0">
                    <a:sym typeface="Symbol"/>
                  </a:rPr>
                  <a:t>For any Clause </a:t>
                </a:r>
                <a14:m>
                  <m:oMath xmlns:m="http://schemas.openxmlformats.org/officeDocument/2006/math">
                    <m:r>
                      <a:rPr lang="en-US" i="1" dirty="0" smtClean="0">
                        <a:latin typeface="Cambria Math"/>
                        <a:sym typeface="Symbol"/>
                      </a:rPr>
                      <m:t>𝐶</m:t>
                    </m:r>
                  </m:oMath>
                </a14:m>
                <a:r>
                  <a:rPr lang="en-US" dirty="0" smtClean="0">
                    <a:sym typeface="Symbol"/>
                  </a:rPr>
                  <a:t>, define the </a:t>
                </a:r>
                <a:br>
                  <a:rPr lang="en-US" dirty="0" smtClean="0">
                    <a:sym typeface="Symbol"/>
                  </a:rPr>
                </a:br>
                <a:r>
                  <a:rPr lang="en-US" dirty="0" smtClean="0">
                    <a:sym typeface="Symbol"/>
                  </a:rPr>
                  <a:t>“critical vertex set”:</a:t>
                </a:r>
                <a:r>
                  <a:rPr lang="en-US" b="0" i="1" dirty="0" smtClean="0">
                    <a:latin typeface="Cambria Math"/>
                    <a:sym typeface="Symbol"/>
                  </a:rPr>
                  <a:t/>
                </a:r>
                <a:br>
                  <a:rPr lang="en-US" b="0" i="1" dirty="0" smtClean="0">
                    <a:latin typeface="Cambria Math"/>
                    <a:sym typeface="Symbol"/>
                  </a:rPr>
                </a:br>
                <a:endParaRPr lang="en-US" dirty="0">
                  <a:sym typeface="Symbo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407"/>
                </a:stretch>
              </a:blipFill>
            </p:spPr>
            <p:txBody>
              <a:bodyPr/>
              <a:lstStyle/>
              <a:p>
                <a:r>
                  <a:rPr lang="en-US">
                    <a:noFill/>
                  </a:rPr>
                  <a:t> </a:t>
                </a:r>
              </a:p>
            </p:txBody>
          </p:sp>
        </mc:Fallback>
      </mc:AlternateContent>
      <p:sp>
        <p:nvSpPr>
          <p:cNvPr id="6" name="TextBox 5"/>
          <p:cNvSpPr txBox="1"/>
          <p:nvPr/>
        </p:nvSpPr>
        <p:spPr>
          <a:xfrm>
            <a:off x="9363434" y="2971800"/>
            <a:ext cx="7743466" cy="1569660"/>
          </a:xfrm>
          <a:prstGeom prst="rect">
            <a:avLst/>
          </a:prstGeom>
          <a:noFill/>
        </p:spPr>
        <p:txBody>
          <a:bodyPr wrap="none" rtlCol="0">
            <a:spAutoFit/>
          </a:bodyPr>
          <a:lstStyle/>
          <a:p>
            <a:r>
              <a:rPr lang="en-US" sz="3200" dirty="0">
                <a:sym typeface="Symbol"/>
              </a:rPr>
              <a:t>Observations: </a:t>
            </a:r>
            <a:r>
              <a:rPr lang="en-US" sz="3200" i="1" dirty="0">
                <a:sym typeface="Symbol"/>
              </a:rPr>
              <a:t>Bad</a:t>
            </a:r>
            <a:r>
              <a:rPr lang="en-US" sz="3200" dirty="0">
                <a:sym typeface="Symbol"/>
              </a:rPr>
              <a:t> is monotonic decreasing.</a:t>
            </a:r>
            <a:br>
              <a:rPr lang="en-US" sz="3200" dirty="0">
                <a:sym typeface="Symbol"/>
              </a:rPr>
            </a:br>
            <a:r>
              <a:rPr lang="en-US" sz="3200" i="1" dirty="0">
                <a:sym typeface="Symbol"/>
              </a:rPr>
              <a:t>Bad</a:t>
            </a:r>
            <a:r>
              <a:rPr lang="en-US" sz="3200" dirty="0">
                <a:sym typeface="Symbol"/>
              </a:rPr>
              <a:t>(</a:t>
            </a:r>
            <a:r>
              <a:rPr lang="en-US" sz="2800" dirty="0">
                <a:sym typeface="Symbol"/>
              </a:rPr>
              <a:t></a:t>
            </a:r>
            <a:r>
              <a:rPr lang="en-US" sz="3200" dirty="0">
                <a:sym typeface="Symbol"/>
              </a:rPr>
              <a:t>) = V </a:t>
            </a:r>
            <a:r>
              <a:rPr lang="en-US" sz="3200" dirty="0" err="1">
                <a:sym typeface="Symbol"/>
              </a:rPr>
              <a:t>iff</a:t>
            </a:r>
            <a:r>
              <a:rPr lang="en-US" sz="3200" dirty="0">
                <a:sym typeface="Symbol"/>
              </a:rPr>
              <a:t> </a:t>
            </a:r>
            <a:r>
              <a:rPr lang="en-US" sz="3200" dirty="0">
                <a:solidFill>
                  <a:schemeClr val="accent3">
                    <a:lumMod val="50000"/>
                  </a:schemeClr>
                </a:solidFill>
                <a:sym typeface="Symbol"/>
              </a:rPr>
              <a:t>G is connected </a:t>
            </a:r>
            <a:r>
              <a:rPr lang="en-US" sz="3200" dirty="0">
                <a:sym typeface="Symbol"/>
              </a:rPr>
              <a:t>&amp; </a:t>
            </a:r>
            <a:r>
              <a:rPr lang="en-US" sz="3200" dirty="0">
                <a:solidFill>
                  <a:schemeClr val="accent2">
                    <a:lumMod val="50000"/>
                  </a:schemeClr>
                </a:solidFill>
                <a:sym typeface="Symbol"/>
              </a:rPr>
              <a:t> is odd</a:t>
            </a:r>
            <a:r>
              <a:rPr lang="en-US" sz="3200" dirty="0">
                <a:sym typeface="Symbol"/>
              </a:rPr>
              <a:t>.</a:t>
            </a:r>
            <a:br>
              <a:rPr lang="en-US" sz="3200" dirty="0">
                <a:sym typeface="Symbol"/>
              </a:rPr>
            </a:br>
            <a:r>
              <a:rPr lang="en-US" sz="3200" i="1" dirty="0">
                <a:sym typeface="Symbol"/>
              </a:rPr>
              <a:t>Bad</a:t>
            </a:r>
            <a:r>
              <a:rPr lang="en-US" sz="3200" dirty="0">
                <a:sym typeface="Symbol"/>
              </a:rPr>
              <a:t>() is empty or a component of G\</a:t>
            </a:r>
            <a:r>
              <a:rPr lang="en-US" sz="3200" dirty="0" err="1">
                <a:sym typeface="Symbol"/>
              </a:rPr>
              <a:t>dom</a:t>
            </a:r>
            <a:r>
              <a:rPr lang="en-US" sz="3200" dirty="0">
                <a:sym typeface="Symbol"/>
              </a:rPr>
              <a:t> .</a:t>
            </a:r>
            <a:endParaRPr lang="en-US" sz="3200" dirty="0"/>
          </a:p>
        </p:txBody>
      </p:sp>
      <mc:AlternateContent xmlns:mc="http://schemas.openxmlformats.org/markup-compatibility/2006" xmlns:a14="http://schemas.microsoft.com/office/drawing/2010/main">
        <mc:Choice Requires="a14">
          <p:sp>
            <p:nvSpPr>
              <p:cNvPr id="7" name="TextBox 6"/>
              <p:cNvSpPr txBox="1"/>
              <p:nvPr/>
            </p:nvSpPr>
            <p:spPr>
              <a:xfrm>
                <a:off x="0" y="5247382"/>
                <a:ext cx="9144000" cy="10772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sym typeface="Symbol"/>
                            </a:rPr>
                          </m:ctrlPr>
                        </m:sSubPr>
                        <m:e>
                          <m:r>
                            <a:rPr lang="en-US" sz="3200" b="0" i="1" smtClean="0">
                              <a:latin typeface="Cambria Math"/>
                              <a:sym typeface="Symbol"/>
                            </a:rPr>
                            <m:t>𝑐𝑟𝑖𝑡</m:t>
                          </m:r>
                        </m:e>
                        <m:sub>
                          <m:r>
                            <a:rPr lang="en-US" sz="3200" b="0" i="1" smtClean="0">
                              <a:latin typeface="Cambria Math"/>
                              <a:ea typeface="Cambria Math"/>
                              <a:sym typeface="Symbol"/>
                            </a:rPr>
                            <m:t>𝜏</m:t>
                          </m:r>
                        </m:sub>
                      </m:sSub>
                      <m:d>
                        <m:dPr>
                          <m:ctrlPr>
                            <a:rPr lang="en-US" sz="3200" i="1">
                              <a:latin typeface="Cambria Math"/>
                              <a:sym typeface="Symbol"/>
                            </a:rPr>
                          </m:ctrlPr>
                        </m:dPr>
                        <m:e>
                          <m:r>
                            <a:rPr lang="en-US" sz="3200" b="0" i="1" smtClean="0">
                              <a:latin typeface="Cambria Math"/>
                              <a:ea typeface="Cambria Math"/>
                              <a:sym typeface="Symbol"/>
                            </a:rPr>
                            <m:t>𝐶</m:t>
                          </m:r>
                        </m:e>
                      </m:d>
                      <m:r>
                        <a:rPr lang="en-US" sz="3200" i="1">
                          <a:latin typeface="Cambria Math"/>
                          <a:ea typeface="Cambria Math"/>
                          <a:sym typeface="Symbol"/>
                        </a:rPr>
                        <m:t> ≔{ </m:t>
                      </m:r>
                      <m:sSub>
                        <m:sSubPr>
                          <m:ctrlPr>
                            <a:rPr lang="en-US" sz="3200" b="0" i="1" smtClean="0">
                              <a:latin typeface="Cambria Math"/>
                              <a:ea typeface="Cambria Math"/>
                              <a:sym typeface="Symbol"/>
                            </a:rPr>
                          </m:ctrlPr>
                        </m:sSubPr>
                        <m:e>
                          <m:r>
                            <a:rPr lang="en-US" sz="3200" b="0" i="1" smtClean="0">
                              <a:latin typeface="Cambria Math"/>
                              <a:ea typeface="Cambria Math"/>
                              <a:sym typeface="Symbol"/>
                            </a:rPr>
                            <m:t>𝑣</m:t>
                          </m:r>
                        </m:e>
                        <m:sub>
                          <m:r>
                            <a:rPr lang="en-US" sz="3200" b="0" i="1" smtClean="0">
                              <a:latin typeface="Cambria Math"/>
                              <a:ea typeface="Cambria Math"/>
                              <a:sym typeface="Symbol"/>
                            </a:rPr>
                            <m:t>𝜏</m:t>
                          </m:r>
                        </m:sub>
                      </m:sSub>
                      <m:d>
                        <m:dPr>
                          <m:ctrlPr>
                            <a:rPr lang="en-US" sz="3200" i="1">
                              <a:latin typeface="Cambria Math"/>
                              <a:ea typeface="Cambria Math"/>
                              <a:sym typeface="Symbol"/>
                            </a:rPr>
                          </m:ctrlPr>
                        </m:dPr>
                        <m:e>
                          <m:r>
                            <a:rPr lang="en-US" sz="3200" i="1">
                              <a:latin typeface="Cambria Math"/>
                              <a:ea typeface="Cambria Math"/>
                              <a:sym typeface="Symbol"/>
                            </a:rPr>
                            <m:t>𝜋</m:t>
                          </m:r>
                        </m:e>
                      </m:d>
                      <m:r>
                        <a:rPr lang="en-US" sz="3200" b="0" i="1" smtClean="0">
                          <a:latin typeface="Cambria Math"/>
                          <a:ea typeface="Cambria Math"/>
                          <a:sym typeface="Symbol"/>
                        </a:rPr>
                        <m:t> </m:t>
                      </m:r>
                      <m:r>
                        <a:rPr lang="en-US" sz="3200" i="1">
                          <a:latin typeface="Cambria Math"/>
                          <a:ea typeface="Cambria Math"/>
                          <a:sym typeface="Symbol"/>
                        </a:rPr>
                        <m:t>: </m:t>
                      </m:r>
                      <m:r>
                        <a:rPr lang="en-US" sz="3200" i="1">
                          <a:latin typeface="Cambria Math"/>
                          <a:ea typeface="Cambria Math"/>
                          <a:sym typeface="Symbol"/>
                        </a:rPr>
                        <m:t>𝜋</m:t>
                      </m:r>
                      <m:r>
                        <a:rPr lang="en-US" sz="3200" b="0" i="1" smtClean="0">
                          <a:latin typeface="Cambria Math"/>
                          <a:ea typeface="Cambria Math"/>
                          <a:sym typeface="Symbol"/>
                        </a:rPr>
                        <m:t> </m:t>
                      </m:r>
                      <m:r>
                        <m:rPr>
                          <m:nor/>
                        </m:rPr>
                        <a:rPr lang="en-US" sz="3200" i="0" smtClean="0">
                          <a:solidFill>
                            <a:schemeClr val="tx2"/>
                          </a:solidFill>
                          <a:latin typeface="Cambria Math"/>
                          <a:ea typeface="Cambria Math"/>
                          <a:sym typeface="Symbol"/>
                        </a:rPr>
                        <m:t>critical</m:t>
                      </m:r>
                      <m:r>
                        <m:rPr>
                          <m:nor/>
                        </m:rPr>
                        <a:rPr lang="en-US" sz="3200" b="0" i="0" smtClean="0">
                          <a:solidFill>
                            <a:schemeClr val="tx2"/>
                          </a:solidFill>
                          <a:latin typeface="Cambria Math"/>
                          <a:ea typeface="Cambria Math"/>
                          <a:sym typeface="Symbol"/>
                        </a:rPr>
                        <m:t> </m:t>
                      </m:r>
                      <m:r>
                        <m:rPr>
                          <m:nor/>
                        </m:rPr>
                        <a:rPr lang="en-US" sz="3200" b="0" i="0" smtClean="0">
                          <a:solidFill>
                            <a:schemeClr val="tx2"/>
                          </a:solidFill>
                          <a:latin typeface="Cambria Math"/>
                          <a:ea typeface="Cambria Math"/>
                          <a:sym typeface="Symbol"/>
                        </a:rPr>
                        <m:t>to</m:t>
                      </m:r>
                      <m:r>
                        <a:rPr lang="en-US" sz="3200" b="0" i="1" smtClean="0">
                          <a:solidFill>
                            <a:schemeClr val="tx2"/>
                          </a:solidFill>
                          <a:latin typeface="Cambria Math"/>
                          <a:ea typeface="Cambria Math"/>
                          <a:sym typeface="Symbol"/>
                        </a:rPr>
                        <m:t> </m:t>
                      </m:r>
                      <m:r>
                        <a:rPr lang="en-US" sz="3200" b="0" i="1" smtClean="0">
                          <a:solidFill>
                            <a:schemeClr val="tx1"/>
                          </a:solidFill>
                          <a:latin typeface="Cambria Math"/>
                          <a:ea typeface="Cambria Math"/>
                          <a:sym typeface="Symbol"/>
                        </a:rPr>
                        <m:t>𝜏</m:t>
                      </m:r>
                      <m:r>
                        <a:rPr lang="en-US" sz="3200" b="0" i="1" smtClean="0">
                          <a:latin typeface="Cambria Math"/>
                          <a:ea typeface="Cambria Math"/>
                          <a:sym typeface="Symbol"/>
                        </a:rPr>
                        <m:t>, </m:t>
                      </m:r>
                      <m:r>
                        <m:rPr>
                          <m:nor/>
                        </m:rPr>
                        <a:rPr lang="en-US" sz="3200" i="0" smtClean="0">
                          <a:latin typeface="Cambria Math"/>
                          <a:ea typeface="Cambria Math"/>
                          <a:sym typeface="Symbol"/>
                        </a:rPr>
                        <m:t>f</m:t>
                      </m:r>
                      <m:r>
                        <m:rPr>
                          <m:nor/>
                        </m:rPr>
                        <a:rPr lang="en-US" sz="3200" b="0" i="0" smtClean="0">
                          <a:latin typeface="Cambria Math"/>
                          <a:ea typeface="Cambria Math"/>
                          <a:sym typeface="Symbol"/>
                        </a:rPr>
                        <m:t>alsifies</m:t>
                      </m:r>
                      <m:r>
                        <a:rPr lang="en-US" sz="3200" b="0" i="1" smtClean="0">
                          <a:latin typeface="Cambria Math"/>
                          <a:ea typeface="Cambria Math"/>
                          <a:sym typeface="Symbol"/>
                        </a:rPr>
                        <m:t> </m:t>
                      </m:r>
                      <m:r>
                        <a:rPr lang="en-US" sz="3200" i="1">
                          <a:latin typeface="Cambria Math"/>
                          <a:ea typeface="Cambria Math"/>
                          <a:sym typeface="Symbol"/>
                        </a:rPr>
                        <m:t>𝜎</m:t>
                      </m:r>
                      <m:r>
                        <a:rPr lang="en-US" sz="3200" i="1">
                          <a:latin typeface="Cambria Math"/>
                          <a:ea typeface="Cambria Math"/>
                          <a:sym typeface="Symbol"/>
                        </a:rPr>
                        <m:t> }</m:t>
                      </m:r>
                    </m:oMath>
                  </m:oMathPara>
                </a14:m>
                <a:endParaRPr lang="en-US" sz="3200" dirty="0">
                  <a:sym typeface="Symbol"/>
                </a:endParaRPr>
              </a:p>
              <a:p>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5247382"/>
                <a:ext cx="9144000" cy="107721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13700" y="3276600"/>
                <a:ext cx="5757730" cy="584775"/>
              </a:xfrm>
              <a:prstGeom prst="rect">
                <a:avLst/>
              </a:prstGeom>
              <a:noFill/>
            </p:spPr>
            <p:txBody>
              <a:bodyPr wrap="none" rtlCol="0">
                <a:spAutoFit/>
              </a:bodyPr>
              <a:lstStyle/>
              <a:p>
                <a14:m>
                  <m:oMath xmlns:m="http://schemas.openxmlformats.org/officeDocument/2006/math">
                    <m:sSub>
                      <m:sSubPr>
                        <m:ctrlPr>
                          <a:rPr lang="en-US" sz="3200" b="0" i="1" smtClean="0">
                            <a:latin typeface="Cambria Math"/>
                          </a:rPr>
                        </m:ctrlPr>
                      </m:sSubPr>
                      <m:e>
                        <m:r>
                          <a:rPr lang="en-US" sz="3200" b="0" i="1" smtClean="0">
                            <a:latin typeface="Cambria Math"/>
                          </a:rPr>
                          <m:t>𝑣</m:t>
                        </m:r>
                      </m:e>
                      <m:sub>
                        <m:r>
                          <a:rPr lang="en-US" sz="3200" b="0" i="1" smtClean="0">
                            <a:latin typeface="Cambria Math"/>
                            <a:ea typeface="Cambria Math"/>
                          </a:rPr>
                          <m:t>𝜏</m:t>
                        </m:r>
                      </m:sub>
                    </m:sSub>
                    <m:d>
                      <m:dPr>
                        <m:ctrlPr>
                          <a:rPr lang="en-US" sz="3200" b="0" i="1" smtClean="0">
                            <a:latin typeface="Cambria Math"/>
                          </a:rPr>
                        </m:ctrlPr>
                      </m:dPr>
                      <m:e>
                        <m:r>
                          <a:rPr lang="en-US" sz="3200" b="0" i="1" smtClean="0">
                            <a:latin typeface="Cambria Math"/>
                            <a:ea typeface="Cambria Math"/>
                          </a:rPr>
                          <m:t>𝜋</m:t>
                        </m:r>
                      </m:e>
                    </m:d>
                    <m:r>
                      <a:rPr lang="en-US" sz="3200" b="0" i="1" smtClean="0">
                        <a:latin typeface="Cambria Math"/>
                        <a:ea typeface="Cambria Math"/>
                      </a:rPr>
                      <m:t>≔</m:t>
                    </m:r>
                  </m:oMath>
                </a14:m>
                <a:r>
                  <a:rPr lang="en-US" sz="3200" dirty="0" smtClean="0">
                    <a:solidFill>
                      <a:schemeClr val="accent2">
                        <a:lumMod val="75000"/>
                      </a:schemeClr>
                    </a:solidFill>
                  </a:rPr>
                  <a:t> </a:t>
                </a:r>
                <a:r>
                  <a:rPr lang="en-US" sz="3200" dirty="0" smtClean="0">
                    <a:solidFill>
                      <a:srgbClr val="C00000"/>
                    </a:solidFill>
                  </a:rPr>
                  <a:t>vertex of that constraint</a:t>
                </a:r>
                <a:endParaRPr lang="en-US" sz="32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213700" y="3276600"/>
                <a:ext cx="5757730" cy="584775"/>
              </a:xfrm>
              <a:prstGeom prst="rect">
                <a:avLst/>
              </a:prstGeom>
              <a:blipFill rotWithShape="1">
                <a:blip r:embed="rId4"/>
                <a:stretch>
                  <a:fillRect t="-12632" r="-1481" b="-34737"/>
                </a:stretch>
              </a:blipFill>
            </p:spPr>
            <p:txBody>
              <a:bodyPr/>
              <a:lstStyle/>
              <a:p>
                <a:r>
                  <a:rPr lang="en-US">
                    <a:noFill/>
                  </a:rPr>
                  <a:t> </a:t>
                </a:r>
              </a:p>
            </p:txBody>
          </p:sp>
        </mc:Fallback>
      </mc:AlternateContent>
    </p:spTree>
    <p:extLst>
      <p:ext uri="{BB962C8B-B14F-4D97-AF65-F5344CB8AC3E}">
        <p14:creationId xmlns:p14="http://schemas.microsoft.com/office/powerpoint/2010/main" val="257183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Set Examples</a:t>
            </a:r>
            <a:endParaRPr lang="en-US" dirty="0"/>
          </a:p>
        </p:txBody>
      </p:sp>
      <p:sp>
        <p:nvSpPr>
          <p:cNvPr id="7" name="Oval 6"/>
          <p:cNvSpPr/>
          <p:nvPr/>
        </p:nvSpPr>
        <p:spPr>
          <a:xfrm>
            <a:off x="838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8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8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38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38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95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95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95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95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5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95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52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52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52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52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52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09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09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209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209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209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667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67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667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67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667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667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124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124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124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24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24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124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581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581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81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581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581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81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038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38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038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038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038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95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95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95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495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95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95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953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953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953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953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953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953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410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410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410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10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410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410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867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867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867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867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867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867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324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324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324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324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324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324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781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781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781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781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81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781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239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239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239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239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239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239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696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696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696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696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696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696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7383352" y="417493"/>
            <a:ext cx="1455848" cy="954107"/>
          </a:xfrm>
          <a:prstGeom prst="rect">
            <a:avLst/>
          </a:prstGeom>
          <a:noFill/>
        </p:spPr>
        <p:txBody>
          <a:bodyPr wrap="none" rtlCol="0">
            <a:spAutoFit/>
          </a:bodyPr>
          <a:lstStyle/>
          <a:p>
            <a:r>
              <a:rPr lang="en-US" sz="2800" b="1" dirty="0" smtClean="0">
                <a:solidFill>
                  <a:schemeClr val="accent1"/>
                </a:solidFill>
              </a:rPr>
              <a:t>Blue  = 0</a:t>
            </a:r>
            <a:br>
              <a:rPr lang="en-US" sz="2800" b="1" dirty="0" smtClean="0">
                <a:solidFill>
                  <a:schemeClr val="accent1"/>
                </a:solidFill>
              </a:rPr>
            </a:br>
            <a:r>
              <a:rPr lang="en-US" sz="2800" b="1" dirty="0" smtClean="0">
                <a:solidFill>
                  <a:schemeClr val="accent2">
                    <a:lumMod val="75000"/>
                  </a:schemeClr>
                </a:solidFill>
              </a:rPr>
              <a:t>Red   = 1</a:t>
            </a:r>
            <a:endParaRPr lang="en-US" sz="2800" b="1" dirty="0">
              <a:solidFill>
                <a:schemeClr val="accent2">
                  <a:lumMod val="75000"/>
                </a:schemeClr>
              </a:solidFill>
            </a:endParaRPr>
          </a:p>
        </p:txBody>
      </p:sp>
      <p:grpSp>
        <p:nvGrpSpPr>
          <p:cNvPr id="120" name="Group 119"/>
          <p:cNvGrpSpPr/>
          <p:nvPr/>
        </p:nvGrpSpPr>
        <p:grpSpPr>
          <a:xfrm>
            <a:off x="674849" y="1676400"/>
            <a:ext cx="7326151" cy="4516398"/>
            <a:chOff x="674849" y="1676400"/>
            <a:chExt cx="7326151" cy="4516398"/>
          </a:xfrm>
        </p:grpSpPr>
        <p:sp>
          <p:nvSpPr>
            <p:cNvPr id="114" name="TextBox 113"/>
            <p:cNvSpPr txBox="1"/>
            <p:nvPr/>
          </p:nvSpPr>
          <p:spPr>
            <a:xfrm>
              <a:off x="674849" y="4992469"/>
              <a:ext cx="6935488" cy="1200329"/>
            </a:xfrm>
            <a:prstGeom prst="rect">
              <a:avLst/>
            </a:prstGeom>
            <a:noFill/>
          </p:spPr>
          <p:txBody>
            <a:bodyPr wrap="none" rtlCol="0">
              <a:spAutoFit/>
            </a:bodyPr>
            <a:lstStyle/>
            <a:p>
              <a:r>
                <a:rPr lang="en-US" sz="3600" dirty="0" smtClean="0">
                  <a:sym typeface="Symbol"/>
                </a:rPr>
                <a:t> function: one odd vertex in corner</a:t>
              </a:r>
            </a:p>
            <a:p>
              <a:r>
                <a:rPr lang="en-US" sz="3600" dirty="0" smtClean="0"/>
                <a:t>		    graph = Grid</a:t>
              </a:r>
              <a:endParaRPr lang="en-US" sz="3600" dirty="0"/>
            </a:p>
          </p:txBody>
        </p:sp>
        <p:sp>
          <p:nvSpPr>
            <p:cNvPr id="116" name="Rounded Rectangle 115"/>
            <p:cNvSpPr/>
            <p:nvPr/>
          </p:nvSpPr>
          <p:spPr>
            <a:xfrm>
              <a:off x="685800" y="1676400"/>
              <a:ext cx="381000" cy="381000"/>
            </a:xfrm>
            <a:prstGeom prst="roundRect">
              <a:avLst/>
            </a:prstGeom>
            <a:solidFill>
              <a:schemeClr val="accent2">
                <a:alpha val="3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Shape 118"/>
            <p:cNvSpPr/>
            <p:nvPr/>
          </p:nvSpPr>
          <p:spPr>
            <a:xfrm flipH="1">
              <a:off x="685800" y="1676400"/>
              <a:ext cx="7315200" cy="2743200"/>
            </a:xfrm>
            <a:prstGeom prst="corner">
              <a:avLst>
                <a:gd name="adj1" fmla="val 84539"/>
                <a:gd name="adj2" fmla="val 251086"/>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Box 120"/>
          <p:cNvSpPr txBox="1"/>
          <p:nvPr/>
        </p:nvSpPr>
        <p:spPr>
          <a:xfrm>
            <a:off x="4110758" y="4419600"/>
            <a:ext cx="280846"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l</a:t>
            </a:r>
            <a:endParaRPr lang="en-US" b="1" dirty="0">
              <a:latin typeface="Cambria Math" pitchFamily="18" charset="0"/>
              <a:ea typeface="Cambria Math" pitchFamily="18" charset="0"/>
            </a:endParaRPr>
          </a:p>
        </p:txBody>
      </p:sp>
      <p:sp>
        <p:nvSpPr>
          <p:cNvPr id="122" name="TextBox 121"/>
          <p:cNvSpPr txBox="1"/>
          <p:nvPr/>
        </p:nvSpPr>
        <p:spPr>
          <a:xfrm>
            <a:off x="152400" y="2743200"/>
            <a:ext cx="381836"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n</a:t>
            </a:r>
            <a:endParaRPr lang="en-US" b="1" dirty="0">
              <a:latin typeface="Cambria Math" pitchFamily="18" charset="0"/>
              <a:ea typeface="Cambria Math" pitchFamily="18" charset="0"/>
            </a:endParaRPr>
          </a:p>
        </p:txBody>
      </p:sp>
      <p:grpSp>
        <p:nvGrpSpPr>
          <p:cNvPr id="129" name="Group 128"/>
          <p:cNvGrpSpPr/>
          <p:nvPr/>
        </p:nvGrpSpPr>
        <p:grpSpPr>
          <a:xfrm>
            <a:off x="228600" y="1676400"/>
            <a:ext cx="8747670" cy="3937575"/>
            <a:chOff x="228600" y="1676400"/>
            <a:chExt cx="8747670" cy="3937575"/>
          </a:xfrm>
        </p:grpSpPr>
        <p:grpSp>
          <p:nvGrpSpPr>
            <p:cNvPr id="127" name="Group 126"/>
            <p:cNvGrpSpPr/>
            <p:nvPr/>
          </p:nvGrpSpPr>
          <p:grpSpPr>
            <a:xfrm>
              <a:off x="228600" y="5029200"/>
              <a:ext cx="8747670" cy="584775"/>
              <a:chOff x="457200" y="5080575"/>
              <a:chExt cx="8747670" cy="584775"/>
            </a:xfrm>
          </p:grpSpPr>
          <p:sp>
            <p:nvSpPr>
              <p:cNvPr id="123" name="TextBox 122"/>
              <p:cNvSpPr txBox="1"/>
              <p:nvPr/>
            </p:nvSpPr>
            <p:spPr>
              <a:xfrm>
                <a:off x="457200" y="5080575"/>
                <a:ext cx="4735592" cy="584775"/>
              </a:xfrm>
              <a:prstGeom prst="rect">
                <a:avLst/>
              </a:prstGeom>
              <a:noFill/>
            </p:spPr>
            <p:txBody>
              <a:bodyPr wrap="none" rtlCol="0">
                <a:spAutoFit/>
              </a:bodyPr>
              <a:lstStyle/>
              <a:p>
                <a:r>
                  <a:rPr lang="en-US" sz="3200" dirty="0" smtClean="0"/>
                  <a:t>For the empty assignment, </a:t>
                </a:r>
                <a:endParaRPr lang="en-US" sz="3200" dirty="0"/>
              </a:p>
            </p:txBody>
          </p:sp>
          <p:sp>
            <p:nvSpPr>
              <p:cNvPr id="125" name="TextBox 124"/>
              <p:cNvSpPr txBox="1"/>
              <p:nvPr/>
            </p:nvSpPr>
            <p:spPr>
              <a:xfrm>
                <a:off x="4953000" y="5080575"/>
                <a:ext cx="4251870" cy="584775"/>
              </a:xfrm>
              <a:prstGeom prst="rect">
                <a:avLst/>
              </a:prstGeom>
              <a:noFill/>
            </p:spPr>
            <p:txBody>
              <a:bodyPr wrap="none" rtlCol="0">
                <a:spAutoFit/>
              </a:bodyPr>
              <a:lstStyle/>
              <a:p>
                <a:r>
                  <a:rPr lang="en-US" sz="3200" dirty="0" smtClean="0">
                    <a:solidFill>
                      <a:schemeClr val="accent6">
                        <a:lumMod val="75000"/>
                      </a:schemeClr>
                    </a:solidFill>
                  </a:rPr>
                  <a:t>Critical set</a:t>
                </a:r>
                <a:r>
                  <a:rPr lang="en-US" sz="3200" dirty="0" smtClean="0"/>
                  <a:t> is everything.</a:t>
                </a:r>
                <a:endParaRPr lang="en-US" sz="3200" dirty="0"/>
              </a:p>
            </p:txBody>
          </p:sp>
        </p:grpSp>
        <p:sp>
          <p:nvSpPr>
            <p:cNvPr id="128" name="Rounded Rectangle 127"/>
            <p:cNvSpPr/>
            <p:nvPr/>
          </p:nvSpPr>
          <p:spPr>
            <a:xfrm>
              <a:off x="660873" y="1676400"/>
              <a:ext cx="7340127" cy="2743200"/>
            </a:xfrm>
            <a:prstGeom prst="roundRect">
              <a:avLst>
                <a:gd name="adj" fmla="val 12604"/>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484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subTnLst>
                                    <p:set>
                                      <p:cBhvr override="childStyle">
                                        <p:cTn dur="1" fill="hold" display="0" masterRel="nextClick" afterEffect="1"/>
                                        <p:tgtEl>
                                          <p:spTgt spid="1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Set Examples</a:t>
            </a:r>
            <a:endParaRPr lang="en-US" dirty="0"/>
          </a:p>
        </p:txBody>
      </p:sp>
      <p:sp>
        <p:nvSpPr>
          <p:cNvPr id="7" name="Oval 6"/>
          <p:cNvSpPr/>
          <p:nvPr/>
        </p:nvSpPr>
        <p:spPr>
          <a:xfrm>
            <a:off x="838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8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8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38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38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95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95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95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95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5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95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52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52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52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52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52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09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09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209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209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209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667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67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667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67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667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667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124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124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124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24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24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124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581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581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81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581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581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81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038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38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038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038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038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95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95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95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495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95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95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953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953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953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953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953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953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410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410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410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10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410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410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867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867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867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867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867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867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324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324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324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324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324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324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781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781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781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781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81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781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239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239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239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239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239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239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696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696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696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696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696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696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7383352" y="417493"/>
            <a:ext cx="1455848" cy="954107"/>
          </a:xfrm>
          <a:prstGeom prst="rect">
            <a:avLst/>
          </a:prstGeom>
          <a:noFill/>
        </p:spPr>
        <p:txBody>
          <a:bodyPr wrap="none" rtlCol="0">
            <a:spAutoFit/>
          </a:bodyPr>
          <a:lstStyle/>
          <a:p>
            <a:r>
              <a:rPr lang="en-US" sz="2800" b="1" dirty="0" smtClean="0">
                <a:solidFill>
                  <a:schemeClr val="accent1"/>
                </a:solidFill>
              </a:rPr>
              <a:t>Blue  = 0</a:t>
            </a:r>
            <a:br>
              <a:rPr lang="en-US" sz="2800" b="1" dirty="0" smtClean="0">
                <a:solidFill>
                  <a:schemeClr val="accent1"/>
                </a:solidFill>
              </a:rPr>
            </a:br>
            <a:r>
              <a:rPr lang="en-US" sz="2800" b="1" dirty="0" smtClean="0">
                <a:solidFill>
                  <a:schemeClr val="accent2">
                    <a:lumMod val="75000"/>
                  </a:schemeClr>
                </a:solidFill>
              </a:rPr>
              <a:t>Red   = 1</a:t>
            </a:r>
            <a:endParaRPr lang="en-US" sz="2800" b="1" dirty="0">
              <a:solidFill>
                <a:schemeClr val="accent2">
                  <a:lumMod val="75000"/>
                </a:schemeClr>
              </a:solidFill>
            </a:endParaRPr>
          </a:p>
        </p:txBody>
      </p:sp>
      <p:sp>
        <p:nvSpPr>
          <p:cNvPr id="121" name="TextBox 120"/>
          <p:cNvSpPr txBox="1"/>
          <p:nvPr/>
        </p:nvSpPr>
        <p:spPr>
          <a:xfrm>
            <a:off x="4110758" y="4419600"/>
            <a:ext cx="280846"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l</a:t>
            </a:r>
            <a:endParaRPr lang="en-US" b="1" dirty="0">
              <a:latin typeface="Cambria Math" pitchFamily="18" charset="0"/>
              <a:ea typeface="Cambria Math" pitchFamily="18" charset="0"/>
            </a:endParaRPr>
          </a:p>
        </p:txBody>
      </p:sp>
      <p:sp>
        <p:nvSpPr>
          <p:cNvPr id="122" name="TextBox 121"/>
          <p:cNvSpPr txBox="1"/>
          <p:nvPr/>
        </p:nvSpPr>
        <p:spPr>
          <a:xfrm>
            <a:off x="152400" y="2743200"/>
            <a:ext cx="381836"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n</a:t>
            </a:r>
            <a:endParaRPr lang="en-US" b="1" dirty="0">
              <a:latin typeface="Cambria Math" pitchFamily="18" charset="0"/>
              <a:ea typeface="Cambria Math" pitchFamily="18" charset="0"/>
            </a:endParaRPr>
          </a:p>
        </p:txBody>
      </p:sp>
      <p:sp>
        <p:nvSpPr>
          <p:cNvPr id="124" name="TextBox 123"/>
          <p:cNvSpPr txBox="1"/>
          <p:nvPr/>
        </p:nvSpPr>
        <p:spPr>
          <a:xfrm>
            <a:off x="676275" y="5105400"/>
            <a:ext cx="7875105" cy="584775"/>
          </a:xfrm>
          <a:prstGeom prst="rect">
            <a:avLst/>
          </a:prstGeom>
          <a:noFill/>
        </p:spPr>
        <p:txBody>
          <a:bodyPr wrap="none" rtlCol="0">
            <a:spAutoFit/>
          </a:bodyPr>
          <a:lstStyle/>
          <a:p>
            <a:r>
              <a:rPr lang="en-US" sz="3200" dirty="0" smtClean="0"/>
              <a:t>For an assignment that doesn’t cut the graph, </a:t>
            </a:r>
            <a:endParaRPr lang="en-US" sz="3200" dirty="0"/>
          </a:p>
        </p:txBody>
      </p:sp>
      <p:sp>
        <p:nvSpPr>
          <p:cNvPr id="126" name="TextBox 125"/>
          <p:cNvSpPr txBox="1"/>
          <p:nvPr/>
        </p:nvSpPr>
        <p:spPr>
          <a:xfrm>
            <a:off x="1963151" y="5663743"/>
            <a:ext cx="5298823" cy="584775"/>
          </a:xfrm>
          <a:prstGeom prst="rect">
            <a:avLst/>
          </a:prstGeom>
          <a:noFill/>
        </p:spPr>
        <p:txBody>
          <a:bodyPr wrap="none" rtlCol="0">
            <a:spAutoFit/>
          </a:bodyPr>
          <a:lstStyle/>
          <a:p>
            <a:r>
              <a:rPr lang="en-US" sz="3200" dirty="0" smtClean="0">
                <a:solidFill>
                  <a:schemeClr val="accent6">
                    <a:lumMod val="50000"/>
                  </a:schemeClr>
                </a:solidFill>
              </a:rPr>
              <a:t>Critical </a:t>
            </a:r>
            <a:r>
              <a:rPr lang="en-US" sz="3200" dirty="0">
                <a:solidFill>
                  <a:schemeClr val="accent6">
                    <a:lumMod val="50000"/>
                  </a:schemeClr>
                </a:solidFill>
              </a:rPr>
              <a:t>set </a:t>
            </a:r>
            <a:r>
              <a:rPr lang="en-US" sz="3200" dirty="0" smtClean="0"/>
              <a:t>is … </a:t>
            </a:r>
            <a:r>
              <a:rPr lang="en-US" sz="3200" dirty="0"/>
              <a:t>still </a:t>
            </a:r>
            <a:r>
              <a:rPr lang="en-US" sz="3200" dirty="0" smtClean="0"/>
              <a:t>everything.</a:t>
            </a:r>
            <a:endParaRPr lang="en-US" sz="3200" dirty="0"/>
          </a:p>
        </p:txBody>
      </p:sp>
      <p:cxnSp>
        <p:nvCxnSpPr>
          <p:cNvPr id="4" name="Straight Connector 3"/>
          <p:cNvCxnSpPr/>
          <p:nvPr/>
        </p:nvCxnSpPr>
        <p:spPr>
          <a:xfrm>
            <a:off x="4114800" y="18669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114800" y="23241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114800" y="27813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14800" y="32385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114800" y="36957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660873" y="1676400"/>
            <a:ext cx="7340127" cy="2743200"/>
          </a:xfrm>
          <a:prstGeom prst="roundRect">
            <a:avLst>
              <a:gd name="adj" fmla="val 12604"/>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87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Resolution</a:t>
            </a:r>
            <a:endParaRPr lang="en-US" sz="5400" dirty="0"/>
          </a:p>
        </p:txBody>
      </p:sp>
      <p:sp>
        <p:nvSpPr>
          <p:cNvPr id="3" name="Content Placeholder 2"/>
          <p:cNvSpPr>
            <a:spLocks noGrp="1"/>
          </p:cNvSpPr>
          <p:nvPr>
            <p:ph idx="1"/>
          </p:nvPr>
        </p:nvSpPr>
        <p:spPr>
          <a:xfrm>
            <a:off x="457200" y="1600200"/>
            <a:ext cx="8229600" cy="5029200"/>
          </a:xfrm>
        </p:spPr>
        <p:txBody>
          <a:bodyPr>
            <a:normAutofit/>
          </a:bodyPr>
          <a:lstStyle/>
          <a:p>
            <a:r>
              <a:rPr lang="en-US" sz="3600" dirty="0" smtClean="0"/>
              <a:t>Lines are clauses, one simple proof step</a:t>
            </a:r>
          </a:p>
          <a:p>
            <a:endParaRPr lang="en-US" sz="3600" dirty="0"/>
          </a:p>
          <a:p>
            <a:endParaRPr lang="en-US" sz="3600" dirty="0" smtClean="0"/>
          </a:p>
          <a:p>
            <a:endParaRPr lang="en-US" sz="3600" dirty="0" smtClean="0"/>
          </a:p>
          <a:p>
            <a:r>
              <a:rPr lang="en-US" sz="3600" dirty="0" smtClean="0"/>
              <a:t>Three basic flavors: </a:t>
            </a:r>
            <a:br>
              <a:rPr lang="en-US" sz="3600" dirty="0" smtClean="0"/>
            </a:br>
            <a:r>
              <a:rPr lang="en-US" sz="3600" dirty="0" smtClean="0">
                <a:solidFill>
                  <a:schemeClr val="accent3">
                    <a:lumMod val="50000"/>
                  </a:schemeClr>
                </a:solidFill>
              </a:rPr>
              <a:t>Tree-like</a:t>
            </a:r>
            <a:r>
              <a:rPr lang="en-US" sz="3600" dirty="0" smtClean="0"/>
              <a:t>, </a:t>
            </a:r>
            <a:r>
              <a:rPr lang="en-US" sz="3600" dirty="0" smtClean="0">
                <a:solidFill>
                  <a:schemeClr val="accent2">
                    <a:lumMod val="75000"/>
                  </a:schemeClr>
                </a:solidFill>
              </a:rPr>
              <a:t>Regular</a:t>
            </a:r>
            <a:r>
              <a:rPr lang="en-US" sz="3600" dirty="0" smtClean="0"/>
              <a:t>, and </a:t>
            </a:r>
            <a:r>
              <a:rPr lang="en-US" sz="3600" dirty="0" smtClean="0">
                <a:solidFill>
                  <a:schemeClr val="tx2"/>
                </a:solidFill>
              </a:rPr>
              <a:t>General </a:t>
            </a:r>
            <a:r>
              <a:rPr lang="en-US" sz="3600" dirty="0" smtClean="0">
                <a:solidFill>
                  <a:schemeClr val="tx2"/>
                </a:solidFill>
              </a:rPr>
              <a:t>Resolution</a:t>
            </a:r>
            <a:endParaRPr lang="en-US" sz="3600" dirty="0">
              <a:solidFill>
                <a:schemeClr val="tx2"/>
              </a:solidFill>
            </a:endParaRPr>
          </a:p>
        </p:txBody>
      </p:sp>
      <p:pic>
        <p:nvPicPr>
          <p:cNvPr id="9" name="Picture 8"/>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286000" y="2514600"/>
            <a:ext cx="4114800" cy="1227376"/>
          </a:xfrm>
          <a:prstGeom prst="rect">
            <a:avLst/>
          </a:prstGeom>
        </p:spPr>
      </p:pic>
      <p:pic>
        <p:nvPicPr>
          <p:cNvPr id="8" name="Picture 7"/>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0592347" y="1752601"/>
            <a:ext cx="2666999" cy="484497"/>
          </a:xfrm>
          <a:prstGeom prst="rect">
            <a:avLst/>
          </a:prstGeom>
        </p:spPr>
      </p:pic>
    </p:spTree>
    <p:extLst>
      <p:ext uri="{BB962C8B-B14F-4D97-AF65-F5344CB8AC3E}">
        <p14:creationId xmlns:p14="http://schemas.microsoft.com/office/powerpoint/2010/main" val="3251653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Set Examples</a:t>
            </a:r>
            <a:endParaRPr lang="en-US" dirty="0"/>
          </a:p>
        </p:txBody>
      </p:sp>
      <p:sp>
        <p:nvSpPr>
          <p:cNvPr id="7" name="Oval 6"/>
          <p:cNvSpPr/>
          <p:nvPr/>
        </p:nvSpPr>
        <p:spPr>
          <a:xfrm>
            <a:off x="838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8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8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38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38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95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95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95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95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5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95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52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52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52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52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52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09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09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209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209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209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667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67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667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67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667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667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124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124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124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24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24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124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581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581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81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581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581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81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038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38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038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038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038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95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95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95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495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95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95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953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953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953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953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953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953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410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410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410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10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410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410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867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867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867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867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867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867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324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324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324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324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324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324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781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781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781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781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81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781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239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239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239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239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239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239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696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696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696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696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696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696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7383352" y="417493"/>
            <a:ext cx="1455848" cy="954107"/>
          </a:xfrm>
          <a:prstGeom prst="rect">
            <a:avLst/>
          </a:prstGeom>
          <a:noFill/>
        </p:spPr>
        <p:txBody>
          <a:bodyPr wrap="none" rtlCol="0">
            <a:spAutoFit/>
          </a:bodyPr>
          <a:lstStyle/>
          <a:p>
            <a:r>
              <a:rPr lang="en-US" sz="2800" b="1" dirty="0" smtClean="0">
                <a:solidFill>
                  <a:schemeClr val="accent1"/>
                </a:solidFill>
              </a:rPr>
              <a:t>Blue  = 0</a:t>
            </a:r>
            <a:br>
              <a:rPr lang="en-US" sz="2800" b="1" dirty="0" smtClean="0">
                <a:solidFill>
                  <a:schemeClr val="accent1"/>
                </a:solidFill>
              </a:rPr>
            </a:br>
            <a:r>
              <a:rPr lang="en-US" sz="2800" b="1" dirty="0" smtClean="0">
                <a:solidFill>
                  <a:schemeClr val="accent2">
                    <a:lumMod val="75000"/>
                  </a:schemeClr>
                </a:solidFill>
              </a:rPr>
              <a:t>Red   = 1</a:t>
            </a:r>
            <a:endParaRPr lang="en-US" sz="2800" b="1" dirty="0">
              <a:solidFill>
                <a:schemeClr val="accent2">
                  <a:lumMod val="75000"/>
                </a:schemeClr>
              </a:solidFill>
            </a:endParaRPr>
          </a:p>
        </p:txBody>
      </p:sp>
      <p:sp>
        <p:nvSpPr>
          <p:cNvPr id="121" name="TextBox 120"/>
          <p:cNvSpPr txBox="1"/>
          <p:nvPr/>
        </p:nvSpPr>
        <p:spPr>
          <a:xfrm>
            <a:off x="4110758" y="4419600"/>
            <a:ext cx="280846"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l</a:t>
            </a:r>
            <a:endParaRPr lang="en-US" b="1" dirty="0">
              <a:latin typeface="Cambria Math" pitchFamily="18" charset="0"/>
              <a:ea typeface="Cambria Math" pitchFamily="18" charset="0"/>
            </a:endParaRPr>
          </a:p>
        </p:txBody>
      </p:sp>
      <p:sp>
        <p:nvSpPr>
          <p:cNvPr id="122" name="TextBox 121"/>
          <p:cNvSpPr txBox="1"/>
          <p:nvPr/>
        </p:nvSpPr>
        <p:spPr>
          <a:xfrm>
            <a:off x="152400" y="2743200"/>
            <a:ext cx="381836"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n</a:t>
            </a:r>
            <a:endParaRPr lang="en-US" b="1" dirty="0">
              <a:latin typeface="Cambria Math" pitchFamily="18" charset="0"/>
              <a:ea typeface="Cambria Math" pitchFamily="18" charset="0"/>
            </a:endParaRPr>
          </a:p>
        </p:txBody>
      </p:sp>
      <p:sp>
        <p:nvSpPr>
          <p:cNvPr id="124" name="TextBox 123"/>
          <p:cNvSpPr txBox="1"/>
          <p:nvPr/>
        </p:nvSpPr>
        <p:spPr>
          <a:xfrm>
            <a:off x="676275" y="5105400"/>
            <a:ext cx="7072192" cy="584775"/>
          </a:xfrm>
          <a:prstGeom prst="rect">
            <a:avLst/>
          </a:prstGeom>
          <a:noFill/>
        </p:spPr>
        <p:txBody>
          <a:bodyPr wrap="none" rtlCol="0">
            <a:spAutoFit/>
          </a:bodyPr>
          <a:lstStyle/>
          <a:p>
            <a:r>
              <a:rPr lang="en-US" sz="3200" dirty="0" smtClean="0"/>
              <a:t>For this assignment, several components.</a:t>
            </a:r>
            <a:endParaRPr lang="en-US" sz="3200" dirty="0"/>
          </a:p>
        </p:txBody>
      </p:sp>
      <p:sp>
        <p:nvSpPr>
          <p:cNvPr id="126" name="TextBox 125"/>
          <p:cNvSpPr txBox="1"/>
          <p:nvPr/>
        </p:nvSpPr>
        <p:spPr>
          <a:xfrm>
            <a:off x="406636" y="5663743"/>
            <a:ext cx="10478382" cy="584775"/>
          </a:xfrm>
          <a:prstGeom prst="rect">
            <a:avLst/>
          </a:prstGeom>
          <a:noFill/>
        </p:spPr>
        <p:txBody>
          <a:bodyPr wrap="square" rtlCol="0">
            <a:spAutoFit/>
          </a:bodyPr>
          <a:lstStyle/>
          <a:p>
            <a:r>
              <a:rPr lang="en-US" sz="3200" dirty="0" smtClean="0"/>
              <a:t>Assignment is all </a:t>
            </a:r>
            <a:r>
              <a:rPr lang="en-US" sz="3200" dirty="0" smtClean="0">
                <a:solidFill>
                  <a:schemeClr val="tx2"/>
                </a:solidFill>
              </a:rPr>
              <a:t>zeros</a:t>
            </a:r>
            <a:r>
              <a:rPr lang="en-US" sz="3200" dirty="0" smtClean="0"/>
              <a:t>, </a:t>
            </a:r>
            <a:r>
              <a:rPr lang="en-US" sz="3200" dirty="0" smtClean="0">
                <a:solidFill>
                  <a:schemeClr val="accent6">
                    <a:lumMod val="50000"/>
                  </a:schemeClr>
                </a:solidFill>
              </a:rPr>
              <a:t>Upper left is </a:t>
            </a:r>
            <a:r>
              <a:rPr lang="en-US" sz="3200" dirty="0" smtClean="0">
                <a:solidFill>
                  <a:schemeClr val="accent6">
                    <a:lumMod val="50000"/>
                  </a:schemeClr>
                </a:solidFill>
              </a:rPr>
              <a:t>crit</a:t>
            </a:r>
            <a:r>
              <a:rPr lang="en-US" sz="3200" dirty="0" smtClean="0">
                <a:solidFill>
                  <a:schemeClr val="accent6">
                    <a:lumMod val="50000"/>
                  </a:schemeClr>
                </a:solidFill>
              </a:rPr>
              <a:t>ical</a:t>
            </a:r>
            <a:r>
              <a:rPr lang="en-US" sz="3200" dirty="0" smtClean="0"/>
              <a:t>.</a:t>
            </a:r>
            <a:endParaRPr lang="en-US" sz="3200" dirty="0"/>
          </a:p>
        </p:txBody>
      </p:sp>
      <p:cxnSp>
        <p:nvCxnSpPr>
          <p:cNvPr id="4" name="Straight Connector 3"/>
          <p:cNvCxnSpPr/>
          <p:nvPr/>
        </p:nvCxnSpPr>
        <p:spPr>
          <a:xfrm>
            <a:off x="4114800" y="18669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114800" y="23241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114800" y="27813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14800" y="32385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114800" y="36957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660873" y="1676400"/>
            <a:ext cx="3642406" cy="1328410"/>
          </a:xfrm>
          <a:prstGeom prst="roundRect">
            <a:avLst>
              <a:gd name="adj" fmla="val 12604"/>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a:stCxn id="64" idx="6"/>
            <a:endCxn id="70" idx="2"/>
          </p:cNvCxnSpPr>
          <p:nvPr/>
        </p:nvCxnSpPr>
        <p:spPr>
          <a:xfrm>
            <a:off x="4114800" y="41529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62" idx="0"/>
          </p:cNvCxnSpPr>
          <p:nvPr/>
        </p:nvCxnSpPr>
        <p:spPr>
          <a:xfrm>
            <a:off x="4076700"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56" idx="0"/>
          </p:cNvCxnSpPr>
          <p:nvPr/>
        </p:nvCxnSpPr>
        <p:spPr>
          <a:xfrm>
            <a:off x="3619500"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endCxn id="50" idx="0"/>
          </p:cNvCxnSpPr>
          <p:nvPr/>
        </p:nvCxnSpPr>
        <p:spPr>
          <a:xfrm>
            <a:off x="3162300"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698058"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247900" y="281431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790700" y="281431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30791" y="281431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76300"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2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Set Examples</a:t>
            </a:r>
            <a:endParaRPr lang="en-US" dirty="0"/>
          </a:p>
        </p:txBody>
      </p:sp>
      <p:sp>
        <p:nvSpPr>
          <p:cNvPr id="7" name="Oval 6"/>
          <p:cNvSpPr/>
          <p:nvPr/>
        </p:nvSpPr>
        <p:spPr>
          <a:xfrm>
            <a:off x="838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8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8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8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38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38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95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95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95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95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5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95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52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52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52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752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752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209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09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209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209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209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667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67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667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667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667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667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124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124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124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24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24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124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581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581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81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581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581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81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038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38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038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038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038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95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95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95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495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95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95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953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953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953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953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953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953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410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410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410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410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410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410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867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867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867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867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867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867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324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324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324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324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324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324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781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781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781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781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81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781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239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239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239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7239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239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239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696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696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696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696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696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696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7383352" y="417493"/>
            <a:ext cx="1455848" cy="954107"/>
          </a:xfrm>
          <a:prstGeom prst="rect">
            <a:avLst/>
          </a:prstGeom>
          <a:noFill/>
        </p:spPr>
        <p:txBody>
          <a:bodyPr wrap="none" rtlCol="0">
            <a:spAutoFit/>
          </a:bodyPr>
          <a:lstStyle/>
          <a:p>
            <a:r>
              <a:rPr lang="en-US" sz="2800" b="1" dirty="0" smtClean="0">
                <a:solidFill>
                  <a:schemeClr val="accent1"/>
                </a:solidFill>
              </a:rPr>
              <a:t>Blue  = 0</a:t>
            </a:r>
            <a:br>
              <a:rPr lang="en-US" sz="2800" b="1" dirty="0" smtClean="0">
                <a:solidFill>
                  <a:schemeClr val="accent1"/>
                </a:solidFill>
              </a:rPr>
            </a:br>
            <a:r>
              <a:rPr lang="en-US" sz="2800" b="1" dirty="0" smtClean="0">
                <a:solidFill>
                  <a:schemeClr val="accent2">
                    <a:lumMod val="75000"/>
                  </a:schemeClr>
                </a:solidFill>
              </a:rPr>
              <a:t>Red   = 1</a:t>
            </a:r>
            <a:endParaRPr lang="en-US" sz="2800" b="1" dirty="0">
              <a:solidFill>
                <a:schemeClr val="accent2">
                  <a:lumMod val="75000"/>
                </a:schemeClr>
              </a:solidFill>
            </a:endParaRPr>
          </a:p>
        </p:txBody>
      </p:sp>
      <p:sp>
        <p:nvSpPr>
          <p:cNvPr id="121" name="TextBox 120"/>
          <p:cNvSpPr txBox="1"/>
          <p:nvPr/>
        </p:nvSpPr>
        <p:spPr>
          <a:xfrm>
            <a:off x="4110758" y="4419600"/>
            <a:ext cx="280846"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l</a:t>
            </a:r>
            <a:endParaRPr lang="en-US" b="1" dirty="0">
              <a:latin typeface="Cambria Math" pitchFamily="18" charset="0"/>
              <a:ea typeface="Cambria Math" pitchFamily="18" charset="0"/>
            </a:endParaRPr>
          </a:p>
        </p:txBody>
      </p:sp>
      <p:sp>
        <p:nvSpPr>
          <p:cNvPr id="122" name="TextBox 121"/>
          <p:cNvSpPr txBox="1"/>
          <p:nvPr/>
        </p:nvSpPr>
        <p:spPr>
          <a:xfrm>
            <a:off x="152400" y="2743200"/>
            <a:ext cx="381836"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n</a:t>
            </a:r>
            <a:endParaRPr lang="en-US" b="1" dirty="0">
              <a:latin typeface="Cambria Math" pitchFamily="18" charset="0"/>
              <a:ea typeface="Cambria Math" pitchFamily="18" charset="0"/>
            </a:endParaRPr>
          </a:p>
        </p:txBody>
      </p:sp>
      <p:cxnSp>
        <p:nvCxnSpPr>
          <p:cNvPr id="4" name="Straight Connector 3"/>
          <p:cNvCxnSpPr/>
          <p:nvPr/>
        </p:nvCxnSpPr>
        <p:spPr>
          <a:xfrm>
            <a:off x="4114800" y="18669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114800" y="23241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114800" y="27813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14800" y="32385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114800" y="36957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660873" y="3009900"/>
            <a:ext cx="3642406" cy="1333500"/>
          </a:xfrm>
          <a:prstGeom prst="roundRect">
            <a:avLst>
              <a:gd name="adj" fmla="val 12604"/>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a:stCxn id="64" idx="6"/>
            <a:endCxn id="70" idx="2"/>
          </p:cNvCxnSpPr>
          <p:nvPr/>
        </p:nvCxnSpPr>
        <p:spPr>
          <a:xfrm>
            <a:off x="4114800" y="41529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endCxn id="62" idx="0"/>
          </p:cNvCxnSpPr>
          <p:nvPr/>
        </p:nvCxnSpPr>
        <p:spPr>
          <a:xfrm>
            <a:off x="4076700"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56" idx="0"/>
          </p:cNvCxnSpPr>
          <p:nvPr/>
        </p:nvCxnSpPr>
        <p:spPr>
          <a:xfrm>
            <a:off x="3619500"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endCxn id="50" idx="0"/>
          </p:cNvCxnSpPr>
          <p:nvPr/>
        </p:nvCxnSpPr>
        <p:spPr>
          <a:xfrm>
            <a:off x="3162300"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698058"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2247900" y="281431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790700" y="281431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330791" y="281431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76300" y="2819400"/>
            <a:ext cx="0" cy="38100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273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a:t>
            </a:r>
            <a:r>
              <a:rPr lang="en-US" dirty="0" smtClean="0"/>
              <a:t>Measure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rmAutofit/>
              </a:bodyPr>
              <a:lstStyle/>
              <a:p>
                <a:r>
                  <a:rPr lang="en-US" dirty="0" smtClean="0"/>
                  <a:t>Define </a:t>
                </a:r>
                <a14:m>
                  <m:oMath xmlns:m="http://schemas.openxmlformats.org/officeDocument/2006/math">
                    <m:r>
                      <a:rPr lang="en-US" i="1" smtClean="0">
                        <a:latin typeface="Cambria Math"/>
                        <a:ea typeface="Cambria Math"/>
                      </a:rPr>
                      <m:t>𝜇</m:t>
                    </m:r>
                    <m:d>
                      <m:dPr>
                        <m:ctrlPr>
                          <a:rPr lang="en-US" b="0" i="1" smtClean="0">
                            <a:latin typeface="Cambria Math"/>
                            <a:ea typeface="Cambria Math"/>
                          </a:rPr>
                        </m:ctrlPr>
                      </m:dPr>
                      <m:e>
                        <m:r>
                          <a:rPr lang="en-US" i="1">
                            <a:solidFill>
                              <a:srgbClr val="FF0000"/>
                            </a:solidFill>
                            <a:latin typeface="Cambria Math"/>
                          </a:rPr>
                          <m:t>𝐶</m:t>
                        </m:r>
                      </m:e>
                    </m:d>
                    <m:r>
                      <a:rPr lang="en-US" b="0" i="1" smtClean="0">
                        <a:latin typeface="Cambria Math"/>
                        <a:ea typeface="Cambria Math"/>
                      </a:rPr>
                      <m:t>≔</m:t>
                    </m:r>
                    <m:d>
                      <m:dPr>
                        <m:begChr m:val="|"/>
                        <m:endChr m:val="|"/>
                        <m:ctrlPr>
                          <a:rPr lang="en-US" i="1">
                            <a:latin typeface="Cambria Math"/>
                          </a:rPr>
                        </m:ctrlPr>
                      </m:dPr>
                      <m:e>
                        <m:sSub>
                          <m:sSubPr>
                            <m:ctrlPr>
                              <a:rPr lang="en-US" i="1">
                                <a:latin typeface="Cambria Math"/>
                              </a:rPr>
                            </m:ctrlPr>
                          </m:sSubPr>
                          <m:e>
                            <m:r>
                              <a:rPr lang="en-US" i="1">
                                <a:latin typeface="Cambria Math"/>
                              </a:rPr>
                              <m:t>𝑐𝑟𝑖𝑡</m:t>
                            </m:r>
                          </m:e>
                          <m:sub>
                            <m:r>
                              <a:rPr lang="en-US" i="1">
                                <a:latin typeface="Cambria Math"/>
                                <a:ea typeface="Cambria Math"/>
                              </a:rPr>
                              <m:t>𝜏</m:t>
                            </m:r>
                          </m:sub>
                        </m:sSub>
                        <m:d>
                          <m:dPr>
                            <m:ctrlPr>
                              <a:rPr lang="en-US" i="1">
                                <a:latin typeface="Cambria Math"/>
                              </a:rPr>
                            </m:ctrlPr>
                          </m:dPr>
                          <m:e>
                            <m:r>
                              <a:rPr lang="en-US" i="1">
                                <a:solidFill>
                                  <a:srgbClr val="FF0000"/>
                                </a:solidFill>
                                <a:latin typeface="Cambria Math"/>
                              </a:rPr>
                              <m:t>𝐶</m:t>
                            </m:r>
                          </m:e>
                        </m:d>
                      </m:e>
                    </m:d>
                  </m:oMath>
                </a14:m>
                <a:r>
                  <a:rPr lang="en-US" dirty="0" smtClean="0"/>
                  <a:t>. Then </a:t>
                </a:r>
                <a14:m>
                  <m:oMath xmlns:m="http://schemas.openxmlformats.org/officeDocument/2006/math">
                    <m:r>
                      <a:rPr lang="en-US" i="1" smtClean="0">
                        <a:latin typeface="Cambria Math"/>
                        <a:ea typeface="Cambria Math"/>
                      </a:rPr>
                      <m:t>𝜇</m:t>
                    </m:r>
                  </m:oMath>
                </a14:m>
                <a:r>
                  <a:rPr lang="en-US" dirty="0" smtClean="0"/>
                  <a:t> </a:t>
                </a:r>
                <a:r>
                  <a:rPr lang="en-US" dirty="0"/>
                  <a:t>is a </a:t>
                </a:r>
                <a:r>
                  <a:rPr lang="en-US" dirty="0" err="1" smtClean="0"/>
                  <a:t>subadditive</a:t>
                </a:r>
                <a:r>
                  <a:rPr lang="en-US" dirty="0" smtClean="0"/>
                  <a:t> complexity </a:t>
                </a:r>
                <a:r>
                  <a:rPr lang="en-US" dirty="0"/>
                  <a:t>measure:</a:t>
                </a:r>
              </a:p>
              <a:p>
                <a:pPr lvl="1">
                  <a:buFont typeface="Wingdings" pitchFamily="2" charset="2"/>
                  <a:buChar char="§"/>
                </a:pPr>
                <a14:m>
                  <m:oMath xmlns:m="http://schemas.openxmlformats.org/officeDocument/2006/math">
                    <m:r>
                      <a:rPr lang="en-US" i="1">
                        <a:latin typeface="Cambria Math"/>
                        <a:ea typeface="Cambria Math"/>
                      </a:rPr>
                      <m:t>𝜇</m:t>
                    </m:r>
                    <m:d>
                      <m:dPr>
                        <m:ctrlPr>
                          <a:rPr lang="en-US" i="1">
                            <a:latin typeface="Cambria Math"/>
                          </a:rPr>
                        </m:ctrlPr>
                      </m:dPr>
                      <m:e>
                        <m:r>
                          <m:rPr>
                            <m:nor/>
                          </m:rPr>
                          <a:rPr lang="en-US">
                            <a:solidFill>
                              <a:schemeClr val="accent4">
                                <a:lumMod val="50000"/>
                              </a:schemeClr>
                            </a:solidFill>
                            <a:latin typeface="Cambria Math"/>
                          </a:rPr>
                          <m:t>clause</m:t>
                        </m:r>
                        <m:r>
                          <m:rPr>
                            <m:nor/>
                          </m:rPr>
                          <a:rPr lang="en-US">
                            <a:solidFill>
                              <a:schemeClr val="accent4">
                                <a:lumMod val="50000"/>
                              </a:schemeClr>
                            </a:solidFill>
                            <a:latin typeface="Cambria Math"/>
                          </a:rPr>
                          <m:t> </m:t>
                        </m:r>
                        <m:r>
                          <m:rPr>
                            <m:nor/>
                          </m:rPr>
                          <a:rPr lang="en-US">
                            <a:solidFill>
                              <a:schemeClr val="accent4">
                                <a:lumMod val="50000"/>
                              </a:schemeClr>
                            </a:solidFill>
                            <a:latin typeface="Cambria Math"/>
                          </a:rPr>
                          <m:t>of</m:t>
                        </m:r>
                        <m:r>
                          <a:rPr lang="en-US" i="1">
                            <a:solidFill>
                              <a:schemeClr val="accent4">
                                <a:lumMod val="50000"/>
                              </a:schemeClr>
                            </a:solidFill>
                            <a:latin typeface="Cambria Math"/>
                          </a:rPr>
                          <m:t> </m:t>
                        </m:r>
                        <m:r>
                          <a:rPr lang="en-US" i="1">
                            <a:solidFill>
                              <a:schemeClr val="accent4">
                                <a:lumMod val="50000"/>
                              </a:schemeClr>
                            </a:solidFill>
                            <a:latin typeface="Cambria Math"/>
                            <a:ea typeface="Cambria Math"/>
                          </a:rPr>
                          <m:t>𝜏</m:t>
                        </m:r>
                      </m:e>
                    </m:d>
                    <m:r>
                      <a:rPr lang="en-US" b="0" i="1" smtClean="0">
                        <a:latin typeface="Cambria Math"/>
                      </a:rPr>
                      <m:t>=1</m:t>
                    </m:r>
                  </m:oMath>
                </a14:m>
                <a:r>
                  <a:rPr lang="en-US" dirty="0"/>
                  <a:t>, </a:t>
                </a:r>
              </a:p>
              <a:p>
                <a:pPr lvl="1">
                  <a:buFont typeface="Wingdings" pitchFamily="2" charset="2"/>
                  <a:buChar char="§"/>
                </a:pPr>
                <a14:m>
                  <m:oMath xmlns:m="http://schemas.openxmlformats.org/officeDocument/2006/math">
                    <m:r>
                      <a:rPr lang="en-US" i="1">
                        <a:latin typeface="Cambria Math"/>
                        <a:ea typeface="Cambria Math"/>
                      </a:rPr>
                      <m:t>𝜇</m:t>
                    </m:r>
                    <m:d>
                      <m:dPr>
                        <m:ctrlPr>
                          <a:rPr lang="en-US" i="1">
                            <a:latin typeface="Cambria Math"/>
                          </a:rPr>
                        </m:ctrlPr>
                      </m:dPr>
                      <m:e>
                        <m:r>
                          <a:rPr lang="en-US" i="1">
                            <a:solidFill>
                              <a:schemeClr val="accent3">
                                <a:lumMod val="50000"/>
                              </a:schemeClr>
                            </a:solidFill>
                            <a:latin typeface="Cambria Math"/>
                          </a:rPr>
                          <m:t>⊥</m:t>
                        </m:r>
                      </m:e>
                    </m:d>
                    <m:r>
                      <a:rPr lang="en-US" i="1">
                        <a:latin typeface="Cambria Math"/>
                      </a:rPr>
                      <m:t>=</m:t>
                    </m:r>
                    <m:r>
                      <a:rPr lang="en-US" b="0" i="1" smtClean="0">
                        <a:latin typeface="Cambria Math"/>
                      </a:rPr>
                      <m:t># </m:t>
                    </m:r>
                    <m:r>
                      <a:rPr lang="en-US" b="0" i="1" smtClean="0">
                        <a:latin typeface="Cambria Math"/>
                      </a:rPr>
                      <m:t>𝑣𝑒𝑟𝑡𝑖𝑐𝑒𝑠</m:t>
                    </m:r>
                  </m:oMath>
                </a14:m>
                <a:r>
                  <a:rPr lang="en-US" dirty="0"/>
                  <a:t>, </a:t>
                </a:r>
              </a:p>
              <a:p>
                <a:pPr lvl="1">
                  <a:buFont typeface="Wingdings" pitchFamily="2" charset="2"/>
                  <a:buChar char="§"/>
                </a:pPr>
                <a14:m>
                  <m:oMath xmlns:m="http://schemas.openxmlformats.org/officeDocument/2006/math">
                    <m:r>
                      <a:rPr lang="en-US" i="1">
                        <a:latin typeface="Cambria Math"/>
                        <a:ea typeface="Cambria Math"/>
                      </a:rPr>
                      <m:t>𝜇</m:t>
                    </m:r>
                    <m:d>
                      <m:dPr>
                        <m:ctrlPr>
                          <a:rPr lang="en-US" i="1">
                            <a:latin typeface="Cambria Math"/>
                          </a:rPr>
                        </m:ctrlPr>
                      </m:dPr>
                      <m:e>
                        <m:r>
                          <a:rPr lang="en-US" i="1">
                            <a:solidFill>
                              <a:srgbClr val="FF0000"/>
                            </a:solidFill>
                            <a:latin typeface="Cambria Math"/>
                          </a:rPr>
                          <m:t>𝐶</m:t>
                        </m:r>
                      </m:e>
                    </m:d>
                    <m:r>
                      <a:rPr lang="en-US" b="0" i="1" smtClean="0">
                        <a:latin typeface="Cambria Math"/>
                      </a:rPr>
                      <m:t>≤</m:t>
                    </m:r>
                    <m:r>
                      <a:rPr lang="en-US" i="1">
                        <a:latin typeface="Cambria Math"/>
                        <a:ea typeface="Cambria Math"/>
                      </a:rPr>
                      <m:t>𝜇</m:t>
                    </m:r>
                    <m:d>
                      <m:dPr>
                        <m:ctrlPr>
                          <a:rPr lang="en-US" i="1">
                            <a:latin typeface="Cambria Math"/>
                          </a:rPr>
                        </m:ctrlPr>
                      </m:dPr>
                      <m:e>
                        <m:sSub>
                          <m:sSubPr>
                            <m:ctrlPr>
                              <a:rPr lang="en-US" i="1">
                                <a:solidFill>
                                  <a:srgbClr val="FF0000"/>
                                </a:solidFill>
                                <a:latin typeface="Cambria Math"/>
                              </a:rPr>
                            </m:ctrlPr>
                          </m:sSubPr>
                          <m:e>
                            <m:r>
                              <a:rPr lang="en-US" i="1">
                                <a:solidFill>
                                  <a:srgbClr val="FF0000"/>
                                </a:solidFill>
                                <a:latin typeface="Cambria Math"/>
                              </a:rPr>
                              <m:t>𝐶</m:t>
                            </m:r>
                          </m:e>
                          <m:sub>
                            <m:r>
                              <a:rPr lang="en-US" i="1">
                                <a:solidFill>
                                  <a:srgbClr val="FF0000"/>
                                </a:solidFill>
                                <a:latin typeface="Cambria Math"/>
                              </a:rPr>
                              <m:t>1</m:t>
                            </m:r>
                          </m:sub>
                        </m:sSub>
                      </m:e>
                    </m:d>
                    <m:r>
                      <a:rPr lang="en-US" b="0" i="1" smtClean="0">
                        <a:latin typeface="Cambria Math"/>
                      </a:rPr>
                      <m:t>+</m:t>
                    </m:r>
                    <m:r>
                      <a:rPr lang="en-US" i="1">
                        <a:latin typeface="Cambria Math"/>
                        <a:ea typeface="Cambria Math"/>
                      </a:rPr>
                      <m:t>𝜇</m:t>
                    </m:r>
                    <m:d>
                      <m:dPr>
                        <m:ctrlPr>
                          <a:rPr lang="en-US" i="1">
                            <a:latin typeface="Cambria Math"/>
                          </a:rPr>
                        </m:ctrlPr>
                      </m:dPr>
                      <m:e>
                        <m:sSub>
                          <m:sSubPr>
                            <m:ctrlPr>
                              <a:rPr lang="en-US" i="1">
                                <a:solidFill>
                                  <a:srgbClr val="FF0000"/>
                                </a:solidFill>
                                <a:latin typeface="Cambria Math"/>
                              </a:rPr>
                            </m:ctrlPr>
                          </m:sSubPr>
                          <m:e>
                            <m:r>
                              <a:rPr lang="en-US" i="1">
                                <a:solidFill>
                                  <a:srgbClr val="FF0000"/>
                                </a:solidFill>
                                <a:latin typeface="Cambria Math"/>
                              </a:rPr>
                              <m:t>𝐶</m:t>
                            </m:r>
                          </m:e>
                          <m:sub>
                            <m:r>
                              <a:rPr lang="en-US" i="1">
                                <a:solidFill>
                                  <a:srgbClr val="FF0000"/>
                                </a:solidFill>
                                <a:latin typeface="Cambria Math"/>
                              </a:rPr>
                              <m:t>2</m:t>
                            </m:r>
                          </m:sub>
                        </m:sSub>
                      </m:e>
                    </m:d>
                  </m:oMath>
                </a14:m>
                <a:r>
                  <a:rPr lang="en-US" dirty="0"/>
                  <a:t>, </a:t>
                </a:r>
                <a:r>
                  <a:rPr lang="en-US" dirty="0" smtClean="0"/>
                  <a:t>when </a:t>
                </a:r>
                <a14:m>
                  <m:oMath xmlns:m="http://schemas.openxmlformats.org/officeDocument/2006/math">
                    <m:sSub>
                      <m:sSubPr>
                        <m:ctrlPr>
                          <a:rPr lang="en-US" i="1" dirty="0" smtClean="0">
                            <a:solidFill>
                              <a:srgbClr val="FF0000"/>
                            </a:solidFill>
                            <a:latin typeface="Cambria Math"/>
                          </a:rPr>
                        </m:ctrlPr>
                      </m:sSubPr>
                      <m:e>
                        <m:r>
                          <a:rPr lang="en-US" b="0" i="1" dirty="0" smtClean="0">
                            <a:solidFill>
                              <a:srgbClr val="FF0000"/>
                            </a:solidFill>
                            <a:latin typeface="Cambria Math"/>
                          </a:rPr>
                          <m:t>𝐶</m:t>
                        </m:r>
                      </m:e>
                      <m:sub>
                        <m:r>
                          <a:rPr lang="en-US" b="0" i="1" dirty="0" smtClean="0">
                            <a:solidFill>
                              <a:srgbClr val="FF0000"/>
                            </a:solidFill>
                            <a:latin typeface="Cambria Math"/>
                          </a:rPr>
                          <m:t>1</m:t>
                        </m:r>
                      </m:sub>
                    </m:sSub>
                    <m:r>
                      <a:rPr lang="en-US" i="1" dirty="0" smtClean="0">
                        <a:latin typeface="Cambria Math"/>
                      </a:rPr>
                      <m:t>, </m:t>
                    </m:r>
                    <m:sSub>
                      <m:sSubPr>
                        <m:ctrlPr>
                          <a:rPr lang="en-US" i="1" dirty="0" smtClean="0">
                            <a:solidFill>
                              <a:srgbClr val="FF0000"/>
                            </a:solidFill>
                            <a:latin typeface="Cambria Math"/>
                          </a:rPr>
                        </m:ctrlPr>
                      </m:sSubPr>
                      <m:e>
                        <m:r>
                          <a:rPr lang="en-US" b="0" i="1" dirty="0" smtClean="0">
                            <a:solidFill>
                              <a:srgbClr val="FF0000"/>
                            </a:solidFill>
                            <a:latin typeface="Cambria Math"/>
                          </a:rPr>
                          <m:t>𝐶</m:t>
                        </m:r>
                      </m:e>
                      <m:sub>
                        <m:r>
                          <a:rPr lang="en-US" b="0" i="1" dirty="0" smtClean="0">
                            <a:solidFill>
                              <a:srgbClr val="FF0000"/>
                            </a:solidFill>
                            <a:latin typeface="Cambria Math"/>
                          </a:rPr>
                          <m:t>2</m:t>
                        </m:r>
                      </m:sub>
                    </m:sSub>
                    <m:r>
                      <a:rPr lang="en-US" i="1" dirty="0" smtClean="0">
                        <a:latin typeface="Cambria Math"/>
                      </a:rPr>
                      <m:t>⊦</m:t>
                    </m:r>
                    <m:r>
                      <a:rPr lang="en-US" b="0" i="1" dirty="0" smtClean="0">
                        <a:solidFill>
                          <a:srgbClr val="FF0000"/>
                        </a:solidFill>
                        <a:latin typeface="Cambria Math"/>
                      </a:rPr>
                      <m:t>𝐶</m:t>
                    </m:r>
                    <m:r>
                      <a:rPr lang="en-US" i="1" dirty="0" smtClean="0">
                        <a:latin typeface="Cambria Math"/>
                      </a:rPr>
                      <m:t>.</m:t>
                    </m:r>
                  </m:oMath>
                </a14:m>
                <a:endParaRPr lang="en-US" dirty="0" smtClean="0"/>
              </a:p>
              <a:p>
                <a:r>
                  <a:rPr lang="en-US" dirty="0" smtClean="0"/>
                  <a:t>Very Useful: Every edge on the </a:t>
                </a:r>
                <a:r>
                  <a:rPr lang="en-US" dirty="0" smtClean="0">
                    <a:solidFill>
                      <a:schemeClr val="tx2"/>
                    </a:solidFill>
                  </a:rPr>
                  <a:t>boundary</a:t>
                </a:r>
                <a:r>
                  <a:rPr lang="en-US" dirty="0" smtClean="0"/>
                  <a:t> of </a:t>
                </a:r>
                <a14:m>
                  <m:oMath xmlns:m="http://schemas.openxmlformats.org/officeDocument/2006/math">
                    <m:sSub>
                      <m:sSubPr>
                        <m:ctrlPr>
                          <a:rPr lang="en-US" i="1">
                            <a:latin typeface="Cambria Math"/>
                          </a:rPr>
                        </m:ctrlPr>
                      </m:sSubPr>
                      <m:e>
                        <m:r>
                          <a:rPr lang="en-US" i="1">
                            <a:latin typeface="Cambria Math"/>
                          </a:rPr>
                          <m:t>𝑐𝑟𝑖𝑡</m:t>
                        </m:r>
                      </m:e>
                      <m:sub>
                        <m:r>
                          <a:rPr lang="en-US" i="1">
                            <a:latin typeface="Cambria Math"/>
                            <a:ea typeface="Cambria Math"/>
                          </a:rPr>
                          <m:t>𝜏</m:t>
                        </m:r>
                      </m:sub>
                    </m:sSub>
                    <m:d>
                      <m:dPr>
                        <m:ctrlPr>
                          <a:rPr lang="en-US" i="1">
                            <a:latin typeface="Cambria Math"/>
                          </a:rPr>
                        </m:ctrlPr>
                      </m:dPr>
                      <m:e>
                        <m:r>
                          <a:rPr lang="en-US" i="1" smtClean="0">
                            <a:solidFill>
                              <a:srgbClr val="FF0000"/>
                            </a:solidFill>
                            <a:latin typeface="Cambria Math"/>
                          </a:rPr>
                          <m:t>𝐶</m:t>
                        </m:r>
                      </m:e>
                    </m:d>
                  </m:oMath>
                </a14:m>
                <a:r>
                  <a:rPr lang="en-US" dirty="0" smtClean="0"/>
                  <a:t> is assigned by </a:t>
                </a:r>
                <a14:m>
                  <m:oMath xmlns:m="http://schemas.openxmlformats.org/officeDocument/2006/math">
                    <m:r>
                      <a:rPr lang="en-US" b="0" i="1" smtClean="0">
                        <a:solidFill>
                          <a:srgbClr val="FF0000"/>
                        </a:solidFill>
                        <a:latin typeface="Cambria Math"/>
                      </a:rPr>
                      <m:t>𝐶</m:t>
                    </m:r>
                  </m:oMath>
                </a14:m>
                <a:r>
                  <a:rPr lang="en-US" dirty="0" smtClean="0"/>
                  <a:t>. If graph has an isoperimetric inequality, then “medium complexity” clauses are wide.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2"/>
                <a:stretch>
                  <a:fillRect l="-1630" t="-1525" b="-1017"/>
                </a:stretch>
              </a:blipFill>
            </p:spPr>
            <p:txBody>
              <a:bodyPr/>
              <a:lstStyle/>
              <a:p>
                <a:r>
                  <a:rPr lang="en-US">
                    <a:noFill/>
                  </a:rPr>
                  <a:t> </a:t>
                </a:r>
              </a:p>
            </p:txBody>
          </p:sp>
        </mc:Fallback>
      </mc:AlternateContent>
    </p:spTree>
    <p:extLst>
      <p:ext uri="{BB962C8B-B14F-4D97-AF65-F5344CB8AC3E}">
        <p14:creationId xmlns:p14="http://schemas.microsoft.com/office/powerpoint/2010/main" val="2098337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vs. Time</a:t>
            </a:r>
            <a:endParaRPr lang="en-US" dirty="0"/>
          </a:p>
        </p:txBody>
      </p:sp>
      <p:sp>
        <p:nvSpPr>
          <p:cNvPr id="3" name="Content Placeholder 2"/>
          <p:cNvSpPr>
            <a:spLocks noGrp="1"/>
          </p:cNvSpPr>
          <p:nvPr>
            <p:ph idx="1"/>
          </p:nvPr>
        </p:nvSpPr>
        <p:spPr>
          <a:xfrm>
            <a:off x="457200" y="1600200"/>
            <a:ext cx="8229600" cy="5334000"/>
          </a:xfrm>
        </p:spPr>
        <p:txBody>
          <a:bodyPr>
            <a:normAutofit/>
          </a:bodyPr>
          <a:lstStyle/>
          <a:p>
            <a:r>
              <a:rPr lang="en-US" dirty="0" smtClean="0"/>
              <a:t>Consider the time ordering of any proof, and plot complexity of clauses in memory </a:t>
            </a:r>
            <a:r>
              <a:rPr lang="en-US" dirty="0" smtClean="0"/>
              <a:t>vs. </a:t>
            </a:r>
            <a:r>
              <a:rPr lang="en-US" dirty="0" smtClean="0"/>
              <a:t>time</a:t>
            </a:r>
          </a:p>
          <a:p>
            <a:endParaRPr lang="en-US" dirty="0"/>
          </a:p>
          <a:p>
            <a:endParaRPr lang="en-US" dirty="0" smtClean="0"/>
          </a:p>
          <a:p>
            <a:endParaRPr lang="en-US" dirty="0"/>
          </a:p>
          <a:p>
            <a:endParaRPr lang="en-US" dirty="0" smtClean="0"/>
          </a:p>
          <a:p>
            <a:r>
              <a:rPr lang="en-US" dirty="0" smtClean="0"/>
              <a:t>Only constraints – start low, end high, and because of </a:t>
            </a:r>
            <a:r>
              <a:rPr lang="en-US" dirty="0" err="1" smtClean="0"/>
              <a:t>subadditivity</a:t>
            </a:r>
            <a:r>
              <a:rPr lang="en-US" dirty="0" smtClean="0"/>
              <a:t>, cannot skip over any [t, 2t] window of </a:t>
            </a:r>
            <a:r>
              <a:rPr lang="el-GR" dirty="0"/>
              <a:t>μ</a:t>
            </a:r>
            <a:r>
              <a:rPr lang="en-US" dirty="0" smtClean="0"/>
              <a:t>-values on the way up.</a:t>
            </a:r>
            <a:endParaRPr lang="en-US" dirty="0"/>
          </a:p>
          <a:p>
            <a:endParaRPr lang="en-US" dirty="0"/>
          </a:p>
        </p:txBody>
      </p:sp>
      <p:sp>
        <p:nvSpPr>
          <p:cNvPr id="5" name="Rectangle 4"/>
          <p:cNvSpPr/>
          <p:nvPr/>
        </p:nvSpPr>
        <p:spPr>
          <a:xfrm>
            <a:off x="685800" y="2819400"/>
            <a:ext cx="7772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91000" y="4629090"/>
            <a:ext cx="702436" cy="400110"/>
          </a:xfrm>
          <a:prstGeom prst="rect">
            <a:avLst/>
          </a:prstGeom>
          <a:noFill/>
        </p:spPr>
        <p:txBody>
          <a:bodyPr wrap="none" rtlCol="0">
            <a:spAutoFit/>
          </a:bodyPr>
          <a:lstStyle/>
          <a:p>
            <a:r>
              <a:rPr lang="en-US" sz="2000" dirty="0" smtClean="0"/>
              <a:t>Time</a:t>
            </a:r>
            <a:endParaRPr lang="en-US" sz="2000" dirty="0"/>
          </a:p>
        </p:txBody>
      </p:sp>
      <p:sp>
        <p:nvSpPr>
          <p:cNvPr id="19" name="TextBox 18"/>
          <p:cNvSpPr txBox="1"/>
          <p:nvPr/>
        </p:nvSpPr>
        <p:spPr>
          <a:xfrm>
            <a:off x="207670" y="3457545"/>
            <a:ext cx="325730" cy="400110"/>
          </a:xfrm>
          <a:prstGeom prst="rect">
            <a:avLst/>
          </a:prstGeom>
          <a:noFill/>
        </p:spPr>
        <p:txBody>
          <a:bodyPr wrap="none" rtlCol="0">
            <a:spAutoFit/>
          </a:bodyPr>
          <a:lstStyle/>
          <a:p>
            <a:r>
              <a:rPr lang="el-GR" sz="2000" dirty="0" smtClean="0"/>
              <a:t>μ</a:t>
            </a:r>
            <a:endParaRPr lang="en-US" sz="2000" dirty="0"/>
          </a:p>
        </p:txBody>
      </p:sp>
      <p:sp>
        <p:nvSpPr>
          <p:cNvPr id="13" name="Freeform 12"/>
          <p:cNvSpPr/>
          <p:nvPr/>
        </p:nvSpPr>
        <p:spPr>
          <a:xfrm>
            <a:off x="676275" y="2819400"/>
            <a:ext cx="7781925" cy="1676400"/>
          </a:xfrm>
          <a:custGeom>
            <a:avLst/>
            <a:gdLst>
              <a:gd name="connsiteX0" fmla="*/ 0 w 7781925"/>
              <a:gd name="connsiteY0" fmla="*/ 1676400 h 1676400"/>
              <a:gd name="connsiteX1" fmla="*/ 7781925 w 7781925"/>
              <a:gd name="connsiteY1" fmla="*/ 0 h 1676400"/>
              <a:gd name="connsiteX2" fmla="*/ 7772400 w 7781925"/>
              <a:gd name="connsiteY2" fmla="*/ 1666875 h 1676400"/>
              <a:gd name="connsiteX3" fmla="*/ 0 w 7781925"/>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7781925" h="1676400">
                <a:moveTo>
                  <a:pt x="0" y="1676400"/>
                </a:moveTo>
                <a:cubicBezTo>
                  <a:pt x="3248819" y="851693"/>
                  <a:pt x="6497638" y="26987"/>
                  <a:pt x="7781925" y="0"/>
                </a:cubicBezTo>
                <a:lnTo>
                  <a:pt x="7772400" y="1666875"/>
                </a:lnTo>
                <a:lnTo>
                  <a:pt x="0" y="1676400"/>
                </a:lnTo>
                <a:close/>
              </a:path>
            </a:pathLst>
          </a:cu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ent Arrow 31"/>
          <p:cNvSpPr/>
          <p:nvPr/>
        </p:nvSpPr>
        <p:spPr>
          <a:xfrm>
            <a:off x="370535" y="4419600"/>
            <a:ext cx="239065" cy="304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133350" y="4724400"/>
            <a:ext cx="1415772" cy="369332"/>
          </a:xfrm>
          <a:prstGeom prst="rect">
            <a:avLst/>
          </a:prstGeom>
          <a:noFill/>
        </p:spPr>
        <p:txBody>
          <a:bodyPr wrap="none" rtlCol="0">
            <a:spAutoFit/>
          </a:bodyPr>
          <a:lstStyle/>
          <a:p>
            <a:r>
              <a:rPr lang="en-US" dirty="0" smtClean="0"/>
              <a:t>Input clauses</a:t>
            </a:r>
            <a:endParaRPr lang="en-US" dirty="0"/>
          </a:p>
        </p:txBody>
      </p:sp>
      <p:sp>
        <p:nvSpPr>
          <p:cNvPr id="34" name="Bent Arrow 33"/>
          <p:cNvSpPr/>
          <p:nvPr/>
        </p:nvSpPr>
        <p:spPr>
          <a:xfrm flipH="1" flipV="1">
            <a:off x="8458199" y="2590800"/>
            <a:ext cx="313385" cy="228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flipH="1">
            <a:off x="8583496" y="2145268"/>
            <a:ext cx="331904" cy="369332"/>
          </a:xfrm>
          <a:prstGeom prst="rect">
            <a:avLst/>
          </a:prstGeom>
          <a:noFill/>
        </p:spPr>
        <p:txBody>
          <a:bodyPr wrap="square" rtlCol="0">
            <a:spAutoFit/>
          </a:bodyPr>
          <a:lstStyle/>
          <a:p>
            <a:r>
              <a:rPr lang="en-US" dirty="0" smtClean="0">
                <a:latin typeface="Cambria Math"/>
                <a:ea typeface="Cambria Math"/>
              </a:rPr>
              <a:t>⊥</a:t>
            </a:r>
            <a:endParaRPr lang="en-US" dirty="0"/>
          </a:p>
        </p:txBody>
      </p:sp>
    </p:spTree>
    <p:extLst>
      <p:ext uri="{BB962C8B-B14F-4D97-AF65-F5344CB8AC3E}">
        <p14:creationId xmlns:p14="http://schemas.microsoft.com/office/powerpoint/2010/main" val="154925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vs. Time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a:bodyPr>
              <a:lstStyle/>
              <a:p>
                <a:r>
                  <a:rPr lang="en-US" dirty="0" smtClean="0"/>
                  <a:t>Consider the time ordering of any proof, and divide time into </a:t>
                </a:r>
                <a14:m>
                  <m:oMath xmlns:m="http://schemas.openxmlformats.org/officeDocument/2006/math">
                    <m:r>
                      <a:rPr lang="en-US" i="1" dirty="0" smtClean="0">
                        <a:latin typeface="Cambria Math"/>
                      </a:rPr>
                      <m:t>𝑚</m:t>
                    </m:r>
                  </m:oMath>
                </a14:m>
                <a:r>
                  <a:rPr lang="en-US" dirty="0" smtClean="0"/>
                  <a:t> equal epochs (fix later)</a:t>
                </a:r>
              </a:p>
              <a:p>
                <a:endParaRPr lang="en-US" dirty="0"/>
              </a:p>
              <a:p>
                <a:endParaRPr lang="en-US" dirty="0" smtClean="0"/>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1630" t="-1553"/>
                </a:stretch>
              </a:blipFill>
            </p:spPr>
            <p:txBody>
              <a:bodyPr/>
              <a:lstStyle/>
              <a:p>
                <a:r>
                  <a:rPr lang="en-US">
                    <a:noFill/>
                  </a:rPr>
                  <a:t> </a:t>
                </a:r>
              </a:p>
            </p:txBody>
          </p:sp>
        </mc:Fallback>
      </mc:AlternateContent>
      <p:sp>
        <p:nvSpPr>
          <p:cNvPr id="5" name="Rectangle 4"/>
          <p:cNvSpPr/>
          <p:nvPr/>
        </p:nvSpPr>
        <p:spPr>
          <a:xfrm>
            <a:off x="685800" y="2819400"/>
            <a:ext cx="7772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828800" y="2819400"/>
            <a:ext cx="5334000" cy="1676400"/>
            <a:chOff x="1905000" y="2286000"/>
            <a:chExt cx="5334000" cy="2667000"/>
          </a:xfrm>
        </p:grpSpPr>
        <p:cxnSp>
          <p:nvCxnSpPr>
            <p:cNvPr id="7" name="Straight Connector 6"/>
            <p:cNvCxnSpPr/>
            <p:nvPr/>
          </p:nvCxnSpPr>
          <p:spPr>
            <a:xfrm>
              <a:off x="1905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85800" y="3276600"/>
            <a:ext cx="7772400" cy="723900"/>
            <a:chOff x="762000" y="3200400"/>
            <a:chExt cx="7772400" cy="495300"/>
          </a:xfrm>
        </p:grpSpPr>
        <p:cxnSp>
          <p:nvCxnSpPr>
            <p:cNvPr id="15" name="Straight Connector 14"/>
            <p:cNvCxnSpPr/>
            <p:nvPr/>
          </p:nvCxnSpPr>
          <p:spPr>
            <a:xfrm>
              <a:off x="762000" y="32004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36957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191000" y="4629090"/>
            <a:ext cx="702436" cy="400110"/>
          </a:xfrm>
          <a:prstGeom prst="rect">
            <a:avLst/>
          </a:prstGeom>
          <a:noFill/>
        </p:spPr>
        <p:txBody>
          <a:bodyPr wrap="none" rtlCol="0">
            <a:spAutoFit/>
          </a:bodyPr>
          <a:lstStyle/>
          <a:p>
            <a:r>
              <a:rPr lang="en-US" sz="2000" dirty="0" smtClean="0"/>
              <a:t>Time</a:t>
            </a:r>
            <a:endParaRPr lang="en-US" sz="2000" dirty="0"/>
          </a:p>
        </p:txBody>
      </p:sp>
      <p:sp>
        <p:nvSpPr>
          <p:cNvPr id="18" name="TextBox 17"/>
          <p:cNvSpPr txBox="1"/>
          <p:nvPr/>
        </p:nvSpPr>
        <p:spPr>
          <a:xfrm>
            <a:off x="205322" y="2819400"/>
            <a:ext cx="404278" cy="400110"/>
          </a:xfrm>
          <a:prstGeom prst="rect">
            <a:avLst/>
          </a:prstGeom>
          <a:noFill/>
        </p:spPr>
        <p:txBody>
          <a:bodyPr wrap="none" rtlCol="0">
            <a:spAutoFit/>
          </a:bodyPr>
          <a:lstStyle/>
          <a:p>
            <a:r>
              <a:rPr lang="en-US" sz="2000" dirty="0" smtClean="0"/>
              <a:t>Hi</a:t>
            </a:r>
            <a:endParaRPr lang="en-US" sz="2000" dirty="0"/>
          </a:p>
        </p:txBody>
      </p:sp>
      <p:sp>
        <p:nvSpPr>
          <p:cNvPr id="19" name="TextBox 18"/>
          <p:cNvSpPr txBox="1"/>
          <p:nvPr/>
        </p:nvSpPr>
        <p:spPr>
          <a:xfrm>
            <a:off x="56243" y="3457545"/>
            <a:ext cx="667170" cy="400110"/>
          </a:xfrm>
          <a:prstGeom prst="rect">
            <a:avLst/>
          </a:prstGeom>
          <a:noFill/>
        </p:spPr>
        <p:txBody>
          <a:bodyPr wrap="none" rtlCol="0">
            <a:spAutoFit/>
          </a:bodyPr>
          <a:lstStyle/>
          <a:p>
            <a:r>
              <a:rPr lang="en-US" sz="2000" dirty="0" smtClean="0"/>
              <a:t>Med</a:t>
            </a:r>
            <a:endParaRPr lang="en-US" sz="2000" dirty="0"/>
          </a:p>
        </p:txBody>
      </p:sp>
      <p:sp>
        <p:nvSpPr>
          <p:cNvPr id="20" name="TextBox 19"/>
          <p:cNvSpPr txBox="1"/>
          <p:nvPr/>
        </p:nvSpPr>
        <p:spPr>
          <a:xfrm>
            <a:off x="77364" y="4038600"/>
            <a:ext cx="608436" cy="400110"/>
          </a:xfrm>
          <a:prstGeom prst="rect">
            <a:avLst/>
          </a:prstGeom>
          <a:noFill/>
        </p:spPr>
        <p:txBody>
          <a:bodyPr wrap="none" rtlCol="0">
            <a:spAutoFit/>
          </a:bodyPr>
          <a:lstStyle/>
          <a:p>
            <a:r>
              <a:rPr lang="en-US" sz="2000" dirty="0" smtClean="0"/>
              <a:t>Low</a:t>
            </a:r>
            <a:endParaRPr lang="en-US" sz="2000" dirty="0"/>
          </a:p>
        </p:txBody>
      </p:sp>
    </p:spTree>
    <p:extLst>
      <p:ext uri="{BB962C8B-B14F-4D97-AF65-F5344CB8AC3E}">
        <p14:creationId xmlns:p14="http://schemas.microsoft.com/office/powerpoint/2010/main" val="1069214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Possibilities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a:bodyPr>
              <a:lstStyle/>
              <a:p>
                <a:r>
                  <a:rPr lang="en-US" dirty="0" smtClean="0"/>
                  <a:t>Consider the time ordering of any proof, and divide time into </a:t>
                </a:r>
                <a14:m>
                  <m:oMath xmlns:m="http://schemas.openxmlformats.org/officeDocument/2006/math">
                    <m:r>
                      <a:rPr lang="en-US" i="1" dirty="0" smtClean="0">
                        <a:latin typeface="Cambria Math"/>
                      </a:rPr>
                      <m:t>𝑚</m:t>
                    </m:r>
                  </m:oMath>
                </a14:m>
                <a:r>
                  <a:rPr lang="en-US" dirty="0" smtClean="0"/>
                  <a:t> equal epochs (fix later)</a:t>
                </a:r>
              </a:p>
              <a:p>
                <a:endParaRPr lang="en-US" dirty="0"/>
              </a:p>
              <a:p>
                <a:endParaRPr lang="en-US" dirty="0" smtClean="0"/>
              </a:p>
              <a:p>
                <a:endParaRPr lang="en-US" dirty="0"/>
              </a:p>
              <a:p>
                <a:endParaRPr lang="en-US" dirty="0" smtClean="0"/>
              </a:p>
              <a:p>
                <a:r>
                  <a:rPr lang="en-US" b="1" dirty="0" smtClean="0"/>
                  <a:t>Either</a:t>
                </a:r>
                <a:r>
                  <a:rPr lang="en-US" dirty="0" smtClean="0"/>
                  <a:t>, a medium complexity clause appears in memory at </a:t>
                </a:r>
                <a:r>
                  <a:rPr lang="en-US" dirty="0" err="1" smtClean="0"/>
                  <a:t>at</a:t>
                </a:r>
                <a:r>
                  <a:rPr lang="en-US" dirty="0" smtClean="0"/>
                  <a:t> least </a:t>
                </a:r>
                <a:r>
                  <a:rPr lang="en-US" b="1" dirty="0" smtClean="0"/>
                  <a:t>one </a:t>
                </a:r>
                <a:r>
                  <a:rPr lang="en-US" dirty="0" smtClean="0"/>
                  <a:t>of the breakpoints between epochs,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630" t="-1576" r="-2741" b="-2667"/>
                </a:stretch>
              </a:blipFill>
            </p:spPr>
            <p:txBody>
              <a:bodyPr/>
              <a:lstStyle/>
              <a:p>
                <a:r>
                  <a:rPr lang="en-US">
                    <a:noFill/>
                  </a:rPr>
                  <a:t> </a:t>
                </a:r>
              </a:p>
            </p:txBody>
          </p:sp>
        </mc:Fallback>
      </mc:AlternateContent>
      <p:sp>
        <p:nvSpPr>
          <p:cNvPr id="5" name="Rectangle 4"/>
          <p:cNvSpPr/>
          <p:nvPr/>
        </p:nvSpPr>
        <p:spPr>
          <a:xfrm>
            <a:off x="685800" y="2819400"/>
            <a:ext cx="7772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828800" y="2819400"/>
            <a:ext cx="5334000" cy="1676400"/>
            <a:chOff x="1905000" y="2286000"/>
            <a:chExt cx="5334000" cy="2667000"/>
          </a:xfrm>
        </p:grpSpPr>
        <p:cxnSp>
          <p:nvCxnSpPr>
            <p:cNvPr id="7" name="Straight Connector 6"/>
            <p:cNvCxnSpPr/>
            <p:nvPr/>
          </p:nvCxnSpPr>
          <p:spPr>
            <a:xfrm>
              <a:off x="1905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85800" y="3276600"/>
            <a:ext cx="7772400" cy="723900"/>
            <a:chOff x="762000" y="3200400"/>
            <a:chExt cx="7772400" cy="495300"/>
          </a:xfrm>
        </p:grpSpPr>
        <p:cxnSp>
          <p:nvCxnSpPr>
            <p:cNvPr id="15" name="Straight Connector 14"/>
            <p:cNvCxnSpPr/>
            <p:nvPr/>
          </p:nvCxnSpPr>
          <p:spPr>
            <a:xfrm>
              <a:off x="762000" y="32004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36957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191000" y="4629090"/>
            <a:ext cx="702436" cy="400110"/>
          </a:xfrm>
          <a:prstGeom prst="rect">
            <a:avLst/>
          </a:prstGeom>
          <a:noFill/>
        </p:spPr>
        <p:txBody>
          <a:bodyPr wrap="none" rtlCol="0">
            <a:spAutoFit/>
          </a:bodyPr>
          <a:lstStyle/>
          <a:p>
            <a:r>
              <a:rPr lang="en-US" sz="2000" dirty="0" smtClean="0"/>
              <a:t>Time</a:t>
            </a:r>
            <a:endParaRPr lang="en-US" sz="2000" dirty="0"/>
          </a:p>
        </p:txBody>
      </p:sp>
      <p:sp>
        <p:nvSpPr>
          <p:cNvPr id="18" name="TextBox 17"/>
          <p:cNvSpPr txBox="1"/>
          <p:nvPr/>
        </p:nvSpPr>
        <p:spPr>
          <a:xfrm>
            <a:off x="205322" y="2819400"/>
            <a:ext cx="404278" cy="400110"/>
          </a:xfrm>
          <a:prstGeom prst="rect">
            <a:avLst/>
          </a:prstGeom>
          <a:noFill/>
        </p:spPr>
        <p:txBody>
          <a:bodyPr wrap="none" rtlCol="0">
            <a:spAutoFit/>
          </a:bodyPr>
          <a:lstStyle/>
          <a:p>
            <a:r>
              <a:rPr lang="en-US" sz="2000" dirty="0" smtClean="0"/>
              <a:t>Hi</a:t>
            </a:r>
            <a:endParaRPr lang="en-US" sz="2000" dirty="0"/>
          </a:p>
        </p:txBody>
      </p:sp>
      <p:sp>
        <p:nvSpPr>
          <p:cNvPr id="19" name="TextBox 18"/>
          <p:cNvSpPr txBox="1"/>
          <p:nvPr/>
        </p:nvSpPr>
        <p:spPr>
          <a:xfrm>
            <a:off x="56243" y="3457545"/>
            <a:ext cx="667170" cy="400110"/>
          </a:xfrm>
          <a:prstGeom prst="rect">
            <a:avLst/>
          </a:prstGeom>
          <a:noFill/>
        </p:spPr>
        <p:txBody>
          <a:bodyPr wrap="none" rtlCol="0">
            <a:spAutoFit/>
          </a:bodyPr>
          <a:lstStyle/>
          <a:p>
            <a:r>
              <a:rPr lang="en-US" sz="2000" dirty="0" smtClean="0"/>
              <a:t>Med</a:t>
            </a:r>
            <a:endParaRPr lang="en-US" sz="2000" dirty="0"/>
          </a:p>
        </p:txBody>
      </p:sp>
      <p:sp>
        <p:nvSpPr>
          <p:cNvPr id="20" name="TextBox 19"/>
          <p:cNvSpPr txBox="1"/>
          <p:nvPr/>
        </p:nvSpPr>
        <p:spPr>
          <a:xfrm>
            <a:off x="77364" y="4038600"/>
            <a:ext cx="608436" cy="400110"/>
          </a:xfrm>
          <a:prstGeom prst="rect">
            <a:avLst/>
          </a:prstGeom>
          <a:noFill/>
        </p:spPr>
        <p:txBody>
          <a:bodyPr wrap="none" rtlCol="0">
            <a:spAutoFit/>
          </a:bodyPr>
          <a:lstStyle/>
          <a:p>
            <a:r>
              <a:rPr lang="en-US" sz="2000" dirty="0" smtClean="0"/>
              <a:t>Low</a:t>
            </a:r>
            <a:endParaRPr lang="en-US" sz="2000" dirty="0"/>
          </a:p>
        </p:txBody>
      </p:sp>
      <p:sp>
        <p:nvSpPr>
          <p:cNvPr id="4" name="Oval 3"/>
          <p:cNvSpPr/>
          <p:nvPr/>
        </p:nvSpPr>
        <p:spPr>
          <a:xfrm>
            <a:off x="17526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242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958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12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66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246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Possibilities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a:bodyPr>
              <a:lstStyle/>
              <a:p>
                <a:r>
                  <a:rPr lang="en-US" dirty="0" smtClean="0"/>
                  <a:t>Consider the time ordering of any proof, and divide time into </a:t>
                </a:r>
                <a14:m>
                  <m:oMath xmlns:m="http://schemas.openxmlformats.org/officeDocument/2006/math">
                    <m:r>
                      <a:rPr lang="en-US" i="1" dirty="0" smtClean="0">
                        <a:latin typeface="Cambria Math"/>
                      </a:rPr>
                      <m:t>𝑚</m:t>
                    </m:r>
                  </m:oMath>
                </a14:m>
                <a:r>
                  <a:rPr lang="en-US" dirty="0" smtClean="0"/>
                  <a:t> equal epochs (fix later)</a:t>
                </a:r>
              </a:p>
              <a:p>
                <a:endParaRPr lang="en-US" dirty="0"/>
              </a:p>
              <a:p>
                <a:endParaRPr lang="en-US" dirty="0" smtClean="0"/>
              </a:p>
              <a:p>
                <a:endParaRPr lang="en-US" dirty="0"/>
              </a:p>
              <a:p>
                <a:endParaRPr lang="en-US" dirty="0" smtClean="0"/>
              </a:p>
              <a:p>
                <a:r>
                  <a:rPr lang="en-US" b="1" dirty="0" smtClean="0"/>
                  <a:t>Or</a:t>
                </a:r>
                <a:r>
                  <a:rPr lang="en-US" dirty="0" smtClean="0"/>
                  <a:t>, all breakpoints only have Hi and Low. Must have an epoch which starts Low ends Hi, and therefore has clauses of every Medium level.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1630" t="-1553" r="-2519" b="-1195"/>
                </a:stretch>
              </a:blipFill>
            </p:spPr>
            <p:txBody>
              <a:bodyPr/>
              <a:lstStyle/>
              <a:p>
                <a:r>
                  <a:rPr lang="en-US">
                    <a:noFill/>
                  </a:rPr>
                  <a:t> </a:t>
                </a:r>
              </a:p>
            </p:txBody>
          </p:sp>
        </mc:Fallback>
      </mc:AlternateContent>
      <p:sp>
        <p:nvSpPr>
          <p:cNvPr id="5" name="Rectangle 4"/>
          <p:cNvSpPr/>
          <p:nvPr/>
        </p:nvSpPr>
        <p:spPr>
          <a:xfrm>
            <a:off x="685800" y="2819400"/>
            <a:ext cx="7772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828800" y="2819400"/>
            <a:ext cx="5334000" cy="1676400"/>
            <a:chOff x="1905000" y="2286000"/>
            <a:chExt cx="5334000" cy="2667000"/>
          </a:xfrm>
        </p:grpSpPr>
        <p:cxnSp>
          <p:nvCxnSpPr>
            <p:cNvPr id="7" name="Straight Connector 6"/>
            <p:cNvCxnSpPr/>
            <p:nvPr/>
          </p:nvCxnSpPr>
          <p:spPr>
            <a:xfrm>
              <a:off x="1905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85800" y="3276600"/>
            <a:ext cx="7772400" cy="723900"/>
            <a:chOff x="762000" y="3200400"/>
            <a:chExt cx="7772400" cy="495300"/>
          </a:xfrm>
        </p:grpSpPr>
        <p:cxnSp>
          <p:nvCxnSpPr>
            <p:cNvPr id="15" name="Straight Connector 14"/>
            <p:cNvCxnSpPr/>
            <p:nvPr/>
          </p:nvCxnSpPr>
          <p:spPr>
            <a:xfrm>
              <a:off x="762000" y="32004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36957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191000" y="4629090"/>
            <a:ext cx="702436" cy="400110"/>
          </a:xfrm>
          <a:prstGeom prst="rect">
            <a:avLst/>
          </a:prstGeom>
          <a:noFill/>
        </p:spPr>
        <p:txBody>
          <a:bodyPr wrap="none" rtlCol="0">
            <a:spAutoFit/>
          </a:bodyPr>
          <a:lstStyle/>
          <a:p>
            <a:r>
              <a:rPr lang="en-US" sz="2000" dirty="0" smtClean="0"/>
              <a:t>Time</a:t>
            </a:r>
            <a:endParaRPr lang="en-US" sz="2000" dirty="0"/>
          </a:p>
        </p:txBody>
      </p:sp>
      <p:sp>
        <p:nvSpPr>
          <p:cNvPr id="18" name="TextBox 17"/>
          <p:cNvSpPr txBox="1"/>
          <p:nvPr/>
        </p:nvSpPr>
        <p:spPr>
          <a:xfrm>
            <a:off x="205322" y="2819400"/>
            <a:ext cx="404278" cy="400110"/>
          </a:xfrm>
          <a:prstGeom prst="rect">
            <a:avLst/>
          </a:prstGeom>
          <a:noFill/>
        </p:spPr>
        <p:txBody>
          <a:bodyPr wrap="none" rtlCol="0">
            <a:spAutoFit/>
          </a:bodyPr>
          <a:lstStyle/>
          <a:p>
            <a:r>
              <a:rPr lang="en-US" sz="2000" dirty="0" smtClean="0"/>
              <a:t>Hi</a:t>
            </a:r>
            <a:endParaRPr lang="en-US" sz="2000" dirty="0"/>
          </a:p>
        </p:txBody>
      </p:sp>
      <p:sp>
        <p:nvSpPr>
          <p:cNvPr id="19" name="TextBox 18"/>
          <p:cNvSpPr txBox="1"/>
          <p:nvPr/>
        </p:nvSpPr>
        <p:spPr>
          <a:xfrm>
            <a:off x="56243" y="3457545"/>
            <a:ext cx="667170" cy="400110"/>
          </a:xfrm>
          <a:prstGeom prst="rect">
            <a:avLst/>
          </a:prstGeom>
          <a:noFill/>
        </p:spPr>
        <p:txBody>
          <a:bodyPr wrap="none" rtlCol="0">
            <a:spAutoFit/>
          </a:bodyPr>
          <a:lstStyle/>
          <a:p>
            <a:r>
              <a:rPr lang="en-US" sz="2000" dirty="0" smtClean="0"/>
              <a:t>Med</a:t>
            </a:r>
            <a:endParaRPr lang="en-US" sz="2000" dirty="0"/>
          </a:p>
        </p:txBody>
      </p:sp>
      <p:sp>
        <p:nvSpPr>
          <p:cNvPr id="20" name="TextBox 19"/>
          <p:cNvSpPr txBox="1"/>
          <p:nvPr/>
        </p:nvSpPr>
        <p:spPr>
          <a:xfrm>
            <a:off x="77364" y="4038600"/>
            <a:ext cx="608436" cy="400110"/>
          </a:xfrm>
          <a:prstGeom prst="rect">
            <a:avLst/>
          </a:prstGeom>
          <a:noFill/>
        </p:spPr>
        <p:txBody>
          <a:bodyPr wrap="none" rtlCol="0">
            <a:spAutoFit/>
          </a:bodyPr>
          <a:lstStyle/>
          <a:p>
            <a:r>
              <a:rPr lang="en-US" sz="2000" dirty="0" smtClean="0"/>
              <a:t>Low</a:t>
            </a:r>
            <a:endParaRPr lang="en-US" sz="2000" dirty="0"/>
          </a:p>
        </p:txBody>
      </p:sp>
      <p:sp>
        <p:nvSpPr>
          <p:cNvPr id="12" name="Oval 11"/>
          <p:cNvSpPr/>
          <p:nvPr/>
        </p:nvSpPr>
        <p:spPr>
          <a:xfrm>
            <a:off x="3276600" y="3962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05200" y="3810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64281" y="3657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92881" y="35052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221481" y="33528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50081" y="32308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24200" y="4008118"/>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95800" y="27889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52600" y="40081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791200" y="27889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86600" y="27889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417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Medium Sets have large Boundary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562600"/>
              </a:xfrm>
            </p:spPr>
            <p:txBody>
              <a:bodyPr>
                <a:normAutofit lnSpcReduction="10000"/>
              </a:bodyPr>
              <a:lstStyle/>
              <a:p>
                <a:pPr marL="0" indent="0">
                  <a:buNone/>
                </a:pPr>
                <a:r>
                  <a:rPr lang="en-US" dirty="0" smtClean="0"/>
                  <a:t>Claim: </a:t>
                </a:r>
                <a:br>
                  <a:rPr lang="en-US" dirty="0" smtClean="0"/>
                </a:br>
                <a:r>
                  <a:rPr lang="en-US" dirty="0" smtClean="0"/>
                  <a:t>For any </a:t>
                </a:r>
                <a14:m>
                  <m:oMath xmlns:m="http://schemas.openxmlformats.org/officeDocument/2006/math">
                    <m:r>
                      <a:rPr lang="en-US" i="1" dirty="0" smtClean="0">
                        <a:latin typeface="Cambria Math"/>
                      </a:rPr>
                      <m:t>𝑆</m:t>
                    </m:r>
                    <m:r>
                      <a:rPr lang="en-US" i="1" dirty="0" smtClean="0">
                        <a:latin typeface="Cambria Math"/>
                      </a:rPr>
                      <m:t>⊆</m:t>
                    </m:r>
                    <m:r>
                      <a:rPr lang="en-US" i="1" dirty="0" smtClean="0">
                        <a:latin typeface="Cambria Math"/>
                      </a:rPr>
                      <m:t>𝑉</m:t>
                    </m:r>
                    <m:r>
                      <a:rPr lang="en-US" i="1" dirty="0" smtClean="0">
                        <a:latin typeface="Cambria Math"/>
                      </a:rPr>
                      <m:t>,</m:t>
                    </m:r>
                    <m:sSup>
                      <m:sSupPr>
                        <m:ctrlPr>
                          <a:rPr lang="en-US" i="1" dirty="0">
                            <a:latin typeface="Cambria Math"/>
                          </a:rPr>
                        </m:ctrlPr>
                      </m:sSupPr>
                      <m:e>
                        <m:r>
                          <a:rPr lang="en-US" i="1" dirty="0">
                            <a:latin typeface="Cambria Math"/>
                          </a:rPr>
                          <m:t>𝑛</m:t>
                        </m:r>
                      </m:e>
                      <m:sup>
                        <m:r>
                          <a:rPr lang="en-US" b="0" i="1" dirty="0" smtClean="0">
                            <a:latin typeface="Cambria Math"/>
                          </a:rPr>
                          <m:t>3</m:t>
                        </m:r>
                      </m:sup>
                    </m:sSup>
                    <m:r>
                      <a:rPr lang="en-US" b="0" i="1" dirty="0" smtClean="0">
                        <a:latin typeface="Cambria Math"/>
                      </a:rPr>
                      <m:t>≤</m:t>
                    </m:r>
                    <m:d>
                      <m:dPr>
                        <m:begChr m:val="|"/>
                        <m:endChr m:val="|"/>
                        <m:ctrlPr>
                          <a:rPr lang="en-US" b="0" i="1" dirty="0" smtClean="0">
                            <a:latin typeface="Cambria Math"/>
                          </a:rPr>
                        </m:ctrlPr>
                      </m:dPr>
                      <m:e>
                        <m:r>
                          <a:rPr lang="en-US" b="0" i="1" dirty="0" smtClean="0">
                            <a:latin typeface="Cambria Math"/>
                          </a:rPr>
                          <m:t>𝑆</m:t>
                        </m:r>
                      </m:e>
                    </m:d>
                    <m:r>
                      <a:rPr lang="en-US" b="0" i="1" dirty="0" smtClean="0">
                        <a:latin typeface="Cambria Math"/>
                      </a:rPr>
                      <m:t>≤</m:t>
                    </m:r>
                    <m:f>
                      <m:fPr>
                        <m:ctrlPr>
                          <a:rPr lang="en-US" i="1" dirty="0" smtClean="0">
                            <a:latin typeface="Cambria Math"/>
                          </a:rPr>
                        </m:ctrlPr>
                      </m:fPr>
                      <m:num>
                        <m:d>
                          <m:dPr>
                            <m:begChr m:val="|"/>
                            <m:endChr m:val="|"/>
                            <m:ctrlPr>
                              <a:rPr lang="en-US" b="0" i="1" dirty="0" smtClean="0">
                                <a:latin typeface="Cambria Math"/>
                              </a:rPr>
                            </m:ctrlPr>
                          </m:dPr>
                          <m:e>
                            <m:r>
                              <a:rPr lang="en-US" b="0" i="1" dirty="0" smtClean="0">
                                <a:latin typeface="Cambria Math"/>
                              </a:rPr>
                              <m:t>𝑉</m:t>
                            </m:r>
                          </m:e>
                        </m:d>
                      </m:num>
                      <m:den>
                        <m:r>
                          <a:rPr lang="en-US" b="0" i="1" dirty="0" smtClean="0">
                            <a:latin typeface="Cambria Math"/>
                          </a:rPr>
                          <m:t>2</m:t>
                        </m:r>
                      </m:den>
                    </m:f>
                    <m:r>
                      <a:rPr lang="en-US" i="1" dirty="0">
                        <a:latin typeface="Cambria Math"/>
                      </a:rPr>
                      <m:t>, </m:t>
                    </m:r>
                    <m:d>
                      <m:dPr>
                        <m:begChr m:val="|"/>
                        <m:endChr m:val="|"/>
                        <m:ctrlPr>
                          <a:rPr lang="en-US" b="0" i="1" dirty="0" smtClean="0">
                            <a:latin typeface="Cambria Math"/>
                          </a:rPr>
                        </m:ctrlPr>
                      </m:dPr>
                      <m:e>
                        <m:r>
                          <a:rPr lang="en-US" b="0" i="1" dirty="0" smtClean="0">
                            <a:latin typeface="Cambria Math"/>
                            <a:ea typeface="Cambria Math"/>
                          </a:rPr>
                          <m:t>𝛿</m:t>
                        </m:r>
                        <m:d>
                          <m:dPr>
                            <m:ctrlPr>
                              <a:rPr lang="en-US" b="0" i="1" dirty="0" smtClean="0">
                                <a:latin typeface="Cambria Math"/>
                                <a:ea typeface="Cambria Math"/>
                              </a:rPr>
                            </m:ctrlPr>
                          </m:dPr>
                          <m:e>
                            <m:r>
                              <a:rPr lang="en-US" b="0" i="1" dirty="0" smtClean="0">
                                <a:latin typeface="Cambria Math"/>
                                <a:ea typeface="Cambria Math"/>
                              </a:rPr>
                              <m:t>𝑆</m:t>
                            </m:r>
                          </m:e>
                        </m:d>
                      </m:e>
                    </m:d>
                    <m:r>
                      <a:rPr lang="en-US" b="0" i="1" dirty="0" smtClean="0">
                        <a:latin typeface="Cambria Math"/>
                        <a:ea typeface="Cambria Math"/>
                      </a:rPr>
                      <m:t>≥</m:t>
                    </m:r>
                    <m:sSup>
                      <m:sSupPr>
                        <m:ctrlPr>
                          <a:rPr lang="en-US" b="0" i="1" dirty="0" smtClean="0">
                            <a:latin typeface="Cambria Math"/>
                            <a:ea typeface="Cambria Math"/>
                          </a:rPr>
                        </m:ctrlPr>
                      </m:sSupPr>
                      <m:e>
                        <m:r>
                          <a:rPr lang="en-US" b="0" i="1" dirty="0" smtClean="0">
                            <a:latin typeface="Cambria Math"/>
                            <a:ea typeface="Cambria Math"/>
                          </a:rPr>
                          <m:t>𝑛</m:t>
                        </m:r>
                      </m:e>
                      <m:sup>
                        <m:r>
                          <a:rPr lang="en-US" b="0" i="1" dirty="0" smtClean="0">
                            <a:latin typeface="Cambria Math"/>
                            <a:ea typeface="Cambria Math"/>
                          </a:rPr>
                          <m:t>2</m:t>
                        </m:r>
                      </m:sup>
                    </m:sSup>
                  </m:oMath>
                </a14:m>
                <a:r>
                  <a:rPr lang="en-US" dirty="0" smtClean="0"/>
                  <a:t>.</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Proof:</a:t>
                </a:r>
                <a:br>
                  <a:rPr lang="en-US" dirty="0" smtClean="0"/>
                </a:br>
                <a:r>
                  <a:rPr lang="en-US" dirty="0" smtClean="0"/>
                  <a:t>If </a:t>
                </a:r>
                <a14:m>
                  <m:oMath xmlns:m="http://schemas.openxmlformats.org/officeDocument/2006/math">
                    <m:r>
                      <a:rPr lang="en-US" i="1" dirty="0" smtClean="0">
                        <a:latin typeface="Cambria Math"/>
                      </a:rPr>
                      <m:t>𝑆</m:t>
                    </m:r>
                  </m:oMath>
                </a14:m>
                <a:r>
                  <a:rPr lang="en-US" dirty="0" smtClean="0"/>
                  <a:t> has at least </a:t>
                </a:r>
                <a14:m>
                  <m:oMath xmlns:m="http://schemas.openxmlformats.org/officeDocument/2006/math">
                    <m:r>
                      <a:rPr lang="en-US" i="1" dirty="0" smtClean="0">
                        <a:latin typeface="Cambria Math"/>
                      </a:rPr>
                      <m:t>𝑛</m:t>
                    </m:r>
                  </m:oMath>
                </a14:m>
                <a:r>
                  <a:rPr lang="en-US" dirty="0" smtClean="0"/>
                  <a:t> </a:t>
                </a:r>
                <a:r>
                  <a:rPr lang="en-US" i="1" dirty="0" smtClean="0"/>
                  <a:t>partially full columns</a:t>
                </a:r>
                <a:r>
                  <a:rPr lang="en-US" dirty="0" smtClean="0"/>
                  <a:t>, each gives </a:t>
                </a:r>
                <a14:m>
                  <m:oMath xmlns:m="http://schemas.openxmlformats.org/officeDocument/2006/math">
                    <m:r>
                      <a:rPr lang="en-US" i="1" dirty="0" smtClean="0">
                        <a:latin typeface="Cambria Math"/>
                      </a:rPr>
                      <m:t>𝑛</m:t>
                    </m:r>
                  </m:oMath>
                </a14:m>
                <a:r>
                  <a:rPr lang="en-US" dirty="0" smtClean="0"/>
                  <a:t> edges as desired. </a:t>
                </a:r>
                <a:r>
                  <a:rPr lang="en-US" dirty="0"/>
                  <a:t>W</a:t>
                </a:r>
                <a:r>
                  <a:rPr lang="en-US" dirty="0" smtClean="0"/>
                  <a:t>ithout loss there is at least one </a:t>
                </a:r>
                <a:r>
                  <a:rPr lang="en-US" i="1" dirty="0" smtClean="0"/>
                  <a:t>full column</a:t>
                </a:r>
                <a:r>
                  <a:rPr lang="en-US" dirty="0" smtClean="0"/>
                  <a:t>, and at least one</a:t>
                </a:r>
                <a:r>
                  <a:rPr lang="en-US" i="1" dirty="0" smtClean="0"/>
                  <a:t> empty</a:t>
                </a:r>
                <a:r>
                  <a:rPr lang="en-US" dirty="0" smtClean="0"/>
                  <a:t>, since at most half are full, only a few are partial.</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562600"/>
              </a:xfrm>
              <a:blipFill rotWithShape="1">
                <a:blip r:embed="rId2"/>
                <a:stretch>
                  <a:fillRect l="-1852" t="-2300" r="-2444"/>
                </a:stretch>
              </a:blipFill>
            </p:spPr>
            <p:txBody>
              <a:bodyPr/>
              <a:lstStyle/>
              <a:p>
                <a:r>
                  <a:rPr lang="en-US">
                    <a:noFill/>
                  </a:rPr>
                  <a:t> </a:t>
                </a:r>
              </a:p>
            </p:txBody>
          </p:sp>
        </mc:Fallback>
      </mc:AlternateContent>
      <p:sp>
        <p:nvSpPr>
          <p:cNvPr id="4" name="Oval 3"/>
          <p:cNvSpPr/>
          <p:nvPr/>
        </p:nvSpPr>
        <p:spPr>
          <a:xfrm>
            <a:off x="1524000" y="28956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0" y="3200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676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6"/>
          </p:cNvCxnSpPr>
          <p:nvPr/>
        </p:nvCxnSpPr>
        <p:spPr>
          <a:xfrm>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676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676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76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76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76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676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676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676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2057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057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574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0574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2209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4" idx="6"/>
          </p:cNvCxnSpPr>
          <p:nvPr/>
        </p:nvCxnSpPr>
        <p:spPr>
          <a:xfrm>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2209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209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209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209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09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09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209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2209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590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590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5908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5908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2743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4" idx="6"/>
          </p:cNvCxnSpPr>
          <p:nvPr/>
        </p:nvCxnSpPr>
        <p:spPr>
          <a:xfrm>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43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2743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743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743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743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743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743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2743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743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3124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124200" y="3200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1242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1242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3276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4" idx="6"/>
          </p:cNvCxnSpPr>
          <p:nvPr/>
        </p:nvCxnSpPr>
        <p:spPr>
          <a:xfrm>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276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276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3276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276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276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276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276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276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276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3657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657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6576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6576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p:cNvCxnSpPr/>
          <p:nvPr/>
        </p:nvCxnSpPr>
        <p:spPr>
          <a:xfrm>
            <a:off x="3810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4" idx="6"/>
          </p:cNvCxnSpPr>
          <p:nvPr/>
        </p:nvCxnSpPr>
        <p:spPr>
          <a:xfrm>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810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3810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3810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810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810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810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10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3810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3810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4191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191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1910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1910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a:off x="4343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54" idx="6"/>
          </p:cNvCxnSpPr>
          <p:nvPr/>
        </p:nvCxnSpPr>
        <p:spPr>
          <a:xfrm>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343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4343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4343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343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343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343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343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4343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4343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a:off x="4724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724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7244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7244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a:off x="4876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4" idx="6"/>
          </p:cNvCxnSpPr>
          <p:nvPr/>
        </p:nvCxnSpPr>
        <p:spPr>
          <a:xfrm>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876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4876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4876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876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876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876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876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4876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4876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94" name="Oval 193"/>
          <p:cNvSpPr/>
          <p:nvPr/>
        </p:nvSpPr>
        <p:spPr>
          <a:xfrm>
            <a:off x="5257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257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2578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2578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a:off x="5410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94" idx="6"/>
          </p:cNvCxnSpPr>
          <p:nvPr/>
        </p:nvCxnSpPr>
        <p:spPr>
          <a:xfrm>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5410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5410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410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410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5410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5410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5410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5410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5410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5791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5791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791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7912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p:nvPr/>
        </p:nvCxnSpPr>
        <p:spPr>
          <a:xfrm>
            <a:off x="5943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214" idx="6"/>
          </p:cNvCxnSpPr>
          <p:nvPr/>
        </p:nvCxnSpPr>
        <p:spPr>
          <a:xfrm>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5943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flipV="1">
            <a:off x="5943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5943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5943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5943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5943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943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5943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5943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34" name="Oval 233"/>
          <p:cNvSpPr/>
          <p:nvPr/>
        </p:nvSpPr>
        <p:spPr>
          <a:xfrm>
            <a:off x="6324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324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324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3246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a:off x="6477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34" idx="6"/>
          </p:cNvCxnSpPr>
          <p:nvPr/>
        </p:nvCxnSpPr>
        <p:spPr>
          <a:xfrm>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6477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flipV="1">
            <a:off x="6477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a:off x="6477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6477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6477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6477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6477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6477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477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54" name="Oval 253"/>
          <p:cNvSpPr/>
          <p:nvPr/>
        </p:nvSpPr>
        <p:spPr>
          <a:xfrm>
            <a:off x="6858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858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858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6858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p:cNvCxnSpPr/>
          <p:nvPr/>
        </p:nvCxnSpPr>
        <p:spPr>
          <a:xfrm>
            <a:off x="7010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4" idx="6"/>
          </p:cNvCxnSpPr>
          <p:nvPr/>
        </p:nvCxnSpPr>
        <p:spPr>
          <a:xfrm>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010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H="1" flipV="1">
            <a:off x="7010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7010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010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010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010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010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7010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7010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7391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7391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739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7391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152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Sets have large Boundary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029200"/>
              </a:xfrm>
            </p:spPr>
            <p:txBody>
              <a:bodyPr>
                <a:normAutofit lnSpcReduction="10000"/>
              </a:bodyPr>
              <a:lstStyle/>
              <a:p>
                <a:pPr marL="0" indent="0">
                  <a:buNone/>
                </a:pPr>
                <a:r>
                  <a:rPr lang="en-US" dirty="0" smtClean="0"/>
                  <a:t>Claim: </a:t>
                </a:r>
                <a:br>
                  <a:rPr lang="en-US" dirty="0" smtClean="0"/>
                </a:br>
                <a:r>
                  <a:rPr lang="en-US" dirty="0" smtClean="0"/>
                  <a:t>For any </a:t>
                </a:r>
                <a14:m>
                  <m:oMath xmlns:m="http://schemas.openxmlformats.org/officeDocument/2006/math">
                    <m:r>
                      <a:rPr lang="en-US" i="1" dirty="0" smtClean="0">
                        <a:latin typeface="Cambria Math"/>
                      </a:rPr>
                      <m:t>𝑆</m:t>
                    </m:r>
                    <m:r>
                      <a:rPr lang="en-US" i="1" dirty="0" smtClean="0">
                        <a:latin typeface="Cambria Math"/>
                      </a:rPr>
                      <m:t>⊆</m:t>
                    </m:r>
                    <m:r>
                      <a:rPr lang="en-US" i="1" dirty="0" smtClean="0">
                        <a:latin typeface="Cambria Math"/>
                      </a:rPr>
                      <m:t>𝑉</m:t>
                    </m:r>
                    <m:r>
                      <a:rPr lang="en-US" i="1" dirty="0" smtClean="0">
                        <a:latin typeface="Cambria Math"/>
                      </a:rPr>
                      <m:t>,</m:t>
                    </m:r>
                    <m:sSup>
                      <m:sSupPr>
                        <m:ctrlPr>
                          <a:rPr lang="en-US" i="1" dirty="0">
                            <a:latin typeface="Cambria Math"/>
                          </a:rPr>
                        </m:ctrlPr>
                      </m:sSupPr>
                      <m:e>
                        <m:r>
                          <a:rPr lang="en-US" i="1" dirty="0">
                            <a:latin typeface="Cambria Math"/>
                          </a:rPr>
                          <m:t>𝑛</m:t>
                        </m:r>
                      </m:e>
                      <m:sup>
                        <m:r>
                          <a:rPr lang="en-US" b="0" i="1" dirty="0" smtClean="0">
                            <a:latin typeface="Cambria Math"/>
                          </a:rPr>
                          <m:t>3</m:t>
                        </m:r>
                      </m:sup>
                    </m:sSup>
                    <m:r>
                      <a:rPr lang="en-US" b="0" i="1" dirty="0" smtClean="0">
                        <a:latin typeface="Cambria Math"/>
                      </a:rPr>
                      <m:t>≤</m:t>
                    </m:r>
                    <m:d>
                      <m:dPr>
                        <m:begChr m:val="|"/>
                        <m:endChr m:val="|"/>
                        <m:ctrlPr>
                          <a:rPr lang="en-US" b="0" i="1" dirty="0" smtClean="0">
                            <a:latin typeface="Cambria Math"/>
                          </a:rPr>
                        </m:ctrlPr>
                      </m:dPr>
                      <m:e>
                        <m:r>
                          <a:rPr lang="en-US" b="0" i="1" dirty="0" smtClean="0">
                            <a:latin typeface="Cambria Math"/>
                          </a:rPr>
                          <m:t>𝑆</m:t>
                        </m:r>
                      </m:e>
                    </m:d>
                    <m:r>
                      <a:rPr lang="en-US" b="0" i="1" dirty="0" smtClean="0">
                        <a:latin typeface="Cambria Math"/>
                      </a:rPr>
                      <m:t>≤</m:t>
                    </m:r>
                    <m:f>
                      <m:fPr>
                        <m:ctrlPr>
                          <a:rPr lang="en-US" i="1" dirty="0" smtClean="0">
                            <a:latin typeface="Cambria Math"/>
                          </a:rPr>
                        </m:ctrlPr>
                      </m:fPr>
                      <m:num>
                        <m:d>
                          <m:dPr>
                            <m:begChr m:val="|"/>
                            <m:endChr m:val="|"/>
                            <m:ctrlPr>
                              <a:rPr lang="en-US" b="0" i="1" dirty="0" smtClean="0">
                                <a:latin typeface="Cambria Math"/>
                              </a:rPr>
                            </m:ctrlPr>
                          </m:dPr>
                          <m:e>
                            <m:r>
                              <a:rPr lang="en-US" b="0" i="1" dirty="0" smtClean="0">
                                <a:latin typeface="Cambria Math"/>
                              </a:rPr>
                              <m:t>𝑉</m:t>
                            </m:r>
                          </m:e>
                        </m:d>
                      </m:num>
                      <m:den>
                        <m:r>
                          <a:rPr lang="en-US" b="0" i="1" dirty="0" smtClean="0">
                            <a:latin typeface="Cambria Math"/>
                          </a:rPr>
                          <m:t>2</m:t>
                        </m:r>
                      </m:den>
                    </m:f>
                    <m:r>
                      <a:rPr lang="en-US" i="1" dirty="0">
                        <a:latin typeface="Cambria Math"/>
                      </a:rPr>
                      <m:t>, </m:t>
                    </m:r>
                    <m:d>
                      <m:dPr>
                        <m:begChr m:val="|"/>
                        <m:endChr m:val="|"/>
                        <m:ctrlPr>
                          <a:rPr lang="en-US" b="0" i="1" dirty="0" smtClean="0">
                            <a:latin typeface="Cambria Math"/>
                          </a:rPr>
                        </m:ctrlPr>
                      </m:dPr>
                      <m:e>
                        <m:r>
                          <a:rPr lang="en-US" b="0" i="1" dirty="0" smtClean="0">
                            <a:latin typeface="Cambria Math"/>
                            <a:ea typeface="Cambria Math"/>
                          </a:rPr>
                          <m:t>𝛿</m:t>
                        </m:r>
                        <m:d>
                          <m:dPr>
                            <m:ctrlPr>
                              <a:rPr lang="en-US" b="0" i="1" dirty="0" smtClean="0">
                                <a:latin typeface="Cambria Math"/>
                                <a:ea typeface="Cambria Math"/>
                              </a:rPr>
                            </m:ctrlPr>
                          </m:dPr>
                          <m:e>
                            <m:r>
                              <a:rPr lang="en-US" b="0" i="1" dirty="0" smtClean="0">
                                <a:latin typeface="Cambria Math"/>
                                <a:ea typeface="Cambria Math"/>
                              </a:rPr>
                              <m:t>𝑆</m:t>
                            </m:r>
                          </m:e>
                        </m:d>
                      </m:e>
                    </m:d>
                    <m:r>
                      <a:rPr lang="en-US" b="0" i="1" dirty="0" smtClean="0">
                        <a:latin typeface="Cambria Math"/>
                        <a:ea typeface="Cambria Math"/>
                      </a:rPr>
                      <m:t>≥</m:t>
                    </m:r>
                    <m:sSup>
                      <m:sSupPr>
                        <m:ctrlPr>
                          <a:rPr lang="en-US" b="0" i="1" dirty="0" smtClean="0">
                            <a:latin typeface="Cambria Math"/>
                            <a:ea typeface="Cambria Math"/>
                          </a:rPr>
                        </m:ctrlPr>
                      </m:sSupPr>
                      <m:e>
                        <m:r>
                          <a:rPr lang="en-US" b="0" i="1" dirty="0" smtClean="0">
                            <a:latin typeface="Cambria Math"/>
                            <a:ea typeface="Cambria Math"/>
                          </a:rPr>
                          <m:t>𝑛</m:t>
                        </m:r>
                      </m:e>
                      <m:sup>
                        <m:r>
                          <a:rPr lang="en-US" b="0" i="1" dirty="0" smtClean="0">
                            <a:latin typeface="Cambria Math"/>
                            <a:ea typeface="Cambria Math"/>
                          </a:rPr>
                          <m:t>2</m:t>
                        </m:r>
                      </m:sup>
                    </m:sSup>
                  </m:oMath>
                </a14:m>
                <a:r>
                  <a:rPr lang="en-US" dirty="0" smtClean="0"/>
                  <a:t>.</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Proof:</a:t>
                </a:r>
                <a:r>
                  <a:rPr lang="en-US" dirty="0"/>
                  <a:t/>
                </a:r>
                <a:br>
                  <a:rPr lang="en-US" dirty="0"/>
                </a:br>
                <a:r>
                  <a:rPr lang="en-US" dirty="0"/>
                  <a:t>Suppose S has a full column and an empty column. For any two columns, </a:t>
                </a:r>
                <a14:m>
                  <m:oMath xmlns:m="http://schemas.openxmlformats.org/officeDocument/2006/math">
                    <m:r>
                      <a:rPr lang="en-US" i="1" dirty="0" smtClean="0">
                        <a:latin typeface="Cambria Math"/>
                      </a:rPr>
                      <m:t>𝐺</m:t>
                    </m:r>
                  </m:oMath>
                </a14:m>
                <a:r>
                  <a:rPr lang="en-US" dirty="0"/>
                  <a:t> has </a:t>
                </a:r>
                <a14:m>
                  <m:oMath xmlns:m="http://schemas.openxmlformats.org/officeDocument/2006/math">
                    <m:sSup>
                      <m:sSupPr>
                        <m:ctrlPr>
                          <a:rPr lang="en-US" i="1" dirty="0">
                            <a:latin typeface="Cambria Math"/>
                          </a:rPr>
                        </m:ctrlPr>
                      </m:sSupPr>
                      <m:e>
                        <m:r>
                          <a:rPr lang="en-US" i="1" dirty="0">
                            <a:latin typeface="Cambria Math"/>
                          </a:rPr>
                          <m:t>𝑛</m:t>
                        </m:r>
                      </m:e>
                      <m:sup>
                        <m:r>
                          <a:rPr lang="en-US" i="1" dirty="0">
                            <a:latin typeface="Cambria Math"/>
                          </a:rPr>
                          <m:t>2</m:t>
                        </m:r>
                      </m:sup>
                    </m:sSup>
                  </m:oMath>
                </a14:m>
                <a:r>
                  <a:rPr lang="en-US" dirty="0"/>
                  <a:t> edge disjoint paths between them. QED.</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029200"/>
              </a:xfrm>
              <a:blipFill rotWithShape="1">
                <a:blip r:embed="rId2"/>
                <a:stretch>
                  <a:fillRect l="-1852" t="-2545"/>
                </a:stretch>
              </a:blipFill>
            </p:spPr>
            <p:txBody>
              <a:bodyPr/>
              <a:lstStyle/>
              <a:p>
                <a:r>
                  <a:rPr lang="en-US">
                    <a:noFill/>
                  </a:rPr>
                  <a:t> </a:t>
                </a:r>
              </a:p>
            </p:txBody>
          </p:sp>
        </mc:Fallback>
      </mc:AlternateContent>
      <p:sp>
        <p:nvSpPr>
          <p:cNvPr id="4" name="Oval 3"/>
          <p:cNvSpPr/>
          <p:nvPr/>
        </p:nvSpPr>
        <p:spPr>
          <a:xfrm>
            <a:off x="1524000" y="28956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0" y="3200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676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6"/>
          </p:cNvCxnSpPr>
          <p:nvPr/>
        </p:nvCxnSpPr>
        <p:spPr>
          <a:xfrm>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676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676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76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76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76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676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676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676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2057400" y="28956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057400" y="3200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574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0574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2209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4" idx="6"/>
          </p:cNvCxnSpPr>
          <p:nvPr/>
        </p:nvCxnSpPr>
        <p:spPr>
          <a:xfrm>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2209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209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209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209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09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09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209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2209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590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590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5908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5908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2743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4" idx="6"/>
          </p:cNvCxnSpPr>
          <p:nvPr/>
        </p:nvCxnSpPr>
        <p:spPr>
          <a:xfrm>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43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2743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743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743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743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743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743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2743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743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3124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124200" y="3200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1242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1242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3276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4" idx="6"/>
          </p:cNvCxnSpPr>
          <p:nvPr/>
        </p:nvCxnSpPr>
        <p:spPr>
          <a:xfrm>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276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276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3276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276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276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276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276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276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276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3657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657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6576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6576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p:cNvCxnSpPr/>
          <p:nvPr/>
        </p:nvCxnSpPr>
        <p:spPr>
          <a:xfrm>
            <a:off x="3810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4" idx="6"/>
          </p:cNvCxnSpPr>
          <p:nvPr/>
        </p:nvCxnSpPr>
        <p:spPr>
          <a:xfrm>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810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3810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3810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810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810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810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10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3810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3810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4191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191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1910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1910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a:off x="4343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54" idx="6"/>
          </p:cNvCxnSpPr>
          <p:nvPr/>
        </p:nvCxnSpPr>
        <p:spPr>
          <a:xfrm>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343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4343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4343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343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343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343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343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4343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4343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a:off x="4724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724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724400" y="3505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7244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a:off x="4876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4" idx="6"/>
          </p:cNvCxnSpPr>
          <p:nvPr/>
        </p:nvCxnSpPr>
        <p:spPr>
          <a:xfrm>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876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4876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4876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876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876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876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876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4876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4876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94" name="Oval 193"/>
          <p:cNvSpPr/>
          <p:nvPr/>
        </p:nvSpPr>
        <p:spPr>
          <a:xfrm>
            <a:off x="5257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257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257800" y="3505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257800" y="3810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a:off x="5410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94" idx="6"/>
          </p:cNvCxnSpPr>
          <p:nvPr/>
        </p:nvCxnSpPr>
        <p:spPr>
          <a:xfrm>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5410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5410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410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410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5410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5410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5410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5410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5410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57912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5791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791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791200" y="3810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p:nvPr/>
        </p:nvCxnSpPr>
        <p:spPr>
          <a:xfrm>
            <a:off x="5943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214" idx="6"/>
          </p:cNvCxnSpPr>
          <p:nvPr/>
        </p:nvCxnSpPr>
        <p:spPr>
          <a:xfrm>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5943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flipV="1">
            <a:off x="5943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5943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5943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5943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5943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943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5943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5943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34" name="Oval 233"/>
          <p:cNvSpPr/>
          <p:nvPr/>
        </p:nvSpPr>
        <p:spPr>
          <a:xfrm>
            <a:off x="6324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324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324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3246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a:off x="6477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34" idx="6"/>
          </p:cNvCxnSpPr>
          <p:nvPr/>
        </p:nvCxnSpPr>
        <p:spPr>
          <a:xfrm>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6477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flipV="1">
            <a:off x="6477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a:off x="6477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6477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6477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6477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6477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6477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477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54" name="Oval 253"/>
          <p:cNvSpPr/>
          <p:nvPr/>
        </p:nvSpPr>
        <p:spPr>
          <a:xfrm>
            <a:off x="6858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8580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8580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68580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p:cNvCxnSpPr/>
          <p:nvPr/>
        </p:nvCxnSpPr>
        <p:spPr>
          <a:xfrm>
            <a:off x="7010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4" idx="6"/>
          </p:cNvCxnSpPr>
          <p:nvPr/>
        </p:nvCxnSpPr>
        <p:spPr>
          <a:xfrm>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010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H="1" flipV="1">
            <a:off x="7010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7010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010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010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010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010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7010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7010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7391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7391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739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73914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8" name="Straight Arrow Connector 277"/>
          <p:cNvCxnSpPr/>
          <p:nvPr/>
        </p:nvCxnSpPr>
        <p:spPr>
          <a:xfrm flipV="1">
            <a:off x="2133600" y="4038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V="1">
            <a:off x="5334000" y="4038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614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257800"/>
              </a:xfrm>
            </p:spPr>
            <p:txBody>
              <a:bodyPr>
                <a:normAutofit/>
              </a:bodyPr>
              <a:lstStyle/>
              <a:p>
                <a:r>
                  <a:rPr lang="en-US" dirty="0" smtClean="0"/>
                  <a:t>Bottleneck Counting intuition: </a:t>
                </a:r>
                <a:r>
                  <a:rPr lang="en-US" dirty="0"/>
                  <a:t>S</a:t>
                </a:r>
                <a:r>
                  <a:rPr lang="en-US" dirty="0" smtClean="0"/>
                  <a:t>ince medium clauses are wide, they don’t do much work.</a:t>
                </a:r>
              </a:p>
              <a:p>
                <a:endParaRPr lang="en-US" dirty="0"/>
              </a:p>
              <a:p>
                <a:endParaRPr lang="en-US" dirty="0" smtClean="0"/>
              </a:p>
              <a:p>
                <a:endParaRPr lang="en-US" dirty="0"/>
              </a:p>
              <a:p>
                <a:endParaRPr lang="en-US" dirty="0" smtClean="0"/>
              </a:p>
              <a:p>
                <a:r>
                  <a:rPr lang="en-US" dirty="0" smtClean="0"/>
                  <a:t>A random assignment has </a:t>
                </a:r>
                <a14:m>
                  <m:oMath xmlns:m="http://schemas.openxmlformats.org/officeDocument/2006/math">
                    <m:func>
                      <m:funcPr>
                        <m:ctrlPr>
                          <a:rPr lang="en-US" b="0" i="1" smtClean="0">
                            <a:latin typeface="Cambria Math"/>
                          </a:rPr>
                        </m:ctrlPr>
                      </m:funcPr>
                      <m:fName>
                        <m:r>
                          <m:rPr>
                            <m:sty m:val="p"/>
                          </m:rPr>
                          <a:rPr lang="en-US" b="0" i="0" smtClean="0">
                            <a:latin typeface="Cambria Math"/>
                          </a:rPr>
                          <m:t>exp</m:t>
                        </m:r>
                      </m:fName>
                      <m:e>
                        <m:d>
                          <m:dPr>
                            <m:ctrlPr>
                              <a:rPr lang="en-US" b="0" i="1" smtClean="0">
                                <a:latin typeface="Cambria Math"/>
                              </a:rPr>
                            </m:ctrlPr>
                          </m:dPr>
                          <m:e>
                            <m:r>
                              <a:rPr lang="en-US" b="0" i="1" smtClean="0">
                                <a:latin typeface="Cambria Math"/>
                              </a:rPr>
                              <m:t>−</m:t>
                            </m:r>
                            <m:sSup>
                              <m:sSupPr>
                                <m:ctrlPr>
                                  <a:rPr lang="en-US" b="0" i="1" smtClean="0">
                                    <a:latin typeface="Cambria Math"/>
                                  </a:rPr>
                                </m:ctrlPr>
                              </m:sSupPr>
                              <m:e>
                                <m:r>
                                  <a:rPr lang="en-US" b="0" i="1" smtClean="0">
                                    <a:latin typeface="Cambria Math"/>
                                  </a:rPr>
                                  <m:t>𝑛</m:t>
                                </m:r>
                              </m:e>
                              <m:sup>
                                <m:r>
                                  <a:rPr lang="en-US" b="0" i="1" smtClean="0">
                                    <a:latin typeface="Cambria Math"/>
                                  </a:rPr>
                                  <m:t>2</m:t>
                                </m:r>
                              </m:sup>
                            </m:sSup>
                          </m:e>
                        </m:d>
                      </m:e>
                    </m:func>
                  </m:oMath>
                </a14:m>
                <a:r>
                  <a:rPr lang="en-US" dirty="0" smtClean="0"/>
                  <a:t> chance to falsify one, so if </a:t>
                </a:r>
                <a14:m>
                  <m:oMath xmlns:m="http://schemas.openxmlformats.org/officeDocument/2006/math">
                    <m:r>
                      <a:rPr lang="en-US" b="0" i="1" smtClean="0">
                        <a:latin typeface="Cambria Math"/>
                      </a:rPr>
                      <m:t>𝑚𝑆</m:t>
                    </m:r>
                    <m:r>
                      <a:rPr lang="en-US" b="0" i="1" smtClean="0">
                        <a:latin typeface="Cambria Math"/>
                        <a:ea typeface="Cambria Math"/>
                      </a:rPr>
                      <m:t>≪</m:t>
                    </m:r>
                    <m:func>
                      <m:funcPr>
                        <m:ctrlPr>
                          <a:rPr lang="en-US" i="1">
                            <a:latin typeface="Cambria Math"/>
                          </a:rPr>
                        </m:ctrlPr>
                      </m:funcPr>
                      <m:fName>
                        <m:r>
                          <m:rPr>
                            <m:sty m:val="p"/>
                          </m:rPr>
                          <a:rPr lang="en-US">
                            <a:latin typeface="Cambria Math"/>
                          </a:rPr>
                          <m:t>exp</m:t>
                        </m:r>
                      </m:fName>
                      <m:e>
                        <m:d>
                          <m:dPr>
                            <m:ctrlPr>
                              <a:rPr lang="en-US" i="1">
                                <a:latin typeface="Cambria Math"/>
                              </a:rPr>
                            </m:ctrlPr>
                          </m:dPr>
                          <m:e>
                            <m:sSup>
                              <m:sSupPr>
                                <m:ctrlPr>
                                  <a:rPr lang="en-US" i="1">
                                    <a:latin typeface="Cambria Math"/>
                                  </a:rPr>
                                </m:ctrlPr>
                              </m:sSupPr>
                              <m:e>
                                <m:r>
                                  <a:rPr lang="en-US" i="1">
                                    <a:latin typeface="Cambria Math"/>
                                  </a:rPr>
                                  <m:t>𝑛</m:t>
                                </m:r>
                              </m:e>
                              <m:sup>
                                <m:r>
                                  <a:rPr lang="en-US" i="1">
                                    <a:latin typeface="Cambria Math"/>
                                  </a:rPr>
                                  <m:t>2</m:t>
                                </m:r>
                              </m:sup>
                            </m:sSup>
                          </m:e>
                        </m:d>
                      </m:e>
                    </m:func>
                    <m:r>
                      <a:rPr lang="en-US" b="0" i="1" smtClean="0">
                        <a:latin typeface="Cambria Math"/>
                        <a:ea typeface="Cambria Math"/>
                      </a:rPr>
                      <m:t>,</m:t>
                    </m:r>
                  </m:oMath>
                </a14:m>
                <a:r>
                  <a:rPr lang="en-US" dirty="0" smtClean="0"/>
                  <a:t> first scenario is not very significant.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rotWithShape="1">
                <a:blip r:embed="rId2"/>
                <a:stretch>
                  <a:fillRect l="-1630" t="-1508"/>
                </a:stretch>
              </a:blipFill>
            </p:spPr>
            <p:txBody>
              <a:bodyPr/>
              <a:lstStyle/>
              <a:p>
                <a:r>
                  <a:rPr lang="en-US">
                    <a:noFill/>
                  </a:rPr>
                  <a:t> </a:t>
                </a:r>
              </a:p>
            </p:txBody>
          </p:sp>
        </mc:Fallback>
      </mc:AlternateContent>
      <p:sp>
        <p:nvSpPr>
          <p:cNvPr id="5" name="Rectangle 4"/>
          <p:cNvSpPr/>
          <p:nvPr/>
        </p:nvSpPr>
        <p:spPr>
          <a:xfrm>
            <a:off x="685800" y="2819400"/>
            <a:ext cx="7772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828800" y="2819400"/>
            <a:ext cx="5334000" cy="1676400"/>
            <a:chOff x="1905000" y="2286000"/>
            <a:chExt cx="5334000" cy="2667000"/>
          </a:xfrm>
        </p:grpSpPr>
        <p:cxnSp>
          <p:nvCxnSpPr>
            <p:cNvPr id="7" name="Straight Connector 6"/>
            <p:cNvCxnSpPr/>
            <p:nvPr/>
          </p:nvCxnSpPr>
          <p:spPr>
            <a:xfrm>
              <a:off x="1905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85800" y="3276600"/>
            <a:ext cx="7772400" cy="723900"/>
            <a:chOff x="762000" y="3200400"/>
            <a:chExt cx="7772400" cy="495300"/>
          </a:xfrm>
        </p:grpSpPr>
        <p:cxnSp>
          <p:nvCxnSpPr>
            <p:cNvPr id="15" name="Straight Connector 14"/>
            <p:cNvCxnSpPr/>
            <p:nvPr/>
          </p:nvCxnSpPr>
          <p:spPr>
            <a:xfrm>
              <a:off x="762000" y="32004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36957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191000" y="4629090"/>
            <a:ext cx="702436" cy="400110"/>
          </a:xfrm>
          <a:prstGeom prst="rect">
            <a:avLst/>
          </a:prstGeom>
          <a:noFill/>
        </p:spPr>
        <p:txBody>
          <a:bodyPr wrap="none" rtlCol="0">
            <a:spAutoFit/>
          </a:bodyPr>
          <a:lstStyle/>
          <a:p>
            <a:r>
              <a:rPr lang="en-US" sz="2000" dirty="0" smtClean="0"/>
              <a:t>Time</a:t>
            </a:r>
            <a:endParaRPr lang="en-US" sz="2000" dirty="0"/>
          </a:p>
        </p:txBody>
      </p:sp>
      <p:sp>
        <p:nvSpPr>
          <p:cNvPr id="18" name="TextBox 17"/>
          <p:cNvSpPr txBox="1"/>
          <p:nvPr/>
        </p:nvSpPr>
        <p:spPr>
          <a:xfrm>
            <a:off x="205322" y="2819400"/>
            <a:ext cx="404278" cy="400110"/>
          </a:xfrm>
          <a:prstGeom prst="rect">
            <a:avLst/>
          </a:prstGeom>
          <a:noFill/>
        </p:spPr>
        <p:txBody>
          <a:bodyPr wrap="none" rtlCol="0">
            <a:spAutoFit/>
          </a:bodyPr>
          <a:lstStyle/>
          <a:p>
            <a:r>
              <a:rPr lang="en-US" sz="2000" dirty="0" smtClean="0"/>
              <a:t>Hi</a:t>
            </a:r>
            <a:endParaRPr lang="en-US" sz="2000" dirty="0"/>
          </a:p>
        </p:txBody>
      </p:sp>
      <p:sp>
        <p:nvSpPr>
          <p:cNvPr id="19" name="TextBox 18"/>
          <p:cNvSpPr txBox="1"/>
          <p:nvPr/>
        </p:nvSpPr>
        <p:spPr>
          <a:xfrm>
            <a:off x="56243" y="3457545"/>
            <a:ext cx="667170" cy="400110"/>
          </a:xfrm>
          <a:prstGeom prst="rect">
            <a:avLst/>
          </a:prstGeom>
          <a:noFill/>
        </p:spPr>
        <p:txBody>
          <a:bodyPr wrap="none" rtlCol="0">
            <a:spAutoFit/>
          </a:bodyPr>
          <a:lstStyle/>
          <a:p>
            <a:r>
              <a:rPr lang="en-US" sz="2000" dirty="0" smtClean="0"/>
              <a:t>Med</a:t>
            </a:r>
            <a:endParaRPr lang="en-US" sz="2000" dirty="0"/>
          </a:p>
        </p:txBody>
      </p:sp>
      <p:sp>
        <p:nvSpPr>
          <p:cNvPr id="20" name="TextBox 19"/>
          <p:cNvSpPr txBox="1"/>
          <p:nvPr/>
        </p:nvSpPr>
        <p:spPr>
          <a:xfrm>
            <a:off x="77364" y="4038600"/>
            <a:ext cx="608436" cy="400110"/>
          </a:xfrm>
          <a:prstGeom prst="rect">
            <a:avLst/>
          </a:prstGeom>
          <a:noFill/>
        </p:spPr>
        <p:txBody>
          <a:bodyPr wrap="none" rtlCol="0">
            <a:spAutoFit/>
          </a:bodyPr>
          <a:lstStyle/>
          <a:p>
            <a:r>
              <a:rPr lang="en-US" sz="2000" dirty="0" smtClean="0"/>
              <a:t>Low</a:t>
            </a:r>
            <a:endParaRPr lang="en-US" sz="2000" dirty="0"/>
          </a:p>
        </p:txBody>
      </p:sp>
      <p:sp>
        <p:nvSpPr>
          <p:cNvPr id="4" name="Oval 3"/>
          <p:cNvSpPr/>
          <p:nvPr/>
        </p:nvSpPr>
        <p:spPr>
          <a:xfrm>
            <a:off x="17526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242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958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12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66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409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69427" y="304800"/>
            <a:ext cx="8898373" cy="5832491"/>
          </a:xfrm>
          <a:prstGeom prst="rect">
            <a:avLst/>
          </a:prstGeom>
        </p:spPr>
      </p:pic>
      <p:sp>
        <p:nvSpPr>
          <p:cNvPr id="5" name="TextBox 4"/>
          <p:cNvSpPr txBox="1"/>
          <p:nvPr/>
        </p:nvSpPr>
        <p:spPr>
          <a:xfrm>
            <a:off x="3429000" y="875377"/>
            <a:ext cx="2359620" cy="707886"/>
          </a:xfrm>
          <a:prstGeom prst="rect">
            <a:avLst/>
          </a:prstGeom>
          <a:noFill/>
        </p:spPr>
        <p:txBody>
          <a:bodyPr wrap="none" rtlCol="0">
            <a:spAutoFit/>
          </a:bodyPr>
          <a:lstStyle/>
          <a:p>
            <a:r>
              <a:rPr lang="en-US" sz="4000" dirty="0" smtClean="0"/>
              <a:t>Proof DAG</a:t>
            </a:r>
            <a:endParaRPr lang="en-US" sz="4000" dirty="0"/>
          </a:p>
        </p:txBody>
      </p:sp>
      <p:sp>
        <p:nvSpPr>
          <p:cNvPr id="16" name="TextBox 15"/>
          <p:cNvSpPr txBox="1"/>
          <p:nvPr/>
        </p:nvSpPr>
        <p:spPr>
          <a:xfrm>
            <a:off x="161694" y="3886200"/>
            <a:ext cx="5019906" cy="2554545"/>
          </a:xfrm>
          <a:prstGeom prst="rect">
            <a:avLst/>
          </a:prstGeom>
          <a:noFill/>
        </p:spPr>
        <p:txBody>
          <a:bodyPr wrap="square" rtlCol="0">
            <a:spAutoFit/>
          </a:bodyPr>
          <a:lstStyle/>
          <a:p>
            <a:r>
              <a:rPr lang="en-US" sz="3200" b="1" dirty="0" smtClean="0">
                <a:solidFill>
                  <a:srgbClr val="C00000"/>
                </a:solidFill>
              </a:rPr>
              <a:t>“Regular”:</a:t>
            </a:r>
            <a:r>
              <a:rPr lang="en-US" sz="3200" b="1" dirty="0" smtClean="0"/>
              <a:t/>
            </a:r>
            <a:br>
              <a:rPr lang="en-US" sz="3200" b="1" dirty="0" smtClean="0"/>
            </a:br>
            <a:r>
              <a:rPr lang="en-US" sz="3200" dirty="0" smtClean="0"/>
              <a:t>On every </a:t>
            </a:r>
            <a:br>
              <a:rPr lang="en-US" sz="3200" dirty="0" smtClean="0"/>
            </a:br>
            <a:r>
              <a:rPr lang="en-US" sz="3200" b="1" dirty="0" smtClean="0">
                <a:solidFill>
                  <a:schemeClr val="tx2"/>
                </a:solidFill>
              </a:rPr>
              <a:t>root to leaf path,</a:t>
            </a:r>
          </a:p>
          <a:p>
            <a:r>
              <a:rPr lang="en-US" sz="3200" dirty="0"/>
              <a:t>n</a:t>
            </a:r>
            <a:r>
              <a:rPr lang="en-US" sz="3200" dirty="0" smtClean="0"/>
              <a:t>o variable resolved </a:t>
            </a:r>
            <a:br>
              <a:rPr lang="en-US" sz="3200" dirty="0" smtClean="0"/>
            </a:br>
            <a:r>
              <a:rPr lang="en-US" sz="3200" dirty="0" smtClean="0"/>
              <a:t>more than once.</a:t>
            </a:r>
            <a:endParaRPr lang="en-US" sz="3200" dirty="0"/>
          </a:p>
        </p:txBody>
      </p:sp>
      <p:grpSp>
        <p:nvGrpSpPr>
          <p:cNvPr id="28" name="Group 27"/>
          <p:cNvGrpSpPr/>
          <p:nvPr/>
        </p:nvGrpSpPr>
        <p:grpSpPr>
          <a:xfrm>
            <a:off x="721877" y="381000"/>
            <a:ext cx="4989039" cy="5712755"/>
            <a:chOff x="685800" y="533400"/>
            <a:chExt cx="4989039" cy="5712755"/>
          </a:xfrm>
        </p:grpSpPr>
        <p:cxnSp>
          <p:nvCxnSpPr>
            <p:cNvPr id="18" name="Straight Connector 17"/>
            <p:cNvCxnSpPr/>
            <p:nvPr/>
          </p:nvCxnSpPr>
          <p:spPr>
            <a:xfrm flipV="1">
              <a:off x="4553350" y="5428326"/>
              <a:ext cx="1121489" cy="817829"/>
            </a:xfrm>
            <a:prstGeom prst="line">
              <a:avLst/>
            </a:prstGeom>
            <a:ln w="254000" cap="rnd">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74839" y="3657600"/>
              <a:ext cx="0" cy="1770726"/>
            </a:xfrm>
            <a:prstGeom prst="line">
              <a:avLst/>
            </a:prstGeom>
            <a:ln w="254000" cap="rnd">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53350" y="2819400"/>
              <a:ext cx="1121489" cy="838200"/>
            </a:xfrm>
            <a:prstGeom prst="line">
              <a:avLst/>
            </a:prstGeom>
            <a:ln w="254000" cap="rnd">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37935" y="1371600"/>
              <a:ext cx="2215415" cy="1447800"/>
            </a:xfrm>
            <a:prstGeom prst="line">
              <a:avLst/>
            </a:prstGeom>
            <a:ln w="254000" cap="rnd">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5800" y="533400"/>
              <a:ext cx="1652135" cy="838200"/>
            </a:xfrm>
            <a:prstGeom prst="line">
              <a:avLst/>
            </a:prstGeom>
            <a:ln w="254000" cap="rnd">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712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Random Restrictions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257800"/>
              </a:xfrm>
            </p:spPr>
            <p:txBody>
              <a:bodyPr>
                <a:normAutofit/>
              </a:bodyPr>
              <a:lstStyle/>
              <a:p>
                <a:r>
                  <a:rPr lang="en-US" dirty="0" smtClean="0"/>
                  <a:t>A </a:t>
                </a:r>
                <a:r>
                  <a:rPr lang="en-US" i="1" dirty="0" smtClean="0">
                    <a:solidFill>
                      <a:schemeClr val="accent3">
                        <a:lumMod val="50000"/>
                      </a:schemeClr>
                    </a:solidFill>
                  </a:rPr>
                  <a:t>restriction </a:t>
                </a:r>
                <a14:m>
                  <m:oMath xmlns:m="http://schemas.openxmlformats.org/officeDocument/2006/math">
                    <m:r>
                      <a:rPr lang="en-US" i="1" smtClean="0">
                        <a:solidFill>
                          <a:schemeClr val="accent3">
                            <a:lumMod val="50000"/>
                          </a:schemeClr>
                        </a:solidFill>
                        <a:latin typeface="Cambria Math"/>
                        <a:ea typeface="Cambria Math"/>
                      </a:rPr>
                      <m:t>𝜎</m:t>
                    </m:r>
                  </m:oMath>
                </a14:m>
                <a:r>
                  <a:rPr lang="en-US" dirty="0" smtClean="0">
                    <a:solidFill>
                      <a:schemeClr val="accent3">
                        <a:lumMod val="50000"/>
                      </a:schemeClr>
                    </a:solidFill>
                  </a:rPr>
                  <a:t> </a:t>
                </a:r>
                <a:r>
                  <a:rPr lang="en-US" dirty="0" smtClean="0"/>
                  <a:t>is a partial assignment </a:t>
                </a:r>
                <a:r>
                  <a:rPr lang="en-US" dirty="0" smtClean="0"/>
                  <a:t>of truth values to variables, simplifying formulas. </a:t>
                </a:r>
                <a:endParaRPr lang="en-US" dirty="0"/>
              </a:p>
              <a:p>
                <a:pPr lvl="7"/>
                <a:endParaRPr lang="en-US" dirty="0" smtClean="0"/>
              </a:p>
              <a:p>
                <a14:m>
                  <m:oMath xmlns:m="http://schemas.openxmlformats.org/officeDocument/2006/math">
                    <m:r>
                      <a:rPr lang="en-US" b="0" i="1" smtClean="0">
                        <a:latin typeface="Cambria Math"/>
                      </a:rPr>
                      <m:t>𝐹</m:t>
                    </m:r>
                  </m:oMath>
                </a14:m>
                <a:r>
                  <a:rPr lang="en-US" dirty="0" smtClean="0"/>
                  <a:t> a </a:t>
                </a:r>
                <a:r>
                  <a:rPr lang="en-US" dirty="0" smtClean="0">
                    <a:solidFill>
                      <a:schemeClr val="accent2">
                        <a:lumMod val="50000"/>
                      </a:schemeClr>
                    </a:solidFill>
                  </a:rPr>
                  <a:t>CNF,</a:t>
                </a:r>
                <a:r>
                  <a:rPr lang="en-US" dirty="0" smtClean="0"/>
                  <a:t> yields restricted formula </a:t>
                </a:r>
                <a14:m>
                  <m:oMath xmlns:m="http://schemas.openxmlformats.org/officeDocument/2006/math">
                    <m:sSub>
                      <m:sSubPr>
                        <m:ctrlPr>
                          <a:rPr lang="en-US" b="0" i="1" smtClean="0">
                            <a:latin typeface="Cambria Math"/>
                          </a:rPr>
                        </m:ctrlPr>
                      </m:sSubPr>
                      <m:e>
                        <m:r>
                          <a:rPr lang="en-US" b="0" i="1" smtClean="0">
                            <a:latin typeface="Cambria Math"/>
                          </a:rPr>
                          <m:t>𝐹</m:t>
                        </m:r>
                        <m:r>
                          <a:rPr lang="en-US" b="0" i="1" smtClean="0">
                            <a:latin typeface="Cambria Math"/>
                          </a:rPr>
                          <m:t>|</m:t>
                        </m:r>
                      </m:e>
                      <m:sub>
                        <m:r>
                          <a:rPr lang="en-US" b="0" i="1" smtClean="0">
                            <a:latin typeface="Cambria Math"/>
                            <a:ea typeface="Cambria Math"/>
                          </a:rPr>
                          <m:t>𝜌</m:t>
                        </m:r>
                      </m:sub>
                    </m:sSub>
                  </m:oMath>
                </a14:m>
                <a:endParaRPr lang="en-US" b="0" dirty="0" smtClean="0"/>
              </a:p>
              <a:p>
                <a:pPr lvl="8"/>
                <a:endParaRPr lang="en-US" dirty="0" smtClean="0"/>
              </a:p>
              <a:p>
                <a14:m>
                  <m:oMath xmlns:m="http://schemas.openxmlformats.org/officeDocument/2006/math">
                    <m:r>
                      <m:rPr>
                        <m:sty m:val="p"/>
                      </m:rPr>
                      <a:rPr lang="el-GR" i="1" smtClean="0">
                        <a:latin typeface="Cambria Math"/>
                      </a:rPr>
                      <m:t>Π</m:t>
                    </m:r>
                  </m:oMath>
                </a14:m>
                <a:r>
                  <a:rPr lang="en-US" dirty="0" smtClean="0"/>
                  <a:t> a proof of </a:t>
                </a:r>
                <a14:m>
                  <m:oMath xmlns:m="http://schemas.openxmlformats.org/officeDocument/2006/math">
                    <m:r>
                      <a:rPr lang="en-US" b="0" i="1" smtClean="0">
                        <a:latin typeface="Cambria Math"/>
                      </a:rPr>
                      <m:t>𝐹</m:t>
                    </m:r>
                  </m:oMath>
                </a14:m>
                <a:r>
                  <a:rPr lang="en-US" dirty="0" smtClean="0"/>
                  <a:t>, yields restricted refutation   </a:t>
                </a:r>
                <a14:m>
                  <m:oMath xmlns:m="http://schemas.openxmlformats.org/officeDocument/2006/math">
                    <m:sSub>
                      <m:sSubPr>
                        <m:ctrlPr>
                          <a:rPr lang="en-US" i="1">
                            <a:latin typeface="Cambria Math"/>
                          </a:rPr>
                        </m:ctrlPr>
                      </m:sSubPr>
                      <m:e>
                        <m:r>
                          <m:rPr>
                            <m:sty m:val="p"/>
                          </m:rPr>
                          <a:rPr lang="el-GR" i="1" smtClean="0">
                            <a:latin typeface="Cambria Math"/>
                          </a:rPr>
                          <m:t>Π</m:t>
                        </m:r>
                        <m:r>
                          <a:rPr lang="en-US" i="1">
                            <a:latin typeface="Cambria Math"/>
                          </a:rPr>
                          <m:t>|</m:t>
                        </m:r>
                      </m:e>
                      <m:sub>
                        <m:r>
                          <a:rPr lang="en-US" i="1">
                            <a:latin typeface="Cambria Math"/>
                            <a:ea typeface="Cambria Math"/>
                          </a:rPr>
                          <m:t>𝜌</m:t>
                        </m:r>
                      </m:sub>
                    </m:sSub>
                  </m:oMath>
                </a14:m>
                <a:r>
                  <a:rPr lang="en-US" dirty="0" smtClean="0"/>
                  <a:t> </a:t>
                </a:r>
                <a:r>
                  <a:rPr lang="en-US" dirty="0" smtClean="0"/>
                  <a:t>of </a:t>
                </a:r>
                <a14:m>
                  <m:oMath xmlns:m="http://schemas.openxmlformats.org/officeDocument/2006/math">
                    <m:sSub>
                      <m:sSubPr>
                        <m:ctrlPr>
                          <a:rPr lang="en-US" i="1">
                            <a:latin typeface="Cambria Math"/>
                          </a:rPr>
                        </m:ctrlPr>
                      </m:sSubPr>
                      <m:e>
                        <m:r>
                          <a:rPr lang="en-US" i="1">
                            <a:latin typeface="Cambria Math"/>
                          </a:rPr>
                          <m:t>𝐹</m:t>
                        </m:r>
                        <m:r>
                          <a:rPr lang="en-US" i="1">
                            <a:latin typeface="Cambria Math"/>
                          </a:rPr>
                          <m:t>|</m:t>
                        </m:r>
                      </m:e>
                      <m:sub>
                        <m:r>
                          <a:rPr lang="en-US" i="1">
                            <a:latin typeface="Cambria Math"/>
                            <a:ea typeface="Cambria Math"/>
                          </a:rPr>
                          <m:t>𝜌</m:t>
                        </m:r>
                      </m:sub>
                    </m:sSub>
                  </m:oMath>
                </a14:m>
                <a:r>
                  <a:rPr lang="en-US" dirty="0" smtClean="0"/>
                  <a:t>	size</a:t>
                </a:r>
                <a:r>
                  <a:rPr lang="en-US" dirty="0" smtClean="0"/>
                  <a:t>, </a:t>
                </a:r>
                <a:r>
                  <a:rPr lang="en-US" dirty="0" smtClean="0"/>
                  <a:t>space don’t increase.</a:t>
                </a:r>
              </a:p>
              <a:p>
                <a:pPr lvl="8"/>
                <a:endParaRPr lang="en-US" dirty="0" smtClean="0"/>
              </a:p>
              <a:p>
                <a:r>
                  <a:rPr lang="en-US" dirty="0" smtClean="0"/>
                  <a:t>Typical to choose a restriction</a:t>
                </a:r>
                <a:r>
                  <a:rPr lang="en-US" i="1" dirty="0"/>
                  <a:t> </a:t>
                </a:r>
                <a:r>
                  <a:rPr lang="en-US" i="1" dirty="0" smtClean="0">
                    <a:solidFill>
                      <a:schemeClr val="tx2"/>
                    </a:solidFill>
                  </a:rPr>
                  <a:t>randomly</a:t>
                </a:r>
                <a:r>
                  <a:rPr lang="en-US" dirty="0" smtClean="0"/>
                  <a:t>, esp. when using bottleneck counting intuition.</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rotWithShape="1">
                <a:blip r:embed="rId2"/>
                <a:stretch>
                  <a:fillRect l="-1630" t="-1392" r="-296"/>
                </a:stretch>
              </a:blipFill>
            </p:spPr>
            <p:txBody>
              <a:bodyPr/>
              <a:lstStyle/>
              <a:p>
                <a:r>
                  <a:rPr lang="en-US">
                    <a:noFill/>
                  </a:rPr>
                  <a:t> </a:t>
                </a:r>
              </a:p>
            </p:txBody>
          </p:sp>
        </mc:Fallback>
      </mc:AlternateContent>
    </p:spTree>
    <p:extLst>
      <p:ext uri="{BB962C8B-B14F-4D97-AF65-F5344CB8AC3E}">
        <p14:creationId xmlns:p14="http://schemas.microsoft.com/office/powerpoint/2010/main" val="1714260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029200"/>
              </a:xfrm>
            </p:spPr>
            <p:txBody>
              <a:bodyPr>
                <a:normAutofit fontScale="92500" lnSpcReduction="10000"/>
              </a:bodyPr>
              <a:lstStyle/>
              <a:p>
                <a:endParaRPr lang="en-US" dirty="0" smtClean="0"/>
              </a:p>
              <a:p>
                <a:r>
                  <a:rPr lang="en-US" dirty="0" smtClean="0"/>
                  <a:t>Time divided into </a:t>
                </a:r>
                <a14:m>
                  <m:oMath xmlns:m="http://schemas.openxmlformats.org/officeDocument/2006/math">
                    <m:r>
                      <a:rPr lang="en-US" i="1" dirty="0">
                        <a:latin typeface="Cambria Math"/>
                      </a:rPr>
                      <m:t>𝑚</m:t>
                    </m:r>
                  </m:oMath>
                </a14:m>
                <a:r>
                  <a:rPr lang="en-US" dirty="0" smtClean="0"/>
                  <a:t> epochs</a:t>
                </a:r>
                <a:endParaRPr lang="en-US" dirty="0"/>
              </a:p>
              <a:p>
                <a:endParaRPr lang="en-US" dirty="0" smtClean="0"/>
              </a:p>
              <a:p>
                <a:endParaRPr lang="en-US" dirty="0"/>
              </a:p>
              <a:p>
                <a:endParaRPr lang="en-US" dirty="0" smtClean="0"/>
              </a:p>
              <a:p>
                <a:endParaRPr lang="en-US" dirty="0"/>
              </a:p>
              <a:p>
                <a:endParaRPr lang="en-US" dirty="0" smtClean="0"/>
              </a:p>
              <a:p>
                <a:r>
                  <a:rPr lang="en-US" dirty="0" smtClean="0"/>
                  <a:t>If we apply a </a:t>
                </a:r>
                <a:r>
                  <a:rPr lang="en-US" i="1" dirty="0" smtClean="0"/>
                  <a:t>random restriction</a:t>
                </a:r>
                <a:r>
                  <a:rPr lang="en-US" dirty="0" smtClean="0"/>
                  <a:t>, and </a:t>
                </a:r>
                <a14:m>
                  <m:oMath xmlns:m="http://schemas.openxmlformats.org/officeDocument/2006/math">
                    <m:r>
                      <a:rPr lang="en-US" i="1">
                        <a:latin typeface="Cambria Math"/>
                      </a:rPr>
                      <m:t>𝑚𝑆</m:t>
                    </m:r>
                  </m:oMath>
                </a14:m>
                <a:r>
                  <a:rPr lang="en-US" dirty="0"/>
                  <a:t> is </a:t>
                </a:r>
                <a:r>
                  <a:rPr lang="en-US" dirty="0" smtClean="0"/>
                  <a:t>small, then typically first scenario will not occur in</a:t>
                </a:r>
                <a:r>
                  <a:rPr lang="en-US" i="1" dirty="0" smtClean="0"/>
                  <a:t> restricted proof</a:t>
                </a:r>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481" r="-1407" b="-121"/>
                </a:stretch>
              </a:blipFill>
            </p:spPr>
            <p:txBody>
              <a:bodyPr/>
              <a:lstStyle/>
              <a:p>
                <a:r>
                  <a:rPr lang="en-US">
                    <a:noFill/>
                  </a:rPr>
                  <a:t> </a:t>
                </a:r>
              </a:p>
            </p:txBody>
          </p:sp>
        </mc:Fallback>
      </mc:AlternateContent>
      <p:sp>
        <p:nvSpPr>
          <p:cNvPr id="5" name="Rectangle 4"/>
          <p:cNvSpPr/>
          <p:nvPr/>
        </p:nvSpPr>
        <p:spPr>
          <a:xfrm>
            <a:off x="685800" y="2819400"/>
            <a:ext cx="7772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828800" y="2819400"/>
            <a:ext cx="5334000" cy="1676400"/>
            <a:chOff x="1905000" y="2286000"/>
            <a:chExt cx="5334000" cy="2667000"/>
          </a:xfrm>
        </p:grpSpPr>
        <p:cxnSp>
          <p:nvCxnSpPr>
            <p:cNvPr id="7" name="Straight Connector 6"/>
            <p:cNvCxnSpPr/>
            <p:nvPr/>
          </p:nvCxnSpPr>
          <p:spPr>
            <a:xfrm>
              <a:off x="1905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85800" y="3276600"/>
            <a:ext cx="7772400" cy="723900"/>
            <a:chOff x="762000" y="3200400"/>
            <a:chExt cx="7772400" cy="495300"/>
          </a:xfrm>
        </p:grpSpPr>
        <p:cxnSp>
          <p:nvCxnSpPr>
            <p:cNvPr id="15" name="Straight Connector 14"/>
            <p:cNvCxnSpPr/>
            <p:nvPr/>
          </p:nvCxnSpPr>
          <p:spPr>
            <a:xfrm>
              <a:off x="762000" y="32004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36957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191000" y="4629090"/>
            <a:ext cx="702436" cy="400110"/>
          </a:xfrm>
          <a:prstGeom prst="rect">
            <a:avLst/>
          </a:prstGeom>
          <a:noFill/>
        </p:spPr>
        <p:txBody>
          <a:bodyPr wrap="none" rtlCol="0">
            <a:spAutoFit/>
          </a:bodyPr>
          <a:lstStyle/>
          <a:p>
            <a:r>
              <a:rPr lang="en-US" sz="2000" dirty="0" smtClean="0"/>
              <a:t>Time</a:t>
            </a:r>
            <a:endParaRPr lang="en-US" sz="2000" dirty="0"/>
          </a:p>
        </p:txBody>
      </p:sp>
      <p:sp>
        <p:nvSpPr>
          <p:cNvPr id="18" name="TextBox 17"/>
          <p:cNvSpPr txBox="1"/>
          <p:nvPr/>
        </p:nvSpPr>
        <p:spPr>
          <a:xfrm>
            <a:off x="205322" y="2819400"/>
            <a:ext cx="404278" cy="400110"/>
          </a:xfrm>
          <a:prstGeom prst="rect">
            <a:avLst/>
          </a:prstGeom>
          <a:noFill/>
        </p:spPr>
        <p:txBody>
          <a:bodyPr wrap="none" rtlCol="0">
            <a:spAutoFit/>
          </a:bodyPr>
          <a:lstStyle/>
          <a:p>
            <a:r>
              <a:rPr lang="en-US" sz="2000" dirty="0" smtClean="0"/>
              <a:t>Hi</a:t>
            </a:r>
            <a:endParaRPr lang="en-US" sz="2000" dirty="0"/>
          </a:p>
        </p:txBody>
      </p:sp>
      <p:sp>
        <p:nvSpPr>
          <p:cNvPr id="19" name="TextBox 18"/>
          <p:cNvSpPr txBox="1"/>
          <p:nvPr/>
        </p:nvSpPr>
        <p:spPr>
          <a:xfrm>
            <a:off x="56243" y="3457545"/>
            <a:ext cx="667170" cy="400110"/>
          </a:xfrm>
          <a:prstGeom prst="rect">
            <a:avLst/>
          </a:prstGeom>
          <a:noFill/>
        </p:spPr>
        <p:txBody>
          <a:bodyPr wrap="none" rtlCol="0">
            <a:spAutoFit/>
          </a:bodyPr>
          <a:lstStyle/>
          <a:p>
            <a:r>
              <a:rPr lang="en-US" sz="2000" dirty="0" smtClean="0"/>
              <a:t>Med</a:t>
            </a:r>
            <a:endParaRPr lang="en-US" sz="2000" dirty="0"/>
          </a:p>
        </p:txBody>
      </p:sp>
      <p:sp>
        <p:nvSpPr>
          <p:cNvPr id="20" name="TextBox 19"/>
          <p:cNvSpPr txBox="1"/>
          <p:nvPr/>
        </p:nvSpPr>
        <p:spPr>
          <a:xfrm>
            <a:off x="77364" y="4038600"/>
            <a:ext cx="608436" cy="400110"/>
          </a:xfrm>
          <a:prstGeom prst="rect">
            <a:avLst/>
          </a:prstGeom>
          <a:noFill/>
        </p:spPr>
        <p:txBody>
          <a:bodyPr wrap="none" rtlCol="0">
            <a:spAutoFit/>
          </a:bodyPr>
          <a:lstStyle/>
          <a:p>
            <a:r>
              <a:rPr lang="en-US" sz="2000" dirty="0" smtClean="0"/>
              <a:t>Low</a:t>
            </a:r>
            <a:endParaRPr lang="en-US" sz="2000" dirty="0"/>
          </a:p>
        </p:txBody>
      </p:sp>
      <p:sp>
        <p:nvSpPr>
          <p:cNvPr id="4" name="Oval 3"/>
          <p:cNvSpPr/>
          <p:nvPr/>
        </p:nvSpPr>
        <p:spPr>
          <a:xfrm>
            <a:off x="17526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242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958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12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66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486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105400"/>
              </a:xfrm>
            </p:spPr>
            <p:txBody>
              <a:bodyPr>
                <a:normAutofit fontScale="92500" lnSpcReduction="10000"/>
              </a:bodyPr>
              <a:lstStyle/>
              <a:p>
                <a:endParaRPr lang="en-US" dirty="0" smtClean="0"/>
              </a:p>
              <a:p>
                <a:r>
                  <a:rPr lang="en-US" dirty="0" smtClean="0"/>
                  <a:t>Time divided into </a:t>
                </a:r>
                <a14:m>
                  <m:oMath xmlns:m="http://schemas.openxmlformats.org/officeDocument/2006/math">
                    <m:r>
                      <a:rPr lang="en-US" i="1" dirty="0" smtClean="0">
                        <a:latin typeface="Cambria Math"/>
                      </a:rPr>
                      <m:t>𝑚</m:t>
                    </m:r>
                  </m:oMath>
                </a14:m>
                <a:r>
                  <a:rPr lang="en-US" dirty="0" smtClean="0"/>
                  <a:t> </a:t>
                </a:r>
                <a:r>
                  <a:rPr lang="en-US" dirty="0" smtClean="0"/>
                  <a:t>epochs </a:t>
                </a:r>
                <a:endParaRPr lang="en-US" dirty="0" smtClean="0"/>
              </a:p>
              <a:p>
                <a:endParaRPr lang="en-US" dirty="0"/>
              </a:p>
              <a:p>
                <a:endParaRPr lang="en-US" dirty="0" smtClean="0"/>
              </a:p>
              <a:p>
                <a:endParaRPr lang="en-US" dirty="0"/>
              </a:p>
              <a:p>
                <a:endParaRPr lang="en-US" dirty="0" smtClean="0"/>
              </a:p>
              <a:p>
                <a:endParaRPr lang="en-US" dirty="0"/>
              </a:p>
              <a:p>
                <a:r>
                  <a:rPr lang="en-US" dirty="0" smtClean="0"/>
                  <a:t>But </a:t>
                </a:r>
                <a:r>
                  <a:rPr lang="en-US" dirty="0" smtClean="0"/>
                  <a:t>if </a:t>
                </a:r>
                <a14:m>
                  <m:oMath xmlns:m="http://schemas.openxmlformats.org/officeDocument/2006/math">
                    <m:d>
                      <m:dPr>
                        <m:ctrlPr>
                          <a:rPr lang="en-US" i="1" smtClean="0">
                            <a:latin typeface="Cambria Math"/>
                          </a:rPr>
                        </m:ctrlPr>
                      </m:dPr>
                      <m:e>
                        <m:f>
                          <m:fPr>
                            <m:type m:val="skw"/>
                            <m:ctrlPr>
                              <a:rPr lang="en-US" i="1" smtClean="0">
                                <a:latin typeface="Cambria Math"/>
                              </a:rPr>
                            </m:ctrlPr>
                          </m:fPr>
                          <m:num>
                            <m:r>
                              <a:rPr lang="en-US" b="0" i="1" smtClean="0">
                                <a:latin typeface="Cambria Math"/>
                              </a:rPr>
                              <m:t>𝑇</m:t>
                            </m:r>
                          </m:num>
                          <m:den>
                            <m:r>
                              <a:rPr lang="en-US" b="0" i="1" smtClean="0">
                                <a:latin typeface="Cambria Math"/>
                              </a:rPr>
                              <m:t>𝑚</m:t>
                            </m:r>
                          </m:den>
                        </m:f>
                      </m:e>
                    </m:d>
                  </m:oMath>
                </a14:m>
                <a:r>
                  <a:rPr lang="en-US" dirty="0" smtClean="0"/>
                  <a:t> is also small, then this scenario is also unlikely in the restricted proof. This part is one of our primary technical contributions</a:t>
                </a:r>
                <a:r>
                  <a:rPr lang="en-US" dirty="0" smtClean="0"/>
                  <a:t>.</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1481"/>
                </a:stretch>
              </a:blipFill>
            </p:spPr>
            <p:txBody>
              <a:bodyPr/>
              <a:lstStyle/>
              <a:p>
                <a:r>
                  <a:rPr lang="en-US">
                    <a:noFill/>
                  </a:rPr>
                  <a:t> </a:t>
                </a:r>
              </a:p>
            </p:txBody>
          </p:sp>
        </mc:Fallback>
      </mc:AlternateContent>
      <p:sp>
        <p:nvSpPr>
          <p:cNvPr id="5" name="Rectangle 4"/>
          <p:cNvSpPr/>
          <p:nvPr/>
        </p:nvSpPr>
        <p:spPr>
          <a:xfrm>
            <a:off x="685800" y="2819400"/>
            <a:ext cx="7772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828800" y="2819400"/>
            <a:ext cx="5334000" cy="1676400"/>
            <a:chOff x="1905000" y="2286000"/>
            <a:chExt cx="5334000" cy="2667000"/>
          </a:xfrm>
        </p:grpSpPr>
        <p:cxnSp>
          <p:nvCxnSpPr>
            <p:cNvPr id="7" name="Straight Connector 6"/>
            <p:cNvCxnSpPr/>
            <p:nvPr/>
          </p:nvCxnSpPr>
          <p:spPr>
            <a:xfrm>
              <a:off x="1905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85800" y="3276600"/>
            <a:ext cx="7772400" cy="723900"/>
            <a:chOff x="762000" y="3200400"/>
            <a:chExt cx="7772400" cy="495300"/>
          </a:xfrm>
        </p:grpSpPr>
        <p:cxnSp>
          <p:nvCxnSpPr>
            <p:cNvPr id="15" name="Straight Connector 14"/>
            <p:cNvCxnSpPr/>
            <p:nvPr/>
          </p:nvCxnSpPr>
          <p:spPr>
            <a:xfrm>
              <a:off x="762000" y="32004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36957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191000" y="4629090"/>
            <a:ext cx="702436" cy="400110"/>
          </a:xfrm>
          <a:prstGeom prst="rect">
            <a:avLst/>
          </a:prstGeom>
          <a:noFill/>
        </p:spPr>
        <p:txBody>
          <a:bodyPr wrap="none" rtlCol="0">
            <a:spAutoFit/>
          </a:bodyPr>
          <a:lstStyle/>
          <a:p>
            <a:r>
              <a:rPr lang="en-US" sz="2000" dirty="0" smtClean="0"/>
              <a:t>Time</a:t>
            </a:r>
            <a:endParaRPr lang="en-US" sz="2000" dirty="0"/>
          </a:p>
        </p:txBody>
      </p:sp>
      <p:sp>
        <p:nvSpPr>
          <p:cNvPr id="18" name="TextBox 17"/>
          <p:cNvSpPr txBox="1"/>
          <p:nvPr/>
        </p:nvSpPr>
        <p:spPr>
          <a:xfrm>
            <a:off x="205322" y="2819400"/>
            <a:ext cx="404278" cy="400110"/>
          </a:xfrm>
          <a:prstGeom prst="rect">
            <a:avLst/>
          </a:prstGeom>
          <a:noFill/>
        </p:spPr>
        <p:txBody>
          <a:bodyPr wrap="none" rtlCol="0">
            <a:spAutoFit/>
          </a:bodyPr>
          <a:lstStyle/>
          <a:p>
            <a:r>
              <a:rPr lang="en-US" sz="2000" dirty="0" smtClean="0"/>
              <a:t>Hi</a:t>
            </a:r>
            <a:endParaRPr lang="en-US" sz="2000" dirty="0"/>
          </a:p>
        </p:txBody>
      </p:sp>
      <p:sp>
        <p:nvSpPr>
          <p:cNvPr id="19" name="TextBox 18"/>
          <p:cNvSpPr txBox="1"/>
          <p:nvPr/>
        </p:nvSpPr>
        <p:spPr>
          <a:xfrm>
            <a:off x="56243" y="3457545"/>
            <a:ext cx="667170" cy="400110"/>
          </a:xfrm>
          <a:prstGeom prst="rect">
            <a:avLst/>
          </a:prstGeom>
          <a:noFill/>
        </p:spPr>
        <p:txBody>
          <a:bodyPr wrap="none" rtlCol="0">
            <a:spAutoFit/>
          </a:bodyPr>
          <a:lstStyle/>
          <a:p>
            <a:r>
              <a:rPr lang="en-US" sz="2000" dirty="0" smtClean="0"/>
              <a:t>Med</a:t>
            </a:r>
            <a:endParaRPr lang="en-US" sz="2000" dirty="0"/>
          </a:p>
        </p:txBody>
      </p:sp>
      <p:sp>
        <p:nvSpPr>
          <p:cNvPr id="20" name="TextBox 19"/>
          <p:cNvSpPr txBox="1"/>
          <p:nvPr/>
        </p:nvSpPr>
        <p:spPr>
          <a:xfrm>
            <a:off x="77364" y="4038600"/>
            <a:ext cx="608436" cy="400110"/>
          </a:xfrm>
          <a:prstGeom prst="rect">
            <a:avLst/>
          </a:prstGeom>
          <a:noFill/>
        </p:spPr>
        <p:txBody>
          <a:bodyPr wrap="none" rtlCol="0">
            <a:spAutoFit/>
          </a:bodyPr>
          <a:lstStyle/>
          <a:p>
            <a:r>
              <a:rPr lang="en-US" sz="2000" dirty="0" smtClean="0"/>
              <a:t>Low</a:t>
            </a:r>
            <a:endParaRPr lang="en-US" sz="2000" dirty="0"/>
          </a:p>
        </p:txBody>
      </p:sp>
      <p:sp>
        <p:nvSpPr>
          <p:cNvPr id="12" name="Oval 11"/>
          <p:cNvSpPr/>
          <p:nvPr/>
        </p:nvSpPr>
        <p:spPr>
          <a:xfrm>
            <a:off x="3276600" y="3962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05200" y="3810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64281" y="3657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92881" y="35052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221481" y="33528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50081" y="32308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24200" y="4008118"/>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95800" y="27889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52600" y="40081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791200" y="27889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86600" y="27889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838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Isoperimetric Inequality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371600"/>
                <a:ext cx="8382000" cy="5334000"/>
              </a:xfrm>
            </p:spPr>
            <p:txBody>
              <a:bodyPr>
                <a:normAutofit fontScale="92500" lnSpcReduction="10000"/>
              </a:bodyPr>
              <a:lstStyle/>
              <a:p>
                <a:pPr marL="0" indent="0">
                  <a:buNone/>
                </a:pPr>
                <a:r>
                  <a:rPr lang="en-US" dirty="0" smtClean="0"/>
                  <a:t>For </a:t>
                </a:r>
                <a14:m>
                  <m:oMath xmlns:m="http://schemas.openxmlformats.org/officeDocument/2006/math">
                    <m:sSub>
                      <m:sSubPr>
                        <m:ctrlPr>
                          <a:rPr lang="en-US" i="1" dirty="0" smtClean="0">
                            <a:latin typeface="Cambria Math"/>
                          </a:rPr>
                        </m:ctrlPr>
                      </m:sSubPr>
                      <m:e>
                        <m:r>
                          <a:rPr lang="en-US" b="0" i="1" dirty="0" smtClean="0">
                            <a:latin typeface="Cambria Math"/>
                          </a:rPr>
                          <m:t>𝑆</m:t>
                        </m:r>
                      </m:e>
                      <m:sub>
                        <m:r>
                          <a:rPr lang="en-US" b="0" i="1" dirty="0" smtClean="0">
                            <a:latin typeface="Cambria Math"/>
                          </a:rPr>
                          <m:t>1</m:t>
                        </m:r>
                      </m:sub>
                    </m:sSub>
                    <m:r>
                      <a:rPr lang="en-US" i="1" dirty="0" smtClean="0">
                        <a:latin typeface="Cambria Math"/>
                      </a:rPr>
                      <m:t>,</m:t>
                    </m:r>
                    <m:sSub>
                      <m:sSubPr>
                        <m:ctrlPr>
                          <a:rPr lang="en-US" i="1" dirty="0" smtClean="0">
                            <a:latin typeface="Cambria Math"/>
                          </a:rPr>
                        </m:ctrlPr>
                      </m:sSubPr>
                      <m:e>
                        <m:r>
                          <a:rPr lang="en-US" b="0" i="1" dirty="0" smtClean="0">
                            <a:latin typeface="Cambria Math"/>
                          </a:rPr>
                          <m:t>𝑆</m:t>
                        </m:r>
                      </m:e>
                      <m:sub>
                        <m:r>
                          <a:rPr lang="en-US" b="0" i="1" dirty="0" smtClean="0">
                            <a:latin typeface="Cambria Math"/>
                          </a:rPr>
                          <m:t>2</m:t>
                        </m:r>
                      </m:sub>
                    </m:sSub>
                    <m:r>
                      <a:rPr lang="en-US" i="1" dirty="0" smtClean="0">
                        <a:latin typeface="Cambria Math"/>
                      </a:rPr>
                      <m:t>⊆</m:t>
                    </m:r>
                    <m:r>
                      <a:rPr lang="en-US" i="1" dirty="0" smtClean="0">
                        <a:latin typeface="Cambria Math"/>
                      </a:rPr>
                      <m:t>𝑉</m:t>
                    </m:r>
                    <m:r>
                      <a:rPr lang="en-US" i="1" dirty="0" smtClean="0">
                        <a:latin typeface="Cambria Math"/>
                      </a:rPr>
                      <m:t>, </m:t>
                    </m:r>
                  </m:oMath>
                </a14:m>
                <a:r>
                  <a:rPr lang="en-US" dirty="0" smtClean="0"/>
                  <a:t>both medium, </a:t>
                </a:r>
                <a14:m>
                  <m:oMath xmlns:m="http://schemas.openxmlformats.org/officeDocument/2006/math">
                    <m:r>
                      <a:rPr lang="en-US" i="1" dirty="0" smtClean="0">
                        <a:latin typeface="Cambria Math"/>
                      </a:rPr>
                      <m:t>2</m:t>
                    </m:r>
                    <m:d>
                      <m:dPr>
                        <m:begChr m:val="|"/>
                        <m:endChr m:val="|"/>
                        <m:ctrlPr>
                          <a:rPr lang="en-US" i="1" dirty="0" smtClean="0">
                            <a:latin typeface="Cambria Math"/>
                          </a:rPr>
                        </m:ctrlPr>
                      </m:dPr>
                      <m:e>
                        <m:sSub>
                          <m:sSubPr>
                            <m:ctrlPr>
                              <a:rPr lang="en-US" i="1" dirty="0" smtClean="0">
                                <a:latin typeface="Cambria Math"/>
                              </a:rPr>
                            </m:ctrlPr>
                          </m:sSubPr>
                          <m:e>
                            <m:r>
                              <a:rPr lang="en-US" b="0" i="1" dirty="0" smtClean="0">
                                <a:latin typeface="Cambria Math"/>
                              </a:rPr>
                              <m:t>𝑆</m:t>
                            </m:r>
                          </m:e>
                          <m:sub>
                            <m:r>
                              <a:rPr lang="en-US" b="0" i="1" dirty="0" smtClean="0">
                                <a:latin typeface="Cambria Math"/>
                              </a:rPr>
                              <m:t>1</m:t>
                            </m:r>
                          </m:sub>
                        </m:sSub>
                      </m:e>
                    </m:d>
                    <m:r>
                      <a:rPr lang="en-US" b="0" i="1" dirty="0" smtClean="0">
                        <a:latin typeface="Cambria Math"/>
                      </a:rPr>
                      <m:t>&lt;</m:t>
                    </m:r>
                    <m:d>
                      <m:dPr>
                        <m:begChr m:val="|"/>
                        <m:endChr m:val="|"/>
                        <m:ctrlPr>
                          <a:rPr lang="en-US" i="1" dirty="0" smtClean="0">
                            <a:latin typeface="Cambria Math"/>
                          </a:rPr>
                        </m:ctrlPr>
                      </m:dPr>
                      <m:e>
                        <m:sSub>
                          <m:sSubPr>
                            <m:ctrlPr>
                              <a:rPr lang="en-US" i="1" dirty="0" smtClean="0">
                                <a:latin typeface="Cambria Math"/>
                              </a:rPr>
                            </m:ctrlPr>
                          </m:sSubPr>
                          <m:e>
                            <m:r>
                              <a:rPr lang="en-US" b="0" i="1" dirty="0" smtClean="0">
                                <a:latin typeface="Cambria Math"/>
                              </a:rPr>
                              <m:t>𝑆</m:t>
                            </m:r>
                          </m:e>
                          <m:sub>
                            <m:r>
                              <a:rPr lang="en-US" b="0" i="1" dirty="0" smtClean="0">
                                <a:latin typeface="Cambria Math"/>
                              </a:rPr>
                              <m:t>2</m:t>
                            </m:r>
                          </m:sub>
                        </m:sSub>
                      </m:e>
                    </m:d>
                    <m:r>
                      <a:rPr lang="en-US" i="1" dirty="0" smtClean="0">
                        <a:latin typeface="Cambria Math"/>
                      </a:rPr>
                      <m:t>, </m:t>
                    </m:r>
                  </m:oMath>
                </a14:m>
                <a:r>
                  <a:rPr lang="en-US" dirty="0" smtClean="0"/>
                  <a:t/>
                </a:r>
                <a:br>
                  <a:rPr lang="en-US" dirty="0" smtClean="0"/>
                </a:br>
                <a:r>
                  <a:rPr lang="en-US" dirty="0" smtClean="0"/>
                  <a:t/>
                </a:r>
                <a:br>
                  <a:rPr lang="en-US" dirty="0" smtClean="0"/>
                </a:br>
                <a:r>
                  <a:rPr lang="en-US" i="0" dirty="0" smtClean="0">
                    <a:latin typeface="+mj-lt"/>
                  </a:rPr>
                  <a:t>have</a:t>
                </a:r>
                <a:r>
                  <a:rPr lang="en-US" i="1" dirty="0" smtClean="0">
                    <a:latin typeface="Cambria Math"/>
                  </a:rPr>
                  <a:t> </a:t>
                </a:r>
                <a14:m>
                  <m:oMath xmlns:m="http://schemas.openxmlformats.org/officeDocument/2006/math">
                    <m:d>
                      <m:dPr>
                        <m:begChr m:val="|"/>
                        <m:endChr m:val="|"/>
                        <m:ctrlPr>
                          <a:rPr lang="en-US" i="1" dirty="0" smtClean="0">
                            <a:latin typeface="Cambria Math"/>
                          </a:rPr>
                        </m:ctrlPr>
                      </m:dPr>
                      <m:e>
                        <m:r>
                          <a:rPr lang="en-US" i="1" dirty="0" smtClean="0">
                            <a:latin typeface="Cambria Math"/>
                          </a:rPr>
                          <m:t> </m:t>
                        </m:r>
                        <m:r>
                          <a:rPr lang="en-US" i="1" dirty="0" smtClean="0">
                            <a:latin typeface="Cambria Math"/>
                            <a:ea typeface="Cambria Math"/>
                          </a:rPr>
                          <m:t>𝛿</m:t>
                        </m:r>
                        <m:d>
                          <m:dPr>
                            <m:ctrlPr>
                              <a:rPr lang="en-US" i="1" dirty="0" smtClean="0">
                                <a:latin typeface="Cambria Math"/>
                                <a:ea typeface="Cambria Math"/>
                              </a:rPr>
                            </m:ctrlPr>
                          </m:dPr>
                          <m:e>
                            <m:sSub>
                              <m:sSubPr>
                                <m:ctrlPr>
                                  <a:rPr lang="en-US" i="1" dirty="0">
                                    <a:latin typeface="Cambria Math"/>
                                  </a:rPr>
                                </m:ctrlPr>
                              </m:sSubPr>
                              <m:e>
                                <m:r>
                                  <a:rPr lang="en-US" i="1" dirty="0">
                                    <a:latin typeface="Cambria Math"/>
                                  </a:rPr>
                                  <m:t>𝑆</m:t>
                                </m:r>
                              </m:e>
                              <m:sub>
                                <m:r>
                                  <a:rPr lang="en-US" i="1" dirty="0">
                                    <a:latin typeface="Cambria Math"/>
                                  </a:rPr>
                                  <m:t>1</m:t>
                                </m:r>
                              </m:sub>
                            </m:sSub>
                          </m:e>
                        </m:d>
                        <m:r>
                          <a:rPr lang="en-US" i="1" dirty="0" smtClean="0">
                            <a:latin typeface="Cambria Math"/>
                            <a:ea typeface="Cambria Math"/>
                          </a:rPr>
                          <m:t>∪</m:t>
                        </m:r>
                        <m:r>
                          <a:rPr lang="en-US" i="1" dirty="0" smtClean="0">
                            <a:latin typeface="Cambria Math"/>
                            <a:ea typeface="Cambria Math"/>
                          </a:rPr>
                          <m:t>𝛿</m:t>
                        </m:r>
                        <m:d>
                          <m:dPr>
                            <m:ctrlPr>
                              <a:rPr lang="en-US" i="1" dirty="0" smtClean="0">
                                <a:latin typeface="Cambria Math"/>
                                <a:ea typeface="Cambria Math"/>
                              </a:rPr>
                            </m:ctrlPr>
                          </m:dPr>
                          <m:e>
                            <m:sSub>
                              <m:sSubPr>
                                <m:ctrlPr>
                                  <a:rPr lang="en-US" i="1" dirty="0">
                                    <a:latin typeface="Cambria Math"/>
                                  </a:rPr>
                                </m:ctrlPr>
                              </m:sSubPr>
                              <m:e>
                                <m:r>
                                  <a:rPr lang="en-US" i="1" dirty="0">
                                    <a:latin typeface="Cambria Math"/>
                                  </a:rPr>
                                  <m:t>𝑆</m:t>
                                </m:r>
                              </m:e>
                              <m:sub>
                                <m:r>
                                  <a:rPr lang="en-US" b="0" i="1" dirty="0" smtClean="0">
                                    <a:latin typeface="Cambria Math"/>
                                  </a:rPr>
                                  <m:t>2</m:t>
                                </m:r>
                              </m:sub>
                            </m:sSub>
                          </m:e>
                        </m:d>
                      </m:e>
                    </m:d>
                    <m:r>
                      <a:rPr lang="en-US" b="0" i="1" dirty="0" smtClean="0">
                        <a:latin typeface="Cambria Math"/>
                      </a:rPr>
                      <m:t>≥</m:t>
                    </m:r>
                    <m:r>
                      <a:rPr lang="en-US" i="1" dirty="0" smtClean="0">
                        <a:latin typeface="Cambria Math"/>
                      </a:rPr>
                      <m:t>2</m:t>
                    </m:r>
                    <m:sSup>
                      <m:sSupPr>
                        <m:ctrlPr>
                          <a:rPr lang="en-US" i="1" dirty="0" smtClean="0">
                            <a:latin typeface="Cambria Math"/>
                          </a:rPr>
                        </m:ctrlPr>
                      </m:sSupPr>
                      <m:e>
                        <m:r>
                          <a:rPr lang="en-US" b="0" i="1" dirty="0" smtClean="0">
                            <a:latin typeface="Cambria Math"/>
                          </a:rPr>
                          <m:t>𝑛</m:t>
                        </m:r>
                      </m:e>
                      <m:sup>
                        <m:r>
                          <a:rPr lang="en-US" b="0" i="1" dirty="0" smtClean="0">
                            <a:latin typeface="Cambria Math"/>
                          </a:rPr>
                          <m:t>2</m:t>
                        </m:r>
                      </m:sup>
                    </m:sSup>
                    <m:r>
                      <a:rPr lang="en-US" i="1" dirty="0" smtClean="0">
                        <a:latin typeface="Cambria Math"/>
                      </a:rPr>
                      <m:t>.</m:t>
                    </m:r>
                  </m:oMath>
                </a14:m>
                <a:endParaRPr lang="en-US" dirty="0"/>
              </a:p>
              <a:p>
                <a:pPr marL="0" indent="0">
                  <a:buNone/>
                </a:pP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0">
                  <a:buNone/>
                </a:pPr>
                <a:r>
                  <a:rPr lang="en-US" dirty="0" smtClean="0"/>
                  <a:t>Two medium sets of different sizes </a:t>
                </a:r>
                <a:r>
                  <a:rPr lang="en-US" b="1" dirty="0" smtClean="0">
                    <a:sym typeface="Symbol"/>
                  </a:rPr>
                  <a:t> </a:t>
                </a:r>
                <a:r>
                  <a:rPr lang="en-US" dirty="0" smtClean="0"/>
                  <a:t>boundary guarantee doubles.</a:t>
                </a:r>
                <a:endParaRPr lang="en-US" dirty="0"/>
              </a:p>
              <a:p>
                <a:pPr marL="0" indent="0">
                  <a:buNone/>
                </a:pPr>
                <a:endParaRPr lang="en-US" dirty="0" smtClean="0"/>
              </a:p>
              <a:p>
                <a:pPr marL="0" indent="0">
                  <a:buNone/>
                </a:pPr>
                <a:r>
                  <a:rPr lang="en-US" dirty="0" smtClean="0"/>
                  <a:t>Extends: </a:t>
                </a:r>
                <a14:m>
                  <m:oMath xmlns:m="http://schemas.openxmlformats.org/officeDocument/2006/math">
                    <m:r>
                      <a:rPr lang="en-US" i="1" dirty="0" smtClean="0">
                        <a:latin typeface="Cambria Math"/>
                      </a:rPr>
                      <m:t>𝑘</m:t>
                    </m:r>
                  </m:oMath>
                </a14:m>
                <a:r>
                  <a:rPr lang="en-US" dirty="0" smtClean="0"/>
                  <a:t> medium sets of </a:t>
                </a:r>
                <a:r>
                  <a:rPr lang="en-US" dirty="0" err="1" smtClean="0"/>
                  <a:t>superincreasing</a:t>
                </a:r>
                <a:r>
                  <a:rPr lang="en-US" dirty="0" smtClean="0"/>
                  <a:t> sizes.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371600"/>
                <a:ext cx="8382000" cy="5334000"/>
              </a:xfrm>
              <a:blipFill rotWithShape="1">
                <a:blip r:embed="rId2"/>
                <a:stretch>
                  <a:fillRect l="-1673" t="-2286"/>
                </a:stretch>
              </a:blipFill>
            </p:spPr>
            <p:txBody>
              <a:bodyPr/>
              <a:lstStyle/>
              <a:p>
                <a:r>
                  <a:rPr lang="en-US">
                    <a:noFill/>
                  </a:rPr>
                  <a:t> </a:t>
                </a:r>
              </a:p>
            </p:txBody>
          </p:sp>
        </mc:Fallback>
      </mc:AlternateContent>
      <p:sp>
        <p:nvSpPr>
          <p:cNvPr id="4" name="Oval 3"/>
          <p:cNvSpPr/>
          <p:nvPr/>
        </p:nvSpPr>
        <p:spPr>
          <a:xfrm>
            <a:off x="1524000" y="28956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24000" y="3200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676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6"/>
          </p:cNvCxnSpPr>
          <p:nvPr/>
        </p:nvCxnSpPr>
        <p:spPr>
          <a:xfrm>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676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676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76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76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76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676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676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76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676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1676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676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2057400" y="28956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057400" y="3200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574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0574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2209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4" idx="6"/>
          </p:cNvCxnSpPr>
          <p:nvPr/>
        </p:nvCxnSpPr>
        <p:spPr>
          <a:xfrm>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09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2209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209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2209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209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209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09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209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209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09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209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2209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590800" y="28956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590800" y="3200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5908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5908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2743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4" idx="6"/>
          </p:cNvCxnSpPr>
          <p:nvPr/>
        </p:nvCxnSpPr>
        <p:spPr>
          <a:xfrm>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743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2743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743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743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743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743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743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743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743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743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2743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743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3124200" y="28956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124200" y="3200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1242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1242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3276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4" idx="6"/>
          </p:cNvCxnSpPr>
          <p:nvPr/>
        </p:nvCxnSpPr>
        <p:spPr>
          <a:xfrm>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276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276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3276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276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276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276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276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276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276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276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276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276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36576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657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6576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6576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p:cNvCxnSpPr/>
          <p:nvPr/>
        </p:nvCxnSpPr>
        <p:spPr>
          <a:xfrm>
            <a:off x="3810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4" idx="6"/>
          </p:cNvCxnSpPr>
          <p:nvPr/>
        </p:nvCxnSpPr>
        <p:spPr>
          <a:xfrm>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810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3810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3810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3810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810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810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810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810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810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10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3810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3810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41910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191000" y="32004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191000" y="3505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191000" y="38100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a:off x="4343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54" idx="6"/>
          </p:cNvCxnSpPr>
          <p:nvPr/>
        </p:nvCxnSpPr>
        <p:spPr>
          <a:xfrm>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343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4343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4343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343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343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343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343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343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343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343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4343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4343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a:off x="47244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724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724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724400" y="3810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a:off x="48768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74" idx="6"/>
          </p:cNvCxnSpPr>
          <p:nvPr/>
        </p:nvCxnSpPr>
        <p:spPr>
          <a:xfrm>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8768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48768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48768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48768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8768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8768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8768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8768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8768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8768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48768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48768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194" name="Oval 193"/>
          <p:cNvSpPr/>
          <p:nvPr/>
        </p:nvSpPr>
        <p:spPr>
          <a:xfrm>
            <a:off x="5257800" y="2895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2578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2578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25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p:nvPr/>
        </p:nvCxnSpPr>
        <p:spPr>
          <a:xfrm>
            <a:off x="54102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94" idx="6"/>
          </p:cNvCxnSpPr>
          <p:nvPr/>
        </p:nvCxnSpPr>
        <p:spPr>
          <a:xfrm>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54102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54102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4102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54102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4102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54102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54102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54102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54102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54102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54102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54102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5791200" y="2895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57912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7912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7912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p:nvPr/>
        </p:nvCxnSpPr>
        <p:spPr>
          <a:xfrm>
            <a:off x="59436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214" idx="6"/>
          </p:cNvCxnSpPr>
          <p:nvPr/>
        </p:nvCxnSpPr>
        <p:spPr>
          <a:xfrm>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59436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flipV="1">
            <a:off x="59436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59436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59436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59436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59436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59436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9436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59436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59436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59436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59436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34" name="Oval 233"/>
          <p:cNvSpPr/>
          <p:nvPr/>
        </p:nvSpPr>
        <p:spPr>
          <a:xfrm>
            <a:off x="6324600" y="2895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3246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3246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3246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a:off x="64770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34" idx="6"/>
          </p:cNvCxnSpPr>
          <p:nvPr/>
        </p:nvCxnSpPr>
        <p:spPr>
          <a:xfrm>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64770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flipV="1">
            <a:off x="64770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a:off x="64770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64770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64770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64770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64770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64770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64770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64770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64770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4770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54" name="Oval 253"/>
          <p:cNvSpPr/>
          <p:nvPr/>
        </p:nvSpPr>
        <p:spPr>
          <a:xfrm>
            <a:off x="6858000" y="2895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68580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858000" y="3505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6858000" y="3810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p:cNvCxnSpPr/>
          <p:nvPr/>
        </p:nvCxnSpPr>
        <p:spPr>
          <a:xfrm>
            <a:off x="7010400" y="2971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4" idx="6"/>
          </p:cNvCxnSpPr>
          <p:nvPr/>
        </p:nvCxnSpPr>
        <p:spPr>
          <a:xfrm>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010400" y="2990850"/>
            <a:ext cx="381000" cy="590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H="1" flipV="1">
            <a:off x="7010400" y="2990850"/>
            <a:ext cx="381000" cy="895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a:off x="7010400" y="2971800"/>
            <a:ext cx="381000" cy="904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7010400" y="2971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7010400" y="32766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7010400" y="3581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010400" y="3886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7010400" y="32766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7010400" y="35814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010400" y="32766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V="1">
            <a:off x="7010400" y="2971800"/>
            <a:ext cx="381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7010400" y="3286125"/>
            <a:ext cx="381000" cy="600075"/>
          </a:xfrm>
          <a:prstGeom prst="line">
            <a:avLst/>
          </a:prstGeom>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a:off x="7391400" y="2895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73914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7391400" y="3505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7391400" y="3810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665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1371600"/>
                <a:ext cx="8915400" cy="4572000"/>
              </a:xfrm>
            </p:spPr>
            <p:txBody>
              <a:bodyPr>
                <a:normAutofit fontScale="85000" lnSpcReduction="10000"/>
              </a:bodyPr>
              <a:lstStyle/>
              <a:p>
                <a:pPr marL="0" indent="0">
                  <a:buNone/>
                </a:pPr>
                <a:r>
                  <a:rPr lang="en-US" dirty="0" smtClean="0"/>
                  <a:t>We show</a:t>
                </a:r>
                <a:r>
                  <a:rPr lang="en-US" dirty="0" smtClean="0"/>
                  <a:t>, for </a:t>
                </a:r>
                <a14:m>
                  <m:oMath xmlns:m="http://schemas.openxmlformats.org/officeDocument/2006/math">
                    <m:r>
                      <a:rPr lang="en-US" i="1" dirty="0">
                        <a:latin typeface="Cambria Math"/>
                        <a:ea typeface="Cambria Math"/>
                      </a:rPr>
                      <m:t>𝜌</m:t>
                    </m:r>
                  </m:oMath>
                </a14:m>
                <a:r>
                  <a:rPr lang="en-US" dirty="0"/>
                  <a:t> </a:t>
                </a:r>
                <a:r>
                  <a:rPr lang="en-US" dirty="0" smtClean="0"/>
                  <a:t>a random restriction </a:t>
                </a:r>
                <a:r>
                  <a:rPr lang="en-US" dirty="0" smtClean="0"/>
                  <a:t>w</a:t>
                </a:r>
                <a14:m>
                  <m:oMath xmlns:m="http://schemas.openxmlformats.org/officeDocument/2006/math">
                    <m:r>
                      <m:rPr>
                        <m:sty m:val="p"/>
                      </m:rPr>
                      <a:rPr lang="en-US" b="0" i="0" smtClean="0">
                        <a:latin typeface="Cambria Math"/>
                      </a:rPr>
                      <m:t>ith</m:t>
                    </m:r>
                    <m:r>
                      <a:rPr lang="en-US" b="0" i="0" smtClean="0">
                        <a:latin typeface="Cambria Math"/>
                      </a:rPr>
                      <m:t> </m:t>
                    </m:r>
                    <m:r>
                      <a:rPr lang="en-US" b="0" i="1" smtClean="0">
                        <a:latin typeface="Cambria Math"/>
                      </a:rPr>
                      <m:t>𝑝</m:t>
                    </m:r>
                    <m:r>
                      <a:rPr lang="en-US" b="0" i="1" smtClean="0">
                        <a:latin typeface="Cambria Math"/>
                      </a:rPr>
                      <m:t>=</m:t>
                    </m:r>
                    <m:f>
                      <m:fPr>
                        <m:type m:val="skw"/>
                        <m:ctrlPr>
                          <a:rPr lang="en-US" b="0" i="1" smtClean="0">
                            <a:latin typeface="Cambria Math"/>
                          </a:rPr>
                        </m:ctrlPr>
                      </m:fPr>
                      <m:num>
                        <m:r>
                          <a:rPr lang="en-US" b="0" i="1" smtClean="0">
                            <a:latin typeface="Cambria Math"/>
                          </a:rPr>
                          <m:t>1</m:t>
                        </m:r>
                      </m:num>
                      <m:den>
                        <m:r>
                          <a:rPr lang="en-US" b="0" i="1" smtClean="0">
                            <a:latin typeface="Cambria Math"/>
                          </a:rPr>
                          <m:t>3</m:t>
                        </m:r>
                      </m:den>
                    </m:f>
                  </m:oMath>
                </a14:m>
                <a:r>
                  <a:rPr lang="en-US" dirty="0" smtClean="0"/>
                  <a:t> </a:t>
                </a:r>
                <a:endParaRPr lang="en-US" dirty="0" smtClean="0"/>
              </a:p>
              <a:p>
                <a:pPr marL="0" indent="0">
                  <a:buNone/>
                </a:pPr>
                <a:r>
                  <a:rPr lang="en-US" dirty="0" smtClean="0"/>
                  <a:t>that </a:t>
                </a:r>
                <a:r>
                  <a:rPr lang="en-US" dirty="0" smtClean="0"/>
                  <a:t>for any clauses </a:t>
                </a:r>
                <a14:m>
                  <m:oMath xmlns:m="http://schemas.openxmlformats.org/officeDocument/2006/math">
                    <m:sSub>
                      <m:sSubPr>
                        <m:ctrlPr>
                          <a:rPr lang="en-US" i="1" dirty="0">
                            <a:latin typeface="Cambria Math"/>
                          </a:rPr>
                        </m:ctrlPr>
                      </m:sSubPr>
                      <m:e>
                        <m:r>
                          <a:rPr lang="en-US" b="0" i="1" dirty="0" smtClean="0">
                            <a:latin typeface="Cambria Math"/>
                          </a:rPr>
                          <m:t>𝐶</m:t>
                        </m:r>
                      </m:e>
                      <m:sub>
                        <m:r>
                          <a:rPr lang="en-US" i="1" dirty="0">
                            <a:latin typeface="Cambria Math"/>
                          </a:rPr>
                          <m:t>1</m:t>
                        </m:r>
                      </m:sub>
                    </m:sSub>
                    <m:r>
                      <a:rPr lang="en-US" b="0" i="1" dirty="0" smtClean="0">
                        <a:latin typeface="Cambria Math"/>
                      </a:rPr>
                      <m:t>,…,</m:t>
                    </m:r>
                    <m:sSub>
                      <m:sSubPr>
                        <m:ctrlPr>
                          <a:rPr lang="en-US" i="1" dirty="0">
                            <a:latin typeface="Cambria Math"/>
                          </a:rPr>
                        </m:ctrlPr>
                      </m:sSubPr>
                      <m:e>
                        <m:r>
                          <a:rPr lang="en-US" b="0" i="1" dirty="0" smtClean="0">
                            <a:latin typeface="Cambria Math"/>
                          </a:rPr>
                          <m:t>𝐶</m:t>
                        </m:r>
                      </m:e>
                      <m:sub>
                        <m:r>
                          <a:rPr lang="en-US" b="0" i="1" dirty="0" smtClean="0">
                            <a:latin typeface="Cambria Math"/>
                          </a:rPr>
                          <m:t>𝑘</m:t>
                        </m:r>
                      </m:sub>
                    </m:sSub>
                  </m:oMath>
                </a14:m>
                <a:r>
                  <a:rPr lang="en-US" dirty="0" smtClean="0"/>
                  <a:t>,</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Pr</m:t>
                          </m:r>
                        </m:fName>
                        <m:e>
                          <m:d>
                            <m:dPr>
                              <m:begChr m:val="["/>
                              <m:endChr m:val="]"/>
                              <m:ctrlPr>
                                <a:rPr lang="en-US" b="0" i="1" smtClean="0">
                                  <a:latin typeface="Cambria Math"/>
                                </a:rPr>
                              </m:ctrlPr>
                            </m:dPr>
                            <m:e>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𝑐𝑟𝑖𝑡</m:t>
                                      </m:r>
                                    </m:e>
                                    <m:sub>
                                      <m:sSub>
                                        <m:sSubPr>
                                          <m:ctrlPr>
                                            <a:rPr lang="en-US" b="0" i="1" smtClean="0">
                                              <a:latin typeface="Cambria Math"/>
                                            </a:rPr>
                                          </m:ctrlPr>
                                        </m:sSubPr>
                                        <m:e>
                                          <m:r>
                                            <a:rPr lang="en-US" b="0" i="1" smtClean="0">
                                              <a:latin typeface="Cambria Math"/>
                                              <a:ea typeface="Cambria Math"/>
                                            </a:rPr>
                                            <m:t>𝜏</m:t>
                                          </m:r>
                                          <m:r>
                                            <a:rPr lang="en-US" b="0" i="1" smtClean="0">
                                              <a:latin typeface="Cambria Math"/>
                                              <a:ea typeface="Cambria Math"/>
                                            </a:rPr>
                                            <m:t>|</m:t>
                                          </m:r>
                                        </m:e>
                                        <m:sub>
                                          <m:r>
                                            <a:rPr lang="en-US" i="1">
                                              <a:latin typeface="Cambria Math"/>
                                              <a:ea typeface="Cambria Math"/>
                                            </a:rPr>
                                            <m:t>𝜌</m:t>
                                          </m:r>
                                        </m:sub>
                                      </m:sSub>
                                    </m:sub>
                                  </m:sSub>
                                  <m:d>
                                    <m:dPr>
                                      <m:ctrlPr>
                                        <a:rPr lang="en-US" b="0" i="1" smtClean="0">
                                          <a:latin typeface="Cambria Math"/>
                                        </a:rPr>
                                      </m:ctrlPr>
                                    </m:dPr>
                                    <m:e>
                                      <m:sSub>
                                        <m:sSubPr>
                                          <m:ctrlPr>
                                            <a:rPr lang="en-US" b="0" i="1" dirty="0" smtClean="0">
                                              <a:latin typeface="Cambria Math"/>
                                            </a:rPr>
                                          </m:ctrlPr>
                                        </m:sSubPr>
                                        <m:e>
                                          <m:sSub>
                                            <m:sSubPr>
                                              <m:ctrlPr>
                                                <a:rPr lang="en-US" i="1" dirty="0">
                                                  <a:latin typeface="Cambria Math"/>
                                                </a:rPr>
                                              </m:ctrlPr>
                                            </m:sSubPr>
                                            <m:e>
                                              <m:r>
                                                <a:rPr lang="en-US" i="1" dirty="0">
                                                  <a:latin typeface="Cambria Math"/>
                                                </a:rPr>
                                                <m:t>𝐶</m:t>
                                              </m:r>
                                            </m:e>
                                            <m:sub>
                                              <m:r>
                                                <a:rPr lang="en-US" i="1" dirty="0">
                                                  <a:latin typeface="Cambria Math"/>
                                                </a:rPr>
                                                <m:t>1</m:t>
                                              </m:r>
                                            </m:sub>
                                          </m:sSub>
                                          <m:r>
                                            <a:rPr lang="en-US" i="1" dirty="0">
                                              <a:latin typeface="Cambria Math"/>
                                            </a:rPr>
                                            <m:t>|</m:t>
                                          </m:r>
                                        </m:e>
                                        <m:sub>
                                          <m:r>
                                            <a:rPr lang="en-US" b="0" i="1" dirty="0" smtClean="0">
                                              <a:latin typeface="Cambria Math"/>
                                              <a:ea typeface="Cambria Math"/>
                                            </a:rPr>
                                            <m:t>𝜌</m:t>
                                          </m:r>
                                        </m:sub>
                                      </m:sSub>
                                    </m:e>
                                  </m:d>
                                </m:e>
                              </m:d>
                              <m:r>
                                <a:rPr lang="en-US" b="0" i="1" smtClean="0">
                                  <a:latin typeface="Cambria Math"/>
                                </a:rPr>
                                <m:t> </m:t>
                              </m:r>
                              <m:r>
                                <a:rPr lang="en-US" b="0" i="1" smtClean="0">
                                  <a:latin typeface="Cambria Math"/>
                                </a:rPr>
                                <m:t>𝑖𝑠</m:t>
                              </m:r>
                              <m:r>
                                <a:rPr lang="en-US" b="0" i="1" smtClean="0">
                                  <a:latin typeface="Cambria Math"/>
                                </a:rPr>
                                <m:t> </m:t>
                              </m:r>
                              <m:r>
                                <a:rPr lang="en-US" b="0" i="1" smtClean="0">
                                  <a:latin typeface="Cambria Math"/>
                                </a:rPr>
                                <m:t>𝑚𝑒𝑑𝑖𝑢𝑚</m:t>
                              </m:r>
                            </m:e>
                          </m:d>
                        </m:e>
                      </m:func>
                      <m:r>
                        <a:rPr lang="en-US" b="0" i="1" smtClean="0">
                          <a:latin typeface="Cambria Math"/>
                        </a:rPr>
                        <m:t>&lt;</m:t>
                      </m:r>
                      <m:sSup>
                        <m:sSupPr>
                          <m:ctrlPr>
                            <a:rPr lang="el-GR" i="1">
                              <a:latin typeface="Cambria Math"/>
                            </a:rPr>
                          </m:ctrlPr>
                        </m:sSupPr>
                        <m:e>
                          <m:d>
                            <m:dPr>
                              <m:ctrlPr>
                                <a:rPr lang="el-GR" i="1">
                                  <a:latin typeface="Cambria Math"/>
                                </a:rPr>
                              </m:ctrlPr>
                            </m:dPr>
                            <m:e>
                              <m:f>
                                <m:fPr>
                                  <m:ctrlPr>
                                    <a:rPr lang="el-GR" i="1">
                                      <a:latin typeface="Cambria Math"/>
                                    </a:rPr>
                                  </m:ctrlPr>
                                </m:fPr>
                                <m:num>
                                  <m:r>
                                    <a:rPr lang="en-US" b="0" i="1" smtClean="0">
                                      <a:latin typeface="Cambria Math"/>
                                    </a:rPr>
                                    <m:t>2</m:t>
                                  </m:r>
                                </m:num>
                                <m:den>
                                  <m:r>
                                    <a:rPr lang="en-US" b="0" i="1" smtClean="0">
                                      <a:latin typeface="Cambria Math"/>
                                    </a:rPr>
                                    <m:t>3</m:t>
                                  </m:r>
                                </m:den>
                              </m:f>
                            </m:e>
                          </m:d>
                        </m:e>
                        <m:sup>
                          <m:d>
                            <m:dPr>
                              <m:ctrlPr>
                                <a:rPr lang="en-US" i="1">
                                  <a:latin typeface="Cambria Math"/>
                                </a:rPr>
                              </m:ctrlPr>
                            </m:dPr>
                            <m:e>
                              <m:r>
                                <a:rPr lang="en-US" i="1">
                                  <a:latin typeface="Cambria Math"/>
                                </a:rPr>
                                <m:t>1−</m:t>
                              </m:r>
                              <m:r>
                                <a:rPr lang="en-US" i="1">
                                  <a:latin typeface="Cambria Math"/>
                                </a:rPr>
                                <m:t>𝑜</m:t>
                              </m:r>
                              <m:d>
                                <m:dPr>
                                  <m:ctrlPr>
                                    <a:rPr lang="en-US" i="1">
                                      <a:latin typeface="Cambria Math"/>
                                    </a:rPr>
                                  </m:ctrlPr>
                                </m:dPr>
                                <m:e>
                                  <m:r>
                                    <a:rPr lang="en-US" i="1">
                                      <a:latin typeface="Cambria Math"/>
                                    </a:rPr>
                                    <m:t>1</m:t>
                                  </m:r>
                                </m:e>
                              </m:d>
                            </m:e>
                          </m:d>
                          <m:sSup>
                            <m:sSupPr>
                              <m:ctrlPr>
                                <a:rPr lang="en-US" i="1">
                                  <a:latin typeface="Cambria Math"/>
                                </a:rPr>
                              </m:ctrlPr>
                            </m:sSupPr>
                            <m:e>
                              <m:r>
                                <a:rPr lang="en-US" i="1">
                                  <a:latin typeface="Cambria Math"/>
                                </a:rPr>
                                <m:t>𝑛</m:t>
                              </m:r>
                            </m:e>
                            <m:sup>
                              <m:r>
                                <a:rPr lang="en-US" i="1">
                                  <a:latin typeface="Cambria Math"/>
                                </a:rPr>
                                <m:t>2</m:t>
                              </m:r>
                            </m:sup>
                          </m:sSup>
                        </m:sup>
                      </m:sSup>
                    </m:oMath>
                  </m:oMathPara>
                </a14:m>
                <a:endParaRPr lang="en-US" dirty="0" smtClean="0"/>
              </a:p>
              <a:p>
                <a:pPr marL="0" indent="0">
                  <a:buNone/>
                </a:pPr>
                <a:endParaRPr lang="en-US" dirty="0"/>
              </a:p>
              <a:p>
                <a:pPr marL="0" indent="0">
                  <a:buNone/>
                </a:pPr>
                <a:r>
                  <a:rPr lang="en-US" dirty="0" smtClean="0"/>
                  <a:t> </a:t>
                </a:r>
                <a14:m>
                  <m:oMath xmlns:m="http://schemas.openxmlformats.org/officeDocument/2006/math">
                    <m:func>
                      <m:funcPr>
                        <m:ctrlPr>
                          <a:rPr lang="en-US" i="1">
                            <a:latin typeface="Cambria Math"/>
                          </a:rPr>
                        </m:ctrlPr>
                      </m:funcPr>
                      <m:fName>
                        <m:r>
                          <m:rPr>
                            <m:sty m:val="p"/>
                          </m:rPr>
                          <a:rPr lang="en-US">
                            <a:latin typeface="Cambria Math"/>
                          </a:rPr>
                          <m:t>Pr</m:t>
                        </m:r>
                      </m:fName>
                      <m:e>
                        <m:d>
                          <m:dPr>
                            <m:begChr m:val="["/>
                            <m:endChr m:val="]"/>
                            <m:ctrlPr>
                              <a:rPr lang="en-US" i="1">
                                <a:latin typeface="Cambria Math"/>
                              </a:rPr>
                            </m:ctrlPr>
                          </m:dPr>
                          <m:e>
                            <m:eqArr>
                              <m:eqArrPr>
                                <m:ctrlPr>
                                  <a:rPr lang="en-US" i="1">
                                    <a:latin typeface="Cambria Math"/>
                                  </a:rPr>
                                </m:ctrlPr>
                              </m:eqArrPr>
                              <m:e>
                                <m:d>
                                  <m:dPr>
                                    <m:begChr m:val="|"/>
                                    <m:endChr m:val="|"/>
                                    <m:ctrlPr>
                                      <a:rPr lang="en-US" i="1">
                                        <a:latin typeface="Cambria Math"/>
                                      </a:rPr>
                                    </m:ctrlPr>
                                  </m:dPr>
                                  <m:e>
                                    <m:sSub>
                                      <m:sSubPr>
                                        <m:ctrlPr>
                                          <a:rPr lang="en-US" i="1">
                                            <a:latin typeface="Cambria Math"/>
                                          </a:rPr>
                                        </m:ctrlPr>
                                      </m:sSubPr>
                                      <m:e>
                                        <m:r>
                                          <a:rPr lang="en-US" i="1">
                                            <a:latin typeface="Cambria Math"/>
                                          </a:rPr>
                                          <m:t>𝑐𝑟𝑖𝑡</m:t>
                                        </m:r>
                                      </m:e>
                                      <m:sub>
                                        <m:sSub>
                                          <m:sSubPr>
                                            <m:ctrlPr>
                                              <a:rPr lang="en-US" i="1" smtClean="0">
                                                <a:latin typeface="Cambria Math"/>
                                                <a:ea typeface="Cambria Math"/>
                                              </a:rPr>
                                            </m:ctrlPr>
                                          </m:sSubPr>
                                          <m:e>
                                            <m:r>
                                              <a:rPr lang="en-US" i="1" smtClean="0">
                                                <a:latin typeface="Cambria Math"/>
                                                <a:ea typeface="Cambria Math"/>
                                              </a:rPr>
                                              <m:t>𝜏</m:t>
                                            </m:r>
                                            <m:r>
                                              <a:rPr lang="en-US" b="0" i="1" smtClean="0">
                                                <a:latin typeface="Cambria Math"/>
                                                <a:ea typeface="Cambria Math"/>
                                              </a:rPr>
                                              <m:t>|</m:t>
                                            </m:r>
                                          </m:e>
                                          <m:sub>
                                            <m:r>
                                              <a:rPr lang="en-US" i="1">
                                                <a:latin typeface="Cambria Math"/>
                                                <a:ea typeface="Cambria Math"/>
                                              </a:rPr>
                                              <m:t>𝜌</m:t>
                                            </m:r>
                                          </m:sub>
                                        </m:sSub>
                                      </m:sub>
                                    </m:sSub>
                                    <m:d>
                                      <m:dPr>
                                        <m:ctrlPr>
                                          <a:rPr lang="en-US" i="1">
                                            <a:latin typeface="Cambria Math"/>
                                          </a:rPr>
                                        </m:ctrlPr>
                                      </m:dPr>
                                      <m:e>
                                        <m:sSub>
                                          <m:sSubPr>
                                            <m:ctrlPr>
                                              <a:rPr lang="en-US" i="1" dirty="0">
                                                <a:latin typeface="Cambria Math"/>
                                              </a:rPr>
                                            </m:ctrlPr>
                                          </m:sSubPr>
                                          <m:e>
                                            <m:sSub>
                                              <m:sSubPr>
                                                <m:ctrlPr>
                                                  <a:rPr lang="en-US" i="1" dirty="0">
                                                    <a:latin typeface="Cambria Math"/>
                                                  </a:rPr>
                                                </m:ctrlPr>
                                              </m:sSubPr>
                                              <m:e>
                                                <m:r>
                                                  <a:rPr lang="en-US" i="1" dirty="0">
                                                    <a:latin typeface="Cambria Math"/>
                                                  </a:rPr>
                                                  <m:t>𝐶</m:t>
                                                </m:r>
                                              </m:e>
                                              <m:sub>
                                                <m:r>
                                                  <a:rPr lang="en-US" b="0" i="1" dirty="0" smtClean="0">
                                                    <a:latin typeface="Cambria Math"/>
                                                  </a:rPr>
                                                  <m:t>𝑖</m:t>
                                                </m:r>
                                                <m:r>
                                                  <a:rPr lang="en-US" b="0" i="1" dirty="0" smtClean="0">
                                                    <a:latin typeface="Cambria Math"/>
                                                  </a:rPr>
                                                  <m:t>+1</m:t>
                                                </m:r>
                                              </m:sub>
                                            </m:sSub>
                                            <m:r>
                                              <a:rPr lang="en-US" i="1" dirty="0">
                                                <a:latin typeface="Cambria Math"/>
                                              </a:rPr>
                                              <m:t>|</m:t>
                                            </m:r>
                                          </m:e>
                                          <m:sub>
                                            <m:r>
                                              <a:rPr lang="en-US" i="1" dirty="0">
                                                <a:latin typeface="Cambria Math"/>
                                                <a:ea typeface="Cambria Math"/>
                                              </a:rPr>
                                              <m:t>𝜌</m:t>
                                            </m:r>
                                          </m:sub>
                                        </m:sSub>
                                      </m:e>
                                    </m:d>
                                  </m:e>
                                </m:d>
                                <m:r>
                                  <a:rPr lang="en-US" b="0" i="1" dirty="0" smtClean="0">
                                    <a:latin typeface="Cambria Math"/>
                                    <a:ea typeface="Cambria Math"/>
                                  </a:rPr>
                                  <m:t>≥2</m:t>
                                </m:r>
                                <m:d>
                                  <m:dPr>
                                    <m:begChr m:val="|"/>
                                    <m:endChr m:val="|"/>
                                    <m:ctrlPr>
                                      <a:rPr lang="en-US" i="1">
                                        <a:latin typeface="Cambria Math"/>
                                      </a:rPr>
                                    </m:ctrlPr>
                                  </m:dPr>
                                  <m:e>
                                    <m:sSub>
                                      <m:sSubPr>
                                        <m:ctrlPr>
                                          <a:rPr lang="en-US" i="1">
                                            <a:latin typeface="Cambria Math"/>
                                          </a:rPr>
                                        </m:ctrlPr>
                                      </m:sSubPr>
                                      <m:e>
                                        <m:r>
                                          <a:rPr lang="en-US" i="1">
                                            <a:latin typeface="Cambria Math"/>
                                          </a:rPr>
                                          <m:t>𝑐𝑟𝑖𝑡</m:t>
                                        </m:r>
                                      </m:e>
                                      <m:sub>
                                        <m:sSub>
                                          <m:sSubPr>
                                            <m:ctrlPr>
                                              <a:rPr lang="en-US" i="1" smtClean="0">
                                                <a:latin typeface="Cambria Math"/>
                                                <a:ea typeface="Cambria Math"/>
                                              </a:rPr>
                                            </m:ctrlPr>
                                          </m:sSubPr>
                                          <m:e>
                                            <m:r>
                                              <a:rPr lang="en-US" i="1" smtClean="0">
                                                <a:latin typeface="Cambria Math"/>
                                                <a:ea typeface="Cambria Math"/>
                                              </a:rPr>
                                              <m:t>𝜏</m:t>
                                            </m:r>
                                            <m:r>
                                              <a:rPr lang="en-US" b="0" i="1" smtClean="0">
                                                <a:latin typeface="Cambria Math"/>
                                                <a:ea typeface="Cambria Math"/>
                                              </a:rPr>
                                              <m:t>|</m:t>
                                            </m:r>
                                          </m:e>
                                          <m:sub>
                                            <m:r>
                                              <a:rPr lang="en-US" i="1">
                                                <a:latin typeface="Cambria Math"/>
                                                <a:ea typeface="Cambria Math"/>
                                              </a:rPr>
                                              <m:t>𝜌</m:t>
                                            </m:r>
                                          </m:sub>
                                        </m:sSub>
                                      </m:sub>
                                    </m:sSub>
                                    <m:d>
                                      <m:dPr>
                                        <m:ctrlPr>
                                          <a:rPr lang="en-US" i="1">
                                            <a:latin typeface="Cambria Math"/>
                                          </a:rPr>
                                        </m:ctrlPr>
                                      </m:dPr>
                                      <m:e>
                                        <m:sSub>
                                          <m:sSubPr>
                                            <m:ctrlPr>
                                              <a:rPr lang="en-US" i="1" dirty="0">
                                                <a:latin typeface="Cambria Math"/>
                                              </a:rPr>
                                            </m:ctrlPr>
                                          </m:sSubPr>
                                          <m:e>
                                            <m:sSub>
                                              <m:sSubPr>
                                                <m:ctrlPr>
                                                  <a:rPr lang="en-US" i="1" dirty="0">
                                                    <a:latin typeface="Cambria Math"/>
                                                  </a:rPr>
                                                </m:ctrlPr>
                                              </m:sSubPr>
                                              <m:e>
                                                <m:r>
                                                  <a:rPr lang="en-US" i="1" dirty="0">
                                                    <a:latin typeface="Cambria Math"/>
                                                  </a:rPr>
                                                  <m:t>𝐶</m:t>
                                                </m:r>
                                              </m:e>
                                              <m:sub>
                                                <m:r>
                                                  <a:rPr lang="en-US" b="0" i="1" dirty="0" smtClean="0">
                                                    <a:latin typeface="Cambria Math"/>
                                                  </a:rPr>
                                                  <m:t>𝑖</m:t>
                                                </m:r>
                                              </m:sub>
                                            </m:sSub>
                                            <m:r>
                                              <a:rPr lang="en-US" i="1" dirty="0">
                                                <a:latin typeface="Cambria Math"/>
                                              </a:rPr>
                                              <m:t>|</m:t>
                                            </m:r>
                                          </m:e>
                                          <m:sub>
                                            <m:r>
                                              <a:rPr lang="en-US" i="1" dirty="0">
                                                <a:latin typeface="Cambria Math"/>
                                                <a:ea typeface="Cambria Math"/>
                                              </a:rPr>
                                              <m:t>𝜌</m:t>
                                            </m:r>
                                          </m:sub>
                                        </m:sSub>
                                      </m:e>
                                    </m:d>
                                  </m:e>
                                </m:d>
                              </m:e>
                              <m:e>
                                <m:r>
                                  <a:rPr lang="en-US" b="0" i="1" smtClean="0">
                                    <a:latin typeface="Cambria Math"/>
                                  </a:rPr>
                                  <m:t>𝑓𝑜𝑟</m:t>
                                </m:r>
                                <m:r>
                                  <a:rPr lang="en-US" b="0" i="1" smtClean="0">
                                    <a:latin typeface="Cambria Math"/>
                                  </a:rPr>
                                  <m:t> </m:t>
                                </m:r>
                                <m:r>
                                  <a:rPr lang="en-US" b="0" i="1" smtClean="0">
                                    <a:latin typeface="Cambria Math"/>
                                  </a:rPr>
                                  <m:t>𝑎𝑙𝑙</m:t>
                                </m:r>
                                <m:r>
                                  <a:rPr lang="en-US" b="0" i="1" smtClean="0">
                                    <a:latin typeface="Cambria Math"/>
                                  </a:rPr>
                                  <m:t> </m:t>
                                </m:r>
                                <m:r>
                                  <a:rPr lang="en-US" b="0" i="1" smtClean="0">
                                    <a:latin typeface="Cambria Math"/>
                                  </a:rPr>
                                  <m:t>𝑖</m:t>
                                </m:r>
                                <m:r>
                                  <a:rPr lang="en-US" b="0" i="1" smtClean="0">
                                    <a:latin typeface="Cambria Math"/>
                                  </a:rPr>
                                  <m:t>, </m:t>
                                </m:r>
                                <m:r>
                                  <a:rPr lang="en-US" b="0" i="1" smtClean="0">
                                    <a:latin typeface="Cambria Math"/>
                                  </a:rPr>
                                  <m:t>𝑎𝑛𝑑</m:t>
                                </m:r>
                                <m:r>
                                  <a:rPr lang="en-US" b="0" i="1" smtClean="0">
                                    <a:latin typeface="Cambria Math"/>
                                  </a:rPr>
                                  <m:t> </m:t>
                                </m:r>
                                <m:r>
                                  <a:rPr lang="en-US" b="0" i="1" smtClean="0">
                                    <a:latin typeface="Cambria Math"/>
                                  </a:rPr>
                                  <m:t>𝑎𝑙𝑙</m:t>
                                </m:r>
                                <m:r>
                                  <a:rPr lang="en-US" i="1">
                                    <a:latin typeface="Cambria Math"/>
                                  </a:rPr>
                                  <m:t> </m:t>
                                </m:r>
                                <m:r>
                                  <a:rPr lang="en-US" b="0" i="1" smtClean="0">
                                    <a:latin typeface="Cambria Math"/>
                                  </a:rPr>
                                  <m:t>𝑎𝑟𝑒</m:t>
                                </m:r>
                                <m:r>
                                  <a:rPr lang="en-US" b="0" i="1" smtClean="0">
                                    <a:latin typeface="Cambria Math"/>
                                  </a:rPr>
                                  <m:t> </m:t>
                                </m:r>
                                <m:r>
                                  <a:rPr lang="en-US" i="1">
                                    <a:latin typeface="Cambria Math"/>
                                  </a:rPr>
                                  <m:t>𝑚𝑒𝑑𝑖𝑢𝑚</m:t>
                                </m:r>
                              </m:e>
                            </m:eqArr>
                          </m:e>
                        </m:d>
                      </m:e>
                    </m:func>
                    <m:r>
                      <a:rPr lang="en-US" i="1">
                        <a:latin typeface="Cambria Math"/>
                      </a:rPr>
                      <m:t>&lt;</m:t>
                    </m:r>
                    <m:sSup>
                      <m:sSupPr>
                        <m:ctrlPr>
                          <a:rPr lang="el-GR" i="1">
                            <a:latin typeface="Cambria Math"/>
                          </a:rPr>
                        </m:ctrlPr>
                      </m:sSupPr>
                      <m:e>
                        <m:d>
                          <m:dPr>
                            <m:ctrlPr>
                              <a:rPr lang="el-GR" i="1">
                                <a:latin typeface="Cambria Math"/>
                              </a:rPr>
                            </m:ctrlPr>
                          </m:dPr>
                          <m:e>
                            <m:f>
                              <m:fPr>
                                <m:ctrlPr>
                                  <a:rPr lang="el-GR" i="1">
                                    <a:latin typeface="Cambria Math"/>
                                  </a:rPr>
                                </m:ctrlPr>
                              </m:fPr>
                              <m:num>
                                <m:r>
                                  <a:rPr lang="en-US" i="1">
                                    <a:latin typeface="Cambria Math"/>
                                  </a:rPr>
                                  <m:t>2</m:t>
                                </m:r>
                              </m:num>
                              <m:den>
                                <m:r>
                                  <a:rPr lang="en-US" i="1">
                                    <a:latin typeface="Cambria Math"/>
                                  </a:rPr>
                                  <m:t>3</m:t>
                                </m:r>
                              </m:den>
                            </m:f>
                          </m:e>
                        </m:d>
                      </m:e>
                      <m:sup>
                        <m:r>
                          <a:rPr lang="en-US" b="0" i="1" smtClean="0">
                            <a:latin typeface="Cambria Math"/>
                          </a:rPr>
                          <m:t>𝑘</m:t>
                        </m:r>
                        <m:d>
                          <m:dPr>
                            <m:ctrlPr>
                              <a:rPr lang="en-US" i="1">
                                <a:latin typeface="Cambria Math"/>
                              </a:rPr>
                            </m:ctrlPr>
                          </m:dPr>
                          <m:e>
                            <m:r>
                              <a:rPr lang="en-US" i="1">
                                <a:latin typeface="Cambria Math"/>
                              </a:rPr>
                              <m:t>1−</m:t>
                            </m:r>
                            <m:r>
                              <a:rPr lang="en-US" i="1">
                                <a:latin typeface="Cambria Math"/>
                              </a:rPr>
                              <m:t>𝑜</m:t>
                            </m:r>
                            <m:d>
                              <m:dPr>
                                <m:ctrlPr>
                                  <a:rPr lang="en-US" i="1">
                                    <a:latin typeface="Cambria Math"/>
                                  </a:rPr>
                                </m:ctrlPr>
                              </m:dPr>
                              <m:e>
                                <m:r>
                                  <a:rPr lang="en-US" i="1">
                                    <a:latin typeface="Cambria Math"/>
                                  </a:rPr>
                                  <m:t>1</m:t>
                                </m:r>
                              </m:e>
                            </m:d>
                          </m:e>
                        </m:d>
                        <m:sSup>
                          <m:sSupPr>
                            <m:ctrlPr>
                              <a:rPr lang="en-US" i="1">
                                <a:latin typeface="Cambria Math"/>
                              </a:rPr>
                            </m:ctrlPr>
                          </m:sSupPr>
                          <m:e>
                            <m:r>
                              <a:rPr lang="en-US" i="1">
                                <a:latin typeface="Cambria Math"/>
                              </a:rPr>
                              <m:t>𝑛</m:t>
                            </m:r>
                          </m:e>
                          <m:sup>
                            <m:r>
                              <a:rPr lang="en-US" i="1">
                                <a:latin typeface="Cambria Math"/>
                              </a:rPr>
                              <m:t>2</m:t>
                            </m:r>
                          </m:sup>
                        </m:sSup>
                      </m:sup>
                    </m:sSup>
                  </m:oMath>
                </a14:m>
                <a:endParaRPr lang="en-US" dirty="0" smtClean="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371600"/>
                <a:ext cx="8915400" cy="4572000"/>
              </a:xfrm>
              <a:blipFill rotWithShape="1">
                <a:blip r:embed="rId2"/>
                <a:stretch>
                  <a:fillRect l="-1300" t="-2000"/>
                </a:stretch>
              </a:blipFill>
            </p:spPr>
            <p:txBody>
              <a:bodyPr/>
              <a:lstStyle/>
              <a:p>
                <a:r>
                  <a:rPr lang="en-US">
                    <a:noFill/>
                  </a:rPr>
                  <a:t> </a:t>
                </a:r>
              </a:p>
            </p:txBody>
          </p:sp>
        </mc:Fallback>
      </mc:AlternateContent>
      <p:sp>
        <p:nvSpPr>
          <p:cNvPr id="4" name="TextBox 3"/>
          <p:cNvSpPr txBox="1"/>
          <p:nvPr/>
        </p:nvSpPr>
        <p:spPr>
          <a:xfrm>
            <a:off x="1270671" y="5834390"/>
            <a:ext cx="6654129" cy="523220"/>
          </a:xfrm>
          <a:prstGeom prst="rect">
            <a:avLst/>
          </a:prstGeom>
          <a:noFill/>
        </p:spPr>
        <p:txBody>
          <a:bodyPr wrap="none" rtlCol="0">
            <a:spAutoFit/>
          </a:bodyPr>
          <a:lstStyle/>
          <a:p>
            <a:r>
              <a:rPr lang="en-US" sz="2800" b="1" dirty="0">
                <a:sym typeface="Symbol"/>
              </a:rPr>
              <a:t> </a:t>
            </a:r>
            <a:r>
              <a:rPr lang="en-US" sz="2800" dirty="0" smtClean="0"/>
              <a:t>2</a:t>
            </a:r>
            <a:r>
              <a:rPr lang="en-US" sz="2800" baseline="30000" dirty="0" smtClean="0"/>
              <a:t>nd</a:t>
            </a:r>
            <a:r>
              <a:rPr lang="en-US" sz="2800" dirty="0" smtClean="0"/>
              <a:t> scenario is unlikely if epochs are small</a:t>
            </a:r>
            <a:endParaRPr lang="en-US" sz="2800" dirty="0"/>
          </a:p>
        </p:txBody>
      </p:sp>
    </p:spTree>
    <p:extLst>
      <p:ext uri="{BB962C8B-B14F-4D97-AF65-F5344CB8AC3E}">
        <p14:creationId xmlns:p14="http://schemas.microsoft.com/office/powerpoint/2010/main" val="4044101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105400"/>
              </a:xfrm>
            </p:spPr>
            <p:txBody>
              <a:bodyPr>
                <a:normAutofit/>
              </a:bodyPr>
              <a:lstStyle/>
              <a:p>
                <a:r>
                  <a:rPr lang="en-US" dirty="0" smtClean="0"/>
                  <a:t>Restricted proof, time divided into </a:t>
                </a:r>
                <a14:m>
                  <m:oMath xmlns:m="http://schemas.openxmlformats.org/officeDocument/2006/math">
                    <m:r>
                      <a:rPr lang="en-US" i="1" dirty="0" smtClean="0">
                        <a:latin typeface="Cambria Math"/>
                      </a:rPr>
                      <m:t>𝑚</m:t>
                    </m:r>
                  </m:oMath>
                </a14:m>
                <a:r>
                  <a:rPr lang="en-US" dirty="0" smtClean="0"/>
                  <a:t> </a:t>
                </a:r>
                <a:r>
                  <a:rPr lang="en-US" dirty="0" smtClean="0"/>
                  <a:t>epochs</a:t>
                </a:r>
              </a:p>
              <a:p>
                <a:endParaRPr lang="en-US" dirty="0" smtClean="0"/>
              </a:p>
              <a:p>
                <a:endParaRPr lang="en-US" dirty="0"/>
              </a:p>
              <a:p>
                <a:endParaRPr lang="en-US" dirty="0" smtClean="0"/>
              </a:p>
              <a:p>
                <a:endParaRPr lang="en-US" dirty="0"/>
              </a:p>
              <a:p>
                <a:endParaRPr lang="en-US" dirty="0" smtClean="0"/>
              </a:p>
              <a:p>
                <a:r>
                  <a:rPr lang="en-US" dirty="0" smtClean="0"/>
                  <a:t>Bound probability of </a:t>
                </a:r>
                <a:r>
                  <a:rPr lang="en-US" b="1" dirty="0" smtClean="0"/>
                  <a:t>first</a:t>
                </a:r>
                <a:r>
                  <a:rPr lang="en-US" dirty="0" smtClean="0"/>
                  <a:t> as</a:t>
                </a:r>
                <a:br>
                  <a:rPr lang="en-US" dirty="0" smtClean="0"/>
                </a:b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1630" t="-1434"/>
                </a:stretch>
              </a:blipFill>
            </p:spPr>
            <p:txBody>
              <a:bodyPr/>
              <a:lstStyle/>
              <a:p>
                <a:r>
                  <a:rPr lang="en-US">
                    <a:noFill/>
                  </a:rPr>
                  <a:t> </a:t>
                </a:r>
              </a:p>
            </p:txBody>
          </p:sp>
        </mc:Fallback>
      </mc:AlternateContent>
      <p:sp>
        <p:nvSpPr>
          <p:cNvPr id="5" name="Rectangle 4"/>
          <p:cNvSpPr/>
          <p:nvPr/>
        </p:nvSpPr>
        <p:spPr>
          <a:xfrm>
            <a:off x="685800" y="2819400"/>
            <a:ext cx="7772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828800" y="2819400"/>
            <a:ext cx="5334000" cy="1676400"/>
            <a:chOff x="1905000" y="2286000"/>
            <a:chExt cx="5334000" cy="2667000"/>
          </a:xfrm>
        </p:grpSpPr>
        <p:cxnSp>
          <p:nvCxnSpPr>
            <p:cNvPr id="7" name="Straight Connector 6"/>
            <p:cNvCxnSpPr/>
            <p:nvPr/>
          </p:nvCxnSpPr>
          <p:spPr>
            <a:xfrm>
              <a:off x="1905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85800" y="3276600"/>
            <a:ext cx="7772400" cy="723900"/>
            <a:chOff x="762000" y="3200400"/>
            <a:chExt cx="7772400" cy="495300"/>
          </a:xfrm>
        </p:grpSpPr>
        <p:cxnSp>
          <p:nvCxnSpPr>
            <p:cNvPr id="15" name="Straight Connector 14"/>
            <p:cNvCxnSpPr/>
            <p:nvPr/>
          </p:nvCxnSpPr>
          <p:spPr>
            <a:xfrm>
              <a:off x="762000" y="32004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36957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191000" y="4629090"/>
            <a:ext cx="702436" cy="400110"/>
          </a:xfrm>
          <a:prstGeom prst="rect">
            <a:avLst/>
          </a:prstGeom>
          <a:noFill/>
        </p:spPr>
        <p:txBody>
          <a:bodyPr wrap="none" rtlCol="0">
            <a:spAutoFit/>
          </a:bodyPr>
          <a:lstStyle/>
          <a:p>
            <a:r>
              <a:rPr lang="en-US" sz="2000" dirty="0" smtClean="0"/>
              <a:t>Time</a:t>
            </a:r>
            <a:endParaRPr lang="en-US" sz="2000" dirty="0"/>
          </a:p>
        </p:txBody>
      </p:sp>
      <p:sp>
        <p:nvSpPr>
          <p:cNvPr id="18" name="TextBox 17"/>
          <p:cNvSpPr txBox="1"/>
          <p:nvPr/>
        </p:nvSpPr>
        <p:spPr>
          <a:xfrm>
            <a:off x="205322" y="2819400"/>
            <a:ext cx="404278" cy="400110"/>
          </a:xfrm>
          <a:prstGeom prst="rect">
            <a:avLst/>
          </a:prstGeom>
          <a:noFill/>
        </p:spPr>
        <p:txBody>
          <a:bodyPr wrap="none" rtlCol="0">
            <a:spAutoFit/>
          </a:bodyPr>
          <a:lstStyle/>
          <a:p>
            <a:r>
              <a:rPr lang="en-US" sz="2000" dirty="0" smtClean="0"/>
              <a:t>Hi</a:t>
            </a:r>
            <a:endParaRPr lang="en-US" sz="2000" dirty="0"/>
          </a:p>
        </p:txBody>
      </p:sp>
      <p:sp>
        <p:nvSpPr>
          <p:cNvPr id="19" name="TextBox 18"/>
          <p:cNvSpPr txBox="1"/>
          <p:nvPr/>
        </p:nvSpPr>
        <p:spPr>
          <a:xfrm>
            <a:off x="56243" y="3457545"/>
            <a:ext cx="667170" cy="400110"/>
          </a:xfrm>
          <a:prstGeom prst="rect">
            <a:avLst/>
          </a:prstGeom>
          <a:noFill/>
        </p:spPr>
        <p:txBody>
          <a:bodyPr wrap="none" rtlCol="0">
            <a:spAutoFit/>
          </a:bodyPr>
          <a:lstStyle/>
          <a:p>
            <a:r>
              <a:rPr lang="en-US" sz="2000" dirty="0" smtClean="0"/>
              <a:t>Med</a:t>
            </a:r>
            <a:endParaRPr lang="en-US" sz="2000" dirty="0"/>
          </a:p>
        </p:txBody>
      </p:sp>
      <p:sp>
        <p:nvSpPr>
          <p:cNvPr id="20" name="TextBox 19"/>
          <p:cNvSpPr txBox="1"/>
          <p:nvPr/>
        </p:nvSpPr>
        <p:spPr>
          <a:xfrm>
            <a:off x="77364" y="4038600"/>
            <a:ext cx="608436" cy="400110"/>
          </a:xfrm>
          <a:prstGeom prst="rect">
            <a:avLst/>
          </a:prstGeom>
          <a:noFill/>
        </p:spPr>
        <p:txBody>
          <a:bodyPr wrap="none" rtlCol="0">
            <a:spAutoFit/>
          </a:bodyPr>
          <a:lstStyle/>
          <a:p>
            <a:r>
              <a:rPr lang="en-US" sz="2000" dirty="0" smtClean="0"/>
              <a:t>Low</a:t>
            </a:r>
            <a:endParaRPr lang="en-US" sz="2000" dirty="0"/>
          </a:p>
        </p:txBody>
      </p:sp>
      <p:sp>
        <p:nvSpPr>
          <p:cNvPr id="4" name="Oval 3"/>
          <p:cNvSpPr/>
          <p:nvPr/>
        </p:nvSpPr>
        <p:spPr>
          <a:xfrm>
            <a:off x="17526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242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958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12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6600" y="3276600"/>
            <a:ext cx="152400" cy="7239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4724400" y="5029200"/>
                <a:ext cx="3733800" cy="13651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a:rPr>
                        <m:t>𝑚</m:t>
                      </m:r>
                      <m:r>
                        <a:rPr lang="en-US" sz="3200" i="1">
                          <a:latin typeface="Cambria Math"/>
                          <a:ea typeface="Cambria Math"/>
                        </a:rPr>
                        <m:t>∙</m:t>
                      </m:r>
                      <m:r>
                        <a:rPr lang="en-US" sz="3200" i="1">
                          <a:latin typeface="Cambria Math"/>
                          <a:ea typeface="Cambria Math"/>
                        </a:rPr>
                        <m:t>𝑆</m:t>
                      </m:r>
                      <m:r>
                        <a:rPr lang="en-US" sz="3200" i="1">
                          <a:latin typeface="Cambria Math"/>
                          <a:ea typeface="Cambria Math"/>
                        </a:rPr>
                        <m:t>∙</m:t>
                      </m:r>
                      <m:sSup>
                        <m:sSupPr>
                          <m:ctrlPr>
                            <a:rPr lang="en-US" sz="3200" i="1">
                              <a:latin typeface="Cambria Math"/>
                              <a:ea typeface="Cambria Math"/>
                            </a:rPr>
                          </m:ctrlPr>
                        </m:sSupPr>
                        <m:e>
                          <m:d>
                            <m:dPr>
                              <m:ctrlPr>
                                <a:rPr lang="en-US" sz="3200" i="1">
                                  <a:latin typeface="Cambria Math"/>
                                  <a:ea typeface="Cambria Math"/>
                                </a:rPr>
                              </m:ctrlPr>
                            </m:dPr>
                            <m:e>
                              <m:f>
                                <m:fPr>
                                  <m:ctrlPr>
                                    <a:rPr lang="en-US" sz="3200" i="1">
                                      <a:latin typeface="Cambria Math"/>
                                      <a:ea typeface="Cambria Math"/>
                                    </a:rPr>
                                  </m:ctrlPr>
                                </m:fPr>
                                <m:num>
                                  <m:r>
                                    <a:rPr lang="en-US" sz="3200" i="1">
                                      <a:latin typeface="Cambria Math"/>
                                      <a:ea typeface="Cambria Math"/>
                                    </a:rPr>
                                    <m:t>2</m:t>
                                  </m:r>
                                </m:num>
                                <m:den>
                                  <m:r>
                                    <a:rPr lang="en-US" sz="3200" i="1">
                                      <a:latin typeface="Cambria Math"/>
                                      <a:ea typeface="Cambria Math"/>
                                    </a:rPr>
                                    <m:t>3</m:t>
                                  </m:r>
                                </m:den>
                              </m:f>
                            </m:e>
                          </m:d>
                        </m:e>
                        <m:sup>
                          <m:r>
                            <a:rPr lang="en-US" sz="3200" i="1">
                              <a:latin typeface="Cambria Math"/>
                              <a:ea typeface="Cambria Math"/>
                            </a:rPr>
                            <m:t>(1−</m:t>
                          </m:r>
                          <m:r>
                            <a:rPr lang="en-US" sz="3200" i="1">
                              <a:latin typeface="Cambria Math"/>
                              <a:ea typeface="Cambria Math"/>
                            </a:rPr>
                            <m:t>𝑜</m:t>
                          </m:r>
                          <m:d>
                            <m:dPr>
                              <m:ctrlPr>
                                <a:rPr lang="en-US" sz="3200" i="1">
                                  <a:latin typeface="Cambria Math"/>
                                  <a:ea typeface="Cambria Math"/>
                                </a:rPr>
                              </m:ctrlPr>
                            </m:dPr>
                            <m:e>
                              <m:r>
                                <a:rPr lang="en-US" sz="3200" i="1">
                                  <a:latin typeface="Cambria Math"/>
                                  <a:ea typeface="Cambria Math"/>
                                </a:rPr>
                                <m:t>1</m:t>
                              </m:r>
                            </m:e>
                          </m:d>
                          <m:r>
                            <a:rPr lang="en-US" sz="3200" i="1">
                              <a:latin typeface="Cambria Math"/>
                              <a:ea typeface="Cambria Math"/>
                            </a:rPr>
                            <m:t>)</m:t>
                          </m:r>
                          <m:sSup>
                            <m:sSupPr>
                              <m:ctrlPr>
                                <a:rPr lang="en-US" sz="3200" i="1">
                                  <a:latin typeface="Cambria Math"/>
                                  <a:ea typeface="Cambria Math"/>
                                </a:rPr>
                              </m:ctrlPr>
                            </m:sSupPr>
                            <m:e>
                              <m:r>
                                <a:rPr lang="en-US" sz="3200" i="1">
                                  <a:latin typeface="Cambria Math"/>
                                  <a:ea typeface="Cambria Math"/>
                                </a:rPr>
                                <m:t>𝑛</m:t>
                              </m:r>
                            </m:e>
                            <m:sup>
                              <m:r>
                                <a:rPr lang="en-US" sz="3200" i="1">
                                  <a:latin typeface="Cambria Math"/>
                                  <a:ea typeface="Cambria Math"/>
                                </a:rPr>
                                <m:t>2</m:t>
                              </m:r>
                            </m:sup>
                          </m:sSup>
                        </m:sup>
                      </m:sSup>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724400" y="5029200"/>
                <a:ext cx="3733800" cy="1365117"/>
              </a:xfrm>
              <a:prstGeom prst="rect">
                <a:avLst/>
              </a:prstGeom>
              <a:blipFill rotWithShape="1">
                <a:blip r:embed="rId3"/>
                <a:stretch>
                  <a:fillRect/>
                </a:stretch>
              </a:blipFill>
            </p:spPr>
            <p:txBody>
              <a:bodyPr/>
              <a:lstStyle/>
              <a:p>
                <a:r>
                  <a:rPr lang="en-US">
                    <a:noFill/>
                  </a:rPr>
                  <a:t> </a:t>
                </a:r>
              </a:p>
            </p:txBody>
          </p:sp>
        </mc:Fallback>
      </mc:AlternateContent>
      <p:grpSp>
        <p:nvGrpSpPr>
          <p:cNvPr id="34" name="Group 33"/>
          <p:cNvGrpSpPr/>
          <p:nvPr/>
        </p:nvGrpSpPr>
        <p:grpSpPr>
          <a:xfrm>
            <a:off x="2559967" y="5729909"/>
            <a:ext cx="6524699" cy="1040223"/>
            <a:chOff x="2559967" y="5729909"/>
            <a:chExt cx="6524699" cy="1040223"/>
          </a:xfrm>
        </p:grpSpPr>
        <p:grpSp>
          <p:nvGrpSpPr>
            <p:cNvPr id="27" name="Group 26"/>
            <p:cNvGrpSpPr/>
            <p:nvPr/>
          </p:nvGrpSpPr>
          <p:grpSpPr>
            <a:xfrm>
              <a:off x="2559967" y="5729909"/>
              <a:ext cx="6524699" cy="1040223"/>
              <a:chOff x="2559967" y="5729909"/>
              <a:chExt cx="6524699" cy="1040223"/>
            </a:xfrm>
          </p:grpSpPr>
          <p:sp>
            <p:nvSpPr>
              <p:cNvPr id="13" name="TextBox 12"/>
              <p:cNvSpPr txBox="1"/>
              <p:nvPr/>
            </p:nvSpPr>
            <p:spPr>
              <a:xfrm>
                <a:off x="2559967" y="5729909"/>
                <a:ext cx="1021433" cy="369332"/>
              </a:xfrm>
              <a:prstGeom prst="rect">
                <a:avLst/>
              </a:prstGeom>
              <a:noFill/>
            </p:spPr>
            <p:txBody>
              <a:bodyPr wrap="none" rtlCol="0">
                <a:spAutoFit/>
              </a:bodyPr>
              <a:lstStyle/>
              <a:p>
                <a:r>
                  <a:rPr lang="en-US" dirty="0" smtClean="0"/>
                  <a:t># epochs</a:t>
                </a:r>
                <a:endParaRPr lang="en-US" dirty="0"/>
              </a:p>
            </p:txBody>
          </p:sp>
          <p:sp>
            <p:nvSpPr>
              <p:cNvPr id="25" name="TextBox 24"/>
              <p:cNvSpPr txBox="1"/>
              <p:nvPr/>
            </p:nvSpPr>
            <p:spPr>
              <a:xfrm>
                <a:off x="2773788" y="6260068"/>
                <a:ext cx="2103012" cy="369332"/>
              </a:xfrm>
              <a:prstGeom prst="rect">
                <a:avLst/>
              </a:prstGeom>
              <a:noFill/>
            </p:spPr>
            <p:txBody>
              <a:bodyPr wrap="none" rtlCol="0">
                <a:spAutoFit/>
              </a:bodyPr>
              <a:lstStyle/>
              <a:p>
                <a:r>
                  <a:rPr lang="en-US" dirty="0" smtClean="0"/>
                  <a:t># clauses in memory</a:t>
                </a:r>
                <a:endParaRPr lang="en-US" dirty="0"/>
              </a:p>
            </p:txBody>
          </p:sp>
          <p:sp>
            <p:nvSpPr>
              <p:cNvPr id="26" name="TextBox 25"/>
              <p:cNvSpPr txBox="1"/>
              <p:nvPr/>
            </p:nvSpPr>
            <p:spPr>
              <a:xfrm>
                <a:off x="5791200" y="6400800"/>
                <a:ext cx="3293466" cy="369332"/>
              </a:xfrm>
              <a:prstGeom prst="rect">
                <a:avLst/>
              </a:prstGeom>
              <a:noFill/>
            </p:spPr>
            <p:txBody>
              <a:bodyPr wrap="none" rtlCol="0">
                <a:spAutoFit/>
              </a:bodyPr>
              <a:lstStyle/>
              <a:p>
                <a:r>
                  <a:rPr lang="en-US" dirty="0" err="1" smtClean="0"/>
                  <a:t>Pr</a:t>
                </a:r>
                <a:r>
                  <a:rPr lang="en-US" dirty="0" smtClean="0"/>
                  <a:t> for clause to become medium</a:t>
                </a:r>
                <a:endParaRPr lang="en-US" dirty="0"/>
              </a:p>
            </p:txBody>
          </p:sp>
        </p:grpSp>
        <p:cxnSp>
          <p:nvCxnSpPr>
            <p:cNvPr id="29" name="Straight Arrow Connector 28"/>
            <p:cNvCxnSpPr>
              <a:stCxn id="13" idx="3"/>
            </p:cNvCxnSpPr>
            <p:nvPr/>
          </p:nvCxnSpPr>
          <p:spPr>
            <a:xfrm flipV="1">
              <a:off x="3581400" y="5867400"/>
              <a:ext cx="1066800" cy="47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3"/>
            </p:cNvCxnSpPr>
            <p:nvPr/>
          </p:nvCxnSpPr>
          <p:spPr>
            <a:xfrm flipV="1">
              <a:off x="4876800" y="6019800"/>
              <a:ext cx="6096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0"/>
            </p:cNvCxnSpPr>
            <p:nvPr/>
          </p:nvCxnSpPr>
          <p:spPr>
            <a:xfrm flipH="1" flipV="1">
              <a:off x="7162800" y="6019800"/>
              <a:ext cx="27513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087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181600"/>
              </a:xfrm>
            </p:spPr>
            <p:txBody>
              <a:bodyPr>
                <a:normAutofit/>
              </a:bodyPr>
              <a:lstStyle/>
              <a:p>
                <a:r>
                  <a:rPr lang="en-US" dirty="0" smtClean="0"/>
                  <a:t>Restricted proof</a:t>
                </a:r>
                <a:r>
                  <a:rPr lang="en-US" dirty="0" smtClean="0"/>
                  <a:t>, </a:t>
                </a:r>
                <a:r>
                  <a:rPr lang="en-US" dirty="0" smtClean="0"/>
                  <a:t>time </a:t>
                </a:r>
                <a:r>
                  <a:rPr lang="en-US" dirty="0" smtClean="0"/>
                  <a:t>divided </a:t>
                </a:r>
                <a:r>
                  <a:rPr lang="en-US" dirty="0" smtClean="0"/>
                  <a:t>into </a:t>
                </a:r>
                <a14:m>
                  <m:oMath xmlns:m="http://schemas.openxmlformats.org/officeDocument/2006/math">
                    <m:r>
                      <a:rPr lang="en-US" i="1" dirty="0" smtClean="0">
                        <a:latin typeface="Cambria Math"/>
                      </a:rPr>
                      <m:t>𝑚</m:t>
                    </m:r>
                  </m:oMath>
                </a14:m>
                <a:r>
                  <a:rPr lang="en-US" dirty="0" smtClean="0"/>
                  <a:t> epochs</a:t>
                </a:r>
                <a:br>
                  <a:rPr lang="en-US" dirty="0" smtClean="0"/>
                </a:br>
                <a:endParaRPr lang="en-US" dirty="0" smtClean="0"/>
              </a:p>
              <a:p>
                <a:endParaRPr lang="en-US" dirty="0"/>
              </a:p>
              <a:p>
                <a:endParaRPr lang="en-US" dirty="0" smtClean="0"/>
              </a:p>
              <a:p>
                <a:endParaRPr lang="en-US" dirty="0"/>
              </a:p>
              <a:p>
                <a:endParaRPr lang="en-US" dirty="0" smtClean="0"/>
              </a:p>
              <a:p>
                <a:r>
                  <a:rPr lang="en-US" dirty="0" smtClean="0"/>
                  <a:t>Bound </a:t>
                </a:r>
                <a:r>
                  <a:rPr lang="en-US" b="1" dirty="0" smtClean="0"/>
                  <a:t>second</a:t>
                </a:r>
                <a:r>
                  <a:rPr lang="en-US" dirty="0" smtClean="0"/>
                  <a:t> as:</a:t>
                </a:r>
              </a:p>
              <a:p>
                <a:pPr marL="0" indent="0">
                  <a:buNone/>
                </a:pPr>
                <a:r>
                  <a:rPr lang="en-US" dirty="0" smtClean="0"/>
                  <a:t>(</a:t>
                </a:r>
                <a14:m>
                  <m:oMath xmlns:m="http://schemas.openxmlformats.org/officeDocument/2006/math">
                    <m:r>
                      <a:rPr lang="en-US" i="1" dirty="0" smtClean="0">
                        <a:latin typeface="Cambria Math"/>
                      </a:rPr>
                      <m:t>𝑘</m:t>
                    </m:r>
                    <m:r>
                      <a:rPr lang="en-US" i="1" dirty="0" smtClean="0">
                        <a:latin typeface="Cambria Math"/>
                      </a:rPr>
                      <m:t>=</m:t>
                    </m:r>
                  </m:oMath>
                </a14:m>
                <a:r>
                  <a:rPr lang="en-US" dirty="0" smtClean="0"/>
                  <a:t> # medium levels)</a:t>
                </a:r>
                <a:br>
                  <a:rPr lang="en-US" dirty="0" smtClean="0"/>
                </a:b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81600"/>
              </a:xfrm>
              <a:blipFill rotWithShape="1">
                <a:blip r:embed="rId2"/>
                <a:stretch>
                  <a:fillRect l="-1852" t="-1412"/>
                </a:stretch>
              </a:blipFill>
            </p:spPr>
            <p:txBody>
              <a:bodyPr/>
              <a:lstStyle/>
              <a:p>
                <a:r>
                  <a:rPr lang="en-US">
                    <a:noFill/>
                  </a:rPr>
                  <a:t> </a:t>
                </a:r>
              </a:p>
            </p:txBody>
          </p:sp>
        </mc:Fallback>
      </mc:AlternateContent>
      <p:sp>
        <p:nvSpPr>
          <p:cNvPr id="5" name="Rectangle 4"/>
          <p:cNvSpPr/>
          <p:nvPr/>
        </p:nvSpPr>
        <p:spPr>
          <a:xfrm>
            <a:off x="685800" y="2819400"/>
            <a:ext cx="77724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828800" y="2819400"/>
            <a:ext cx="5334000" cy="1676400"/>
            <a:chOff x="1905000" y="2286000"/>
            <a:chExt cx="5334000" cy="2667000"/>
          </a:xfrm>
        </p:grpSpPr>
        <p:cxnSp>
          <p:nvCxnSpPr>
            <p:cNvPr id="7" name="Straight Connector 6"/>
            <p:cNvCxnSpPr/>
            <p:nvPr/>
          </p:nvCxnSpPr>
          <p:spPr>
            <a:xfrm>
              <a:off x="1905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36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6482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39000" y="22860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85800" y="3276600"/>
            <a:ext cx="7772400" cy="723900"/>
            <a:chOff x="762000" y="3200400"/>
            <a:chExt cx="7772400" cy="495300"/>
          </a:xfrm>
        </p:grpSpPr>
        <p:cxnSp>
          <p:nvCxnSpPr>
            <p:cNvPr id="15" name="Straight Connector 14"/>
            <p:cNvCxnSpPr/>
            <p:nvPr/>
          </p:nvCxnSpPr>
          <p:spPr>
            <a:xfrm>
              <a:off x="762000" y="32004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 y="3695700"/>
              <a:ext cx="77724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191000" y="4629090"/>
            <a:ext cx="702436" cy="400110"/>
          </a:xfrm>
          <a:prstGeom prst="rect">
            <a:avLst/>
          </a:prstGeom>
          <a:noFill/>
        </p:spPr>
        <p:txBody>
          <a:bodyPr wrap="none" rtlCol="0">
            <a:spAutoFit/>
          </a:bodyPr>
          <a:lstStyle/>
          <a:p>
            <a:r>
              <a:rPr lang="en-US" sz="2000" dirty="0" smtClean="0"/>
              <a:t>Time</a:t>
            </a:r>
            <a:endParaRPr lang="en-US" sz="2000" dirty="0"/>
          </a:p>
        </p:txBody>
      </p:sp>
      <p:sp>
        <p:nvSpPr>
          <p:cNvPr id="18" name="TextBox 17"/>
          <p:cNvSpPr txBox="1"/>
          <p:nvPr/>
        </p:nvSpPr>
        <p:spPr>
          <a:xfrm>
            <a:off x="205322" y="2819400"/>
            <a:ext cx="404278" cy="400110"/>
          </a:xfrm>
          <a:prstGeom prst="rect">
            <a:avLst/>
          </a:prstGeom>
          <a:noFill/>
        </p:spPr>
        <p:txBody>
          <a:bodyPr wrap="none" rtlCol="0">
            <a:spAutoFit/>
          </a:bodyPr>
          <a:lstStyle/>
          <a:p>
            <a:r>
              <a:rPr lang="en-US" sz="2000" dirty="0" smtClean="0"/>
              <a:t>Hi</a:t>
            </a:r>
            <a:endParaRPr lang="en-US" sz="2000" dirty="0"/>
          </a:p>
        </p:txBody>
      </p:sp>
      <p:sp>
        <p:nvSpPr>
          <p:cNvPr id="19" name="TextBox 18"/>
          <p:cNvSpPr txBox="1"/>
          <p:nvPr/>
        </p:nvSpPr>
        <p:spPr>
          <a:xfrm>
            <a:off x="56243" y="3457545"/>
            <a:ext cx="667170" cy="400110"/>
          </a:xfrm>
          <a:prstGeom prst="rect">
            <a:avLst/>
          </a:prstGeom>
          <a:noFill/>
        </p:spPr>
        <p:txBody>
          <a:bodyPr wrap="none" rtlCol="0">
            <a:spAutoFit/>
          </a:bodyPr>
          <a:lstStyle/>
          <a:p>
            <a:r>
              <a:rPr lang="en-US" sz="2000" dirty="0" smtClean="0"/>
              <a:t>Med</a:t>
            </a:r>
            <a:endParaRPr lang="en-US" sz="2000" dirty="0"/>
          </a:p>
        </p:txBody>
      </p:sp>
      <p:sp>
        <p:nvSpPr>
          <p:cNvPr id="20" name="TextBox 19"/>
          <p:cNvSpPr txBox="1"/>
          <p:nvPr/>
        </p:nvSpPr>
        <p:spPr>
          <a:xfrm>
            <a:off x="77364" y="4038600"/>
            <a:ext cx="608436" cy="400110"/>
          </a:xfrm>
          <a:prstGeom prst="rect">
            <a:avLst/>
          </a:prstGeom>
          <a:noFill/>
        </p:spPr>
        <p:txBody>
          <a:bodyPr wrap="none" rtlCol="0">
            <a:spAutoFit/>
          </a:bodyPr>
          <a:lstStyle/>
          <a:p>
            <a:r>
              <a:rPr lang="en-US" sz="2000" dirty="0" smtClean="0"/>
              <a:t>Low</a:t>
            </a:r>
            <a:endParaRPr lang="en-US" sz="2000" dirty="0"/>
          </a:p>
        </p:txBody>
      </p:sp>
      <p:sp>
        <p:nvSpPr>
          <p:cNvPr id="12" name="Oval 11"/>
          <p:cNvSpPr/>
          <p:nvPr/>
        </p:nvSpPr>
        <p:spPr>
          <a:xfrm>
            <a:off x="3276600" y="3962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05200" y="3810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64281" y="36576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992881" y="35052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221481" y="33528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50081" y="32308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24200" y="4008118"/>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95800" y="27889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52600" y="40081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791200" y="27889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86600" y="2788919"/>
            <a:ext cx="152400" cy="487681"/>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TextBox 3"/>
              <p:cNvSpPr txBox="1"/>
              <p:nvPr/>
            </p:nvSpPr>
            <p:spPr>
              <a:xfrm>
                <a:off x="4082026" y="4800600"/>
                <a:ext cx="4833374" cy="13651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rPr>
                        <m:t>𝑚</m:t>
                      </m:r>
                      <m:r>
                        <a:rPr lang="en-US" sz="3200" i="1">
                          <a:latin typeface="Cambria Math"/>
                          <a:ea typeface="Cambria Math"/>
                        </a:rPr>
                        <m:t>∙</m:t>
                      </m:r>
                      <m:sSup>
                        <m:sSupPr>
                          <m:ctrlPr>
                            <a:rPr lang="en-US" sz="3200" i="1">
                              <a:latin typeface="Cambria Math"/>
                              <a:ea typeface="Cambria Math"/>
                            </a:rPr>
                          </m:ctrlPr>
                        </m:sSupPr>
                        <m:e>
                          <m:d>
                            <m:dPr>
                              <m:ctrlPr>
                                <a:rPr lang="en-US" sz="3200" i="1">
                                  <a:latin typeface="Cambria Math"/>
                                  <a:ea typeface="Cambria Math"/>
                                </a:rPr>
                              </m:ctrlPr>
                            </m:dPr>
                            <m:e>
                              <m:f>
                                <m:fPr>
                                  <m:ctrlPr>
                                    <a:rPr lang="en-US" sz="3200" i="1">
                                      <a:latin typeface="Cambria Math"/>
                                      <a:ea typeface="Cambria Math"/>
                                    </a:rPr>
                                  </m:ctrlPr>
                                </m:fPr>
                                <m:num>
                                  <m:r>
                                    <a:rPr lang="en-US" sz="3200" i="1">
                                      <a:latin typeface="Cambria Math"/>
                                      <a:ea typeface="Cambria Math"/>
                                    </a:rPr>
                                    <m:t>𝑇</m:t>
                                  </m:r>
                                </m:num>
                                <m:den>
                                  <m:r>
                                    <a:rPr lang="en-US" sz="3200" i="1">
                                      <a:latin typeface="Cambria Math"/>
                                      <a:ea typeface="Cambria Math"/>
                                    </a:rPr>
                                    <m:t>𝑚</m:t>
                                  </m:r>
                                </m:den>
                              </m:f>
                            </m:e>
                          </m:d>
                        </m:e>
                        <m:sup>
                          <m:r>
                            <a:rPr lang="en-US" sz="3200" b="0" i="1" smtClean="0">
                              <a:latin typeface="Cambria Math"/>
                              <a:ea typeface="Cambria Math"/>
                            </a:rPr>
                            <m:t>𝑘</m:t>
                          </m:r>
                        </m:sup>
                      </m:sSup>
                      <m:r>
                        <a:rPr lang="en-US" sz="3200" i="1">
                          <a:latin typeface="Cambria Math"/>
                          <a:ea typeface="Cambria Math"/>
                        </a:rPr>
                        <m:t>∙</m:t>
                      </m:r>
                      <m:sSup>
                        <m:sSupPr>
                          <m:ctrlPr>
                            <a:rPr lang="en-US" sz="3200" i="1">
                              <a:latin typeface="Cambria Math"/>
                              <a:ea typeface="Cambria Math"/>
                            </a:rPr>
                          </m:ctrlPr>
                        </m:sSupPr>
                        <m:e>
                          <m:d>
                            <m:dPr>
                              <m:ctrlPr>
                                <a:rPr lang="en-US" sz="3200" i="1">
                                  <a:latin typeface="Cambria Math"/>
                                  <a:ea typeface="Cambria Math"/>
                                </a:rPr>
                              </m:ctrlPr>
                            </m:dPr>
                            <m:e>
                              <m:f>
                                <m:fPr>
                                  <m:ctrlPr>
                                    <a:rPr lang="en-US" sz="3200" i="1">
                                      <a:latin typeface="Cambria Math"/>
                                      <a:ea typeface="Cambria Math"/>
                                    </a:rPr>
                                  </m:ctrlPr>
                                </m:fPr>
                                <m:num>
                                  <m:r>
                                    <a:rPr lang="en-US" sz="3200" i="1">
                                      <a:latin typeface="Cambria Math"/>
                                      <a:ea typeface="Cambria Math"/>
                                    </a:rPr>
                                    <m:t>2</m:t>
                                  </m:r>
                                </m:num>
                                <m:den>
                                  <m:r>
                                    <a:rPr lang="en-US" sz="3200" i="1">
                                      <a:latin typeface="Cambria Math"/>
                                      <a:ea typeface="Cambria Math"/>
                                    </a:rPr>
                                    <m:t>3</m:t>
                                  </m:r>
                                </m:den>
                              </m:f>
                            </m:e>
                          </m:d>
                        </m:e>
                        <m:sup>
                          <m:r>
                            <a:rPr lang="en-US" sz="3200" b="0" i="1" smtClean="0">
                              <a:latin typeface="Cambria Math"/>
                              <a:ea typeface="Cambria Math"/>
                            </a:rPr>
                            <m:t>𝑘</m:t>
                          </m:r>
                          <m:r>
                            <a:rPr lang="en-US" sz="3200" i="1">
                              <a:latin typeface="Cambria Math"/>
                              <a:ea typeface="Cambria Math"/>
                            </a:rPr>
                            <m:t>(</m:t>
                          </m:r>
                          <m:r>
                            <a:rPr lang="en-US" sz="3200" b="0" i="1" smtClean="0">
                              <a:latin typeface="Cambria Math"/>
                              <a:ea typeface="Cambria Math"/>
                            </a:rPr>
                            <m:t>1</m:t>
                          </m:r>
                          <m:r>
                            <a:rPr lang="en-US" sz="3200" i="1">
                              <a:latin typeface="Cambria Math"/>
                              <a:ea typeface="Cambria Math"/>
                            </a:rPr>
                            <m:t>−</m:t>
                          </m:r>
                          <m:r>
                            <a:rPr lang="en-US" sz="3200" i="1">
                              <a:latin typeface="Cambria Math"/>
                              <a:ea typeface="Cambria Math"/>
                            </a:rPr>
                            <m:t>𝑜</m:t>
                          </m:r>
                          <m:d>
                            <m:dPr>
                              <m:ctrlPr>
                                <a:rPr lang="en-US" sz="3200" i="1">
                                  <a:latin typeface="Cambria Math"/>
                                  <a:ea typeface="Cambria Math"/>
                                </a:rPr>
                              </m:ctrlPr>
                            </m:dPr>
                            <m:e>
                              <m:r>
                                <a:rPr lang="en-US" sz="3200" i="1">
                                  <a:latin typeface="Cambria Math"/>
                                  <a:ea typeface="Cambria Math"/>
                                </a:rPr>
                                <m:t>1</m:t>
                              </m:r>
                            </m:e>
                          </m:d>
                          <m:r>
                            <a:rPr lang="en-US" sz="3200" i="1">
                              <a:latin typeface="Cambria Math"/>
                              <a:ea typeface="Cambria Math"/>
                            </a:rPr>
                            <m:t>)</m:t>
                          </m:r>
                          <m:sSup>
                            <m:sSupPr>
                              <m:ctrlPr>
                                <a:rPr lang="en-US" sz="3200" i="1">
                                  <a:latin typeface="Cambria Math"/>
                                  <a:ea typeface="Cambria Math"/>
                                </a:rPr>
                              </m:ctrlPr>
                            </m:sSupPr>
                            <m:e>
                              <m:r>
                                <a:rPr lang="en-US" sz="3200" i="1">
                                  <a:latin typeface="Cambria Math"/>
                                  <a:ea typeface="Cambria Math"/>
                                </a:rPr>
                                <m:t>𝑛</m:t>
                              </m:r>
                            </m:e>
                            <m:sup>
                              <m:r>
                                <a:rPr lang="en-US" sz="3200" i="1">
                                  <a:latin typeface="Cambria Math"/>
                                  <a:ea typeface="Cambria Math"/>
                                </a:rPr>
                                <m:t>2</m:t>
                              </m:r>
                            </m:sup>
                          </m:sSup>
                        </m:sup>
                      </m:sSup>
                    </m:oMath>
                  </m:oMathPara>
                </a14:m>
                <a:endParaRPr lang="en-US" sz="3200" dirty="0"/>
              </a:p>
            </p:txBody>
          </p:sp>
        </mc:Choice>
        <mc:Fallback>
          <p:sp>
            <p:nvSpPr>
              <p:cNvPr id="4" name="TextBox 3"/>
              <p:cNvSpPr txBox="1">
                <a:spLocks noRot="1" noChangeAspect="1" noMove="1" noResize="1" noEditPoints="1" noAdjustHandles="1" noChangeArrowheads="1" noChangeShapeType="1" noTextEdit="1"/>
              </p:cNvSpPr>
              <p:nvPr/>
            </p:nvSpPr>
            <p:spPr>
              <a:xfrm>
                <a:off x="4082026" y="4800600"/>
                <a:ext cx="4833374" cy="1365117"/>
              </a:xfrm>
              <a:prstGeom prst="rect">
                <a:avLst/>
              </a:prstGeom>
              <a:blipFill rotWithShape="1">
                <a:blip r:embed="rId3"/>
                <a:stretch>
                  <a:fillRect/>
                </a:stretch>
              </a:blipFill>
            </p:spPr>
            <p:txBody>
              <a:bodyPr/>
              <a:lstStyle/>
              <a:p>
                <a:r>
                  <a:rPr lang="en-US">
                    <a:noFill/>
                  </a:rPr>
                  <a:t> </a:t>
                </a:r>
              </a:p>
            </p:txBody>
          </p:sp>
        </mc:Fallback>
      </mc:AlternateContent>
      <p:grpSp>
        <p:nvGrpSpPr>
          <p:cNvPr id="34" name="Group 33"/>
          <p:cNvGrpSpPr/>
          <p:nvPr/>
        </p:nvGrpSpPr>
        <p:grpSpPr>
          <a:xfrm>
            <a:off x="2667000" y="5715000"/>
            <a:ext cx="6490751" cy="1027331"/>
            <a:chOff x="2667000" y="5791200"/>
            <a:chExt cx="6490751" cy="1027331"/>
          </a:xfrm>
        </p:grpSpPr>
        <p:grpSp>
          <p:nvGrpSpPr>
            <p:cNvPr id="35" name="Group 34"/>
            <p:cNvGrpSpPr/>
            <p:nvPr/>
          </p:nvGrpSpPr>
          <p:grpSpPr>
            <a:xfrm>
              <a:off x="2667000" y="6172200"/>
              <a:ext cx="6490751" cy="646331"/>
              <a:chOff x="2667000" y="6172200"/>
              <a:chExt cx="6490751" cy="646331"/>
            </a:xfrm>
          </p:grpSpPr>
          <p:sp>
            <p:nvSpPr>
              <p:cNvPr id="40" name="TextBox 39"/>
              <p:cNvSpPr txBox="1"/>
              <p:nvPr/>
            </p:nvSpPr>
            <p:spPr>
              <a:xfrm>
                <a:off x="2667000" y="6412468"/>
                <a:ext cx="2090637" cy="369332"/>
              </a:xfrm>
              <a:prstGeom prst="rect">
                <a:avLst/>
              </a:prstGeom>
              <a:noFill/>
            </p:spPr>
            <p:txBody>
              <a:bodyPr wrap="none" rtlCol="0">
                <a:spAutoFit/>
              </a:bodyPr>
              <a:lstStyle/>
              <a:p>
                <a:r>
                  <a:rPr lang="en-US" dirty="0" smtClean="0"/>
                  <a:t># k-tuples per epoch</a:t>
                </a:r>
                <a:endParaRPr lang="en-US" dirty="0"/>
              </a:p>
            </p:txBody>
          </p:sp>
          <p:sp>
            <p:nvSpPr>
              <p:cNvPr id="41" name="TextBox 40"/>
              <p:cNvSpPr txBox="1"/>
              <p:nvPr/>
            </p:nvSpPr>
            <p:spPr>
              <a:xfrm>
                <a:off x="5562600" y="6172200"/>
                <a:ext cx="3595151" cy="646331"/>
              </a:xfrm>
              <a:prstGeom prst="rect">
                <a:avLst/>
              </a:prstGeom>
              <a:noFill/>
            </p:spPr>
            <p:txBody>
              <a:bodyPr wrap="none" rtlCol="0">
                <a:spAutoFit/>
              </a:bodyPr>
              <a:lstStyle/>
              <a:p>
                <a:r>
                  <a:rPr lang="en-US" dirty="0" err="1" smtClean="0"/>
                  <a:t>Pr</a:t>
                </a:r>
                <a:r>
                  <a:rPr lang="en-US" dirty="0" smtClean="0"/>
                  <a:t> for k clauses to become medium</a:t>
                </a:r>
              </a:p>
              <a:p>
                <a:r>
                  <a:rPr lang="en-US" dirty="0" smtClean="0"/>
                  <a:t>And have sizes a factor of 2 different</a:t>
                </a:r>
                <a:endParaRPr lang="en-US" dirty="0"/>
              </a:p>
            </p:txBody>
          </p:sp>
        </p:grpSp>
        <p:cxnSp>
          <p:nvCxnSpPr>
            <p:cNvPr id="37" name="Straight Arrow Connector 36"/>
            <p:cNvCxnSpPr>
              <a:stCxn id="40" idx="3"/>
            </p:cNvCxnSpPr>
            <p:nvPr/>
          </p:nvCxnSpPr>
          <p:spPr>
            <a:xfrm flipV="1">
              <a:off x="4757637" y="6172200"/>
              <a:ext cx="239653"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1" idx="0"/>
            </p:cNvCxnSpPr>
            <p:nvPr/>
          </p:nvCxnSpPr>
          <p:spPr>
            <a:xfrm flipH="1" flipV="1">
              <a:off x="6934202" y="5791200"/>
              <a:ext cx="425974"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896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Space Tradeoff</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143000"/>
                <a:ext cx="8229600" cy="4876800"/>
              </a:xfrm>
            </p:spPr>
            <p:txBody>
              <a:bodyPr>
                <a:normAutofit/>
              </a:bodyPr>
              <a:lstStyle/>
              <a:p>
                <a:endParaRPr lang="en-US" dirty="0" smtClean="0"/>
              </a:p>
              <a:p>
                <a:endParaRPr lang="en-US" dirty="0" smtClean="0"/>
              </a:p>
              <a:p>
                <a:r>
                  <a:rPr lang="en-US" dirty="0" smtClean="0"/>
                  <a:t>Taking </a:t>
                </a:r>
                <a14:m>
                  <m:oMath xmlns:m="http://schemas.openxmlformats.org/officeDocument/2006/math">
                    <m:r>
                      <a:rPr lang="en-US" i="1" dirty="0" smtClean="0">
                        <a:solidFill>
                          <a:schemeClr val="tx2"/>
                        </a:solidFill>
                        <a:latin typeface="Cambria Math"/>
                      </a:rPr>
                      <m:t>𝑚</m:t>
                    </m:r>
                    <m:r>
                      <a:rPr lang="en-US" b="0" i="1" dirty="0" smtClean="0">
                        <a:latin typeface="Cambria Math"/>
                      </a:rPr>
                      <m:t>≔</m:t>
                    </m:r>
                  </m:oMath>
                </a14:m>
                <a:r>
                  <a:rPr lang="en-US" dirty="0">
                    <a:ea typeface="Cambria Math"/>
                  </a:rPr>
                  <a:t> </a:t>
                </a:r>
                <a14:m>
                  <m:oMath xmlns:m="http://schemas.openxmlformats.org/officeDocument/2006/math">
                    <m:f>
                      <m:fPr>
                        <m:ctrlPr>
                          <a:rPr lang="en-US"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2</m:t>
                        </m:r>
                        <m:r>
                          <a:rPr lang="en-US" b="0" i="1" smtClean="0">
                            <a:latin typeface="Cambria Math"/>
                            <a:ea typeface="Cambria Math"/>
                          </a:rPr>
                          <m:t>𝑆</m:t>
                        </m:r>
                      </m:den>
                    </m:f>
                    <m:sSup>
                      <m:sSupPr>
                        <m:ctrlPr>
                          <a:rPr lang="en-US" i="1">
                            <a:latin typeface="Cambria Math"/>
                            <a:ea typeface="Cambria Math"/>
                          </a:rPr>
                        </m:ctrlPr>
                      </m:sSupPr>
                      <m:e>
                        <m:d>
                          <m:dPr>
                            <m:ctrlPr>
                              <a:rPr lang="en-US" i="1">
                                <a:latin typeface="Cambria Math"/>
                                <a:ea typeface="Cambria Math"/>
                              </a:rPr>
                            </m:ctrlPr>
                          </m:dPr>
                          <m:e>
                            <m:f>
                              <m:fPr>
                                <m:ctrlPr>
                                  <a:rPr lang="en-US" i="1">
                                    <a:latin typeface="Cambria Math"/>
                                    <a:ea typeface="Cambria Math"/>
                                  </a:rPr>
                                </m:ctrlPr>
                              </m:fPr>
                              <m:num>
                                <m:r>
                                  <a:rPr lang="en-US" b="0" i="1" smtClean="0">
                                    <a:latin typeface="Cambria Math"/>
                                    <a:ea typeface="Cambria Math"/>
                                  </a:rPr>
                                  <m:t>3</m:t>
                                </m:r>
                              </m:num>
                              <m:den>
                                <m:r>
                                  <a:rPr lang="en-US" b="0" i="1" smtClean="0">
                                    <a:latin typeface="Cambria Math"/>
                                    <a:ea typeface="Cambria Math"/>
                                  </a:rPr>
                                  <m:t>2</m:t>
                                </m:r>
                              </m:den>
                            </m:f>
                          </m:e>
                        </m:d>
                      </m:e>
                      <m:sup>
                        <m:r>
                          <a:rPr lang="en-US" i="1">
                            <a:latin typeface="Cambria Math"/>
                            <a:ea typeface="Cambria Math"/>
                          </a:rPr>
                          <m:t>(1−</m:t>
                        </m:r>
                        <m:r>
                          <a:rPr lang="en-US" i="1">
                            <a:latin typeface="Cambria Math"/>
                            <a:ea typeface="Cambria Math"/>
                          </a:rPr>
                          <m:t>𝑜</m:t>
                        </m:r>
                        <m:d>
                          <m:dPr>
                            <m:ctrlPr>
                              <a:rPr lang="en-US" i="1">
                                <a:latin typeface="Cambria Math"/>
                                <a:ea typeface="Cambria Math"/>
                              </a:rPr>
                            </m:ctrlPr>
                          </m:dPr>
                          <m:e>
                            <m:r>
                              <a:rPr lang="en-US" i="1">
                                <a:latin typeface="Cambria Math"/>
                                <a:ea typeface="Cambria Math"/>
                              </a:rPr>
                              <m:t>1</m:t>
                            </m:r>
                          </m:e>
                        </m:d>
                        <m:r>
                          <a:rPr lang="en-US" i="1">
                            <a:latin typeface="Cambria Math"/>
                            <a:ea typeface="Cambria Math"/>
                          </a:rPr>
                          <m:t>)</m:t>
                        </m:r>
                        <m:sSup>
                          <m:sSupPr>
                            <m:ctrlPr>
                              <a:rPr lang="en-US" i="1" smtClean="0">
                                <a:solidFill>
                                  <a:srgbClr val="C00000"/>
                                </a:solidFill>
                                <a:latin typeface="Cambria Math"/>
                                <a:ea typeface="Cambria Math"/>
                              </a:rPr>
                            </m:ctrlPr>
                          </m:sSupPr>
                          <m:e>
                            <m:r>
                              <a:rPr lang="en-US" i="1">
                                <a:solidFill>
                                  <a:srgbClr val="C00000"/>
                                </a:solidFill>
                                <a:latin typeface="Cambria Math"/>
                                <a:ea typeface="Cambria Math"/>
                              </a:rPr>
                              <m:t>𝑛</m:t>
                            </m:r>
                          </m:e>
                          <m:sup>
                            <m:r>
                              <a:rPr lang="en-US" i="1">
                                <a:solidFill>
                                  <a:srgbClr val="C00000"/>
                                </a:solidFill>
                                <a:latin typeface="Cambria Math"/>
                                <a:ea typeface="Cambria Math"/>
                              </a:rPr>
                              <m:t>2</m:t>
                            </m:r>
                          </m:sup>
                        </m:sSup>
                      </m:sup>
                    </m:sSup>
                    <m:r>
                      <a:rPr lang="en-US" b="0" i="1" smtClean="0">
                        <a:latin typeface="Cambria Math"/>
                        <a:ea typeface="Cambria Math"/>
                      </a:rPr>
                      <m:t>,</m:t>
                    </m:r>
                  </m:oMath>
                </a14:m>
                <a:endParaRPr lang="en-US" dirty="0" smtClean="0"/>
              </a:p>
              <a:p>
                <a:endParaRPr lang="en-US" dirty="0" smtClean="0"/>
              </a:p>
              <a:p>
                <a:endParaRPr lang="en-US" dirty="0" smtClean="0"/>
              </a:p>
              <a:p>
                <a:r>
                  <a:rPr lang="en-US" dirty="0" smtClean="0"/>
                  <a:t>So since </a:t>
                </a:r>
                <a14:m>
                  <m:oMath xmlns:m="http://schemas.openxmlformats.org/officeDocument/2006/math">
                    <m:r>
                      <a:rPr lang="en-US" b="0" i="1" smtClean="0">
                        <a:solidFill>
                          <a:schemeClr val="accent3">
                            <a:lumMod val="50000"/>
                          </a:schemeClr>
                        </a:solidFill>
                        <a:latin typeface="Cambria Math"/>
                      </a:rPr>
                      <m:t>𝑘</m:t>
                    </m:r>
                    <m:r>
                      <a:rPr lang="en-US" b="0" i="1" smtClean="0">
                        <a:latin typeface="Cambria Math"/>
                        <a:ea typeface="Cambria Math"/>
                      </a:rPr>
                      <m:t>=</m:t>
                    </m:r>
                    <m:r>
                      <m:rPr>
                        <m:sty m:val="p"/>
                      </m:rPr>
                      <a:rPr lang="el-GR" i="1">
                        <a:solidFill>
                          <a:srgbClr val="C00000"/>
                        </a:solidFill>
                        <a:latin typeface="Cambria Math"/>
                        <a:ea typeface="Cambria Math"/>
                      </a:rPr>
                      <m:t>ω</m:t>
                    </m:r>
                    <m:r>
                      <a:rPr lang="en-US">
                        <a:solidFill>
                          <a:srgbClr val="C00000"/>
                        </a:solidFill>
                        <a:latin typeface="Cambria Math"/>
                        <a:ea typeface="Cambria Math"/>
                      </a:rPr>
                      <m:t>(1)</m:t>
                    </m:r>
                  </m:oMath>
                </a14:m>
                <a:r>
                  <a:rPr lang="en-US" dirty="0" smtClean="0"/>
                  <a:t>, </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143000"/>
                <a:ext cx="8229600" cy="4876800"/>
              </a:xfrm>
              <a:blipFill rotWithShape="1">
                <a:blip r:embed="rId3"/>
                <a:stretch>
                  <a:fillRect l="-1630"/>
                </a:stretch>
              </a:blipFill>
            </p:spPr>
            <p:txBody>
              <a:bodyPr/>
              <a:lstStyle/>
              <a:p>
                <a:r>
                  <a:rPr lang="en-US">
                    <a:noFill/>
                  </a:rPr>
                  <a:t> </a:t>
                </a:r>
              </a:p>
            </p:txBody>
          </p:sp>
        </mc:Fallback>
      </mc:AlternateContent>
      <p:sp>
        <p:nvSpPr>
          <p:cNvPr id="3" name="TextBox 2"/>
          <p:cNvSpPr txBox="1"/>
          <p:nvPr/>
        </p:nvSpPr>
        <p:spPr>
          <a:xfrm>
            <a:off x="7467600" y="5200471"/>
            <a:ext cx="963725" cy="1200329"/>
          </a:xfrm>
          <a:prstGeom prst="rect">
            <a:avLst/>
          </a:prstGeom>
          <a:noFill/>
        </p:spPr>
        <p:txBody>
          <a:bodyPr wrap="none" rtlCol="0">
            <a:spAutoFit/>
          </a:bodyPr>
          <a:lstStyle/>
          <a:p>
            <a:r>
              <a:rPr lang="en-US" sz="7200" b="1" dirty="0" smtClean="0">
                <a:sym typeface="Wingdings"/>
              </a:rPr>
              <a:t></a:t>
            </a:r>
            <a:endParaRPr lang="en-US" sz="7200" b="1" dirty="0"/>
          </a:p>
        </p:txBody>
      </p:sp>
      <mc:AlternateContent xmlns:mc="http://schemas.openxmlformats.org/markup-compatibility/2006" xmlns:a14="http://schemas.microsoft.com/office/drawing/2010/main">
        <mc:Choice Requires="a14">
          <p:sp>
            <p:nvSpPr>
              <p:cNvPr id="7" name="TextBox 6"/>
              <p:cNvSpPr txBox="1"/>
              <p:nvPr/>
            </p:nvSpPr>
            <p:spPr>
              <a:xfrm>
                <a:off x="304800" y="1219200"/>
                <a:ext cx="8468216" cy="13731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r>
                        <a:rPr lang="en-US" sz="3200" b="0" i="1" smtClean="0">
                          <a:solidFill>
                            <a:schemeClr val="tx2"/>
                          </a:solidFill>
                          <a:latin typeface="Cambria Math"/>
                        </a:rPr>
                        <m:t>𝑚</m:t>
                      </m:r>
                      <m:sSup>
                        <m:sSupPr>
                          <m:ctrlPr>
                            <a:rPr lang="en-US" sz="3200" b="0" i="1" smtClean="0">
                              <a:latin typeface="Cambria Math"/>
                            </a:rPr>
                          </m:ctrlPr>
                        </m:sSupPr>
                        <m:e>
                          <m:d>
                            <m:dPr>
                              <m:ctrlPr>
                                <a:rPr lang="en-US" sz="3200" b="0" i="1" smtClean="0">
                                  <a:latin typeface="Cambria Math"/>
                                </a:rPr>
                              </m:ctrlPr>
                            </m:dPr>
                            <m:e>
                              <m:f>
                                <m:fPr>
                                  <m:ctrlPr>
                                    <a:rPr lang="en-US" sz="3200" b="0" i="1" smtClean="0">
                                      <a:latin typeface="Cambria Math"/>
                                    </a:rPr>
                                  </m:ctrlPr>
                                </m:fPr>
                                <m:num>
                                  <m:r>
                                    <a:rPr lang="en-US" sz="3200" b="0" i="1" smtClean="0">
                                      <a:latin typeface="Cambria Math"/>
                                    </a:rPr>
                                    <m:t>𝑇</m:t>
                                  </m:r>
                                </m:num>
                                <m:den>
                                  <m:r>
                                    <a:rPr lang="en-US" sz="3200" b="0" i="1" smtClean="0">
                                      <a:solidFill>
                                        <a:schemeClr val="tx2"/>
                                      </a:solidFill>
                                      <a:latin typeface="Cambria Math"/>
                                    </a:rPr>
                                    <m:t>𝑚</m:t>
                                  </m:r>
                                </m:den>
                              </m:f>
                            </m:e>
                          </m:d>
                        </m:e>
                        <m:sup>
                          <m:r>
                            <a:rPr lang="en-US" sz="3200" b="0" i="1" smtClean="0">
                              <a:solidFill>
                                <a:schemeClr val="accent3">
                                  <a:lumMod val="50000"/>
                                </a:schemeClr>
                              </a:solidFill>
                              <a:latin typeface="Cambria Math"/>
                            </a:rPr>
                            <m:t>𝑘</m:t>
                          </m:r>
                        </m:sup>
                      </m:sSup>
                      <m:sSup>
                        <m:sSupPr>
                          <m:ctrlPr>
                            <a:rPr lang="en-US" sz="3200" i="1">
                              <a:latin typeface="Cambria Math"/>
                              <a:ea typeface="Cambria Math"/>
                            </a:rPr>
                          </m:ctrlPr>
                        </m:sSupPr>
                        <m:e>
                          <m:d>
                            <m:dPr>
                              <m:ctrlPr>
                                <a:rPr lang="en-US" sz="3200" i="1">
                                  <a:latin typeface="Cambria Math"/>
                                  <a:ea typeface="Cambria Math"/>
                                </a:rPr>
                              </m:ctrlPr>
                            </m:dPr>
                            <m:e>
                              <m:f>
                                <m:fPr>
                                  <m:ctrlPr>
                                    <a:rPr lang="en-US" sz="3200" i="1">
                                      <a:latin typeface="Cambria Math"/>
                                      <a:ea typeface="Cambria Math"/>
                                    </a:rPr>
                                  </m:ctrlPr>
                                </m:fPr>
                                <m:num>
                                  <m:r>
                                    <a:rPr lang="en-US" sz="3200" i="1">
                                      <a:latin typeface="Cambria Math"/>
                                      <a:ea typeface="Cambria Math"/>
                                    </a:rPr>
                                    <m:t>2</m:t>
                                  </m:r>
                                </m:num>
                                <m:den>
                                  <m:r>
                                    <a:rPr lang="en-US" sz="3200" i="1">
                                      <a:latin typeface="Cambria Math"/>
                                      <a:ea typeface="Cambria Math"/>
                                    </a:rPr>
                                    <m:t>3</m:t>
                                  </m:r>
                                </m:den>
                              </m:f>
                            </m:e>
                          </m:d>
                        </m:e>
                        <m:sup>
                          <m:r>
                            <a:rPr lang="en-US" sz="3200" b="0" i="1" smtClean="0">
                              <a:solidFill>
                                <a:schemeClr val="accent3">
                                  <a:lumMod val="50000"/>
                                </a:schemeClr>
                              </a:solidFill>
                              <a:latin typeface="Cambria Math"/>
                              <a:ea typeface="Cambria Math"/>
                            </a:rPr>
                            <m:t>𝑘</m:t>
                          </m:r>
                          <m:d>
                            <m:dPr>
                              <m:ctrlPr>
                                <a:rPr lang="en-US" sz="3200" b="0" i="1" smtClean="0">
                                  <a:latin typeface="Cambria Math"/>
                                  <a:ea typeface="Cambria Math"/>
                                </a:rPr>
                              </m:ctrlPr>
                            </m:dPr>
                            <m:e>
                              <m:r>
                                <a:rPr lang="en-US" sz="3200" b="0" i="1" smtClean="0">
                                  <a:latin typeface="Cambria Math"/>
                                  <a:ea typeface="Cambria Math"/>
                                </a:rPr>
                                <m:t>1</m:t>
                              </m:r>
                              <m:r>
                                <a:rPr lang="en-US" sz="3200" i="1">
                                  <a:latin typeface="Cambria Math"/>
                                  <a:ea typeface="Cambria Math"/>
                                </a:rPr>
                                <m:t>−</m:t>
                              </m:r>
                              <m:r>
                                <a:rPr lang="en-US" sz="3200" i="1">
                                  <a:latin typeface="Cambria Math"/>
                                  <a:ea typeface="Cambria Math"/>
                                </a:rPr>
                                <m:t>𝑜</m:t>
                              </m:r>
                              <m:d>
                                <m:dPr>
                                  <m:ctrlPr>
                                    <a:rPr lang="en-US" sz="3200" i="1">
                                      <a:latin typeface="Cambria Math"/>
                                      <a:ea typeface="Cambria Math"/>
                                    </a:rPr>
                                  </m:ctrlPr>
                                </m:dPr>
                                <m:e>
                                  <m:r>
                                    <a:rPr lang="en-US" sz="3200" i="1">
                                      <a:latin typeface="Cambria Math"/>
                                      <a:ea typeface="Cambria Math"/>
                                    </a:rPr>
                                    <m:t>1</m:t>
                                  </m:r>
                                </m:e>
                              </m:d>
                            </m:e>
                          </m:d>
                          <m:sSup>
                            <m:sSupPr>
                              <m:ctrlPr>
                                <a:rPr lang="en-US" sz="3200" i="1" smtClean="0">
                                  <a:solidFill>
                                    <a:srgbClr val="C00000"/>
                                  </a:solidFill>
                                  <a:latin typeface="Cambria Math"/>
                                  <a:ea typeface="Cambria Math"/>
                                </a:rPr>
                              </m:ctrlPr>
                            </m:sSupPr>
                            <m:e>
                              <m:r>
                                <a:rPr lang="en-US" sz="3200" i="1" smtClean="0">
                                  <a:solidFill>
                                    <a:srgbClr val="C00000"/>
                                  </a:solidFill>
                                  <a:latin typeface="Cambria Math"/>
                                  <a:ea typeface="Cambria Math"/>
                                </a:rPr>
                                <m:t>𝑛</m:t>
                              </m:r>
                            </m:e>
                            <m:sup>
                              <m:r>
                                <a:rPr lang="en-US" sz="3200" i="1">
                                  <a:solidFill>
                                    <a:srgbClr val="C00000"/>
                                  </a:solidFill>
                                  <a:latin typeface="Cambria Math"/>
                                  <a:ea typeface="Cambria Math"/>
                                </a:rPr>
                                <m:t>2</m:t>
                              </m:r>
                            </m:sup>
                          </m:sSup>
                        </m:sup>
                      </m:sSup>
                      <m:r>
                        <a:rPr lang="en-US" sz="3200" b="0" i="1" smtClean="0">
                          <a:latin typeface="Cambria Math"/>
                          <a:ea typeface="Cambria Math"/>
                        </a:rPr>
                        <m:t>+</m:t>
                      </m:r>
                      <m:r>
                        <a:rPr lang="en-US" sz="3200" b="0" i="1" smtClean="0">
                          <a:solidFill>
                            <a:schemeClr val="tx2"/>
                          </a:solidFill>
                          <a:latin typeface="Cambria Math"/>
                          <a:ea typeface="Cambria Math"/>
                        </a:rPr>
                        <m:t>𝑚</m:t>
                      </m:r>
                      <m:r>
                        <a:rPr lang="en-US" sz="3200" b="0" i="1" smtClean="0">
                          <a:latin typeface="Cambria Math"/>
                          <a:ea typeface="Cambria Math"/>
                        </a:rPr>
                        <m:t>𝑆</m:t>
                      </m:r>
                      <m:sSup>
                        <m:sSupPr>
                          <m:ctrlPr>
                            <a:rPr lang="en-US" sz="3200" i="1" smtClean="0">
                              <a:latin typeface="Cambria Math"/>
                              <a:ea typeface="Cambria Math"/>
                            </a:rPr>
                          </m:ctrlPr>
                        </m:sSupPr>
                        <m:e>
                          <m:d>
                            <m:dPr>
                              <m:ctrlPr>
                                <a:rPr lang="en-US" sz="3200" i="1">
                                  <a:latin typeface="Cambria Math"/>
                                  <a:ea typeface="Cambria Math"/>
                                </a:rPr>
                              </m:ctrlPr>
                            </m:dPr>
                            <m:e>
                              <m:f>
                                <m:fPr>
                                  <m:ctrlPr>
                                    <a:rPr lang="en-US" sz="3200" i="1">
                                      <a:latin typeface="Cambria Math"/>
                                      <a:ea typeface="Cambria Math"/>
                                    </a:rPr>
                                  </m:ctrlPr>
                                </m:fPr>
                                <m:num>
                                  <m:r>
                                    <a:rPr lang="en-US" sz="3200" i="1">
                                      <a:latin typeface="Cambria Math"/>
                                      <a:ea typeface="Cambria Math"/>
                                    </a:rPr>
                                    <m:t>2</m:t>
                                  </m:r>
                                </m:num>
                                <m:den>
                                  <m:r>
                                    <a:rPr lang="en-US" sz="3200" i="1">
                                      <a:latin typeface="Cambria Math"/>
                                      <a:ea typeface="Cambria Math"/>
                                    </a:rPr>
                                    <m:t>3</m:t>
                                  </m:r>
                                </m:den>
                              </m:f>
                            </m:e>
                          </m:d>
                        </m:e>
                        <m:sup>
                          <m:r>
                            <a:rPr lang="en-US" sz="3200" i="1">
                              <a:latin typeface="Cambria Math"/>
                              <a:ea typeface="Cambria Math"/>
                            </a:rPr>
                            <m:t>(</m:t>
                          </m:r>
                          <m:r>
                            <a:rPr lang="en-US" sz="3200" b="0" i="1" smtClean="0">
                              <a:latin typeface="Cambria Math"/>
                              <a:ea typeface="Cambria Math"/>
                            </a:rPr>
                            <m:t>1</m:t>
                          </m:r>
                          <m:r>
                            <a:rPr lang="en-US" sz="3200" i="1">
                              <a:latin typeface="Cambria Math"/>
                              <a:ea typeface="Cambria Math"/>
                            </a:rPr>
                            <m:t>−</m:t>
                          </m:r>
                          <m:r>
                            <a:rPr lang="en-US" sz="3200" i="1">
                              <a:latin typeface="Cambria Math"/>
                              <a:ea typeface="Cambria Math"/>
                            </a:rPr>
                            <m:t>𝑜</m:t>
                          </m:r>
                          <m:d>
                            <m:dPr>
                              <m:ctrlPr>
                                <a:rPr lang="en-US" sz="3200" i="1">
                                  <a:latin typeface="Cambria Math"/>
                                  <a:ea typeface="Cambria Math"/>
                                </a:rPr>
                              </m:ctrlPr>
                            </m:dPr>
                            <m:e>
                              <m:r>
                                <a:rPr lang="en-US" sz="3200" i="1">
                                  <a:latin typeface="Cambria Math"/>
                                  <a:ea typeface="Cambria Math"/>
                                </a:rPr>
                                <m:t>1</m:t>
                              </m:r>
                            </m:e>
                          </m:d>
                          <m:r>
                            <a:rPr lang="en-US" sz="3200" i="1">
                              <a:latin typeface="Cambria Math"/>
                              <a:ea typeface="Cambria Math"/>
                            </a:rPr>
                            <m:t>)</m:t>
                          </m:r>
                          <m:sSup>
                            <m:sSupPr>
                              <m:ctrlPr>
                                <a:rPr lang="en-US" sz="3200" i="1" smtClean="0">
                                  <a:solidFill>
                                    <a:srgbClr val="C00000"/>
                                  </a:solidFill>
                                  <a:latin typeface="Cambria Math"/>
                                  <a:ea typeface="Cambria Math"/>
                                </a:rPr>
                              </m:ctrlPr>
                            </m:sSupPr>
                            <m:e>
                              <m:r>
                                <a:rPr lang="en-US" sz="3200" i="1">
                                  <a:solidFill>
                                    <a:srgbClr val="C00000"/>
                                  </a:solidFill>
                                  <a:latin typeface="Cambria Math"/>
                                  <a:ea typeface="Cambria Math"/>
                                </a:rPr>
                                <m:t>𝑛</m:t>
                              </m:r>
                            </m:e>
                            <m:sup>
                              <m:r>
                                <a:rPr lang="en-US" sz="3200" i="1">
                                  <a:solidFill>
                                    <a:srgbClr val="C00000"/>
                                  </a:solidFill>
                                  <a:latin typeface="Cambria Math"/>
                                  <a:ea typeface="Cambria Math"/>
                                </a:rPr>
                                <m:t>2</m:t>
                              </m:r>
                            </m:sup>
                          </m:sSup>
                        </m:sup>
                      </m:sSup>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304800" y="1219200"/>
                <a:ext cx="8468216" cy="137313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33600" y="3124200"/>
                <a:ext cx="7086600" cy="13731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a:rPr>
                          </m:ctrlPr>
                        </m:sSupPr>
                        <m:e>
                          <m:r>
                            <a:rPr lang="en-US" sz="3200" b="0" i="1" smtClean="0">
                              <a:latin typeface="Cambria Math"/>
                            </a:rPr>
                            <m:t>𝑇</m:t>
                          </m:r>
                        </m:e>
                        <m:sup>
                          <m:r>
                            <a:rPr lang="en-US" sz="3200" b="0" i="1" smtClean="0">
                              <a:solidFill>
                                <a:schemeClr val="accent3">
                                  <a:lumMod val="50000"/>
                                </a:schemeClr>
                              </a:solidFill>
                              <a:latin typeface="Cambria Math"/>
                            </a:rPr>
                            <m:t>𝑘</m:t>
                          </m:r>
                        </m:sup>
                      </m:sSup>
                      <m:sSup>
                        <m:sSupPr>
                          <m:ctrlPr>
                            <a:rPr lang="en-US" sz="3200" b="0" i="1" smtClean="0">
                              <a:latin typeface="Cambria Math"/>
                            </a:rPr>
                          </m:ctrlPr>
                        </m:sSupPr>
                        <m:e>
                          <m:r>
                            <a:rPr lang="en-US" sz="3200" b="0" i="1" smtClean="0">
                              <a:latin typeface="Cambria Math"/>
                            </a:rPr>
                            <m:t>𝑆</m:t>
                          </m:r>
                        </m:e>
                        <m:sup>
                          <m:r>
                            <a:rPr lang="en-US" sz="3200" b="0" i="1" smtClean="0">
                              <a:solidFill>
                                <a:schemeClr val="accent3">
                                  <a:lumMod val="50000"/>
                                </a:schemeClr>
                              </a:solidFill>
                              <a:latin typeface="Cambria Math"/>
                            </a:rPr>
                            <m:t>𝑘</m:t>
                          </m:r>
                          <m:r>
                            <a:rPr lang="en-US" sz="3200" b="0" i="1" smtClean="0">
                              <a:solidFill>
                                <a:schemeClr val="accent3">
                                  <a:lumMod val="50000"/>
                                </a:schemeClr>
                              </a:solidFill>
                              <a:latin typeface="Cambria Math"/>
                            </a:rPr>
                            <m:t>−1</m:t>
                          </m:r>
                        </m:sup>
                      </m:sSup>
                      <m:r>
                        <a:rPr lang="en-US" sz="3200" b="0" i="1" smtClean="0">
                          <a:latin typeface="Cambria Math"/>
                        </a:rPr>
                        <m:t>≥</m:t>
                      </m:r>
                      <m:f>
                        <m:fPr>
                          <m:ctrlPr>
                            <a:rPr lang="en-US" sz="3200" b="0" i="1" smtClean="0">
                              <a:latin typeface="Cambria Math"/>
                            </a:rPr>
                          </m:ctrlPr>
                        </m:fPr>
                        <m:num>
                          <m:r>
                            <a:rPr lang="en-US" sz="3200" b="0" i="1" smtClean="0">
                              <a:latin typeface="Cambria Math"/>
                            </a:rPr>
                            <m:t>1</m:t>
                          </m:r>
                        </m:num>
                        <m:den>
                          <m:r>
                            <a:rPr lang="en-US" sz="3200" b="0" i="1" smtClean="0">
                              <a:latin typeface="Cambria Math"/>
                            </a:rPr>
                            <m:t>2</m:t>
                          </m:r>
                        </m:den>
                      </m:f>
                      <m:sSup>
                        <m:sSupPr>
                          <m:ctrlPr>
                            <a:rPr lang="el-GR" sz="3200" i="1">
                              <a:latin typeface="Cambria Math"/>
                            </a:rPr>
                          </m:ctrlPr>
                        </m:sSupPr>
                        <m:e>
                          <m:d>
                            <m:dPr>
                              <m:ctrlPr>
                                <a:rPr lang="el-GR" sz="3200" i="1">
                                  <a:latin typeface="Cambria Math"/>
                                </a:rPr>
                              </m:ctrlPr>
                            </m:dPr>
                            <m:e>
                              <m:f>
                                <m:fPr>
                                  <m:ctrlPr>
                                    <a:rPr lang="el-GR" sz="3200" i="1">
                                      <a:latin typeface="Cambria Math"/>
                                    </a:rPr>
                                  </m:ctrlPr>
                                </m:fPr>
                                <m:num>
                                  <m:r>
                                    <a:rPr lang="en-US" sz="3200" i="1">
                                      <a:latin typeface="Cambria Math"/>
                                    </a:rPr>
                                    <m:t>3</m:t>
                                  </m:r>
                                </m:num>
                                <m:den>
                                  <m:r>
                                    <a:rPr lang="en-US" sz="3200" i="1">
                                      <a:latin typeface="Cambria Math"/>
                                    </a:rPr>
                                    <m:t>2</m:t>
                                  </m:r>
                                </m:den>
                              </m:f>
                            </m:e>
                          </m:d>
                        </m:e>
                        <m:sup>
                          <m:r>
                            <a:rPr lang="en-US" sz="3200" i="1">
                              <a:latin typeface="Cambria Math"/>
                            </a:rPr>
                            <m:t>(</m:t>
                          </m:r>
                          <m:r>
                            <a:rPr lang="en-US" sz="3200" i="1" smtClean="0">
                              <a:solidFill>
                                <a:schemeClr val="accent3">
                                  <a:lumMod val="50000"/>
                                </a:schemeClr>
                              </a:solidFill>
                              <a:latin typeface="Cambria Math"/>
                            </a:rPr>
                            <m:t>2</m:t>
                          </m:r>
                          <m:r>
                            <a:rPr lang="en-US" sz="3200" i="1" smtClean="0">
                              <a:solidFill>
                                <a:schemeClr val="accent3">
                                  <a:lumMod val="50000"/>
                                </a:schemeClr>
                              </a:solidFill>
                              <a:latin typeface="Cambria Math"/>
                            </a:rPr>
                            <m:t>𝑘</m:t>
                          </m:r>
                          <m:r>
                            <a:rPr lang="en-US" sz="3200" i="1" smtClean="0">
                              <a:solidFill>
                                <a:schemeClr val="accent3">
                                  <a:lumMod val="50000"/>
                                </a:schemeClr>
                              </a:solidFill>
                              <a:latin typeface="Cambria Math"/>
                            </a:rPr>
                            <m:t>−1)</m:t>
                          </m:r>
                          <m:d>
                            <m:dPr>
                              <m:ctrlPr>
                                <a:rPr lang="en-US" sz="3200" i="1">
                                  <a:latin typeface="Cambria Math"/>
                                </a:rPr>
                              </m:ctrlPr>
                            </m:dPr>
                            <m:e>
                              <m:r>
                                <a:rPr lang="en-US" sz="3200" i="1">
                                  <a:latin typeface="Cambria Math"/>
                                </a:rPr>
                                <m:t>1−</m:t>
                              </m:r>
                              <m:r>
                                <a:rPr lang="en-US" sz="3200" i="1">
                                  <a:latin typeface="Cambria Math"/>
                                </a:rPr>
                                <m:t>𝑜</m:t>
                              </m:r>
                              <m:d>
                                <m:dPr>
                                  <m:ctrlPr>
                                    <a:rPr lang="en-US" sz="3200" i="1">
                                      <a:latin typeface="Cambria Math"/>
                                    </a:rPr>
                                  </m:ctrlPr>
                                </m:dPr>
                                <m:e>
                                  <m:r>
                                    <a:rPr lang="en-US" sz="3200" i="1">
                                      <a:latin typeface="Cambria Math"/>
                                    </a:rPr>
                                    <m:t>1</m:t>
                                  </m:r>
                                </m:e>
                              </m:d>
                            </m:e>
                          </m:d>
                          <m:sSup>
                            <m:sSupPr>
                              <m:ctrlPr>
                                <a:rPr lang="en-US" sz="3200" i="1" smtClean="0">
                                  <a:solidFill>
                                    <a:srgbClr val="C00000"/>
                                  </a:solidFill>
                                  <a:latin typeface="Cambria Math"/>
                                </a:rPr>
                              </m:ctrlPr>
                            </m:sSupPr>
                            <m:e>
                              <m:r>
                                <a:rPr lang="en-US" sz="3200" i="1">
                                  <a:solidFill>
                                    <a:srgbClr val="C00000"/>
                                  </a:solidFill>
                                  <a:latin typeface="Cambria Math"/>
                                </a:rPr>
                                <m:t>𝑛</m:t>
                              </m:r>
                            </m:e>
                            <m:sup>
                              <m:r>
                                <a:rPr lang="en-US" sz="3200" i="1">
                                  <a:solidFill>
                                    <a:srgbClr val="C00000"/>
                                  </a:solidFill>
                                  <a:latin typeface="Cambria Math"/>
                                </a:rPr>
                                <m:t>2</m:t>
                              </m:r>
                            </m:sup>
                          </m:sSup>
                        </m:sup>
                      </m:sSup>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2133600" y="3124200"/>
                <a:ext cx="7086600" cy="137313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33400" y="5103867"/>
                <a:ext cx="7086600" cy="13731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𝑇𝑆</m:t>
                      </m:r>
                      <m:r>
                        <a:rPr lang="en-US" sz="3200" b="0" i="1" smtClean="0">
                          <a:latin typeface="Cambria Math"/>
                        </a:rPr>
                        <m:t>≥</m:t>
                      </m:r>
                      <m:sSup>
                        <m:sSupPr>
                          <m:ctrlPr>
                            <a:rPr lang="el-GR" sz="3200" i="1">
                              <a:latin typeface="Cambria Math"/>
                            </a:rPr>
                          </m:ctrlPr>
                        </m:sSupPr>
                        <m:e>
                          <m:d>
                            <m:dPr>
                              <m:ctrlPr>
                                <a:rPr lang="el-GR" sz="3200" i="1">
                                  <a:latin typeface="Cambria Math"/>
                                </a:rPr>
                              </m:ctrlPr>
                            </m:dPr>
                            <m:e>
                              <m:f>
                                <m:fPr>
                                  <m:ctrlPr>
                                    <a:rPr lang="el-GR" sz="3200" i="1">
                                      <a:latin typeface="Cambria Math"/>
                                    </a:rPr>
                                  </m:ctrlPr>
                                </m:fPr>
                                <m:num>
                                  <m:r>
                                    <a:rPr lang="en-US" sz="3200" i="1">
                                      <a:latin typeface="Cambria Math"/>
                                    </a:rPr>
                                    <m:t>9</m:t>
                                  </m:r>
                                </m:num>
                                <m:den>
                                  <m:r>
                                    <a:rPr lang="en-US" sz="3200" i="1">
                                      <a:latin typeface="Cambria Math"/>
                                    </a:rPr>
                                    <m:t>4</m:t>
                                  </m:r>
                                </m:den>
                              </m:f>
                            </m:e>
                          </m:d>
                        </m:e>
                        <m:sup>
                          <m:d>
                            <m:dPr>
                              <m:ctrlPr>
                                <a:rPr lang="en-US" sz="3200" i="1">
                                  <a:latin typeface="Cambria Math"/>
                                </a:rPr>
                              </m:ctrlPr>
                            </m:dPr>
                            <m:e>
                              <m:r>
                                <a:rPr lang="en-US" sz="3200" i="1">
                                  <a:latin typeface="Cambria Math"/>
                                </a:rPr>
                                <m:t>1−</m:t>
                              </m:r>
                              <m:r>
                                <a:rPr lang="en-US" sz="3200" i="1">
                                  <a:latin typeface="Cambria Math"/>
                                </a:rPr>
                                <m:t>𝑜</m:t>
                              </m:r>
                              <m:d>
                                <m:dPr>
                                  <m:ctrlPr>
                                    <a:rPr lang="en-US" sz="3200" i="1">
                                      <a:latin typeface="Cambria Math"/>
                                    </a:rPr>
                                  </m:ctrlPr>
                                </m:dPr>
                                <m:e>
                                  <m:r>
                                    <a:rPr lang="en-US" sz="3200" i="1">
                                      <a:latin typeface="Cambria Math"/>
                                    </a:rPr>
                                    <m:t>1</m:t>
                                  </m:r>
                                </m:e>
                              </m:d>
                            </m:e>
                          </m:d>
                          <m:sSup>
                            <m:sSupPr>
                              <m:ctrlPr>
                                <a:rPr lang="en-US" sz="3200" i="1" smtClean="0">
                                  <a:solidFill>
                                    <a:srgbClr val="C00000"/>
                                  </a:solidFill>
                                  <a:latin typeface="Cambria Math"/>
                                </a:rPr>
                              </m:ctrlPr>
                            </m:sSupPr>
                            <m:e>
                              <m:r>
                                <a:rPr lang="en-US" sz="3200" i="1">
                                  <a:solidFill>
                                    <a:srgbClr val="C00000"/>
                                  </a:solidFill>
                                  <a:latin typeface="Cambria Math"/>
                                </a:rPr>
                                <m:t>𝑛</m:t>
                              </m:r>
                            </m:e>
                            <m:sup>
                              <m:r>
                                <a:rPr lang="en-US" sz="3200" i="1">
                                  <a:solidFill>
                                    <a:srgbClr val="C00000"/>
                                  </a:solidFill>
                                  <a:latin typeface="Cambria Math"/>
                                </a:rPr>
                                <m:t>2</m:t>
                              </m:r>
                            </m:sup>
                          </m:sSup>
                        </m:sup>
                      </m:sSup>
                      <m:r>
                        <a:rPr lang="en-US" sz="3200" b="0" i="1" smtClean="0">
                          <a:latin typeface="Cambria Math"/>
                        </a:rPr>
                        <m:t>=</m:t>
                      </m:r>
                      <m:sSup>
                        <m:sSupPr>
                          <m:ctrlPr>
                            <a:rPr lang="en-US" sz="3200" b="0" i="1" smtClean="0">
                              <a:latin typeface="Cambria Math"/>
                            </a:rPr>
                          </m:ctrlPr>
                        </m:sSupPr>
                        <m:e>
                          <m:r>
                            <a:rPr lang="en-US" sz="3200" b="0" i="1" smtClean="0">
                              <a:latin typeface="Cambria Math"/>
                            </a:rPr>
                            <m:t>2</m:t>
                          </m:r>
                        </m:e>
                        <m:sup>
                          <m:r>
                            <a:rPr lang="en-US" sz="3200" b="0" i="1" smtClean="0">
                              <a:latin typeface="Cambria Math"/>
                            </a:rPr>
                            <m:t>1.1699(1−</m:t>
                          </m:r>
                          <m:r>
                            <a:rPr lang="en-US" sz="3200" b="0" i="1" smtClean="0">
                              <a:latin typeface="Cambria Math"/>
                            </a:rPr>
                            <m:t>𝑜</m:t>
                          </m:r>
                          <m:d>
                            <m:dPr>
                              <m:ctrlPr>
                                <a:rPr lang="en-US" sz="3200" b="0" i="1" smtClean="0">
                                  <a:latin typeface="Cambria Math"/>
                                </a:rPr>
                              </m:ctrlPr>
                            </m:dPr>
                            <m:e>
                              <m:r>
                                <a:rPr lang="en-US" sz="3200" b="0" i="1" smtClean="0">
                                  <a:latin typeface="Cambria Math"/>
                                </a:rPr>
                                <m:t>1</m:t>
                              </m:r>
                            </m:e>
                          </m:d>
                          <m:r>
                            <a:rPr lang="en-US" sz="3200" b="0" i="1" smtClean="0">
                              <a:latin typeface="Cambria Math"/>
                            </a:rPr>
                            <m:t>)</m:t>
                          </m:r>
                          <m:sSup>
                            <m:sSupPr>
                              <m:ctrlPr>
                                <a:rPr lang="en-US" sz="3200" b="0" i="1" smtClean="0">
                                  <a:latin typeface="Cambria Math"/>
                                </a:rPr>
                              </m:ctrlPr>
                            </m:sSupPr>
                            <m:e>
                              <m:r>
                                <a:rPr lang="en-US" sz="3200" b="0" i="1" smtClean="0">
                                  <a:solidFill>
                                    <a:srgbClr val="C00000"/>
                                  </a:solidFill>
                                  <a:latin typeface="Cambria Math"/>
                                </a:rPr>
                                <m:t>𝑛</m:t>
                              </m:r>
                            </m:e>
                            <m:sup>
                              <m:r>
                                <a:rPr lang="en-US" sz="3200" b="0" i="1" smtClean="0">
                                  <a:solidFill>
                                    <a:srgbClr val="C00000"/>
                                  </a:solidFill>
                                  <a:latin typeface="Cambria Math"/>
                                </a:rPr>
                                <m:t>2</m:t>
                              </m:r>
                            </m:sup>
                          </m:sSup>
                        </m:sup>
                      </m:sSup>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533400" y="5103867"/>
                <a:ext cx="7086600" cy="1373133"/>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23770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dirty="0"/>
              <a:t>Regular Resolution </a:t>
            </a:r>
            <a:endParaRPr lang="en-US" dirty="0"/>
          </a:p>
        </p:txBody>
      </p:sp>
      <p:sp>
        <p:nvSpPr>
          <p:cNvPr id="3" name="Content Placeholder 2"/>
          <p:cNvSpPr>
            <a:spLocks noGrp="1"/>
          </p:cNvSpPr>
          <p:nvPr>
            <p:ph idx="1"/>
          </p:nvPr>
        </p:nvSpPr>
        <p:spPr>
          <a:xfrm>
            <a:off x="457200" y="1371600"/>
            <a:ext cx="8229600" cy="4572000"/>
          </a:xfrm>
        </p:spPr>
        <p:txBody>
          <a:bodyPr>
            <a:normAutofit lnSpcReduction="10000"/>
          </a:bodyPr>
          <a:lstStyle/>
          <a:p>
            <a:r>
              <a:rPr lang="en-US" dirty="0" smtClean="0"/>
              <a:t>C</a:t>
            </a:r>
            <a:r>
              <a:rPr lang="en-US" dirty="0" smtClean="0"/>
              <a:t>an define partial information precisely</a:t>
            </a:r>
          </a:p>
          <a:p>
            <a:pPr lvl="5"/>
            <a:endParaRPr lang="en-US" sz="900" dirty="0" smtClean="0"/>
          </a:p>
          <a:p>
            <a:r>
              <a:rPr lang="en-US" dirty="0" smtClean="0"/>
              <a:t>Complexity is monotonic </a:t>
            </a:r>
            <a:r>
              <a:rPr lang="en-US" dirty="0" err="1" smtClean="0"/>
              <a:t>wrt</a:t>
            </a:r>
            <a:r>
              <a:rPr lang="en-US" dirty="0" smtClean="0"/>
              <a:t> proof DAG edges.</a:t>
            </a:r>
            <a:r>
              <a:rPr lang="en-US" dirty="0" smtClean="0"/>
              <a:t> </a:t>
            </a:r>
          </a:p>
          <a:p>
            <a:pPr lvl="8"/>
            <a:endParaRPr lang="en-US" sz="900" dirty="0" smtClean="0"/>
          </a:p>
          <a:p>
            <a:r>
              <a:rPr lang="en-US" dirty="0" smtClean="0">
                <a:solidFill>
                  <a:schemeClr val="accent3">
                    <a:lumMod val="50000"/>
                  </a:schemeClr>
                </a:solidFill>
              </a:rPr>
              <a:t>Random Adversary </a:t>
            </a:r>
            <a:r>
              <a:rPr lang="en-US" dirty="0" smtClean="0"/>
              <a:t>selects random assignments based on proof</a:t>
            </a:r>
          </a:p>
          <a:p>
            <a:pPr lvl="1"/>
            <a:r>
              <a:rPr lang="en-US" dirty="0" smtClean="0"/>
              <a:t> No </a:t>
            </a:r>
            <a:r>
              <a:rPr lang="en-US" dirty="0"/>
              <a:t>r</a:t>
            </a:r>
            <a:r>
              <a:rPr lang="en-US" dirty="0" smtClean="0"/>
              <a:t>andom restrictions</a:t>
            </a:r>
          </a:p>
          <a:p>
            <a:pPr lvl="6"/>
            <a:endParaRPr lang="en-US" sz="1050" dirty="0" smtClean="0"/>
          </a:p>
          <a:p>
            <a:r>
              <a:rPr lang="en-US" dirty="0" smtClean="0"/>
              <a:t>Precise information implies can apply division into epochs recursively</a:t>
            </a:r>
          </a:p>
        </p:txBody>
      </p:sp>
      <p:sp>
        <p:nvSpPr>
          <p:cNvPr id="4" name="TextBox 3"/>
          <p:cNvSpPr txBox="1"/>
          <p:nvPr/>
        </p:nvSpPr>
        <p:spPr>
          <a:xfrm>
            <a:off x="1676400" y="5867400"/>
            <a:ext cx="6254854" cy="584775"/>
          </a:xfrm>
          <a:prstGeom prst="rect">
            <a:avLst/>
          </a:prstGeom>
          <a:noFill/>
        </p:spPr>
        <p:txBody>
          <a:bodyPr wrap="none" rtlCol="0">
            <a:spAutoFit/>
          </a:bodyPr>
          <a:lstStyle/>
          <a:p>
            <a:r>
              <a:rPr lang="en-US" sz="3200" dirty="0" smtClean="0">
                <a:solidFill>
                  <a:schemeClr val="tx2"/>
                </a:solidFill>
              </a:rPr>
              <a:t>Yields </a:t>
            </a:r>
            <a:r>
              <a:rPr lang="en-US" sz="3200" dirty="0" err="1" smtClean="0">
                <a:solidFill>
                  <a:schemeClr val="tx2"/>
                </a:solidFill>
              </a:rPr>
              <a:t>superpolynomial</a:t>
            </a:r>
            <a:r>
              <a:rPr lang="en-US" sz="3200" dirty="0" smtClean="0">
                <a:solidFill>
                  <a:schemeClr val="tx2"/>
                </a:solidFill>
              </a:rPr>
              <a:t> lower bound</a:t>
            </a:r>
            <a:endParaRPr lang="en-US" sz="3200" dirty="0">
              <a:solidFill>
                <a:schemeClr val="tx2"/>
              </a:solidFill>
            </a:endParaRPr>
          </a:p>
        </p:txBody>
      </p:sp>
    </p:spTree>
    <p:extLst>
      <p:ext uri="{BB962C8B-B14F-4D97-AF65-F5344CB8AC3E}">
        <p14:creationId xmlns:p14="http://schemas.microsoft.com/office/powerpoint/2010/main" val="123060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Extend subdivision technique to General Resolution? </a:t>
            </a:r>
            <a:r>
              <a:rPr lang="en-US" dirty="0" smtClean="0"/>
              <a:t>This would settle Ben-</a:t>
            </a:r>
            <a:r>
              <a:rPr lang="en-US" dirty="0" err="1" smtClean="0"/>
              <a:t>Sasson’s</a:t>
            </a:r>
            <a:r>
              <a:rPr lang="en-US" dirty="0" smtClean="0"/>
              <a:t> question.</a:t>
            </a:r>
          </a:p>
          <a:p>
            <a:r>
              <a:rPr lang="en-US" dirty="0" smtClean="0"/>
              <a:t>Better bounds on his constant? A lower bound greater than 2 for General Resolution will require significant new technical insight.</a:t>
            </a:r>
          </a:p>
          <a:p>
            <a:r>
              <a:rPr lang="en-US" dirty="0" smtClean="0"/>
              <a:t>Other proof systems?</a:t>
            </a:r>
            <a:endParaRPr lang="en-US" dirty="0"/>
          </a:p>
          <a:p>
            <a:r>
              <a:rPr lang="en-US" dirty="0" smtClean="0"/>
              <a:t>Other cases for separating search paradigms:</a:t>
            </a:r>
            <a:br>
              <a:rPr lang="en-US" dirty="0" smtClean="0"/>
            </a:br>
            <a:r>
              <a:rPr lang="en-US" dirty="0" smtClean="0"/>
              <a:t>“dynamic programming” vs. “binary search”?</a:t>
            </a:r>
          </a:p>
        </p:txBody>
      </p:sp>
    </p:spTree>
    <p:extLst>
      <p:ext uri="{BB962C8B-B14F-4D97-AF65-F5344CB8AC3E}">
        <p14:creationId xmlns:p14="http://schemas.microsoft.com/office/powerpoint/2010/main" val="133436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Solvers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334000"/>
              </a:xfrm>
            </p:spPr>
            <p:txBody>
              <a:bodyPr>
                <a:normAutofit lnSpcReduction="10000"/>
              </a:bodyPr>
              <a:lstStyle/>
              <a:p>
                <a:r>
                  <a:rPr lang="en-US" dirty="0" smtClean="0"/>
                  <a:t>Well-known connection between SAT solvers based on Backtracking and Resolution. </a:t>
                </a:r>
              </a:p>
              <a:p>
                <a:r>
                  <a:rPr lang="en-US" dirty="0" smtClean="0"/>
                  <a:t>These algorithms are very powerful – historically very successful in SAT competitions, sometimes can quickly handle CNF’s with millions of variables.</a:t>
                </a:r>
              </a:p>
              <a:p>
                <a:r>
                  <a:rPr lang="en-US" dirty="0" smtClean="0"/>
                  <a:t>On </a:t>
                </a:r>
                <a:r>
                  <a:rPr lang="en-US" i="1" dirty="0" smtClean="0"/>
                  <a:t>negative</a:t>
                </a:r>
                <a:r>
                  <a:rPr lang="en-US" dirty="0" smtClean="0"/>
                  <a:t> SAT instances, computation history yields a Resolution proof.</a:t>
                </a:r>
                <a:r>
                  <a:rPr lang="en-US" dirty="0"/>
                  <a:t> </a:t>
                </a:r>
                <a:endParaRPr lang="en-US" dirty="0" smtClean="0"/>
              </a:p>
              <a:p>
                <a:pPr lvl="1"/>
                <a:r>
                  <a:rPr lang="en-US" dirty="0" smtClean="0"/>
                  <a:t>Tree-like </a:t>
                </a:r>
                <a:r>
                  <a:rPr lang="en-US" dirty="0"/>
                  <a:t>Resolution </a:t>
                </a:r>
                <a14:m>
                  <m:oMath xmlns:m="http://schemas.openxmlformats.org/officeDocument/2006/math">
                    <m:r>
                      <a:rPr lang="en-US" i="1">
                        <a:latin typeface="Cambria Math"/>
                        <a:ea typeface="Cambria Math"/>
                      </a:rPr>
                      <m:t>≈</m:t>
                    </m:r>
                  </m:oMath>
                </a14:m>
                <a:r>
                  <a:rPr lang="en-US" dirty="0"/>
                  <a:t> </a:t>
                </a:r>
                <a:r>
                  <a:rPr lang="en-US" dirty="0" smtClean="0"/>
                  <a:t>DPLL</a:t>
                </a:r>
              </a:p>
              <a:p>
                <a:pPr lvl="1"/>
                <a:r>
                  <a:rPr lang="en-US" dirty="0" smtClean="0"/>
                  <a:t>General </a:t>
                </a:r>
                <a:r>
                  <a:rPr lang="en-US" dirty="0"/>
                  <a:t>Resolution </a:t>
                </a:r>
                <a14:m>
                  <m:oMath xmlns:m="http://schemas.openxmlformats.org/officeDocument/2006/math">
                    <m:r>
                      <a:rPr lang="en-US" i="1">
                        <a:latin typeface="Cambria Math"/>
                        <a:ea typeface="Cambria Math"/>
                      </a:rPr>
                      <m:t>≈</m:t>
                    </m:r>
                  </m:oMath>
                </a14:m>
                <a:r>
                  <a:rPr lang="en-US" dirty="0"/>
                  <a:t> DPLL + Clause Learning, e.g. Chaff &amp; descendants</a:t>
                </a:r>
              </a:p>
              <a:p>
                <a:endParaRPr lang="en-US"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334000"/>
              </a:xfrm>
              <a:blipFill rotWithShape="1">
                <a:blip r:embed="rId2"/>
                <a:stretch>
                  <a:fillRect l="-1630" t="-2400" r="-963"/>
                </a:stretch>
              </a:blipFill>
            </p:spPr>
            <p:txBody>
              <a:bodyPr/>
              <a:lstStyle/>
              <a:p>
                <a:r>
                  <a:rPr lang="en-US">
                    <a:noFill/>
                  </a:rPr>
                  <a:t> </a:t>
                </a:r>
              </a:p>
            </p:txBody>
          </p:sp>
        </mc:Fallback>
      </mc:AlternateContent>
    </p:spTree>
    <p:extLst>
      <p:ext uri="{BB962C8B-B14F-4D97-AF65-F5344CB8AC3E}">
        <p14:creationId xmlns:p14="http://schemas.microsoft.com/office/powerpoint/2010/main" val="3220416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2938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4208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9761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2534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Resolution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76800"/>
              </a:xfrm>
            </p:spPr>
            <p:txBody>
              <a:bodyPr>
                <a:normAutofit/>
              </a:bodyPr>
              <a:lstStyle/>
              <a:p>
                <a:r>
                  <a:rPr lang="en-US" dirty="0" smtClean="0"/>
                  <a:t>Equivalence between Regular Resolution refutations and </a:t>
                </a:r>
                <a:r>
                  <a:rPr lang="en-US" i="1" dirty="0" smtClean="0"/>
                  <a:t>Read-Once Branching Program</a:t>
                </a:r>
                <a:r>
                  <a:rPr lang="en-US" dirty="0" smtClean="0"/>
                  <a:t> for the </a:t>
                </a:r>
                <a:r>
                  <a:rPr lang="en-US" i="1" dirty="0" smtClean="0"/>
                  <a:t>Clause Search Problem</a:t>
                </a:r>
                <a:r>
                  <a:rPr lang="en-US" dirty="0" smtClean="0"/>
                  <a:t>. [</a:t>
                </a:r>
                <a:r>
                  <a:rPr lang="en-US" dirty="0" err="1"/>
                  <a:t>K</a:t>
                </a:r>
                <a:r>
                  <a:rPr lang="en-US" dirty="0" err="1" smtClean="0"/>
                  <a:t>rajicek</a:t>
                </a:r>
                <a:r>
                  <a:rPr lang="en-US" dirty="0" smtClean="0"/>
                  <a:t>]</a:t>
                </a:r>
              </a:p>
              <a:p>
                <a:r>
                  <a:rPr lang="en-US" dirty="0"/>
                  <a:t>Permits nice top-down analysis. </a:t>
                </a:r>
                <a:r>
                  <a:rPr lang="en-US" dirty="0" smtClean="0"/>
                  <a:t/>
                </a:r>
                <a:br>
                  <a:rPr lang="en-US" dirty="0" smtClean="0"/>
                </a:br>
                <a:r>
                  <a:rPr lang="en-US" dirty="0" smtClean="0"/>
                  <a:t>Definition</a:t>
                </a:r>
                <a:r>
                  <a:rPr lang="en-US" dirty="0"/>
                  <a:t>:</a:t>
                </a:r>
              </a:p>
              <a:p>
                <a:pPr marL="0" indent="0">
                  <a:buNone/>
                </a:pPr>
                <a:r>
                  <a:rPr lang="en-US" i="1" dirty="0"/>
                  <a:t>Common Information</a:t>
                </a:r>
                <a:r>
                  <a:rPr lang="en-US" dirty="0"/>
                  <a:t>: For a clause </a:t>
                </a:r>
                <a14:m>
                  <m:oMath xmlns:m="http://schemas.openxmlformats.org/officeDocument/2006/math">
                    <m:r>
                      <m:rPr>
                        <m:sty m:val="p"/>
                      </m:rPr>
                      <a:rPr lang="en-US" b="0" i="0" smtClean="0">
                        <a:solidFill>
                          <a:srgbClr val="C00000"/>
                        </a:solidFill>
                        <a:latin typeface="Cambria Math"/>
                      </a:rPr>
                      <m:t>C</m:t>
                    </m:r>
                  </m:oMath>
                </a14:m>
                <a:r>
                  <a:rPr lang="en-US" dirty="0"/>
                  <a:t> in proof </a:t>
                </a:r>
                <a14:m>
                  <m:oMath xmlns:m="http://schemas.openxmlformats.org/officeDocument/2006/math">
                    <m:r>
                      <m:rPr>
                        <m:sty m:val="p"/>
                      </m:rPr>
                      <a:rPr lang="el-GR" i="1" smtClean="0">
                        <a:solidFill>
                          <a:srgbClr val="C00000"/>
                        </a:solidFill>
                        <a:latin typeface="Cambria Math"/>
                      </a:rPr>
                      <m:t>Π</m:t>
                    </m:r>
                  </m:oMath>
                </a14:m>
                <a:r>
                  <a:rPr lang="en-US" dirty="0"/>
                  <a:t>, </a:t>
                </a:r>
                <a14:m>
                  <m:oMath xmlns:m="http://schemas.openxmlformats.org/officeDocument/2006/math">
                    <m:sSub>
                      <m:sSubPr>
                        <m:ctrlPr>
                          <a:rPr lang="en-US" i="1" smtClean="0">
                            <a:solidFill>
                              <a:srgbClr val="C00000"/>
                            </a:solidFill>
                            <a:latin typeface="Cambria Math"/>
                          </a:rPr>
                        </m:ctrlPr>
                      </m:sSubPr>
                      <m:e>
                        <m:r>
                          <a:rPr lang="en-US" i="1">
                            <a:solidFill>
                              <a:srgbClr val="C00000"/>
                            </a:solidFill>
                            <a:latin typeface="Cambria Math"/>
                          </a:rPr>
                          <m:t>𝐼</m:t>
                        </m:r>
                      </m:e>
                      <m:sub>
                        <m:r>
                          <a:rPr lang="en-US" i="1">
                            <a:solidFill>
                              <a:srgbClr val="C00000"/>
                            </a:solidFill>
                            <a:latin typeface="Cambria Math"/>
                          </a:rPr>
                          <m:t>𝐶</m:t>
                        </m:r>
                      </m:sub>
                    </m:sSub>
                  </m:oMath>
                </a14:m>
                <a:r>
                  <a:rPr lang="en-US" dirty="0"/>
                  <a:t> </a:t>
                </a:r>
                <a:r>
                  <a:rPr lang="en-US" dirty="0" smtClean="0"/>
                  <a:t>:= </a:t>
                </a:r>
                <a:r>
                  <a:rPr lang="en-US" dirty="0"/>
                  <a:t>largest partial assignment consistent with every assignment reaching </a:t>
                </a:r>
                <a14:m>
                  <m:oMath xmlns:m="http://schemas.openxmlformats.org/officeDocument/2006/math">
                    <m:r>
                      <m:rPr>
                        <m:sty m:val="p"/>
                      </m:rPr>
                      <a:rPr lang="en-US">
                        <a:solidFill>
                          <a:srgbClr val="C00000"/>
                        </a:solidFill>
                        <a:latin typeface="Cambria Math"/>
                      </a:rPr>
                      <m:t>C</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1">
                <a:blip r:embed="rId2"/>
                <a:stretch>
                  <a:fillRect l="-1852" t="-1625" r="-1852"/>
                </a:stretch>
              </a:blipFill>
            </p:spPr>
            <p:txBody>
              <a:bodyPr/>
              <a:lstStyle/>
              <a:p>
                <a:r>
                  <a:rPr lang="en-US">
                    <a:noFill/>
                  </a:rPr>
                  <a:t> </a:t>
                </a:r>
              </a:p>
            </p:txBody>
          </p:sp>
        </mc:Fallback>
      </mc:AlternateContent>
    </p:spTree>
    <p:extLst>
      <p:ext uri="{BB962C8B-B14F-4D97-AF65-F5344CB8AC3E}">
        <p14:creationId xmlns:p14="http://schemas.microsoft.com/office/powerpoint/2010/main" val="3185930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Resolution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76800"/>
              </a:xfrm>
            </p:spPr>
            <p:txBody>
              <a:bodyPr>
                <a:normAutofit/>
              </a:bodyPr>
              <a:lstStyle/>
              <a:p>
                <a:r>
                  <a:rPr lang="en-US" i="1" dirty="0" smtClean="0"/>
                  <a:t>Consistency Lemma</a:t>
                </a:r>
                <a:r>
                  <a:rPr lang="en-US" dirty="0"/>
                  <a:t>: If a partial assignment </a:t>
                </a:r>
                <a14:m>
                  <m:oMath xmlns:m="http://schemas.openxmlformats.org/officeDocument/2006/math">
                    <m:r>
                      <a:rPr lang="en-US" i="1" dirty="0" smtClean="0">
                        <a:solidFill>
                          <a:schemeClr val="tx2"/>
                        </a:solidFill>
                        <a:latin typeface="Cambria Math"/>
                      </a:rPr>
                      <m:t>𝑝</m:t>
                    </m:r>
                  </m:oMath>
                </a14:m>
                <a:r>
                  <a:rPr lang="en-US" dirty="0"/>
                  <a:t> leads to </a:t>
                </a:r>
                <a14:m>
                  <m:oMath xmlns:m="http://schemas.openxmlformats.org/officeDocument/2006/math">
                    <m:r>
                      <a:rPr lang="en-US" i="1" dirty="0" smtClean="0">
                        <a:solidFill>
                          <a:srgbClr val="FF0000"/>
                        </a:solidFill>
                        <a:latin typeface="Cambria Math"/>
                      </a:rPr>
                      <m:t>𝐶</m:t>
                    </m:r>
                  </m:oMath>
                </a14:m>
                <a:r>
                  <a:rPr lang="en-US" dirty="0"/>
                  <a:t>, </a:t>
                </a:r>
                <a14:m>
                  <m:oMath xmlns:m="http://schemas.openxmlformats.org/officeDocument/2006/math">
                    <m:r>
                      <a:rPr lang="en-US" i="1" dirty="0" smtClean="0">
                        <a:solidFill>
                          <a:schemeClr val="tx2"/>
                        </a:solidFill>
                        <a:latin typeface="Cambria Math"/>
                      </a:rPr>
                      <m:t>𝑝</m:t>
                    </m:r>
                  </m:oMath>
                </a14:m>
                <a:r>
                  <a:rPr lang="en-US" dirty="0"/>
                  <a:t> agrees with </a:t>
                </a:r>
                <a14:m>
                  <m:oMath xmlns:m="http://schemas.openxmlformats.org/officeDocument/2006/math">
                    <m:sSub>
                      <m:sSubPr>
                        <m:ctrlPr>
                          <a:rPr lang="en-US" i="1" smtClean="0">
                            <a:solidFill>
                              <a:srgbClr val="FF0000"/>
                            </a:solidFill>
                            <a:latin typeface="Cambria Math"/>
                          </a:rPr>
                        </m:ctrlPr>
                      </m:sSubPr>
                      <m:e>
                        <m:r>
                          <a:rPr lang="en-US" b="0" i="1" smtClean="0">
                            <a:solidFill>
                              <a:srgbClr val="FF0000"/>
                            </a:solidFill>
                            <a:latin typeface="Cambria Math"/>
                          </a:rPr>
                          <m:t>𝐼</m:t>
                        </m:r>
                      </m:e>
                      <m:sub>
                        <m:r>
                          <a:rPr lang="en-US" b="0" i="1" smtClean="0">
                            <a:solidFill>
                              <a:srgbClr val="FF0000"/>
                            </a:solidFill>
                            <a:latin typeface="Cambria Math"/>
                          </a:rPr>
                          <m:t>𝐶</m:t>
                        </m:r>
                      </m:sub>
                    </m:sSub>
                  </m:oMath>
                </a14:m>
                <a:r>
                  <a:rPr lang="en-US" dirty="0" smtClean="0"/>
                  <a:t> </a:t>
                </a:r>
                <a:r>
                  <a:rPr lang="en-US" dirty="0"/>
                  <a:t>on </a:t>
                </a:r>
                <a14:m>
                  <m:oMath xmlns:m="http://schemas.openxmlformats.org/officeDocument/2006/math">
                    <m:r>
                      <a:rPr lang="en-US" b="0" i="1" smtClean="0">
                        <a:latin typeface="Cambria Math"/>
                      </a:rPr>
                      <m:t>𝑐𝑟𝑖𝑡</m:t>
                    </m:r>
                    <m:r>
                      <a:rPr lang="en-US" b="0" i="0" smtClean="0">
                        <a:latin typeface="Cambria Math"/>
                      </a:rPr>
                      <m:t>(</m:t>
                    </m:r>
                    <m:sSub>
                      <m:sSubPr>
                        <m:ctrlPr>
                          <a:rPr lang="en-US" i="1" smtClean="0">
                            <a:solidFill>
                              <a:srgbClr val="FF0000"/>
                            </a:solidFill>
                            <a:latin typeface="Cambria Math"/>
                          </a:rPr>
                        </m:ctrlPr>
                      </m:sSubPr>
                      <m:e>
                        <m:r>
                          <a:rPr lang="en-US" i="1">
                            <a:solidFill>
                              <a:srgbClr val="FF0000"/>
                            </a:solidFill>
                            <a:latin typeface="Cambria Math"/>
                          </a:rPr>
                          <m:t>𝐼</m:t>
                        </m:r>
                      </m:e>
                      <m:sub>
                        <m:r>
                          <a:rPr lang="en-US" i="1">
                            <a:solidFill>
                              <a:srgbClr val="FF0000"/>
                            </a:solidFill>
                            <a:latin typeface="Cambria Math"/>
                          </a:rPr>
                          <m:t>𝐶</m:t>
                        </m:r>
                      </m:sub>
                    </m:sSub>
                    <m:r>
                      <a:rPr lang="en-US" b="0" i="1" smtClean="0">
                        <a:latin typeface="Cambria Math"/>
                      </a:rPr>
                      <m:t>)</m:t>
                    </m:r>
                  </m:oMath>
                </a14:m>
                <a:r>
                  <a:rPr lang="en-US" dirty="0" smtClean="0"/>
                  <a:t>.</a:t>
                </a:r>
                <a:endParaRPr lang="en-US" dirty="0"/>
              </a:p>
              <a:p>
                <a:r>
                  <a:rPr lang="en-US" i="1" dirty="0" smtClean="0"/>
                  <a:t>Corollary</a:t>
                </a:r>
                <a:r>
                  <a:rPr lang="en-US" dirty="0" smtClean="0"/>
                  <a:t>: </a:t>
                </a:r>
                <a:r>
                  <a:rPr lang="en-US" dirty="0"/>
                  <a:t>If a partial assignment </a:t>
                </a:r>
                <a14:m>
                  <m:oMath xmlns:m="http://schemas.openxmlformats.org/officeDocument/2006/math">
                    <m:r>
                      <a:rPr lang="en-US" i="1" dirty="0" smtClean="0">
                        <a:solidFill>
                          <a:schemeClr val="tx2"/>
                        </a:solidFill>
                        <a:latin typeface="Cambria Math"/>
                      </a:rPr>
                      <m:t>𝑝</m:t>
                    </m:r>
                  </m:oMath>
                </a14:m>
                <a:r>
                  <a:rPr lang="en-US" dirty="0"/>
                  <a:t> leads to </a:t>
                </a:r>
                <a14:m>
                  <m:oMath xmlns:m="http://schemas.openxmlformats.org/officeDocument/2006/math">
                    <m:r>
                      <a:rPr lang="en-US" i="1" dirty="0" smtClean="0">
                        <a:solidFill>
                          <a:srgbClr val="FF0000"/>
                        </a:solidFill>
                        <a:latin typeface="Cambria Math"/>
                      </a:rPr>
                      <m:t>𝐶</m:t>
                    </m:r>
                  </m:oMath>
                </a14:m>
                <a:r>
                  <a:rPr lang="en-US" dirty="0"/>
                  <a:t>,</a:t>
                </a:r>
                <a:r>
                  <a:rPr lang="en-US" dirty="0" smtClean="0"/>
                  <a:t> </a:t>
                </a:r>
                <a14:m>
                  <m:oMath xmlns:m="http://schemas.openxmlformats.org/officeDocument/2006/math">
                    <m:r>
                      <a:rPr lang="en-US" i="1">
                        <a:latin typeface="Cambria Math"/>
                      </a:rPr>
                      <m:t>𝑐𝑟𝑖𝑡</m:t>
                    </m:r>
                    <m:d>
                      <m:dPr>
                        <m:ctrlPr>
                          <a:rPr lang="en-US" i="1">
                            <a:latin typeface="Cambria Math"/>
                          </a:rPr>
                        </m:ctrlPr>
                      </m:dPr>
                      <m:e>
                        <m:sSub>
                          <m:sSubPr>
                            <m:ctrlPr>
                              <a:rPr lang="en-US" i="1" smtClean="0">
                                <a:solidFill>
                                  <a:srgbClr val="FF0000"/>
                                </a:solidFill>
                                <a:latin typeface="Cambria Math"/>
                              </a:rPr>
                            </m:ctrlPr>
                          </m:sSubPr>
                          <m:e>
                            <m:r>
                              <a:rPr lang="en-US" i="1">
                                <a:solidFill>
                                  <a:srgbClr val="FF0000"/>
                                </a:solidFill>
                                <a:latin typeface="Cambria Math"/>
                              </a:rPr>
                              <m:t>𝐼</m:t>
                            </m:r>
                          </m:e>
                          <m:sub>
                            <m:r>
                              <a:rPr lang="en-US" i="1">
                                <a:solidFill>
                                  <a:srgbClr val="FF0000"/>
                                </a:solidFill>
                                <a:latin typeface="Cambria Math"/>
                              </a:rPr>
                              <m:t>𝐶</m:t>
                            </m:r>
                          </m:sub>
                        </m:sSub>
                      </m:e>
                    </m:d>
                    <m:r>
                      <a:rPr lang="en-US" b="0" i="1" smtClean="0">
                        <a:latin typeface="Cambria Math"/>
                      </a:rPr>
                      <m:t>=</m:t>
                    </m:r>
                    <m:r>
                      <a:rPr lang="en-US" i="1">
                        <a:latin typeface="Cambria Math"/>
                      </a:rPr>
                      <m:t>𝑐𝑟𝑖𝑡</m:t>
                    </m:r>
                    <m:r>
                      <a:rPr lang="en-US">
                        <a:latin typeface="Cambria Math"/>
                      </a:rPr>
                      <m:t>(</m:t>
                    </m:r>
                    <m:r>
                      <a:rPr lang="en-US" b="0" i="1" smtClean="0">
                        <a:solidFill>
                          <a:schemeClr val="tx2"/>
                        </a:solidFill>
                        <a:latin typeface="Cambria Math"/>
                      </a:rPr>
                      <m:t>𝑝</m:t>
                    </m:r>
                    <m:r>
                      <a:rPr lang="en-US" i="1">
                        <a:latin typeface="Cambria Math"/>
                      </a:rPr>
                      <m:t>)</m:t>
                    </m:r>
                  </m:oMath>
                </a14:m>
                <a:r>
                  <a:rPr lang="en-US" dirty="0"/>
                  <a:t>.</a:t>
                </a:r>
              </a:p>
              <a:p>
                <a:endParaRPr lang="en-US" dirty="0"/>
              </a:p>
              <a:p>
                <a:r>
                  <a:rPr lang="en-US" dirty="0" smtClean="0"/>
                  <a:t>Idea: Build </a:t>
                </a:r>
                <a14:m>
                  <m:oMath xmlns:m="http://schemas.openxmlformats.org/officeDocument/2006/math">
                    <m:r>
                      <a:rPr lang="en-US" i="1" dirty="0" smtClean="0">
                        <a:solidFill>
                          <a:schemeClr val="tx2"/>
                        </a:solidFill>
                        <a:latin typeface="Cambria Math"/>
                      </a:rPr>
                      <m:t>𝑝</m:t>
                    </m:r>
                    <m:r>
                      <a:rPr lang="en-US" i="1" dirty="0" smtClean="0">
                        <a:latin typeface="Cambria Math"/>
                      </a:rPr>
                      <m:t> </m:t>
                    </m:r>
                  </m:oMath>
                </a14:m>
                <a:r>
                  <a:rPr lang="en-US" dirty="0" smtClean="0"/>
                  <a:t>with a probabilistic strategy, try to keep </a:t>
                </a:r>
                <a14:m>
                  <m:oMath xmlns:m="http://schemas.openxmlformats.org/officeDocument/2006/math">
                    <m:r>
                      <a:rPr lang="en-US" i="1" dirty="0" smtClean="0">
                        <a:latin typeface="Cambria Math"/>
                      </a:rPr>
                      <m:t>𝑐𝑟𝑖𝑡</m:t>
                    </m:r>
                    <m:r>
                      <a:rPr lang="en-US" i="1" dirty="0" smtClean="0">
                        <a:latin typeface="Cambria Math"/>
                      </a:rPr>
                      <m:t>(</m:t>
                    </m:r>
                    <m:r>
                      <a:rPr lang="en-US" i="1" dirty="0" smtClean="0">
                        <a:solidFill>
                          <a:schemeClr val="tx2"/>
                        </a:solidFill>
                        <a:latin typeface="Cambria Math"/>
                      </a:rPr>
                      <m:t>𝑝</m:t>
                    </m:r>
                    <m:r>
                      <a:rPr lang="en-US" i="1" dirty="0" smtClean="0">
                        <a:latin typeface="Cambria Math"/>
                      </a:rPr>
                      <m:t>)</m:t>
                    </m:r>
                  </m:oMath>
                </a14:m>
                <a:r>
                  <a:rPr lang="en-US" dirty="0" smtClean="0"/>
                  <a:t> large but also make many random decisions when </a:t>
                </a:r>
                <a14:m>
                  <m:oMath xmlns:m="http://schemas.openxmlformats.org/officeDocument/2006/math">
                    <m:r>
                      <a:rPr lang="en-US" i="1" dirty="0" err="1" smtClean="0">
                        <a:latin typeface="Cambria Math"/>
                      </a:rPr>
                      <m:t>𝑐𝑟𝑖𝑡</m:t>
                    </m:r>
                    <m:r>
                      <a:rPr lang="en-US" i="1" dirty="0" smtClean="0">
                        <a:latin typeface="Cambria Math"/>
                      </a:rPr>
                      <m:t>(</m:t>
                    </m:r>
                    <m:r>
                      <a:rPr lang="en-US" i="1" dirty="0" smtClean="0">
                        <a:solidFill>
                          <a:schemeClr val="tx2"/>
                        </a:solidFill>
                        <a:latin typeface="Cambria Math"/>
                      </a:rPr>
                      <m:t>𝑝</m:t>
                    </m:r>
                    <m:r>
                      <a:rPr lang="en-US" i="1" dirty="0" smtClean="0">
                        <a:latin typeface="Cambria Math"/>
                      </a:rPr>
                      <m:t>) </m:t>
                    </m:r>
                  </m:oMath>
                </a14:m>
                <a:r>
                  <a:rPr lang="en-US" dirty="0" smtClean="0"/>
                  <a:t>not affected.</a:t>
                </a:r>
              </a:p>
              <a:p>
                <a:r>
                  <a:rPr lang="en-US" dirty="0" smtClean="0"/>
                  <a:t>Hope: Probability to reach complex </a:t>
                </a:r>
                <a14:m>
                  <m:oMath xmlns:m="http://schemas.openxmlformats.org/officeDocument/2006/math">
                    <m:r>
                      <a:rPr lang="en-US" i="1" dirty="0" smtClean="0">
                        <a:solidFill>
                          <a:srgbClr val="FF0000"/>
                        </a:solidFill>
                        <a:latin typeface="Cambria Math"/>
                      </a:rPr>
                      <m:t>𝐶</m:t>
                    </m:r>
                  </m:oMath>
                </a14:m>
                <a:r>
                  <a:rPr lang="en-US" dirty="0" smtClean="0"/>
                  <a:t> is small.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1">
                <a:blip r:embed="rId2"/>
                <a:stretch>
                  <a:fillRect l="-1630" t="-1500" r="-74" b="-4000"/>
                </a:stretch>
              </a:blipFill>
            </p:spPr>
            <p:txBody>
              <a:bodyPr/>
              <a:lstStyle/>
              <a:p>
                <a:r>
                  <a:rPr lang="en-US">
                    <a:noFill/>
                  </a:rPr>
                  <a:t> </a:t>
                </a:r>
              </a:p>
            </p:txBody>
          </p:sp>
        </mc:Fallback>
      </mc:AlternateContent>
    </p:spTree>
    <p:extLst>
      <p:ext uri="{BB962C8B-B14F-4D97-AF65-F5344CB8AC3E}">
        <p14:creationId xmlns:p14="http://schemas.microsoft.com/office/powerpoint/2010/main" val="4219593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Adversary Strategy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724400"/>
              </a:xfrm>
            </p:spPr>
            <p:txBody>
              <a:bodyPr>
                <a:normAutofit/>
              </a:bodyPr>
              <a:lstStyle/>
              <a:p>
                <a:pPr marL="0" indent="0">
                  <a:buNone/>
                </a:pPr>
                <a:r>
                  <a:rPr lang="en-US" dirty="0" smtClean="0"/>
                  <a:t>A </a:t>
                </a:r>
                <a:r>
                  <a:rPr lang="en-US" b="1" dirty="0" smtClean="0"/>
                  <a:t>Probabilistic Adversary</a:t>
                </a:r>
                <a:r>
                  <a:rPr lang="en-US" dirty="0" smtClean="0"/>
                  <a:t>, following a path from the root </a:t>
                </a:r>
                <a:r>
                  <a:rPr lang="en-US" b="1" dirty="0" smtClean="0">
                    <a:sym typeface="Symbol"/>
                  </a:rPr>
                  <a:t></a:t>
                </a:r>
                <a:r>
                  <a:rPr lang="en-US" dirty="0" smtClean="0"/>
                  <a:t> to the leaves of the proof.</a:t>
                </a:r>
              </a:p>
              <a:p>
                <a:r>
                  <a:rPr lang="en-US" dirty="0" smtClean="0"/>
                  <a:t>Remembers answers already given, thought of as a partial assignment </a:t>
                </a:r>
                <a14:m>
                  <m:oMath xmlns:m="http://schemas.openxmlformats.org/officeDocument/2006/math">
                    <m:r>
                      <a:rPr lang="el-GR" i="1" dirty="0" smtClean="0">
                        <a:solidFill>
                          <a:schemeClr val="tx2"/>
                        </a:solidFill>
                        <a:latin typeface="Cambria Math"/>
                      </a:rPr>
                      <m:t>𝜎</m:t>
                    </m:r>
                  </m:oMath>
                </a14:m>
                <a:r>
                  <a:rPr lang="en-US" dirty="0" smtClean="0"/>
                  <a:t>.</a:t>
                </a:r>
              </a:p>
              <a:p>
                <a:r>
                  <a:rPr lang="en-US" dirty="0" smtClean="0"/>
                  <a:t>If new edge </a:t>
                </a:r>
                <a14:m>
                  <m:oMath xmlns:m="http://schemas.openxmlformats.org/officeDocument/2006/math">
                    <m:r>
                      <a:rPr lang="en-US" i="1" dirty="0" smtClean="0">
                        <a:solidFill>
                          <a:srgbClr val="C00000"/>
                        </a:solidFill>
                        <a:latin typeface="Cambria Math"/>
                      </a:rPr>
                      <m:t>𝑒</m:t>
                    </m:r>
                  </m:oMath>
                </a14:m>
                <a:r>
                  <a:rPr lang="en-US" dirty="0"/>
                  <a:t> </a:t>
                </a:r>
                <a:r>
                  <a:rPr lang="en-US" dirty="0" smtClean="0"/>
                  <a:t>is queried, (resolved on)</a:t>
                </a:r>
              </a:p>
              <a:p>
                <a:pPr lvl="1"/>
                <a:r>
                  <a:rPr lang="en-US" dirty="0"/>
                  <a:t>D</a:t>
                </a:r>
                <a:r>
                  <a:rPr lang="en-US" dirty="0" smtClean="0"/>
                  <a:t>oesn’t cut </a:t>
                </a:r>
                <a14:m>
                  <m:oMath xmlns:m="http://schemas.openxmlformats.org/officeDocument/2006/math">
                    <m:r>
                      <a:rPr lang="en-US" i="1" dirty="0" smtClean="0">
                        <a:solidFill>
                          <a:schemeClr val="tx2"/>
                        </a:solidFill>
                        <a:latin typeface="Cambria Math"/>
                      </a:rPr>
                      <m:t>𝐺</m:t>
                    </m:r>
                    <m:r>
                      <a:rPr lang="en-US" i="1" dirty="0" smtClean="0">
                        <a:solidFill>
                          <a:schemeClr val="tx2"/>
                        </a:solidFill>
                        <a:latin typeface="Cambria Math"/>
                      </a:rPr>
                      <m:t>\</m:t>
                    </m:r>
                    <m:r>
                      <a:rPr lang="el-GR" i="1" dirty="0" smtClean="0">
                        <a:solidFill>
                          <a:schemeClr val="tx2"/>
                        </a:solidFill>
                        <a:latin typeface="Cambria Math"/>
                      </a:rPr>
                      <m:t>𝜎</m:t>
                    </m:r>
                    <m:r>
                      <a:rPr lang="en-US" i="1" dirty="0" smtClean="0">
                        <a:latin typeface="Cambria Math"/>
                      </a:rPr>
                      <m:t> </m:t>
                    </m:r>
                  </m:oMath>
                </a14:m>
                <a:r>
                  <a:rPr lang="en-US" dirty="0" smtClean="0">
                    <a:sym typeface="Symbol"/>
                  </a:rPr>
                  <a:t></a:t>
                </a:r>
                <a:r>
                  <a:rPr lang="en-US" dirty="0" smtClean="0"/>
                  <a:t> choose randomly</a:t>
                </a:r>
              </a:p>
              <a:p>
                <a:pPr lvl="1"/>
                <a:r>
                  <a:rPr lang="en-US" dirty="0" smtClean="0"/>
                  <a:t>Does </a:t>
                </a:r>
                <a:r>
                  <a:rPr lang="en-US" dirty="0"/>
                  <a:t>cut </a:t>
                </a:r>
                <a14:m>
                  <m:oMath xmlns:m="http://schemas.openxmlformats.org/officeDocument/2006/math">
                    <m:r>
                      <a:rPr lang="en-US" i="1" dirty="0" smtClean="0">
                        <a:solidFill>
                          <a:schemeClr val="tx2"/>
                        </a:solidFill>
                        <a:latin typeface="Cambria Math"/>
                      </a:rPr>
                      <m:t>𝐺</m:t>
                    </m:r>
                    <m:r>
                      <a:rPr lang="en-US" i="1" dirty="0" smtClean="0">
                        <a:solidFill>
                          <a:schemeClr val="tx2"/>
                        </a:solidFill>
                        <a:latin typeface="Cambria Math"/>
                      </a:rPr>
                      <m:t>\</m:t>
                    </m:r>
                    <m:r>
                      <a:rPr lang="el-GR" i="1" dirty="0" smtClean="0">
                        <a:solidFill>
                          <a:schemeClr val="tx2"/>
                        </a:solidFill>
                        <a:latin typeface="Cambria Math"/>
                      </a:rPr>
                      <m:t>𝜎</m:t>
                    </m:r>
                    <m:r>
                      <a:rPr lang="en-US" i="1" dirty="0" smtClean="0">
                        <a:latin typeface="Cambria Math"/>
                      </a:rPr>
                      <m:t>      </m:t>
                    </m:r>
                  </m:oMath>
                </a14:m>
                <a:r>
                  <a:rPr lang="en-US" dirty="0" smtClean="0">
                    <a:sym typeface="Symbol"/>
                  </a:rPr>
                  <a:t></a:t>
                </a:r>
                <a:r>
                  <a:rPr lang="en-US" dirty="0" smtClean="0"/>
                  <a:t> choose to maximize bad set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724400"/>
              </a:xfrm>
              <a:blipFill rotWithShape="1">
                <a:blip r:embed="rId3"/>
                <a:stretch>
                  <a:fillRect l="-1852" t="-1677" r="-2222"/>
                </a:stretch>
              </a:blipFill>
            </p:spPr>
            <p:txBody>
              <a:bodyPr/>
              <a:lstStyle/>
              <a:p>
                <a:r>
                  <a:rPr lang="en-US">
                    <a:noFill/>
                  </a:rPr>
                  <a:t> </a:t>
                </a:r>
              </a:p>
            </p:txBody>
          </p:sp>
        </mc:Fallback>
      </mc:AlternateContent>
    </p:spTree>
    <p:extLst>
      <p:ext uri="{BB962C8B-B14F-4D97-AF65-F5344CB8AC3E}">
        <p14:creationId xmlns:p14="http://schemas.microsoft.com/office/powerpoint/2010/main" val="1581732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24794" y="1676400"/>
            <a:ext cx="7322912" cy="2667000"/>
            <a:chOff x="624794" y="1676400"/>
            <a:chExt cx="7322912" cy="2667000"/>
          </a:xfrm>
        </p:grpSpPr>
        <p:sp>
          <p:nvSpPr>
            <p:cNvPr id="140" name="Rounded Rectangle 139"/>
            <p:cNvSpPr/>
            <p:nvPr/>
          </p:nvSpPr>
          <p:spPr>
            <a:xfrm>
              <a:off x="3848100" y="1676400"/>
              <a:ext cx="4099606" cy="2667000"/>
            </a:xfrm>
            <a:prstGeom prst="roundRect">
              <a:avLst>
                <a:gd name="adj" fmla="val 974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624794" y="1676400"/>
              <a:ext cx="3196473" cy="2667000"/>
            </a:xfrm>
            <a:prstGeom prst="roundRect">
              <a:avLst>
                <a:gd name="adj" fmla="val 974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Adversary Examples</a:t>
            </a:r>
            <a:endParaRPr lang="en-US" dirty="0"/>
          </a:p>
        </p:txBody>
      </p:sp>
      <p:sp>
        <p:nvSpPr>
          <p:cNvPr id="19" name="Oval 18"/>
          <p:cNvSpPr/>
          <p:nvPr/>
        </p:nvSpPr>
        <p:spPr>
          <a:xfrm>
            <a:off x="838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38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8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38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38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95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95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95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95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95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295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52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52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52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52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52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09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09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09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209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09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67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667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667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667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67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667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24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124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24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24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24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124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581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581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581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581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581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581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038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038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038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38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038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038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95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95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495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495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95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95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953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953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953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953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953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953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410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410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410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410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410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10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867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867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867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867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867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867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324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324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24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324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324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24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781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781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781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781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781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781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239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239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239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239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239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239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7383352" y="417493"/>
            <a:ext cx="1455848" cy="954107"/>
          </a:xfrm>
          <a:prstGeom prst="rect">
            <a:avLst/>
          </a:prstGeom>
          <a:noFill/>
        </p:spPr>
        <p:txBody>
          <a:bodyPr wrap="none" rtlCol="0">
            <a:spAutoFit/>
          </a:bodyPr>
          <a:lstStyle/>
          <a:p>
            <a:r>
              <a:rPr lang="en-US" sz="2800" b="1" dirty="0" smtClean="0">
                <a:solidFill>
                  <a:schemeClr val="accent1"/>
                </a:solidFill>
              </a:rPr>
              <a:t>Blue  = 0</a:t>
            </a:r>
            <a:br>
              <a:rPr lang="en-US" sz="2800" b="1" dirty="0" smtClean="0">
                <a:solidFill>
                  <a:schemeClr val="accent1"/>
                </a:solidFill>
              </a:rPr>
            </a:br>
            <a:r>
              <a:rPr lang="en-US" sz="2800" b="1" dirty="0" smtClean="0">
                <a:solidFill>
                  <a:schemeClr val="accent2">
                    <a:lumMod val="75000"/>
                  </a:schemeClr>
                </a:solidFill>
              </a:rPr>
              <a:t>Red   = 1</a:t>
            </a:r>
            <a:endParaRPr lang="en-US" sz="2800" b="1" dirty="0">
              <a:solidFill>
                <a:schemeClr val="accent2">
                  <a:lumMod val="75000"/>
                </a:schemeClr>
              </a:solidFill>
            </a:endParaRPr>
          </a:p>
        </p:txBody>
      </p:sp>
      <p:sp>
        <p:nvSpPr>
          <p:cNvPr id="121" name="TextBox 120"/>
          <p:cNvSpPr txBox="1"/>
          <p:nvPr/>
        </p:nvSpPr>
        <p:spPr>
          <a:xfrm>
            <a:off x="4110758" y="4419600"/>
            <a:ext cx="385042"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n</a:t>
            </a:r>
            <a:endParaRPr lang="en-US" b="1" dirty="0">
              <a:latin typeface="Cambria Math" pitchFamily="18" charset="0"/>
              <a:ea typeface="Cambria Math" pitchFamily="18" charset="0"/>
            </a:endParaRPr>
          </a:p>
        </p:txBody>
      </p:sp>
      <p:sp>
        <p:nvSpPr>
          <p:cNvPr id="122" name="TextBox 121"/>
          <p:cNvSpPr txBox="1"/>
          <p:nvPr/>
        </p:nvSpPr>
        <p:spPr>
          <a:xfrm>
            <a:off x="152400" y="2743200"/>
            <a:ext cx="508473"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W</a:t>
            </a:r>
            <a:endParaRPr lang="en-US" b="1" dirty="0">
              <a:latin typeface="Cambria Math" pitchFamily="18" charset="0"/>
              <a:ea typeface="Cambria Math" pitchFamily="18" charset="0"/>
            </a:endParaRPr>
          </a:p>
        </p:txBody>
      </p:sp>
      <p:sp>
        <p:nvSpPr>
          <p:cNvPr id="124" name="TextBox 123"/>
          <p:cNvSpPr txBox="1"/>
          <p:nvPr/>
        </p:nvSpPr>
        <p:spPr>
          <a:xfrm>
            <a:off x="533400" y="5105400"/>
            <a:ext cx="6714530" cy="584775"/>
          </a:xfrm>
          <a:prstGeom prst="rect">
            <a:avLst/>
          </a:prstGeom>
          <a:noFill/>
        </p:spPr>
        <p:txBody>
          <a:bodyPr wrap="none" rtlCol="0">
            <a:spAutoFit/>
          </a:bodyPr>
          <a:lstStyle/>
          <a:p>
            <a:r>
              <a:rPr lang="en-US" sz="3200" dirty="0" smtClean="0"/>
              <a:t>Adversary flips coins for </a:t>
            </a:r>
            <a:r>
              <a:rPr lang="en-US" sz="3200" dirty="0" smtClean="0">
                <a:solidFill>
                  <a:schemeClr val="tx2"/>
                </a:solidFill>
              </a:rPr>
              <a:t>non-cut edges</a:t>
            </a:r>
            <a:r>
              <a:rPr lang="en-US" sz="3200" dirty="0" smtClean="0"/>
              <a:t>.</a:t>
            </a:r>
            <a:endParaRPr lang="en-US" sz="3200" dirty="0"/>
          </a:p>
        </p:txBody>
      </p:sp>
      <p:cxnSp>
        <p:nvCxnSpPr>
          <p:cNvPr id="4" name="Straight Connector 3"/>
          <p:cNvCxnSpPr/>
          <p:nvPr/>
        </p:nvCxnSpPr>
        <p:spPr>
          <a:xfrm>
            <a:off x="3657600" y="18669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657600" y="32385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657600" y="36957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9677400"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134600" y="2847320"/>
            <a:ext cx="0" cy="38100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61" idx="6"/>
            <a:endCxn id="67" idx="2"/>
          </p:cNvCxnSpPr>
          <p:nvPr/>
        </p:nvCxnSpPr>
        <p:spPr>
          <a:xfrm>
            <a:off x="3657600" y="27813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60" idx="6"/>
            <a:endCxn id="66" idx="2"/>
          </p:cNvCxnSpPr>
          <p:nvPr/>
        </p:nvCxnSpPr>
        <p:spPr>
          <a:xfrm>
            <a:off x="3657600" y="23241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64" idx="6"/>
            <a:endCxn id="70" idx="2"/>
          </p:cNvCxnSpPr>
          <p:nvPr/>
        </p:nvCxnSpPr>
        <p:spPr>
          <a:xfrm>
            <a:off x="3657600" y="4152900"/>
            <a:ext cx="381000" cy="0"/>
          </a:xfrm>
          <a:prstGeom prst="line">
            <a:avLst/>
          </a:prstGeom>
          <a:ln w="444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696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696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696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696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96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696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57600" y="4267200"/>
            <a:ext cx="327334" cy="461665"/>
          </a:xfrm>
          <a:prstGeom prst="rect">
            <a:avLst/>
          </a:prstGeom>
          <a:noFill/>
        </p:spPr>
        <p:txBody>
          <a:bodyPr wrap="none" rtlCol="0">
            <a:spAutoFit/>
          </a:bodyPr>
          <a:lstStyle/>
          <a:p>
            <a:r>
              <a:rPr lang="en-US" sz="2400" b="1" dirty="0" smtClean="0"/>
              <a:t>?</a:t>
            </a:r>
            <a:endParaRPr lang="en-US" sz="2400" b="1" dirty="0"/>
          </a:p>
        </p:txBody>
      </p:sp>
    </p:spTree>
    <p:extLst>
      <p:ext uri="{BB962C8B-B14F-4D97-AF65-F5344CB8AC3E}">
        <p14:creationId xmlns:p14="http://schemas.microsoft.com/office/powerpoint/2010/main" val="25760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9"/>
                                          </p:stCondLst>
                                        </p:cTn>
                                        <p:tgtEl>
                                          <p:spTgt spid="129"/>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9"/>
                                          </p:stCondLst>
                                        </p:cTn>
                                        <p:tgtEl>
                                          <p:spTgt spid="126"/>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9"/>
                                          </p:stCondLst>
                                        </p:cTn>
                                        <p:tgtEl>
                                          <p:spTgt spid="127"/>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9"/>
                                          </p:stCondLst>
                                        </p:cTn>
                                        <p:tgtEl>
                                          <p:spTgt spid="128"/>
                                        </p:tgtEl>
                                        <p:attrNameLst>
                                          <p:attrName>style.visibility</p:attrName>
                                        </p:attrNameLst>
                                      </p:cBhvr>
                                      <p:to>
                                        <p:strVal val="visible"/>
                                      </p:to>
                                    </p:set>
                                  </p:childTnLst>
                                </p:cTn>
                              </p:par>
                              <p:par>
                                <p:cTn id="15" presetID="1" presetClass="entr" presetSubtype="0" fill="hold" nodeType="withEffect">
                                  <p:stCondLst>
                                    <p:cond delay="2500"/>
                                  </p:stCondLst>
                                  <p:childTnLst>
                                    <p:set>
                                      <p:cBhvr>
                                        <p:cTn id="16" dur="1" fill="hold">
                                          <p:stCondLst>
                                            <p:cond delay="9"/>
                                          </p:stCondLst>
                                        </p:cTn>
                                        <p:tgtEl>
                                          <p:spTgt spid="133"/>
                                        </p:tgtEl>
                                        <p:attrNameLst>
                                          <p:attrName>style.visibility</p:attrName>
                                        </p:attrNameLst>
                                      </p:cBhvr>
                                      <p:to>
                                        <p:strVal val="visible"/>
                                      </p:to>
                                    </p:set>
                                  </p:childTnLst>
                                </p:cTn>
                              </p:par>
                              <p:par>
                                <p:cTn id="17" presetID="1" presetClass="entr" presetSubtype="0" fill="hold" grpId="0" nodeType="withEffect">
                                  <p:stCondLst>
                                    <p:cond delay="2500"/>
                                  </p:stCondLst>
                                  <p:childTnLst>
                                    <p:set>
                                      <p:cBhvr>
                                        <p:cTn id="18" dur="1" fill="hold">
                                          <p:stCondLst>
                                            <p:cond delay="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Adversary Examples</a:t>
            </a:r>
            <a:endParaRPr lang="en-US" dirty="0"/>
          </a:p>
        </p:txBody>
      </p:sp>
      <p:sp>
        <p:nvSpPr>
          <p:cNvPr id="19" name="Oval 18"/>
          <p:cNvSpPr/>
          <p:nvPr/>
        </p:nvSpPr>
        <p:spPr>
          <a:xfrm>
            <a:off x="838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38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8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38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38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95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95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95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95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95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295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52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52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52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52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52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09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09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09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209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09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67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667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667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667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67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667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24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124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24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24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24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124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581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581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581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581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581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581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038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038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038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38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038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038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95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95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495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495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95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95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953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953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953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953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953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953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410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410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410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410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410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10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867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867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867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867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867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867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324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324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24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324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324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24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781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781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781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781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781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781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239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239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239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239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239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239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7383352" y="417493"/>
            <a:ext cx="1455848" cy="954107"/>
          </a:xfrm>
          <a:prstGeom prst="rect">
            <a:avLst/>
          </a:prstGeom>
          <a:noFill/>
        </p:spPr>
        <p:txBody>
          <a:bodyPr wrap="none" rtlCol="0">
            <a:spAutoFit/>
          </a:bodyPr>
          <a:lstStyle/>
          <a:p>
            <a:r>
              <a:rPr lang="en-US" sz="2800" b="1" dirty="0" smtClean="0">
                <a:solidFill>
                  <a:schemeClr val="accent1"/>
                </a:solidFill>
              </a:rPr>
              <a:t>Blue  = 0</a:t>
            </a:r>
            <a:br>
              <a:rPr lang="en-US" sz="2800" b="1" dirty="0" smtClean="0">
                <a:solidFill>
                  <a:schemeClr val="accent1"/>
                </a:solidFill>
              </a:rPr>
            </a:br>
            <a:r>
              <a:rPr lang="en-US" sz="2800" b="1" dirty="0" smtClean="0">
                <a:solidFill>
                  <a:schemeClr val="accent2">
                    <a:lumMod val="75000"/>
                  </a:schemeClr>
                </a:solidFill>
              </a:rPr>
              <a:t>Red   = 1</a:t>
            </a:r>
            <a:endParaRPr lang="en-US" sz="2800" b="1" dirty="0">
              <a:solidFill>
                <a:schemeClr val="accent2">
                  <a:lumMod val="75000"/>
                </a:schemeClr>
              </a:solidFill>
            </a:endParaRPr>
          </a:p>
        </p:txBody>
      </p:sp>
      <p:sp>
        <p:nvSpPr>
          <p:cNvPr id="121" name="TextBox 120"/>
          <p:cNvSpPr txBox="1"/>
          <p:nvPr/>
        </p:nvSpPr>
        <p:spPr>
          <a:xfrm>
            <a:off x="4110758" y="4419600"/>
            <a:ext cx="385042"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n</a:t>
            </a:r>
            <a:endParaRPr lang="en-US" b="1" dirty="0">
              <a:latin typeface="Cambria Math" pitchFamily="18" charset="0"/>
              <a:ea typeface="Cambria Math" pitchFamily="18" charset="0"/>
            </a:endParaRPr>
          </a:p>
        </p:txBody>
      </p:sp>
      <p:sp>
        <p:nvSpPr>
          <p:cNvPr id="122" name="TextBox 121"/>
          <p:cNvSpPr txBox="1"/>
          <p:nvPr/>
        </p:nvSpPr>
        <p:spPr>
          <a:xfrm>
            <a:off x="152400" y="2743200"/>
            <a:ext cx="508473"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W</a:t>
            </a:r>
            <a:endParaRPr lang="en-US" b="1" dirty="0">
              <a:latin typeface="Cambria Math" pitchFamily="18" charset="0"/>
              <a:ea typeface="Cambria Math" pitchFamily="18" charset="0"/>
            </a:endParaRPr>
          </a:p>
        </p:txBody>
      </p:sp>
      <p:sp>
        <p:nvSpPr>
          <p:cNvPr id="124" name="TextBox 123"/>
          <p:cNvSpPr txBox="1"/>
          <p:nvPr/>
        </p:nvSpPr>
        <p:spPr>
          <a:xfrm>
            <a:off x="533400" y="5105400"/>
            <a:ext cx="7945958" cy="1569660"/>
          </a:xfrm>
          <a:prstGeom prst="rect">
            <a:avLst/>
          </a:prstGeom>
          <a:noFill/>
        </p:spPr>
        <p:txBody>
          <a:bodyPr wrap="none" rtlCol="0">
            <a:spAutoFit/>
          </a:bodyPr>
          <a:lstStyle/>
          <a:p>
            <a:r>
              <a:rPr lang="en-US" sz="3200" dirty="0" smtClean="0"/>
              <a:t>For this cut edge, he chooses </a:t>
            </a:r>
            <a:r>
              <a:rPr lang="en-US" sz="3200" dirty="0" smtClean="0">
                <a:solidFill>
                  <a:schemeClr val="tx2"/>
                </a:solidFill>
              </a:rPr>
              <a:t>blue</a:t>
            </a:r>
            <a:r>
              <a:rPr lang="en-US" sz="3200" dirty="0" smtClean="0"/>
              <a:t> to maximize</a:t>
            </a:r>
            <a:br>
              <a:rPr lang="en-US" sz="3200" dirty="0" smtClean="0"/>
            </a:br>
            <a:r>
              <a:rPr lang="en-US" sz="3200" dirty="0" smtClean="0"/>
              <a:t>the </a:t>
            </a:r>
            <a:r>
              <a:rPr lang="en-US" sz="3200" dirty="0" smtClean="0">
                <a:solidFill>
                  <a:schemeClr val="accent6">
                    <a:lumMod val="75000"/>
                  </a:schemeClr>
                </a:solidFill>
              </a:rPr>
              <a:t>critical set</a:t>
            </a:r>
            <a:r>
              <a:rPr lang="en-US" sz="3200" dirty="0" smtClean="0"/>
              <a:t>.</a:t>
            </a:r>
            <a:br>
              <a:rPr lang="en-US" sz="3200" dirty="0" smtClean="0"/>
            </a:br>
            <a:endParaRPr lang="en-US" sz="3200" dirty="0"/>
          </a:p>
        </p:txBody>
      </p:sp>
      <p:cxnSp>
        <p:nvCxnSpPr>
          <p:cNvPr id="4" name="Straight Connector 3"/>
          <p:cNvCxnSpPr/>
          <p:nvPr/>
        </p:nvCxnSpPr>
        <p:spPr>
          <a:xfrm>
            <a:off x="3657600" y="18669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657600" y="32385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657600" y="36957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9677400" y="2819400"/>
            <a:ext cx="0" cy="38100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134600" y="2847320"/>
            <a:ext cx="0" cy="38100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61" idx="6"/>
            <a:endCxn id="67" idx="2"/>
          </p:cNvCxnSpPr>
          <p:nvPr/>
        </p:nvCxnSpPr>
        <p:spPr>
          <a:xfrm>
            <a:off x="3657600" y="27813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60" idx="6"/>
            <a:endCxn id="66" idx="2"/>
          </p:cNvCxnSpPr>
          <p:nvPr/>
        </p:nvCxnSpPr>
        <p:spPr>
          <a:xfrm>
            <a:off x="3657600" y="23241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64" idx="6"/>
            <a:endCxn id="70" idx="2"/>
          </p:cNvCxnSpPr>
          <p:nvPr/>
        </p:nvCxnSpPr>
        <p:spPr>
          <a:xfrm>
            <a:off x="3657600" y="4152900"/>
            <a:ext cx="381000" cy="0"/>
          </a:xfrm>
          <a:prstGeom prst="line">
            <a:avLst/>
          </a:prstGeom>
          <a:ln w="889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696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696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696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696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96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696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848100" y="1676400"/>
            <a:ext cx="4099606" cy="2667000"/>
          </a:xfrm>
          <a:prstGeom prst="roundRect">
            <a:avLst>
              <a:gd name="adj" fmla="val 9747"/>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827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Adversary Examples</a:t>
            </a:r>
            <a:endParaRPr lang="en-US" dirty="0"/>
          </a:p>
        </p:txBody>
      </p:sp>
      <p:sp>
        <p:nvSpPr>
          <p:cNvPr id="19" name="Oval 18"/>
          <p:cNvSpPr/>
          <p:nvPr/>
        </p:nvSpPr>
        <p:spPr>
          <a:xfrm>
            <a:off x="838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38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8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38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38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95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95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95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95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95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295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52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52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52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52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52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09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09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09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209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09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67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667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667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667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67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667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24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124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24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24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24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124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581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581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581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581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581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581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038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038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038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38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038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038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95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95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495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495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95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95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953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953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953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953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953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953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410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410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410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410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410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10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867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867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867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867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867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867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324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324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24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324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324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24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781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781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781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781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781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781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239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239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239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239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239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239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7383352" y="417493"/>
            <a:ext cx="1455848" cy="954107"/>
          </a:xfrm>
          <a:prstGeom prst="rect">
            <a:avLst/>
          </a:prstGeom>
          <a:noFill/>
        </p:spPr>
        <p:txBody>
          <a:bodyPr wrap="none" rtlCol="0">
            <a:spAutoFit/>
          </a:bodyPr>
          <a:lstStyle/>
          <a:p>
            <a:r>
              <a:rPr lang="en-US" sz="2800" b="1" dirty="0" smtClean="0">
                <a:solidFill>
                  <a:schemeClr val="accent1"/>
                </a:solidFill>
              </a:rPr>
              <a:t>Blue  = 0</a:t>
            </a:r>
            <a:br>
              <a:rPr lang="en-US" sz="2800" b="1" dirty="0" smtClean="0">
                <a:solidFill>
                  <a:schemeClr val="accent1"/>
                </a:solidFill>
              </a:rPr>
            </a:br>
            <a:r>
              <a:rPr lang="en-US" sz="2800" b="1" dirty="0" smtClean="0">
                <a:solidFill>
                  <a:schemeClr val="accent2">
                    <a:lumMod val="75000"/>
                  </a:schemeClr>
                </a:solidFill>
              </a:rPr>
              <a:t>Red   = 1</a:t>
            </a:r>
            <a:endParaRPr lang="en-US" sz="2800" b="1" dirty="0">
              <a:solidFill>
                <a:schemeClr val="accent2">
                  <a:lumMod val="75000"/>
                </a:schemeClr>
              </a:solidFill>
            </a:endParaRPr>
          </a:p>
        </p:txBody>
      </p:sp>
      <p:sp>
        <p:nvSpPr>
          <p:cNvPr id="121" name="TextBox 120"/>
          <p:cNvSpPr txBox="1"/>
          <p:nvPr/>
        </p:nvSpPr>
        <p:spPr>
          <a:xfrm>
            <a:off x="4110758" y="4419600"/>
            <a:ext cx="385042"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n</a:t>
            </a:r>
            <a:endParaRPr lang="en-US" b="1" dirty="0">
              <a:latin typeface="Cambria Math" pitchFamily="18" charset="0"/>
              <a:ea typeface="Cambria Math" pitchFamily="18" charset="0"/>
            </a:endParaRPr>
          </a:p>
        </p:txBody>
      </p:sp>
      <p:sp>
        <p:nvSpPr>
          <p:cNvPr id="122" name="TextBox 121"/>
          <p:cNvSpPr txBox="1"/>
          <p:nvPr/>
        </p:nvSpPr>
        <p:spPr>
          <a:xfrm>
            <a:off x="152400" y="2743200"/>
            <a:ext cx="508473"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W</a:t>
            </a:r>
            <a:endParaRPr lang="en-US" b="1" dirty="0">
              <a:latin typeface="Cambria Math" pitchFamily="18" charset="0"/>
              <a:ea typeface="Cambria Math" pitchFamily="18" charset="0"/>
            </a:endParaRPr>
          </a:p>
        </p:txBody>
      </p:sp>
      <p:sp>
        <p:nvSpPr>
          <p:cNvPr id="124" name="TextBox 123"/>
          <p:cNvSpPr txBox="1"/>
          <p:nvPr/>
        </p:nvSpPr>
        <p:spPr>
          <a:xfrm>
            <a:off x="304800" y="5105400"/>
            <a:ext cx="8589467" cy="1077218"/>
          </a:xfrm>
          <a:prstGeom prst="rect">
            <a:avLst/>
          </a:prstGeom>
          <a:noFill/>
        </p:spPr>
        <p:txBody>
          <a:bodyPr wrap="none" rtlCol="0">
            <a:spAutoFit/>
          </a:bodyPr>
          <a:lstStyle/>
          <a:p>
            <a:r>
              <a:rPr lang="en-US" sz="3200" dirty="0" smtClean="0"/>
              <a:t>This edge cuts the critical set, he keeps </a:t>
            </a:r>
            <a:r>
              <a:rPr lang="en-US" sz="3200" dirty="0" smtClean="0">
                <a:solidFill>
                  <a:schemeClr val="accent6">
                    <a:lumMod val="75000"/>
                  </a:schemeClr>
                </a:solidFill>
              </a:rPr>
              <a:t>bigger half</a:t>
            </a:r>
            <a:r>
              <a:rPr lang="en-US" sz="3200" dirty="0" smtClean="0"/>
              <a:t>.</a:t>
            </a:r>
            <a:br>
              <a:rPr lang="en-US" sz="3200" dirty="0" smtClean="0"/>
            </a:br>
            <a:endParaRPr lang="en-US" sz="3200" dirty="0"/>
          </a:p>
        </p:txBody>
      </p:sp>
      <p:cxnSp>
        <p:nvCxnSpPr>
          <p:cNvPr id="4" name="Straight Connector 3"/>
          <p:cNvCxnSpPr/>
          <p:nvPr/>
        </p:nvCxnSpPr>
        <p:spPr>
          <a:xfrm>
            <a:off x="3657600" y="18669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657600" y="32385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657600" y="36957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134600" y="2847320"/>
            <a:ext cx="0" cy="38100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61" idx="6"/>
            <a:endCxn id="67" idx="2"/>
          </p:cNvCxnSpPr>
          <p:nvPr/>
        </p:nvCxnSpPr>
        <p:spPr>
          <a:xfrm>
            <a:off x="3657600" y="27813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60" idx="6"/>
            <a:endCxn id="66" idx="2"/>
          </p:cNvCxnSpPr>
          <p:nvPr/>
        </p:nvCxnSpPr>
        <p:spPr>
          <a:xfrm>
            <a:off x="3657600" y="23241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64" idx="6"/>
            <a:endCxn id="70" idx="2"/>
          </p:cNvCxnSpPr>
          <p:nvPr/>
        </p:nvCxnSpPr>
        <p:spPr>
          <a:xfrm>
            <a:off x="3657600" y="4152900"/>
            <a:ext cx="381000" cy="0"/>
          </a:xfrm>
          <a:prstGeom prst="line">
            <a:avLst/>
          </a:prstGeom>
          <a:ln w="889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696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696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696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696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96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696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a:stCxn id="82" idx="6"/>
            <a:endCxn id="88" idx="2"/>
          </p:cNvCxnSpPr>
          <p:nvPr/>
        </p:nvCxnSpPr>
        <p:spPr>
          <a:xfrm>
            <a:off x="5029200" y="4152900"/>
            <a:ext cx="381000" cy="0"/>
          </a:xfrm>
          <a:prstGeom prst="line">
            <a:avLst/>
          </a:prstGeom>
          <a:ln w="889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81" idx="6"/>
            <a:endCxn id="87" idx="2"/>
          </p:cNvCxnSpPr>
          <p:nvPr/>
        </p:nvCxnSpPr>
        <p:spPr>
          <a:xfrm>
            <a:off x="5029200" y="3695700"/>
            <a:ext cx="381000" cy="0"/>
          </a:xfrm>
          <a:prstGeom prst="line">
            <a:avLst/>
          </a:prstGeom>
          <a:ln w="889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80" idx="4"/>
            <a:endCxn id="81" idx="0"/>
          </p:cNvCxnSpPr>
          <p:nvPr/>
        </p:nvCxnSpPr>
        <p:spPr>
          <a:xfrm>
            <a:off x="4991100" y="3276600"/>
            <a:ext cx="0" cy="381000"/>
          </a:xfrm>
          <a:prstGeom prst="line">
            <a:avLst/>
          </a:prstGeom>
          <a:ln w="8890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5" idx="0"/>
            <a:endCxn id="74" idx="4"/>
          </p:cNvCxnSpPr>
          <p:nvPr/>
        </p:nvCxnSpPr>
        <p:spPr>
          <a:xfrm flipV="1">
            <a:off x="4533900" y="3276600"/>
            <a:ext cx="0" cy="381000"/>
          </a:xfrm>
          <a:prstGeom prst="line">
            <a:avLst/>
          </a:prstGeom>
          <a:ln w="889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733800" y="1676400"/>
            <a:ext cx="4236439" cy="2667000"/>
            <a:chOff x="3711266" y="1676400"/>
            <a:chExt cx="4236439" cy="2667000"/>
          </a:xfrm>
        </p:grpSpPr>
        <p:grpSp>
          <p:nvGrpSpPr>
            <p:cNvPr id="16" name="Group 15"/>
            <p:cNvGrpSpPr/>
            <p:nvPr/>
          </p:nvGrpSpPr>
          <p:grpSpPr>
            <a:xfrm>
              <a:off x="3711266" y="3200400"/>
              <a:ext cx="342900" cy="461665"/>
              <a:chOff x="3711266" y="3200400"/>
              <a:chExt cx="342900" cy="461665"/>
            </a:xfrm>
          </p:grpSpPr>
          <p:cxnSp>
            <p:nvCxnSpPr>
              <p:cNvPr id="130" name="Straight Connector 129"/>
              <p:cNvCxnSpPr/>
              <p:nvPr/>
            </p:nvCxnSpPr>
            <p:spPr>
              <a:xfrm>
                <a:off x="4054166" y="3276600"/>
                <a:ext cx="0" cy="381000"/>
              </a:xfrm>
              <a:prstGeom prst="line">
                <a:avLst/>
              </a:prstGeom>
              <a:ln w="444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3711266" y="3200400"/>
                <a:ext cx="327334" cy="461665"/>
              </a:xfrm>
              <a:prstGeom prst="rect">
                <a:avLst/>
              </a:prstGeom>
              <a:noFill/>
            </p:spPr>
            <p:txBody>
              <a:bodyPr wrap="none" rtlCol="0">
                <a:spAutoFit/>
              </a:bodyPr>
              <a:lstStyle/>
              <a:p>
                <a:r>
                  <a:rPr lang="en-US" sz="2400" b="1" dirty="0" smtClean="0"/>
                  <a:t>?</a:t>
                </a:r>
                <a:endParaRPr lang="en-US" sz="2400" b="1" dirty="0"/>
              </a:p>
            </p:txBody>
          </p:sp>
        </p:grpSp>
        <p:grpSp>
          <p:nvGrpSpPr>
            <p:cNvPr id="18" name="Group 17"/>
            <p:cNvGrpSpPr/>
            <p:nvPr/>
          </p:nvGrpSpPr>
          <p:grpSpPr>
            <a:xfrm>
              <a:off x="3848100" y="1676400"/>
              <a:ext cx="4099605" cy="2667000"/>
              <a:chOff x="3848100" y="1676400"/>
              <a:chExt cx="4099605" cy="2667000"/>
            </a:xfrm>
          </p:grpSpPr>
          <p:sp>
            <p:nvSpPr>
              <p:cNvPr id="141" name="Rounded Rectangle 140"/>
              <p:cNvSpPr/>
              <p:nvPr/>
            </p:nvSpPr>
            <p:spPr>
              <a:xfrm>
                <a:off x="3848101" y="3467100"/>
                <a:ext cx="1371600" cy="876300"/>
              </a:xfrm>
              <a:prstGeom prst="roundRect">
                <a:avLst>
                  <a:gd name="adj" fmla="val 9747"/>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Shape 16"/>
              <p:cNvSpPr/>
              <p:nvPr/>
            </p:nvSpPr>
            <p:spPr>
              <a:xfrm flipH="1" flipV="1">
                <a:off x="3848100" y="1676400"/>
                <a:ext cx="4099605" cy="2667000"/>
              </a:xfrm>
              <a:prstGeom prst="corner">
                <a:avLst>
                  <a:gd name="adj1" fmla="val 62298"/>
                  <a:gd name="adj2" fmla="val 97702"/>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3870635" y="1676400"/>
            <a:ext cx="4099605" cy="2667000"/>
            <a:chOff x="3870635" y="1676400"/>
            <a:chExt cx="4099605" cy="2667000"/>
          </a:xfrm>
        </p:grpSpPr>
        <p:cxnSp>
          <p:nvCxnSpPr>
            <p:cNvPr id="118" name="Straight Connector 117"/>
            <p:cNvCxnSpPr/>
            <p:nvPr/>
          </p:nvCxnSpPr>
          <p:spPr>
            <a:xfrm>
              <a:off x="4076700" y="3276600"/>
              <a:ext cx="0" cy="37082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2" name="L-Shape 141"/>
            <p:cNvSpPr/>
            <p:nvPr/>
          </p:nvSpPr>
          <p:spPr>
            <a:xfrm flipH="1" flipV="1">
              <a:off x="3870635" y="1676400"/>
              <a:ext cx="4099605" cy="2667000"/>
            </a:xfrm>
            <a:prstGeom prst="corner">
              <a:avLst>
                <a:gd name="adj1" fmla="val 62298"/>
                <a:gd name="adj2" fmla="val 97702"/>
              </a:avLst>
            </a:prstGeom>
            <a:solidFill>
              <a:schemeClr val="accent6">
                <a:lumMod val="75000"/>
                <a:alpha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770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nodeType="withEffect">
                                  <p:stCondLst>
                                    <p:cond delay="250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3000"/>
                                  </p:stCondLst>
                                  <p:childTnLst>
                                    <p:set>
                                      <p:cBhvr>
                                        <p:cTn id="1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15" presetID="1" presetClass="entr" presetSubtype="0" fill="hold" grpId="0" nodeType="withEffect">
                                  <p:stCondLst>
                                    <p:cond delay="3000"/>
                                  </p:stCondLst>
                                  <p:childTnLst>
                                    <p:set>
                                      <p:cBhvr>
                                        <p:cTn id="16" dur="1" fill="hold">
                                          <p:stCondLst>
                                            <p:cond delay="0"/>
                                          </p:stCondLst>
                                        </p:cTn>
                                        <p:tgtEl>
                                          <p:spTgt spid="1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Solvers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But while a useful tool, not a panacea for complexity. </a:t>
            </a:r>
            <a:r>
              <a:rPr lang="en-US" dirty="0"/>
              <a:t>In many practical situations, Memory becomes the limiting factor. Frequently </a:t>
            </a:r>
            <a:r>
              <a:rPr lang="en-US" dirty="0" smtClean="0"/>
              <a:t>run into problems </a:t>
            </a:r>
            <a:r>
              <a:rPr lang="en-US" dirty="0" smtClean="0"/>
              <a:t>with </a:t>
            </a:r>
            <a:r>
              <a:rPr lang="en-US" dirty="0" smtClean="0"/>
              <a:t>Memory </a:t>
            </a:r>
            <a:r>
              <a:rPr lang="en-US" dirty="0" smtClean="0"/>
              <a:t>consumption leading to unacceptable runtimes. </a:t>
            </a:r>
            <a:endParaRPr lang="en-US" dirty="0" smtClean="0"/>
          </a:p>
          <a:p>
            <a:r>
              <a:rPr lang="en-US" b="1" dirty="0" smtClean="0"/>
              <a:t>Question:</a:t>
            </a:r>
            <a:r>
              <a:rPr lang="en-US" dirty="0" smtClean="0"/>
              <a:t> Is this </a:t>
            </a:r>
            <a:r>
              <a:rPr lang="en-US" u="sng" dirty="0" smtClean="0"/>
              <a:t>inherent?</a:t>
            </a:r>
            <a:r>
              <a:rPr lang="en-US" dirty="0" smtClean="0"/>
              <a:t> Or can the right heuristics avoid the memory bottleneck?</a:t>
            </a:r>
          </a:p>
          <a:p>
            <a:endParaRPr lang="en-US" b="1" dirty="0" smtClean="0"/>
          </a:p>
        </p:txBody>
      </p:sp>
    </p:spTree>
    <p:extLst>
      <p:ext uri="{BB962C8B-B14F-4D97-AF65-F5344CB8AC3E}">
        <p14:creationId xmlns:p14="http://schemas.microsoft.com/office/powerpoint/2010/main" val="338628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Adversary Examples</a:t>
            </a:r>
            <a:endParaRPr lang="en-US" dirty="0"/>
          </a:p>
        </p:txBody>
      </p:sp>
      <p:sp>
        <p:nvSpPr>
          <p:cNvPr id="19" name="Oval 18"/>
          <p:cNvSpPr/>
          <p:nvPr/>
        </p:nvSpPr>
        <p:spPr>
          <a:xfrm>
            <a:off x="838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38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8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38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38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95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295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295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95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95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295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752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752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52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52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52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752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09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209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09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09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209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209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667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667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667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667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667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667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124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124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124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124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24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124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581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581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581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581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581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581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038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038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038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38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038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038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95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95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495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495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95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95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953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953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953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953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953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953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410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410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410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410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410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10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8674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8674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8674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8674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8674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8674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3246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3246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246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3246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3246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246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7818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7818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7818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7818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7818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7818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2390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72390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2390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2390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2390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2390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7383352" y="417493"/>
            <a:ext cx="1455848" cy="954107"/>
          </a:xfrm>
          <a:prstGeom prst="rect">
            <a:avLst/>
          </a:prstGeom>
          <a:noFill/>
        </p:spPr>
        <p:txBody>
          <a:bodyPr wrap="none" rtlCol="0">
            <a:spAutoFit/>
          </a:bodyPr>
          <a:lstStyle/>
          <a:p>
            <a:r>
              <a:rPr lang="en-US" sz="2800" b="1" dirty="0" smtClean="0">
                <a:solidFill>
                  <a:schemeClr val="accent1"/>
                </a:solidFill>
              </a:rPr>
              <a:t>Blue  = 0</a:t>
            </a:r>
            <a:br>
              <a:rPr lang="en-US" sz="2800" b="1" dirty="0" smtClean="0">
                <a:solidFill>
                  <a:schemeClr val="accent1"/>
                </a:solidFill>
              </a:rPr>
            </a:br>
            <a:r>
              <a:rPr lang="en-US" sz="2800" b="1" dirty="0" smtClean="0">
                <a:solidFill>
                  <a:schemeClr val="accent2">
                    <a:lumMod val="75000"/>
                  </a:schemeClr>
                </a:solidFill>
              </a:rPr>
              <a:t>Red   = 1</a:t>
            </a:r>
            <a:endParaRPr lang="en-US" sz="2800" b="1" dirty="0">
              <a:solidFill>
                <a:schemeClr val="accent2">
                  <a:lumMod val="75000"/>
                </a:schemeClr>
              </a:solidFill>
            </a:endParaRPr>
          </a:p>
        </p:txBody>
      </p:sp>
      <p:sp>
        <p:nvSpPr>
          <p:cNvPr id="121" name="TextBox 120"/>
          <p:cNvSpPr txBox="1"/>
          <p:nvPr/>
        </p:nvSpPr>
        <p:spPr>
          <a:xfrm>
            <a:off x="4110758" y="4419600"/>
            <a:ext cx="385042"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n</a:t>
            </a:r>
            <a:endParaRPr lang="en-US" b="1" dirty="0">
              <a:latin typeface="Cambria Math" pitchFamily="18" charset="0"/>
              <a:ea typeface="Cambria Math" pitchFamily="18" charset="0"/>
            </a:endParaRPr>
          </a:p>
        </p:txBody>
      </p:sp>
      <p:sp>
        <p:nvSpPr>
          <p:cNvPr id="122" name="TextBox 121"/>
          <p:cNvSpPr txBox="1"/>
          <p:nvPr/>
        </p:nvSpPr>
        <p:spPr>
          <a:xfrm>
            <a:off x="152400" y="2743200"/>
            <a:ext cx="508473" cy="523220"/>
          </a:xfrm>
          <a:prstGeom prst="rect">
            <a:avLst/>
          </a:prstGeom>
          <a:noFill/>
        </p:spPr>
        <p:txBody>
          <a:bodyPr wrap="none" rtlCol="0">
            <a:spAutoFit/>
          </a:bodyPr>
          <a:lstStyle/>
          <a:p>
            <a:r>
              <a:rPr lang="en-US" sz="2800" b="1" dirty="0" smtClean="0">
                <a:latin typeface="Cambria Math" pitchFamily="18" charset="0"/>
                <a:ea typeface="Cambria Math" pitchFamily="18" charset="0"/>
              </a:rPr>
              <a:t>W</a:t>
            </a:r>
            <a:endParaRPr lang="en-US" b="1" dirty="0">
              <a:latin typeface="Cambria Math" pitchFamily="18" charset="0"/>
              <a:ea typeface="Cambria Math" pitchFamily="18" charset="0"/>
            </a:endParaRPr>
          </a:p>
        </p:txBody>
      </p:sp>
      <p:sp>
        <p:nvSpPr>
          <p:cNvPr id="124" name="TextBox 123"/>
          <p:cNvSpPr txBox="1"/>
          <p:nvPr/>
        </p:nvSpPr>
        <p:spPr>
          <a:xfrm>
            <a:off x="344964" y="5105400"/>
            <a:ext cx="8296117" cy="1077218"/>
          </a:xfrm>
          <a:prstGeom prst="rect">
            <a:avLst/>
          </a:prstGeom>
          <a:noFill/>
        </p:spPr>
        <p:txBody>
          <a:bodyPr wrap="none" rtlCol="0">
            <a:spAutoFit/>
          </a:bodyPr>
          <a:lstStyle/>
          <a:p>
            <a:r>
              <a:rPr lang="en-US" sz="3200" dirty="0" smtClean="0"/>
              <a:t>This edge cuts a “good” set. If assigned wrong,</a:t>
            </a:r>
            <a:br>
              <a:rPr lang="en-US" sz="3200" dirty="0" smtClean="0"/>
            </a:br>
            <a:r>
              <a:rPr lang="en-US" sz="3200" dirty="0" err="1" smtClean="0"/>
              <a:t>crit</a:t>
            </a:r>
            <a:r>
              <a:rPr lang="en-US" sz="3200" dirty="0" smtClean="0"/>
              <a:t> set becomes </a:t>
            </a:r>
            <a:r>
              <a:rPr lang="en-US" sz="3200" dirty="0" smtClean="0">
                <a:solidFill>
                  <a:schemeClr val="accent6">
                    <a:lumMod val="75000"/>
                  </a:schemeClr>
                </a:solidFill>
              </a:rPr>
              <a:t>empty</a:t>
            </a:r>
            <a:r>
              <a:rPr lang="en-US" sz="3200" dirty="0" smtClean="0"/>
              <a:t>, b/c multiple odd comps.</a:t>
            </a:r>
            <a:endParaRPr lang="en-US" sz="3200" dirty="0"/>
          </a:p>
        </p:txBody>
      </p:sp>
      <p:cxnSp>
        <p:nvCxnSpPr>
          <p:cNvPr id="4" name="Straight Connector 3"/>
          <p:cNvCxnSpPr/>
          <p:nvPr/>
        </p:nvCxnSpPr>
        <p:spPr>
          <a:xfrm>
            <a:off x="3657600" y="18669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657600" y="3238500"/>
            <a:ext cx="381000" cy="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657600" y="36957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81" idx="4"/>
            <a:endCxn id="82" idx="0"/>
          </p:cNvCxnSpPr>
          <p:nvPr/>
        </p:nvCxnSpPr>
        <p:spPr>
          <a:xfrm>
            <a:off x="4991100" y="3733800"/>
            <a:ext cx="0" cy="38100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61" idx="6"/>
            <a:endCxn id="67" idx="2"/>
          </p:cNvCxnSpPr>
          <p:nvPr/>
        </p:nvCxnSpPr>
        <p:spPr>
          <a:xfrm>
            <a:off x="3657600" y="27813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60" idx="6"/>
            <a:endCxn id="66" idx="2"/>
          </p:cNvCxnSpPr>
          <p:nvPr/>
        </p:nvCxnSpPr>
        <p:spPr>
          <a:xfrm>
            <a:off x="3657600" y="23241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64" idx="6"/>
            <a:endCxn id="70" idx="2"/>
          </p:cNvCxnSpPr>
          <p:nvPr/>
        </p:nvCxnSpPr>
        <p:spPr>
          <a:xfrm>
            <a:off x="3657600" y="4152900"/>
            <a:ext cx="381000" cy="0"/>
          </a:xfrm>
          <a:prstGeom prst="line">
            <a:avLst/>
          </a:prstGeom>
          <a:ln w="889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696200" y="1828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696200" y="228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696200" y="27432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7696200" y="32004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696200" y="3657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696200" y="41148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a:stCxn id="82" idx="6"/>
            <a:endCxn id="88" idx="2"/>
          </p:cNvCxnSpPr>
          <p:nvPr/>
        </p:nvCxnSpPr>
        <p:spPr>
          <a:xfrm>
            <a:off x="5029200" y="4152900"/>
            <a:ext cx="381000" cy="0"/>
          </a:xfrm>
          <a:prstGeom prst="line">
            <a:avLst/>
          </a:prstGeom>
          <a:ln w="889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81" idx="6"/>
            <a:endCxn id="87" idx="2"/>
          </p:cNvCxnSpPr>
          <p:nvPr/>
        </p:nvCxnSpPr>
        <p:spPr>
          <a:xfrm>
            <a:off x="5029200" y="3695700"/>
            <a:ext cx="381000" cy="0"/>
          </a:xfrm>
          <a:prstGeom prst="line">
            <a:avLst/>
          </a:prstGeom>
          <a:ln w="889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80" idx="4"/>
            <a:endCxn id="81" idx="0"/>
          </p:cNvCxnSpPr>
          <p:nvPr/>
        </p:nvCxnSpPr>
        <p:spPr>
          <a:xfrm>
            <a:off x="4991100" y="3276600"/>
            <a:ext cx="0" cy="381000"/>
          </a:xfrm>
          <a:prstGeom prst="line">
            <a:avLst/>
          </a:prstGeom>
          <a:ln w="8890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75" idx="0"/>
            <a:endCxn id="74" idx="4"/>
          </p:cNvCxnSpPr>
          <p:nvPr/>
        </p:nvCxnSpPr>
        <p:spPr>
          <a:xfrm flipV="1">
            <a:off x="4533900" y="3276600"/>
            <a:ext cx="0" cy="381000"/>
          </a:xfrm>
          <a:prstGeom prst="line">
            <a:avLst/>
          </a:prstGeom>
          <a:ln w="889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572000" y="4152900"/>
            <a:ext cx="381000" cy="571500"/>
            <a:chOff x="4000500" y="3238500"/>
            <a:chExt cx="381000" cy="571500"/>
          </a:xfrm>
        </p:grpSpPr>
        <p:cxnSp>
          <p:nvCxnSpPr>
            <p:cNvPr id="130" name="Straight Connector 129"/>
            <p:cNvCxnSpPr>
              <a:stCxn id="82" idx="2"/>
              <a:endCxn id="76" idx="6"/>
            </p:cNvCxnSpPr>
            <p:nvPr/>
          </p:nvCxnSpPr>
          <p:spPr>
            <a:xfrm flipH="1">
              <a:off x="4000500" y="3238500"/>
              <a:ext cx="381000" cy="0"/>
            </a:xfrm>
            <a:prstGeom prst="line">
              <a:avLst/>
            </a:prstGeom>
            <a:ln w="444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4054166" y="3348335"/>
              <a:ext cx="327334" cy="461665"/>
            </a:xfrm>
            <a:prstGeom prst="rect">
              <a:avLst/>
            </a:prstGeom>
            <a:noFill/>
          </p:spPr>
          <p:txBody>
            <a:bodyPr wrap="none" rtlCol="0">
              <a:spAutoFit/>
            </a:bodyPr>
            <a:lstStyle/>
            <a:p>
              <a:r>
                <a:rPr lang="en-US" sz="2400" b="1" dirty="0" smtClean="0"/>
                <a:t>?</a:t>
              </a:r>
              <a:endParaRPr lang="en-US" sz="2400" b="1" dirty="0"/>
            </a:p>
          </p:txBody>
        </p:sp>
      </p:grpSp>
      <p:cxnSp>
        <p:nvCxnSpPr>
          <p:cNvPr id="132" name="Straight Connector 131"/>
          <p:cNvCxnSpPr/>
          <p:nvPr/>
        </p:nvCxnSpPr>
        <p:spPr>
          <a:xfrm flipH="1">
            <a:off x="4076700" y="3276600"/>
            <a:ext cx="1000" cy="37082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04800" y="1676400"/>
            <a:ext cx="8486490" cy="4013775"/>
            <a:chOff x="304800" y="1676400"/>
            <a:chExt cx="8486490" cy="4013775"/>
          </a:xfrm>
        </p:grpSpPr>
        <p:grpSp>
          <p:nvGrpSpPr>
            <p:cNvPr id="10" name="Group 9"/>
            <p:cNvGrpSpPr/>
            <p:nvPr/>
          </p:nvGrpSpPr>
          <p:grpSpPr>
            <a:xfrm>
              <a:off x="3870635" y="1676400"/>
              <a:ext cx="4099605" cy="2667000"/>
              <a:chOff x="3870635" y="1676400"/>
              <a:chExt cx="4099605" cy="2667000"/>
            </a:xfrm>
          </p:grpSpPr>
          <p:cxnSp>
            <p:nvCxnSpPr>
              <p:cNvPr id="143" name="Straight Connector 142"/>
              <p:cNvCxnSpPr>
                <a:stCxn id="76" idx="6"/>
                <a:endCxn id="82" idx="2"/>
              </p:cNvCxnSpPr>
              <p:nvPr/>
            </p:nvCxnSpPr>
            <p:spPr>
              <a:xfrm>
                <a:off x="4572000" y="4152900"/>
                <a:ext cx="381000" cy="0"/>
              </a:xfrm>
              <a:prstGeom prst="line">
                <a:avLst/>
              </a:prstGeom>
              <a:ln w="88900" cap="rnd">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44" name="Group 143"/>
              <p:cNvGrpSpPr/>
              <p:nvPr/>
            </p:nvGrpSpPr>
            <p:grpSpPr>
              <a:xfrm>
                <a:off x="3870635" y="1676400"/>
                <a:ext cx="4099605" cy="2667000"/>
                <a:chOff x="3870635" y="1676400"/>
                <a:chExt cx="4099605" cy="2667000"/>
              </a:xfrm>
            </p:grpSpPr>
            <p:cxnSp>
              <p:nvCxnSpPr>
                <p:cNvPr id="145" name="Straight Connector 144"/>
                <p:cNvCxnSpPr/>
                <p:nvPr/>
              </p:nvCxnSpPr>
              <p:spPr>
                <a:xfrm flipH="1">
                  <a:off x="4076700" y="3276600"/>
                  <a:ext cx="1000" cy="370820"/>
                </a:xfrm>
                <a:prstGeom prst="line">
                  <a:avLst/>
                </a:prstGeom>
                <a:ln w="889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46" name="L-Shape 145"/>
                <p:cNvSpPr/>
                <p:nvPr/>
              </p:nvSpPr>
              <p:spPr>
                <a:xfrm flipH="1" flipV="1">
                  <a:off x="3870635" y="1676400"/>
                  <a:ext cx="4099605" cy="2667000"/>
                </a:xfrm>
                <a:prstGeom prst="corner">
                  <a:avLst>
                    <a:gd name="adj1" fmla="val 62298"/>
                    <a:gd name="adj2" fmla="val 97702"/>
                  </a:avLst>
                </a:prstGeom>
                <a:solidFill>
                  <a:schemeClr val="accent6">
                    <a:lumMod val="75000"/>
                    <a:alpha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7" name="TextBox 146"/>
            <p:cNvSpPr txBox="1"/>
            <p:nvPr/>
          </p:nvSpPr>
          <p:spPr>
            <a:xfrm>
              <a:off x="304800" y="5105400"/>
              <a:ext cx="8486490" cy="584775"/>
            </a:xfrm>
            <a:prstGeom prst="rect">
              <a:avLst/>
            </a:prstGeom>
            <a:noFill/>
          </p:spPr>
          <p:txBody>
            <a:bodyPr wrap="none" rtlCol="0">
              <a:spAutoFit/>
            </a:bodyPr>
            <a:lstStyle/>
            <a:p>
              <a:r>
                <a:rPr lang="en-US" sz="3200" dirty="0" smtClean="0"/>
                <a:t>Adversary therefore chooses to keep the </a:t>
              </a:r>
              <a:r>
                <a:rPr lang="en-US" sz="3200" dirty="0" err="1" smtClean="0">
                  <a:solidFill>
                    <a:schemeClr val="accent6">
                      <a:lumMod val="75000"/>
                    </a:schemeClr>
                  </a:solidFill>
                </a:rPr>
                <a:t>crit</a:t>
              </a:r>
              <a:r>
                <a:rPr lang="en-US" sz="3200" dirty="0" smtClean="0">
                  <a:solidFill>
                    <a:schemeClr val="accent6">
                      <a:lumMod val="75000"/>
                    </a:schemeClr>
                  </a:solidFill>
                </a:rPr>
                <a:t> set</a:t>
              </a:r>
              <a:r>
                <a:rPr lang="en-US" sz="3200" dirty="0" smtClean="0"/>
                <a:t>.</a:t>
              </a:r>
              <a:endParaRPr lang="en-US" sz="3200" dirty="0"/>
            </a:p>
          </p:txBody>
        </p:sp>
      </p:grpSp>
    </p:spTree>
    <p:extLst>
      <p:ext uri="{BB962C8B-B14F-4D97-AF65-F5344CB8AC3E}">
        <p14:creationId xmlns:p14="http://schemas.microsoft.com/office/powerpoint/2010/main" val="122560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9" presetID="1" presetClass="entr" presetSubtype="0" fill="hold" grpId="0" nodeType="withEffect">
                                  <p:stCondLst>
                                    <p:cond delay="1000"/>
                                  </p:stCondLst>
                                  <p:childTnLst>
                                    <p:set>
                                      <p:cBhvr>
                                        <p:cTn id="10" dur="1" fill="hold">
                                          <p:stCondLst>
                                            <p:cond delay="0"/>
                                          </p:stCondLst>
                                        </p:cTn>
                                        <p:tgtEl>
                                          <p:spTgt spid="124"/>
                                        </p:tgtEl>
                                        <p:attrNameLst>
                                          <p:attrName>style.visibility</p:attrName>
                                        </p:attrNameLst>
                                      </p:cBhvr>
                                      <p:to>
                                        <p:strVal val="visible"/>
                                      </p:to>
                                    </p:set>
                                  </p:childTnLst>
                                  <p:subTnLst>
                                    <p:set>
                                      <p:cBhvr override="childStyle">
                                        <p:cTn dur="1" fill="hold" display="0" masterRel="nextClick" afterEffect="1"/>
                                        <p:tgtEl>
                                          <p:spTgt spid="12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a:bodyPr>
          <a:lstStyle/>
          <a:p>
            <a:r>
              <a:rPr lang="en-US" dirty="0" smtClean="0">
                <a:solidFill>
                  <a:schemeClr val="tx2"/>
                </a:solidFill>
              </a:rPr>
              <a:t>Adversary’s critical set: </a:t>
            </a:r>
          </a:p>
          <a:p>
            <a:pPr lvl="1"/>
            <a:r>
              <a:rPr lang="en-US" sz="3200" dirty="0"/>
              <a:t>D</a:t>
            </a:r>
            <a:r>
              <a:rPr lang="en-US" sz="3200" dirty="0" smtClean="0"/>
              <a:t>ecreases monotonically.</a:t>
            </a:r>
          </a:p>
          <a:p>
            <a:pPr lvl="1"/>
            <a:r>
              <a:rPr lang="en-US" sz="3200" dirty="0" smtClean="0"/>
              <a:t>Is never empty.</a:t>
            </a:r>
          </a:p>
          <a:p>
            <a:pPr lvl="1"/>
            <a:r>
              <a:rPr lang="en-US" sz="3200" dirty="0"/>
              <a:t>N</a:t>
            </a:r>
            <a:r>
              <a:rPr lang="en-US" sz="3200" dirty="0" smtClean="0"/>
              <a:t>ever decreases by more than a factor of two in one step.</a:t>
            </a:r>
          </a:p>
          <a:p>
            <a:endParaRPr lang="en-US" dirty="0" smtClean="0"/>
          </a:p>
          <a:p>
            <a:r>
              <a:rPr lang="en-US" dirty="0" smtClean="0">
                <a:solidFill>
                  <a:schemeClr val="tx2">
                    <a:lumMod val="50000"/>
                  </a:schemeClr>
                </a:solidFill>
              </a:rPr>
              <a:t>But since we are flipping coins for every non-cut edge, can prove a crucial lemma:</a:t>
            </a:r>
            <a:endParaRPr lang="en-US" dirty="0">
              <a:solidFill>
                <a:schemeClr val="tx2">
                  <a:lumMod val="50000"/>
                </a:schemeClr>
              </a:solidFill>
            </a:endParaRPr>
          </a:p>
        </p:txBody>
      </p:sp>
    </p:spTree>
    <p:extLst>
      <p:ext uri="{BB962C8B-B14F-4D97-AF65-F5344CB8AC3E}">
        <p14:creationId xmlns:p14="http://schemas.microsoft.com/office/powerpoint/2010/main" val="830730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Lemma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876800"/>
              </a:xfrm>
            </p:spPr>
            <p:txBody>
              <a:bodyPr>
                <a:normAutofit/>
              </a:bodyPr>
              <a:lstStyle/>
              <a:p>
                <a:r>
                  <a:rPr lang="en-US" dirty="0" smtClean="0"/>
                  <a:t>For each clause </a:t>
                </a:r>
                <a14:m>
                  <m:oMath xmlns:m="http://schemas.openxmlformats.org/officeDocument/2006/math">
                    <m:r>
                      <a:rPr lang="en-US" i="1" smtClean="0">
                        <a:solidFill>
                          <a:schemeClr val="accent2">
                            <a:lumMod val="75000"/>
                          </a:schemeClr>
                        </a:solidFill>
                        <a:latin typeface="Cambria Math"/>
                      </a:rPr>
                      <m:t>𝐶</m:t>
                    </m:r>
                  </m:oMath>
                </a14:m>
                <a:r>
                  <a:rPr lang="en-US" dirty="0" smtClean="0"/>
                  <a:t>, </a:t>
                </a:r>
                <a14:m>
                  <m:oMath xmlns:m="http://schemas.openxmlformats.org/officeDocument/2006/math">
                    <m:func>
                      <m:funcPr>
                        <m:ctrlPr>
                          <a:rPr lang="en-US" i="1">
                            <a:latin typeface="Cambria Math"/>
                          </a:rPr>
                        </m:ctrlPr>
                      </m:funcPr>
                      <m:fName>
                        <m:r>
                          <m:rPr>
                            <m:sty m:val="p"/>
                          </m:rPr>
                          <a:rPr lang="en-US">
                            <a:latin typeface="Cambria Math"/>
                          </a:rPr>
                          <m:t>Pr</m:t>
                        </m:r>
                      </m:fName>
                      <m:e>
                        <m:d>
                          <m:dPr>
                            <m:begChr m:val="["/>
                            <m:endChr m:val="]"/>
                            <m:ctrlPr>
                              <a:rPr lang="en-US" i="1">
                                <a:latin typeface="Cambria Math"/>
                              </a:rPr>
                            </m:ctrlPr>
                          </m:dPr>
                          <m:e>
                            <m:r>
                              <a:rPr lang="en-US" i="1">
                                <a:latin typeface="Cambria Math"/>
                              </a:rPr>
                              <m:t>𝑟𝑒𝑎𝑐h</m:t>
                            </m:r>
                            <m:r>
                              <a:rPr lang="en-US" i="1">
                                <a:latin typeface="Cambria Math"/>
                              </a:rPr>
                              <m:t> </m:t>
                            </m:r>
                            <m:r>
                              <a:rPr lang="en-US" i="1" smtClean="0">
                                <a:solidFill>
                                  <a:schemeClr val="accent2">
                                    <a:lumMod val="75000"/>
                                  </a:schemeClr>
                                </a:solidFill>
                                <a:latin typeface="Cambria Math"/>
                              </a:rPr>
                              <m:t>𝐶</m:t>
                            </m:r>
                          </m:e>
                        </m:d>
                      </m:e>
                    </m:func>
                    <m:r>
                      <a:rPr lang="en-US" i="1">
                        <a:latin typeface="Cambria Math"/>
                      </a:rPr>
                      <m:t>≤</m:t>
                    </m:r>
                    <m:sSup>
                      <m:sSupPr>
                        <m:ctrlPr>
                          <a:rPr lang="en-US" i="1" smtClean="0">
                            <a:latin typeface="Cambria Math"/>
                          </a:rPr>
                        </m:ctrlPr>
                      </m:sSupPr>
                      <m:e>
                        <m:r>
                          <a:rPr lang="en-US" i="1">
                            <a:latin typeface="Cambria Math"/>
                          </a:rPr>
                          <m:t>2</m:t>
                        </m:r>
                      </m:e>
                      <m:sup>
                        <m:r>
                          <m:rPr>
                            <m:sty m:val="p"/>
                          </m:rPr>
                          <a:rPr lang="el-GR" i="1" smtClean="0">
                            <a:latin typeface="Cambria Math"/>
                          </a:rPr>
                          <m:t>Φ</m:t>
                        </m:r>
                        <m:r>
                          <a:rPr lang="en-US" b="0" i="1" smtClean="0">
                            <a:latin typeface="Cambria Math"/>
                          </a:rPr>
                          <m:t>(</m:t>
                        </m:r>
                        <m:sSub>
                          <m:sSubPr>
                            <m:ctrlPr>
                              <a:rPr lang="en-US" b="0" i="1" smtClean="0">
                                <a:latin typeface="Cambria Math"/>
                              </a:rPr>
                            </m:ctrlPr>
                          </m:sSubPr>
                          <m:e>
                            <m:r>
                              <a:rPr lang="en-US" b="0" i="1" smtClean="0">
                                <a:solidFill>
                                  <a:schemeClr val="accent2">
                                    <a:lumMod val="75000"/>
                                  </a:schemeClr>
                                </a:solidFill>
                                <a:latin typeface="Cambria Math"/>
                              </a:rPr>
                              <m:t>𝐼</m:t>
                            </m:r>
                          </m:e>
                          <m:sub>
                            <m:r>
                              <a:rPr lang="en-US" b="0" i="1" smtClean="0">
                                <a:solidFill>
                                  <a:schemeClr val="accent2">
                                    <a:lumMod val="75000"/>
                                  </a:schemeClr>
                                </a:solidFill>
                                <a:latin typeface="Cambria Math"/>
                              </a:rPr>
                              <m:t>𝐶</m:t>
                            </m:r>
                          </m:sub>
                        </m:sSub>
                        <m:r>
                          <a:rPr lang="en-US" i="1">
                            <a:latin typeface="Cambria Math"/>
                          </a:rPr>
                          <m:t>)</m:t>
                        </m:r>
                      </m:sup>
                    </m:sSup>
                  </m:oMath>
                </a14:m>
                <a:r>
                  <a:rPr lang="en-US" dirty="0" smtClean="0"/>
                  <a:t/>
                </a:r>
                <a:br>
                  <a:rPr lang="en-US" dirty="0" smtClean="0"/>
                </a:br>
                <a:r>
                  <a:rPr lang="en-US" dirty="0" smtClean="0"/>
                  <a:t>where </a:t>
                </a:r>
                <a14:m>
                  <m:oMath xmlns:m="http://schemas.openxmlformats.org/officeDocument/2006/math">
                    <m:r>
                      <m:rPr>
                        <m:sty m:val="p"/>
                      </m:rPr>
                      <a:rPr lang="el-GR" i="1">
                        <a:latin typeface="Cambria Math"/>
                      </a:rPr>
                      <m:t>Φ</m:t>
                    </m:r>
                    <m:r>
                      <a:rPr lang="en-US" i="1">
                        <a:latin typeface="Cambria Math"/>
                      </a:rPr>
                      <m:t>(</m:t>
                    </m:r>
                    <m:sSub>
                      <m:sSubPr>
                        <m:ctrlPr>
                          <a:rPr lang="en-US" i="1" smtClean="0">
                            <a:solidFill>
                              <a:schemeClr val="accent2">
                                <a:lumMod val="75000"/>
                              </a:schemeClr>
                            </a:solidFill>
                            <a:latin typeface="Cambria Math"/>
                          </a:rPr>
                        </m:ctrlPr>
                      </m:sSubPr>
                      <m:e>
                        <m:r>
                          <a:rPr lang="en-US" i="1">
                            <a:solidFill>
                              <a:schemeClr val="accent2">
                                <a:lumMod val="75000"/>
                              </a:schemeClr>
                            </a:solidFill>
                            <a:latin typeface="Cambria Math"/>
                          </a:rPr>
                          <m:t>𝐼</m:t>
                        </m:r>
                      </m:e>
                      <m:sub>
                        <m:r>
                          <a:rPr lang="en-US" i="1" smtClean="0">
                            <a:solidFill>
                              <a:schemeClr val="accent2">
                                <a:lumMod val="75000"/>
                              </a:schemeClr>
                            </a:solidFill>
                            <a:latin typeface="Cambria Math"/>
                          </a:rPr>
                          <m:t>𝐶</m:t>
                        </m:r>
                      </m:sub>
                    </m:sSub>
                    <m:r>
                      <a:rPr lang="en-US" i="1">
                        <a:latin typeface="Cambria Math"/>
                      </a:rPr>
                      <m:t>)</m:t>
                    </m:r>
                  </m:oMath>
                </a14:m>
                <a:r>
                  <a:rPr lang="en-US" dirty="0" smtClean="0"/>
                  <a:t> is the size of largest subset of variables assigned by </a:t>
                </a:r>
                <a14:m>
                  <m:oMath xmlns:m="http://schemas.openxmlformats.org/officeDocument/2006/math">
                    <m:sSub>
                      <m:sSubPr>
                        <m:ctrlPr>
                          <a:rPr lang="en-US" i="1" smtClean="0">
                            <a:solidFill>
                              <a:schemeClr val="accent2">
                                <a:lumMod val="75000"/>
                              </a:schemeClr>
                            </a:solidFill>
                            <a:latin typeface="Cambria Math"/>
                          </a:rPr>
                        </m:ctrlPr>
                      </m:sSubPr>
                      <m:e>
                        <m:r>
                          <a:rPr lang="en-US" i="1">
                            <a:solidFill>
                              <a:schemeClr val="accent2">
                                <a:lumMod val="75000"/>
                              </a:schemeClr>
                            </a:solidFill>
                            <a:latin typeface="Cambria Math"/>
                          </a:rPr>
                          <m:t>𝐼</m:t>
                        </m:r>
                      </m:e>
                      <m:sub>
                        <m:r>
                          <a:rPr lang="en-US" i="1">
                            <a:solidFill>
                              <a:schemeClr val="accent2">
                                <a:lumMod val="75000"/>
                              </a:schemeClr>
                            </a:solidFill>
                            <a:latin typeface="Cambria Math"/>
                          </a:rPr>
                          <m:t>𝐶</m:t>
                        </m:r>
                      </m:sub>
                    </m:sSub>
                  </m:oMath>
                </a14:m>
                <a:r>
                  <a:rPr lang="en-US" dirty="0" smtClean="0"/>
                  <a:t> which doesn’t cut G. (rank in the cut </a:t>
                </a:r>
                <a:r>
                  <a:rPr lang="en-US" dirty="0" err="1" smtClean="0"/>
                  <a:t>matroid</a:t>
                </a:r>
                <a:r>
                  <a:rPr lang="en-US" dirty="0" smtClean="0"/>
                  <a:t> of </a:t>
                </a:r>
                <a14:m>
                  <m:oMath xmlns:m="http://schemas.openxmlformats.org/officeDocument/2006/math">
                    <m:r>
                      <a:rPr lang="en-US" b="0" i="1" smtClean="0">
                        <a:latin typeface="Cambria Math"/>
                      </a:rPr>
                      <m:t>𝑉𝑎𝑟𝑠</m:t>
                    </m:r>
                    <m:d>
                      <m:dPr>
                        <m:ctrlPr>
                          <a:rPr lang="en-US" b="0" i="1" smtClean="0">
                            <a:latin typeface="Cambria Math"/>
                          </a:rPr>
                        </m:ctrlPr>
                      </m:dPr>
                      <m:e>
                        <m:sSub>
                          <m:sSubPr>
                            <m:ctrlPr>
                              <a:rPr lang="en-US" b="0" i="1" smtClean="0">
                                <a:solidFill>
                                  <a:schemeClr val="accent2">
                                    <a:lumMod val="75000"/>
                                  </a:schemeClr>
                                </a:solidFill>
                                <a:latin typeface="Cambria Math"/>
                              </a:rPr>
                            </m:ctrlPr>
                          </m:sSubPr>
                          <m:e>
                            <m:r>
                              <a:rPr lang="en-US" b="0" i="1" smtClean="0">
                                <a:solidFill>
                                  <a:schemeClr val="accent2">
                                    <a:lumMod val="75000"/>
                                  </a:schemeClr>
                                </a:solidFill>
                                <a:latin typeface="Cambria Math"/>
                              </a:rPr>
                              <m:t>𝐼</m:t>
                            </m:r>
                          </m:e>
                          <m:sub>
                            <m:r>
                              <a:rPr lang="en-US" b="0" i="1" smtClean="0">
                                <a:solidFill>
                                  <a:schemeClr val="accent2">
                                    <a:lumMod val="75000"/>
                                  </a:schemeClr>
                                </a:solidFill>
                                <a:latin typeface="Cambria Math"/>
                              </a:rPr>
                              <m:t>𝐶</m:t>
                            </m:r>
                          </m:sub>
                        </m:sSub>
                      </m:e>
                    </m:d>
                    <m:r>
                      <a:rPr lang="en-US" b="0" i="1" smtClean="0">
                        <a:latin typeface="Cambria Math"/>
                      </a:rPr>
                      <m:t> </m:t>
                    </m:r>
                  </m:oMath>
                </a14:m>
                <a:r>
                  <a:rPr lang="en-US" dirty="0" smtClean="0"/>
                  <a:t>).</a:t>
                </a:r>
              </a:p>
              <a:p>
                <a:r>
                  <a:rPr lang="en-US" dirty="0" smtClean="0"/>
                  <a:t>Further, for any path </a:t>
                </a:r>
                <a14:m>
                  <m:oMath xmlns:m="http://schemas.openxmlformats.org/officeDocument/2006/math">
                    <m:r>
                      <a:rPr lang="en-US" b="0" i="1" smtClean="0">
                        <a:solidFill>
                          <a:schemeClr val="tx2"/>
                        </a:solidFill>
                        <a:latin typeface="Cambria Math"/>
                      </a:rPr>
                      <m:t>𝑝</m:t>
                    </m:r>
                  </m:oMath>
                </a14:m>
                <a:r>
                  <a:rPr lang="en-US" dirty="0" smtClean="0"/>
                  <a:t>, </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Pr</m:t>
                          </m:r>
                        </m:fName>
                        <m:e>
                          <m:d>
                            <m:dPr>
                              <m:begChr m:val="["/>
                              <m:endChr m:val="]"/>
                              <m:ctrlPr>
                                <a:rPr lang="en-US" b="0" i="1" smtClean="0">
                                  <a:latin typeface="Cambria Math"/>
                                </a:rPr>
                              </m:ctrlPr>
                            </m:dPr>
                            <m:e>
                              <m:r>
                                <a:rPr lang="en-US" b="0" i="1" smtClean="0">
                                  <a:latin typeface="Cambria Math"/>
                                </a:rPr>
                                <m:t>𝑟𝑒𝑎𝑐h</m:t>
                              </m:r>
                              <m:r>
                                <a:rPr lang="en-US" b="0" i="1" smtClean="0">
                                  <a:latin typeface="Cambria Math"/>
                                </a:rPr>
                                <m:t> </m:t>
                              </m:r>
                              <m:r>
                                <a:rPr lang="en-US" b="0" i="1" smtClean="0">
                                  <a:solidFill>
                                    <a:schemeClr val="accent2">
                                      <a:lumMod val="75000"/>
                                    </a:schemeClr>
                                  </a:solidFill>
                                  <a:latin typeface="Cambria Math"/>
                                </a:rPr>
                                <m:t>𝐶</m:t>
                              </m:r>
                              <m:r>
                                <a:rPr lang="en-US" b="0" i="1" smtClean="0">
                                  <a:latin typeface="Cambria Math"/>
                                </a:rPr>
                                <m:t> | </m:t>
                              </m:r>
                              <m:r>
                                <a:rPr lang="en-US" b="0" i="1" smtClean="0">
                                  <a:latin typeface="Cambria Math"/>
                                </a:rPr>
                                <m:t>𝑓𝑜𝑙𝑙𝑜𝑤</m:t>
                              </m:r>
                              <m:r>
                                <a:rPr lang="en-US" b="0" i="1" smtClean="0">
                                  <a:latin typeface="Cambria Math"/>
                                </a:rPr>
                                <m:t> </m:t>
                              </m:r>
                              <m:r>
                                <a:rPr lang="en-US" b="0" i="1" smtClean="0">
                                  <a:solidFill>
                                    <a:schemeClr val="tx2"/>
                                  </a:solidFill>
                                  <a:latin typeface="Cambria Math"/>
                                </a:rPr>
                                <m:t>𝑝</m:t>
                              </m:r>
                            </m:e>
                          </m:d>
                        </m:e>
                      </m:func>
                      <m:r>
                        <a:rPr lang="en-US" b="0" i="1" smtClean="0">
                          <a:latin typeface="Cambria Math"/>
                        </a:rPr>
                        <m:t>≤</m:t>
                      </m:r>
                      <m:sSup>
                        <m:sSupPr>
                          <m:ctrlPr>
                            <a:rPr lang="en-US" b="0" i="1" smtClean="0">
                              <a:latin typeface="Cambria Math"/>
                            </a:rPr>
                          </m:ctrlPr>
                        </m:sSupPr>
                        <m:e>
                          <m:r>
                            <a:rPr lang="en-US" b="0" i="1" smtClean="0">
                              <a:latin typeface="Cambria Math"/>
                            </a:rPr>
                            <m:t>2</m:t>
                          </m:r>
                        </m:e>
                        <m:sup>
                          <m:r>
                            <m:rPr>
                              <m:sty m:val="p"/>
                            </m:rPr>
                            <a:rPr lang="el-GR" i="1">
                              <a:latin typeface="Cambria Math"/>
                            </a:rPr>
                            <m:t>Φ</m:t>
                          </m:r>
                          <m:d>
                            <m:dPr>
                              <m:endChr m:val="|"/>
                              <m:ctrlPr>
                                <a:rPr lang="en-US" b="0" i="1" smtClean="0">
                                  <a:latin typeface="Cambria Math"/>
                                </a:rPr>
                              </m:ctrlPr>
                            </m:dPr>
                            <m:e>
                              <m:sSub>
                                <m:sSubPr>
                                  <m:ctrlPr>
                                    <a:rPr lang="en-US" b="0" i="1" smtClean="0">
                                      <a:solidFill>
                                        <a:schemeClr val="accent2">
                                          <a:lumMod val="50000"/>
                                        </a:schemeClr>
                                      </a:solidFill>
                                      <a:latin typeface="Cambria Math"/>
                                    </a:rPr>
                                  </m:ctrlPr>
                                </m:sSubPr>
                                <m:e>
                                  <m:r>
                                    <a:rPr lang="en-US" b="0" i="1" smtClean="0">
                                      <a:solidFill>
                                        <a:schemeClr val="accent2">
                                          <a:lumMod val="75000"/>
                                        </a:schemeClr>
                                      </a:solidFill>
                                      <a:latin typeface="Cambria Math"/>
                                    </a:rPr>
                                    <m:t>𝐼</m:t>
                                  </m:r>
                                </m:e>
                                <m:sub>
                                  <m:r>
                                    <a:rPr lang="en-US" b="0" i="1" smtClean="0">
                                      <a:solidFill>
                                        <a:schemeClr val="accent2">
                                          <a:lumMod val="75000"/>
                                        </a:schemeClr>
                                      </a:solidFill>
                                      <a:latin typeface="Cambria Math"/>
                                    </a:rPr>
                                    <m:t>𝐶</m:t>
                                  </m:r>
                                </m:sub>
                              </m:sSub>
                            </m:e>
                          </m:d>
                          <m:r>
                            <a:rPr lang="en-US" b="0" i="1" smtClean="0">
                              <a:solidFill>
                                <a:schemeClr val="tx2"/>
                              </a:solidFill>
                              <a:latin typeface="Cambria Math"/>
                            </a:rPr>
                            <m:t>𝑝</m:t>
                          </m:r>
                          <m:r>
                            <a:rPr lang="en-US" b="0" i="1" smtClean="0">
                              <a:latin typeface="Cambria Math"/>
                            </a:rPr>
                            <m:t>)</m:t>
                          </m:r>
                        </m:sup>
                      </m:sSup>
                    </m:oMath>
                  </m:oMathPara>
                </a14:m>
                <a:endParaRPr lang="en-US" dirty="0" smtClean="0"/>
              </a:p>
              <a:p>
                <a:pPr marL="0" indent="0">
                  <a:buNone/>
                </a:pPr>
                <a:r>
                  <a:rPr lang="en-US" dirty="0" smtClean="0"/>
                  <a:t>(Conditional rank of corresponding edge sets).</a:t>
                </a:r>
              </a:p>
              <a:p>
                <a:r>
                  <a:rPr lang="en-US" dirty="0" smtClean="0">
                    <a:solidFill>
                      <a:schemeClr val="accent5">
                        <a:lumMod val="50000"/>
                      </a:schemeClr>
                    </a:solidFill>
                  </a:rPr>
                  <a:t>Proof: </a:t>
                </a:r>
                <a:r>
                  <a:rPr lang="en-US" dirty="0" smtClean="0"/>
                  <a:t>Careful induction. Result is tight.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876800"/>
              </a:xfrm>
              <a:blipFill rotWithShape="1">
                <a:blip r:embed="rId3"/>
                <a:stretch>
                  <a:fillRect l="-1852" t="-1125"/>
                </a:stretch>
              </a:blipFill>
            </p:spPr>
            <p:txBody>
              <a:bodyPr/>
              <a:lstStyle/>
              <a:p>
                <a:r>
                  <a:rPr lang="en-US">
                    <a:noFill/>
                  </a:rPr>
                  <a:t> </a:t>
                </a:r>
              </a:p>
            </p:txBody>
          </p:sp>
        </mc:Fallback>
      </mc:AlternateContent>
    </p:spTree>
    <p:extLst>
      <p:ext uri="{BB962C8B-B14F-4D97-AF65-F5344CB8AC3E}">
        <p14:creationId xmlns:p14="http://schemas.microsoft.com/office/powerpoint/2010/main" val="2485455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Main Lemma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334000"/>
              </a:xfrm>
            </p:spPr>
            <p:txBody>
              <a:bodyPr>
                <a:normAutofit/>
              </a:bodyPr>
              <a:lstStyle/>
              <a:p>
                <a:r>
                  <a:rPr lang="en-US" dirty="0" smtClean="0"/>
                  <a:t>Most clauses do not have much information: </a:t>
                </a:r>
                <a:br>
                  <a:rPr lang="en-US" dirty="0" smtClean="0"/>
                </a:br>
                <a:endParaRPr lang="en-US" dirty="0" smtClean="0"/>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a:rPr>
                          </m:ctrlPr>
                        </m:funcPr>
                        <m:fName>
                          <m:r>
                            <m:rPr>
                              <m:sty m:val="p"/>
                            </m:rPr>
                            <a:rPr lang="en-US" b="0" i="0" smtClean="0">
                              <a:latin typeface="Cambria Math"/>
                            </a:rPr>
                            <m:t>Pr</m:t>
                          </m:r>
                        </m:fName>
                        <m:e>
                          <m:d>
                            <m:dPr>
                              <m:begChr m:val="["/>
                              <m:endChr m:val="]"/>
                              <m:ctrlPr>
                                <a:rPr lang="en-US" b="0" i="1" smtClean="0">
                                  <a:latin typeface="Cambria Math"/>
                                </a:rPr>
                              </m:ctrlPr>
                            </m:dPr>
                            <m:e>
                              <m:r>
                                <m:rPr>
                                  <m:nor/>
                                </m:rPr>
                                <a:rPr lang="en-US" b="0" i="0" smtClean="0">
                                  <a:latin typeface="Cambria Math"/>
                                </a:rPr>
                                <m:t>reach</m:t>
                              </m:r>
                              <m:r>
                                <m:rPr>
                                  <m:nor/>
                                </m:rPr>
                                <a:rPr lang="en-US" b="0" i="0" smtClean="0">
                                  <a:latin typeface="Cambria Math"/>
                                </a:rPr>
                                <m:t> </m:t>
                              </m:r>
                              <m:r>
                                <m:rPr>
                                  <m:nor/>
                                </m:rPr>
                                <a:rPr lang="en-US" b="0" i="0" smtClean="0">
                                  <a:latin typeface="Cambria Math"/>
                                </a:rPr>
                                <m:t>some</m:t>
                              </m:r>
                              <m:r>
                                <m:rPr>
                                  <m:nor/>
                                </m:rPr>
                                <a:rPr lang="en-US" b="0" i="0" smtClean="0">
                                  <a:latin typeface="Cambria Math"/>
                                </a:rPr>
                                <m:t> </m:t>
                              </m:r>
                              <m:r>
                                <a:rPr lang="en-US" b="0" i="1" smtClean="0">
                                  <a:solidFill>
                                    <a:schemeClr val="tx2"/>
                                  </a:solidFill>
                                  <a:latin typeface="Cambria Math"/>
                                </a:rPr>
                                <m:t>𝐶</m:t>
                              </m:r>
                              <m:r>
                                <a:rPr lang="en-US" b="0" i="1" smtClean="0">
                                  <a:latin typeface="Cambria Math"/>
                                </a:rPr>
                                <m:t> </m:t>
                              </m:r>
                              <m:r>
                                <m:rPr>
                                  <m:nor/>
                                </m:rPr>
                                <a:rPr lang="en-US" b="0" i="0" smtClean="0">
                                  <a:latin typeface="Cambria Math"/>
                                </a:rPr>
                                <m:t>with</m:t>
                              </m:r>
                              <m:r>
                                <m:rPr>
                                  <m:nor/>
                                </m:rPr>
                                <a:rPr lang="en-US" b="0" i="0" smtClean="0">
                                  <a:latin typeface="Cambria Math"/>
                                </a:rPr>
                                <m:t> </m:t>
                              </m:r>
                              <m:r>
                                <m:rPr>
                                  <m:sty m:val="p"/>
                                </m:rPr>
                                <a:rPr lang="el-GR" i="1">
                                  <a:latin typeface="Cambria Math"/>
                                </a:rPr>
                                <m:t>Φ</m:t>
                              </m:r>
                              <m:d>
                                <m:dPr>
                                  <m:ctrlPr>
                                    <a:rPr lang="en-US" b="0" i="1" smtClean="0">
                                      <a:latin typeface="Cambria Math"/>
                                    </a:rPr>
                                  </m:ctrlPr>
                                </m:dPr>
                                <m:e>
                                  <m:sSub>
                                    <m:sSubPr>
                                      <m:ctrlPr>
                                        <a:rPr lang="en-US" b="0" i="1" smtClean="0">
                                          <a:solidFill>
                                            <a:schemeClr val="tx2"/>
                                          </a:solidFill>
                                          <a:latin typeface="Cambria Math"/>
                                        </a:rPr>
                                      </m:ctrlPr>
                                    </m:sSubPr>
                                    <m:e>
                                      <m:r>
                                        <a:rPr lang="en-US" b="0" i="1" smtClean="0">
                                          <a:solidFill>
                                            <a:schemeClr val="tx2"/>
                                          </a:solidFill>
                                          <a:latin typeface="Cambria Math"/>
                                        </a:rPr>
                                        <m:t>𝐼</m:t>
                                      </m:r>
                                    </m:e>
                                    <m:sub>
                                      <m:r>
                                        <a:rPr lang="en-US" b="0" i="1" smtClean="0">
                                          <a:solidFill>
                                            <a:schemeClr val="tx2"/>
                                          </a:solidFill>
                                          <a:latin typeface="Cambria Math"/>
                                        </a:rPr>
                                        <m:t>𝐶</m:t>
                                      </m:r>
                                    </m:sub>
                                  </m:sSub>
                                </m:e>
                              </m:d>
                              <m:r>
                                <a:rPr lang="en-US" b="0" i="1" smtClean="0">
                                  <a:latin typeface="Cambria Math"/>
                                  <a:ea typeface="Cambria Math"/>
                                </a:rPr>
                                <m:t>≫</m:t>
                              </m:r>
                              <m:func>
                                <m:funcPr>
                                  <m:ctrlPr>
                                    <a:rPr lang="en-US" b="0" i="1" smtClean="0">
                                      <a:latin typeface="Cambria Math"/>
                                      <a:ea typeface="Cambria Math"/>
                                    </a:rPr>
                                  </m:ctrlPr>
                                </m:funcPr>
                                <m:fName>
                                  <m:r>
                                    <m:rPr>
                                      <m:sty m:val="p"/>
                                    </m:rPr>
                                    <a:rPr lang="en-US" b="0" i="0" smtClean="0">
                                      <a:latin typeface="Cambria Math"/>
                                      <a:ea typeface="Cambria Math"/>
                                    </a:rPr>
                                    <m:t>log</m:t>
                                  </m:r>
                                </m:fName>
                                <m:e>
                                  <m:r>
                                    <a:rPr lang="en-US" b="0" i="1" smtClean="0">
                                      <a:latin typeface="Cambria Math"/>
                                      <a:ea typeface="Cambria Math"/>
                                    </a:rPr>
                                    <m:t>𝑇</m:t>
                                  </m:r>
                                </m:e>
                              </m:func>
                            </m:e>
                          </m:d>
                        </m:e>
                      </m:func>
                      <m:r>
                        <a:rPr lang="en-US" b="0" i="1" smtClean="0">
                          <a:latin typeface="Cambria Math"/>
                          <a:ea typeface="Cambria Math"/>
                        </a:rPr>
                        <m:t>=</m:t>
                      </m:r>
                      <m:r>
                        <a:rPr lang="en-US" b="0" i="1" smtClean="0">
                          <a:latin typeface="Cambria Math"/>
                          <a:ea typeface="Cambria Math"/>
                        </a:rPr>
                        <m:t>𝑜</m:t>
                      </m:r>
                      <m:r>
                        <a:rPr lang="en-US" b="0" i="1" smtClean="0">
                          <a:latin typeface="Cambria Math"/>
                          <a:ea typeface="Cambria Math"/>
                        </a:rPr>
                        <m:t>(1)</m:t>
                      </m:r>
                    </m:oMath>
                  </m:oMathPara>
                </a14:m>
                <a:endParaRPr lang="en-US" dirty="0"/>
              </a:p>
              <a:p>
                <a:r>
                  <a:rPr lang="en-US" dirty="0" smtClean="0"/>
                  <a:t>Typically, we have information which is helpful towards only a few complexity levels. Suppose </a:t>
                </a:r>
                <a14:m>
                  <m:oMath xmlns:m="http://schemas.openxmlformats.org/officeDocument/2006/math">
                    <m:sSub>
                      <m:sSubPr>
                        <m:ctrlPr>
                          <a:rPr lang="en-US" i="1" smtClean="0">
                            <a:solidFill>
                              <a:schemeClr val="tx2"/>
                            </a:solidFill>
                            <a:latin typeface="Cambria Math"/>
                          </a:rPr>
                        </m:ctrlPr>
                      </m:sSubPr>
                      <m:e>
                        <m:r>
                          <a:rPr lang="en-US" b="0" i="1" smtClean="0">
                            <a:solidFill>
                              <a:schemeClr val="tx2"/>
                            </a:solidFill>
                            <a:latin typeface="Cambria Math"/>
                          </a:rPr>
                          <m:t>𝐶</m:t>
                        </m:r>
                      </m:e>
                      <m:sub>
                        <m:r>
                          <a:rPr lang="en-US" b="0" i="1" smtClean="0">
                            <a:solidFill>
                              <a:schemeClr val="tx2"/>
                            </a:solidFill>
                            <a:latin typeface="Cambria Math"/>
                          </a:rPr>
                          <m:t>1</m:t>
                        </m:r>
                      </m:sub>
                    </m:sSub>
                    <m:r>
                      <a:rPr lang="en-US" b="0" i="1" smtClean="0">
                        <a:solidFill>
                          <a:schemeClr val="tx2"/>
                        </a:solidFill>
                        <a:latin typeface="Cambria Math"/>
                      </a:rPr>
                      <m:t>, …, </m:t>
                    </m:r>
                    <m:sSub>
                      <m:sSubPr>
                        <m:ctrlPr>
                          <a:rPr lang="en-US" b="0" i="1" smtClean="0">
                            <a:solidFill>
                              <a:schemeClr val="tx2"/>
                            </a:solidFill>
                            <a:latin typeface="Cambria Math"/>
                          </a:rPr>
                        </m:ctrlPr>
                      </m:sSubPr>
                      <m:e>
                        <m:r>
                          <a:rPr lang="en-US" b="0" i="1" smtClean="0">
                            <a:solidFill>
                              <a:schemeClr val="tx2"/>
                            </a:solidFill>
                            <a:latin typeface="Cambria Math"/>
                          </a:rPr>
                          <m:t>𝐶</m:t>
                        </m:r>
                      </m:e>
                      <m:sub>
                        <m:r>
                          <a:rPr lang="en-US" b="0" i="1" smtClean="0">
                            <a:solidFill>
                              <a:schemeClr val="tx2"/>
                            </a:solidFill>
                            <a:latin typeface="Cambria Math"/>
                          </a:rPr>
                          <m:t>𝑘</m:t>
                        </m:r>
                      </m:sub>
                    </m:sSub>
                    <m:r>
                      <a:rPr lang="en-US" b="0" i="1" smtClean="0">
                        <a:solidFill>
                          <a:schemeClr val="tx2"/>
                        </a:solidFill>
                        <a:latin typeface="Cambria Math"/>
                      </a:rPr>
                      <m:t> </m:t>
                    </m:r>
                  </m:oMath>
                </a14:m>
                <a:r>
                  <a:rPr lang="en-US" dirty="0" smtClean="0"/>
                  <a:t>are from distinct medium complexity levels, and our graph is </a:t>
                </a:r>
                <a14:m>
                  <m:oMath xmlns:m="http://schemas.openxmlformats.org/officeDocument/2006/math">
                    <m:r>
                      <a:rPr lang="en-US" i="1">
                        <a:solidFill>
                          <a:schemeClr val="tx2"/>
                        </a:solidFill>
                        <a:latin typeface="Cambria Math"/>
                      </a:rPr>
                      <m:t>𝑛</m:t>
                    </m:r>
                    <m:r>
                      <a:rPr lang="en-US" i="1" smtClean="0">
                        <a:solidFill>
                          <a:schemeClr val="tx2"/>
                        </a:solidFill>
                        <a:latin typeface="Cambria Math"/>
                        <a:ea typeface="Cambria Math"/>
                      </a:rPr>
                      <m:t>×</m:t>
                    </m:r>
                    <m:r>
                      <a:rPr lang="en-US" i="1">
                        <a:solidFill>
                          <a:schemeClr val="tx2"/>
                        </a:solidFill>
                        <a:latin typeface="Cambria Math"/>
                        <a:ea typeface="Cambria Math"/>
                      </a:rPr>
                      <m:t>𝑊</m:t>
                    </m:r>
                  </m:oMath>
                </a14:m>
                <a:r>
                  <a:rPr lang="en-US" dirty="0" smtClean="0"/>
                  <a:t> </a:t>
                </a:r>
                <a:r>
                  <a:rPr lang="en-US" dirty="0" smtClean="0">
                    <a:solidFill>
                      <a:schemeClr val="tx2"/>
                    </a:solidFill>
                  </a:rPr>
                  <a:t>grid</a:t>
                </a:r>
                <a:r>
                  <a:rPr lang="en-US" dirty="0"/>
                  <a:t>, </a:t>
                </a:r>
                <a14:m>
                  <m:oMath xmlns:m="http://schemas.openxmlformats.org/officeDocument/2006/math">
                    <m:r>
                      <a:rPr lang="en-US" i="1">
                        <a:solidFill>
                          <a:schemeClr val="tx2"/>
                        </a:solidFill>
                        <a:latin typeface="Cambria Math"/>
                      </a:rPr>
                      <m:t>𝑛</m:t>
                    </m:r>
                    <m:r>
                      <a:rPr lang="en-US" i="1">
                        <a:solidFill>
                          <a:schemeClr val="tx2"/>
                        </a:solidFill>
                        <a:latin typeface="Cambria Math"/>
                        <a:ea typeface="Cambria Math"/>
                      </a:rPr>
                      <m:t>≫</m:t>
                    </m:r>
                    <m:r>
                      <a:rPr lang="en-US" i="1">
                        <a:solidFill>
                          <a:schemeClr val="tx2"/>
                        </a:solidFill>
                        <a:latin typeface="Cambria Math"/>
                        <a:ea typeface="Cambria Math"/>
                      </a:rPr>
                      <m:t>𝑊</m:t>
                    </m:r>
                  </m:oMath>
                </a14:m>
                <a:r>
                  <a:rPr lang="en-US" dirty="0" smtClean="0"/>
                  <a:t>. </a:t>
                </a:r>
              </a:p>
              <a:p>
                <a:r>
                  <a:rPr lang="en-US" dirty="0" smtClean="0"/>
                  <a:t>Previous isoperimetric arguments tell us </a:t>
                </a:r>
              </a:p>
              <a:p>
                <a:pPr marL="0" indent="0">
                  <a:buNone/>
                </a:pPr>
                <a:r>
                  <a:rPr lang="en-US" dirty="0" smtClean="0"/>
                  <a:t>	</a:t>
                </a:r>
                <a14:m>
                  <m:oMath xmlns:m="http://schemas.openxmlformats.org/officeDocument/2006/math">
                    <m:r>
                      <m:rPr>
                        <m:sty m:val="p"/>
                      </m:rPr>
                      <a:rPr lang="el-GR" i="1" dirty="0" smtClean="0">
                        <a:latin typeface="Cambria Math"/>
                      </a:rPr>
                      <m:t>Φ</m:t>
                    </m:r>
                    <m:d>
                      <m:dPr>
                        <m:ctrlPr>
                          <a:rPr lang="el-GR" i="1" dirty="0" smtClean="0">
                            <a:latin typeface="Cambria Math"/>
                          </a:rPr>
                        </m:ctrlPr>
                      </m:dPr>
                      <m:e>
                        <m:nary>
                          <m:naryPr>
                            <m:chr m:val="⋃"/>
                            <m:supHide m:val="on"/>
                            <m:ctrlPr>
                              <a:rPr lang="en-US" i="1" dirty="0">
                                <a:latin typeface="Cambria Math"/>
                              </a:rPr>
                            </m:ctrlPr>
                          </m:naryPr>
                          <m:sub>
                            <m:r>
                              <m:rPr>
                                <m:brk m:alnAt="7"/>
                              </m:rPr>
                              <a:rPr lang="en-US" b="0" i="1" dirty="0" smtClean="0">
                                <a:latin typeface="Cambria Math"/>
                              </a:rPr>
                              <m:t>𝑖</m:t>
                            </m:r>
                          </m:sub>
                          <m:sup/>
                          <m:e>
                            <m:r>
                              <a:rPr lang="en-US" i="1" dirty="0">
                                <a:latin typeface="Cambria Math"/>
                                <a:ea typeface="Cambria Math"/>
                              </a:rPr>
                              <m:t>𝛿</m:t>
                            </m:r>
                            <m:d>
                              <m:dPr>
                                <m:ctrlPr>
                                  <a:rPr lang="en-US" i="1" dirty="0" smtClean="0">
                                    <a:latin typeface="Cambria Math"/>
                                    <a:ea typeface="Cambria Math"/>
                                  </a:rPr>
                                </m:ctrlPr>
                              </m:dPr>
                              <m:e>
                                <m:sSub>
                                  <m:sSubPr>
                                    <m:ctrlPr>
                                      <a:rPr lang="en-US" i="1">
                                        <a:latin typeface="Cambria Math"/>
                                      </a:rPr>
                                    </m:ctrlPr>
                                  </m:sSubPr>
                                  <m:e>
                                    <m:r>
                                      <a:rPr lang="en-US" i="1">
                                        <a:latin typeface="Cambria Math"/>
                                      </a:rPr>
                                      <m:t>𝑐𝑟𝑖𝑡</m:t>
                                    </m:r>
                                  </m:e>
                                  <m:sub>
                                    <m:r>
                                      <a:rPr lang="en-US" i="1">
                                        <a:latin typeface="Cambria Math"/>
                                        <a:ea typeface="Cambria Math"/>
                                      </a:rPr>
                                      <m:t>𝜏</m:t>
                                    </m:r>
                                  </m:sub>
                                </m:sSub>
                                <m:d>
                                  <m:dPr>
                                    <m:ctrlPr>
                                      <a:rPr lang="en-US" i="1" dirty="0" smtClean="0">
                                        <a:latin typeface="Cambria Math"/>
                                        <a:ea typeface="Cambria Math"/>
                                      </a:rPr>
                                    </m:ctrlPr>
                                  </m:dPr>
                                  <m:e>
                                    <m:sSub>
                                      <m:sSubPr>
                                        <m:ctrlPr>
                                          <a:rPr lang="en-US" i="1" dirty="0" smtClean="0">
                                            <a:solidFill>
                                              <a:schemeClr val="tx2"/>
                                            </a:solidFill>
                                            <a:latin typeface="Cambria Math"/>
                                            <a:ea typeface="Cambria Math"/>
                                          </a:rPr>
                                        </m:ctrlPr>
                                      </m:sSubPr>
                                      <m:e>
                                        <m:r>
                                          <a:rPr lang="en-US" i="1" dirty="0">
                                            <a:solidFill>
                                              <a:schemeClr val="tx2"/>
                                            </a:solidFill>
                                            <a:latin typeface="Cambria Math"/>
                                            <a:ea typeface="Cambria Math"/>
                                          </a:rPr>
                                          <m:t>𝐶</m:t>
                                        </m:r>
                                      </m:e>
                                      <m:sub>
                                        <m:r>
                                          <a:rPr lang="en-US" i="1" dirty="0">
                                            <a:solidFill>
                                              <a:schemeClr val="tx2"/>
                                            </a:solidFill>
                                            <a:latin typeface="Cambria Math"/>
                                            <a:ea typeface="Cambria Math"/>
                                          </a:rPr>
                                          <m:t>𝑖</m:t>
                                        </m:r>
                                      </m:sub>
                                    </m:sSub>
                                  </m:e>
                                </m:d>
                              </m:e>
                            </m:d>
                          </m:e>
                        </m:nary>
                      </m:e>
                    </m:d>
                    <m:r>
                      <a:rPr lang="en-US" i="1" dirty="0" smtClean="0">
                        <a:latin typeface="Cambria Math"/>
                      </a:rPr>
                      <m:t>≥</m:t>
                    </m:r>
                    <m:r>
                      <a:rPr lang="en-US" i="1" dirty="0" smtClean="0">
                        <a:latin typeface="Cambria Math"/>
                      </a:rPr>
                      <m:t>𝑘</m:t>
                    </m:r>
                    <m:r>
                      <a:rPr lang="en-US" i="1" dirty="0" smtClean="0">
                        <a:latin typeface="Cambria Math"/>
                      </a:rPr>
                      <m:t>(</m:t>
                    </m:r>
                    <m:r>
                      <a:rPr lang="en-US" i="1" dirty="0" smtClean="0">
                        <a:latin typeface="Cambria Math"/>
                      </a:rPr>
                      <m:t>𝑊</m:t>
                    </m:r>
                    <m:r>
                      <a:rPr lang="en-US" i="1" dirty="0" smtClean="0">
                        <a:latin typeface="Cambria Math"/>
                      </a:rPr>
                      <m:t>−1).</m:t>
                    </m:r>
                  </m:oMath>
                </a14:m>
                <a:r>
                  <a:rPr lang="en-US"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334000"/>
              </a:xfrm>
              <a:blipFill rotWithShape="1">
                <a:blip r:embed="rId2"/>
                <a:stretch>
                  <a:fillRect l="-1630" t="-1486" r="-2667"/>
                </a:stretch>
              </a:blipFill>
            </p:spPr>
            <p:txBody>
              <a:bodyPr/>
              <a:lstStyle/>
              <a:p>
                <a:r>
                  <a:rPr lang="en-US">
                    <a:noFill/>
                  </a:rPr>
                  <a:t> </a:t>
                </a:r>
              </a:p>
            </p:txBody>
          </p:sp>
        </mc:Fallback>
      </mc:AlternateContent>
    </p:spTree>
    <p:extLst>
      <p:ext uri="{BB962C8B-B14F-4D97-AF65-F5344CB8AC3E}">
        <p14:creationId xmlns:p14="http://schemas.microsoft.com/office/powerpoint/2010/main" val="2541517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Main Lemma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5257800"/>
              </a:xfrm>
            </p:spPr>
            <p:txBody>
              <a:bodyPr>
                <a:normAutofit/>
              </a:bodyPr>
              <a:lstStyle/>
              <a:p>
                <a:pPr marL="0" indent="0">
                  <a:buNone/>
                </a:pPr>
                <a:r>
                  <a:rPr lang="en-US" dirty="0" smtClean="0"/>
                  <a:t>Claim: If </a:t>
                </a:r>
                <a14:m>
                  <m:oMath xmlns:m="http://schemas.openxmlformats.org/officeDocument/2006/math">
                    <m:r>
                      <a:rPr lang="en-US" i="1" smtClean="0">
                        <a:latin typeface="Cambria Math"/>
                        <a:ea typeface="Cambria Math"/>
                      </a:rPr>
                      <m:t>∀</m:t>
                    </m:r>
                    <m:r>
                      <a:rPr lang="en-US" b="0" i="1" smtClean="0">
                        <a:latin typeface="Cambria Math"/>
                        <a:ea typeface="Cambria Math"/>
                      </a:rPr>
                      <m:t>𝑖</m:t>
                    </m:r>
                    <m:r>
                      <a:rPr lang="en-US" b="0" i="1" smtClean="0">
                        <a:latin typeface="Cambria Math"/>
                        <a:ea typeface="Cambria Math"/>
                      </a:rPr>
                      <m:t>, </m:t>
                    </m:r>
                    <m:r>
                      <m:rPr>
                        <m:sty m:val="p"/>
                      </m:rPr>
                      <a:rPr lang="el-GR" b="0" i="1" smtClean="0">
                        <a:latin typeface="Cambria Math"/>
                        <a:ea typeface="Cambria Math"/>
                      </a:rPr>
                      <m:t>Φ</m:t>
                    </m:r>
                    <m:d>
                      <m:dPr>
                        <m:endChr m:val="|"/>
                        <m:ctrlPr>
                          <a:rPr lang="en-US" b="0" i="1" smtClean="0">
                            <a:latin typeface="Cambria Math"/>
                            <a:ea typeface="Cambria Math"/>
                          </a:rPr>
                        </m:ctrlPr>
                      </m:dPr>
                      <m:e>
                        <m:sSub>
                          <m:sSubPr>
                            <m:ctrlPr>
                              <a:rPr lang="en-US" i="1" dirty="0" smtClean="0">
                                <a:solidFill>
                                  <a:srgbClr val="FF0000"/>
                                </a:solidFill>
                                <a:latin typeface="Cambria Math"/>
                              </a:rPr>
                            </m:ctrlPr>
                          </m:sSubPr>
                          <m:e>
                            <m:r>
                              <a:rPr lang="en-US" b="0" i="1" dirty="0" smtClean="0">
                                <a:solidFill>
                                  <a:srgbClr val="FF0000"/>
                                </a:solidFill>
                                <a:latin typeface="Cambria Math"/>
                              </a:rPr>
                              <m:t>𝐼</m:t>
                            </m:r>
                          </m:e>
                          <m:sub>
                            <m:sSub>
                              <m:sSubPr>
                                <m:ctrlPr>
                                  <a:rPr lang="en-US" i="1" dirty="0" smtClean="0">
                                    <a:solidFill>
                                      <a:srgbClr val="FF0000"/>
                                    </a:solidFill>
                                    <a:latin typeface="Cambria Math"/>
                                  </a:rPr>
                                </m:ctrlPr>
                              </m:sSubPr>
                              <m:e>
                                <m:r>
                                  <a:rPr lang="en-US" b="0" i="1" dirty="0" smtClean="0">
                                    <a:solidFill>
                                      <a:srgbClr val="FF0000"/>
                                    </a:solidFill>
                                    <a:latin typeface="Cambria Math"/>
                                  </a:rPr>
                                  <m:t>𝐶</m:t>
                                </m:r>
                              </m:e>
                              <m:sub>
                                <m:r>
                                  <a:rPr lang="en-US" b="0" i="1" dirty="0" smtClean="0">
                                    <a:solidFill>
                                      <a:srgbClr val="FF0000"/>
                                    </a:solidFill>
                                    <a:latin typeface="Cambria Math"/>
                                  </a:rPr>
                                  <m:t>𝑖</m:t>
                                </m:r>
                              </m:sub>
                            </m:sSub>
                          </m:sub>
                        </m:sSub>
                      </m:e>
                    </m:d>
                    <m:r>
                      <a:rPr lang="en-US" b="0" i="1" dirty="0" smtClean="0">
                        <a:latin typeface="Cambria Math"/>
                      </a:rPr>
                      <m:t>𝑝</m:t>
                    </m:r>
                    <m:r>
                      <a:rPr lang="en-US" b="0" i="1" dirty="0" smtClean="0">
                        <a:latin typeface="Cambria Math"/>
                      </a:rPr>
                      <m:t>)≤(1−</m:t>
                    </m:r>
                    <m:r>
                      <a:rPr lang="en-US" b="0" i="1" dirty="0" smtClean="0">
                        <a:latin typeface="Cambria Math"/>
                        <a:ea typeface="Cambria Math"/>
                      </a:rPr>
                      <m:t>𝜀</m:t>
                    </m:r>
                    <m:r>
                      <a:rPr lang="en-US" b="0" i="1" dirty="0" smtClean="0">
                        <a:latin typeface="Cambria Math"/>
                        <a:ea typeface="Cambria Math"/>
                      </a:rPr>
                      <m:t>)(</m:t>
                    </m:r>
                    <m:r>
                      <a:rPr lang="en-US" b="0" i="1" dirty="0" smtClean="0">
                        <a:latin typeface="Cambria Math"/>
                        <a:ea typeface="Cambria Math"/>
                      </a:rPr>
                      <m:t>𝑊</m:t>
                    </m:r>
                    <m:r>
                      <a:rPr lang="en-US" b="0" i="1" dirty="0" smtClean="0">
                        <a:latin typeface="Cambria Math"/>
                        <a:ea typeface="Cambria Math"/>
                      </a:rPr>
                      <m:t>−1)</m:t>
                    </m:r>
                  </m:oMath>
                </a14:m>
                <a:r>
                  <a:rPr lang="en-US" dirty="0"/>
                  <a:t>, then </a:t>
                </a:r>
                <a:br>
                  <a:rPr lang="en-US" dirty="0"/>
                </a:br>
                <a14:m>
                  <m:oMath xmlns:m="http://schemas.openxmlformats.org/officeDocument/2006/math">
                    <m:r>
                      <m:rPr>
                        <m:sty m:val="p"/>
                      </m:rPr>
                      <a:rPr lang="el-GR" i="1" smtClean="0">
                        <a:latin typeface="Cambria Math"/>
                      </a:rPr>
                      <m:t>Φ</m:t>
                    </m:r>
                    <m:d>
                      <m:dPr>
                        <m:ctrlPr>
                          <a:rPr lang="en-US" b="0" i="1" smtClean="0">
                            <a:latin typeface="Cambria Math"/>
                          </a:rPr>
                        </m:ctrlPr>
                      </m:dPr>
                      <m:e>
                        <m:r>
                          <a:rPr lang="en-US" b="0" i="1" smtClean="0">
                            <a:solidFill>
                              <a:schemeClr val="tx2"/>
                            </a:solidFill>
                            <a:latin typeface="Cambria Math"/>
                          </a:rPr>
                          <m:t>𝑝</m:t>
                        </m:r>
                      </m:e>
                    </m:d>
                    <m:r>
                      <a:rPr lang="en-US" b="0" i="1" smtClean="0">
                        <a:latin typeface="Cambria Math"/>
                      </a:rPr>
                      <m:t>≥</m:t>
                    </m:r>
                    <m:r>
                      <a:rPr lang="en-US" b="0" i="1" smtClean="0">
                        <a:latin typeface="Cambria Math"/>
                        <a:ea typeface="Cambria Math"/>
                      </a:rPr>
                      <m:t>𝜀</m:t>
                    </m:r>
                    <m:r>
                      <a:rPr lang="en-US" b="0" i="1" smtClean="0">
                        <a:latin typeface="Cambria Math"/>
                        <a:ea typeface="Cambria Math"/>
                      </a:rPr>
                      <m:t>𝑘</m:t>
                    </m:r>
                    <m:r>
                      <a:rPr lang="en-US" b="0" i="1" smtClean="0">
                        <a:latin typeface="Cambria Math"/>
                        <a:ea typeface="Cambria Math"/>
                      </a:rPr>
                      <m:t>(</m:t>
                    </m:r>
                    <m:r>
                      <a:rPr lang="en-US" b="0" i="1" smtClean="0">
                        <a:latin typeface="Cambria Math"/>
                        <a:ea typeface="Cambria Math"/>
                      </a:rPr>
                      <m:t>𝑊</m:t>
                    </m:r>
                    <m:r>
                      <a:rPr lang="en-US" b="0" i="1" smtClean="0">
                        <a:latin typeface="Cambria Math"/>
                        <a:ea typeface="Cambria Math"/>
                      </a:rPr>
                      <m:t>−1)</m:t>
                    </m:r>
                  </m:oMath>
                </a14:m>
                <a:r>
                  <a:rPr lang="en-US" dirty="0" smtClean="0"/>
                  <a:t>, in fact </a:t>
                </a:r>
                <a14:m>
                  <m:oMath xmlns:m="http://schemas.openxmlformats.org/officeDocument/2006/math">
                    <m:r>
                      <m:rPr>
                        <m:sty m:val="p"/>
                      </m:rPr>
                      <a:rPr lang="el-GR" b="0" i="1" smtClean="0">
                        <a:latin typeface="Cambria Math"/>
                      </a:rPr>
                      <m:t>Φ</m:t>
                    </m:r>
                    <m:r>
                      <a:rPr lang="en-US" b="0" i="0" smtClean="0">
                        <a:latin typeface="Cambria Math"/>
                      </a:rPr>
                      <m:t>(</m:t>
                    </m:r>
                    <m:sSub>
                      <m:sSubPr>
                        <m:ctrlPr>
                          <a:rPr lang="en-US" i="1" smtClean="0">
                            <a:solidFill>
                              <a:schemeClr val="accent3">
                                <a:lumMod val="50000"/>
                              </a:schemeClr>
                            </a:solidFill>
                            <a:latin typeface="Cambria Math"/>
                          </a:rPr>
                        </m:ctrlPr>
                      </m:sSubPr>
                      <m:e>
                        <m:r>
                          <a:rPr lang="en-US" b="0" i="1" smtClean="0">
                            <a:solidFill>
                              <a:schemeClr val="accent3">
                                <a:lumMod val="50000"/>
                              </a:schemeClr>
                            </a:solidFill>
                            <a:latin typeface="Cambria Math"/>
                          </a:rPr>
                          <m:t>𝐼</m:t>
                        </m:r>
                      </m:e>
                      <m:sub>
                        <m:r>
                          <a:rPr lang="en-US" b="0" i="1" smtClean="0">
                            <a:solidFill>
                              <a:schemeClr val="accent3">
                                <a:lumMod val="50000"/>
                              </a:schemeClr>
                            </a:solidFill>
                            <a:latin typeface="Cambria Math"/>
                          </a:rPr>
                          <m:t>𝐶</m:t>
                        </m:r>
                      </m:sub>
                    </m:sSub>
                    <m:r>
                      <a:rPr lang="en-US" b="0" i="1" smtClean="0">
                        <a:latin typeface="Cambria Math"/>
                      </a:rPr>
                      <m:t>)</m:t>
                    </m:r>
                  </m:oMath>
                </a14:m>
                <a:r>
                  <a:rPr lang="en-US" dirty="0" smtClean="0"/>
                  <a:t> as well. </a:t>
                </a:r>
                <a:endParaRPr lang="en-US" dirty="0"/>
              </a:p>
              <a:p>
                <a:pPr marL="0" indent="0">
                  <a:buNone/>
                </a:pPr>
                <a:r>
                  <a:rPr lang="en-US" dirty="0" smtClean="0"/>
                  <a:t>Proof: First for any </a:t>
                </a:r>
                <a14:m>
                  <m:oMath xmlns:m="http://schemas.openxmlformats.org/officeDocument/2006/math">
                    <m:sSub>
                      <m:sSubPr>
                        <m:ctrlPr>
                          <a:rPr lang="en-US" i="1" smtClean="0">
                            <a:solidFill>
                              <a:srgbClr val="FF0000"/>
                            </a:solidFill>
                            <a:latin typeface="Cambria Math"/>
                          </a:rPr>
                        </m:ctrlPr>
                      </m:sSubPr>
                      <m:e>
                        <m:r>
                          <a:rPr lang="en-US" b="0" i="1" smtClean="0">
                            <a:solidFill>
                              <a:srgbClr val="FF0000"/>
                            </a:solidFill>
                            <a:latin typeface="Cambria Math"/>
                          </a:rPr>
                          <m:t>𝐴</m:t>
                        </m:r>
                      </m:e>
                      <m:sub>
                        <m:r>
                          <a:rPr lang="en-US" b="0" i="1" smtClean="0">
                            <a:solidFill>
                              <a:srgbClr val="FF0000"/>
                            </a:solidFill>
                            <a:latin typeface="Cambria Math"/>
                          </a:rPr>
                          <m:t>𝑖</m:t>
                        </m:r>
                      </m:sub>
                    </m:sSub>
                    <m:r>
                      <a:rPr lang="en-US" b="0" i="1" smtClean="0">
                        <a:latin typeface="Cambria Math"/>
                      </a:rPr>
                      <m:t>,</m:t>
                    </m:r>
                    <m:r>
                      <a:rPr lang="en-US" b="0" i="1" smtClean="0">
                        <a:solidFill>
                          <a:schemeClr val="tx2"/>
                        </a:solidFill>
                        <a:latin typeface="Cambria Math"/>
                      </a:rPr>
                      <m:t>𝐵</m:t>
                    </m:r>
                    <m:r>
                      <a:rPr lang="en-US" b="0" i="1" smtClean="0">
                        <a:latin typeface="Cambria Math"/>
                      </a:rPr>
                      <m:t>,</m:t>
                    </m:r>
                  </m:oMath>
                </a14:m>
                <a:endParaRPr lang="en-US" dirty="0" smtClean="0"/>
              </a:p>
              <a:p>
                <a:pPr marL="0" indent="0">
                  <a:buNone/>
                </a:pPr>
                <a14:m>
                  <m:oMath xmlns:m="http://schemas.openxmlformats.org/officeDocument/2006/math">
                    <m:r>
                      <m:rPr>
                        <m:sty m:val="p"/>
                      </m:rPr>
                      <a:rPr lang="el-GR" i="1" dirty="0">
                        <a:latin typeface="Cambria Math"/>
                      </a:rPr>
                      <m:t>Φ</m:t>
                    </m:r>
                    <m:d>
                      <m:dPr>
                        <m:ctrlPr>
                          <a:rPr lang="en-US" i="1" dirty="0" smtClean="0">
                            <a:latin typeface="Cambria Math"/>
                          </a:rPr>
                        </m:ctrlPr>
                      </m:dPr>
                      <m:e>
                        <m:nary>
                          <m:naryPr>
                            <m:chr m:val="⋃"/>
                            <m:limLoc m:val="subSup"/>
                            <m:supHide m:val="on"/>
                            <m:ctrlPr>
                              <a:rPr lang="en-US" i="1" dirty="0" smtClean="0">
                                <a:latin typeface="Cambria Math"/>
                              </a:rPr>
                            </m:ctrlPr>
                          </m:naryPr>
                          <m:sub>
                            <m:r>
                              <m:rPr>
                                <m:brk m:alnAt="9"/>
                              </m:rPr>
                              <a:rPr lang="en-US" b="0" i="1" dirty="0" smtClean="0">
                                <a:latin typeface="Cambria Math"/>
                              </a:rPr>
                              <m:t>𝑖</m:t>
                            </m:r>
                          </m:sub>
                          <m:sup/>
                          <m:e>
                            <m:sSub>
                              <m:sSubPr>
                                <m:ctrlPr>
                                  <a:rPr lang="en-US" i="1" dirty="0" smtClean="0">
                                    <a:solidFill>
                                      <a:srgbClr val="FF0000"/>
                                    </a:solidFill>
                                    <a:latin typeface="Cambria Math"/>
                                  </a:rPr>
                                </m:ctrlPr>
                              </m:sSubPr>
                              <m:e>
                                <m:r>
                                  <a:rPr lang="en-US" b="0" i="1" dirty="0" smtClean="0">
                                    <a:solidFill>
                                      <a:srgbClr val="FF0000"/>
                                    </a:solidFill>
                                    <a:latin typeface="Cambria Math"/>
                                  </a:rPr>
                                  <m:t>𝐴</m:t>
                                </m:r>
                              </m:e>
                              <m:sub>
                                <m:r>
                                  <a:rPr lang="en-US" b="0" i="1" dirty="0" smtClean="0">
                                    <a:solidFill>
                                      <a:srgbClr val="FF0000"/>
                                    </a:solidFill>
                                    <a:latin typeface="Cambria Math"/>
                                  </a:rPr>
                                  <m:t>𝑖</m:t>
                                </m:r>
                              </m:sub>
                            </m:sSub>
                          </m:e>
                        </m:nary>
                      </m:e>
                    </m:d>
                    <m:r>
                      <a:rPr lang="en-US" i="1" dirty="0" smtClean="0">
                        <a:latin typeface="Cambria Math"/>
                      </a:rPr>
                      <m:t>–</m:t>
                    </m:r>
                    <m:r>
                      <m:rPr>
                        <m:sty m:val="p"/>
                      </m:rPr>
                      <a:rPr lang="el-GR" i="1" dirty="0" smtClean="0">
                        <a:latin typeface="Cambria Math"/>
                      </a:rPr>
                      <m:t>Φ</m:t>
                    </m:r>
                    <m:d>
                      <m:dPr>
                        <m:ctrlPr>
                          <a:rPr lang="en-US" i="1" dirty="0" smtClean="0">
                            <a:latin typeface="Cambria Math"/>
                          </a:rPr>
                        </m:ctrlPr>
                      </m:dPr>
                      <m:e>
                        <m:r>
                          <a:rPr lang="en-US" i="1" dirty="0" smtClean="0">
                            <a:solidFill>
                              <a:schemeClr val="tx2"/>
                            </a:solidFill>
                            <a:latin typeface="Cambria Math"/>
                          </a:rPr>
                          <m:t>𝐵</m:t>
                        </m:r>
                      </m:e>
                    </m:d>
                    <m:r>
                      <a:rPr lang="en-US" b="0" i="1" dirty="0" smtClean="0">
                        <a:latin typeface="Cambria Math"/>
                      </a:rPr>
                      <m:t>≤</m:t>
                    </m:r>
                    <m:r>
                      <m:rPr>
                        <m:sty m:val="p"/>
                      </m:rPr>
                      <a:rPr lang="el-GR" i="1" dirty="0" smtClean="0">
                        <a:latin typeface="Cambria Math"/>
                      </a:rPr>
                      <m:t>Φ</m:t>
                    </m:r>
                    <m:d>
                      <m:dPr>
                        <m:ctrlPr>
                          <a:rPr lang="en-US" i="1" dirty="0" smtClean="0">
                            <a:latin typeface="Cambria Math"/>
                          </a:rPr>
                        </m:ctrlPr>
                      </m:dPr>
                      <m:e>
                        <m:nary>
                          <m:naryPr>
                            <m:chr m:val="⋃"/>
                            <m:limLoc m:val="subSup"/>
                            <m:supHide m:val="on"/>
                            <m:ctrlPr>
                              <a:rPr lang="el-GR" i="1" dirty="0">
                                <a:latin typeface="Cambria Math"/>
                              </a:rPr>
                            </m:ctrlPr>
                          </m:naryPr>
                          <m:sub>
                            <m:r>
                              <m:rPr>
                                <m:brk m:alnAt="9"/>
                              </m:rPr>
                              <a:rPr lang="en-US" i="1" dirty="0">
                                <a:latin typeface="Cambria Math"/>
                              </a:rPr>
                              <m:t>𝑖</m:t>
                            </m:r>
                          </m:sub>
                          <m:sup/>
                          <m:e>
                            <m:sSub>
                              <m:sSubPr>
                                <m:ctrlPr>
                                  <a:rPr lang="el-GR" i="1" dirty="0" smtClean="0">
                                    <a:solidFill>
                                      <a:srgbClr val="FF0000"/>
                                    </a:solidFill>
                                    <a:latin typeface="Cambria Math"/>
                                  </a:rPr>
                                </m:ctrlPr>
                              </m:sSubPr>
                              <m:e>
                                <m:r>
                                  <a:rPr lang="en-US" i="1" dirty="0">
                                    <a:solidFill>
                                      <a:srgbClr val="FF0000"/>
                                    </a:solidFill>
                                    <a:latin typeface="Cambria Math"/>
                                  </a:rPr>
                                  <m:t>𝐴</m:t>
                                </m:r>
                              </m:e>
                              <m:sub>
                                <m:r>
                                  <a:rPr lang="en-US" i="1" dirty="0">
                                    <a:solidFill>
                                      <a:srgbClr val="FF0000"/>
                                    </a:solidFill>
                                    <a:latin typeface="Cambria Math"/>
                                  </a:rPr>
                                  <m:t>𝑖</m:t>
                                </m:r>
                              </m:sub>
                            </m:sSub>
                          </m:e>
                        </m:nary>
                      </m:e>
                      <m:e>
                        <m:r>
                          <a:rPr lang="en-US" b="0" i="1" dirty="0" smtClean="0">
                            <a:solidFill>
                              <a:schemeClr val="tx2"/>
                            </a:solidFill>
                            <a:latin typeface="Cambria Math"/>
                          </a:rPr>
                          <m:t>𝐵</m:t>
                        </m:r>
                      </m:e>
                    </m:d>
                    <m:r>
                      <a:rPr lang="en-US" b="0" i="1" dirty="0" smtClean="0">
                        <a:latin typeface="Cambria Math"/>
                      </a:rPr>
                      <m:t>≤</m:t>
                    </m:r>
                    <m:nary>
                      <m:naryPr>
                        <m:chr m:val="∑"/>
                        <m:limLoc m:val="subSup"/>
                        <m:supHide m:val="on"/>
                        <m:ctrlPr>
                          <a:rPr lang="en-US" b="0" i="1" dirty="0" smtClean="0">
                            <a:latin typeface="Cambria Math"/>
                          </a:rPr>
                        </m:ctrlPr>
                      </m:naryPr>
                      <m:sub>
                        <m:r>
                          <m:rPr>
                            <m:brk m:alnAt="9"/>
                          </m:rPr>
                          <a:rPr lang="en-US" b="0" i="1" dirty="0" smtClean="0">
                            <a:latin typeface="Cambria Math"/>
                          </a:rPr>
                          <m:t>𝑖</m:t>
                        </m:r>
                      </m:sub>
                      <m:sup/>
                      <m:e>
                        <m:r>
                          <m:rPr>
                            <m:sty m:val="p"/>
                          </m:rPr>
                          <a:rPr lang="el-GR" i="1" dirty="0">
                            <a:latin typeface="Cambria Math"/>
                          </a:rPr>
                          <m:t>Φ</m:t>
                        </m:r>
                        <m:d>
                          <m:dPr>
                            <m:ctrlPr>
                              <a:rPr lang="en-US" i="1" dirty="0">
                                <a:latin typeface="Cambria Math"/>
                              </a:rPr>
                            </m:ctrlPr>
                          </m:dPr>
                          <m:e>
                            <m:sSub>
                              <m:sSubPr>
                                <m:ctrlPr>
                                  <a:rPr lang="en-US" i="1" dirty="0" smtClean="0">
                                    <a:solidFill>
                                      <a:srgbClr val="FF0000"/>
                                    </a:solidFill>
                                    <a:latin typeface="Cambria Math"/>
                                  </a:rPr>
                                </m:ctrlPr>
                              </m:sSubPr>
                              <m:e>
                                <m:r>
                                  <a:rPr lang="en-US" i="1" dirty="0">
                                    <a:solidFill>
                                      <a:srgbClr val="FF0000"/>
                                    </a:solidFill>
                                    <a:latin typeface="Cambria Math"/>
                                  </a:rPr>
                                  <m:t>𝐴</m:t>
                                </m:r>
                              </m:e>
                              <m:sub>
                                <m:r>
                                  <a:rPr lang="en-US" i="1" dirty="0">
                                    <a:solidFill>
                                      <a:srgbClr val="FF0000"/>
                                    </a:solidFill>
                                    <a:latin typeface="Cambria Math"/>
                                  </a:rPr>
                                  <m:t>𝑖</m:t>
                                </m:r>
                              </m:sub>
                            </m:sSub>
                          </m:e>
                          <m:e>
                            <m:r>
                              <a:rPr lang="en-US" i="1" dirty="0" smtClean="0">
                                <a:solidFill>
                                  <a:schemeClr val="tx2"/>
                                </a:solidFill>
                                <a:latin typeface="Cambria Math"/>
                              </a:rPr>
                              <m:t>𝐵</m:t>
                            </m:r>
                          </m:e>
                        </m:d>
                      </m:e>
                    </m:nary>
                  </m:oMath>
                </a14:m>
                <a:r>
                  <a:rPr lang="en-US" dirty="0" smtClean="0"/>
                  <a:t>,</a:t>
                </a:r>
                <a:endParaRPr lang="en-US" dirty="0"/>
              </a:p>
              <a:p>
                <a:pPr marL="0" indent="0">
                  <a:buNone/>
                </a:pPr>
                <a:r>
                  <a:rPr lang="en-US" dirty="0" smtClean="0"/>
                  <a:t>These hold for any rank function.</a:t>
                </a:r>
              </a:p>
              <a:p>
                <a:pPr marL="0" indent="0">
                  <a:buNone/>
                </a:pPr>
                <a:r>
                  <a:rPr lang="en-US" dirty="0"/>
                  <a:t>W</a:t>
                </a:r>
                <a:r>
                  <a:rPr lang="en-US" dirty="0" smtClean="0"/>
                  <a:t>hen </a:t>
                </a:r>
                <a14:m>
                  <m:oMath xmlns:m="http://schemas.openxmlformats.org/officeDocument/2006/math">
                    <m:r>
                      <a:rPr lang="en-US" i="1" dirty="0" smtClean="0">
                        <a:solidFill>
                          <a:schemeClr val="tx2"/>
                        </a:solidFill>
                        <a:latin typeface="Cambria Math"/>
                      </a:rPr>
                      <m:t>𝐵</m:t>
                    </m:r>
                    <m:r>
                      <a:rPr lang="en-US" i="1" dirty="0" smtClean="0">
                        <a:latin typeface="Cambria Math"/>
                      </a:rPr>
                      <m:t>=</m:t>
                    </m:r>
                    <m:r>
                      <a:rPr lang="en-US" i="1" dirty="0" smtClean="0">
                        <a:solidFill>
                          <a:schemeClr val="tx2"/>
                        </a:solidFill>
                        <a:latin typeface="Cambria Math"/>
                      </a:rPr>
                      <m:t>𝑝</m:t>
                    </m:r>
                  </m:oMath>
                </a14:m>
                <a:r>
                  <a:rPr lang="en-US" dirty="0" smtClean="0"/>
                  <a:t>, </a:t>
                </a:r>
                <a14:m>
                  <m:oMath xmlns:m="http://schemas.openxmlformats.org/officeDocument/2006/math">
                    <m:sSub>
                      <m:sSubPr>
                        <m:ctrlPr>
                          <a:rPr lang="en-US" i="1" dirty="0" smtClean="0">
                            <a:solidFill>
                              <a:srgbClr val="FF0000"/>
                            </a:solidFill>
                            <a:latin typeface="Cambria Math"/>
                          </a:rPr>
                        </m:ctrlPr>
                      </m:sSubPr>
                      <m:e>
                        <m:r>
                          <a:rPr lang="en-US" b="0" i="1" dirty="0" smtClean="0">
                            <a:solidFill>
                              <a:srgbClr val="FF0000"/>
                            </a:solidFill>
                            <a:latin typeface="Cambria Math"/>
                          </a:rPr>
                          <m:t>𝐴</m:t>
                        </m:r>
                      </m:e>
                      <m:sub>
                        <m:r>
                          <a:rPr lang="en-US" b="0" i="1" dirty="0" smtClean="0">
                            <a:solidFill>
                              <a:srgbClr val="FF0000"/>
                            </a:solidFill>
                            <a:latin typeface="Cambria Math"/>
                          </a:rPr>
                          <m:t>𝑖</m:t>
                        </m:r>
                      </m:sub>
                    </m:sSub>
                    <m:r>
                      <a:rPr lang="en-US" i="1" dirty="0" smtClean="0">
                        <a:latin typeface="Cambria Math"/>
                      </a:rPr>
                      <m:t>=</m:t>
                    </m:r>
                    <m:sSub>
                      <m:sSubPr>
                        <m:ctrlPr>
                          <a:rPr lang="en-US" i="1" dirty="0" smtClean="0">
                            <a:solidFill>
                              <a:srgbClr val="FF0000"/>
                            </a:solidFill>
                            <a:latin typeface="Cambria Math"/>
                          </a:rPr>
                        </m:ctrlPr>
                      </m:sSubPr>
                      <m:e>
                        <m:r>
                          <a:rPr lang="en-US" b="0" i="1" dirty="0" smtClean="0">
                            <a:solidFill>
                              <a:srgbClr val="FF0000"/>
                            </a:solidFill>
                            <a:latin typeface="Cambria Math"/>
                          </a:rPr>
                          <m:t>𝐼</m:t>
                        </m:r>
                      </m:e>
                      <m:sub>
                        <m:sSub>
                          <m:sSubPr>
                            <m:ctrlPr>
                              <a:rPr lang="en-US" i="1" dirty="0" smtClean="0">
                                <a:solidFill>
                                  <a:srgbClr val="FF0000"/>
                                </a:solidFill>
                                <a:latin typeface="Cambria Math"/>
                              </a:rPr>
                            </m:ctrlPr>
                          </m:sSubPr>
                          <m:e>
                            <m:r>
                              <a:rPr lang="en-US" b="0" i="1" dirty="0" smtClean="0">
                                <a:solidFill>
                                  <a:srgbClr val="FF0000"/>
                                </a:solidFill>
                                <a:latin typeface="Cambria Math"/>
                              </a:rPr>
                              <m:t>𝐶</m:t>
                            </m:r>
                          </m:e>
                          <m:sub>
                            <m:r>
                              <a:rPr lang="en-US" b="0" i="1" dirty="0" smtClean="0">
                                <a:solidFill>
                                  <a:srgbClr val="FF0000"/>
                                </a:solidFill>
                                <a:latin typeface="Cambria Math"/>
                              </a:rPr>
                              <m:t>𝑖</m:t>
                            </m:r>
                          </m:sub>
                        </m:sSub>
                      </m:sub>
                    </m:sSub>
                  </m:oMath>
                </a14:m>
                <a:r>
                  <a:rPr lang="en-US" dirty="0" smtClean="0"/>
                  <a:t>, the assumption implies RHS</a:t>
                </a:r>
                <a14:m>
                  <m:oMath xmlns:m="http://schemas.openxmlformats.org/officeDocument/2006/math">
                    <m:r>
                      <a:rPr lang="en-US" b="0" i="1" smtClean="0">
                        <a:latin typeface="Cambria Math"/>
                      </a:rPr>
                      <m:t>≤</m:t>
                    </m:r>
                    <m:r>
                      <a:rPr lang="en-US" b="0" i="1" smtClean="0">
                        <a:latin typeface="Cambria Math"/>
                      </a:rPr>
                      <m:t>𝑘</m:t>
                    </m:r>
                    <m:d>
                      <m:dPr>
                        <m:ctrlPr>
                          <a:rPr lang="en-US" b="0" i="1" smtClean="0">
                            <a:latin typeface="Cambria Math"/>
                          </a:rPr>
                        </m:ctrlPr>
                      </m:dPr>
                      <m:e>
                        <m:r>
                          <a:rPr lang="en-US" b="0" i="1" smtClean="0">
                            <a:latin typeface="Cambria Math"/>
                          </a:rPr>
                          <m:t>1−</m:t>
                        </m:r>
                        <m:r>
                          <a:rPr lang="en-US" b="0" i="1" smtClean="0">
                            <a:latin typeface="Cambria Math"/>
                            <a:ea typeface="Cambria Math"/>
                          </a:rPr>
                          <m:t>𝜀</m:t>
                        </m:r>
                      </m:e>
                    </m:d>
                    <m:d>
                      <m:dPr>
                        <m:ctrlPr>
                          <a:rPr lang="en-US" b="0" i="1" smtClean="0">
                            <a:latin typeface="Cambria Math"/>
                            <a:ea typeface="Cambria Math"/>
                          </a:rPr>
                        </m:ctrlPr>
                      </m:dPr>
                      <m:e>
                        <m:r>
                          <a:rPr lang="en-US" b="0" i="1" smtClean="0">
                            <a:latin typeface="Cambria Math"/>
                            <a:ea typeface="Cambria Math"/>
                          </a:rPr>
                          <m:t>𝑊</m:t>
                        </m:r>
                        <m:r>
                          <a:rPr lang="en-US" b="0" i="1" smtClean="0">
                            <a:latin typeface="Cambria Math"/>
                            <a:ea typeface="Cambria Math"/>
                          </a:rPr>
                          <m:t>−1</m:t>
                        </m:r>
                      </m:e>
                    </m:d>
                  </m:oMath>
                </a14:m>
                <a:r>
                  <a:rPr lang="en-US" dirty="0" smtClean="0"/>
                  <a:t> and we argued before </a:t>
                </a:r>
                <a14:m>
                  <m:oMath xmlns:m="http://schemas.openxmlformats.org/officeDocument/2006/math">
                    <m:r>
                      <m:rPr>
                        <m:sty m:val="p"/>
                      </m:rPr>
                      <a:rPr lang="el-GR" i="1" dirty="0">
                        <a:latin typeface="Cambria Math"/>
                      </a:rPr>
                      <m:t>Φ</m:t>
                    </m:r>
                    <m:d>
                      <m:dPr>
                        <m:ctrlPr>
                          <a:rPr lang="en-US" i="1" dirty="0">
                            <a:latin typeface="Cambria Math"/>
                          </a:rPr>
                        </m:ctrlPr>
                      </m:dPr>
                      <m:e>
                        <m:nary>
                          <m:naryPr>
                            <m:chr m:val="⋃"/>
                            <m:limLoc m:val="subSup"/>
                            <m:supHide m:val="on"/>
                            <m:ctrlPr>
                              <a:rPr lang="en-US" i="1" dirty="0">
                                <a:latin typeface="Cambria Math"/>
                              </a:rPr>
                            </m:ctrlPr>
                          </m:naryPr>
                          <m:sub>
                            <m:r>
                              <m:rPr>
                                <m:brk m:alnAt="9"/>
                              </m:rPr>
                              <a:rPr lang="en-US" i="1" dirty="0">
                                <a:latin typeface="Cambria Math"/>
                              </a:rPr>
                              <m:t>𝑖</m:t>
                            </m:r>
                          </m:sub>
                          <m:sup/>
                          <m:e>
                            <m:sSub>
                              <m:sSubPr>
                                <m:ctrlPr>
                                  <a:rPr lang="en-US" i="1" dirty="0" smtClean="0">
                                    <a:solidFill>
                                      <a:srgbClr val="FF0000"/>
                                    </a:solidFill>
                                    <a:latin typeface="Cambria Math"/>
                                  </a:rPr>
                                </m:ctrlPr>
                              </m:sSubPr>
                              <m:e>
                                <m:r>
                                  <a:rPr lang="en-US" i="1" dirty="0">
                                    <a:solidFill>
                                      <a:srgbClr val="FF0000"/>
                                    </a:solidFill>
                                    <a:latin typeface="Cambria Math"/>
                                  </a:rPr>
                                  <m:t>𝐴</m:t>
                                </m:r>
                              </m:e>
                              <m:sub>
                                <m:r>
                                  <a:rPr lang="en-US" i="1" dirty="0">
                                    <a:solidFill>
                                      <a:srgbClr val="FF0000"/>
                                    </a:solidFill>
                                    <a:latin typeface="Cambria Math"/>
                                  </a:rPr>
                                  <m:t>𝑖</m:t>
                                </m:r>
                              </m:sub>
                            </m:sSub>
                          </m:e>
                        </m:nary>
                      </m:e>
                    </m:d>
                    <m:r>
                      <a:rPr lang="en-US" b="0" i="1" dirty="0" smtClean="0">
                        <a:latin typeface="Cambria Math"/>
                      </a:rPr>
                      <m:t>≥</m:t>
                    </m:r>
                    <m:r>
                      <a:rPr lang="en-US" b="0" i="1" dirty="0" smtClean="0">
                        <a:latin typeface="Cambria Math"/>
                      </a:rPr>
                      <m:t>𝑘</m:t>
                    </m:r>
                    <m:r>
                      <a:rPr lang="en-US" b="0" i="1" dirty="0" smtClean="0">
                        <a:latin typeface="Cambria Math"/>
                      </a:rPr>
                      <m:t>(</m:t>
                    </m:r>
                    <m:r>
                      <a:rPr lang="en-US" b="0" i="1" dirty="0" smtClean="0">
                        <a:latin typeface="Cambria Math"/>
                      </a:rPr>
                      <m:t>𝑊</m:t>
                    </m:r>
                    <m:r>
                      <a:rPr lang="en-US" b="0" i="1" dirty="0" smtClean="0">
                        <a:latin typeface="Cambria Math"/>
                      </a:rPr>
                      <m:t>−1)</m:t>
                    </m:r>
                  </m:oMath>
                </a14:m>
                <a:r>
                  <a:rPr lang="en-US" dirty="0" smtClean="0"/>
                  <a:t>. This bounds </a:t>
                </a:r>
                <a14:m>
                  <m:oMath xmlns:m="http://schemas.openxmlformats.org/officeDocument/2006/math">
                    <m:r>
                      <m:rPr>
                        <m:sty m:val="p"/>
                      </m:rPr>
                      <a:rPr lang="el-GR" i="1">
                        <a:latin typeface="Cambria Math"/>
                      </a:rPr>
                      <m:t>Φ</m:t>
                    </m:r>
                    <m:d>
                      <m:dPr>
                        <m:ctrlPr>
                          <a:rPr lang="en-US" i="1">
                            <a:latin typeface="Cambria Math"/>
                          </a:rPr>
                        </m:ctrlPr>
                      </m:dPr>
                      <m:e>
                        <m:r>
                          <a:rPr lang="en-US" i="1" smtClean="0">
                            <a:solidFill>
                              <a:schemeClr val="tx2"/>
                            </a:solidFill>
                            <a:latin typeface="Cambria Math"/>
                          </a:rPr>
                          <m:t>𝑝</m:t>
                        </m:r>
                      </m:e>
                    </m:d>
                  </m:oMath>
                </a14:m>
                <a:r>
                  <a:rPr lang="en-US" dirty="0" smtClean="0"/>
                  <a:t>, but all these edges are on critical set, so</a:t>
                </a:r>
                <a:r>
                  <a:rPr lang="el-GR" dirty="0"/>
                  <a:t> </a:t>
                </a:r>
                <a14:m>
                  <m:oMath xmlns:m="http://schemas.openxmlformats.org/officeDocument/2006/math">
                    <m:r>
                      <m:rPr>
                        <m:sty m:val="p"/>
                      </m:rPr>
                      <a:rPr lang="el-GR" i="1">
                        <a:latin typeface="Cambria Math"/>
                      </a:rPr>
                      <m:t>Φ</m:t>
                    </m:r>
                    <m:r>
                      <a:rPr lang="en-US">
                        <a:latin typeface="Cambria Math"/>
                      </a:rPr>
                      <m:t>(</m:t>
                    </m:r>
                    <m:sSub>
                      <m:sSubPr>
                        <m:ctrlPr>
                          <a:rPr lang="en-US" i="1" smtClean="0">
                            <a:solidFill>
                              <a:schemeClr val="accent3">
                                <a:lumMod val="50000"/>
                              </a:schemeClr>
                            </a:solidFill>
                            <a:latin typeface="Cambria Math"/>
                          </a:rPr>
                        </m:ctrlPr>
                      </m:sSubPr>
                      <m:e>
                        <m:r>
                          <a:rPr lang="en-US" i="1">
                            <a:solidFill>
                              <a:schemeClr val="accent3">
                                <a:lumMod val="50000"/>
                              </a:schemeClr>
                            </a:solidFill>
                            <a:latin typeface="Cambria Math"/>
                          </a:rPr>
                          <m:t>𝐼</m:t>
                        </m:r>
                      </m:e>
                      <m:sub>
                        <m:r>
                          <a:rPr lang="en-US" i="1">
                            <a:solidFill>
                              <a:schemeClr val="accent3">
                                <a:lumMod val="50000"/>
                              </a:schemeClr>
                            </a:solidFill>
                            <a:latin typeface="Cambria Math"/>
                          </a:rPr>
                          <m:t>𝐶</m:t>
                        </m:r>
                      </m:sub>
                    </m:sSub>
                    <m:r>
                      <a:rPr lang="en-US" i="1">
                        <a:latin typeface="Cambria Math"/>
                      </a:rPr>
                      <m:t>)</m:t>
                    </m:r>
                  </m:oMath>
                </a14:m>
                <a:r>
                  <a:rPr lang="en-US" dirty="0"/>
                  <a:t> </a:t>
                </a:r>
                <a:r>
                  <a:rPr lang="en-US" dirty="0" smtClean="0"/>
                  <a:t>also.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257800"/>
              </a:xfrm>
              <a:blipFill rotWithShape="1">
                <a:blip r:embed="rId2"/>
                <a:stretch>
                  <a:fillRect l="-1852" t="-696" r="-889" b="-696"/>
                </a:stretch>
              </a:blipFill>
            </p:spPr>
            <p:txBody>
              <a:bodyPr/>
              <a:lstStyle/>
              <a:p>
                <a:r>
                  <a:rPr lang="en-US">
                    <a:noFill/>
                  </a:rPr>
                  <a:t> </a:t>
                </a:r>
              </a:p>
            </p:txBody>
          </p:sp>
        </mc:Fallback>
      </mc:AlternateContent>
    </p:spTree>
    <p:extLst>
      <p:ext uri="{BB962C8B-B14F-4D97-AF65-F5344CB8AC3E}">
        <p14:creationId xmlns:p14="http://schemas.microsoft.com/office/powerpoint/2010/main" val="19766472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Main Lemma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How to use this? Suppose </a:t>
                </a:r>
                <a14:m>
                  <m:oMath xmlns:m="http://schemas.openxmlformats.org/officeDocument/2006/math">
                    <m:r>
                      <a:rPr lang="en-US" i="1" dirty="0" smtClean="0">
                        <a:latin typeface="Cambria Math"/>
                      </a:rPr>
                      <m:t>𝑊</m:t>
                    </m:r>
                    <m:r>
                      <a:rPr lang="en-US" i="1" dirty="0" smtClean="0">
                        <a:latin typeface="Cambria Math"/>
                      </a:rPr>
                      <m:t>=</m:t>
                    </m:r>
                    <m:r>
                      <a:rPr lang="en-US" i="1" dirty="0" smtClean="0">
                        <a:latin typeface="Cambria Math"/>
                      </a:rPr>
                      <m:t>𝑐</m:t>
                    </m:r>
                    <m:r>
                      <a:rPr lang="en-US" i="1" dirty="0" smtClean="0">
                        <a:latin typeface="Cambria Math"/>
                      </a:rPr>
                      <m:t> </m:t>
                    </m:r>
                    <m:r>
                      <m:rPr>
                        <m:sty m:val="p"/>
                      </m:rPr>
                      <a:rPr lang="en-US" i="1" dirty="0" smtClean="0">
                        <a:latin typeface="Cambria Math"/>
                      </a:rPr>
                      <m:t>log</m:t>
                    </m:r>
                    <m:r>
                      <a:rPr lang="en-US" i="1" dirty="0" smtClean="0">
                        <a:latin typeface="Cambria Math"/>
                      </a:rPr>
                      <m:t>⁡</m:t>
                    </m:r>
                    <m:r>
                      <a:rPr lang="en-US" i="1" dirty="0" smtClean="0">
                        <a:latin typeface="Cambria Math"/>
                      </a:rPr>
                      <m:t>𝑛</m:t>
                    </m:r>
                  </m:oMath>
                </a14:m>
                <a:r>
                  <a:rPr lang="en-US" dirty="0"/>
                  <a:t>. Our </a:t>
                </a:r>
                <a14:m>
                  <m:oMath xmlns:m="http://schemas.openxmlformats.org/officeDocument/2006/math">
                    <m:r>
                      <a:rPr lang="en-US" b="0" i="1" dirty="0" smtClean="0">
                        <a:latin typeface="Cambria Math"/>
                      </a:rPr>
                      <m:t>𝑛</m:t>
                    </m:r>
                    <m:r>
                      <a:rPr lang="en-US" b="0" i="1" dirty="0" smtClean="0">
                        <a:latin typeface="Cambria Math"/>
                        <a:ea typeface="Cambria Math"/>
                      </a:rPr>
                      <m:t>×</m:t>
                    </m:r>
                    <m:r>
                      <a:rPr lang="en-US" i="1" dirty="0">
                        <a:latin typeface="Cambria Math"/>
                      </a:rPr>
                      <m:t>𝑊</m:t>
                    </m:r>
                    <m:r>
                      <a:rPr lang="en-US" b="0" i="1" dirty="0" smtClean="0">
                        <a:latin typeface="Cambria Math"/>
                      </a:rPr>
                      <m:t> </m:t>
                    </m:r>
                  </m:oMath>
                </a14:m>
                <a:r>
                  <a:rPr lang="en-US" dirty="0"/>
                  <a:t>grid will give us </a:t>
                </a:r>
                <a14:m>
                  <m:oMath xmlns:m="http://schemas.openxmlformats.org/officeDocument/2006/math">
                    <m:r>
                      <a:rPr lang="en-US" i="1" dirty="0" smtClean="0">
                        <a:latin typeface="Cambria Math"/>
                        <a:ea typeface="Cambria Math"/>
                      </a:rPr>
                      <m:t>≈</m:t>
                    </m:r>
                    <m:r>
                      <m:rPr>
                        <m:sty m:val="p"/>
                      </m:rPr>
                      <a:rPr lang="en-US" i="1" dirty="0" smtClean="0">
                        <a:latin typeface="Cambria Math"/>
                      </a:rPr>
                      <m:t>log</m:t>
                    </m:r>
                    <m:r>
                      <a:rPr lang="en-US" i="1" dirty="0" smtClean="0">
                        <a:latin typeface="Cambria Math"/>
                      </a:rPr>
                      <m:t>⁡</m:t>
                    </m:r>
                    <m:r>
                      <a:rPr lang="en-US" i="1" dirty="0">
                        <a:latin typeface="Cambria Math"/>
                      </a:rPr>
                      <m:t>𝑛</m:t>
                    </m:r>
                  </m:oMath>
                </a14:m>
                <a:r>
                  <a:rPr lang="en-US" dirty="0"/>
                  <a:t> medium levels. But if </a:t>
                </a:r>
                <a14:m>
                  <m:oMath xmlns:m="http://schemas.openxmlformats.org/officeDocument/2006/math">
                    <m:r>
                      <a:rPr lang="en-US" i="1" dirty="0" smtClean="0">
                        <a:solidFill>
                          <a:schemeClr val="tx2"/>
                        </a:solidFill>
                        <a:latin typeface="Cambria Math"/>
                      </a:rPr>
                      <m:t>𝑘</m:t>
                    </m:r>
                    <m:r>
                      <a:rPr lang="en-US" i="1" dirty="0" smtClean="0">
                        <a:solidFill>
                          <a:schemeClr val="tx2"/>
                        </a:solidFill>
                        <a:latin typeface="Cambria Math"/>
                      </a:rPr>
                      <m:t>=</m:t>
                    </m:r>
                    <m:r>
                      <m:rPr>
                        <m:sty m:val="p"/>
                      </m:rPr>
                      <a:rPr lang="en-US" i="1" dirty="0" smtClean="0">
                        <a:solidFill>
                          <a:schemeClr val="tx2"/>
                        </a:solidFill>
                        <a:latin typeface="Cambria Math"/>
                      </a:rPr>
                      <m:t>log</m:t>
                    </m:r>
                    <m:r>
                      <a:rPr lang="en-US" i="1" dirty="0" smtClean="0">
                        <a:solidFill>
                          <a:schemeClr val="tx2"/>
                        </a:solidFill>
                        <a:latin typeface="Cambria Math"/>
                      </a:rPr>
                      <m:t>⁡</m:t>
                    </m:r>
                    <m:r>
                      <m:rPr>
                        <m:sty m:val="p"/>
                      </m:rPr>
                      <a:rPr lang="en-US" i="1" dirty="0" err="1">
                        <a:solidFill>
                          <a:schemeClr val="tx2"/>
                        </a:solidFill>
                        <a:latin typeface="Cambria Math"/>
                      </a:rPr>
                      <m:t>log</m:t>
                    </m:r>
                    <m:r>
                      <a:rPr lang="en-US" i="1" dirty="0">
                        <a:solidFill>
                          <a:schemeClr val="tx2"/>
                        </a:solidFill>
                        <a:latin typeface="Cambria Math"/>
                      </a:rPr>
                      <m:t>⁡</m:t>
                    </m:r>
                    <m:r>
                      <a:rPr lang="en-US" i="1" dirty="0">
                        <a:solidFill>
                          <a:schemeClr val="tx2"/>
                        </a:solidFill>
                        <a:latin typeface="Cambria Math"/>
                      </a:rPr>
                      <m:t>𝑛</m:t>
                    </m:r>
                    <m:r>
                      <a:rPr lang="en-US" i="1" dirty="0">
                        <a:latin typeface="Cambria Math"/>
                      </a:rPr>
                      <m:t>, </m:t>
                    </m:r>
                    <m:r>
                      <a:rPr lang="en-US" i="1" dirty="0" smtClean="0">
                        <a:solidFill>
                          <a:schemeClr val="accent3">
                            <a:lumMod val="50000"/>
                          </a:schemeClr>
                        </a:solidFill>
                        <a:latin typeface="Cambria Math"/>
                        <a:ea typeface="Cambria Math"/>
                      </a:rPr>
                      <m:t>𝜀</m:t>
                    </m:r>
                    <m:r>
                      <a:rPr lang="en-US" i="1" dirty="0">
                        <a:solidFill>
                          <a:schemeClr val="accent3">
                            <a:lumMod val="50000"/>
                          </a:schemeClr>
                        </a:solidFill>
                        <a:latin typeface="Cambria Math"/>
                      </a:rPr>
                      <m:t>=</m:t>
                    </m:r>
                    <m:r>
                      <a:rPr lang="en-US" i="1" dirty="0" smtClean="0">
                        <a:solidFill>
                          <a:schemeClr val="accent3">
                            <a:lumMod val="50000"/>
                          </a:schemeClr>
                        </a:solidFill>
                        <a:latin typeface="Cambria Math"/>
                      </a:rPr>
                      <m:t> 1 / </m:t>
                    </m:r>
                    <m:r>
                      <m:rPr>
                        <m:sty m:val="p"/>
                      </m:rPr>
                      <a:rPr lang="en-US" i="1" dirty="0" smtClean="0">
                        <a:solidFill>
                          <a:schemeClr val="accent3">
                            <a:lumMod val="50000"/>
                          </a:schemeClr>
                        </a:solidFill>
                        <a:latin typeface="Cambria Math"/>
                      </a:rPr>
                      <m:t>log</m:t>
                    </m:r>
                    <m:r>
                      <a:rPr lang="en-US" i="1" dirty="0" smtClean="0">
                        <a:solidFill>
                          <a:schemeClr val="accent3">
                            <a:lumMod val="50000"/>
                          </a:schemeClr>
                        </a:solidFill>
                        <a:latin typeface="Cambria Math"/>
                      </a:rPr>
                      <m:t>⁡</m:t>
                    </m:r>
                    <m:r>
                      <m:rPr>
                        <m:sty m:val="p"/>
                      </m:rPr>
                      <a:rPr lang="en-US" i="1" dirty="0" err="1">
                        <a:solidFill>
                          <a:schemeClr val="accent3">
                            <a:lumMod val="50000"/>
                          </a:schemeClr>
                        </a:solidFill>
                        <a:latin typeface="Cambria Math"/>
                      </a:rPr>
                      <m:t>log</m:t>
                    </m:r>
                    <m:r>
                      <a:rPr lang="en-US" i="1" dirty="0">
                        <a:solidFill>
                          <a:schemeClr val="accent3">
                            <a:lumMod val="50000"/>
                          </a:schemeClr>
                        </a:solidFill>
                        <a:latin typeface="Cambria Math"/>
                      </a:rPr>
                      <m:t>⁡</m:t>
                    </m:r>
                    <m:r>
                      <m:rPr>
                        <m:sty m:val="p"/>
                      </m:rPr>
                      <a:rPr lang="en-US" i="1" dirty="0" err="1">
                        <a:solidFill>
                          <a:schemeClr val="accent3">
                            <a:lumMod val="50000"/>
                          </a:schemeClr>
                        </a:solidFill>
                        <a:latin typeface="Cambria Math"/>
                      </a:rPr>
                      <m:t>log</m:t>
                    </m:r>
                    <m:r>
                      <a:rPr lang="en-US" i="1" dirty="0">
                        <a:solidFill>
                          <a:schemeClr val="accent3">
                            <a:lumMod val="50000"/>
                          </a:schemeClr>
                        </a:solidFill>
                        <a:latin typeface="Cambria Math"/>
                      </a:rPr>
                      <m:t>⁡</m:t>
                    </m:r>
                    <m:r>
                      <a:rPr lang="en-US" i="1" dirty="0">
                        <a:solidFill>
                          <a:schemeClr val="accent3">
                            <a:lumMod val="50000"/>
                          </a:schemeClr>
                        </a:solidFill>
                        <a:latin typeface="Cambria Math"/>
                      </a:rPr>
                      <m:t>𝑛</m:t>
                    </m:r>
                  </m:oMath>
                </a14:m>
                <a:r>
                  <a:rPr lang="en-US" dirty="0"/>
                  <a:t>, we conclude that for </a:t>
                </a:r>
                <a:r>
                  <a:rPr lang="en-US" dirty="0" smtClean="0"/>
                  <a:t>every </a:t>
                </a:r>
                <a:r>
                  <a:rPr lang="en-US" i="1" dirty="0"/>
                  <a:t>typical</a:t>
                </a:r>
                <a:r>
                  <a:rPr lang="en-US" dirty="0"/>
                  <a:t> </a:t>
                </a:r>
                <a:r>
                  <a:rPr lang="en-US" dirty="0" smtClean="0"/>
                  <a:t>clause </a:t>
                </a:r>
                <a14:m>
                  <m:oMath xmlns:m="http://schemas.openxmlformats.org/officeDocument/2006/math">
                    <m:r>
                      <a:rPr lang="en-US" b="0" i="1" smtClean="0">
                        <a:solidFill>
                          <a:srgbClr val="FF0000"/>
                        </a:solidFill>
                        <a:latin typeface="Cambria Math"/>
                      </a:rPr>
                      <m:t>𝐶</m:t>
                    </m:r>
                  </m:oMath>
                </a14:m>
                <a:r>
                  <a:rPr lang="en-US" dirty="0" smtClean="0"/>
                  <a:t> in a </a:t>
                </a:r>
                <a14:m>
                  <m:oMath xmlns:m="http://schemas.openxmlformats.org/officeDocument/2006/math">
                    <m:r>
                      <a:rPr lang="en-US" i="1" dirty="0" smtClean="0">
                        <a:latin typeface="Cambria Math"/>
                      </a:rPr>
                      <m:t>𝑇</m:t>
                    </m:r>
                    <m:r>
                      <a:rPr lang="en-US" i="1" dirty="0" smtClean="0">
                        <a:latin typeface="Cambria Math"/>
                      </a:rPr>
                      <m:t>=</m:t>
                    </m:r>
                    <m:sSup>
                      <m:sSupPr>
                        <m:ctrlPr>
                          <a:rPr lang="en-US" i="1" dirty="0" smtClean="0">
                            <a:latin typeface="Cambria Math"/>
                          </a:rPr>
                        </m:ctrlPr>
                      </m:sSupPr>
                      <m:e>
                        <m:r>
                          <a:rPr lang="en-US" b="0" i="1" dirty="0" smtClean="0">
                            <a:latin typeface="Cambria Math"/>
                          </a:rPr>
                          <m:t>𝑛</m:t>
                        </m:r>
                      </m:e>
                      <m:sup>
                        <m:f>
                          <m:fPr>
                            <m:ctrlPr>
                              <a:rPr lang="en-US" i="1" dirty="0" smtClean="0">
                                <a:latin typeface="Cambria Math"/>
                              </a:rPr>
                            </m:ctrlPr>
                          </m:fPr>
                          <m:num>
                            <m:r>
                              <m:rPr>
                                <m:sty m:val="p"/>
                              </m:rPr>
                              <a:rPr lang="en-US" i="1" dirty="0">
                                <a:latin typeface="Cambria Math"/>
                              </a:rPr>
                              <m:t>log</m:t>
                            </m:r>
                            <m:r>
                              <a:rPr lang="en-US" i="1" dirty="0">
                                <a:latin typeface="Cambria Math"/>
                              </a:rPr>
                              <m:t>⁡</m:t>
                            </m:r>
                            <m:r>
                              <m:rPr>
                                <m:sty m:val="p"/>
                              </m:rPr>
                              <a:rPr lang="en-US" i="1" dirty="0" err="1">
                                <a:latin typeface="Cambria Math"/>
                              </a:rPr>
                              <m:t>log</m:t>
                            </m:r>
                            <m:r>
                              <a:rPr lang="en-US" i="1" dirty="0">
                                <a:latin typeface="Cambria Math"/>
                              </a:rPr>
                              <m:t>⁡</m:t>
                            </m:r>
                            <m:r>
                              <a:rPr lang="en-US" i="1" dirty="0">
                                <a:latin typeface="Cambria Math"/>
                              </a:rPr>
                              <m:t>𝑛</m:t>
                            </m:r>
                          </m:num>
                          <m:den>
                            <m:r>
                              <m:rPr>
                                <m:sty m:val="p"/>
                              </m:rPr>
                              <a:rPr lang="en-US" i="1" dirty="0">
                                <a:latin typeface="Cambria Math"/>
                              </a:rPr>
                              <m:t>log</m:t>
                            </m:r>
                            <m:r>
                              <a:rPr lang="en-US" i="1" dirty="0">
                                <a:latin typeface="Cambria Math"/>
                              </a:rPr>
                              <m:t>⁡</m:t>
                            </m:r>
                            <m:r>
                              <m:rPr>
                                <m:sty m:val="p"/>
                              </m:rPr>
                              <a:rPr lang="en-US" i="1" dirty="0" err="1">
                                <a:latin typeface="Cambria Math"/>
                              </a:rPr>
                              <m:t>log</m:t>
                            </m:r>
                            <m:r>
                              <a:rPr lang="en-US" i="1" dirty="0">
                                <a:latin typeface="Cambria Math"/>
                              </a:rPr>
                              <m:t>⁡</m:t>
                            </m:r>
                            <m:r>
                              <m:rPr>
                                <m:sty m:val="p"/>
                              </m:rPr>
                              <a:rPr lang="en-US" i="1" dirty="0" err="1">
                                <a:latin typeface="Cambria Math"/>
                              </a:rPr>
                              <m:t>log</m:t>
                            </m:r>
                            <m:r>
                              <a:rPr lang="en-US" i="1" dirty="0">
                                <a:latin typeface="Cambria Math"/>
                              </a:rPr>
                              <m:t>⁡</m:t>
                            </m:r>
                            <m:r>
                              <a:rPr lang="en-US" i="1" dirty="0">
                                <a:latin typeface="Cambria Math"/>
                              </a:rPr>
                              <m:t>𝑛</m:t>
                            </m:r>
                          </m:den>
                        </m:f>
                      </m:sup>
                    </m:sSup>
                  </m:oMath>
                </a14:m>
                <a:r>
                  <a:rPr lang="en-US" dirty="0"/>
                  <a:t> proof, all but </a:t>
                </a:r>
                <a14:m>
                  <m:oMath xmlns:m="http://schemas.openxmlformats.org/officeDocument/2006/math">
                    <m:r>
                      <m:rPr>
                        <m:sty m:val="p"/>
                      </m:rPr>
                      <a:rPr lang="en-US" i="1" dirty="0" smtClean="0">
                        <a:latin typeface="Cambria Math"/>
                      </a:rPr>
                      <m:t>log</m:t>
                    </m:r>
                    <m:r>
                      <a:rPr lang="en-US" i="1" dirty="0" smtClean="0">
                        <a:latin typeface="Cambria Math"/>
                      </a:rPr>
                      <m:t>⁡</m:t>
                    </m:r>
                    <m:r>
                      <m:rPr>
                        <m:sty m:val="p"/>
                      </m:rPr>
                      <a:rPr lang="en-US" i="1" dirty="0" err="1">
                        <a:latin typeface="Cambria Math"/>
                      </a:rPr>
                      <m:t>log</m:t>
                    </m:r>
                    <m:r>
                      <a:rPr lang="en-US" i="1" dirty="0">
                        <a:latin typeface="Cambria Math"/>
                      </a:rPr>
                      <m:t>⁡</m:t>
                    </m:r>
                    <m:r>
                      <a:rPr lang="en-US" i="1" dirty="0">
                        <a:latin typeface="Cambria Math"/>
                      </a:rPr>
                      <m:t>𝑛</m:t>
                    </m:r>
                  </m:oMath>
                </a14:m>
                <a:r>
                  <a:rPr lang="en-US" dirty="0"/>
                  <a:t> </a:t>
                </a:r>
                <a:r>
                  <a:rPr lang="en-US" dirty="0" smtClean="0"/>
                  <a:t>levels </a:t>
                </a:r>
                <a:r>
                  <a:rPr lang="en-US" dirty="0"/>
                  <a:t>have </a:t>
                </a:r>
                <a:r>
                  <a:rPr lang="en-US" b="1" dirty="0"/>
                  <a:t>conditional </a:t>
                </a:r>
                <a:r>
                  <a:rPr lang="en-US" dirty="0" smtClean="0"/>
                  <a:t>probability </a:t>
                </a:r>
                <a14:m>
                  <m:oMath xmlns:m="http://schemas.openxmlformats.org/officeDocument/2006/math">
                    <m:sSup>
                      <m:sSupPr>
                        <m:ctrlPr>
                          <a:rPr lang="en-US" i="1" dirty="0" smtClean="0">
                            <a:latin typeface="Cambria Math"/>
                          </a:rPr>
                        </m:ctrlPr>
                      </m:sSupPr>
                      <m:e>
                        <m:r>
                          <a:rPr lang="en-US" b="0" i="1" dirty="0" smtClean="0">
                            <a:latin typeface="Cambria Math"/>
                          </a:rPr>
                          <m:t>≤2</m:t>
                        </m:r>
                      </m:e>
                      <m:sup>
                        <m:r>
                          <a:rPr lang="en-US" i="1" dirty="0">
                            <a:latin typeface="Cambria Math"/>
                          </a:rPr>
                          <m:t>−(1−</m:t>
                        </m:r>
                        <m:r>
                          <a:rPr lang="en-US" i="1" dirty="0">
                            <a:latin typeface="Cambria Math"/>
                          </a:rPr>
                          <m:t>𝑜</m:t>
                        </m:r>
                        <m:r>
                          <a:rPr lang="en-US" i="1" dirty="0">
                            <a:latin typeface="Cambria Math"/>
                          </a:rPr>
                          <m:t>(1))(</m:t>
                        </m:r>
                        <m:r>
                          <a:rPr lang="en-US" i="1" dirty="0">
                            <a:latin typeface="Cambria Math"/>
                          </a:rPr>
                          <m:t>𝑊</m:t>
                        </m:r>
                        <m:r>
                          <a:rPr lang="en-US" b="0" i="1" dirty="0" smtClean="0">
                            <a:latin typeface="Cambria Math"/>
                          </a:rPr>
                          <m:t>−1)</m:t>
                        </m:r>
                      </m:sup>
                    </m:sSup>
                    <m:r>
                      <a:rPr lang="en-US" b="0" i="1" dirty="0" smtClean="0">
                        <a:latin typeface="Cambria Math"/>
                      </a:rPr>
                      <m:t>=</m:t>
                    </m:r>
                    <m:sSup>
                      <m:sSupPr>
                        <m:ctrlPr>
                          <a:rPr lang="en-US" b="0" i="1" dirty="0" smtClean="0">
                            <a:latin typeface="Cambria Math"/>
                          </a:rPr>
                        </m:ctrlPr>
                      </m:sSupPr>
                      <m:e>
                        <m:r>
                          <a:rPr lang="en-US" b="0" i="1" dirty="0" smtClean="0">
                            <a:latin typeface="Cambria Math"/>
                          </a:rPr>
                          <m:t>𝑛</m:t>
                        </m:r>
                      </m:e>
                      <m:sup>
                        <m:r>
                          <a:rPr lang="en-US" b="0" i="1" dirty="0" smtClean="0">
                            <a:latin typeface="Cambria Math"/>
                          </a:rPr>
                          <m:t>−</m:t>
                        </m:r>
                        <m:d>
                          <m:dPr>
                            <m:ctrlPr>
                              <a:rPr lang="en-US" b="0" i="1" dirty="0" smtClean="0">
                                <a:latin typeface="Cambria Math"/>
                              </a:rPr>
                            </m:ctrlPr>
                          </m:dPr>
                          <m:e>
                            <m:r>
                              <a:rPr lang="en-US" b="0" i="1" dirty="0" smtClean="0">
                                <a:latin typeface="Cambria Math"/>
                              </a:rPr>
                              <m:t>1−</m:t>
                            </m:r>
                            <m:r>
                              <a:rPr lang="en-US" b="0" i="1" dirty="0" smtClean="0">
                                <a:latin typeface="Cambria Math"/>
                              </a:rPr>
                              <m:t>𝑜</m:t>
                            </m:r>
                            <m:d>
                              <m:dPr>
                                <m:ctrlPr>
                                  <a:rPr lang="en-US" b="0" i="1" dirty="0" smtClean="0">
                                    <a:latin typeface="Cambria Math"/>
                                  </a:rPr>
                                </m:ctrlPr>
                              </m:dPr>
                              <m:e>
                                <m:r>
                                  <a:rPr lang="en-US" b="0" i="1" dirty="0" smtClean="0">
                                    <a:latin typeface="Cambria Math"/>
                                  </a:rPr>
                                  <m:t>1</m:t>
                                </m:r>
                              </m:e>
                            </m:d>
                          </m:e>
                        </m:d>
                        <m:r>
                          <a:rPr lang="en-US" b="0" i="1" dirty="0" smtClean="0">
                            <a:latin typeface="Cambria Math"/>
                          </a:rPr>
                          <m:t>𝑐</m:t>
                        </m:r>
                      </m:sup>
                    </m:sSup>
                  </m:oMath>
                </a14:m>
                <a:r>
                  <a:rPr lang="en-US" dirty="0"/>
                  <a:t> for any of their clauses to be </a:t>
                </a:r>
                <a:r>
                  <a:rPr lang="en-US" dirty="0" smtClean="0"/>
                  <a:t>reached from </a:t>
                </a:r>
                <a14:m>
                  <m:oMath xmlns:m="http://schemas.openxmlformats.org/officeDocument/2006/math">
                    <m:r>
                      <a:rPr lang="en-US" b="0" i="1" smtClean="0">
                        <a:solidFill>
                          <a:srgbClr val="FF0000"/>
                        </a:solidFill>
                        <a:latin typeface="Cambria Math"/>
                      </a:rPr>
                      <m:t>𝐶</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617" r="-1111" b="-135"/>
                </a:stretch>
              </a:blipFill>
            </p:spPr>
            <p:txBody>
              <a:bodyPr/>
              <a:lstStyle/>
              <a:p>
                <a:r>
                  <a:rPr lang="en-US">
                    <a:noFill/>
                  </a:rPr>
                  <a:t> </a:t>
                </a:r>
              </a:p>
            </p:txBody>
          </p:sp>
        </mc:Fallback>
      </mc:AlternateContent>
    </p:spTree>
    <p:extLst>
      <p:ext uri="{BB962C8B-B14F-4D97-AF65-F5344CB8AC3E}">
        <p14:creationId xmlns:p14="http://schemas.microsoft.com/office/powerpoint/2010/main" val="1534315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Subdivision idea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5257800"/>
              </a:xfrm>
            </p:spPr>
            <p:txBody>
              <a:bodyPr>
                <a:normAutofit lnSpcReduction="10000"/>
              </a:bodyPr>
              <a:lstStyle/>
              <a:p>
                <a:r>
                  <a:rPr lang="en-US" dirty="0" smtClean="0"/>
                  <a:t>Suppose have </a:t>
                </a:r>
                <a:r>
                  <a:rPr lang="en-US" dirty="0" smtClean="0">
                    <a:solidFill>
                      <a:schemeClr val="tx2"/>
                    </a:solidFill>
                  </a:rPr>
                  <a:t>path </a:t>
                </a:r>
                <a14:m>
                  <m:oMath xmlns:m="http://schemas.openxmlformats.org/officeDocument/2006/math">
                    <m:r>
                      <a:rPr lang="en-US" i="1" dirty="0" smtClean="0">
                        <a:solidFill>
                          <a:schemeClr val="tx2"/>
                        </a:solidFill>
                        <a:latin typeface="Cambria Math"/>
                      </a:rPr>
                      <m:t>𝑝</m:t>
                    </m:r>
                  </m:oMath>
                </a14:m>
                <a:r>
                  <a:rPr lang="en-US" dirty="0" smtClean="0">
                    <a:solidFill>
                      <a:schemeClr val="tx2"/>
                    </a:solidFill>
                  </a:rPr>
                  <a:t> </a:t>
                </a:r>
                <a:r>
                  <a:rPr lang="en-US" dirty="0" smtClean="0"/>
                  <a:t>to a </a:t>
                </a:r>
                <a:r>
                  <a:rPr lang="en-US" dirty="0" smtClean="0">
                    <a:solidFill>
                      <a:srgbClr val="FF0000"/>
                    </a:solidFill>
                  </a:rPr>
                  <a:t>typical clause </a:t>
                </a:r>
                <a14:m>
                  <m:oMath xmlns:m="http://schemas.openxmlformats.org/officeDocument/2006/math">
                    <m:r>
                      <a:rPr lang="en-US" i="1" dirty="0" smtClean="0">
                        <a:solidFill>
                          <a:srgbClr val="FF0000"/>
                        </a:solidFill>
                        <a:latin typeface="Cambria Math"/>
                      </a:rPr>
                      <m:t>𝐶</m:t>
                    </m:r>
                  </m:oMath>
                </a14:m>
                <a:r>
                  <a:rPr lang="en-US" dirty="0" smtClean="0">
                    <a:solidFill>
                      <a:srgbClr val="FF0000"/>
                    </a:solidFill>
                  </a:rPr>
                  <a:t> </a:t>
                </a:r>
                <a:r>
                  <a:rPr lang="en-US" dirty="0" err="1" smtClean="0"/>
                  <a:t>s.t.</a:t>
                </a:r>
                <a:r>
                  <a:rPr lang="en-US" dirty="0" smtClean="0"/>
                  <a:t/>
                </a:r>
                <a:br>
                  <a:rPr lang="en-US" dirty="0" smtClean="0"/>
                </a:br>
                <a:r>
                  <a:rPr lang="en-US" dirty="0" smtClean="0">
                    <a:solidFill>
                      <a:schemeClr val="accent3">
                        <a:lumMod val="50000"/>
                      </a:schemeClr>
                    </a:solidFill>
                  </a:rPr>
                  <a:t>Conditional Probability</a:t>
                </a:r>
                <a:r>
                  <a:rPr lang="en-US" dirty="0" smtClean="0"/>
                  <a:t>, having followed </a:t>
                </a:r>
                <a14:m>
                  <m:oMath xmlns:m="http://schemas.openxmlformats.org/officeDocument/2006/math">
                    <m:r>
                      <a:rPr lang="en-US" i="1" dirty="0" smtClean="0">
                        <a:solidFill>
                          <a:schemeClr val="tx2"/>
                        </a:solidFill>
                        <a:latin typeface="Cambria Math"/>
                      </a:rPr>
                      <m:t>𝑝</m:t>
                    </m:r>
                  </m:oMath>
                </a14:m>
                <a:r>
                  <a:rPr lang="en-US" dirty="0" smtClean="0"/>
                  <a:t>, to</a:t>
                </a:r>
              </a:p>
              <a:p>
                <a:pPr lvl="1"/>
                <a:r>
                  <a:rPr lang="en-US" dirty="0" smtClean="0"/>
                  <a:t>Reach an atypical clause, or to,</a:t>
                </a:r>
              </a:p>
              <a:p>
                <a:pPr lvl="1"/>
                <a:r>
                  <a:rPr lang="en-US" dirty="0" smtClean="0"/>
                  <a:t>Fail to advance </a:t>
                </a:r>
                <a14:m>
                  <m:oMath xmlns:m="http://schemas.openxmlformats.org/officeDocument/2006/math">
                    <m:r>
                      <a:rPr lang="en-US" i="1" dirty="0" smtClean="0">
                        <a:latin typeface="Cambria Math"/>
                      </a:rPr>
                      <m:t>𝐿</m:t>
                    </m:r>
                  </m:oMath>
                </a14:m>
                <a:r>
                  <a:rPr lang="en-US" dirty="0" smtClean="0"/>
                  <a:t> </a:t>
                </a:r>
                <a:r>
                  <a:rPr lang="en-US" dirty="0" smtClean="0">
                    <a:solidFill>
                      <a:schemeClr val="accent4">
                        <a:lumMod val="50000"/>
                      </a:schemeClr>
                    </a:solidFill>
                  </a:rPr>
                  <a:t>levels</a:t>
                </a:r>
                <a:r>
                  <a:rPr lang="en-US" dirty="0" smtClean="0"/>
                  <a:t> in the next </a:t>
                </a:r>
                <a14:m>
                  <m:oMath xmlns:m="http://schemas.openxmlformats.org/officeDocument/2006/math">
                    <m:r>
                      <a:rPr lang="en-US" i="1" dirty="0" smtClean="0">
                        <a:latin typeface="Cambria Math"/>
                      </a:rPr>
                      <m:t>𝑇</m:t>
                    </m:r>
                    <m:r>
                      <a:rPr lang="en-US" b="0" i="1" dirty="0" smtClean="0">
                        <a:latin typeface="Cambria Math"/>
                      </a:rPr>
                      <m:t>′</m:t>
                    </m:r>
                  </m:oMath>
                </a14:m>
                <a:r>
                  <a:rPr lang="en-US" dirty="0" smtClean="0"/>
                  <a:t> </a:t>
                </a:r>
                <a:r>
                  <a:rPr lang="en-US" dirty="0" smtClean="0">
                    <a:solidFill>
                      <a:schemeClr val="accent4">
                        <a:lumMod val="50000"/>
                      </a:schemeClr>
                    </a:solidFill>
                  </a:rPr>
                  <a:t>time steps</a:t>
                </a:r>
              </a:p>
              <a:p>
                <a:pPr marL="0" indent="0">
                  <a:buNone/>
                </a:pPr>
                <a:r>
                  <a:rPr lang="en-US" dirty="0" smtClean="0"/>
                  <a:t>    is at most </a:t>
                </a:r>
                <a14:m>
                  <m:oMath xmlns:m="http://schemas.openxmlformats.org/officeDocument/2006/math">
                    <m:r>
                      <m:rPr>
                        <m:sty m:val="p"/>
                      </m:rPr>
                      <a:rPr lang="el-GR" i="0" dirty="0" smtClean="0">
                        <a:latin typeface="Cambria Math"/>
                      </a:rPr>
                      <m:t>Δ</m:t>
                    </m:r>
                  </m:oMath>
                </a14:m>
                <a:r>
                  <a:rPr lang="en-US" dirty="0" smtClean="0"/>
                  <a:t>.</a:t>
                </a:r>
              </a:p>
              <a:p>
                <a:r>
                  <a:rPr lang="en-US" dirty="0"/>
                  <a:t>B</a:t>
                </a:r>
                <a:r>
                  <a:rPr lang="en-US" dirty="0" smtClean="0"/>
                  <a:t>ecause </a:t>
                </a:r>
                <a14:m>
                  <m:oMath xmlns:m="http://schemas.openxmlformats.org/officeDocument/2006/math">
                    <m:r>
                      <a:rPr lang="en-US" i="1" dirty="0" smtClean="0">
                        <a:solidFill>
                          <a:srgbClr val="FF0000"/>
                        </a:solidFill>
                        <a:latin typeface="Cambria Math"/>
                      </a:rPr>
                      <m:t>𝐶</m:t>
                    </m:r>
                  </m:oMath>
                </a14:m>
                <a:r>
                  <a:rPr lang="en-US" dirty="0" smtClean="0">
                    <a:solidFill>
                      <a:srgbClr val="FF0000"/>
                    </a:solidFill>
                  </a:rPr>
                  <a:t> is typical</a:t>
                </a:r>
                <a:r>
                  <a:rPr lang="en-US" dirty="0" smtClean="0"/>
                  <a:t>, we can find a similar </a:t>
                </a:r>
                <a14:m>
                  <m:oMath xmlns:m="http://schemas.openxmlformats.org/officeDocument/2006/math">
                    <m:r>
                      <a:rPr lang="en-US" i="1" dirty="0" smtClean="0">
                        <a:solidFill>
                          <a:schemeClr val="tx2"/>
                        </a:solidFill>
                        <a:latin typeface="Cambria Math"/>
                      </a:rPr>
                      <m:t>𝑝</m:t>
                    </m:r>
                    <m:r>
                      <a:rPr lang="en-US" b="0" i="1" dirty="0" smtClean="0">
                        <a:solidFill>
                          <a:schemeClr val="tx2"/>
                        </a:solidFill>
                        <a:latin typeface="Cambria Math"/>
                      </a:rPr>
                      <m:t>′</m:t>
                    </m:r>
                  </m:oMath>
                </a14:m>
                <a:r>
                  <a:rPr lang="en-US" dirty="0" smtClean="0"/>
                  <a:t> so that we do not reach an atypical clause, or fail to advance </a:t>
                </a:r>
                <a14:m>
                  <m:oMath xmlns:m="http://schemas.openxmlformats.org/officeDocument/2006/math">
                    <m:f>
                      <m:fPr>
                        <m:type m:val="lin"/>
                        <m:ctrlPr>
                          <a:rPr lang="en-US" i="1" dirty="0" smtClean="0">
                            <a:latin typeface="Cambria Math"/>
                          </a:rPr>
                        </m:ctrlPr>
                      </m:fPr>
                      <m:num>
                        <m:r>
                          <a:rPr lang="en-US" b="0" i="1" dirty="0" smtClean="0">
                            <a:latin typeface="Cambria Math"/>
                          </a:rPr>
                          <m:t>𝐿</m:t>
                        </m:r>
                      </m:num>
                      <m:den>
                        <m:func>
                          <m:funcPr>
                            <m:ctrlPr>
                              <a:rPr lang="en-US" b="0" i="1" dirty="0" smtClean="0">
                                <a:latin typeface="Cambria Math"/>
                              </a:rPr>
                            </m:ctrlPr>
                          </m:funcPr>
                          <m:fName>
                            <m:r>
                              <m:rPr>
                                <m:sty m:val="p"/>
                              </m:rPr>
                              <a:rPr lang="en-US" b="0" i="0" dirty="0" smtClean="0">
                                <a:latin typeface="Cambria Math"/>
                              </a:rPr>
                              <m:t>log</m:t>
                            </m:r>
                          </m:fName>
                          <m:e>
                            <m:func>
                              <m:funcPr>
                                <m:ctrlPr>
                                  <a:rPr lang="en-US" b="0" i="1" dirty="0" smtClean="0">
                                    <a:latin typeface="Cambria Math"/>
                                  </a:rPr>
                                </m:ctrlPr>
                              </m:funcPr>
                              <m:fName>
                                <m:r>
                                  <m:rPr>
                                    <m:sty m:val="p"/>
                                  </m:rPr>
                                  <a:rPr lang="en-US" b="0" i="0" dirty="0" smtClean="0">
                                    <a:latin typeface="Cambria Math"/>
                                  </a:rPr>
                                  <m:t>log</m:t>
                                </m:r>
                              </m:fName>
                              <m:e>
                                <m:r>
                                  <a:rPr lang="en-US" b="0" i="1" dirty="0" smtClean="0">
                                    <a:latin typeface="Cambria Math"/>
                                  </a:rPr>
                                  <m:t>𝑛</m:t>
                                </m:r>
                              </m:e>
                            </m:func>
                          </m:e>
                        </m:func>
                      </m:den>
                    </m:f>
                    <m:r>
                      <a:rPr lang="en-US" b="0" i="1" dirty="0" smtClean="0">
                        <a:latin typeface="Cambria Math"/>
                      </a:rPr>
                      <m:t> </m:t>
                    </m:r>
                  </m:oMath>
                </a14:m>
                <a:r>
                  <a:rPr lang="en-US" dirty="0" smtClean="0">
                    <a:solidFill>
                      <a:schemeClr val="accent4">
                        <a:lumMod val="50000"/>
                      </a:schemeClr>
                    </a:solidFill>
                  </a:rPr>
                  <a:t>levels</a:t>
                </a:r>
                <a:r>
                  <a:rPr lang="en-US" dirty="0" smtClean="0"/>
                  <a:t> in the next </a:t>
                </a:r>
                <a14:m>
                  <m:oMath xmlns:m="http://schemas.openxmlformats.org/officeDocument/2006/math">
                    <m:f>
                      <m:fPr>
                        <m:type m:val="skw"/>
                        <m:ctrlPr>
                          <a:rPr lang="en-US" i="1" dirty="0" smtClean="0">
                            <a:latin typeface="Cambria Math"/>
                          </a:rPr>
                        </m:ctrlPr>
                      </m:fPr>
                      <m:num>
                        <m:sSup>
                          <m:sSupPr>
                            <m:ctrlPr>
                              <a:rPr lang="en-US" i="1" dirty="0" smtClean="0">
                                <a:latin typeface="Cambria Math"/>
                              </a:rPr>
                            </m:ctrlPr>
                          </m:sSupPr>
                          <m:e>
                            <m:r>
                              <a:rPr lang="en-US" b="0" i="1" dirty="0" smtClean="0">
                                <a:latin typeface="Cambria Math"/>
                              </a:rPr>
                              <m:t>𝑇</m:t>
                            </m:r>
                          </m:e>
                          <m:sup>
                            <m:r>
                              <a:rPr lang="en-US" b="0" i="1" dirty="0" smtClean="0">
                                <a:latin typeface="Cambria Math"/>
                              </a:rPr>
                              <m:t>′</m:t>
                            </m:r>
                          </m:sup>
                        </m:sSup>
                      </m:num>
                      <m:den>
                        <m:r>
                          <a:rPr lang="en-US" b="0" i="1" dirty="0" smtClean="0">
                            <a:latin typeface="Cambria Math"/>
                          </a:rPr>
                          <m:t>𝑚</m:t>
                        </m:r>
                      </m:den>
                    </m:f>
                  </m:oMath>
                </a14:m>
                <a:r>
                  <a:rPr lang="en-US" dirty="0" smtClean="0"/>
                  <a:t> </a:t>
                </a:r>
                <a:r>
                  <a:rPr lang="en-US" dirty="0" smtClean="0">
                    <a:solidFill>
                      <a:schemeClr val="accent4">
                        <a:lumMod val="50000"/>
                      </a:schemeClr>
                    </a:solidFill>
                  </a:rPr>
                  <a:t>time steps</a:t>
                </a:r>
                <a:r>
                  <a:rPr lang="en-US" dirty="0" smtClean="0"/>
                  <a:t>, except with </a:t>
                </a:r>
                <a:r>
                  <a:rPr lang="en-US" dirty="0" err="1" smtClean="0">
                    <a:solidFill>
                      <a:schemeClr val="accent3">
                        <a:lumMod val="50000"/>
                      </a:schemeClr>
                    </a:solidFill>
                  </a:rPr>
                  <a:t>Pr</a:t>
                </a:r>
                <a:r>
                  <a:rPr lang="en-US" dirty="0"/>
                  <a:t> </a:t>
                </a:r>
                <a14:m>
                  <m:oMath xmlns:m="http://schemas.openxmlformats.org/officeDocument/2006/math">
                    <m:r>
                      <a:rPr lang="en-US" i="1" smtClean="0">
                        <a:latin typeface="Cambria Math"/>
                        <a:ea typeface="Cambria Math"/>
                      </a:rPr>
                      <m:t>∆</m:t>
                    </m:r>
                    <m:r>
                      <a:rPr lang="en-US" b="0" i="1" smtClean="0">
                        <a:latin typeface="Cambria Math"/>
                        <a:ea typeface="Cambria Math"/>
                      </a:rPr>
                      <m:t>+</m:t>
                    </m:r>
                    <m:r>
                      <a:rPr lang="en-US" b="0" i="1" smtClean="0">
                        <a:latin typeface="Cambria Math"/>
                        <a:ea typeface="Cambria Math"/>
                      </a:rPr>
                      <m:t>𝑚𝑆</m:t>
                    </m:r>
                    <m:sSup>
                      <m:sSupPr>
                        <m:ctrlPr>
                          <a:rPr lang="en-US" b="0" i="1" smtClean="0">
                            <a:latin typeface="Cambria Math"/>
                            <a:ea typeface="Cambria Math"/>
                          </a:rPr>
                        </m:ctrlPr>
                      </m:sSupPr>
                      <m:e>
                        <m:r>
                          <a:rPr lang="en-US" b="0" i="1" smtClean="0">
                            <a:latin typeface="Cambria Math"/>
                            <a:ea typeface="Cambria Math"/>
                          </a:rPr>
                          <m:t>𝑛</m:t>
                        </m:r>
                      </m:e>
                      <m:sup>
                        <m:r>
                          <a:rPr lang="en-US" b="0" i="1" smtClean="0">
                            <a:latin typeface="Cambria Math"/>
                            <a:ea typeface="Cambria Math"/>
                          </a:rPr>
                          <m:t>−</m:t>
                        </m:r>
                        <m:d>
                          <m:dPr>
                            <m:ctrlPr>
                              <a:rPr lang="en-US" b="0" i="1" smtClean="0">
                                <a:latin typeface="Cambria Math"/>
                                <a:ea typeface="Cambria Math"/>
                              </a:rPr>
                            </m:ctrlPr>
                          </m:dPr>
                          <m:e>
                            <m:r>
                              <a:rPr lang="en-US" b="0" i="1" smtClean="0">
                                <a:latin typeface="Cambria Math"/>
                                <a:ea typeface="Cambria Math"/>
                              </a:rPr>
                              <m:t>1−</m:t>
                            </m:r>
                            <m:r>
                              <a:rPr lang="en-US" b="0" i="1" smtClean="0">
                                <a:latin typeface="Cambria Math"/>
                                <a:ea typeface="Cambria Math"/>
                              </a:rPr>
                              <m:t>𝑜</m:t>
                            </m:r>
                            <m:d>
                              <m:dPr>
                                <m:ctrlPr>
                                  <a:rPr lang="en-US" b="0" i="1" smtClean="0">
                                    <a:latin typeface="Cambria Math"/>
                                    <a:ea typeface="Cambria Math"/>
                                  </a:rPr>
                                </m:ctrlPr>
                              </m:dPr>
                              <m:e>
                                <m:r>
                                  <a:rPr lang="en-US" b="0" i="1" smtClean="0">
                                    <a:latin typeface="Cambria Math"/>
                                    <a:ea typeface="Cambria Math"/>
                                  </a:rPr>
                                  <m:t>1</m:t>
                                </m:r>
                              </m:e>
                            </m:d>
                          </m:e>
                        </m:d>
                        <m:r>
                          <a:rPr lang="en-US" b="0" i="1" smtClean="0">
                            <a:latin typeface="Cambria Math"/>
                            <a:ea typeface="Cambria Math"/>
                          </a:rPr>
                          <m:t>𝑐</m:t>
                        </m:r>
                      </m:sup>
                    </m:sSup>
                  </m:oMath>
                </a14:m>
                <a:r>
                  <a:rPr lang="en-US" dirty="0" smtClean="0"/>
                  <a:t>.</a:t>
                </a:r>
              </a:p>
              <a:p>
                <a:pPr lvl="1"/>
                <a:r>
                  <a:rPr lang="en-US" dirty="0" smtClean="0"/>
                  <a:t>(For </a:t>
                </a:r>
                <a14:m>
                  <m:oMath xmlns:m="http://schemas.openxmlformats.org/officeDocument/2006/math">
                    <m:r>
                      <a:rPr lang="en-US" i="1" dirty="0" smtClean="0">
                        <a:latin typeface="Cambria Math"/>
                      </a:rPr>
                      <m:t>𝑚</m:t>
                    </m:r>
                  </m:oMath>
                </a14:m>
                <a:r>
                  <a:rPr lang="en-US" dirty="0" smtClean="0"/>
                  <a:t> of our choice)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257800"/>
              </a:xfrm>
              <a:blipFill rotWithShape="1">
                <a:blip r:embed="rId2"/>
                <a:stretch>
                  <a:fillRect l="-1630" t="-2320" r="-2815"/>
                </a:stretch>
              </a:blipFill>
            </p:spPr>
            <p:txBody>
              <a:bodyPr/>
              <a:lstStyle/>
              <a:p>
                <a:r>
                  <a:rPr lang="en-US">
                    <a:noFill/>
                  </a:rPr>
                  <a:t> </a:t>
                </a:r>
              </a:p>
            </p:txBody>
          </p:sp>
        </mc:Fallback>
      </mc:AlternateContent>
    </p:spTree>
    <p:extLst>
      <p:ext uri="{BB962C8B-B14F-4D97-AF65-F5344CB8AC3E}">
        <p14:creationId xmlns:p14="http://schemas.microsoft.com/office/powerpoint/2010/main" val="23292966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 for Harder Tradeoff</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a:p>
        </p:txBody>
      </p:sp>
      <p:sp>
        <p:nvSpPr>
          <p:cNvPr id="4" name="Rectangle 3"/>
          <p:cNvSpPr/>
          <p:nvPr/>
        </p:nvSpPr>
        <p:spPr>
          <a:xfrm>
            <a:off x="762000" y="1447800"/>
            <a:ext cx="7772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05000" y="1447800"/>
            <a:ext cx="5334000" cy="1676400"/>
            <a:chOff x="1905000" y="2286000"/>
            <a:chExt cx="5334000" cy="2667000"/>
          </a:xfrm>
        </p:grpSpPr>
        <p:cxnSp>
          <p:nvCxnSpPr>
            <p:cNvPr id="6" name="Straight Connector 5"/>
            <p:cNvCxnSpPr/>
            <p:nvPr/>
          </p:nvCxnSpPr>
          <p:spPr>
            <a:xfrm>
              <a:off x="19050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766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23722"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31635"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390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905000" y="1676400"/>
            <a:ext cx="5334000" cy="1219200"/>
            <a:chOff x="1905000" y="2286000"/>
            <a:chExt cx="5334000" cy="2667000"/>
          </a:xfrm>
        </p:grpSpPr>
        <p:cxnSp>
          <p:nvCxnSpPr>
            <p:cNvPr id="12" name="Straight Connector 11"/>
            <p:cNvCxnSpPr/>
            <p:nvPr/>
          </p:nvCxnSpPr>
          <p:spPr>
            <a:xfrm>
              <a:off x="1905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23722"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31635"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9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62000" y="3505200"/>
            <a:ext cx="8077200" cy="1138773"/>
          </a:xfrm>
          <a:prstGeom prst="rect">
            <a:avLst/>
          </a:prstGeom>
          <a:noFill/>
        </p:spPr>
        <p:txBody>
          <a:bodyPr wrap="square" rtlCol="0">
            <a:spAutoFit/>
          </a:bodyPr>
          <a:lstStyle/>
          <a:p>
            <a:r>
              <a:rPr lang="en-US" sz="3400" dirty="0" smtClean="0"/>
              <a:t>These guys each have small </a:t>
            </a:r>
            <a:r>
              <a:rPr lang="en-US" sz="3400" dirty="0" err="1" smtClean="0"/>
              <a:t>Pr</a:t>
            </a:r>
            <a:r>
              <a:rPr lang="en-US" sz="3400" dirty="0" smtClean="0"/>
              <a:t> to be reached. Mark them, </a:t>
            </a:r>
            <a:r>
              <a:rPr lang="en-US" sz="3400" dirty="0"/>
              <a:t>b</a:t>
            </a:r>
            <a:r>
              <a:rPr lang="en-US" sz="3400" dirty="0" smtClean="0"/>
              <a:t>ound to hit marked is </a:t>
            </a:r>
            <a:r>
              <a:rPr lang="el-GR" sz="3400" dirty="0" smtClean="0"/>
              <a:t>Δ</a:t>
            </a:r>
            <a:r>
              <a:rPr lang="en-US" sz="3400" dirty="0"/>
              <a:t> </a:t>
            </a:r>
            <a:r>
              <a:rPr lang="en-US" sz="3400" dirty="0" smtClean="0"/>
              <a:t>&lt; 1.</a:t>
            </a:r>
            <a:endParaRPr lang="en-US" sz="3400" dirty="0"/>
          </a:p>
        </p:txBody>
      </p:sp>
      <p:grpSp>
        <p:nvGrpSpPr>
          <p:cNvPr id="29" name="Group 28"/>
          <p:cNvGrpSpPr/>
          <p:nvPr/>
        </p:nvGrpSpPr>
        <p:grpSpPr>
          <a:xfrm>
            <a:off x="762001" y="1447800"/>
            <a:ext cx="7620000" cy="4872573"/>
            <a:chOff x="762001" y="1447800"/>
            <a:chExt cx="7620000" cy="4872573"/>
          </a:xfrm>
        </p:grpSpPr>
        <p:sp>
          <p:nvSpPr>
            <p:cNvPr id="18" name="TextBox 17"/>
            <p:cNvSpPr txBox="1"/>
            <p:nvPr/>
          </p:nvSpPr>
          <p:spPr>
            <a:xfrm>
              <a:off x="762001" y="5181600"/>
              <a:ext cx="7620000" cy="1138773"/>
            </a:xfrm>
            <a:prstGeom prst="rect">
              <a:avLst/>
            </a:prstGeom>
            <a:noFill/>
          </p:spPr>
          <p:txBody>
            <a:bodyPr wrap="square" rtlCol="0">
              <a:spAutoFit/>
            </a:bodyPr>
            <a:lstStyle/>
            <a:p>
              <a:r>
                <a:rPr lang="en-US" sz="3400" dirty="0" smtClean="0"/>
                <a:t>By averaging, can pick a short path </a:t>
              </a:r>
              <a:r>
                <a:rPr lang="en-US" sz="3400" dirty="0" err="1" smtClean="0"/>
                <a:t>s.t.</a:t>
              </a:r>
              <a:r>
                <a:rPr lang="en-US" sz="3400" dirty="0" smtClean="0"/>
                <a:t> conditionally, bound is still &lt; </a:t>
              </a:r>
              <a:r>
                <a:rPr lang="el-GR" sz="3400" dirty="0" smtClean="0"/>
                <a:t>Δ</a:t>
              </a:r>
              <a:r>
                <a:rPr lang="en-US" sz="3400" dirty="0" smtClean="0"/>
                <a:t>.</a:t>
              </a:r>
              <a:endParaRPr lang="en-US" sz="3400" dirty="0"/>
            </a:p>
          </p:txBody>
        </p:sp>
        <p:cxnSp>
          <p:nvCxnSpPr>
            <p:cNvPr id="19" name="Curved Connector 18"/>
            <p:cNvCxnSpPr/>
            <p:nvPr/>
          </p:nvCxnSpPr>
          <p:spPr>
            <a:xfrm>
              <a:off x="788504" y="1447800"/>
              <a:ext cx="1802296" cy="457200"/>
            </a:xfrm>
            <a:prstGeom prst="curvedConnector3">
              <a:avLst>
                <a:gd name="adj1" fmla="val 99632"/>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Curved Connector 20"/>
          <p:cNvCxnSpPr/>
          <p:nvPr/>
        </p:nvCxnSpPr>
        <p:spPr>
          <a:xfrm>
            <a:off x="762001" y="1447800"/>
            <a:ext cx="304799" cy="12700"/>
          </a:xfrm>
          <a:prstGeom prst="curvedConnector3">
            <a:avLst>
              <a:gd name="adj1" fmla="val 50000"/>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33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 for Harder Tradeoff</a:t>
            </a:r>
            <a:endParaRPr lang="en-US" dirty="0"/>
          </a:p>
        </p:txBody>
      </p:sp>
      <p:sp>
        <p:nvSpPr>
          <p:cNvPr id="4" name="Rectangle 3"/>
          <p:cNvSpPr/>
          <p:nvPr/>
        </p:nvSpPr>
        <p:spPr>
          <a:xfrm>
            <a:off x="762000" y="1447800"/>
            <a:ext cx="7772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05000" y="1447800"/>
            <a:ext cx="5334000" cy="1676400"/>
            <a:chOff x="1905000" y="2286000"/>
            <a:chExt cx="5334000" cy="2667000"/>
          </a:xfrm>
        </p:grpSpPr>
        <p:cxnSp>
          <p:nvCxnSpPr>
            <p:cNvPr id="6" name="Straight Connector 5"/>
            <p:cNvCxnSpPr/>
            <p:nvPr/>
          </p:nvCxnSpPr>
          <p:spPr>
            <a:xfrm>
              <a:off x="19050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766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23722"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31635"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390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905000" y="1676400"/>
            <a:ext cx="5334000" cy="1219200"/>
            <a:chOff x="1905000" y="2286000"/>
            <a:chExt cx="5334000" cy="2667000"/>
          </a:xfrm>
        </p:grpSpPr>
        <p:cxnSp>
          <p:nvCxnSpPr>
            <p:cNvPr id="12" name="Straight Connector 11"/>
            <p:cNvCxnSpPr/>
            <p:nvPr/>
          </p:nvCxnSpPr>
          <p:spPr>
            <a:xfrm>
              <a:off x="1905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23722"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31635"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9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7" name="Curved Connector 16"/>
          <p:cNvCxnSpPr/>
          <p:nvPr/>
        </p:nvCxnSpPr>
        <p:spPr>
          <a:xfrm>
            <a:off x="788504" y="1447800"/>
            <a:ext cx="1802296" cy="457200"/>
          </a:xfrm>
          <a:prstGeom prst="curvedConnector3">
            <a:avLst>
              <a:gd name="adj1" fmla="val 99632"/>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45435" y="3657600"/>
            <a:ext cx="7772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a:off x="762000" y="3124200"/>
            <a:ext cx="1143000" cy="5334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76600" y="3124200"/>
            <a:ext cx="5241235" cy="5334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534400" y="3886200"/>
            <a:ext cx="0" cy="12192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a:off x="745437" y="4178300"/>
            <a:ext cx="198781" cy="12700"/>
          </a:xfrm>
          <a:prstGeom prst="curvedConnector3">
            <a:avLst>
              <a:gd name="adj1" fmla="val 50000"/>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04800" y="5562600"/>
            <a:ext cx="8785675" cy="615553"/>
          </a:xfrm>
          <a:prstGeom prst="rect">
            <a:avLst/>
          </a:prstGeom>
          <a:noFill/>
        </p:spPr>
        <p:txBody>
          <a:bodyPr wrap="none" rtlCol="0">
            <a:spAutoFit/>
          </a:bodyPr>
          <a:lstStyle/>
          <a:p>
            <a:r>
              <a:rPr lang="en-US" sz="3400" dirty="0" smtClean="0"/>
              <a:t>Would like to repeat and divide again, however…</a:t>
            </a:r>
            <a:endParaRPr lang="en-US" sz="3400" dirty="0"/>
          </a:p>
        </p:txBody>
      </p:sp>
    </p:spTree>
    <p:extLst>
      <p:ext uri="{BB962C8B-B14F-4D97-AF65-F5344CB8AC3E}">
        <p14:creationId xmlns:p14="http://schemas.microsoft.com/office/powerpoint/2010/main" val="39915825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 for Harder Tradeoff</a:t>
            </a:r>
            <a:endParaRPr lang="en-US" dirty="0"/>
          </a:p>
        </p:txBody>
      </p:sp>
      <p:sp>
        <p:nvSpPr>
          <p:cNvPr id="18" name="Rectangle 17"/>
          <p:cNvSpPr/>
          <p:nvPr/>
        </p:nvSpPr>
        <p:spPr>
          <a:xfrm>
            <a:off x="745435" y="1295400"/>
            <a:ext cx="7772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8534400" y="1524000"/>
            <a:ext cx="0" cy="12192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a:off x="745437" y="1447800"/>
            <a:ext cx="198781" cy="12700"/>
          </a:xfrm>
          <a:prstGeom prst="curvedConnector3">
            <a:avLst>
              <a:gd name="adj1" fmla="val 50000"/>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905000" y="1295400"/>
            <a:ext cx="5334000" cy="1676400"/>
            <a:chOff x="1905000" y="2286000"/>
            <a:chExt cx="5334000" cy="2667000"/>
          </a:xfrm>
        </p:grpSpPr>
        <p:cxnSp>
          <p:nvCxnSpPr>
            <p:cNvPr id="24" name="Straight Connector 23"/>
            <p:cNvCxnSpPr/>
            <p:nvPr/>
          </p:nvCxnSpPr>
          <p:spPr>
            <a:xfrm>
              <a:off x="19050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66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23722"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31635"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2390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905000" y="1524000"/>
            <a:ext cx="5334000" cy="1295400"/>
            <a:chOff x="1905000" y="1524000"/>
            <a:chExt cx="5334000" cy="1295400"/>
          </a:xfrm>
        </p:grpSpPr>
        <p:grpSp>
          <p:nvGrpSpPr>
            <p:cNvPr id="29" name="Group 28"/>
            <p:cNvGrpSpPr/>
            <p:nvPr/>
          </p:nvGrpSpPr>
          <p:grpSpPr>
            <a:xfrm>
              <a:off x="1905000" y="1524000"/>
              <a:ext cx="5334000" cy="146050"/>
              <a:chOff x="1905000" y="2286000"/>
              <a:chExt cx="5334000" cy="2667000"/>
            </a:xfrm>
          </p:grpSpPr>
          <p:cxnSp>
            <p:nvCxnSpPr>
              <p:cNvPr id="30" name="Straight Connector 29"/>
              <p:cNvCxnSpPr/>
              <p:nvPr/>
            </p:nvCxnSpPr>
            <p:spPr>
              <a:xfrm>
                <a:off x="1905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766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23722"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631635"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39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905000" y="1816100"/>
              <a:ext cx="5334000" cy="393700"/>
              <a:chOff x="1905000" y="2286000"/>
              <a:chExt cx="5334000" cy="2667000"/>
            </a:xfrm>
          </p:grpSpPr>
          <p:cxnSp>
            <p:nvCxnSpPr>
              <p:cNvPr id="38" name="Straight Connector 37"/>
              <p:cNvCxnSpPr/>
              <p:nvPr/>
            </p:nvCxnSpPr>
            <p:spPr>
              <a:xfrm>
                <a:off x="1905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2766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23722"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31635"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239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905000" y="2298700"/>
              <a:ext cx="5334000" cy="292100"/>
              <a:chOff x="1905000" y="2286000"/>
              <a:chExt cx="5334000" cy="2667000"/>
            </a:xfrm>
          </p:grpSpPr>
          <p:cxnSp>
            <p:nvCxnSpPr>
              <p:cNvPr id="44" name="Straight Connector 43"/>
              <p:cNvCxnSpPr/>
              <p:nvPr/>
            </p:nvCxnSpPr>
            <p:spPr>
              <a:xfrm>
                <a:off x="1905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2766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23722"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631635"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239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905000" y="2673350"/>
              <a:ext cx="5334000" cy="146050"/>
              <a:chOff x="1905000" y="2286000"/>
              <a:chExt cx="5334000" cy="2667000"/>
            </a:xfrm>
          </p:grpSpPr>
          <p:cxnSp>
            <p:nvCxnSpPr>
              <p:cNvPr id="50" name="Straight Connector 49"/>
              <p:cNvCxnSpPr/>
              <p:nvPr/>
            </p:nvCxnSpPr>
            <p:spPr>
              <a:xfrm>
                <a:off x="1905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2766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923722"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631635"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239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5" name="Group 54"/>
          <p:cNvGrpSpPr/>
          <p:nvPr/>
        </p:nvGrpSpPr>
        <p:grpSpPr>
          <a:xfrm>
            <a:off x="1905000" y="1816100"/>
            <a:ext cx="5334000" cy="393700"/>
            <a:chOff x="1905000" y="2286000"/>
            <a:chExt cx="5334000" cy="2667000"/>
          </a:xfrm>
        </p:grpSpPr>
        <p:cxnSp>
          <p:nvCxnSpPr>
            <p:cNvPr id="56" name="Straight Connector 55"/>
            <p:cNvCxnSpPr/>
            <p:nvPr/>
          </p:nvCxnSpPr>
          <p:spPr>
            <a:xfrm>
              <a:off x="1905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2766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923722"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631635"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239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4400" y="4870847"/>
            <a:ext cx="8673400" cy="1138773"/>
          </a:xfrm>
          <a:prstGeom prst="rect">
            <a:avLst/>
          </a:prstGeom>
          <a:noFill/>
        </p:spPr>
        <p:txBody>
          <a:bodyPr wrap="none" rtlCol="0">
            <a:spAutoFit/>
          </a:bodyPr>
          <a:lstStyle/>
          <a:p>
            <a:r>
              <a:rPr lang="en-US" sz="3400" dirty="0" smtClean="0"/>
              <a:t>Select largest consecutive stretch of bounded </a:t>
            </a:r>
            <a:br>
              <a:rPr lang="en-US" sz="3400" dirty="0" smtClean="0"/>
            </a:br>
            <a:r>
              <a:rPr lang="en-US" sz="3400" dirty="0" smtClean="0"/>
              <a:t>levels, throw away breakpoint clauses in those.</a:t>
            </a:r>
            <a:endParaRPr lang="en-US" sz="3400" dirty="0"/>
          </a:p>
        </p:txBody>
      </p:sp>
      <mc:AlternateContent xmlns:mc="http://schemas.openxmlformats.org/markup-compatibility/2006" xmlns:a14="http://schemas.microsoft.com/office/drawing/2010/main">
        <mc:Choice Requires="a14">
          <p:sp>
            <p:nvSpPr>
              <p:cNvPr id="21" name="TextBox 20"/>
              <p:cNvSpPr txBox="1"/>
              <p:nvPr/>
            </p:nvSpPr>
            <p:spPr>
              <a:xfrm>
                <a:off x="457200" y="3200400"/>
                <a:ext cx="8153400" cy="651012"/>
              </a:xfrm>
              <a:prstGeom prst="rect">
                <a:avLst/>
              </a:prstGeom>
              <a:noFill/>
            </p:spPr>
            <p:txBody>
              <a:bodyPr wrap="square" rtlCol="0">
                <a:spAutoFit/>
              </a:bodyPr>
              <a:lstStyle/>
              <a:p>
                <a:r>
                  <a:rPr lang="en-US" sz="3400" dirty="0" smtClean="0">
                    <a:solidFill>
                      <a:schemeClr val="accent6">
                        <a:lumMod val="50000"/>
                      </a:schemeClr>
                    </a:solidFill>
                  </a:rPr>
                  <a:t>These nodes </a:t>
                </a:r>
                <a:r>
                  <a:rPr lang="en-US" sz="3400" dirty="0" smtClean="0"/>
                  <a:t>each have </a:t>
                </a:r>
                <a14:m>
                  <m:oMath xmlns:m="http://schemas.openxmlformats.org/officeDocument/2006/math">
                    <m:r>
                      <m:rPr>
                        <m:sty m:val="p"/>
                      </m:rPr>
                      <a:rPr lang="en-US" sz="3400" b="0" i="0" smtClean="0">
                        <a:latin typeface="Cambria Math"/>
                      </a:rPr>
                      <m:t>Cond</m:t>
                    </m:r>
                    <m:r>
                      <a:rPr lang="en-US" sz="3400" b="0" i="0" smtClean="0">
                        <a:latin typeface="Cambria Math"/>
                      </a:rPr>
                      <m:t>. </m:t>
                    </m:r>
                    <m:r>
                      <m:rPr>
                        <m:sty m:val="p"/>
                      </m:rPr>
                      <a:rPr lang="en-US" sz="3400" b="0" i="0" smtClean="0">
                        <a:latin typeface="Cambria Math"/>
                      </a:rPr>
                      <m:t>Pr</m:t>
                    </m:r>
                    <m:r>
                      <a:rPr lang="en-US" sz="3400" b="0" i="1" smtClean="0">
                        <a:latin typeface="Cambria Math"/>
                      </a:rPr>
                      <m:t>≤</m:t>
                    </m:r>
                    <m:sSup>
                      <m:sSupPr>
                        <m:ctrlPr>
                          <a:rPr lang="en-US" sz="3400" b="0" i="1" smtClean="0">
                            <a:latin typeface="Cambria Math"/>
                          </a:rPr>
                        </m:ctrlPr>
                      </m:sSupPr>
                      <m:e>
                        <m:r>
                          <a:rPr lang="en-US" sz="3400" b="0" i="1" smtClean="0">
                            <a:latin typeface="Cambria Math"/>
                          </a:rPr>
                          <m:t>𝑛</m:t>
                        </m:r>
                      </m:e>
                      <m:sup>
                        <m:r>
                          <a:rPr lang="en-US" sz="3400" b="0" i="1" smtClean="0">
                            <a:latin typeface="Cambria Math"/>
                          </a:rPr>
                          <m:t>−</m:t>
                        </m:r>
                        <m:d>
                          <m:dPr>
                            <m:ctrlPr>
                              <a:rPr lang="en-US" sz="3400" b="0" i="1" smtClean="0">
                                <a:latin typeface="Cambria Math"/>
                              </a:rPr>
                            </m:ctrlPr>
                          </m:dPr>
                          <m:e>
                            <m:r>
                              <a:rPr lang="en-US" sz="3400" b="0" i="1" smtClean="0">
                                <a:latin typeface="Cambria Math"/>
                              </a:rPr>
                              <m:t>1−</m:t>
                            </m:r>
                            <m:r>
                              <a:rPr lang="en-US" sz="3400" b="0" i="1" smtClean="0">
                                <a:latin typeface="Cambria Math"/>
                                <a:ea typeface="Cambria Math"/>
                              </a:rPr>
                              <m:t>𝜀</m:t>
                            </m:r>
                          </m:e>
                        </m:d>
                        <m:r>
                          <a:rPr lang="en-US" sz="3400" b="0" i="1" smtClean="0">
                            <a:latin typeface="Cambria Math"/>
                            <a:ea typeface="Cambria Math"/>
                          </a:rPr>
                          <m:t>𝑐</m:t>
                        </m:r>
                      </m:sup>
                    </m:sSup>
                  </m:oMath>
                </a14:m>
                <a:r>
                  <a:rPr lang="en-US" sz="3400" dirty="0" smtClean="0"/>
                  <a:t>.</a:t>
                </a:r>
              </a:p>
            </p:txBody>
          </p:sp>
        </mc:Choice>
        <mc:Fallback xmlns="">
          <p:sp>
            <p:nvSpPr>
              <p:cNvPr id="21" name="TextBox 20"/>
              <p:cNvSpPr txBox="1">
                <a:spLocks noRot="1" noChangeAspect="1" noMove="1" noResize="1" noEditPoints="1" noAdjustHandles="1" noChangeArrowheads="1" noChangeShapeType="1" noTextEdit="1"/>
              </p:cNvSpPr>
              <p:nvPr/>
            </p:nvSpPr>
            <p:spPr>
              <a:xfrm>
                <a:off x="457200" y="3200400"/>
                <a:ext cx="8153400" cy="651012"/>
              </a:xfrm>
              <a:prstGeom prst="rect">
                <a:avLst/>
              </a:prstGeom>
              <a:blipFill rotWithShape="1">
                <a:blip r:embed="rId3"/>
                <a:stretch>
                  <a:fillRect l="-2018" t="-6542" r="-747" b="-327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85800" y="3810000"/>
                <a:ext cx="7484163" cy="1077218"/>
              </a:xfrm>
              <a:prstGeom prst="rect">
                <a:avLst/>
              </a:prstGeom>
              <a:noFill/>
            </p:spPr>
            <p:txBody>
              <a:bodyPr wrap="square" rtlCol="0">
                <a:spAutoFit/>
              </a:bodyPr>
              <a:lstStyle/>
              <a:p>
                <a:r>
                  <a:rPr lang="en-US" sz="3200" dirty="0" smtClean="0"/>
                  <a:t>At </a:t>
                </a:r>
                <a:r>
                  <a:rPr lang="en-US" sz="3200" dirty="0"/>
                  <a:t>most </a:t>
                </a:r>
                <a14:m>
                  <m:oMath xmlns:m="http://schemas.openxmlformats.org/officeDocument/2006/math">
                    <m:r>
                      <m:rPr>
                        <m:sty m:val="p"/>
                      </m:rPr>
                      <a:rPr lang="en-US" sz="3200" i="1" dirty="0" smtClean="0">
                        <a:latin typeface="Cambria Math"/>
                      </a:rPr>
                      <m:t>log</m:t>
                    </m:r>
                    <m:r>
                      <a:rPr lang="en-US" sz="3200" i="1" dirty="0" smtClean="0">
                        <a:latin typeface="Cambria Math"/>
                      </a:rPr>
                      <m:t>⁡</m:t>
                    </m:r>
                    <m:r>
                      <m:rPr>
                        <m:sty m:val="p"/>
                      </m:rPr>
                      <a:rPr lang="en-US" sz="3200" i="1" dirty="0" err="1">
                        <a:latin typeface="Cambria Math"/>
                      </a:rPr>
                      <m:t>log</m:t>
                    </m:r>
                    <m:r>
                      <a:rPr lang="en-US" sz="3200" i="1" dirty="0">
                        <a:latin typeface="Cambria Math"/>
                      </a:rPr>
                      <m:t>⁡</m:t>
                    </m:r>
                    <m:r>
                      <a:rPr lang="en-US" sz="3200" i="1" dirty="0">
                        <a:latin typeface="Cambria Math"/>
                      </a:rPr>
                      <m:t>𝑛</m:t>
                    </m:r>
                    <m:r>
                      <a:rPr lang="en-US" sz="3200" i="1" dirty="0">
                        <a:latin typeface="Cambria Math"/>
                      </a:rPr>
                      <m:t> </m:t>
                    </m:r>
                  </m:oMath>
                </a14:m>
                <a:r>
                  <a:rPr lang="en-US" sz="3200" dirty="0"/>
                  <a:t>“</a:t>
                </a:r>
                <a:r>
                  <a:rPr lang="en-US" sz="3200" dirty="0">
                    <a:solidFill>
                      <a:schemeClr val="tx2"/>
                    </a:solidFill>
                  </a:rPr>
                  <a:t>breaks</a:t>
                </a:r>
                <a:r>
                  <a:rPr lang="en-US" sz="3200" dirty="0"/>
                  <a:t>” in the walls, because we are </a:t>
                </a:r>
                <a:r>
                  <a:rPr lang="en-US" sz="3200" dirty="0" smtClean="0"/>
                  <a:t>at </a:t>
                </a:r>
                <a:r>
                  <a:rPr lang="en-US" sz="3200" dirty="0"/>
                  <a:t>a </a:t>
                </a:r>
                <a:r>
                  <a:rPr lang="en-US" sz="3200" dirty="0" smtClean="0"/>
                  <a:t>typical </a:t>
                </a:r>
                <a:r>
                  <a:rPr lang="en-US" sz="3200" dirty="0"/>
                  <a:t>location</a:t>
                </a:r>
                <a:r>
                  <a:rPr lang="en-US" sz="3200" dirty="0" smtClean="0"/>
                  <a:t>.</a:t>
                </a:r>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685800" y="3810000"/>
                <a:ext cx="7484163" cy="1077218"/>
              </a:xfrm>
              <a:prstGeom prst="rect">
                <a:avLst/>
              </a:prstGeom>
              <a:blipFill rotWithShape="1">
                <a:blip r:embed="rId4"/>
                <a:stretch>
                  <a:fillRect l="-2119" t="-6780" b="-17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11056" y="5945495"/>
                <a:ext cx="6004144" cy="6839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3600" b="0" i="0" smtClean="0">
                          <a:latin typeface="Cambria Math"/>
                        </a:rPr>
                        <m:t>New</m:t>
                      </m:r>
                      <m:r>
                        <a:rPr lang="en-US" sz="3600" b="0" i="1" smtClean="0">
                          <a:latin typeface="Cambria Math"/>
                        </a:rPr>
                        <m:t> </m:t>
                      </m:r>
                      <m:r>
                        <a:rPr lang="en-US" sz="3600" b="0" i="1" smtClean="0">
                          <a:latin typeface="Cambria Math"/>
                          <a:ea typeface="Cambria Math"/>
                        </a:rPr>
                        <m:t>∆ ≤</m:t>
                      </m:r>
                      <m:r>
                        <m:rPr>
                          <m:nor/>
                        </m:rPr>
                        <a:rPr lang="en-US" sz="3600" b="0" i="0" smtClean="0">
                          <a:latin typeface="Cambria Math"/>
                          <a:ea typeface="Cambria Math"/>
                        </a:rPr>
                        <m:t>Old</m:t>
                      </m:r>
                      <m:r>
                        <m:rPr>
                          <m:nor/>
                        </m:rPr>
                        <a:rPr lang="en-US" sz="3600" b="0" i="0" smtClean="0">
                          <a:latin typeface="Cambria Math"/>
                          <a:ea typeface="Cambria Math"/>
                        </a:rPr>
                        <m:t> </m:t>
                      </m:r>
                      <m:r>
                        <a:rPr lang="en-US" sz="3600" b="0" i="1" smtClean="0">
                          <a:latin typeface="Cambria Math"/>
                          <a:ea typeface="Cambria Math"/>
                        </a:rPr>
                        <m:t>∆+</m:t>
                      </m:r>
                      <m:r>
                        <a:rPr lang="en-US" sz="3600" b="0" i="1" smtClean="0">
                          <a:latin typeface="Cambria Math"/>
                          <a:ea typeface="Cambria Math"/>
                        </a:rPr>
                        <m:t>𝑚𝑆</m:t>
                      </m:r>
                      <m:sSup>
                        <m:sSupPr>
                          <m:ctrlPr>
                            <a:rPr lang="en-US" sz="3600" b="0" i="1" smtClean="0">
                              <a:latin typeface="Cambria Math"/>
                              <a:ea typeface="Cambria Math"/>
                            </a:rPr>
                          </m:ctrlPr>
                        </m:sSupPr>
                        <m:e>
                          <m:r>
                            <a:rPr lang="en-US" sz="3600" b="0" i="1" smtClean="0">
                              <a:latin typeface="Cambria Math"/>
                              <a:ea typeface="Cambria Math"/>
                            </a:rPr>
                            <m:t>𝑛</m:t>
                          </m:r>
                        </m:e>
                        <m:sup>
                          <m:r>
                            <a:rPr lang="en-US" sz="3600" b="0" i="1" smtClean="0">
                              <a:latin typeface="Cambria Math"/>
                              <a:ea typeface="Cambria Math"/>
                            </a:rPr>
                            <m:t>−</m:t>
                          </m:r>
                          <m:d>
                            <m:dPr>
                              <m:ctrlPr>
                                <a:rPr lang="en-US" sz="3600" b="0" i="1" smtClean="0">
                                  <a:latin typeface="Cambria Math"/>
                                  <a:ea typeface="Cambria Math"/>
                                </a:rPr>
                              </m:ctrlPr>
                            </m:dPr>
                            <m:e>
                              <m:r>
                                <a:rPr lang="en-US" sz="3600" b="0" i="1" smtClean="0">
                                  <a:latin typeface="Cambria Math"/>
                                  <a:ea typeface="Cambria Math"/>
                                </a:rPr>
                                <m:t>1−</m:t>
                              </m:r>
                              <m:r>
                                <a:rPr lang="en-US" sz="3600" b="0" i="1" smtClean="0">
                                  <a:latin typeface="Cambria Math"/>
                                  <a:ea typeface="Cambria Math"/>
                                </a:rPr>
                                <m:t>𝜀</m:t>
                              </m:r>
                            </m:e>
                          </m:d>
                          <m:r>
                            <a:rPr lang="en-US" sz="3600" b="0" i="1" smtClean="0">
                              <a:latin typeface="Cambria Math"/>
                              <a:ea typeface="Cambria Math"/>
                            </a:rPr>
                            <m:t>𝑐</m:t>
                          </m:r>
                        </m:sup>
                      </m:sSup>
                    </m:oMath>
                  </m:oMathPara>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311056" y="5945495"/>
                <a:ext cx="6004144" cy="68390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56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with Resolution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200" dirty="0"/>
                  <a:t>Proof </a:t>
                </a:r>
                <a:r>
                  <a:rPr lang="en-US" sz="3200" dirty="0">
                    <a:solidFill>
                      <a:schemeClr val="tx2"/>
                    </a:solidFill>
                  </a:rPr>
                  <a:t>Size</a:t>
                </a:r>
                <a:r>
                  <a:rPr lang="en-US" sz="3200" dirty="0"/>
                  <a:t> </a:t>
                </a:r>
                <a14:m>
                  <m:oMath xmlns:m="http://schemas.openxmlformats.org/officeDocument/2006/math">
                    <m:r>
                      <a:rPr lang="en-US" sz="3200" i="1">
                        <a:latin typeface="Cambria Math"/>
                        <a:ea typeface="Cambria Math"/>
                      </a:rPr>
                      <m:t>≤</m:t>
                    </m:r>
                  </m:oMath>
                </a14:m>
                <a:r>
                  <a:rPr lang="en-US" sz="3200" dirty="0"/>
                  <a:t> </a:t>
                </a:r>
                <a:r>
                  <a:rPr lang="en-US" sz="3200" dirty="0">
                    <a:solidFill>
                      <a:schemeClr val="tx2"/>
                    </a:solidFill>
                  </a:rPr>
                  <a:t>Time</a:t>
                </a:r>
                <a:r>
                  <a:rPr lang="en-US" sz="3200" dirty="0"/>
                  <a:t> for Ideal SAT </a:t>
                </a:r>
                <a:r>
                  <a:rPr lang="en-US" sz="3200" dirty="0" smtClean="0"/>
                  <a:t>Solver</a:t>
                </a:r>
              </a:p>
              <a:p>
                <a:pPr marL="342900" lvl="1" indent="-342900">
                  <a:buFont typeface="Arial" pitchFamily="34" charset="0"/>
                  <a:buChar char="•"/>
                </a:pPr>
                <a:r>
                  <a:rPr lang="en-US" sz="3200" dirty="0"/>
                  <a:t>Proof </a:t>
                </a:r>
                <a:r>
                  <a:rPr lang="en-US" sz="3200" dirty="0">
                    <a:solidFill>
                      <a:schemeClr val="accent3">
                        <a:lumMod val="50000"/>
                      </a:schemeClr>
                    </a:solidFill>
                  </a:rPr>
                  <a:t>Space</a:t>
                </a:r>
                <a:r>
                  <a:rPr lang="en-US" sz="3200" dirty="0"/>
                  <a:t> </a:t>
                </a:r>
                <a14:m>
                  <m:oMath xmlns:m="http://schemas.openxmlformats.org/officeDocument/2006/math">
                    <m:r>
                      <a:rPr lang="en-US" sz="3200" i="1">
                        <a:latin typeface="Cambria Math"/>
                        <a:ea typeface="Cambria Math"/>
                      </a:rPr>
                      <m:t>≤</m:t>
                    </m:r>
                  </m:oMath>
                </a14:m>
                <a:r>
                  <a:rPr lang="en-US" sz="3200" dirty="0"/>
                  <a:t> </a:t>
                </a:r>
                <a:r>
                  <a:rPr lang="en-US" sz="3200" dirty="0">
                    <a:solidFill>
                      <a:schemeClr val="accent3">
                        <a:lumMod val="50000"/>
                      </a:schemeClr>
                    </a:solidFill>
                  </a:rPr>
                  <a:t>Memory</a:t>
                </a:r>
                <a:r>
                  <a:rPr lang="en-US" sz="3200" dirty="0"/>
                  <a:t> for Ideal SAT </a:t>
                </a:r>
                <a:r>
                  <a:rPr lang="en-US" sz="3200" dirty="0" smtClean="0"/>
                  <a:t>Solver</a:t>
                </a:r>
                <a:endParaRPr lang="en-US" sz="3200" dirty="0"/>
              </a:p>
              <a:p>
                <a:r>
                  <a:rPr lang="en-US" dirty="0" smtClean="0"/>
                  <a:t>In the past, much success in finding explicit hard </a:t>
                </a:r>
                <a:r>
                  <a:rPr lang="en-US" dirty="0" smtClean="0"/>
                  <a:t>examples, with exponential lower bounds </a:t>
                </a:r>
                <a:r>
                  <a:rPr lang="en-US" dirty="0" smtClean="0"/>
                  <a:t>for Resolution Proof </a:t>
                </a:r>
                <a:r>
                  <a:rPr lang="en-US" dirty="0" smtClean="0">
                    <a:solidFill>
                      <a:schemeClr val="tx2"/>
                    </a:solidFill>
                  </a:rPr>
                  <a:t>Size</a:t>
                </a:r>
                <a:r>
                  <a:rPr lang="en-US" dirty="0" smtClean="0"/>
                  <a:t>.</a:t>
                </a:r>
                <a:endParaRPr lang="en-US" dirty="0" smtClean="0"/>
              </a:p>
              <a:p>
                <a:r>
                  <a:rPr lang="en-US" b="1" dirty="0" smtClean="0"/>
                  <a:t>Question: </a:t>
                </a:r>
                <a:r>
                  <a:rPr lang="en-US" dirty="0" smtClean="0"/>
                  <a:t>Can we repeat this success for Proof </a:t>
                </a:r>
                <a:r>
                  <a:rPr lang="en-US" dirty="0" smtClean="0">
                    <a:solidFill>
                      <a:schemeClr val="accent3">
                        <a:lumMod val="50000"/>
                      </a:schemeClr>
                    </a:solidFill>
                  </a:rPr>
                  <a:t>Space</a:t>
                </a:r>
                <a:r>
                  <a:rPr lang="en-US" dirty="0" smtClean="0"/>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889"/>
                </a:stretch>
              </a:blipFill>
            </p:spPr>
            <p:txBody>
              <a:bodyPr/>
              <a:lstStyle/>
              <a:p>
                <a:r>
                  <a:rPr lang="en-US">
                    <a:noFill/>
                  </a:rPr>
                  <a:t> </a:t>
                </a:r>
              </a:p>
            </p:txBody>
          </p:sp>
        </mc:Fallback>
      </mc:AlternateContent>
    </p:spTree>
    <p:extLst>
      <p:ext uri="{BB962C8B-B14F-4D97-AF65-F5344CB8AC3E}">
        <p14:creationId xmlns:p14="http://schemas.microsoft.com/office/powerpoint/2010/main" val="33511718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 for Harder Tradeoff</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Again select a path in between walls, by avg.</a:t>
            </a:r>
            <a:endParaRPr lang="en-US" dirty="0"/>
          </a:p>
        </p:txBody>
      </p:sp>
      <p:sp>
        <p:nvSpPr>
          <p:cNvPr id="4" name="Rectangle 3"/>
          <p:cNvSpPr/>
          <p:nvPr/>
        </p:nvSpPr>
        <p:spPr>
          <a:xfrm>
            <a:off x="745435" y="1295400"/>
            <a:ext cx="7772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8534400" y="1524000"/>
            <a:ext cx="0" cy="12192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a:off x="745437" y="1447800"/>
            <a:ext cx="198781" cy="12700"/>
          </a:xfrm>
          <a:prstGeom prst="curvedConnector3">
            <a:avLst>
              <a:gd name="adj1" fmla="val 50000"/>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905000" y="1295400"/>
            <a:ext cx="5334000" cy="1676400"/>
            <a:chOff x="1905000" y="2286000"/>
            <a:chExt cx="5334000" cy="2667000"/>
          </a:xfrm>
        </p:grpSpPr>
        <p:cxnSp>
          <p:nvCxnSpPr>
            <p:cNvPr id="8" name="Straight Connector 7"/>
            <p:cNvCxnSpPr/>
            <p:nvPr/>
          </p:nvCxnSpPr>
          <p:spPr>
            <a:xfrm>
              <a:off x="19050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23722"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31635"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390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905000" y="1816100"/>
            <a:ext cx="5334000" cy="393700"/>
            <a:chOff x="1905000" y="2286000"/>
            <a:chExt cx="5334000" cy="2667000"/>
          </a:xfrm>
        </p:grpSpPr>
        <p:cxnSp>
          <p:nvCxnSpPr>
            <p:cNvPr id="14" name="Straight Connector 13"/>
            <p:cNvCxnSpPr/>
            <p:nvPr/>
          </p:nvCxnSpPr>
          <p:spPr>
            <a:xfrm>
              <a:off x="1905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766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23722"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31635"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39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44827" y="4803576"/>
            <a:ext cx="7460973" cy="1138773"/>
          </a:xfrm>
          <a:prstGeom prst="rect">
            <a:avLst/>
          </a:prstGeom>
          <a:noFill/>
        </p:spPr>
        <p:txBody>
          <a:bodyPr wrap="square" rtlCol="0">
            <a:spAutoFit/>
          </a:bodyPr>
          <a:lstStyle/>
          <a:p>
            <a:r>
              <a:rPr lang="en-US" sz="3400" dirty="0" smtClean="0"/>
              <a:t>By the end of that epoch, </a:t>
            </a:r>
            <a:r>
              <a:rPr lang="en-US" sz="3400" dirty="0" err="1" smtClean="0"/>
              <a:t>adv</a:t>
            </a:r>
            <a:r>
              <a:rPr lang="en-US" sz="3400" dirty="0" smtClean="0"/>
              <a:t> must have come out below the wall , </a:t>
            </a:r>
            <a:r>
              <a:rPr lang="en-US" sz="3400" dirty="0" err="1" smtClean="0"/>
              <a:t>Pr</a:t>
            </a:r>
            <a:r>
              <a:rPr lang="en-US" sz="3400" dirty="0" smtClean="0"/>
              <a:t> at least ∆</a:t>
            </a:r>
            <a:endParaRPr lang="en-US" sz="3400" dirty="0"/>
          </a:p>
        </p:txBody>
      </p:sp>
      <p:cxnSp>
        <p:nvCxnSpPr>
          <p:cNvPr id="20" name="Curved Connector 19"/>
          <p:cNvCxnSpPr/>
          <p:nvPr/>
        </p:nvCxnSpPr>
        <p:spPr>
          <a:xfrm>
            <a:off x="897837" y="1447800"/>
            <a:ext cx="1616763" cy="457200"/>
          </a:xfrm>
          <a:prstGeom prst="curvedConnector3">
            <a:avLst>
              <a:gd name="adj1" fmla="val 68583"/>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a:off x="2468218" y="1905000"/>
            <a:ext cx="808382" cy="685800"/>
          </a:xfrm>
          <a:prstGeom prst="curvedConnector3">
            <a:avLst>
              <a:gd name="adj1" fmla="val 50000"/>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76600" y="2356247"/>
            <a:ext cx="386644" cy="615553"/>
          </a:xfrm>
          <a:prstGeom prst="rect">
            <a:avLst/>
          </a:prstGeom>
          <a:noFill/>
        </p:spPr>
        <p:txBody>
          <a:bodyPr wrap="none" rtlCol="0">
            <a:spAutoFit/>
          </a:bodyPr>
          <a:lstStyle/>
          <a:p>
            <a:r>
              <a:rPr lang="en-US" sz="3400" dirty="0" smtClean="0">
                <a:solidFill>
                  <a:srgbClr val="92D050"/>
                </a:solidFill>
              </a:rPr>
              <a:t>?</a:t>
            </a:r>
            <a:endParaRPr lang="en-US" sz="3400" dirty="0">
              <a:solidFill>
                <a:srgbClr val="92D050"/>
              </a:solidFill>
            </a:endParaRPr>
          </a:p>
        </p:txBody>
      </p:sp>
      <p:cxnSp>
        <p:nvCxnSpPr>
          <p:cNvPr id="28" name="Curved Connector 27"/>
          <p:cNvCxnSpPr/>
          <p:nvPr/>
        </p:nvCxnSpPr>
        <p:spPr>
          <a:xfrm>
            <a:off x="2590800" y="1905000"/>
            <a:ext cx="685800" cy="533400"/>
          </a:xfrm>
          <a:prstGeom prst="curvedConnector3">
            <a:avLst>
              <a:gd name="adj1" fmla="val 57619"/>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31"/>
          <p:cNvCxnSpPr/>
          <p:nvPr/>
        </p:nvCxnSpPr>
        <p:spPr>
          <a:xfrm rot="16200000" flipH="1">
            <a:off x="2476500" y="2019300"/>
            <a:ext cx="914400" cy="685800"/>
          </a:xfrm>
          <a:prstGeom prst="curvedConnector3">
            <a:avLst>
              <a:gd name="adj1" fmla="val 97143"/>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914400" y="1213247"/>
            <a:ext cx="7543800" cy="799703"/>
            <a:chOff x="914400" y="1213247"/>
            <a:chExt cx="7543800" cy="799703"/>
          </a:xfrm>
        </p:grpSpPr>
        <p:grpSp>
          <p:nvGrpSpPr>
            <p:cNvPr id="56" name="Group 55"/>
            <p:cNvGrpSpPr/>
            <p:nvPr/>
          </p:nvGrpSpPr>
          <p:grpSpPr>
            <a:xfrm>
              <a:off x="914400" y="1447800"/>
              <a:ext cx="7239000" cy="565150"/>
              <a:chOff x="914400" y="1447800"/>
              <a:chExt cx="7239000" cy="565150"/>
            </a:xfrm>
          </p:grpSpPr>
          <p:grpSp>
            <p:nvGrpSpPr>
              <p:cNvPr id="48" name="Group 47"/>
              <p:cNvGrpSpPr/>
              <p:nvPr/>
            </p:nvGrpSpPr>
            <p:grpSpPr>
              <a:xfrm>
                <a:off x="914400" y="1447800"/>
                <a:ext cx="7239000" cy="565150"/>
                <a:chOff x="914400" y="1447800"/>
                <a:chExt cx="7239000" cy="565150"/>
              </a:xfrm>
            </p:grpSpPr>
            <p:grpSp>
              <p:nvGrpSpPr>
                <p:cNvPr id="43" name="Group 42"/>
                <p:cNvGrpSpPr/>
                <p:nvPr/>
              </p:nvGrpSpPr>
              <p:grpSpPr>
                <a:xfrm>
                  <a:off x="914400" y="1447800"/>
                  <a:ext cx="7239000" cy="565150"/>
                  <a:chOff x="914400" y="1447800"/>
                  <a:chExt cx="7239000" cy="565150"/>
                </a:xfrm>
              </p:grpSpPr>
              <p:cxnSp>
                <p:nvCxnSpPr>
                  <p:cNvPr id="26" name="Curved Connector 25"/>
                  <p:cNvCxnSpPr/>
                  <p:nvPr/>
                </p:nvCxnSpPr>
                <p:spPr>
                  <a:xfrm>
                    <a:off x="914400" y="1447800"/>
                    <a:ext cx="685800" cy="533400"/>
                  </a:xfrm>
                  <a:prstGeom prst="curvedConnector3">
                    <a:avLst>
                      <a:gd name="adj1" fmla="val 57619"/>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a:off x="914400" y="1447800"/>
                    <a:ext cx="3352800" cy="565150"/>
                  </a:xfrm>
                  <a:prstGeom prst="curvedConnector3">
                    <a:avLst>
                      <a:gd name="adj1" fmla="val 99945"/>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a:off x="914400" y="1447800"/>
                    <a:ext cx="2133600" cy="533400"/>
                  </a:xfrm>
                  <a:prstGeom prst="curvedConnector3">
                    <a:avLst>
                      <a:gd name="adj1" fmla="val 94923"/>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a:off x="914400" y="1447800"/>
                    <a:ext cx="4724400" cy="533400"/>
                  </a:xfrm>
                  <a:prstGeom prst="curvedConnector3">
                    <a:avLst>
                      <a:gd name="adj1" fmla="val 80781"/>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a:off x="914400" y="1447800"/>
                    <a:ext cx="5791200" cy="533400"/>
                  </a:xfrm>
                  <a:prstGeom prst="curvedConnector3">
                    <a:avLst>
                      <a:gd name="adj1" fmla="val 89188"/>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a:off x="914400" y="1447800"/>
                    <a:ext cx="7239000" cy="457200"/>
                  </a:xfrm>
                  <a:prstGeom prst="curvedConnector3">
                    <a:avLst>
                      <a:gd name="adj1" fmla="val 99918"/>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47" name="Curved Connector 46"/>
                <p:cNvCxnSpPr/>
                <p:nvPr/>
              </p:nvCxnSpPr>
              <p:spPr>
                <a:xfrm>
                  <a:off x="914400" y="1447800"/>
                  <a:ext cx="1600200" cy="457199"/>
                </a:xfrm>
                <a:prstGeom prst="curvedConnector3">
                  <a:avLst>
                    <a:gd name="adj1" fmla="val 68193"/>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49" name="Curved Connector 48"/>
              <p:cNvCxnSpPr/>
              <p:nvPr/>
            </p:nvCxnSpPr>
            <p:spPr>
              <a:xfrm>
                <a:off x="914400" y="1447800"/>
                <a:ext cx="3124200" cy="457200"/>
              </a:xfrm>
              <a:prstGeom prst="curvedConnector3">
                <a:avLst>
                  <a:gd name="adj1" fmla="val 80268"/>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8071556" y="1213247"/>
              <a:ext cx="386644" cy="615553"/>
            </a:xfrm>
            <a:prstGeom prst="rect">
              <a:avLst/>
            </a:prstGeom>
            <a:noFill/>
          </p:spPr>
          <p:txBody>
            <a:bodyPr wrap="none" rtlCol="0">
              <a:spAutoFit/>
            </a:bodyPr>
            <a:lstStyle/>
            <a:p>
              <a:r>
                <a:rPr lang="en-US" sz="3400" dirty="0" smtClean="0">
                  <a:solidFill>
                    <a:srgbClr val="92D050"/>
                  </a:solidFill>
                </a:rPr>
                <a:t>?</a:t>
              </a:r>
              <a:endParaRPr lang="en-US" sz="3400" dirty="0">
                <a:solidFill>
                  <a:srgbClr val="92D050"/>
                </a:solidFill>
              </a:endParaRPr>
            </a:p>
          </p:txBody>
        </p:sp>
      </p:grpSp>
    </p:spTree>
    <p:extLst>
      <p:ext uri="{BB962C8B-B14F-4D97-AF65-F5344CB8AC3E}">
        <p14:creationId xmlns:p14="http://schemas.microsoft.com/office/powerpoint/2010/main" val="386869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 for Harder Tradeoff</a:t>
            </a:r>
            <a:endParaRPr lang="en-US" dirty="0"/>
          </a:p>
        </p:txBody>
      </p:sp>
      <p:sp>
        <p:nvSpPr>
          <p:cNvPr id="4" name="Rectangle 3"/>
          <p:cNvSpPr/>
          <p:nvPr/>
        </p:nvSpPr>
        <p:spPr>
          <a:xfrm>
            <a:off x="745435" y="1295400"/>
            <a:ext cx="7772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8534400" y="1524000"/>
            <a:ext cx="0" cy="12192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a:off x="745437" y="1447800"/>
            <a:ext cx="198781" cy="12700"/>
          </a:xfrm>
          <a:prstGeom prst="curvedConnector3">
            <a:avLst>
              <a:gd name="adj1" fmla="val 50000"/>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905000" y="1295400"/>
            <a:ext cx="5334000" cy="1676400"/>
            <a:chOff x="1905000" y="2286000"/>
            <a:chExt cx="5334000" cy="2667000"/>
          </a:xfrm>
        </p:grpSpPr>
        <p:cxnSp>
          <p:nvCxnSpPr>
            <p:cNvPr id="8" name="Straight Connector 7"/>
            <p:cNvCxnSpPr/>
            <p:nvPr/>
          </p:nvCxnSpPr>
          <p:spPr>
            <a:xfrm>
              <a:off x="19050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766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23722"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31635"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239000" y="2286000"/>
              <a:ext cx="0" cy="2667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905000" y="1816100"/>
            <a:ext cx="5334000" cy="393700"/>
            <a:chOff x="1905000" y="2286000"/>
            <a:chExt cx="5334000" cy="2667000"/>
          </a:xfrm>
        </p:grpSpPr>
        <p:cxnSp>
          <p:nvCxnSpPr>
            <p:cNvPr id="14" name="Straight Connector 13"/>
            <p:cNvCxnSpPr/>
            <p:nvPr/>
          </p:nvCxnSpPr>
          <p:spPr>
            <a:xfrm>
              <a:off x="1905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766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23722"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31635"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39000" y="2286000"/>
              <a:ext cx="0" cy="26670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0" name="Curved Connector 19"/>
          <p:cNvCxnSpPr/>
          <p:nvPr/>
        </p:nvCxnSpPr>
        <p:spPr>
          <a:xfrm>
            <a:off x="897837" y="1447800"/>
            <a:ext cx="1616763" cy="457200"/>
          </a:xfrm>
          <a:prstGeom prst="curvedConnector3">
            <a:avLst>
              <a:gd name="adj1" fmla="val 68583"/>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738904" y="2971800"/>
            <a:ext cx="2537696" cy="2438400"/>
            <a:chOff x="738904" y="2971800"/>
            <a:chExt cx="2537696" cy="2438400"/>
          </a:xfrm>
        </p:grpSpPr>
        <p:sp>
          <p:nvSpPr>
            <p:cNvPr id="26" name="Rectangle 25"/>
            <p:cNvSpPr/>
            <p:nvPr/>
          </p:nvSpPr>
          <p:spPr>
            <a:xfrm>
              <a:off x="745435" y="3733800"/>
              <a:ext cx="2302565"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flipH="1">
              <a:off x="745435" y="2971800"/>
              <a:ext cx="1151282" cy="762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048000" y="2971800"/>
              <a:ext cx="228600" cy="762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2000" y="4254500"/>
              <a:ext cx="0" cy="3937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48000" y="4254500"/>
              <a:ext cx="0" cy="3937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a:off x="738904" y="3974556"/>
              <a:ext cx="582172" cy="457200"/>
            </a:xfrm>
            <a:prstGeom prst="curvedConnector3">
              <a:avLst>
                <a:gd name="adj1" fmla="val 50000"/>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005546" y="3733799"/>
            <a:ext cx="5528854" cy="1676401"/>
            <a:chOff x="3005546" y="3733799"/>
            <a:chExt cx="5528854" cy="1676401"/>
          </a:xfrm>
        </p:grpSpPr>
        <p:sp>
          <p:nvSpPr>
            <p:cNvPr id="29" name="Rectangle 28"/>
            <p:cNvSpPr/>
            <p:nvPr/>
          </p:nvSpPr>
          <p:spPr>
            <a:xfrm>
              <a:off x="4114800" y="3733800"/>
              <a:ext cx="4403035"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p:nvPr/>
          </p:nvCxnSpPr>
          <p:spPr>
            <a:xfrm flipH="1">
              <a:off x="3048000" y="3733799"/>
              <a:ext cx="1066800" cy="469357"/>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5546" y="4648200"/>
              <a:ext cx="1109254" cy="762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rot="16200000" flipH="1">
              <a:off x="4378666" y="3769066"/>
              <a:ext cx="381000" cy="310468"/>
            </a:xfrm>
            <a:prstGeom prst="curvedConnector3">
              <a:avLst>
                <a:gd name="adj1" fmla="val 99156"/>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4114800" y="3953873"/>
              <a:ext cx="4419600" cy="1303927"/>
              <a:chOff x="4114800" y="4267200"/>
              <a:chExt cx="4419600" cy="393700"/>
            </a:xfrm>
          </p:grpSpPr>
          <p:cxnSp>
            <p:nvCxnSpPr>
              <p:cNvPr id="46" name="Straight Connector 45"/>
              <p:cNvCxnSpPr/>
              <p:nvPr/>
            </p:nvCxnSpPr>
            <p:spPr>
              <a:xfrm>
                <a:off x="4114800" y="4267200"/>
                <a:ext cx="0" cy="3937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534400" y="4267200"/>
                <a:ext cx="0" cy="3937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089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 for Harder Tradeoff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525963"/>
              </a:xfrm>
            </p:spPr>
            <p:txBody>
              <a:bodyPr>
                <a:normAutofit/>
              </a:bodyPr>
              <a:lstStyle/>
              <a:p>
                <a:r>
                  <a:rPr lang="en-US" dirty="0" smtClean="0"/>
                  <a:t>Height of walls is </a:t>
                </a:r>
                <a14:m>
                  <m:oMath xmlns:m="http://schemas.openxmlformats.org/officeDocument/2006/math">
                    <m:r>
                      <a:rPr lang="en-US" i="1" dirty="0" smtClean="0">
                        <a:latin typeface="Cambria Math"/>
                      </a:rPr>
                      <m:t>≥</m:t>
                    </m:r>
                    <m:r>
                      <m:rPr>
                        <m:nor/>
                      </m:rPr>
                      <a:rPr lang="en-US" i="0" dirty="0" smtClean="0">
                        <a:latin typeface="Cambria Math"/>
                      </a:rPr>
                      <m:t>old</m:t>
                    </m:r>
                    <m:r>
                      <m:rPr>
                        <m:nor/>
                      </m:rPr>
                      <a:rPr lang="en-US" i="0" dirty="0" smtClean="0">
                        <a:latin typeface="Cambria Math"/>
                      </a:rPr>
                      <m:t> </m:t>
                    </m:r>
                    <m:r>
                      <m:rPr>
                        <m:nor/>
                      </m:rPr>
                      <a:rPr lang="en-US" i="0" dirty="0" smtClean="0">
                        <a:latin typeface="Cambria Math"/>
                      </a:rPr>
                      <m:t>height</m:t>
                    </m:r>
                    <m:r>
                      <a:rPr lang="en-US" b="0" i="0" dirty="0" smtClean="0">
                        <a:latin typeface="Cambria Math"/>
                      </a:rPr>
                      <m:t>/(</m:t>
                    </m:r>
                    <m:r>
                      <a:rPr lang="en-US" i="1" dirty="0" smtClean="0">
                        <a:latin typeface="Cambria Math"/>
                        <a:ea typeface="Cambria Math"/>
                      </a:rPr>
                      <m:t>≈</m:t>
                    </m:r>
                    <m:func>
                      <m:funcPr>
                        <m:ctrlPr>
                          <a:rPr lang="en-US" i="1" dirty="0" smtClean="0">
                            <a:latin typeface="Cambria Math"/>
                          </a:rPr>
                        </m:ctrlPr>
                      </m:funcPr>
                      <m:fName>
                        <m:r>
                          <m:rPr>
                            <m:sty m:val="p"/>
                          </m:rPr>
                          <a:rPr lang="en-US" i="0" dirty="0" smtClean="0">
                            <a:latin typeface="Cambria Math"/>
                          </a:rPr>
                          <m:t>log</m:t>
                        </m:r>
                      </m:fName>
                      <m:e>
                        <m:func>
                          <m:funcPr>
                            <m:ctrlPr>
                              <a:rPr lang="en-US" i="1" dirty="0" smtClean="0">
                                <a:latin typeface="Cambria Math"/>
                              </a:rPr>
                            </m:ctrlPr>
                          </m:funcPr>
                          <m:fName>
                            <m:r>
                              <m:rPr>
                                <m:sty m:val="p"/>
                              </m:rPr>
                              <a:rPr lang="en-US" i="0" dirty="0" err="1" smtClean="0">
                                <a:latin typeface="Cambria Math"/>
                              </a:rPr>
                              <m:t>log</m:t>
                            </m:r>
                          </m:fName>
                          <m:e>
                            <m:r>
                              <a:rPr lang="en-US" i="1" dirty="0" smtClean="0">
                                <a:latin typeface="Cambria Math"/>
                              </a:rPr>
                              <m:t>𝑛</m:t>
                            </m:r>
                          </m:e>
                        </m:func>
                      </m:e>
                    </m:func>
                    <m:r>
                      <a:rPr lang="en-US" b="0" i="1" dirty="0" smtClean="0">
                        <a:latin typeface="Cambria Math"/>
                      </a:rPr>
                      <m:t>)</m:t>
                    </m:r>
                  </m:oMath>
                </a14:m>
                <a:endParaRPr lang="en-US" dirty="0" smtClean="0"/>
              </a:p>
              <a:p>
                <a:endParaRPr lang="en-US" dirty="0"/>
              </a:p>
              <a:p>
                <a:endParaRPr lang="en-US" dirty="0" smtClean="0"/>
              </a:p>
              <a:p>
                <a:endParaRPr lang="en-US" dirty="0"/>
              </a:p>
              <a:p>
                <a:pPr marL="0" indent="0">
                  <a:buNone/>
                </a:pPr>
                <a:r>
                  <a:rPr lang="en-US" dirty="0" smtClean="0"/>
                  <a:t/>
                </a:r>
                <a:br>
                  <a:rPr lang="en-US" dirty="0" smtClean="0"/>
                </a:br>
                <a:r>
                  <a:rPr lang="en-US" dirty="0" smtClean="0"/>
                  <a:t>Rinse and repeat! </a:t>
                </a:r>
                <a:r>
                  <a:rPr lang="en-US" dirty="0"/>
                  <a:t> </a:t>
                </a:r>
                <a14:m>
                  <m:oMath xmlns:m="http://schemas.openxmlformats.org/officeDocument/2006/math">
                    <m:r>
                      <m:rPr>
                        <m:sty m:val="p"/>
                      </m:rPr>
                      <a:rPr lang="en-US" i="1" dirty="0" smtClean="0">
                        <a:latin typeface="Cambria Math"/>
                      </a:rPr>
                      <m:t>log</m:t>
                    </m:r>
                    <m:r>
                      <a:rPr lang="en-US" i="1" dirty="0" smtClean="0">
                        <a:latin typeface="Cambria Math"/>
                      </a:rPr>
                      <m:t>⁡</m:t>
                    </m:r>
                    <m:r>
                      <m:rPr>
                        <m:sty m:val="p"/>
                      </m:rPr>
                      <a:rPr lang="en-US" i="1" dirty="0" err="1" smtClean="0">
                        <a:latin typeface="Cambria Math"/>
                      </a:rPr>
                      <m:t>log</m:t>
                    </m:r>
                    <m:r>
                      <a:rPr lang="en-US" i="1" dirty="0" smtClean="0">
                        <a:latin typeface="Cambria Math"/>
                      </a:rPr>
                      <m:t>⁡</m:t>
                    </m:r>
                    <m:r>
                      <a:rPr lang="en-US" i="1" dirty="0" smtClean="0">
                        <a:latin typeface="Cambria Math"/>
                      </a:rPr>
                      <m:t>𝑛</m:t>
                    </m:r>
                    <m:r>
                      <a:rPr lang="en-US" i="1" dirty="0" smtClean="0">
                        <a:latin typeface="Cambria Math"/>
                      </a:rPr>
                      <m:t> / </m:t>
                    </m:r>
                    <m:r>
                      <m:rPr>
                        <m:sty m:val="p"/>
                      </m:rPr>
                      <a:rPr lang="en-US" i="1" dirty="0" smtClean="0">
                        <a:latin typeface="Cambria Math"/>
                      </a:rPr>
                      <m:t>log</m:t>
                    </m:r>
                    <m:r>
                      <a:rPr lang="en-US" i="1" dirty="0" smtClean="0">
                        <a:latin typeface="Cambria Math"/>
                      </a:rPr>
                      <m:t>⁡</m:t>
                    </m:r>
                    <m:r>
                      <m:rPr>
                        <m:sty m:val="p"/>
                      </m:rPr>
                      <a:rPr lang="en-US" i="1" dirty="0" err="1" smtClean="0">
                        <a:latin typeface="Cambria Math"/>
                      </a:rPr>
                      <m:t>log</m:t>
                    </m:r>
                    <m:r>
                      <a:rPr lang="en-US" i="1" dirty="0" smtClean="0">
                        <a:latin typeface="Cambria Math"/>
                      </a:rPr>
                      <m:t>⁡</m:t>
                    </m:r>
                    <m:r>
                      <m:rPr>
                        <m:sty m:val="p"/>
                      </m:rPr>
                      <a:rPr lang="en-US" i="1" dirty="0" err="1" smtClean="0">
                        <a:latin typeface="Cambria Math"/>
                      </a:rPr>
                      <m:t>log</m:t>
                    </m:r>
                    <m:r>
                      <a:rPr lang="en-US" i="1" dirty="0" smtClean="0">
                        <a:latin typeface="Cambria Math"/>
                      </a:rPr>
                      <m:t>⁡</m:t>
                    </m:r>
                    <m:r>
                      <a:rPr lang="en-US" i="1" dirty="0" smtClean="0">
                        <a:latin typeface="Cambria Math"/>
                      </a:rPr>
                      <m:t>𝑛</m:t>
                    </m:r>
                    <m:r>
                      <a:rPr lang="en-US" i="1" dirty="0" smtClean="0">
                        <a:latin typeface="Cambria Math"/>
                      </a:rPr>
                      <m:t> </m:t>
                    </m:r>
                  </m:oMath>
                </a14:m>
                <a:r>
                  <a:rPr lang="en-US" dirty="0" smtClean="0"/>
                  <a:t>times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525963"/>
              </a:xfrm>
              <a:blipFill rotWithShape="1">
                <a:blip r:embed="rId3"/>
                <a:stretch>
                  <a:fillRect l="-1852" t="-1617" r="-593"/>
                </a:stretch>
              </a:blipFill>
            </p:spPr>
            <p:txBody>
              <a:bodyPr/>
              <a:lstStyle/>
              <a:p>
                <a:r>
                  <a:rPr lang="en-US">
                    <a:noFill/>
                  </a:rPr>
                  <a:t> </a:t>
                </a:r>
              </a:p>
            </p:txBody>
          </p:sp>
        </mc:Fallback>
      </mc:AlternateContent>
      <p:grpSp>
        <p:nvGrpSpPr>
          <p:cNvPr id="12" name="Group 11"/>
          <p:cNvGrpSpPr/>
          <p:nvPr/>
        </p:nvGrpSpPr>
        <p:grpSpPr>
          <a:xfrm>
            <a:off x="2373535" y="2438400"/>
            <a:ext cx="4419600" cy="1676400"/>
            <a:chOff x="4114800" y="3733800"/>
            <a:chExt cx="4419600" cy="1676400"/>
          </a:xfrm>
        </p:grpSpPr>
        <p:sp>
          <p:nvSpPr>
            <p:cNvPr id="5" name="Rectangle 4"/>
            <p:cNvSpPr/>
            <p:nvPr/>
          </p:nvSpPr>
          <p:spPr>
            <a:xfrm>
              <a:off x="4114800" y="3733800"/>
              <a:ext cx="4403035"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Curved Connector 7"/>
            <p:cNvCxnSpPr/>
            <p:nvPr/>
          </p:nvCxnSpPr>
          <p:spPr>
            <a:xfrm rot="16200000" flipH="1">
              <a:off x="4378666" y="3769066"/>
              <a:ext cx="381000" cy="310468"/>
            </a:xfrm>
            <a:prstGeom prst="curvedConnector3">
              <a:avLst>
                <a:gd name="adj1" fmla="val 95000"/>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114800" y="3953873"/>
              <a:ext cx="4419600" cy="1303927"/>
              <a:chOff x="4114800" y="4267200"/>
              <a:chExt cx="4419600" cy="393700"/>
            </a:xfrm>
          </p:grpSpPr>
          <p:cxnSp>
            <p:nvCxnSpPr>
              <p:cNvPr id="10" name="Straight Connector 9"/>
              <p:cNvCxnSpPr/>
              <p:nvPr/>
            </p:nvCxnSpPr>
            <p:spPr>
              <a:xfrm>
                <a:off x="4114800" y="4267200"/>
                <a:ext cx="0" cy="3937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34400" y="4267200"/>
                <a:ext cx="0" cy="39370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cxnSp>
        <p:nvCxnSpPr>
          <p:cNvPr id="13" name="Curved Connector 12"/>
          <p:cNvCxnSpPr/>
          <p:nvPr/>
        </p:nvCxnSpPr>
        <p:spPr>
          <a:xfrm>
            <a:off x="3004440" y="2819400"/>
            <a:ext cx="2710560" cy="1295400"/>
          </a:xfrm>
          <a:prstGeom prst="curvedConnector3">
            <a:avLst>
              <a:gd name="adj1" fmla="val 55271"/>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3084241"/>
            <a:ext cx="386644" cy="615553"/>
          </a:xfrm>
          <a:prstGeom prst="rect">
            <a:avLst/>
          </a:prstGeom>
          <a:noFill/>
        </p:spPr>
        <p:txBody>
          <a:bodyPr wrap="none" rtlCol="0">
            <a:spAutoFit/>
          </a:bodyPr>
          <a:lstStyle/>
          <a:p>
            <a:r>
              <a:rPr lang="en-US" sz="3400" dirty="0" smtClean="0">
                <a:solidFill>
                  <a:srgbClr val="92D050"/>
                </a:solidFill>
              </a:rPr>
              <a:t>?</a:t>
            </a:r>
            <a:endParaRPr lang="en-US" sz="3400" dirty="0">
              <a:solidFill>
                <a:srgbClr val="92D050"/>
              </a:solidFill>
            </a:endParaRPr>
          </a:p>
        </p:txBody>
      </p:sp>
      <p:cxnSp>
        <p:nvCxnSpPr>
          <p:cNvPr id="15" name="Curved Connector 14"/>
          <p:cNvCxnSpPr/>
          <p:nvPr/>
        </p:nvCxnSpPr>
        <p:spPr>
          <a:xfrm>
            <a:off x="3127022" y="2819400"/>
            <a:ext cx="3649548" cy="1219200"/>
          </a:xfrm>
          <a:prstGeom prst="curvedConnector3">
            <a:avLst>
              <a:gd name="adj1" fmla="val 54889"/>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a:off x="3127022" y="2819400"/>
            <a:ext cx="1673578" cy="1295400"/>
          </a:xfrm>
          <a:prstGeom prst="curvedConnector3">
            <a:avLst>
              <a:gd name="adj1" fmla="val 50000"/>
            </a:avLst>
          </a:prstGeom>
          <a:ln w="381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1752600" y="5029200"/>
                <a:ext cx="5489516" cy="14993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𝑇</m:t>
                      </m:r>
                      <m:r>
                        <a:rPr lang="en-US" sz="3200" b="0" i="1" smtClean="0">
                          <a:latin typeface="Cambria Math"/>
                        </a:rPr>
                        <m:t>≥</m:t>
                      </m:r>
                      <m:sSup>
                        <m:sSupPr>
                          <m:ctrlPr>
                            <a:rPr lang="en-US" sz="3200" b="0" i="1" smtClean="0">
                              <a:latin typeface="Cambria Math"/>
                            </a:rPr>
                          </m:ctrlPr>
                        </m:sSupPr>
                        <m:e>
                          <m:d>
                            <m:dPr>
                              <m:ctrlPr>
                                <a:rPr lang="en-US" sz="3200" b="0" i="1" smtClean="0">
                                  <a:latin typeface="Cambria Math"/>
                                </a:rPr>
                              </m:ctrlPr>
                            </m:dPr>
                            <m:e>
                              <m:f>
                                <m:fPr>
                                  <m:ctrlPr>
                                    <a:rPr lang="en-US" sz="3200" b="0" i="1" smtClean="0">
                                      <a:latin typeface="Cambria Math"/>
                                    </a:rPr>
                                  </m:ctrlPr>
                                </m:fPr>
                                <m:num>
                                  <m:sSup>
                                    <m:sSupPr>
                                      <m:ctrlPr>
                                        <a:rPr lang="en-US" sz="3200" b="0" i="1" smtClean="0">
                                          <a:latin typeface="Cambria Math"/>
                                        </a:rPr>
                                      </m:ctrlPr>
                                    </m:sSupPr>
                                    <m:e>
                                      <m:r>
                                        <a:rPr lang="en-US" sz="3200" b="0" i="1" smtClean="0">
                                          <a:latin typeface="Cambria Math"/>
                                        </a:rPr>
                                        <m:t>𝑛</m:t>
                                      </m:r>
                                    </m:e>
                                    <m:sup>
                                      <m:d>
                                        <m:dPr>
                                          <m:ctrlPr>
                                            <a:rPr lang="en-US" sz="3200" b="0" i="1" smtClean="0">
                                              <a:latin typeface="Cambria Math"/>
                                            </a:rPr>
                                          </m:ctrlPr>
                                        </m:dPr>
                                        <m:e>
                                          <m:r>
                                            <a:rPr lang="en-US" sz="3200" b="0" i="1" smtClean="0">
                                              <a:latin typeface="Cambria Math"/>
                                            </a:rPr>
                                            <m:t>1−</m:t>
                                          </m:r>
                                          <m:r>
                                            <a:rPr lang="en-US" sz="3200" b="0" i="1" smtClean="0">
                                              <a:latin typeface="Cambria Math"/>
                                            </a:rPr>
                                            <m:t>𝑜</m:t>
                                          </m:r>
                                          <m:d>
                                            <m:dPr>
                                              <m:ctrlPr>
                                                <a:rPr lang="en-US" sz="3200" b="0" i="1" smtClean="0">
                                                  <a:latin typeface="Cambria Math"/>
                                                </a:rPr>
                                              </m:ctrlPr>
                                            </m:dPr>
                                            <m:e>
                                              <m:r>
                                                <a:rPr lang="en-US" sz="3200" b="0" i="1" smtClean="0">
                                                  <a:latin typeface="Cambria Math"/>
                                                </a:rPr>
                                                <m:t>1</m:t>
                                              </m:r>
                                            </m:e>
                                          </m:d>
                                        </m:e>
                                      </m:d>
                                      <m:r>
                                        <a:rPr lang="en-US" sz="3200" b="0" i="1" smtClean="0">
                                          <a:latin typeface="Cambria Math"/>
                                        </a:rPr>
                                        <m:t>𝑐</m:t>
                                      </m:r>
                                    </m:sup>
                                  </m:sSup>
                                </m:num>
                                <m:den>
                                  <m:r>
                                    <a:rPr lang="en-US" sz="3200" b="0" i="1" smtClean="0">
                                      <a:latin typeface="Cambria Math"/>
                                    </a:rPr>
                                    <m:t>𝑆</m:t>
                                  </m:r>
                                </m:den>
                              </m:f>
                            </m:e>
                          </m:d>
                        </m:e>
                        <m:sup>
                          <m:r>
                            <m:rPr>
                              <m:sty m:val="p"/>
                            </m:rPr>
                            <a:rPr lang="el-GR" sz="3200" b="0" i="1" smtClean="0">
                              <a:latin typeface="Cambria Math"/>
                            </a:rPr>
                            <m:t>Ω</m:t>
                          </m:r>
                          <m:d>
                            <m:dPr>
                              <m:ctrlPr>
                                <a:rPr lang="en-US" sz="3200" b="0" i="1" smtClean="0">
                                  <a:latin typeface="Cambria Math"/>
                                </a:rPr>
                              </m:ctrlPr>
                            </m:dPr>
                            <m:e>
                              <m:f>
                                <m:fPr>
                                  <m:ctrlPr>
                                    <a:rPr lang="en-US" sz="3200" b="0" i="1" smtClean="0">
                                      <a:latin typeface="Cambria Math"/>
                                    </a:rPr>
                                  </m:ctrlPr>
                                </m:fPr>
                                <m:num>
                                  <m:func>
                                    <m:funcPr>
                                      <m:ctrlPr>
                                        <a:rPr lang="en-US" sz="3200" b="0" i="1" smtClean="0">
                                          <a:latin typeface="Cambria Math"/>
                                        </a:rPr>
                                      </m:ctrlPr>
                                    </m:funcPr>
                                    <m:fName>
                                      <m:r>
                                        <m:rPr>
                                          <m:sty m:val="p"/>
                                        </m:rPr>
                                        <a:rPr lang="en-US" sz="3200" b="0" i="0" smtClean="0">
                                          <a:latin typeface="Cambria Math"/>
                                        </a:rPr>
                                        <m:t>log</m:t>
                                      </m:r>
                                    </m:fName>
                                    <m:e>
                                      <m:func>
                                        <m:funcPr>
                                          <m:ctrlPr>
                                            <a:rPr lang="en-US" sz="3200" b="0" i="1" smtClean="0">
                                              <a:latin typeface="Cambria Math"/>
                                            </a:rPr>
                                          </m:ctrlPr>
                                        </m:funcPr>
                                        <m:fName>
                                          <m:r>
                                            <m:rPr>
                                              <m:sty m:val="p"/>
                                            </m:rPr>
                                            <a:rPr lang="en-US" sz="3200" b="0" i="0" smtClean="0">
                                              <a:latin typeface="Cambria Math"/>
                                            </a:rPr>
                                            <m:t>log</m:t>
                                          </m:r>
                                        </m:fName>
                                        <m:e>
                                          <m:r>
                                            <a:rPr lang="en-US" sz="3200" b="0" i="1" smtClean="0">
                                              <a:latin typeface="Cambria Math"/>
                                            </a:rPr>
                                            <m:t>𝑛</m:t>
                                          </m:r>
                                        </m:e>
                                      </m:func>
                                    </m:e>
                                  </m:func>
                                </m:num>
                                <m:den>
                                  <m:func>
                                    <m:funcPr>
                                      <m:ctrlPr>
                                        <a:rPr lang="en-US" sz="3200" b="0" i="1" smtClean="0">
                                          <a:latin typeface="Cambria Math"/>
                                        </a:rPr>
                                      </m:ctrlPr>
                                    </m:funcPr>
                                    <m:fName>
                                      <m:r>
                                        <m:rPr>
                                          <m:sty m:val="p"/>
                                        </m:rPr>
                                        <a:rPr lang="en-US" sz="3200" b="0" i="0" smtClean="0">
                                          <a:latin typeface="Cambria Math"/>
                                        </a:rPr>
                                        <m:t>log</m:t>
                                      </m:r>
                                    </m:fName>
                                    <m:e>
                                      <m:func>
                                        <m:funcPr>
                                          <m:ctrlPr>
                                            <a:rPr lang="en-US" sz="3200" b="0" i="1" smtClean="0">
                                              <a:latin typeface="Cambria Math"/>
                                            </a:rPr>
                                          </m:ctrlPr>
                                        </m:funcPr>
                                        <m:fName>
                                          <m:r>
                                            <m:rPr>
                                              <m:sty m:val="p"/>
                                            </m:rPr>
                                            <a:rPr lang="en-US" sz="3200" b="0" i="0" smtClean="0">
                                              <a:latin typeface="Cambria Math"/>
                                            </a:rPr>
                                            <m:t>log</m:t>
                                          </m:r>
                                        </m:fName>
                                        <m:e>
                                          <m:func>
                                            <m:funcPr>
                                              <m:ctrlPr>
                                                <a:rPr lang="en-US" sz="3200" b="0" i="1" smtClean="0">
                                                  <a:latin typeface="Cambria Math"/>
                                                </a:rPr>
                                              </m:ctrlPr>
                                            </m:funcPr>
                                            <m:fName>
                                              <m:r>
                                                <m:rPr>
                                                  <m:sty m:val="p"/>
                                                </m:rPr>
                                                <a:rPr lang="en-US" sz="3200" b="0" i="0" smtClean="0">
                                                  <a:latin typeface="Cambria Math"/>
                                                </a:rPr>
                                                <m:t>log</m:t>
                                              </m:r>
                                            </m:fName>
                                            <m:e>
                                              <m:r>
                                                <a:rPr lang="en-US" sz="3200" b="0" i="1" smtClean="0">
                                                  <a:latin typeface="Cambria Math"/>
                                                </a:rPr>
                                                <m:t>𝑛</m:t>
                                              </m:r>
                                            </m:e>
                                          </m:func>
                                        </m:e>
                                      </m:func>
                                    </m:e>
                                  </m:func>
                                </m:den>
                              </m:f>
                            </m:e>
                          </m:d>
                        </m:sup>
                      </m:sSup>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752600" y="5029200"/>
                <a:ext cx="5489516" cy="1499385"/>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154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8404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with Resolution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029200"/>
              </a:xfrm>
            </p:spPr>
            <p:txBody>
              <a:bodyPr>
                <a:normAutofit/>
              </a:bodyPr>
              <a:lstStyle/>
              <a:p>
                <a:r>
                  <a:rPr lang="en-US" b="1" dirty="0" smtClean="0"/>
                  <a:t>Question: </a:t>
                </a:r>
                <a:r>
                  <a:rPr lang="en-US" dirty="0"/>
                  <a:t>Can we </a:t>
                </a:r>
                <a:r>
                  <a:rPr lang="en-US" dirty="0" smtClean="0"/>
                  <a:t>get strong lower bounds </a:t>
                </a:r>
                <a:r>
                  <a:rPr lang="en-US" dirty="0" smtClean="0"/>
                  <a:t>for </a:t>
                </a:r>
                <a:r>
                  <a:rPr lang="en-US" dirty="0"/>
                  <a:t>Proof </a:t>
                </a:r>
                <a:r>
                  <a:rPr lang="en-US" dirty="0">
                    <a:solidFill>
                      <a:schemeClr val="accent3">
                        <a:lumMod val="50000"/>
                      </a:schemeClr>
                    </a:solidFill>
                  </a:rPr>
                  <a:t>Space</a:t>
                </a:r>
                <a:r>
                  <a:rPr lang="en-US" dirty="0" smtClean="0"/>
                  <a:t>?</a:t>
                </a:r>
              </a:p>
              <a:p>
                <a:r>
                  <a:rPr lang="en-US" b="1" dirty="0" smtClean="0"/>
                  <a:t>Known Results:</a:t>
                </a:r>
                <a:r>
                  <a:rPr lang="en-US" dirty="0" smtClean="0"/>
                  <a:t> </a:t>
                </a:r>
              </a:p>
              <a:p>
                <a:pPr lvl="1"/>
                <a:r>
                  <a:rPr lang="en-US" dirty="0" smtClean="0"/>
                  <a:t>Much success with lower bounds for space for explicit tautologies [ET’99, ABRW’00, T’01, AD’03, N’06, NH’08, BN’08]</a:t>
                </a:r>
                <a:endParaRPr lang="en-US" dirty="0" smtClean="0"/>
              </a:p>
              <a:p>
                <a:pPr lvl="1"/>
                <a:r>
                  <a:rPr lang="en-US" dirty="0" smtClean="0"/>
                  <a:t>Every </a:t>
                </a:r>
                <a:r>
                  <a:rPr lang="en-US" dirty="0" smtClean="0"/>
                  <a:t>tautology on </a:t>
                </a:r>
                <a14:m>
                  <m:oMath xmlns:m="http://schemas.openxmlformats.org/officeDocument/2006/math">
                    <m:r>
                      <a:rPr lang="en-US" b="0" i="1" smtClean="0">
                        <a:latin typeface="Cambria Math"/>
                      </a:rPr>
                      <m:t>𝑛</m:t>
                    </m:r>
                  </m:oMath>
                </a14:m>
                <a:r>
                  <a:rPr lang="en-US" b="1" dirty="0" smtClean="0"/>
                  <a:t> </a:t>
                </a:r>
                <a:r>
                  <a:rPr lang="en-US" dirty="0" smtClean="0"/>
                  <a:t>variables has </a:t>
                </a:r>
                <a:r>
                  <a:rPr lang="en-US" dirty="0" smtClean="0">
                    <a:solidFill>
                      <a:schemeClr val="accent2">
                        <a:lumMod val="50000"/>
                      </a:schemeClr>
                    </a:solidFill>
                  </a:rPr>
                  <a:t>tree-like</a:t>
                </a:r>
                <a:r>
                  <a:rPr lang="en-US" dirty="0" smtClean="0"/>
                  <a:t> refutation of </a:t>
                </a:r>
                <a:r>
                  <a:rPr lang="en-US" dirty="0" smtClean="0">
                    <a:solidFill>
                      <a:schemeClr val="accent3">
                        <a:lumMod val="50000"/>
                      </a:schemeClr>
                    </a:solidFill>
                  </a:rPr>
                  <a:t>space</a:t>
                </a:r>
                <a:r>
                  <a:rPr lang="en-US" dirty="0" smtClean="0"/>
                  <a:t> </a:t>
                </a:r>
                <a14:m>
                  <m:oMath xmlns:m="http://schemas.openxmlformats.org/officeDocument/2006/math">
                    <m:r>
                      <a:rPr lang="en-US"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oMath>
                </a14:m>
                <a:r>
                  <a:rPr lang="en-US" dirty="0" smtClean="0"/>
                  <a:t>. </a:t>
                </a:r>
                <a:r>
                  <a:rPr lang="en-US" dirty="0"/>
                  <a:t>[Esteban, </a:t>
                </a:r>
                <a:r>
                  <a:rPr lang="en-US" dirty="0" err="1"/>
                  <a:t>Torán</a:t>
                </a:r>
                <a:r>
                  <a:rPr lang="en-US" dirty="0"/>
                  <a:t> ‘</a:t>
                </a:r>
                <a:r>
                  <a:rPr lang="en-US" dirty="0" smtClean="0"/>
                  <a:t>99]</a:t>
                </a:r>
                <a:r>
                  <a:rPr lang="en-US" dirty="0"/>
                  <a:t> </a:t>
                </a:r>
                <a:endParaRPr lang="en-US" dirty="0" smtClean="0"/>
              </a:p>
              <a:p>
                <a:pPr lvl="2"/>
                <a:r>
                  <a:rPr lang="en-US" dirty="0" smtClean="0"/>
                  <a:t>However</a:t>
                </a:r>
                <a:r>
                  <a:rPr lang="en-US" dirty="0" smtClean="0"/>
                  <a:t>, these </a:t>
                </a:r>
                <a:r>
                  <a:rPr lang="en-US" dirty="0" smtClean="0">
                    <a:solidFill>
                      <a:schemeClr val="accent2">
                        <a:lumMod val="50000"/>
                      </a:schemeClr>
                    </a:solidFill>
                  </a:rPr>
                  <a:t>tree-like</a:t>
                </a:r>
                <a:r>
                  <a:rPr lang="en-US" dirty="0" smtClean="0"/>
                  <a:t> refutations are generally impractical, because of their large </a:t>
                </a:r>
                <a:r>
                  <a:rPr lang="en-US" dirty="0" smtClean="0">
                    <a:solidFill>
                      <a:schemeClr val="tx2"/>
                    </a:solidFill>
                  </a:rPr>
                  <a:t>size</a:t>
                </a:r>
                <a:r>
                  <a:rPr lang="en-US" dirty="0" smtClean="0"/>
                  <a:t>.</a:t>
                </a:r>
              </a:p>
              <a:p>
                <a:pPr lvl="2"/>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630" t="-1576" r="-1926"/>
                </a:stretch>
              </a:blipFill>
            </p:spPr>
            <p:txBody>
              <a:bodyPr/>
              <a:lstStyle/>
              <a:p>
                <a:r>
                  <a:rPr lang="en-US">
                    <a:noFill/>
                  </a:rPr>
                  <a:t> </a:t>
                </a:r>
              </a:p>
            </p:txBody>
          </p:sp>
        </mc:Fallback>
      </mc:AlternateContent>
    </p:spTree>
    <p:extLst>
      <p:ext uri="{BB962C8B-B14F-4D97-AF65-F5344CB8AC3E}">
        <p14:creationId xmlns:p14="http://schemas.microsoft.com/office/powerpoint/2010/main" val="4093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Size-Space Tradeoffs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a:t>
                </a:r>
                <a:r>
                  <a:rPr lang="en-US" dirty="0" smtClean="0"/>
                  <a:t>Ben-</a:t>
                </a:r>
                <a:r>
                  <a:rPr lang="en-US" dirty="0" err="1" smtClean="0"/>
                  <a:t>Sasson</a:t>
                </a:r>
                <a:r>
                  <a:rPr lang="en-US" dirty="0" smtClean="0"/>
                  <a:t>, ‘01] Results for </a:t>
                </a:r>
                <a:r>
                  <a:rPr lang="en-US" dirty="0" smtClean="0">
                    <a:solidFill>
                      <a:schemeClr val="accent2">
                        <a:lumMod val="50000"/>
                      </a:schemeClr>
                    </a:solidFill>
                  </a:rPr>
                  <a:t>Tree-like</a:t>
                </a:r>
                <a:r>
                  <a:rPr lang="en-US" dirty="0" smtClean="0"/>
                  <a:t> resolution, tradeoffs essentially aren’t possible in this model</a:t>
                </a:r>
                <a:r>
                  <a:rPr lang="en-US" dirty="0" smtClean="0"/>
                  <a:t>.</a:t>
                </a:r>
              </a:p>
              <a:p>
                <a:pPr lvl="5"/>
                <a:endParaRPr lang="en-US" dirty="0" smtClean="0"/>
              </a:p>
              <a:p>
                <a:r>
                  <a:rPr lang="en-US" dirty="0"/>
                  <a:t>[</a:t>
                </a:r>
                <a:r>
                  <a:rPr lang="en-US" dirty="0" err="1"/>
                  <a:t>Nordström</a:t>
                </a:r>
                <a:r>
                  <a:rPr lang="en-US" dirty="0"/>
                  <a:t>, </a:t>
                </a:r>
                <a:r>
                  <a:rPr lang="en-US" dirty="0" smtClean="0"/>
                  <a:t>‘</a:t>
                </a:r>
                <a:r>
                  <a:rPr lang="en-US" dirty="0" smtClean="0"/>
                  <a:t>09] </a:t>
                </a:r>
                <a:r>
                  <a:rPr lang="en-US" dirty="0" smtClean="0"/>
                  <a:t>Formulas with </a:t>
                </a:r>
                <a:r>
                  <a:rPr lang="en-US" dirty="0" smtClean="0">
                    <a:solidFill>
                      <a:schemeClr val="accent3">
                        <a:lumMod val="50000"/>
                      </a:schemeClr>
                    </a:solidFill>
                  </a:rPr>
                  <a:t>min-variable space </a:t>
                </a:r>
                <a:r>
                  <a:rPr lang="en-US" dirty="0" smtClean="0"/>
                  <a:t>refutation </a:t>
                </a:r>
                <a:r>
                  <a:rPr lang="en-US" dirty="0" smtClean="0">
                    <a:solidFill>
                      <a:schemeClr val="accent2">
                        <a:lumMod val="50000"/>
                      </a:schemeClr>
                    </a:solidFill>
                  </a:rPr>
                  <a:t>exponentially large</a:t>
                </a:r>
                <a:r>
                  <a:rPr lang="en-US" dirty="0" smtClean="0"/>
                  <a:t>, but </a:t>
                </a:r>
                <a:r>
                  <a:rPr lang="en-US" dirty="0" smtClean="0">
                    <a:solidFill>
                      <a:schemeClr val="accent3">
                        <a:lumMod val="50000"/>
                      </a:schemeClr>
                    </a:solidFill>
                  </a:rPr>
                  <a:t>with </a:t>
                </a:r>
                <a:r>
                  <a:rPr lang="en-US" b="1" dirty="0" smtClean="0">
                    <a:solidFill>
                      <a:schemeClr val="accent3">
                        <a:lumMod val="50000"/>
                      </a:schemeClr>
                    </a:solidFill>
                  </a:rPr>
                  <a:t>O</a:t>
                </a:r>
                <a:r>
                  <a:rPr lang="en-US" dirty="0" smtClean="0">
                    <a:solidFill>
                      <a:schemeClr val="accent3">
                        <a:lumMod val="50000"/>
                      </a:schemeClr>
                    </a:solidFill>
                  </a:rPr>
                  <a:t>(</a:t>
                </a:r>
                <a:r>
                  <a:rPr lang="en-US" b="1" dirty="0" smtClean="0">
                    <a:solidFill>
                      <a:schemeClr val="accent3">
                        <a:lumMod val="50000"/>
                      </a:schemeClr>
                    </a:solidFill>
                  </a:rPr>
                  <a:t>1</a:t>
                </a:r>
                <a:r>
                  <a:rPr lang="en-US" dirty="0" smtClean="0">
                    <a:solidFill>
                      <a:schemeClr val="accent3">
                        <a:lumMod val="50000"/>
                      </a:schemeClr>
                    </a:solidFill>
                  </a:rPr>
                  <a:t>) more space</a:t>
                </a:r>
                <a:r>
                  <a:rPr lang="en-US" dirty="0" smtClean="0"/>
                  <a:t> a </a:t>
                </a:r>
                <a:r>
                  <a:rPr lang="en-US" dirty="0" smtClean="0">
                    <a:solidFill>
                      <a:schemeClr val="accent2">
                        <a:lumMod val="50000"/>
                      </a:schemeClr>
                    </a:solidFill>
                  </a:rPr>
                  <a:t>linear size refutation</a:t>
                </a:r>
                <a:r>
                  <a:rPr lang="en-US" dirty="0" smtClean="0"/>
                  <a:t>.</a:t>
                </a:r>
              </a:p>
              <a:p>
                <a:pPr lvl="6"/>
                <a:endParaRPr lang="en-US" dirty="0" smtClean="0"/>
              </a:p>
              <a:p>
                <a:r>
                  <a:rPr lang="en-US" dirty="0" smtClean="0"/>
                  <a:t>[Ben-</a:t>
                </a:r>
                <a:r>
                  <a:rPr lang="en-US" dirty="0" err="1" smtClean="0"/>
                  <a:t>Sasson</a:t>
                </a:r>
                <a:r>
                  <a:rPr lang="en-US" dirty="0" smtClean="0"/>
                  <a:t>, </a:t>
                </a:r>
                <a:r>
                  <a:rPr lang="en-US" dirty="0" err="1" smtClean="0"/>
                  <a:t>Nordström</a:t>
                </a:r>
                <a:r>
                  <a:rPr lang="en-US" dirty="0" smtClean="0"/>
                  <a:t> ‘10] Formula which can be refuted in </a:t>
                </a:r>
                <a:r>
                  <a:rPr lang="en-US" dirty="0" smtClean="0">
                    <a:solidFill>
                      <a:schemeClr val="tx2"/>
                    </a:solidFill>
                  </a:rPr>
                  <a:t>Size</a:t>
                </a:r>
                <a:r>
                  <a:rPr lang="en-US" dirty="0" smtClean="0"/>
                  <a:t> </a:t>
                </a:r>
                <a:r>
                  <a:rPr lang="en-US" b="1" dirty="0" smtClean="0">
                    <a:solidFill>
                      <a:srgbClr val="C00000"/>
                    </a:solidFill>
                  </a:rPr>
                  <a:t>O</a:t>
                </a:r>
                <a:r>
                  <a:rPr lang="en-US" dirty="0" smtClean="0">
                    <a:solidFill>
                      <a:srgbClr val="C00000"/>
                    </a:solidFill>
                    <a:latin typeface="Cambria Math" pitchFamily="18" charset="0"/>
                    <a:ea typeface="Cambria Math" pitchFamily="18" charset="0"/>
                  </a:rPr>
                  <a:t>(</a:t>
                </a:r>
                <a:r>
                  <a:rPr lang="en-US" b="1" dirty="0" smtClean="0">
                    <a:solidFill>
                      <a:srgbClr val="C00000"/>
                    </a:solidFill>
                    <a:latin typeface="Cambria Math" pitchFamily="18" charset="0"/>
                    <a:ea typeface="Cambria Math" pitchFamily="18" charset="0"/>
                  </a:rPr>
                  <a:t>n</a:t>
                </a:r>
                <a:r>
                  <a:rPr lang="en-US" dirty="0" smtClean="0">
                    <a:solidFill>
                      <a:srgbClr val="C00000"/>
                    </a:solidFill>
                    <a:latin typeface="Cambria Math" pitchFamily="18" charset="0"/>
                    <a:ea typeface="Cambria Math" pitchFamily="18" charset="0"/>
                  </a:rPr>
                  <a:t>)</a:t>
                </a:r>
                <a:r>
                  <a:rPr lang="en-US" dirty="0" smtClean="0"/>
                  <a:t> with </a:t>
                </a:r>
                <a:r>
                  <a:rPr lang="en-US" dirty="0" smtClean="0">
                    <a:solidFill>
                      <a:schemeClr val="accent3">
                        <a:lumMod val="50000"/>
                      </a:schemeClr>
                    </a:solidFill>
                  </a:rPr>
                  <a:t>Space</a:t>
                </a:r>
                <a:r>
                  <a:rPr lang="en-US" dirty="0" smtClean="0"/>
                  <a:t> </a:t>
                </a:r>
                <a:r>
                  <a:rPr lang="en-US" b="1" dirty="0" smtClean="0">
                    <a:solidFill>
                      <a:srgbClr val="C00000"/>
                    </a:solidFill>
                  </a:rPr>
                  <a:t>O</a:t>
                </a:r>
                <a:r>
                  <a:rPr lang="en-US" dirty="0" smtClean="0">
                    <a:solidFill>
                      <a:srgbClr val="C00000"/>
                    </a:solidFill>
                    <a:latin typeface="Cambria Math" pitchFamily="18" charset="0"/>
                    <a:ea typeface="Cambria Math" pitchFamily="18" charset="0"/>
                  </a:rPr>
                  <a:t>(</a:t>
                </a:r>
                <a:r>
                  <a:rPr lang="en-US" b="1" dirty="0" smtClean="0">
                    <a:solidFill>
                      <a:srgbClr val="C00000"/>
                    </a:solidFill>
                    <a:latin typeface="Cambria Math" pitchFamily="18" charset="0"/>
                    <a:ea typeface="Cambria Math" pitchFamily="18" charset="0"/>
                  </a:rPr>
                  <a:t>n</a:t>
                </a:r>
                <a:r>
                  <a:rPr lang="en-US" dirty="0" smtClean="0">
                    <a:solidFill>
                      <a:srgbClr val="C00000"/>
                    </a:solidFill>
                    <a:latin typeface="Cambria Math" pitchFamily="18" charset="0"/>
                    <a:ea typeface="Cambria Math" pitchFamily="18" charset="0"/>
                  </a:rPr>
                  <a:t>)</a:t>
                </a:r>
                <a:r>
                  <a:rPr lang="en-US" dirty="0" smtClean="0"/>
                  <a:t>, </a:t>
                </a:r>
                <a:br>
                  <a:rPr lang="en-US" dirty="0" smtClean="0"/>
                </a:br>
                <a:r>
                  <a:rPr lang="en-US" dirty="0" smtClean="0"/>
                  <a:t>but </a:t>
                </a:r>
                <a:r>
                  <a:rPr lang="en-US" dirty="0" smtClean="0">
                    <a:solidFill>
                      <a:schemeClr val="accent3">
                        <a:lumMod val="50000"/>
                      </a:schemeClr>
                    </a:solidFill>
                  </a:rPr>
                  <a:t>Space</a:t>
                </a:r>
                <a:r>
                  <a:rPr lang="en-US" dirty="0" smtClean="0"/>
                  <a:t> </a:t>
                </a:r>
                <a:r>
                  <a:rPr lang="en-US" b="1" dirty="0" smtClean="0">
                    <a:solidFill>
                      <a:srgbClr val="C00000"/>
                    </a:solidFill>
                  </a:rPr>
                  <a:t>O</a:t>
                </a:r>
                <a:r>
                  <a:rPr lang="en-US" dirty="0" smtClean="0">
                    <a:solidFill>
                      <a:srgbClr val="C00000"/>
                    </a:solidFill>
                    <a:latin typeface="Cambria Math" pitchFamily="18" charset="0"/>
                    <a:ea typeface="Cambria Math" pitchFamily="18" charset="0"/>
                  </a:rPr>
                  <a:t>(</a:t>
                </a:r>
                <a:r>
                  <a:rPr lang="en-US" b="1" dirty="0" smtClean="0">
                    <a:solidFill>
                      <a:srgbClr val="C00000"/>
                    </a:solidFill>
                    <a:latin typeface="Cambria Math" pitchFamily="18" charset="0"/>
                    <a:ea typeface="Cambria Math" pitchFamily="18" charset="0"/>
                  </a:rPr>
                  <a:t>n/log n</a:t>
                </a:r>
                <a:r>
                  <a:rPr lang="en-US" dirty="0" smtClean="0">
                    <a:solidFill>
                      <a:srgbClr val="C00000"/>
                    </a:solidFill>
                    <a:latin typeface="Cambria Math" pitchFamily="18" charset="0"/>
                    <a:ea typeface="Cambria Math" pitchFamily="18" charset="0"/>
                  </a:rPr>
                  <a:t>)</a:t>
                </a:r>
                <a:r>
                  <a:rPr lang="en-US" b="1" dirty="0" smtClean="0">
                    <a:solidFill>
                      <a:srgbClr val="C00000"/>
                    </a:solidFill>
                  </a:rPr>
                  <a:t> </a:t>
                </a:r>
                <a:r>
                  <a:rPr lang="en-US" dirty="0" smtClean="0">
                    <a:sym typeface="Symbol"/>
                  </a:rPr>
                  <a:t> </a:t>
                </a:r>
                <a:r>
                  <a:rPr lang="en-US" dirty="0" smtClean="0">
                    <a:solidFill>
                      <a:schemeClr val="tx2"/>
                    </a:solidFill>
                  </a:rPr>
                  <a:t>Size </a:t>
                </a:r>
                <a:r>
                  <a:rPr lang="en-US" b="1" dirty="0" err="1" smtClean="0">
                    <a:solidFill>
                      <a:srgbClr val="C00000"/>
                    </a:solidFill>
                    <a:latin typeface="Cambria Math" pitchFamily="18" charset="0"/>
                    <a:ea typeface="Cambria Math" pitchFamily="18" charset="0"/>
                  </a:rPr>
                  <a:t>exp</a:t>
                </a:r>
                <a:r>
                  <a:rPr lang="en-US" dirty="0" smtClean="0">
                    <a:solidFill>
                      <a:srgbClr val="C00000"/>
                    </a:solidFill>
                    <a:latin typeface="Cambria Math" pitchFamily="18" charset="0"/>
                    <a:ea typeface="Cambria Math" pitchFamily="18" charset="0"/>
                  </a:rPr>
                  <a:t>(</a:t>
                </a:r>
                <a:r>
                  <a:rPr lang="en-US" b="1" dirty="0" smtClean="0">
                    <a:solidFill>
                      <a:srgbClr val="C00000"/>
                    </a:solidFill>
                    <a:latin typeface="Cambria Math" pitchFamily="18" charset="0"/>
                    <a:ea typeface="Cambria Math" pitchFamily="18" charset="0"/>
                  </a:rPr>
                  <a:t>n</a:t>
                </a:r>
                <a:r>
                  <a:rPr lang="en-US" b="1" baseline="30000" dirty="0" smtClean="0">
                    <a:solidFill>
                      <a:srgbClr val="C00000"/>
                    </a:solidFill>
                    <a:latin typeface="Cambria Math" pitchFamily="18" charset="0"/>
                    <a:ea typeface="Cambria Math" pitchFamily="18" charset="0"/>
                    <a:sym typeface="Symbol"/>
                  </a:rPr>
                  <a:t></a:t>
                </a:r>
                <a:r>
                  <a:rPr lang="en-US" baseline="30000" dirty="0" smtClean="0">
                    <a:solidFill>
                      <a:srgbClr val="C00000"/>
                    </a:solidFill>
                    <a:latin typeface="Cambria Math" pitchFamily="18" charset="0"/>
                    <a:ea typeface="Cambria Math" pitchFamily="18" charset="0"/>
                  </a:rPr>
                  <a:t>(</a:t>
                </a:r>
                <a:r>
                  <a:rPr lang="en-US" b="1" baseline="30000" dirty="0" smtClean="0">
                    <a:solidFill>
                      <a:srgbClr val="C00000"/>
                    </a:solidFill>
                    <a:latin typeface="Cambria Math" pitchFamily="18" charset="0"/>
                    <a:ea typeface="Cambria Math" pitchFamily="18" charset="0"/>
                  </a:rPr>
                  <a:t>1</a:t>
                </a:r>
                <a:r>
                  <a:rPr lang="en-US" baseline="30000" dirty="0" smtClean="0">
                    <a:solidFill>
                      <a:srgbClr val="C00000"/>
                    </a:solidFill>
                    <a:latin typeface="Cambria Math" pitchFamily="18" charset="0"/>
                    <a:ea typeface="Cambria Math" pitchFamily="18" charset="0"/>
                  </a:rPr>
                  <a:t>)</a:t>
                </a:r>
                <a:r>
                  <a:rPr lang="en-US" dirty="0" smtClean="0">
                    <a:solidFill>
                      <a:srgbClr val="C00000"/>
                    </a:solidFill>
                    <a:latin typeface="Cambria Math" pitchFamily="18" charset="0"/>
                    <a:ea typeface="Cambria Math" pitchFamily="18" charset="0"/>
                  </a:rPr>
                  <a:t>)</a:t>
                </a:r>
                <a:r>
                  <a:rPr lang="en-US" dirty="0" smtClean="0"/>
                  <a:t>. Uses graph pebbling tautologies, and variations</a:t>
                </a:r>
                <a:r>
                  <a:rPr lang="en-US" dirty="0" smtClean="0"/>
                  <a:t>.</a:t>
                </a:r>
              </a:p>
              <a:p>
                <a:pPr lvl="2"/>
                <a:endParaRPr lang="en-US" dirty="0" smtClean="0"/>
              </a:p>
              <a:p>
                <a:pPr marL="0" indent="0">
                  <a:buNone/>
                </a:pPr>
                <a:r>
                  <a:rPr lang="en-US" dirty="0" smtClean="0"/>
                  <a:t>But, these are all for </a:t>
                </a:r>
                <a:r>
                  <a:rPr lang="en-US" dirty="0" smtClean="0">
                    <a:solidFill>
                      <a:schemeClr val="accent3">
                        <a:lumMod val="50000"/>
                      </a:schemeClr>
                    </a:solidFill>
                  </a:rPr>
                  <a:t>Space </a:t>
                </a:r>
                <a14:m>
                  <m:oMath xmlns:m="http://schemas.openxmlformats.org/officeDocument/2006/math">
                    <m:r>
                      <a:rPr lang="en-US" b="0" i="1" smtClean="0">
                        <a:solidFill>
                          <a:schemeClr val="tx1"/>
                        </a:solidFill>
                        <a:latin typeface="Cambria Math"/>
                      </a:rPr>
                      <m:t>≤</m:t>
                    </m:r>
                    <m:r>
                      <m:rPr>
                        <m:nor/>
                      </m:rPr>
                      <a:rPr lang="en-US" b="1" dirty="0">
                        <a:solidFill>
                          <a:srgbClr val="C00000"/>
                        </a:solidFill>
                        <a:latin typeface="Cambria Math" pitchFamily="18" charset="0"/>
                        <a:ea typeface="Cambria Math" pitchFamily="18" charset="0"/>
                      </a:rPr>
                      <m:t>n</m:t>
                    </m:r>
                  </m:oMath>
                </a14:m>
                <a:r>
                  <a:rPr lang="en-US" dirty="0" smtClean="0">
                    <a:solidFill>
                      <a:schemeClr val="accent3">
                        <a:lumMod val="50000"/>
                      </a:schemeClr>
                    </a:solidFill>
                  </a:rPr>
                  <a:t>, </a:t>
                </a:r>
                <a:r>
                  <a:rPr lang="en-US" dirty="0" smtClean="0"/>
                  <a:t>and SAT solvers generally can afford to store the input formula in memory.</a:t>
                </a:r>
                <a:endParaRPr lang="en-US" dirty="0" smtClean="0">
                  <a:solidFill>
                    <a:schemeClr val="accent3">
                      <a:lumMod val="50000"/>
                    </a:schemeClr>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1">
                <a:blip r:embed="rId2"/>
                <a:stretch>
                  <a:fillRect l="-1333" t="-2500" r="-1407" b="-1375"/>
                </a:stretch>
              </a:blipFill>
            </p:spPr>
            <p:txBody>
              <a:bodyPr/>
              <a:lstStyle/>
              <a:p>
                <a:r>
                  <a:rPr lang="en-US">
                    <a:noFill/>
                  </a:rPr>
                  <a:t> </a:t>
                </a:r>
              </a:p>
            </p:txBody>
          </p:sp>
        </mc:Fallback>
      </mc:AlternateContent>
    </p:spTree>
    <p:extLst>
      <p:ext uri="{BB962C8B-B14F-4D97-AF65-F5344CB8AC3E}">
        <p14:creationId xmlns:p14="http://schemas.microsoft.com/office/powerpoint/2010/main" val="327569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Size-Space Tradeoffs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229600" cy="5029200"/>
              </a:xfrm>
            </p:spPr>
            <p:txBody>
              <a:bodyPr>
                <a:normAutofit fontScale="92500"/>
              </a:bodyPr>
              <a:lstStyle/>
              <a:p>
                <a:r>
                  <a:rPr lang="en-US" b="1" dirty="0" smtClean="0"/>
                  <a:t>Informal Question: </a:t>
                </a:r>
                <a:r>
                  <a:rPr lang="en-US" dirty="0" smtClean="0"/>
                  <a:t>Can we find formulas such that small space proofs are much larger, so that it is impractical to SAT solve with small memory?</a:t>
                </a:r>
              </a:p>
              <a:p>
                <a:r>
                  <a:rPr lang="en-US" b="1" dirty="0" smtClean="0"/>
                  <a:t>Formal Question (</a:t>
                </a:r>
                <a:r>
                  <a:rPr lang="en-US" b="1" dirty="0" smtClean="0"/>
                  <a:t>Ben-</a:t>
                </a:r>
                <a:r>
                  <a:rPr lang="en-US" b="1" dirty="0" err="1" smtClean="0"/>
                  <a:t>Sasson</a:t>
                </a:r>
                <a:r>
                  <a:rPr lang="en-US" b="1" dirty="0" smtClean="0"/>
                  <a:t>): </a:t>
                </a:r>
                <a:r>
                  <a:rPr lang="en-US" b="1" dirty="0" smtClean="0"/>
                  <a:t/>
                </a:r>
                <a:br>
                  <a:rPr lang="en-US" b="1" dirty="0" smtClean="0"/>
                </a:br>
                <a:r>
                  <a:rPr lang="en-US" dirty="0" smtClean="0"/>
                  <a:t>“</a:t>
                </a:r>
                <a:r>
                  <a:rPr lang="en-US" dirty="0"/>
                  <a:t>Does there exist a </a:t>
                </a:r>
                <a14:m>
                  <m:oMath xmlns:m="http://schemas.openxmlformats.org/officeDocument/2006/math">
                    <m:r>
                      <a:rPr lang="en-US" i="1" smtClean="0">
                        <a:solidFill>
                          <a:srgbClr val="C00000"/>
                        </a:solidFill>
                        <a:latin typeface="Cambria Math"/>
                      </a:rPr>
                      <m:t>𝑐</m:t>
                    </m:r>
                  </m:oMath>
                </a14:m>
                <a:r>
                  <a:rPr lang="en-US" dirty="0"/>
                  <a:t> such that any CNF with a refutation of </a:t>
                </a:r>
                <a:r>
                  <a:rPr lang="en-US" dirty="0">
                    <a:solidFill>
                      <a:schemeClr val="tx2"/>
                    </a:solidFill>
                  </a:rPr>
                  <a:t>length</a:t>
                </a:r>
                <a:r>
                  <a:rPr lang="en-US" dirty="0"/>
                  <a:t> </a:t>
                </a:r>
                <a14:m>
                  <m:oMath xmlns:m="http://schemas.openxmlformats.org/officeDocument/2006/math">
                    <m:r>
                      <a:rPr lang="en-US" i="1" smtClean="0">
                        <a:solidFill>
                          <a:srgbClr val="C00000"/>
                        </a:solidFill>
                        <a:latin typeface="Cambria Math"/>
                      </a:rPr>
                      <m:t>𝐿</m:t>
                    </m:r>
                  </m:oMath>
                </a14:m>
                <a:r>
                  <a:rPr lang="en-US" dirty="0"/>
                  <a:t> also has a refutation of </a:t>
                </a:r>
                <a:r>
                  <a:rPr lang="en-US" dirty="0">
                    <a:solidFill>
                      <a:schemeClr val="tx2"/>
                    </a:solidFill>
                  </a:rPr>
                  <a:t>length</a:t>
                </a:r>
                <a:r>
                  <a:rPr lang="en-US" dirty="0"/>
                  <a:t> </a:t>
                </a:r>
                <a14:m>
                  <m:oMath xmlns:m="http://schemas.openxmlformats.org/officeDocument/2006/math">
                    <m:sSup>
                      <m:sSupPr>
                        <m:ctrlPr>
                          <a:rPr lang="en-US" i="1" smtClean="0">
                            <a:solidFill>
                              <a:srgbClr val="C00000"/>
                            </a:solidFill>
                            <a:latin typeface="Cambria Math"/>
                          </a:rPr>
                        </m:ctrlPr>
                      </m:sSupPr>
                      <m:e>
                        <m:r>
                          <a:rPr lang="en-US" i="1">
                            <a:solidFill>
                              <a:srgbClr val="C00000"/>
                            </a:solidFill>
                            <a:latin typeface="Cambria Math"/>
                          </a:rPr>
                          <m:t>𝐿</m:t>
                        </m:r>
                      </m:e>
                      <m:sup>
                        <m:r>
                          <a:rPr lang="en-US" i="1">
                            <a:solidFill>
                              <a:srgbClr val="C00000"/>
                            </a:solidFill>
                            <a:latin typeface="Cambria Math"/>
                          </a:rPr>
                          <m:t>𝑐</m:t>
                        </m:r>
                      </m:sup>
                    </m:sSup>
                  </m:oMath>
                </a14:m>
                <a:r>
                  <a:rPr lang="en-US" dirty="0"/>
                  <a:t> in </a:t>
                </a:r>
                <a:r>
                  <a:rPr lang="en-US" dirty="0">
                    <a:solidFill>
                      <a:schemeClr val="accent3">
                        <a:lumMod val="50000"/>
                      </a:schemeClr>
                    </a:solidFill>
                  </a:rPr>
                  <a:t>space</a:t>
                </a:r>
                <a:r>
                  <a:rPr lang="en-US" dirty="0"/>
                  <a:t> </a:t>
                </a:r>
                <a:r>
                  <a:rPr lang="en-US" b="1" dirty="0" smtClean="0">
                    <a:solidFill>
                      <a:srgbClr val="C00000"/>
                    </a:solidFill>
                  </a:rPr>
                  <a:t>O</a:t>
                </a:r>
                <a14:m>
                  <m:oMath xmlns:m="http://schemas.openxmlformats.org/officeDocument/2006/math">
                    <m:r>
                      <a:rPr lang="en-US" i="1">
                        <a:solidFill>
                          <a:srgbClr val="C00000"/>
                        </a:solidFill>
                        <a:latin typeface="Cambria Math"/>
                      </a:rPr>
                      <m:t>(</m:t>
                    </m:r>
                    <m:r>
                      <a:rPr lang="en-US" i="1">
                        <a:solidFill>
                          <a:srgbClr val="C00000"/>
                        </a:solidFill>
                        <a:latin typeface="Cambria Math"/>
                      </a:rPr>
                      <m:t>𝑛</m:t>
                    </m:r>
                    <m:r>
                      <a:rPr lang="en-US" i="1">
                        <a:solidFill>
                          <a:srgbClr val="C00000"/>
                        </a:solidFill>
                        <a:latin typeface="Cambria Math"/>
                      </a:rPr>
                      <m:t>)</m:t>
                    </m:r>
                  </m:oMath>
                </a14:m>
                <a:r>
                  <a:rPr lang="en-US" dirty="0"/>
                  <a:t>?”</a:t>
                </a:r>
                <a:endParaRPr lang="en-US" dirty="0" smtClean="0"/>
              </a:p>
              <a:p>
                <a:r>
                  <a:rPr lang="en-US" b="1" dirty="0" smtClean="0"/>
                  <a:t>Theorem (this work):</a:t>
                </a:r>
                <a:r>
                  <a:rPr lang="en-US" dirty="0" smtClean="0"/>
                  <a:t> Certain </a:t>
                </a:r>
                <a:r>
                  <a:rPr lang="en-US" dirty="0" err="1" smtClean="0"/>
                  <a:t>Tseitin</a:t>
                </a:r>
                <a:r>
                  <a:rPr lang="en-US" dirty="0" smtClean="0"/>
                  <a:t> Tautologies of size </a:t>
                </a:r>
                <a:r>
                  <a:rPr lang="en-US" b="1" dirty="0" smtClean="0">
                    <a:solidFill>
                      <a:srgbClr val="C00000"/>
                    </a:solidFill>
                    <a:sym typeface="Symbol"/>
                  </a:rPr>
                  <a:t>n</a:t>
                </a:r>
                <a:r>
                  <a:rPr lang="en-US" dirty="0" smtClean="0"/>
                  <a:t> have refutations in </a:t>
                </a:r>
                <a:r>
                  <a:rPr lang="en-US" dirty="0" smtClean="0">
                    <a:solidFill>
                      <a:schemeClr val="tx2"/>
                    </a:solidFill>
                  </a:rPr>
                  <a:t>Time</a:t>
                </a:r>
                <a:r>
                  <a:rPr lang="en-US" dirty="0" smtClean="0"/>
                  <a:t> and </a:t>
                </a:r>
                <a:r>
                  <a:rPr lang="en-US" dirty="0" smtClean="0">
                    <a:solidFill>
                      <a:schemeClr val="accent3">
                        <a:lumMod val="50000"/>
                      </a:schemeClr>
                    </a:solidFill>
                  </a:rPr>
                  <a:t>Space</a:t>
                </a:r>
                <a:r>
                  <a:rPr lang="en-US" dirty="0" smtClean="0"/>
                  <a:t> </a:t>
                </a:r>
                <a:r>
                  <a:rPr lang="en-US" b="1" dirty="0" err="1">
                    <a:solidFill>
                      <a:srgbClr val="C00000"/>
                    </a:solidFill>
                  </a:rPr>
                  <a:t>n</a:t>
                </a:r>
                <a:r>
                  <a:rPr lang="en-US" b="1" baseline="30000" dirty="0" err="1">
                    <a:solidFill>
                      <a:srgbClr val="C00000"/>
                    </a:solidFill>
                  </a:rPr>
                  <a:t>log</a:t>
                </a:r>
                <a:r>
                  <a:rPr lang="en-US" b="1" baseline="30000" dirty="0">
                    <a:solidFill>
                      <a:srgbClr val="C00000"/>
                    </a:solidFill>
                  </a:rPr>
                  <a:t> n</a:t>
                </a:r>
                <a:r>
                  <a:rPr lang="en-US" dirty="0" smtClean="0"/>
                  <a:t>, but all refutations have </a:t>
                </a:r>
                <a:r>
                  <a:rPr lang="en-US" b="1" dirty="0">
                    <a:solidFill>
                      <a:srgbClr val="C00000"/>
                    </a:solidFill>
                  </a:rPr>
                  <a:t>TS &gt; n</a:t>
                </a:r>
                <a:r>
                  <a:rPr lang="en-US" b="1" baseline="30000" dirty="0">
                    <a:solidFill>
                      <a:srgbClr val="C00000"/>
                    </a:solidFill>
                  </a:rPr>
                  <a:t>1.16 log </a:t>
                </a:r>
                <a:r>
                  <a:rPr lang="en-US" b="1" baseline="30000" dirty="0" smtClean="0">
                    <a:solidFill>
                      <a:srgbClr val="C00000"/>
                    </a:solidFill>
                  </a:rPr>
                  <a:t>n</a:t>
                </a:r>
                <a:r>
                  <a:rPr lang="en-US" dirty="0"/>
                  <a:t>,</a:t>
                </a:r>
                <a:r>
                  <a:rPr lang="en-US" dirty="0" smtClean="0"/>
                  <a:t> </a:t>
                </a:r>
                <a:r>
                  <a:rPr lang="en-US" dirty="0"/>
                  <a:t>s</a:t>
                </a:r>
                <a:r>
                  <a:rPr lang="en-US" dirty="0" smtClean="0"/>
                  <a:t>o </a:t>
                </a:r>
                <a14:m>
                  <m:oMath xmlns:m="http://schemas.openxmlformats.org/officeDocument/2006/math">
                    <m:r>
                      <a:rPr lang="en-US" i="1" smtClean="0">
                        <a:solidFill>
                          <a:srgbClr val="C00000"/>
                        </a:solidFill>
                        <a:latin typeface="Cambria Math"/>
                      </a:rPr>
                      <m:t>𝑐</m:t>
                    </m:r>
                  </m:oMath>
                </a14:m>
                <a:r>
                  <a:rPr lang="en-US" b="1" dirty="0" smtClean="0">
                    <a:solidFill>
                      <a:srgbClr val="C00000"/>
                    </a:solidFill>
                  </a:rPr>
                  <a:t> &gt; 1.16</a:t>
                </a:r>
                <a:r>
                  <a:rPr lang="en-US" b="1" dirty="0" smtClean="0"/>
                  <a:t>.</a:t>
                </a:r>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481" t="-1455" r="-2000" b="-121"/>
                </a:stretch>
              </a:blipFill>
            </p:spPr>
            <p:txBody>
              <a:bodyPr/>
              <a:lstStyle/>
              <a:p>
                <a:r>
                  <a:rPr lang="en-US">
                    <a:noFill/>
                  </a:rPr>
                  <a:t> </a:t>
                </a:r>
              </a:p>
            </p:txBody>
          </p:sp>
        </mc:Fallback>
      </mc:AlternateContent>
    </p:spTree>
    <p:extLst>
      <p:ext uri="{BB962C8B-B14F-4D97-AF65-F5344CB8AC3E}">
        <p14:creationId xmlns:p14="http://schemas.microsoft.com/office/powerpoint/2010/main" val="319075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 C \lor x \ \ \ \ D \lor \neg x }{ C \lor D } \]&#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G = (V,E)$&#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x \lor y \lor \neg z \]&#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ll,arc]{xy}&#10;\pagestyle{empty}&#10;\begin{document}&#10;&#10;\[ \xymatrix{&#10;&amp; { x_1 \lor \overline{x_3} \lor \overline{x_4}} &amp; &amp; { x_4 } &amp; &amp; {x_5} &amp; &amp; { \overline{x_2} \lor x_3 \lor \overline{x_5} } &amp; \\&#10;&amp; &amp; { x_1 \lor \overline{x_3} } \ar@{-}[ur] \ar@{-}[ul] &amp; &amp; &amp; &amp; { \overline{x_2} \lor x_3 } \ar@{-}[ur] \ar@{-}[ul] &amp; &amp; \\ \\&#10;&amp; &amp; { x_1 \lor x_2 } &amp; &amp; { x_1 \lor \overline{x_2} } \ar@{-}[uurr] \ar@{-}[uull] &amp;&amp; {\overline{x_1} \lor \overline{x_2} } &amp;&amp; \\&#10;&amp; {\overline{x_1} \lor x_3 \lor \overline{x_4}} &amp; {x_4} &amp; {x_1} \ar@{-}[ur] \ar@{-}[ul] &amp; &amp; {\overline{x_2}} \ar@{-}[ul] \ar@{-}[ur] &amp; {x_5}&amp; {\overline{x_3} \lor x_2 \lor \overline{x_5}}  &amp; \\&#10;&amp; &amp; {\overline{x_1} \lor x_3} \ar@{-}[ul] \ar@{-}[u] &amp; &amp; &amp; &amp; {x_2 \lor \overline{x_3}} \ar@{-}[ur] \ar@{-}[u] &amp;&amp; \\&#10;&amp; &amp; &amp; {x_3} \ar@{-}[ul] \ar@{-}[uu] &amp; &amp; {\overline{x_3}} \ar@{-}[ur] \ar@{-}[uu] &amp; &amp; &amp; \\&#10;&amp; &amp; &amp; &amp; \bot \ar@{-}[ul] \ar@{-}[ur] &amp; &amp; &amp; &amp; \\&#10;} \]&#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 \chi : V \to \mathbb{GF}(2) $&#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e$&#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oplus_{e \sim v} x_e = \chi(v) $&#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v \in V $&#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e \in E $&#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hi$&#10;&#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25460</TotalTime>
  <Words>3802</Words>
  <Application>Microsoft Office PowerPoint</Application>
  <PresentationFormat>On-screen Show (4:3)</PresentationFormat>
  <Paragraphs>529</Paragraphs>
  <Slides>63</Slides>
  <Notes>24</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Time-Space Tradeoffs  in Resolution: Lower Bounds for Superlinear Space</vt:lpstr>
      <vt:lpstr>Resolution</vt:lpstr>
      <vt:lpstr>PowerPoint Presentation</vt:lpstr>
      <vt:lpstr>SAT Solvers</vt:lpstr>
      <vt:lpstr>SAT Solvers</vt:lpstr>
      <vt:lpstr>Connection with Resolution</vt:lpstr>
      <vt:lpstr>Connection with Resolution</vt:lpstr>
      <vt:lpstr>Size-Space Tradeoffs</vt:lpstr>
      <vt:lpstr>Size-Space Tradeoffs</vt:lpstr>
      <vt:lpstr>Tradeoffs for Regular Resolution</vt:lpstr>
      <vt:lpstr>Space in Resolution</vt:lpstr>
      <vt:lpstr>Tseitin Tautologies</vt:lpstr>
      <vt:lpstr>Tseitin Tautologies</vt:lpstr>
      <vt:lpstr>Graph</vt:lpstr>
      <vt:lpstr>A Refutation</vt:lpstr>
      <vt:lpstr>A Different Refutation</vt:lpstr>
      <vt:lpstr>Complexity Measure</vt:lpstr>
      <vt:lpstr>Critical Set Examples</vt:lpstr>
      <vt:lpstr>Critical Set Examples</vt:lpstr>
      <vt:lpstr>Critical Set Examples</vt:lpstr>
      <vt:lpstr>Critical Set Examples</vt:lpstr>
      <vt:lpstr>Complexity Measure</vt:lpstr>
      <vt:lpstr>Complexity vs. Time</vt:lpstr>
      <vt:lpstr>Complexity vs. Time</vt:lpstr>
      <vt:lpstr>Two Possibilities</vt:lpstr>
      <vt:lpstr>Two Possibilities</vt:lpstr>
      <vt:lpstr>Medium Sets have large Boundary</vt:lpstr>
      <vt:lpstr>Medium Sets have large Boundary</vt:lpstr>
      <vt:lpstr>Intuition</vt:lpstr>
      <vt:lpstr>Idea: Random Restrictions</vt:lpstr>
      <vt:lpstr>Intuition</vt:lpstr>
      <vt:lpstr>Intuition</vt:lpstr>
      <vt:lpstr>Extended Isoperimetric Inequality</vt:lpstr>
      <vt:lpstr>Restrictions</vt:lpstr>
      <vt:lpstr>Analysis</vt:lpstr>
      <vt:lpstr>Analysis</vt:lpstr>
      <vt:lpstr>Time Space Tradeoff</vt:lpstr>
      <vt:lpstr>Regular Resolution </vt:lpstr>
      <vt:lpstr>Open Questions</vt:lpstr>
      <vt:lpstr>Thanks!</vt:lpstr>
      <vt:lpstr>PowerPoint Presentation</vt:lpstr>
      <vt:lpstr>PowerPoint Presentation</vt:lpstr>
      <vt:lpstr>PowerPoint Presentation</vt:lpstr>
      <vt:lpstr>Regular Resolution</vt:lpstr>
      <vt:lpstr>Regular Resolution</vt:lpstr>
      <vt:lpstr>Definition: Adversary Strategy</vt:lpstr>
      <vt:lpstr>Adversary Examples</vt:lpstr>
      <vt:lpstr>Adversary Examples</vt:lpstr>
      <vt:lpstr>Adversary Examples</vt:lpstr>
      <vt:lpstr>Adversary Examples</vt:lpstr>
      <vt:lpstr>Observations</vt:lpstr>
      <vt:lpstr>Main Lemma</vt:lpstr>
      <vt:lpstr>Consequences of Main Lemma</vt:lpstr>
      <vt:lpstr>Consequences of Main Lemma</vt:lpstr>
      <vt:lpstr>Consequences of Main Lemma</vt:lpstr>
      <vt:lpstr>Subdivision idea</vt:lpstr>
      <vt:lpstr>Main Idea for Harder Tradeoff</vt:lpstr>
      <vt:lpstr>Main Idea for Harder Tradeoff</vt:lpstr>
      <vt:lpstr>Main Idea for Harder Tradeoff</vt:lpstr>
      <vt:lpstr>Main Idea for Harder Tradeoff</vt:lpstr>
      <vt:lpstr>Main Idea for Harder Tradeoff</vt:lpstr>
      <vt:lpstr>Main Idea for Harder Tradeoff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graduser</cp:lastModifiedBy>
  <cp:revision>701</cp:revision>
  <cp:lastPrinted>2011-04-12T22:37:31Z</cp:lastPrinted>
  <dcterms:created xsi:type="dcterms:W3CDTF">2011-04-08T18:48:03Z</dcterms:created>
  <dcterms:modified xsi:type="dcterms:W3CDTF">2011-10-03T07:32:54Z</dcterms:modified>
</cp:coreProperties>
</file>