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71"/>
  </p:notesMasterIdLst>
  <p:sldIdLst>
    <p:sldId id="366" r:id="rId3"/>
    <p:sldId id="256" r:id="rId4"/>
    <p:sldId id="369" r:id="rId5"/>
    <p:sldId id="635" r:id="rId6"/>
    <p:sldId id="636" r:id="rId7"/>
    <p:sldId id="513" r:id="rId8"/>
    <p:sldId id="644" r:id="rId9"/>
    <p:sldId id="641" r:id="rId10"/>
    <p:sldId id="642" r:id="rId11"/>
    <p:sldId id="643" r:id="rId12"/>
    <p:sldId id="557" r:id="rId13"/>
    <p:sldId id="558" r:id="rId14"/>
    <p:sldId id="559" r:id="rId15"/>
    <p:sldId id="514" r:id="rId16"/>
    <p:sldId id="515" r:id="rId17"/>
    <p:sldId id="516" r:id="rId18"/>
    <p:sldId id="517" r:id="rId19"/>
    <p:sldId id="621" r:id="rId20"/>
    <p:sldId id="504" r:id="rId21"/>
    <p:sldId id="505" r:id="rId22"/>
    <p:sldId id="506" r:id="rId23"/>
    <p:sldId id="507" r:id="rId24"/>
    <p:sldId id="508" r:id="rId25"/>
    <p:sldId id="620" r:id="rId26"/>
    <p:sldId id="592" r:id="rId27"/>
    <p:sldId id="593" r:id="rId28"/>
    <p:sldId id="594" r:id="rId29"/>
    <p:sldId id="596" r:id="rId30"/>
    <p:sldId id="578" r:id="rId31"/>
    <p:sldId id="579" r:id="rId32"/>
    <p:sldId id="580" r:id="rId33"/>
    <p:sldId id="581" r:id="rId34"/>
    <p:sldId id="582" r:id="rId35"/>
    <p:sldId id="583" r:id="rId36"/>
    <p:sldId id="622" r:id="rId37"/>
    <p:sldId id="639" r:id="rId38"/>
    <p:sldId id="640" r:id="rId39"/>
    <p:sldId id="492" r:id="rId40"/>
    <p:sldId id="567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27" r:id="rId50"/>
    <p:sldId id="518" r:id="rId51"/>
    <p:sldId id="529" r:id="rId52"/>
    <p:sldId id="525" r:id="rId53"/>
    <p:sldId id="528" r:id="rId54"/>
    <p:sldId id="645" r:id="rId55"/>
    <p:sldId id="646" r:id="rId56"/>
    <p:sldId id="651" r:id="rId57"/>
    <p:sldId id="637" r:id="rId58"/>
    <p:sldId id="647" r:id="rId59"/>
    <p:sldId id="649" r:id="rId60"/>
    <p:sldId id="626" r:id="rId61"/>
    <p:sldId id="627" r:id="rId62"/>
    <p:sldId id="638" r:id="rId63"/>
    <p:sldId id="629" r:id="rId64"/>
    <p:sldId id="630" r:id="rId65"/>
    <p:sldId id="631" r:id="rId66"/>
    <p:sldId id="632" r:id="rId67"/>
    <p:sldId id="633" r:id="rId68"/>
    <p:sldId id="436" r:id="rId69"/>
    <p:sldId id="556" r:id="rId7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ms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806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Bitstream Vera Serif" charset="0"/>
                <a:cs typeface="Bitstream Vera Sans" charset="0"/>
              </a:defRPr>
            </a:lvl1pPr>
          </a:lstStyle>
          <a:p>
            <a:fld id="{020E8576-0047-EC49-9624-9063811F19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5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65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65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65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65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D1F28408-CF7F-8841-9B1E-6453F24B95B6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1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011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F62D7F8C-7AEA-7841-A0D4-EF9320941E5C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21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445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FECA58CE-5F2E-9244-AD5A-DD5226B27EF8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22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547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9670AF1B-8E5D-C947-80AB-4B8C7BCB26DD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23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650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9670AF1B-8E5D-C947-80AB-4B8C7BCB26DD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24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650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066C2221-32B8-9348-A26C-9C827E76278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25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854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A97D4E9B-3ABE-174A-B10B-378707AA7624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26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957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5CF51148-9747-B14E-ABB4-B12368593789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27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059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CBB8A1-5A83-E545-A757-0776E9F963C9}" type="slidenum">
              <a:rPr lang="en-GB"/>
              <a:pPr/>
              <a:t>28</a:t>
            </a:fld>
            <a:endParaRPr lang="en-GB"/>
          </a:p>
        </p:txBody>
      </p:sp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14782-E267-2C4A-81FC-855D94D1E8BD}" type="slidenum">
              <a:rPr lang="en-GB"/>
              <a:pPr/>
              <a:t>29</a:t>
            </a:fld>
            <a:endParaRPr lang="en-GB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9B9A9-3169-9047-A85C-8DDFAF3FFF20}" type="slidenum">
              <a:rPr lang="en-GB"/>
              <a:pPr/>
              <a:t>30</a:t>
            </a:fld>
            <a:endParaRPr lang="en-GB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B170E70-303B-8048-923A-5A19022ADFC1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909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6A23F7-9CD7-4B4D-9B70-63B77986B0EB}" type="slidenum">
              <a:rPr lang="en-GB"/>
              <a:pPr/>
              <a:t>31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CBAAB-BD7A-BE4E-A5BE-54CC1546A5C7}" type="slidenum">
              <a:rPr lang="en-GB"/>
              <a:pPr/>
              <a:t>32</a:t>
            </a:fld>
            <a:endParaRPr lang="en-GB"/>
          </a:p>
        </p:txBody>
      </p:sp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56D071-72D1-5046-B26F-568611815570}" type="slidenum">
              <a:rPr lang="en-GB"/>
              <a:pPr/>
              <a:t>33</a:t>
            </a:fld>
            <a:endParaRPr lang="en-GB"/>
          </a:p>
        </p:txBody>
      </p:sp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8B28D8-8124-5F41-9B2F-ADD362F67CFE}" type="slidenum">
              <a:rPr lang="en-GB"/>
              <a:pPr/>
              <a:t>34</a:t>
            </a:fld>
            <a:endParaRPr lang="en-GB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11983-DF68-FA4C-A6B4-FBD702ABDDFF}" type="slidenum">
              <a:rPr lang="en-GB"/>
              <a:pPr/>
              <a:t>35</a:t>
            </a:fld>
            <a:endParaRPr lang="en-GB"/>
          </a:p>
        </p:txBody>
      </p:sp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11983-DF68-FA4C-A6B4-FBD702ABDDFF}" type="slidenum">
              <a:rPr lang="en-GB"/>
              <a:pPr/>
              <a:t>36</a:t>
            </a:fld>
            <a:endParaRPr lang="en-GB"/>
          </a:p>
        </p:txBody>
      </p:sp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11983-DF68-FA4C-A6B4-FBD702ABDDFF}" type="slidenum">
              <a:rPr lang="en-GB"/>
              <a:pPr/>
              <a:t>37</a:t>
            </a:fld>
            <a:endParaRPr lang="en-GB"/>
          </a:p>
        </p:txBody>
      </p:sp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8F99277E-9539-FD4B-AD70-B3233B57AA29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38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162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1BB44440-7CFB-3F48-BBA4-8C25DF6DF0A2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39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264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29ED22CD-2182-E94C-A025-CD48FF03AA22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40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366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3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D681AF40-788F-D44A-B086-8C6612CC31E1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41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469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D1FCCBAA-E223-C846-9D29-CE6167F0A94D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42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571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F636CEF0-598D-144C-AED9-B30D6AADAEC9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43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674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531D519D-62FA-E443-B19A-A2C3FEE1C5E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44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77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3E4F44E-2BD6-AA49-8E98-9BF496673D12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45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878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143A2D8-6FF4-B141-81E8-A7BC35CC11B8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46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98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7ADBC1E5-D2DF-AE4F-AAE0-BDD0D1386C2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47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083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01FA4EF0-E8A4-3944-9423-5C7085A26F53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50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186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1DD74DCB-AF0B-5F42-8365-96A1800106D4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51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28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588D4FA-7D21-644D-9425-AA43C3F12C8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52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39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A32AB88C-5560-2D4B-98F1-0C94B5235FEE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4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495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588D4FA-7D21-644D-9425-AA43C3F12C8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56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39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588D4FA-7D21-644D-9425-AA43C3F12C8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57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39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C588D4FA-7D21-644D-9425-AA43C3F12C8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58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239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59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60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61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62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63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64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65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A32AB88C-5560-2D4B-98F1-0C94B5235FEE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5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495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60AE5E75-C9FB-F14C-8A08-0487BC920A97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66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42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7C716A91-B426-EC4F-B472-2270F339ABDE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67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5053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0A1B63D3-DAA3-614A-80F9-D887A5268384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68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5155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0F506CFE-1F1E-E947-AF60-5F7311E9A0C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6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933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0F506CFE-1F1E-E947-AF60-5F7311E9A0CA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7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9933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5F1D1CB7-C802-6D43-9F24-ACE6847BDDC0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19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240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8000"/>
              </a:lnSpc>
            </a:pPr>
            <a:fld id="{9C3486F1-25DE-3846-9358-1B1C84874EDE}" type="slidenum">
              <a:rPr lang="en-GB" sz="1200">
                <a:solidFill>
                  <a:srgbClr val="000000"/>
                </a:solidFill>
                <a:latin typeface="Bitstream Vera Serif" charset="0"/>
                <a:cs typeface="Bitstream Vera Sans" charset="0"/>
              </a:rPr>
              <a:pPr eaLnBrk="1">
                <a:lnSpc>
                  <a:spcPct val="98000"/>
                </a:lnSpc>
              </a:pPr>
              <a:t>20</a:t>
            </a:fld>
            <a:endParaRPr lang="en-GB" sz="1200">
              <a:solidFill>
                <a:srgbClr val="000000"/>
              </a:solidFill>
              <a:latin typeface="Bitstream Vera Serif" charset="0"/>
              <a:cs typeface="Bitstream Vera Sans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342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A4A2C-7372-EF4E-8F3B-C174FA357A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0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5C244-4277-A340-98B8-2577042257F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304800"/>
            <a:ext cx="1712912" cy="60166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4989513" cy="60166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1CEF4-BE6D-2040-8E63-BCD054B6D92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02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5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92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B2872-A23D-4844-BC04-F50CBFE04C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98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85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799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799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4949825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31901-09E0-414A-B243-38BF491C997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209800"/>
            <a:ext cx="27035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0513" y="2209800"/>
            <a:ext cx="27035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A5D3B-9BAC-794D-97EA-37C99C58B5C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7826-DFEC-8A4A-BC43-BE014F2AB1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6F20F-3478-3D47-A520-52BD68516F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6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E5AFB-7A96-764E-AEC6-50A2D435DF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50E10-0B33-5E4B-9B7B-0677C8E419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0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850D0-EE02-2D40-B2FF-C28339DCF9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8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854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209800"/>
            <a:ext cx="5559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948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172200"/>
            <a:ext cx="454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CCCCCC"/>
                </a:solidFill>
                <a:latin typeface="Arial" charset="0"/>
                <a:cs typeface="Bitstream Vera Sans" charset="0"/>
              </a:defRPr>
            </a:lvl1pPr>
          </a:lstStyle>
          <a:p>
            <a:fld id="{D2551579-4466-2A4C-AA45-93EDDBB2819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0" y="1905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-5400000">
            <a:off x="8224838" y="1436687"/>
            <a:ext cx="152400" cy="1746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03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400000" flipH="1">
            <a:off x="8528051" y="1436687"/>
            <a:ext cx="152400" cy="1746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228600" y="3200400"/>
            <a:ext cx="1749425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EE1520"/>
                </a:solidFill>
                <a:latin typeface="+mn-lt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5pPr>
      <a:lvl6pPr marL="25146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6pPr>
      <a:lvl7pPr marL="29718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7pPr>
      <a:lvl8pPr marL="34290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8pPr>
      <a:lvl9pPr marL="38862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80808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80808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47800"/>
            <a:ext cx="494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948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FFFFFF"/>
          </a:solidFill>
          <a:latin typeface="Arial" pitchFamily="-65" charset="0"/>
          <a:ea typeface="ＭＳ Ｐゴシック" charset="0"/>
          <a:cs typeface="msgothic" charset="0"/>
        </a:defRPr>
      </a:lvl5pPr>
      <a:lvl6pPr marL="25146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6pPr>
      <a:lvl7pPr marL="29718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7pPr>
      <a:lvl8pPr marL="34290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8pPr>
      <a:lvl9pPr marL="3886200" indent="-228600" algn="l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000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80808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80808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8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600">
          <a:solidFill>
            <a:srgbClr val="80808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mailto:aeckford@yorku.c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303C94E7-C858-6448-9CE3-EC9D73772199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1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50838"/>
            <a:ext cx="6858000" cy="1141412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5479" y="3198168"/>
            <a:ext cx="2173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case-14Oct2011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79" y="629306"/>
            <a:ext cx="3498071" cy="599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647" y="2791828"/>
            <a:ext cx="3129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 now for something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ompletely different.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Identity: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Receiving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0900" y="2655888"/>
            <a:ext cx="23304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Measure identity of arrivals</a:t>
            </a:r>
          </a:p>
        </p:txBody>
      </p:sp>
      <p:cxnSp>
        <p:nvCxnSpPr>
          <p:cNvPr id="20486" name="Straight Arrow Connector 16"/>
          <p:cNvCxnSpPr>
            <a:cxnSpLocks noChangeShapeType="1"/>
          </p:cNvCxnSpPr>
          <p:nvPr/>
        </p:nvCxnSpPr>
        <p:spPr bwMode="auto">
          <a:xfrm>
            <a:off x="4311650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0487" name="Straight Arrow Connector 7"/>
          <p:cNvCxnSpPr>
            <a:cxnSpLocks noChangeShapeType="1"/>
            <a:stCxn id="11" idx="2"/>
          </p:cNvCxnSpPr>
          <p:nvPr/>
        </p:nvCxnSpPr>
        <p:spPr bwMode="auto">
          <a:xfrm>
            <a:off x="4556125" y="3286125"/>
            <a:ext cx="792163" cy="5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88" name="Isosceles Triangle 12"/>
          <p:cNvSpPr>
            <a:spLocks noChangeArrowheads="1"/>
          </p:cNvSpPr>
          <p:nvPr/>
        </p:nvSpPr>
        <p:spPr bwMode="auto">
          <a:xfrm>
            <a:off x="5418138" y="3763963"/>
            <a:ext cx="279400" cy="3016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Quantity: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Sending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no molecules</a:t>
            </a:r>
          </a:p>
        </p:txBody>
      </p:sp>
      <p:cxnSp>
        <p:nvCxnSpPr>
          <p:cNvPr id="7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1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133725" y="3890963"/>
            <a:ext cx="176213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cxnSp>
        <p:nvCxnSpPr>
          <p:cNvPr id="16390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lots of molecules</a:t>
            </a:r>
          </a:p>
        </p:txBody>
      </p:sp>
      <p:cxnSp>
        <p:nvCxnSpPr>
          <p:cNvPr id="16392" name="Straight Arrow Connector 11"/>
          <p:cNvCxnSpPr>
            <a:cxnSpLocks noChangeShapeType="1"/>
          </p:cNvCxnSpPr>
          <p:nvPr/>
        </p:nvCxnSpPr>
        <p:spPr bwMode="auto">
          <a:xfrm>
            <a:off x="3414713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6393" name="Oval 12"/>
          <p:cNvSpPr>
            <a:spLocks noChangeArrowheads="1"/>
          </p:cNvSpPr>
          <p:nvPr/>
        </p:nvSpPr>
        <p:spPr bwMode="auto">
          <a:xfrm>
            <a:off x="3135313" y="3659188"/>
            <a:ext cx="174625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4" name="Oval 13"/>
          <p:cNvSpPr>
            <a:spLocks noChangeArrowheads="1"/>
          </p:cNvSpPr>
          <p:nvPr/>
        </p:nvSpPr>
        <p:spPr bwMode="auto">
          <a:xfrm>
            <a:off x="3135313" y="4206875"/>
            <a:ext cx="174625" cy="1635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5" name="Oval 14"/>
          <p:cNvSpPr>
            <a:spLocks noChangeArrowheads="1"/>
          </p:cNvSpPr>
          <p:nvPr/>
        </p:nvSpPr>
        <p:spPr bwMode="auto">
          <a:xfrm>
            <a:off x="3100388" y="3414713"/>
            <a:ext cx="174625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6" name="Oval 15"/>
          <p:cNvSpPr>
            <a:spLocks noChangeArrowheads="1"/>
          </p:cNvSpPr>
          <p:nvPr/>
        </p:nvSpPr>
        <p:spPr bwMode="auto">
          <a:xfrm>
            <a:off x="3100388" y="4451350"/>
            <a:ext cx="174625" cy="1635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Receiving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5429250" y="3868738"/>
            <a:ext cx="176213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Measure number arriving</a:t>
            </a:r>
          </a:p>
        </p:txBody>
      </p:sp>
      <p:cxnSp>
        <p:nvCxnSpPr>
          <p:cNvPr id="17415" name="Straight Arrow Connector 11"/>
          <p:cNvCxnSpPr>
            <a:cxnSpLocks noChangeShapeType="1"/>
          </p:cNvCxnSpPr>
          <p:nvPr/>
        </p:nvCxnSpPr>
        <p:spPr bwMode="auto">
          <a:xfrm>
            <a:off x="4427538" y="3949700"/>
            <a:ext cx="944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17416" name="Straight Arrow Connector 12"/>
          <p:cNvCxnSpPr>
            <a:cxnSpLocks noChangeShapeType="1"/>
            <a:stCxn id="11" idx="2"/>
          </p:cNvCxnSpPr>
          <p:nvPr/>
        </p:nvCxnSpPr>
        <p:spPr bwMode="auto">
          <a:xfrm>
            <a:off x="4475163" y="3016250"/>
            <a:ext cx="954087" cy="782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5429250" y="4113213"/>
            <a:ext cx="176213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21507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0</a:t>
            </a: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133725" y="3890963"/>
            <a:ext cx="176213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cxnSp>
        <p:nvCxnSpPr>
          <p:cNvPr id="21510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a molecule now</a:t>
            </a:r>
          </a:p>
        </p:txBody>
      </p:sp>
      <p:cxnSp>
        <p:nvCxnSpPr>
          <p:cNvPr id="21512" name="Straight Arrow Connector 11"/>
          <p:cNvCxnSpPr>
            <a:cxnSpLocks noChangeShapeType="1"/>
          </p:cNvCxnSpPr>
          <p:nvPr/>
        </p:nvCxnSpPr>
        <p:spPr bwMode="auto">
          <a:xfrm>
            <a:off x="3414713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1</a:t>
            </a:r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3133725" y="3890963"/>
            <a:ext cx="176213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WAIT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1</a:t>
            </a:r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3133725" y="3890963"/>
            <a:ext cx="176213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cxnSp>
        <p:nvCxnSpPr>
          <p:cNvPr id="23558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at time T&gt;0</a:t>
            </a:r>
          </a:p>
        </p:txBody>
      </p:sp>
      <p:cxnSp>
        <p:nvCxnSpPr>
          <p:cNvPr id="23560" name="Straight Arrow Connector 11"/>
          <p:cNvCxnSpPr>
            <a:cxnSpLocks noChangeShapeType="1"/>
          </p:cNvCxnSpPr>
          <p:nvPr/>
        </p:nvCxnSpPr>
        <p:spPr bwMode="auto">
          <a:xfrm>
            <a:off x="3414713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Receiving</a:t>
            </a: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5429250" y="3868738"/>
            <a:ext cx="176213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7388" y="2655888"/>
            <a:ext cx="2493962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Measure arrival time</a:t>
            </a:r>
          </a:p>
        </p:txBody>
      </p:sp>
      <p:cxnSp>
        <p:nvCxnSpPr>
          <p:cNvPr id="24583" name="Straight Arrow Connector 11"/>
          <p:cNvCxnSpPr>
            <a:cxnSpLocks noChangeShapeType="1"/>
          </p:cNvCxnSpPr>
          <p:nvPr/>
        </p:nvCxnSpPr>
        <p:spPr bwMode="auto">
          <a:xfrm>
            <a:off x="4427538" y="3949700"/>
            <a:ext cx="944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4584" name="Straight Arrow Connector 12"/>
          <p:cNvCxnSpPr>
            <a:cxnSpLocks noChangeShapeType="1"/>
            <a:stCxn id="11" idx="2"/>
          </p:cNvCxnSpPr>
          <p:nvPr/>
        </p:nvCxnSpPr>
        <p:spPr bwMode="auto">
          <a:xfrm>
            <a:off x="4475163" y="3016250"/>
            <a:ext cx="954087" cy="782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1108075" y="1625600"/>
            <a:ext cx="69342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484" rIns="0" bIns="0"/>
          <a:lstStyle>
            <a:lvl1pPr marL="342900" indent="-342900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450"/>
              </a:spcBef>
            </a:pPr>
            <a:endParaRPr lang="en-US" sz="4800" b="1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endParaRPr lang="en-US" b="1" dirty="0" smtClean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r>
              <a:rPr lang="en-US" b="1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“All models are wrong,</a:t>
            </a: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r>
              <a:rPr lang="en-US" b="1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but some are useful”</a:t>
            </a: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 algn="ctr">
              <a:lnSpc>
                <a:spcPct val="87000"/>
              </a:lnSpc>
              <a:spcBef>
                <a:spcPts val="450"/>
              </a:spcBef>
            </a:pPr>
            <a:r>
              <a:rPr lang="en-US" b="1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-- George Box</a:t>
            </a:r>
            <a:endParaRPr lang="en-US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2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ED2E8E14-20C1-E74A-BF55-A69F47BC5AE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19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492250"/>
            <a:ext cx="8078788" cy="1144588"/>
          </a:xfrm>
        </p:spPr>
        <p:txBody>
          <a:bodyPr tIns="39312"/>
          <a:lstStyle/>
          <a:p>
            <a:pPr eaLnBrk="1" hangingPunct="1"/>
            <a:r>
              <a:rPr lang="en-US" sz="3600" b="1" dirty="0" smtClean="0">
                <a:latin typeface="Arial" charset="0"/>
                <a:cs typeface="msgothic" charset="0"/>
              </a:rPr>
              <a:t>Models and Capacities</a:t>
            </a:r>
            <a:br>
              <a:rPr lang="en-US" sz="3600" b="1" dirty="0" smtClean="0">
                <a:latin typeface="Arial" charset="0"/>
                <a:cs typeface="msgothic" charset="0"/>
              </a:rPr>
            </a:br>
            <a:r>
              <a:rPr lang="en-US" sz="3600" b="1" dirty="0" smtClean="0">
                <a:latin typeface="Arial" charset="0"/>
                <a:cs typeface="msgothic" charset="0"/>
              </a:rPr>
              <a:t>of Molecular Communication</a:t>
            </a:r>
            <a:endParaRPr lang="en-US" sz="3600" b="1" dirty="0">
              <a:latin typeface="Arial" charset="0"/>
              <a:cs typeface="msgothic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3124200"/>
            <a:ext cx="6400800" cy="1684338"/>
          </a:xfrm>
        </p:spPr>
        <p:txBody>
          <a:bodyPr tIns="26208" anchor="ctr"/>
          <a:lstStyle/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Arial" charset="0"/>
                <a:cs typeface="msgothic" charset="0"/>
              </a:rPr>
              <a:t>Andrew W. Eckford</a:t>
            </a:r>
            <a:endParaRPr lang="en-GB" sz="1600" dirty="0">
              <a:solidFill>
                <a:srgbClr val="FFFFFF"/>
              </a:solidFill>
              <a:latin typeface="Arial" charset="0"/>
              <a:cs typeface="msgothic" charset="0"/>
            </a:endParaRP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1200" dirty="0">
                <a:solidFill>
                  <a:srgbClr val="FFFFFF"/>
                </a:solidFill>
                <a:latin typeface="Arial" charset="0"/>
                <a:cs typeface="msgothic" charset="0"/>
              </a:rPr>
              <a:t>Department of Computer Science and Engineering, York University</a:t>
            </a: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1200" dirty="0" smtClean="0">
              <a:solidFill>
                <a:srgbClr val="FFFFFF"/>
              </a:solidFill>
              <a:latin typeface="Arial" charset="0"/>
              <a:cs typeface="msgothic" charset="0"/>
            </a:endParaRP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1200" dirty="0">
              <a:solidFill>
                <a:srgbClr val="FFFFFF"/>
              </a:solidFill>
              <a:latin typeface="Arial" charset="0"/>
              <a:cs typeface="msgothic" charset="0"/>
            </a:endParaRP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1200" i="1" dirty="0">
                <a:solidFill>
                  <a:srgbClr val="FFFFFF"/>
                </a:solidFill>
                <a:latin typeface="Arial" charset="0"/>
                <a:cs typeface="msgothic" charset="0"/>
              </a:rPr>
              <a:t>Joint work with: </a:t>
            </a: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1200" i="1" dirty="0" smtClean="0">
                <a:solidFill>
                  <a:srgbClr val="FFFFFF"/>
                </a:solidFill>
                <a:latin typeface="Arial" charset="0"/>
                <a:cs typeface="msgothic" charset="0"/>
              </a:rPr>
              <a:t>L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  <a:cs typeface="msgothic" charset="0"/>
              </a:rPr>
              <a:t>. Cui, York University </a:t>
            </a: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1200" i="1" dirty="0" smtClean="0">
                <a:solidFill>
                  <a:srgbClr val="FFFFFF"/>
                </a:solidFill>
                <a:latin typeface="Arial" charset="0"/>
                <a:cs typeface="msgothic" charset="0"/>
              </a:rPr>
              <a:t>P</a:t>
            </a:r>
            <a:r>
              <a:rPr lang="en-GB" sz="1200" i="1" dirty="0" smtClean="0">
                <a:solidFill>
                  <a:srgbClr val="FFFFFF"/>
                </a:solidFill>
                <a:latin typeface="Arial" charset="0"/>
                <a:cs typeface="msgothic" charset="0"/>
              </a:rPr>
              <a:t>. Thomas and R. Snyder, Case Western Reserve University</a:t>
            </a:r>
            <a:endParaRPr lang="en-GB" sz="1200" i="1" dirty="0">
              <a:solidFill>
                <a:srgbClr val="FFFFFF"/>
              </a:solidFill>
              <a:latin typeface="Arial" charset="0"/>
              <a:cs typeface="msgothic" charset="0"/>
            </a:endParaRPr>
          </a:p>
          <a:p>
            <a:pPr marL="0" indent="0" eaLnBrk="1" hangingPunct="1">
              <a:spcBef>
                <a:spcPts val="4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1200" dirty="0">
              <a:solidFill>
                <a:srgbClr val="FFFFFF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151B25D0-C2A3-014F-A1A3-66773D23D6BA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20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1)	Transmitter and receiver are perfectly synchronized.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2901654A-1B28-4B49-8A06-2490F870C31E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21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1)	Transmitter and receiver are perfectly synchronized.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buFont typeface="Times New Roman" charset="0"/>
              <a:buAutoNum type="arabicParenR" startA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Transmitter perfectly controls the release times and physical 		state of transmitted particles.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D1C81D7D-DCD2-F547-B5F6-F184C7EF24C0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22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1)	Transmitter and receiver are perfectly synchronized.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2)	Transmitter perfectly controls the release times and physical 		state of transmitted particles.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3)	Receiver perfectly measures the arrival time and physical state 		of any particle that crosses the boundary.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6069CC6C-DE78-CB4C-8798-FB1BD7BCC6BA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23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1)	Transmitter and receiver are perfectly synchronized.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2)	Transmitter perfectly controls the release times and physical 		state of transmitted particles.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3)	Receiver perfectly measures the arrival time and physical state 		of any particle that crosses the boundary.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4)	Receiver immediately absorbs (i.e., removes from the system) 		any particle that crosses the boundary.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6069CC6C-DE78-CB4C-8798-FB1BD7BCC6BA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24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Ideal System Model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36242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In an ideal system: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1)	Transmitter and receiver are perfectly synchronized.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2)	Transmitter perfectly controls the release times and physical 		state of transmitted particles.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3)	Receiver perfectly measures the arrival time and physical state 		of any particle that crosses the boundary.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msgothic" charset="0"/>
              </a:rPr>
              <a:t>4)	Receiver immediately absorbs (i.e., removes from the system) 		any particle that crosses the boundary.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46614" y="2723177"/>
            <a:ext cx="7379268" cy="2208290"/>
          </a:xfrm>
          <a:prstGeom prst="rect">
            <a:avLst/>
          </a:prstGeom>
          <a:solidFill>
            <a:schemeClr val="bg1">
              <a:alpha val="67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225" y="3512670"/>
            <a:ext cx="6933079" cy="46166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Everything is perfect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66937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9FB6B1F0-36D1-714E-9F58-62366625B82C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25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Ideal System Model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Rx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484" rIns="0" bIns="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7000"/>
              </a:lnSpc>
              <a:spcBef>
                <a:spcPts val="45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Two-dimensional Brownian motion</a:t>
            </a: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88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05F8D577-FF4F-FF40-9CE9-79746D0FACD7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26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Ideal System Model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Rx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>
              <a:gd name="T0" fmla="*/ 141206442 w 7476"/>
              <a:gd name="T1" fmla="*/ 302292698 h 4090"/>
              <a:gd name="T2" fmla="*/ 45211832 w 7476"/>
              <a:gd name="T3" fmla="*/ 361715279 h 4090"/>
              <a:gd name="T4" fmla="*/ 186936569 w 7476"/>
              <a:gd name="T5" fmla="*/ 361715279 h 4090"/>
              <a:gd name="T6" fmla="*/ 196004922 w 7476"/>
              <a:gd name="T7" fmla="*/ 466708570 h 4090"/>
              <a:gd name="T8" fmla="*/ 282931179 w 7476"/>
              <a:gd name="T9" fmla="*/ 343461521 h 4090"/>
              <a:gd name="T10" fmla="*/ 392528139 w 7476"/>
              <a:gd name="T11" fmla="*/ 357184222 h 4090"/>
              <a:gd name="T12" fmla="*/ 497720316 w 7476"/>
              <a:gd name="T13" fmla="*/ 457646456 h 4090"/>
              <a:gd name="T14" fmla="*/ 538786873 w 7476"/>
              <a:gd name="T15" fmla="*/ 316015399 h 4090"/>
              <a:gd name="T16" fmla="*/ 442792263 w 7476"/>
              <a:gd name="T17" fmla="*/ 183576346 h 4090"/>
              <a:gd name="T18" fmla="*/ 602783280 w 7476"/>
              <a:gd name="T19" fmla="*/ 169853644 h 4090"/>
              <a:gd name="T20" fmla="*/ 703311886 w 7476"/>
              <a:gd name="T21" fmla="*/ 316015399 h 4090"/>
              <a:gd name="T22" fmla="*/ 589051356 w 7476"/>
              <a:gd name="T23" fmla="*/ 261253405 h 4090"/>
              <a:gd name="T24" fmla="*/ 657581760 w 7476"/>
              <a:gd name="T25" fmla="*/ 137876465 h 4090"/>
              <a:gd name="T26" fmla="*/ 703311886 w 7476"/>
              <a:gd name="T27" fmla="*/ 41945648 h 4090"/>
              <a:gd name="T28" fmla="*/ 771842290 w 7476"/>
              <a:gd name="T29" fmla="*/ 183576346 h 4090"/>
              <a:gd name="T30" fmla="*/ 790108570 w 7476"/>
              <a:gd name="T31" fmla="*/ 325207403 h 4090"/>
              <a:gd name="T32" fmla="*/ 694243533 w 7476"/>
              <a:gd name="T33" fmla="*/ 439392339 h 4090"/>
              <a:gd name="T34" fmla="*/ 835838696 w 7476"/>
              <a:gd name="T35" fmla="*/ 421008690 h 4090"/>
              <a:gd name="T36" fmla="*/ 941031233 w 7476"/>
              <a:gd name="T37" fmla="*/ 402754572 h 4090"/>
              <a:gd name="T38" fmla="*/ 968365507 w 7476"/>
              <a:gd name="T39" fmla="*/ 384500814 h 40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76"/>
              <a:gd name="T61" fmla="*/ 0 h 4090"/>
              <a:gd name="T62" fmla="*/ 7476 w 7476"/>
              <a:gd name="T63" fmla="*/ 4090 h 40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484" rIns="0" bIns="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7000"/>
              </a:lnSpc>
              <a:spcBef>
                <a:spcPts val="45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Two-dimensional Brownian motion</a:t>
            </a: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60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0829E3D3-C986-B444-A865-A42941B8A0E5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27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Ideal System Model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Rx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>
              <a:gd name="T0" fmla="*/ 141206442 w 7476"/>
              <a:gd name="T1" fmla="*/ 302292698 h 4090"/>
              <a:gd name="T2" fmla="*/ 45211832 w 7476"/>
              <a:gd name="T3" fmla="*/ 361715279 h 4090"/>
              <a:gd name="T4" fmla="*/ 186936569 w 7476"/>
              <a:gd name="T5" fmla="*/ 361715279 h 4090"/>
              <a:gd name="T6" fmla="*/ 196004922 w 7476"/>
              <a:gd name="T7" fmla="*/ 466708570 h 4090"/>
              <a:gd name="T8" fmla="*/ 282931179 w 7476"/>
              <a:gd name="T9" fmla="*/ 343461521 h 4090"/>
              <a:gd name="T10" fmla="*/ 392528139 w 7476"/>
              <a:gd name="T11" fmla="*/ 357184222 h 4090"/>
              <a:gd name="T12" fmla="*/ 497720316 w 7476"/>
              <a:gd name="T13" fmla="*/ 457646456 h 4090"/>
              <a:gd name="T14" fmla="*/ 538786873 w 7476"/>
              <a:gd name="T15" fmla="*/ 316015399 h 4090"/>
              <a:gd name="T16" fmla="*/ 442792263 w 7476"/>
              <a:gd name="T17" fmla="*/ 183576346 h 4090"/>
              <a:gd name="T18" fmla="*/ 602783280 w 7476"/>
              <a:gd name="T19" fmla="*/ 169853644 h 4090"/>
              <a:gd name="T20" fmla="*/ 703311886 w 7476"/>
              <a:gd name="T21" fmla="*/ 316015399 h 4090"/>
              <a:gd name="T22" fmla="*/ 589051356 w 7476"/>
              <a:gd name="T23" fmla="*/ 261253405 h 4090"/>
              <a:gd name="T24" fmla="*/ 657581760 w 7476"/>
              <a:gd name="T25" fmla="*/ 137876465 h 4090"/>
              <a:gd name="T26" fmla="*/ 703311886 w 7476"/>
              <a:gd name="T27" fmla="*/ 41945648 h 4090"/>
              <a:gd name="T28" fmla="*/ 771842290 w 7476"/>
              <a:gd name="T29" fmla="*/ 183576346 h 4090"/>
              <a:gd name="T30" fmla="*/ 790108570 w 7476"/>
              <a:gd name="T31" fmla="*/ 325207403 h 4090"/>
              <a:gd name="T32" fmla="*/ 694243533 w 7476"/>
              <a:gd name="T33" fmla="*/ 439392339 h 4090"/>
              <a:gd name="T34" fmla="*/ 835838696 w 7476"/>
              <a:gd name="T35" fmla="*/ 421008690 h 4090"/>
              <a:gd name="T36" fmla="*/ 941031233 w 7476"/>
              <a:gd name="T37" fmla="*/ 402754572 h 4090"/>
              <a:gd name="T38" fmla="*/ 968365507 w 7476"/>
              <a:gd name="T39" fmla="*/ 384500814 h 40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76"/>
              <a:gd name="T61" fmla="*/ 0 h 4090"/>
              <a:gd name="T62" fmla="*/ 7476 w 7476"/>
              <a:gd name="T63" fmla="*/ 4090 h 40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484" rIns="0" bIns="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7000"/>
              </a:lnSpc>
              <a:spcBef>
                <a:spcPts val="45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Two-dimensional Brownian motion</a:t>
            </a: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1" name="Text Box 20"/>
          <p:cNvSpPr txBox="1">
            <a:spLocks noChangeArrowheads="1"/>
          </p:cNvSpPr>
          <p:nvPr/>
        </p:nvSpPr>
        <p:spPr bwMode="auto">
          <a:xfrm>
            <a:off x="1117600" y="6054725"/>
            <a:ext cx="6934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484" rIns="0" bIns="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7000"/>
              </a:lnSpc>
              <a:spcBef>
                <a:spcPts val="45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Uncertainty in propagation is the main source of noise!</a:t>
            </a:r>
          </a:p>
          <a:p>
            <a:pPr>
              <a:lnSpc>
                <a:spcPct val="87000"/>
              </a:lnSpc>
              <a:spcBef>
                <a:spcPts val="450"/>
              </a:spcBef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62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FE8DCB1-1BF3-3247-8210-1D3E3DCF579B}" type="slidenum">
              <a:rPr lang="en-GB"/>
              <a:pPr/>
              <a:t>28</a:t>
            </a:fld>
            <a:endParaRPr lang="en-GB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6732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Theorem.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I(X;Y) is higher under the ideal system model than under </a:t>
            </a:r>
            <a:r>
              <a:rPr lang="en-US" i="1">
                <a:solidFill>
                  <a:srgbClr val="000000"/>
                </a:solidFill>
              </a:rPr>
              <a:t>any system model that abandons any of these assumptions.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i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02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E532F4-7900-D24E-9F39-3051355CEC33}" type="slidenum">
              <a:rPr lang="en-GB"/>
              <a:pPr/>
              <a:t>29</a:t>
            </a:fld>
            <a:endParaRPr lang="en-GB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285273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Theorem.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I(X;Y) is higher under the ideal system model than under </a:t>
            </a:r>
            <a:r>
              <a:rPr lang="en-US" i="1">
                <a:solidFill>
                  <a:srgbClr val="000000"/>
                </a:solidFill>
              </a:rPr>
              <a:t>any system model that abandons any of these assumptions.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i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Proof.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i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1, 2, 3: Obvious property of degraded channels.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4: ... a property of Brownian motion.</a:t>
            </a:r>
          </a:p>
        </p:txBody>
      </p:sp>
    </p:spTree>
    <p:extLst>
      <p:ext uri="{BB962C8B-B14F-4D97-AF65-F5344CB8AC3E}">
        <p14:creationId xmlns:p14="http://schemas.microsoft.com/office/powerpoint/2010/main" val="2633457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3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How do these things talk?</a:t>
            </a:r>
            <a:endParaRPr lang="en-GB" b="1" dirty="0">
              <a:latin typeface="Arial" charset="0"/>
              <a:cs typeface="msgothic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25" y="2439029"/>
            <a:ext cx="4270179" cy="35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B4AF46-A8BB-4F40-B4AB-B5043BB42CBA}" type="slidenum">
              <a:rPr lang="en-GB"/>
              <a:pPr/>
              <a:t>30</a:t>
            </a:fld>
            <a:endParaRPr lang="en-GB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Tx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Rx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/>
            <a:ahLst/>
            <a:cxnLst>
              <a:cxn ang="0">
                <a:pos x="1090" y="2335"/>
              </a:cxn>
              <a:cxn ang="0">
                <a:pos x="349" y="2794"/>
              </a:cxn>
              <a:cxn ang="0">
                <a:pos x="1443" y="2794"/>
              </a:cxn>
              <a:cxn ang="0">
                <a:pos x="1513" y="3605"/>
              </a:cxn>
              <a:cxn ang="0">
                <a:pos x="2184" y="2653"/>
              </a:cxn>
              <a:cxn ang="0">
                <a:pos x="3030" y="2759"/>
              </a:cxn>
              <a:cxn ang="0">
                <a:pos x="3842" y="3535"/>
              </a:cxn>
              <a:cxn ang="0">
                <a:pos x="4159" y="2441"/>
              </a:cxn>
              <a:cxn ang="0">
                <a:pos x="3418" y="1418"/>
              </a:cxn>
              <a:cxn ang="0">
                <a:pos x="4653" y="1312"/>
              </a:cxn>
              <a:cxn ang="0">
                <a:pos x="5429" y="2441"/>
              </a:cxn>
              <a:cxn ang="0">
                <a:pos x="4547" y="2018"/>
              </a:cxn>
              <a:cxn ang="0">
                <a:pos x="5076" y="1065"/>
              </a:cxn>
              <a:cxn ang="0">
                <a:pos x="5429" y="324"/>
              </a:cxn>
              <a:cxn ang="0">
                <a:pos x="5958" y="1418"/>
              </a:cxn>
              <a:cxn ang="0">
                <a:pos x="6099" y="2512"/>
              </a:cxn>
              <a:cxn ang="0">
                <a:pos x="5359" y="3394"/>
              </a:cxn>
              <a:cxn ang="0">
                <a:pos x="6452" y="3252"/>
              </a:cxn>
              <a:cxn ang="0">
                <a:pos x="7264" y="3111"/>
              </a:cxn>
              <a:cxn ang="0">
                <a:pos x="7475" y="2970"/>
              </a:cxn>
            </a:cxnLst>
            <a:rect l="0" t="0" r="r" b="b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9484" rIns="0" bIns="0">
            <a:prstTxWarp prst="textNoShape">
              <a:avLst/>
            </a:prstTxWarp>
          </a:bodyPr>
          <a:lstStyle/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Two-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dimensional Brownian motion</a:t>
            </a:r>
          </a:p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35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EB14B54-8F74-EF49-9738-5116A8E3DFE2}" type="slidenum">
              <a:rPr lang="en-GB"/>
              <a:pPr/>
              <a:t>31</a:t>
            </a:fld>
            <a:endParaRPr lang="en-GB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Tx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Rx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/>
            <a:ahLst/>
            <a:cxnLst>
              <a:cxn ang="0">
                <a:pos x="1090" y="2335"/>
              </a:cxn>
              <a:cxn ang="0">
                <a:pos x="349" y="2794"/>
              </a:cxn>
              <a:cxn ang="0">
                <a:pos x="1443" y="2794"/>
              </a:cxn>
              <a:cxn ang="0">
                <a:pos x="1513" y="3605"/>
              </a:cxn>
              <a:cxn ang="0">
                <a:pos x="2184" y="2653"/>
              </a:cxn>
              <a:cxn ang="0">
                <a:pos x="3030" y="2759"/>
              </a:cxn>
              <a:cxn ang="0">
                <a:pos x="3842" y="3535"/>
              </a:cxn>
              <a:cxn ang="0">
                <a:pos x="4159" y="2441"/>
              </a:cxn>
              <a:cxn ang="0">
                <a:pos x="3418" y="1418"/>
              </a:cxn>
              <a:cxn ang="0">
                <a:pos x="4653" y="1312"/>
              </a:cxn>
              <a:cxn ang="0">
                <a:pos x="5429" y="2441"/>
              </a:cxn>
              <a:cxn ang="0">
                <a:pos x="4547" y="2018"/>
              </a:cxn>
              <a:cxn ang="0">
                <a:pos x="5076" y="1065"/>
              </a:cxn>
              <a:cxn ang="0">
                <a:pos x="5429" y="324"/>
              </a:cxn>
              <a:cxn ang="0">
                <a:pos x="5958" y="1418"/>
              </a:cxn>
              <a:cxn ang="0">
                <a:pos x="6099" y="2512"/>
              </a:cxn>
              <a:cxn ang="0">
                <a:pos x="5359" y="3394"/>
              </a:cxn>
              <a:cxn ang="0">
                <a:pos x="6452" y="3252"/>
              </a:cxn>
              <a:cxn ang="0">
                <a:pos x="7264" y="3111"/>
              </a:cxn>
              <a:cxn ang="0">
                <a:pos x="7475" y="2970"/>
              </a:cxn>
            </a:cxnLst>
            <a:rect l="0" t="0" r="r" b="b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9484" rIns="0" bIns="0">
            <a:prstTxWarp prst="textNoShape">
              <a:avLst/>
            </a:prstTxWarp>
          </a:bodyPr>
          <a:lstStyle/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One-dimensional Brownian motion</a:t>
            </a:r>
          </a:p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45076" name="Freeform 20"/>
          <p:cNvSpPr>
            <a:spLocks noChangeArrowheads="1"/>
          </p:cNvSpPr>
          <p:nvPr/>
        </p:nvSpPr>
        <p:spPr bwMode="auto">
          <a:xfrm>
            <a:off x="6216650" y="4654550"/>
            <a:ext cx="1089025" cy="1341438"/>
          </a:xfrm>
          <a:custGeom>
            <a:avLst/>
            <a:gdLst/>
            <a:ahLst/>
            <a:cxnLst>
              <a:cxn ang="0">
                <a:pos x="1772" y="369"/>
              </a:cxn>
              <a:cxn ang="0">
                <a:pos x="2220" y="487"/>
              </a:cxn>
              <a:cxn ang="0">
                <a:pos x="1866" y="1125"/>
              </a:cxn>
              <a:cxn ang="0">
                <a:pos x="1157" y="1385"/>
              </a:cxn>
              <a:cxn ang="0">
                <a:pos x="1323" y="2070"/>
              </a:cxn>
              <a:cxn ang="0">
                <a:pos x="2031" y="1905"/>
              </a:cxn>
              <a:cxn ang="0">
                <a:pos x="2622" y="2543"/>
              </a:cxn>
              <a:cxn ang="0">
                <a:pos x="2173" y="3015"/>
              </a:cxn>
              <a:cxn ang="0">
                <a:pos x="1512" y="2590"/>
              </a:cxn>
              <a:cxn ang="0">
                <a:pos x="921" y="2283"/>
              </a:cxn>
              <a:cxn ang="0">
                <a:pos x="401" y="2897"/>
              </a:cxn>
              <a:cxn ang="0">
                <a:pos x="330" y="3488"/>
              </a:cxn>
              <a:cxn ang="0">
                <a:pos x="1039" y="3464"/>
              </a:cxn>
              <a:cxn ang="0">
                <a:pos x="1653" y="3299"/>
              </a:cxn>
              <a:cxn ang="0">
                <a:pos x="2362" y="3629"/>
              </a:cxn>
              <a:cxn ang="0">
                <a:pos x="2598" y="3700"/>
              </a:cxn>
              <a:cxn ang="0">
                <a:pos x="2835" y="3724"/>
              </a:cxn>
              <a:cxn ang="0">
                <a:pos x="3024" y="3724"/>
              </a:cxn>
            </a:cxnLst>
            <a:rect l="0" t="0" r="r" b="b"/>
            <a:pathLst>
              <a:path w="3025" h="3725">
                <a:moveTo>
                  <a:pt x="1772" y="369"/>
                </a:moveTo>
                <a:cubicBezTo>
                  <a:pt x="1798" y="0"/>
                  <a:pt x="2564" y="253"/>
                  <a:pt x="2220" y="487"/>
                </a:cubicBezTo>
                <a:cubicBezTo>
                  <a:pt x="1836" y="748"/>
                  <a:pt x="2406" y="1199"/>
                  <a:pt x="1866" y="1125"/>
                </a:cubicBezTo>
                <a:cubicBezTo>
                  <a:pt x="1563" y="1083"/>
                  <a:pt x="1284" y="1174"/>
                  <a:pt x="1157" y="1385"/>
                </a:cubicBezTo>
                <a:cubicBezTo>
                  <a:pt x="1035" y="1588"/>
                  <a:pt x="969" y="1969"/>
                  <a:pt x="1323" y="2070"/>
                </a:cubicBezTo>
                <a:cubicBezTo>
                  <a:pt x="1613" y="2152"/>
                  <a:pt x="1831" y="1659"/>
                  <a:pt x="2031" y="1905"/>
                </a:cubicBezTo>
                <a:cubicBezTo>
                  <a:pt x="2231" y="2150"/>
                  <a:pt x="2445" y="2317"/>
                  <a:pt x="2622" y="2543"/>
                </a:cubicBezTo>
                <a:cubicBezTo>
                  <a:pt x="2851" y="2834"/>
                  <a:pt x="2375" y="3022"/>
                  <a:pt x="2173" y="3015"/>
                </a:cubicBezTo>
                <a:cubicBezTo>
                  <a:pt x="1911" y="3005"/>
                  <a:pt x="1567" y="2880"/>
                  <a:pt x="1512" y="2590"/>
                </a:cubicBezTo>
                <a:cubicBezTo>
                  <a:pt x="1451" y="2268"/>
                  <a:pt x="1113" y="2178"/>
                  <a:pt x="921" y="2283"/>
                </a:cubicBezTo>
                <a:cubicBezTo>
                  <a:pt x="686" y="2411"/>
                  <a:pt x="722" y="2876"/>
                  <a:pt x="401" y="2897"/>
                </a:cubicBezTo>
                <a:cubicBezTo>
                  <a:pt x="63" y="2919"/>
                  <a:pt x="0" y="3423"/>
                  <a:pt x="330" y="3488"/>
                </a:cubicBezTo>
                <a:cubicBezTo>
                  <a:pt x="558" y="3532"/>
                  <a:pt x="913" y="3713"/>
                  <a:pt x="1039" y="3464"/>
                </a:cubicBezTo>
                <a:cubicBezTo>
                  <a:pt x="1169" y="3208"/>
                  <a:pt x="1478" y="3035"/>
                  <a:pt x="1653" y="3299"/>
                </a:cubicBezTo>
                <a:cubicBezTo>
                  <a:pt x="1804" y="3525"/>
                  <a:pt x="2091" y="3640"/>
                  <a:pt x="2362" y="3629"/>
                </a:cubicBezTo>
                <a:lnTo>
                  <a:pt x="2598" y="3700"/>
                </a:lnTo>
                <a:lnTo>
                  <a:pt x="2835" y="3724"/>
                </a:lnTo>
                <a:lnTo>
                  <a:pt x="3024" y="37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E8E6FB-D8CC-6E4F-A261-DF7D22D3AB5A}" type="slidenum">
              <a:rPr lang="en-GB"/>
              <a:pPr/>
              <a:t>32</a:t>
            </a:fld>
            <a:endParaRPr lang="en-GB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Tx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Rx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/>
            <a:ahLst/>
            <a:cxnLst>
              <a:cxn ang="0">
                <a:pos x="1090" y="2335"/>
              </a:cxn>
              <a:cxn ang="0">
                <a:pos x="349" y="2794"/>
              </a:cxn>
              <a:cxn ang="0">
                <a:pos x="1443" y="2794"/>
              </a:cxn>
              <a:cxn ang="0">
                <a:pos x="1513" y="3605"/>
              </a:cxn>
              <a:cxn ang="0">
                <a:pos x="2184" y="2653"/>
              </a:cxn>
              <a:cxn ang="0">
                <a:pos x="3030" y="2759"/>
              </a:cxn>
              <a:cxn ang="0">
                <a:pos x="3842" y="3535"/>
              </a:cxn>
              <a:cxn ang="0">
                <a:pos x="4159" y="2441"/>
              </a:cxn>
              <a:cxn ang="0">
                <a:pos x="3418" y="1418"/>
              </a:cxn>
              <a:cxn ang="0">
                <a:pos x="4653" y="1312"/>
              </a:cxn>
              <a:cxn ang="0">
                <a:pos x="5429" y="2441"/>
              </a:cxn>
              <a:cxn ang="0">
                <a:pos x="4547" y="2018"/>
              </a:cxn>
              <a:cxn ang="0">
                <a:pos x="5076" y="1065"/>
              </a:cxn>
              <a:cxn ang="0">
                <a:pos x="5429" y="324"/>
              </a:cxn>
              <a:cxn ang="0">
                <a:pos x="5958" y="1418"/>
              </a:cxn>
              <a:cxn ang="0">
                <a:pos x="6099" y="2512"/>
              </a:cxn>
              <a:cxn ang="0">
                <a:pos x="5359" y="3394"/>
              </a:cxn>
              <a:cxn ang="0">
                <a:pos x="6452" y="3252"/>
              </a:cxn>
              <a:cxn ang="0">
                <a:pos x="7264" y="3111"/>
              </a:cxn>
              <a:cxn ang="0">
                <a:pos x="7475" y="2970"/>
              </a:cxn>
            </a:cxnLst>
            <a:rect l="0" t="0" r="r" b="b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143000" y="2209800"/>
            <a:ext cx="6934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9484" rIns="0" bIns="0">
            <a:prstTxWarp prst="textNoShape">
              <a:avLst/>
            </a:prstTxWarp>
          </a:bodyPr>
          <a:lstStyle/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Two-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dimensional Brownian motion</a:t>
            </a:r>
          </a:p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46100" name="Freeform 20"/>
          <p:cNvSpPr>
            <a:spLocks noChangeArrowheads="1"/>
          </p:cNvSpPr>
          <p:nvPr/>
        </p:nvSpPr>
        <p:spPr bwMode="auto">
          <a:xfrm>
            <a:off x="6216650" y="4654550"/>
            <a:ext cx="1089025" cy="1341438"/>
          </a:xfrm>
          <a:custGeom>
            <a:avLst/>
            <a:gdLst/>
            <a:ahLst/>
            <a:cxnLst>
              <a:cxn ang="0">
                <a:pos x="1772" y="369"/>
              </a:cxn>
              <a:cxn ang="0">
                <a:pos x="2220" y="487"/>
              </a:cxn>
              <a:cxn ang="0">
                <a:pos x="1866" y="1125"/>
              </a:cxn>
              <a:cxn ang="0">
                <a:pos x="1157" y="1385"/>
              </a:cxn>
              <a:cxn ang="0">
                <a:pos x="1323" y="2070"/>
              </a:cxn>
              <a:cxn ang="0">
                <a:pos x="2031" y="1905"/>
              </a:cxn>
              <a:cxn ang="0">
                <a:pos x="2622" y="2543"/>
              </a:cxn>
              <a:cxn ang="0">
                <a:pos x="2173" y="3015"/>
              </a:cxn>
              <a:cxn ang="0">
                <a:pos x="1512" y="2590"/>
              </a:cxn>
              <a:cxn ang="0">
                <a:pos x="921" y="2283"/>
              </a:cxn>
              <a:cxn ang="0">
                <a:pos x="401" y="2897"/>
              </a:cxn>
              <a:cxn ang="0">
                <a:pos x="330" y="3488"/>
              </a:cxn>
              <a:cxn ang="0">
                <a:pos x="1039" y="3464"/>
              </a:cxn>
              <a:cxn ang="0">
                <a:pos x="1653" y="3299"/>
              </a:cxn>
              <a:cxn ang="0">
                <a:pos x="2362" y="3629"/>
              </a:cxn>
              <a:cxn ang="0">
                <a:pos x="2598" y="3700"/>
              </a:cxn>
              <a:cxn ang="0">
                <a:pos x="2835" y="3724"/>
              </a:cxn>
              <a:cxn ang="0">
                <a:pos x="3024" y="3724"/>
              </a:cxn>
            </a:cxnLst>
            <a:rect l="0" t="0" r="r" b="b"/>
            <a:pathLst>
              <a:path w="3025" h="3725">
                <a:moveTo>
                  <a:pt x="1772" y="369"/>
                </a:moveTo>
                <a:cubicBezTo>
                  <a:pt x="1798" y="0"/>
                  <a:pt x="2564" y="253"/>
                  <a:pt x="2220" y="487"/>
                </a:cubicBezTo>
                <a:cubicBezTo>
                  <a:pt x="1836" y="748"/>
                  <a:pt x="2406" y="1199"/>
                  <a:pt x="1866" y="1125"/>
                </a:cubicBezTo>
                <a:cubicBezTo>
                  <a:pt x="1563" y="1083"/>
                  <a:pt x="1284" y="1174"/>
                  <a:pt x="1157" y="1385"/>
                </a:cubicBezTo>
                <a:cubicBezTo>
                  <a:pt x="1035" y="1588"/>
                  <a:pt x="969" y="1969"/>
                  <a:pt x="1323" y="2070"/>
                </a:cubicBezTo>
                <a:cubicBezTo>
                  <a:pt x="1613" y="2152"/>
                  <a:pt x="1831" y="1659"/>
                  <a:pt x="2031" y="1905"/>
                </a:cubicBezTo>
                <a:cubicBezTo>
                  <a:pt x="2231" y="2150"/>
                  <a:pt x="2445" y="2317"/>
                  <a:pt x="2622" y="2543"/>
                </a:cubicBezTo>
                <a:cubicBezTo>
                  <a:pt x="2851" y="2834"/>
                  <a:pt x="2375" y="3022"/>
                  <a:pt x="2173" y="3015"/>
                </a:cubicBezTo>
                <a:cubicBezTo>
                  <a:pt x="1911" y="3005"/>
                  <a:pt x="1567" y="2880"/>
                  <a:pt x="1512" y="2590"/>
                </a:cubicBezTo>
                <a:cubicBezTo>
                  <a:pt x="1451" y="2268"/>
                  <a:pt x="1113" y="2178"/>
                  <a:pt x="921" y="2283"/>
                </a:cubicBezTo>
                <a:cubicBezTo>
                  <a:pt x="686" y="2411"/>
                  <a:pt x="722" y="2876"/>
                  <a:pt x="401" y="2897"/>
                </a:cubicBezTo>
                <a:cubicBezTo>
                  <a:pt x="63" y="2919"/>
                  <a:pt x="0" y="3423"/>
                  <a:pt x="330" y="3488"/>
                </a:cubicBezTo>
                <a:cubicBezTo>
                  <a:pt x="558" y="3532"/>
                  <a:pt x="913" y="3713"/>
                  <a:pt x="1039" y="3464"/>
                </a:cubicBezTo>
                <a:cubicBezTo>
                  <a:pt x="1169" y="3208"/>
                  <a:pt x="1478" y="3035"/>
                  <a:pt x="1653" y="3299"/>
                </a:cubicBezTo>
                <a:cubicBezTo>
                  <a:pt x="1804" y="3525"/>
                  <a:pt x="2091" y="3640"/>
                  <a:pt x="2362" y="3629"/>
                </a:cubicBezTo>
                <a:lnTo>
                  <a:pt x="2598" y="3700"/>
                </a:lnTo>
                <a:lnTo>
                  <a:pt x="2835" y="3724"/>
                </a:lnTo>
                <a:lnTo>
                  <a:pt x="3024" y="372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44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20C708D-76A6-0643-8EC4-D9CCBC36415A}" type="slidenum">
              <a:rPr lang="en-GB"/>
              <a:pPr/>
              <a:t>33</a:t>
            </a:fld>
            <a:endParaRPr lang="en-GB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Two-</a:t>
            </a:r>
            <a:r>
              <a:rPr lang="en-US" b="1" dirty="0">
                <a:solidFill>
                  <a:srgbClr val="000000"/>
                </a:solidFill>
              </a:rPr>
              <a:t>dimensional Brownian motion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Tx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Rx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/>
            <a:ahLst/>
            <a:cxnLst>
              <a:cxn ang="0">
                <a:pos x="1090" y="2335"/>
              </a:cxn>
              <a:cxn ang="0">
                <a:pos x="349" y="2794"/>
              </a:cxn>
              <a:cxn ang="0">
                <a:pos x="1443" y="2794"/>
              </a:cxn>
              <a:cxn ang="0">
                <a:pos x="1513" y="3605"/>
              </a:cxn>
              <a:cxn ang="0">
                <a:pos x="2184" y="2653"/>
              </a:cxn>
              <a:cxn ang="0">
                <a:pos x="3030" y="2759"/>
              </a:cxn>
              <a:cxn ang="0">
                <a:pos x="3842" y="3535"/>
              </a:cxn>
              <a:cxn ang="0">
                <a:pos x="4159" y="2441"/>
              </a:cxn>
              <a:cxn ang="0">
                <a:pos x="3418" y="1418"/>
              </a:cxn>
              <a:cxn ang="0">
                <a:pos x="4653" y="1312"/>
              </a:cxn>
              <a:cxn ang="0">
                <a:pos x="5429" y="2441"/>
              </a:cxn>
              <a:cxn ang="0">
                <a:pos x="4547" y="2018"/>
              </a:cxn>
              <a:cxn ang="0">
                <a:pos x="5076" y="1065"/>
              </a:cxn>
              <a:cxn ang="0">
                <a:pos x="5429" y="324"/>
              </a:cxn>
              <a:cxn ang="0">
                <a:pos x="5958" y="1418"/>
              </a:cxn>
              <a:cxn ang="0">
                <a:pos x="6099" y="2512"/>
              </a:cxn>
              <a:cxn ang="0">
                <a:pos x="5359" y="3394"/>
              </a:cxn>
              <a:cxn ang="0">
                <a:pos x="6452" y="3252"/>
              </a:cxn>
              <a:cxn ang="0">
                <a:pos x="7264" y="3111"/>
              </a:cxn>
              <a:cxn ang="0">
                <a:pos x="7475" y="2970"/>
              </a:cxn>
            </a:cxnLst>
            <a:rect l="0" t="0" r="r" b="b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88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6EC0281-1ECA-7748-87AB-78FD3C53CAC5}" type="slidenum">
              <a:rPr lang="en-GB"/>
              <a:pPr/>
              <a:t>34</a:t>
            </a:fld>
            <a:endParaRPr lang="en-GB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Ideal System Model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5508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Two-</a:t>
            </a:r>
            <a:r>
              <a:rPr lang="en-US" b="1" dirty="0">
                <a:solidFill>
                  <a:srgbClr val="000000"/>
                </a:solidFill>
              </a:rPr>
              <a:t>dimensional Brownian motion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4343400" y="38862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91440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Tx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086600" y="4367213"/>
            <a:ext cx="685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Rx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343400" y="5053013"/>
            <a:ext cx="4572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6858000" y="2743200"/>
            <a:ext cx="1588" cy="3657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6858000" y="2741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6858000" y="3198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6858000" y="36560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6858000" y="41132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6858000" y="4570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6858000" y="50276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6858000" y="54848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6858000" y="2284413"/>
            <a:ext cx="914400" cy="6889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Freeform 18"/>
          <p:cNvSpPr>
            <a:spLocks noChangeArrowheads="1"/>
          </p:cNvSpPr>
          <p:nvPr/>
        </p:nvSpPr>
        <p:spPr bwMode="auto">
          <a:xfrm>
            <a:off x="4167188" y="3730625"/>
            <a:ext cx="2690812" cy="1471613"/>
          </a:xfrm>
          <a:custGeom>
            <a:avLst/>
            <a:gdLst/>
            <a:ahLst/>
            <a:cxnLst>
              <a:cxn ang="0">
                <a:pos x="1090" y="2335"/>
              </a:cxn>
              <a:cxn ang="0">
                <a:pos x="349" y="2794"/>
              </a:cxn>
              <a:cxn ang="0">
                <a:pos x="1443" y="2794"/>
              </a:cxn>
              <a:cxn ang="0">
                <a:pos x="1513" y="3605"/>
              </a:cxn>
              <a:cxn ang="0">
                <a:pos x="2184" y="2653"/>
              </a:cxn>
              <a:cxn ang="0">
                <a:pos x="3030" y="2759"/>
              </a:cxn>
              <a:cxn ang="0">
                <a:pos x="3842" y="3535"/>
              </a:cxn>
              <a:cxn ang="0">
                <a:pos x="4159" y="2441"/>
              </a:cxn>
              <a:cxn ang="0">
                <a:pos x="3418" y="1418"/>
              </a:cxn>
              <a:cxn ang="0">
                <a:pos x="4653" y="1312"/>
              </a:cxn>
              <a:cxn ang="0">
                <a:pos x="5429" y="2441"/>
              </a:cxn>
              <a:cxn ang="0">
                <a:pos x="4547" y="2018"/>
              </a:cxn>
              <a:cxn ang="0">
                <a:pos x="5076" y="1065"/>
              </a:cxn>
              <a:cxn ang="0">
                <a:pos x="5429" y="324"/>
              </a:cxn>
              <a:cxn ang="0">
                <a:pos x="5958" y="1418"/>
              </a:cxn>
              <a:cxn ang="0">
                <a:pos x="6099" y="2512"/>
              </a:cxn>
              <a:cxn ang="0">
                <a:pos x="5359" y="3394"/>
              </a:cxn>
              <a:cxn ang="0">
                <a:pos x="6452" y="3252"/>
              </a:cxn>
              <a:cxn ang="0">
                <a:pos x="7264" y="3111"/>
              </a:cxn>
              <a:cxn ang="0">
                <a:pos x="7475" y="2970"/>
              </a:cxn>
            </a:cxnLst>
            <a:rect l="0" t="0" r="r" b="b"/>
            <a:pathLst>
              <a:path w="7476" h="4090">
                <a:moveTo>
                  <a:pt x="1090" y="2335"/>
                </a:moveTo>
                <a:cubicBezTo>
                  <a:pt x="819" y="2333"/>
                  <a:pt x="0" y="2340"/>
                  <a:pt x="349" y="2794"/>
                </a:cubicBezTo>
                <a:cubicBezTo>
                  <a:pt x="573" y="3086"/>
                  <a:pt x="1037" y="2645"/>
                  <a:pt x="1443" y="2794"/>
                </a:cubicBezTo>
                <a:cubicBezTo>
                  <a:pt x="1807" y="2928"/>
                  <a:pt x="2356" y="4089"/>
                  <a:pt x="1513" y="3605"/>
                </a:cubicBezTo>
                <a:cubicBezTo>
                  <a:pt x="977" y="3298"/>
                  <a:pt x="2184" y="3162"/>
                  <a:pt x="2184" y="2653"/>
                </a:cubicBezTo>
                <a:cubicBezTo>
                  <a:pt x="2184" y="1930"/>
                  <a:pt x="2951" y="2482"/>
                  <a:pt x="3030" y="2759"/>
                </a:cubicBezTo>
                <a:cubicBezTo>
                  <a:pt x="3126" y="3097"/>
                  <a:pt x="3471" y="3926"/>
                  <a:pt x="3842" y="3535"/>
                </a:cubicBezTo>
                <a:cubicBezTo>
                  <a:pt x="4109" y="3253"/>
                  <a:pt x="4264" y="2880"/>
                  <a:pt x="4159" y="2441"/>
                </a:cubicBezTo>
                <a:cubicBezTo>
                  <a:pt x="4046" y="1970"/>
                  <a:pt x="3270" y="1866"/>
                  <a:pt x="3418" y="1418"/>
                </a:cubicBezTo>
                <a:cubicBezTo>
                  <a:pt x="3549" y="1021"/>
                  <a:pt x="4248" y="954"/>
                  <a:pt x="4653" y="1312"/>
                </a:cubicBezTo>
                <a:cubicBezTo>
                  <a:pt x="5028" y="1644"/>
                  <a:pt x="5367" y="1951"/>
                  <a:pt x="5429" y="2441"/>
                </a:cubicBezTo>
                <a:cubicBezTo>
                  <a:pt x="5496" y="2965"/>
                  <a:pt x="4655" y="2422"/>
                  <a:pt x="4547" y="2018"/>
                </a:cubicBezTo>
                <a:cubicBezTo>
                  <a:pt x="4377" y="1380"/>
                  <a:pt x="5079" y="1650"/>
                  <a:pt x="5076" y="1065"/>
                </a:cubicBezTo>
                <a:cubicBezTo>
                  <a:pt x="5075" y="791"/>
                  <a:pt x="4788" y="0"/>
                  <a:pt x="5429" y="324"/>
                </a:cubicBezTo>
                <a:cubicBezTo>
                  <a:pt x="5849" y="536"/>
                  <a:pt x="6051" y="1022"/>
                  <a:pt x="5958" y="1418"/>
                </a:cubicBezTo>
                <a:cubicBezTo>
                  <a:pt x="5847" y="1887"/>
                  <a:pt x="6031" y="2159"/>
                  <a:pt x="6099" y="2512"/>
                </a:cubicBezTo>
                <a:cubicBezTo>
                  <a:pt x="6220" y="3142"/>
                  <a:pt x="5044" y="2813"/>
                  <a:pt x="5359" y="3394"/>
                </a:cubicBezTo>
                <a:cubicBezTo>
                  <a:pt x="5533" y="3715"/>
                  <a:pt x="6423" y="3862"/>
                  <a:pt x="6452" y="3252"/>
                </a:cubicBezTo>
                <a:cubicBezTo>
                  <a:pt x="6495" y="2332"/>
                  <a:pt x="6901" y="3361"/>
                  <a:pt x="7264" y="3111"/>
                </a:cubicBezTo>
                <a:lnTo>
                  <a:pt x="7475" y="29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143000" y="5715000"/>
            <a:ext cx="4800600" cy="65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First hitting time is the </a:t>
            </a:r>
            <a:r>
              <a:rPr lang="en-US" sz="18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only</a:t>
            </a:r>
            <a:r>
              <a:rPr lang="en-US" sz="18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property of</a:t>
            </a:r>
          </a:p>
          <a:p>
            <a:pPr>
              <a:lnSpc>
                <a:spcPct val="11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Brownian motion that we use.</a:t>
            </a:r>
          </a:p>
        </p:txBody>
      </p:sp>
    </p:spTree>
    <p:extLst>
      <p:ext uri="{BB962C8B-B14F-4D97-AF65-F5344CB8AC3E}">
        <p14:creationId xmlns:p14="http://schemas.microsoft.com/office/powerpoint/2010/main" val="1124449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BC914-DBA1-6246-977D-89728B4A71F2}" type="slidenum">
              <a:rPr lang="en-GB"/>
              <a:pPr/>
              <a:t>35</a:t>
            </a:fld>
            <a:endParaRPr lang="en-GB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Input-output relationship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9495" y="2471454"/>
            <a:ext cx="6925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Additive Noise: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=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+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n</a:t>
            </a:r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>
              <a:solidFill>
                <a:srgbClr val="000000"/>
              </a:solidFill>
              <a:latin typeface="+mn-lt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+mn-lt"/>
              </a:rPr>
              <a:t>n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= 	First arrival time</a:t>
            </a:r>
            <a:endParaRPr lang="en-US" i="1" dirty="0" smtClean="0">
              <a:solidFill>
                <a:srgbClr val="000000"/>
              </a:solidFill>
              <a:latin typeface="+mn-lt"/>
            </a:endParaRPr>
          </a:p>
          <a:p>
            <a:endParaRPr lang="en-US" i="1" dirty="0">
              <a:solidFill>
                <a:srgbClr val="000000"/>
              </a:solidFill>
              <a:latin typeface="+mn-lt"/>
            </a:endParaRPr>
          </a:p>
          <a:p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 	= 	First arrival time PDF</a:t>
            </a:r>
          </a:p>
          <a:p>
            <a:endParaRPr lang="en-US" i="1" dirty="0">
              <a:solidFill>
                <a:srgbClr val="000000"/>
              </a:solidFill>
              <a:latin typeface="+mn-lt"/>
            </a:endParaRPr>
          </a:p>
          <a:p>
            <a:r>
              <a:rPr lang="en-US" i="1" dirty="0" err="1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)	=	Arrival at time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given release at time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x</a:t>
            </a:r>
            <a:endParaRPr lang="en-US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143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BC914-DBA1-6246-977D-89728B4A71F2}" type="slidenum">
              <a:rPr lang="en-GB"/>
              <a:pPr/>
              <a:t>36</a:t>
            </a:fld>
            <a:endParaRPr lang="en-GB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Input-output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6" y="2281477"/>
            <a:ext cx="7939864" cy="17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39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BC914-DBA1-6246-977D-89728B4A71F2}" type="slidenum">
              <a:rPr lang="en-GB"/>
              <a:pPr/>
              <a:t>37</a:t>
            </a:fld>
            <a:endParaRPr lang="en-GB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  <a:ln/>
        </p:spPr>
        <p:txBody>
          <a:bodyPr tIns="4914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Input-output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6" y="2281477"/>
            <a:ext cx="7939864" cy="1781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878" y="4818862"/>
            <a:ext cx="4419600" cy="5715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5894097"/>
            <a:ext cx="6934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948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87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80808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87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defRPr sz="16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</a:rPr>
              <a:t>Bapat</a:t>
            </a:r>
            <a:r>
              <a:rPr lang="en-US" b="1" dirty="0" smtClean="0">
                <a:solidFill>
                  <a:srgbClr val="000000"/>
                </a:solidFill>
              </a:rPr>
              <a:t>-Beg theorem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98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4DD141B-92E2-6E40-B1EA-D26B9ADF64E8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38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rgbClr val="00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1	1	0	1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79B7A35F-B2B5-804B-A1DB-F506426F6D61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39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1	1	0	1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2DBF765A-723A-B94F-BE2E-D42AB7367FFB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49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50838"/>
            <a:ext cx="6858000" cy="1141412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Why do this? … Engineering</a:t>
            </a:r>
            <a:endParaRPr lang="en-GB" b="1" dirty="0">
              <a:latin typeface="Arial" charset="0"/>
              <a:cs typeface="msgothic" charset="0"/>
            </a:endParaRPr>
          </a:p>
        </p:txBody>
      </p:sp>
      <p:pic>
        <p:nvPicPr>
          <p:cNvPr id="84995" name="Picture 4" descr="eckford-polymt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260600"/>
            <a:ext cx="383063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Glass-microreactor-chip-micron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640013"/>
            <a:ext cx="36591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3571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6A95AD2F-C779-3A49-9992-FF3093361238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40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1	1	0	1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0	0	0	0	0	0	0</a:t>
            </a:r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1FF80730-07AB-AB48-BAF0-FA32E989D977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41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1	0	1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0	0	0	0</a:t>
            </a:r>
          </a:p>
        </p:txBody>
      </p:sp>
      <p:sp>
        <p:nvSpPr>
          <p:cNvPr id="481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DF5093D3-E0B6-8545-8F6A-8045AE4E6185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42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1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2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0	0	0	0</a:t>
            </a:r>
          </a:p>
        </p:txBody>
      </p:sp>
      <p:sp>
        <p:nvSpPr>
          <p:cNvPr id="4915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C6FE31EE-8B08-764A-B2E9-9CAC1C631DCE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43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1	1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0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				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2	0	0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	0</a:t>
            </a:r>
          </a:p>
        </p:txBody>
      </p:sp>
      <p:sp>
        <p:nvSpPr>
          <p:cNvPr id="5017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74275965-9E5C-E34E-A6CF-330BD3AF09E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44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1	1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					1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2	0	0	1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1	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0</a:t>
            </a:r>
            <a:endParaRPr lang="en-US" b="1">
              <a:solidFill>
                <a:srgbClr val="FF0000"/>
              </a:solidFill>
              <a:latin typeface="Arial" charset="0"/>
              <a:cs typeface="msgothic" charset="0"/>
            </a:endParaRP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6E2FB2A7-AC4A-FA43-9F69-0B0156CF387B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45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Transmit: 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1	1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	0</a:t>
            </a: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</a:t>
            </a:r>
            <a:r>
              <a:rPr lang="en-US" b="1">
                <a:solidFill>
                  <a:schemeClr val="bg2"/>
                </a:solidFill>
                <a:latin typeface="Arial" charset="0"/>
                <a:cs typeface="msgothic" charset="0"/>
              </a:rPr>
              <a:t>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Delay: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						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2	0	0	1	1	0</a:t>
            </a:r>
          </a:p>
        </p:txBody>
      </p:sp>
      <p:sp>
        <p:nvSpPr>
          <p:cNvPr id="522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E241514C-48D9-054E-BE05-4BBA6CC6788C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46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bg1"/>
                </a:solidFill>
                <a:latin typeface="Arial" charset="0"/>
                <a:cs typeface="msgothic" charset="0"/>
              </a:rPr>
              <a:t>I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						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2	0	0	1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</p:txBody>
      </p:sp>
      <p:sp>
        <p:nvSpPr>
          <p:cNvPr id="5325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Delay Selector Channel</a:t>
            </a:r>
            <a:endParaRPr lang="en-GB" b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DB3C1670-846D-9A4E-A225-F82F1A7CBC24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47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17303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bg1"/>
                </a:solidFill>
                <a:latin typeface="Arial" charset="0"/>
                <a:cs typeface="msgothic" charset="0"/>
              </a:rPr>
              <a:t>I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					</a:t>
            </a:r>
            <a:r>
              <a:rPr lang="en-US" b="1">
                <a:solidFill>
                  <a:srgbClr val="FF0000"/>
                </a:solidFill>
                <a:latin typeface="Arial" charset="0"/>
                <a:cs typeface="msgothic" charset="0"/>
              </a:rPr>
              <a:t>						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Receive:	0	1	0	0	2	0	0	1	1	0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Arial" charset="0"/>
                <a:cs typeface="msgothic" charset="0"/>
              </a:rPr>
              <a:t>… Transmit = ?</a:t>
            </a:r>
          </a:p>
        </p:txBody>
      </p:sp>
      <p:sp>
        <p:nvSpPr>
          <p:cNvPr id="542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msgothic" charset="0"/>
              </a:rPr>
              <a:t>Delay </a:t>
            </a:r>
            <a:r>
              <a:rPr lang="en-US" b="1" dirty="0">
                <a:latin typeface="Arial" charset="0"/>
                <a:cs typeface="msgothic" charset="0"/>
              </a:rPr>
              <a:t>Selector Channel</a:t>
            </a:r>
          </a:p>
        </p:txBody>
      </p:sp>
      <p:pic>
        <p:nvPicPr>
          <p:cNvPr id="55298" name="Picture 4" descr="DelaySel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578100"/>
            <a:ext cx="63785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msgothic" charset="0"/>
              </a:rPr>
              <a:t>Delay </a:t>
            </a:r>
            <a:r>
              <a:rPr lang="en-US" b="1" dirty="0">
                <a:latin typeface="Arial" charset="0"/>
                <a:cs typeface="msgothic" charset="0"/>
              </a:rPr>
              <a:t>Selector Channel</a:t>
            </a:r>
          </a:p>
        </p:txBody>
      </p:sp>
      <p:pic>
        <p:nvPicPr>
          <p:cNvPr id="56322" name="Picture 4" descr="DelaySel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578100"/>
            <a:ext cx="63785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4741863"/>
            <a:ext cx="258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2DBF765A-723A-B94F-BE2E-D42AB7367FFB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49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50838"/>
            <a:ext cx="6858000" cy="1141412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Why do this? … Medicine/Biology</a:t>
            </a:r>
            <a:endParaRPr lang="en-GB" b="1" dirty="0">
              <a:latin typeface="Arial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682" y="1993424"/>
            <a:ext cx="1449781" cy="1267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47" y="3385737"/>
            <a:ext cx="1205855" cy="1465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851" y="2139639"/>
            <a:ext cx="496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Model and calculate capacity of a molecular communication channel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522" y="3676511"/>
            <a:ext cx="496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Show that information theory can predict biological parameters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751" y="5304919"/>
            <a:ext cx="496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Show that information theory plays an important role in physiology/medicine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029" y="5034444"/>
            <a:ext cx="1829719" cy="13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1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89BC2898-B03D-B749-AFF5-77936252633E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50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870200"/>
            <a:ext cx="6438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94A38AEF-DEE4-CA42-A436-4E4D29CD5BDE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51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pic>
        <p:nvPicPr>
          <p:cNvPr id="583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870200"/>
            <a:ext cx="6438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584700"/>
            <a:ext cx="1800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F566F16C-614E-C14F-AF4E-DD2F0B640632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52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870200"/>
            <a:ext cx="6438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584700"/>
            <a:ext cx="1800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0825" y="5961063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[Cui, Eckford, CWIT 2011]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Delay Selector Channel</a:t>
            </a:r>
            <a:endParaRPr lang="en-US" b="1" dirty="0"/>
          </a:p>
        </p:txBody>
      </p:sp>
      <p:pic>
        <p:nvPicPr>
          <p:cNvPr id="4" name="Content Placeholder 3" descr="resu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3901"/>
          <a:stretch>
            <a:fillRect/>
          </a:stretch>
        </p:blipFill>
        <p:spPr>
          <a:xfrm>
            <a:off x="1736630" y="2209800"/>
            <a:ext cx="5559425" cy="41116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05" y="2987135"/>
            <a:ext cx="3363923" cy="6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Delay Selector Channel</a:t>
            </a:r>
            <a:endParaRPr lang="en-US" b="1" dirty="0"/>
          </a:p>
        </p:txBody>
      </p:sp>
      <p:pic>
        <p:nvPicPr>
          <p:cNvPr id="4" name="Content Placeholder 3" descr="resu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3901"/>
          <a:stretch>
            <a:fillRect/>
          </a:stretch>
        </p:blipFill>
        <p:spPr>
          <a:xfrm>
            <a:off x="1736630" y="2209800"/>
            <a:ext cx="5559425" cy="41116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05" y="2987135"/>
            <a:ext cx="3363923" cy="63214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4210187" y="4359371"/>
            <a:ext cx="652121" cy="7322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908071" y="3970346"/>
            <a:ext cx="1784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Max over </a:t>
            </a:r>
            <a:r>
              <a:rPr lang="en-US" i="1" dirty="0" err="1" smtClean="0">
                <a:solidFill>
                  <a:schemeClr val="tx1"/>
                </a:solidFill>
              </a:rPr>
              <a:t>p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msgothic" charset="0"/>
              </a:rPr>
              <a:t>Delay </a:t>
            </a:r>
            <a:r>
              <a:rPr lang="en-US" b="1" dirty="0">
                <a:latin typeface="Arial" charset="0"/>
                <a:cs typeface="msgothic" charset="0"/>
              </a:rPr>
              <a:t>Selector Channel</a:t>
            </a:r>
          </a:p>
        </p:txBody>
      </p:sp>
      <p:pic>
        <p:nvPicPr>
          <p:cNvPr id="55298" name="Picture 4" descr="DelaySel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578100"/>
            <a:ext cx="63785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 flipV="1">
            <a:off x="7425031" y="2173965"/>
            <a:ext cx="11441" cy="16133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704668" y="2162523"/>
            <a:ext cx="5708922" cy="114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693227" y="2173965"/>
            <a:ext cx="0" cy="15789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3237725" y="3890252"/>
            <a:ext cx="2757215" cy="19794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880533" y="4050439"/>
            <a:ext cx="583477" cy="274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5708922" y="3936020"/>
            <a:ext cx="2700011" cy="1521775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2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F566F16C-614E-C14F-AF4E-DD2F0B640632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56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0825" y="2150904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Let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1,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800" baseline="-25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0.5: </a:t>
            </a:r>
            <a:endParaRPr lang="en-US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40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F566F16C-614E-C14F-AF4E-DD2F0B640632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57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0825" y="2150904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Let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1,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800" baseline="-25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0.5: </a:t>
            </a:r>
            <a:endParaRPr lang="en-US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03" y="3373645"/>
            <a:ext cx="5994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065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F566F16C-614E-C14F-AF4E-DD2F0B640632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58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Delay Selector Channel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58938" y="3352800"/>
            <a:ext cx="411162" cy="29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0825" y="2150904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Let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1,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800" baseline="-25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= 0.5: </a:t>
            </a:r>
            <a:endParaRPr lang="en-US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03" y="3373645"/>
            <a:ext cx="59944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41" y="5148043"/>
            <a:ext cx="4076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54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59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41" y="2418861"/>
            <a:ext cx="4430350" cy="37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350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1BC54A47-053B-624E-962D-68742DE0AD14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50838"/>
            <a:ext cx="6858000" cy="1141412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Communication Model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2209800"/>
            <a:ext cx="69342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9484" rIns="0" bIns="0"/>
          <a:lstStyle/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b="1" ker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Communications model</a:t>
            </a: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2160588" y="3419475"/>
            <a:ext cx="1260475" cy="900113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5580063" y="3419475"/>
            <a:ext cx="1260475" cy="900113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160588" y="3600450"/>
            <a:ext cx="12604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Tx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580063" y="3600450"/>
            <a:ext cx="12604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Rx</a:t>
            </a:r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1439863" y="4859338"/>
            <a:ext cx="2700337" cy="1260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1, 2, 3, ..., |M|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900113" y="5326063"/>
            <a:ext cx="9001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3419475" y="3779838"/>
            <a:ext cx="720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2700338" y="4318000"/>
            <a:ext cx="1587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879725" y="4484688"/>
            <a:ext cx="3603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2160588" y="3600450"/>
            <a:ext cx="12604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Tx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600450" y="3240088"/>
            <a:ext cx="3603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13327" name="Freeform 14"/>
          <p:cNvSpPr>
            <a:spLocks noChangeArrowheads="1"/>
          </p:cNvSpPr>
          <p:nvPr/>
        </p:nvSpPr>
        <p:spPr bwMode="auto">
          <a:xfrm>
            <a:off x="4140200" y="2700338"/>
            <a:ext cx="360363" cy="1260475"/>
          </a:xfrm>
          <a:custGeom>
            <a:avLst/>
            <a:gdLst>
              <a:gd name="T0" fmla="*/ 360003 w 1001"/>
              <a:gd name="T1" fmla="*/ 0 h 3501"/>
              <a:gd name="T2" fmla="*/ 0 w 1001"/>
              <a:gd name="T3" fmla="*/ 720066 h 3501"/>
              <a:gd name="T4" fmla="*/ 360003 w 1001"/>
              <a:gd name="T5" fmla="*/ 540049 h 3501"/>
              <a:gd name="T6" fmla="*/ 0 w 1001"/>
              <a:gd name="T7" fmla="*/ 1260115 h 350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3501"/>
              <a:gd name="T14" fmla="*/ 1001 w 1001"/>
              <a:gd name="T15" fmla="*/ 3501 h 3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3501">
                <a:moveTo>
                  <a:pt x="1000" y="0"/>
                </a:moveTo>
                <a:lnTo>
                  <a:pt x="0" y="2000"/>
                </a:lnTo>
                <a:lnTo>
                  <a:pt x="1000" y="1500"/>
                </a:lnTo>
                <a:lnTo>
                  <a:pt x="0" y="35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5"/>
          <p:cNvSpPr>
            <a:spLocks noChangeArrowheads="1"/>
          </p:cNvSpPr>
          <p:nvPr/>
        </p:nvSpPr>
        <p:spPr bwMode="auto">
          <a:xfrm>
            <a:off x="4319588" y="2519363"/>
            <a:ext cx="360362" cy="1260475"/>
          </a:xfrm>
          <a:custGeom>
            <a:avLst/>
            <a:gdLst>
              <a:gd name="T0" fmla="*/ 360002 w 1001"/>
              <a:gd name="T1" fmla="*/ 0 h 3501"/>
              <a:gd name="T2" fmla="*/ 0 w 1001"/>
              <a:gd name="T3" fmla="*/ 720066 h 3501"/>
              <a:gd name="T4" fmla="*/ 360002 w 1001"/>
              <a:gd name="T5" fmla="*/ 540049 h 3501"/>
              <a:gd name="T6" fmla="*/ 0 w 1001"/>
              <a:gd name="T7" fmla="*/ 1260115 h 350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3501"/>
              <a:gd name="T14" fmla="*/ 1001 w 1001"/>
              <a:gd name="T15" fmla="*/ 3501 h 3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3501">
                <a:moveTo>
                  <a:pt x="1000" y="0"/>
                </a:moveTo>
                <a:lnTo>
                  <a:pt x="0" y="2000"/>
                </a:lnTo>
                <a:lnTo>
                  <a:pt x="1000" y="1500"/>
                </a:lnTo>
                <a:lnTo>
                  <a:pt x="0" y="35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4500563" y="3779838"/>
            <a:ext cx="1079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4679950" y="2700338"/>
            <a:ext cx="14398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Noise</a:t>
            </a: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6300788" y="4319588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6480175" y="4484688"/>
            <a:ext cx="5397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m'</a:t>
            </a:r>
          </a:p>
        </p:txBody>
      </p:sp>
      <p:sp>
        <p:nvSpPr>
          <p:cNvPr id="13333" name="Oval 20"/>
          <p:cNvSpPr>
            <a:spLocks noChangeArrowheads="1"/>
          </p:cNvSpPr>
          <p:nvPr/>
        </p:nvSpPr>
        <p:spPr bwMode="auto">
          <a:xfrm>
            <a:off x="5040313" y="4859338"/>
            <a:ext cx="2700337" cy="12604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 = m'?</a:t>
            </a:r>
          </a:p>
        </p:txBody>
      </p:sp>
      <p:sp>
        <p:nvSpPr>
          <p:cNvPr id="13334" name="Text Box 17"/>
          <p:cNvSpPr txBox="1">
            <a:spLocks noChangeArrowheads="1"/>
          </p:cNvSpPr>
          <p:nvPr/>
        </p:nvSpPr>
        <p:spPr bwMode="auto">
          <a:xfrm>
            <a:off x="3735388" y="402590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Medium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60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28119" y="3954772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54110" y="407650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90119" y="5208774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1804" y="3569879"/>
            <a:ext cx="1029665" cy="10755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750028" y="2517222"/>
            <a:ext cx="0" cy="34096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60596" y="4759838"/>
            <a:ext cx="3186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 = concentration (H/L)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7310" y="1968009"/>
            <a:ext cx="320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 = binding state (B/U)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7466" y="3848139"/>
            <a:ext cx="150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61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28119" y="3954772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54110" y="407650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90119" y="5208774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1804" y="3569879"/>
            <a:ext cx="1029665" cy="10755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750028" y="2517222"/>
            <a:ext cx="0" cy="34096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27466" y="3848139"/>
            <a:ext cx="150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5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62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10187" y="2849038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81652" y="313874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10745" y="3783143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99583" y="559462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54110" y="407650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70912" y="454927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80941" y="4175347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90119" y="5208774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41668" y="518954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72463" y="3316726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1804" y="3569879"/>
            <a:ext cx="1029665" cy="10755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750028" y="2517222"/>
            <a:ext cx="0" cy="34096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650150" y="2604626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86452" y="344354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520202" y="356161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947179" y="4503507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7466" y="3848139"/>
            <a:ext cx="150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6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63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10187" y="2849038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81652" y="313874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10745" y="3783143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99583" y="559462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54110" y="407650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70912" y="454927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80941" y="4175347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90119" y="5208774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41668" y="518954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72463" y="3316726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1804" y="3569879"/>
            <a:ext cx="1029665" cy="10755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750028" y="2517222"/>
            <a:ext cx="0" cy="34096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650150" y="2604626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86452" y="3443541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520202" y="3561615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947179" y="4503507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00720" y="3961606"/>
            <a:ext cx="286018" cy="2631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7466" y="3848139"/>
            <a:ext cx="150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5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64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2524"/>
            <a:ext cx="60833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4014392"/>
            <a:ext cx="5918200" cy="1104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0" y="5723913"/>
            <a:ext cx="176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62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65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714" y="2254058"/>
            <a:ext cx="8054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Theorem: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i="1" dirty="0" smtClean="0">
                <a:solidFill>
                  <a:srgbClr val="000000"/>
                </a:solidFill>
              </a:rPr>
              <a:t>α</a:t>
            </a:r>
            <a:r>
              <a:rPr lang="en-US" i="1" baseline="-25000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0, </a:t>
            </a:r>
            <a:r>
              <a:rPr lang="en-US" i="1" dirty="0" smtClean="0">
                <a:solidFill>
                  <a:srgbClr val="000000"/>
                </a:solidFill>
              </a:rPr>
              <a:t>α</a:t>
            </a:r>
            <a:r>
              <a:rPr lang="en-US" i="1" baseline="-25000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1, </a:t>
            </a:r>
            <a:r>
              <a:rPr lang="en-US" i="1" dirty="0" smtClean="0">
                <a:solidFill>
                  <a:srgbClr val="000000"/>
                </a:solidFill>
              </a:rPr>
              <a:t>β</a:t>
            </a:r>
            <a:r>
              <a:rPr lang="en-US" dirty="0" smtClean="0">
                <a:solidFill>
                  <a:srgbClr val="000000"/>
                </a:solidFill>
              </a:rPr>
              <a:t> = 1, capacity is log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ϕ</a:t>
            </a:r>
            <a:r>
              <a:rPr lang="en-US" dirty="0" smtClean="0">
                <a:solidFill>
                  <a:srgbClr val="000000"/>
                </a:solidFill>
              </a:rPr>
              <a:t> = 0.6942.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Proof sketch: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“BB” subsequences are forbidden at the receiver.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Furthermore, </a:t>
            </a:r>
            <a:r>
              <a:rPr lang="en-US" dirty="0" smtClean="0">
                <a:solidFill>
                  <a:srgbClr val="000000"/>
                </a:solidFill>
              </a:rPr>
              <a:t>the transmitter always knows the binding state.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825" y="5961063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[Thomas, Snyder, Eckford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ISIT 2012, in prep]</a:t>
            </a:r>
            <a:endParaRPr lang="en-US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943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438CF967-D22F-BB4D-9EC7-2B8FE55FBB6F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66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latin typeface="Arial" charset="0"/>
                <a:cs typeface="msgothic" charset="0"/>
              </a:rPr>
              <a:t>Ligand-receptor channels</a:t>
            </a:r>
            <a:endParaRPr lang="en-GB" b="1" dirty="0">
              <a:latin typeface="Arial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714" y="2254058"/>
            <a:ext cx="8054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Conjecture: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 general, feedback-capacity-achieving input distribution is </a:t>
            </a:r>
            <a:r>
              <a:rPr lang="en-US" dirty="0" err="1" smtClean="0">
                <a:solidFill>
                  <a:srgbClr val="000000"/>
                </a:solidFill>
              </a:rPr>
              <a:t>iid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825" y="5961063"/>
            <a:ext cx="623570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[Thomas, Snyder, Eckford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ISIT 2012, in prep]</a:t>
            </a:r>
            <a:endParaRPr lang="en-US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68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B35BD150-322D-734D-A558-516C285605A5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67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60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For more information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41195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366FF"/>
                </a:solidFill>
                <a:latin typeface="Arial" charset="0"/>
                <a:cs typeface="msgothic" charset="0"/>
              </a:rPr>
              <a:t>http://molecularcommunication.ca</a:t>
            </a: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1">
              <a:solidFill>
                <a:schemeClr val="tx1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A0E88F67-6756-114C-B2B7-E237FAB16F64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68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870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49250"/>
            <a:ext cx="6858000" cy="1144588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For more information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934200" cy="41195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msgothic" charset="0"/>
              </a:rPr>
              <a:t>Acknowledgments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Lu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Cui	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			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York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Univ., Canada</a:t>
            </a:r>
          </a:p>
          <a:p>
            <a:pPr eaLnBrk="1" hangingPunct="1"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cs typeface="msgothic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Peter Thomas, Robin Snyder	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Case Western Reserve Univ., USA</a:t>
            </a:r>
            <a:endParaRPr lang="en-US" sz="1600" i="1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cs typeface="msgothic" charset="0"/>
              </a:rPr>
              <a:t>	Research funding from NSERC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 smtClean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msgothic" charset="0"/>
              </a:rPr>
              <a:t>Contact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Arial" charset="0"/>
              <a:cs typeface="msgothic" charset="0"/>
              <a:hlinkClick r:id="rId3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	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msgothic" charset="0"/>
              </a:rPr>
              <a:t>Email: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 	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msgothic" charset="0"/>
              </a:rPr>
              <a:t>aeckford@yorku.ca</a:t>
            </a:r>
            <a:endParaRPr lang="en-US" sz="1600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	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msgothic" charset="0"/>
              </a:rPr>
              <a:t>Web: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 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msgothic" charset="0"/>
              </a:rPr>
              <a:t>	http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://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msgothic" charset="0"/>
              </a:rPr>
              <a:t>www.andreweckford.com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/</a:t>
            </a: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	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msgothic" charset="0"/>
              </a:rPr>
              <a:t>Twitter: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msgothic" charset="0"/>
              </a:rPr>
              <a:t>	@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msgothic" charset="0"/>
              </a:rPr>
              <a:t>andreweckford</a:t>
            </a:r>
            <a:endParaRPr lang="en-US" sz="1600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Arial" charset="0"/>
              <a:cs typeface="msgothic" charset="0"/>
            </a:endParaRPr>
          </a:p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Arial" charset="0"/>
              <a:cs typeface="ms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93000"/>
              </a:lnSpc>
            </a:pPr>
            <a:fld id="{1BC54A47-053B-624E-962D-68742DE0AD14}" type="slidenum">
              <a:rPr lang="en-GB" sz="1400">
                <a:solidFill>
                  <a:srgbClr val="CCCCCC"/>
                </a:solidFill>
                <a:latin typeface="Arial" charset="0"/>
                <a:cs typeface="Bitstream Vera Sans" charset="0"/>
              </a:rPr>
              <a:pPr>
                <a:lnSpc>
                  <a:spcPct val="93000"/>
                </a:lnSpc>
              </a:pPr>
              <a:t>7</a:t>
            </a:fld>
            <a:endParaRPr lang="en-GB" sz="1400">
              <a:solidFill>
                <a:srgbClr val="CCCCCC"/>
              </a:solidFill>
              <a:latin typeface="Arial" charset="0"/>
              <a:cs typeface="Bitstream Vera Sans" charset="0"/>
            </a:endParaRPr>
          </a:p>
        </p:txBody>
      </p:sp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50838"/>
            <a:ext cx="6858000" cy="1141412"/>
          </a:xfrm>
        </p:spPr>
        <p:txBody>
          <a:bodyPr tIns="4914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latin typeface="Arial" charset="0"/>
                <a:cs typeface="msgothic" charset="0"/>
              </a:rPr>
              <a:t>Communication Model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2209800"/>
            <a:ext cx="69342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9484" rIns="0" bIns="0"/>
          <a:lstStyle/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Fundamental assumptions</a:t>
            </a: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Molecules propagate via Brownian motion</a:t>
            </a: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Molecules don’t interact with each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other          (no reaction, motions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are independent)</a:t>
            </a: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Molecules don’t disappear or change identity</a:t>
            </a: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7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344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18434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Identity: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0</a:t>
            </a: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3133725" y="3890963"/>
            <a:ext cx="176213" cy="163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cxnSp>
        <p:nvCxnSpPr>
          <p:cNvPr id="18438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3565525" y="2655888"/>
            <a:ext cx="1817688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type A</a:t>
            </a:r>
          </a:p>
        </p:txBody>
      </p:sp>
      <p:cxnSp>
        <p:nvCxnSpPr>
          <p:cNvPr id="18440" name="Straight Arrow Connector 11"/>
          <p:cNvCxnSpPr>
            <a:cxnSpLocks noChangeShapeType="1"/>
          </p:cNvCxnSpPr>
          <p:nvPr/>
        </p:nvCxnSpPr>
        <p:spPr bwMode="auto">
          <a:xfrm>
            <a:off x="3414713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0263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msgothic" charset="0"/>
              </a:rPr>
              <a:t>Say it with Molecules</a:t>
            </a:r>
          </a:p>
        </p:txBody>
      </p:sp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1911350" y="2690813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1</a:t>
            </a: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5594350" y="2692400"/>
            <a:ext cx="1222375" cy="260985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/>
              <a:t>Cell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88" y="2016125"/>
            <a:ext cx="3636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Identity: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Sending 1</a:t>
            </a:r>
          </a:p>
        </p:txBody>
      </p:sp>
      <p:cxnSp>
        <p:nvCxnSpPr>
          <p:cNvPr id="19461" name="Straight Arrow Connector 9"/>
          <p:cNvCxnSpPr>
            <a:cxnSpLocks noChangeShapeType="1"/>
          </p:cNvCxnSpPr>
          <p:nvPr/>
        </p:nvCxnSpPr>
        <p:spPr bwMode="auto">
          <a:xfrm flipH="1">
            <a:off x="3379788" y="3111500"/>
            <a:ext cx="1023937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3565525" y="2655888"/>
            <a:ext cx="1817688" cy="36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-65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type B</a:t>
            </a:r>
          </a:p>
        </p:txBody>
      </p:sp>
      <p:cxnSp>
        <p:nvCxnSpPr>
          <p:cNvPr id="19463" name="Straight Arrow Connector 11"/>
          <p:cNvCxnSpPr>
            <a:cxnSpLocks noChangeShapeType="1"/>
          </p:cNvCxnSpPr>
          <p:nvPr/>
        </p:nvCxnSpPr>
        <p:spPr bwMode="auto">
          <a:xfrm>
            <a:off x="3414713" y="3949700"/>
            <a:ext cx="942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9464" name="Isosceles Triangle 6"/>
          <p:cNvSpPr>
            <a:spLocks noChangeArrowheads="1"/>
          </p:cNvSpPr>
          <p:nvPr/>
        </p:nvSpPr>
        <p:spPr bwMode="auto">
          <a:xfrm>
            <a:off x="3028950" y="3729038"/>
            <a:ext cx="280988" cy="3016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7698</TotalTime>
  <Words>993</Words>
  <Application>Microsoft Macintosh PowerPoint</Application>
  <PresentationFormat>On-screen Show (4:3)</PresentationFormat>
  <Paragraphs>479</Paragraphs>
  <Slides>68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PowerPoint Presentation</vt:lpstr>
      <vt:lpstr>Models and Capacities of Molecular Communication</vt:lpstr>
      <vt:lpstr>How do these things talk?</vt:lpstr>
      <vt:lpstr>Why do this? … Engineering</vt:lpstr>
      <vt:lpstr>Why do this? … Medicine/Biology</vt:lpstr>
      <vt:lpstr>Communication Model</vt:lpstr>
      <vt:lpstr>Communication Model</vt:lpstr>
      <vt:lpstr>Say it with Molecules</vt:lpstr>
      <vt:lpstr>Say it with Molecules</vt:lpstr>
      <vt:lpstr>Say it with Molecules</vt:lpstr>
      <vt:lpstr>Say it with Molecules</vt:lpstr>
      <vt:lpstr>Say it with Molecules</vt:lpstr>
      <vt:lpstr>Say it with Molecules</vt:lpstr>
      <vt:lpstr>Say it with Molecules</vt:lpstr>
      <vt:lpstr>Say it with Molecules</vt:lpstr>
      <vt:lpstr>Say it with Molecules</vt:lpstr>
      <vt:lpstr>Say it with Molecules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Ideal System Model</vt:lpstr>
      <vt:lpstr>Input-output relationship</vt:lpstr>
      <vt:lpstr>Input-output relationship</vt:lpstr>
      <vt:lpstr>Input-output relationship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Delay Selector Channel</vt:lpstr>
      <vt:lpstr>Ligand-receptor channels</vt:lpstr>
      <vt:lpstr>Ligand-receptor channels</vt:lpstr>
      <vt:lpstr>Ligand-receptor channels</vt:lpstr>
      <vt:lpstr>Ligand-receptor channels</vt:lpstr>
      <vt:lpstr>Ligand-receptor channels</vt:lpstr>
      <vt:lpstr>Ligand-receptor channels</vt:lpstr>
      <vt:lpstr>Ligand-receptor channels</vt:lpstr>
      <vt:lpstr>Ligand-receptor channels</vt:lpstr>
      <vt:lpstr>For more information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Eckford</cp:lastModifiedBy>
  <cp:revision>277</cp:revision>
  <cp:lastPrinted>2007-03-12T22:43:27Z</cp:lastPrinted>
  <dcterms:created xsi:type="dcterms:W3CDTF">2010-04-04T15:28:33Z</dcterms:created>
  <dcterms:modified xsi:type="dcterms:W3CDTF">2012-01-18T23:17:50Z</dcterms:modified>
</cp:coreProperties>
</file>