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notesSlides/notesSlide8.xml" ContentType="application/vnd.openxmlformats-officedocument.presentationml.notesSlide+xml"/>
  <Override PartName="/ppt/embeddings/oleObject2.bin" ContentType="application/vnd.openxmlformats-officedocument.oleObject"/>
  <Override PartName="/ppt/notesSlides/notesSlide9.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10.xml" ContentType="application/vnd.openxmlformats-officedocument.presentationml.notesSlide+xml"/>
  <Override PartName="/ppt/embeddings/oleObject5.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13.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12.bin" ContentType="application/vnd.openxmlformats-officedocument.oleObject"/>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embeddings/oleObject13.bin" ContentType="application/vnd.openxmlformats-officedocument.oleObject"/>
  <Override PartName="/ppt/notesSlides/notesSlide23.xml" ContentType="application/vnd.openxmlformats-officedocument.presentationml.notesSlide+xml"/>
  <Override PartName="/ppt/embeddings/oleObject14.bin" ContentType="application/vnd.openxmlformats-officedocument.oleObject"/>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embeddings/oleObject15.bin" ContentType="application/vnd.openxmlformats-officedocument.oleObject"/>
  <Override PartName="/ppt/embeddings/oleObject16.bin" ContentType="application/vnd.openxmlformats-officedocument.oleObject"/>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embeddings/oleObject20.bin" ContentType="application/vnd.openxmlformats-officedocument.oleObject"/>
  <Override PartName="/ppt/notesSlides/notesSlide36.xml" ContentType="application/vnd.openxmlformats-officedocument.presentationml.notesSlide+xml"/>
  <Override PartName="/ppt/embeddings/oleObject21.bin" ContentType="application/vnd.openxmlformats-officedocument.oleObject"/>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265" r:id="rId3"/>
    <p:sldId id="303" r:id="rId4"/>
    <p:sldId id="336" r:id="rId5"/>
    <p:sldId id="307" r:id="rId6"/>
    <p:sldId id="312" r:id="rId7"/>
    <p:sldId id="315" r:id="rId8"/>
    <p:sldId id="337" r:id="rId9"/>
    <p:sldId id="275" r:id="rId10"/>
    <p:sldId id="276" r:id="rId11"/>
    <p:sldId id="327" r:id="rId12"/>
    <p:sldId id="292" r:id="rId13"/>
    <p:sldId id="295" r:id="rId14"/>
    <p:sldId id="317" r:id="rId15"/>
    <p:sldId id="339" r:id="rId16"/>
    <p:sldId id="328" r:id="rId17"/>
    <p:sldId id="293" r:id="rId18"/>
    <p:sldId id="322" r:id="rId19"/>
    <p:sldId id="320" r:id="rId20"/>
    <p:sldId id="323" r:id="rId21"/>
    <p:sldId id="326" r:id="rId22"/>
    <p:sldId id="294" r:id="rId23"/>
    <p:sldId id="291" r:id="rId24"/>
    <p:sldId id="311" r:id="rId25"/>
    <p:sldId id="318" r:id="rId26"/>
    <p:sldId id="325" r:id="rId27"/>
    <p:sldId id="329" r:id="rId28"/>
    <p:sldId id="277" r:id="rId29"/>
    <p:sldId id="344" r:id="rId30"/>
    <p:sldId id="330" r:id="rId31"/>
    <p:sldId id="319" r:id="rId32"/>
    <p:sldId id="335" r:id="rId33"/>
    <p:sldId id="258" r:id="rId34"/>
    <p:sldId id="343" r:id="rId35"/>
    <p:sldId id="341" r:id="rId36"/>
    <p:sldId id="342" r:id="rId37"/>
    <p:sldId id="257" r:id="rId38"/>
    <p:sldId id="324" r:id="rId39"/>
    <p:sldId id="321" r:id="rId40"/>
    <p:sldId id="340" r:id="rId41"/>
    <p:sldId id="331"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931C"/>
    <a:srgbClr val="679313"/>
    <a:srgbClr val="00A500"/>
    <a:srgbClr val="62B445"/>
    <a:srgbClr val="28A02B"/>
    <a:srgbClr val="D6D2FF"/>
    <a:srgbClr val="D8AEFF"/>
    <a:srgbClr val="AFEE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63" autoAdjust="0"/>
    <p:restoredTop sz="78253" autoAdjust="0"/>
  </p:normalViewPr>
  <p:slideViewPr>
    <p:cSldViewPr snapToGrid="0" snapToObjects="1">
      <p:cViewPr>
        <p:scale>
          <a:sx n="68" d="100"/>
          <a:sy n="68" d="100"/>
        </p:scale>
        <p:origin x="-1296" y="-2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1.emf"/><Relationship Id="rId2" Type="http://schemas.openxmlformats.org/officeDocument/2006/relationships/image" Target="../media/image4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4.emf"/><Relationship Id="rId2" Type="http://schemas.openxmlformats.org/officeDocument/2006/relationships/image" Target="../media/image45.emf"/><Relationship Id="rId3" Type="http://schemas.openxmlformats.org/officeDocument/2006/relationships/image" Target="../media/image4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 Id="rId2"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emf"/><Relationship Id="rId2" Type="http://schemas.openxmlformats.org/officeDocument/2006/relationships/image" Target="../media/image16.emf"/><Relationship Id="rId3" Type="http://schemas.openxmlformats.org/officeDocument/2006/relationships/image" Target="../media/image1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emf"/><Relationship Id="rId2" Type="http://schemas.openxmlformats.org/officeDocument/2006/relationships/image" Target="../media/image16.emf"/><Relationship Id="rId3" Type="http://schemas.openxmlformats.org/officeDocument/2006/relationships/image" Target="../media/image1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F73E1A-FDF4-B342-A811-691A250E03B6}" type="datetimeFigureOut">
              <a:rPr lang="en-US" smtClean="0"/>
              <a:t>2013-11-12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0F3E79-F0EB-4841-BF33-159F4A5051AB}" type="slidenum">
              <a:rPr lang="en-US" smtClean="0"/>
              <a:t>‹#›</a:t>
            </a:fld>
            <a:endParaRPr lang="en-US"/>
          </a:p>
        </p:txBody>
      </p:sp>
    </p:spTree>
    <p:extLst>
      <p:ext uri="{BB962C8B-B14F-4D97-AF65-F5344CB8AC3E}">
        <p14:creationId xmlns:p14="http://schemas.microsoft.com/office/powerpoint/2010/main" val="281573398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A0F3E79-F0EB-4841-BF33-159F4A5051AB}" type="slidenum">
              <a:rPr lang="en-US" smtClean="0"/>
              <a:t>1</a:t>
            </a:fld>
            <a:endParaRPr lang="en-US"/>
          </a:p>
        </p:txBody>
      </p:sp>
    </p:spTree>
    <p:extLst>
      <p:ext uri="{BB962C8B-B14F-4D97-AF65-F5344CB8AC3E}">
        <p14:creationId xmlns:p14="http://schemas.microsoft.com/office/powerpoint/2010/main" val="3740204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use a system of reaction diffusion advection models to describe predator-prey interactions in space and time.</a:t>
            </a:r>
          </a:p>
          <a:p>
            <a:r>
              <a:rPr lang="en-US" dirty="0" err="1" smtClean="0"/>
              <a:t>Preds</a:t>
            </a:r>
            <a:r>
              <a:rPr lang="en-US" dirty="0" smtClean="0"/>
              <a:t> and prey can have their own movement rates, where</a:t>
            </a:r>
            <a:r>
              <a:rPr lang="en-US" baseline="0" dirty="0" smtClean="0"/>
              <a:t> the predator should most likely move faster than the prey.</a:t>
            </a:r>
          </a:p>
          <a:p>
            <a:r>
              <a:rPr lang="en-US" baseline="0" dirty="0" smtClean="0"/>
              <a:t>And the reaction terms now account for the influence of one population on the other</a:t>
            </a:r>
            <a:endParaRPr lang="en-US" dirty="0" smtClean="0"/>
          </a:p>
          <a:p>
            <a:r>
              <a:rPr lang="en-US" dirty="0" smtClean="0"/>
              <a:t>So</a:t>
            </a:r>
            <a:r>
              <a:rPr lang="en-US" baseline="0" dirty="0" smtClean="0"/>
              <a:t> Rebecca and her student Shaun </a:t>
            </a:r>
            <a:r>
              <a:rPr lang="en-US" baseline="0" dirty="0" err="1" smtClean="0"/>
              <a:t>Strohm</a:t>
            </a:r>
            <a:r>
              <a:rPr lang="en-US" baseline="0" dirty="0" smtClean="0"/>
              <a:t> used this framework to show that </a:t>
            </a:r>
            <a:r>
              <a:rPr lang="en-US" baseline="0" dirty="0" err="1" smtClean="0"/>
              <a:t>hab</a:t>
            </a:r>
            <a:r>
              <a:rPr lang="en-US" baseline="0" dirty="0" smtClean="0"/>
              <a:t> frag reduces cycle amplitude and average densities for both predator and prey, and so I’m building on this work.</a:t>
            </a:r>
            <a:endParaRPr lang="en-US" dirty="0" smtClean="0"/>
          </a:p>
        </p:txBody>
      </p:sp>
      <p:sp>
        <p:nvSpPr>
          <p:cNvPr id="4" name="Slide Number Placeholder 3"/>
          <p:cNvSpPr>
            <a:spLocks noGrp="1"/>
          </p:cNvSpPr>
          <p:nvPr>
            <p:ph type="sldNum" sz="quarter" idx="10"/>
          </p:nvPr>
        </p:nvSpPr>
        <p:spPr/>
        <p:txBody>
          <a:bodyPr/>
          <a:lstStyle/>
          <a:p>
            <a:fld id="{6A0F3E79-F0EB-4841-BF33-159F4A5051AB}" type="slidenum">
              <a:rPr lang="en-US" smtClean="0"/>
              <a:t>10</a:t>
            </a:fld>
            <a:endParaRPr lang="en-US"/>
          </a:p>
        </p:txBody>
      </p:sp>
    </p:spTree>
    <p:extLst>
      <p:ext uri="{BB962C8B-B14F-4D97-AF65-F5344CB8AC3E}">
        <p14:creationId xmlns:p14="http://schemas.microsoft.com/office/powerpoint/2010/main" val="241680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a:t>
            </a:r>
            <a:r>
              <a:rPr lang="en-US" baseline="0" dirty="0" smtClean="0"/>
              <a:t> first step is to establish </a:t>
            </a:r>
            <a:endParaRPr lang="en-US" dirty="0" smtClean="0"/>
          </a:p>
        </p:txBody>
      </p:sp>
      <p:sp>
        <p:nvSpPr>
          <p:cNvPr id="4" name="Slide Number Placeholder 3"/>
          <p:cNvSpPr>
            <a:spLocks noGrp="1"/>
          </p:cNvSpPr>
          <p:nvPr>
            <p:ph type="sldNum" sz="quarter" idx="10"/>
          </p:nvPr>
        </p:nvSpPr>
        <p:spPr/>
        <p:txBody>
          <a:bodyPr/>
          <a:lstStyle/>
          <a:p>
            <a:fld id="{6A0F3E79-F0EB-4841-BF33-159F4A5051AB}" type="slidenum">
              <a:rPr lang="en-US" smtClean="0"/>
              <a:t>11</a:t>
            </a:fld>
            <a:endParaRPr lang="en-US"/>
          </a:p>
        </p:txBody>
      </p:sp>
    </p:spTree>
    <p:extLst>
      <p:ext uri="{BB962C8B-B14F-4D97-AF65-F5344CB8AC3E}">
        <p14:creationId xmlns:p14="http://schemas.microsoft.com/office/powerpoint/2010/main" val="1259461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t>
            </a:r>
            <a:r>
              <a:rPr lang="en-US" sz="1200" baseline="0" dirty="0" smtClean="0"/>
              <a:t>hare and lynx diffusing through a homogeneous habitat along X-axis -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-Neumann boundary conditions for both hare/lynx – no flux across boundaries, dispersal to another area not allowed</a:t>
            </a:r>
          </a:p>
          <a:p>
            <a:r>
              <a:rPr lang="en-US" sz="1200" baseline="0" dirty="0" smtClean="0"/>
              <a:t>-So here’s my equations for the hare and lynx – they both have diffusion terms with no advection, hares diffuse at 75% that of lynx.</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-I’m only going to talk about may reaction terms today – I’m also doing R-M model and </a:t>
            </a:r>
            <a:r>
              <a:rPr lang="en-US" sz="1200" baseline="0" dirty="0" err="1" smtClean="0"/>
              <a:t>i’ll</a:t>
            </a:r>
            <a:r>
              <a:rPr lang="en-US" sz="1200" baseline="0" dirty="0" smtClean="0"/>
              <a:t> be comparing the 2 models</a:t>
            </a:r>
          </a:p>
          <a:p>
            <a:r>
              <a:rPr lang="en-US" sz="1200" baseline="0" dirty="0" smtClean="0"/>
              <a:t>-Hares have logistic growth, r, k</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-Lynx also has logistic growth, but carrying cap is H/q, where q is min hare requirement per lynx so dependent on hare density</a:t>
            </a:r>
            <a:endParaRPr lang="en-US" sz="1200" baseline="0" dirty="0" smtClean="0"/>
          </a:p>
        </p:txBody>
      </p:sp>
      <p:sp>
        <p:nvSpPr>
          <p:cNvPr id="4" name="Slide Number Placeholder 3"/>
          <p:cNvSpPr>
            <a:spLocks noGrp="1"/>
          </p:cNvSpPr>
          <p:nvPr>
            <p:ph type="sldNum" sz="quarter" idx="10"/>
          </p:nvPr>
        </p:nvSpPr>
        <p:spPr/>
        <p:txBody>
          <a:bodyPr/>
          <a:lstStyle/>
          <a:p>
            <a:fld id="{6A0F3E79-F0EB-4841-BF33-159F4A5051AB}" type="slidenum">
              <a:rPr lang="en-US" smtClean="0"/>
              <a:t>12</a:t>
            </a:fld>
            <a:endParaRPr lang="en-US"/>
          </a:p>
        </p:txBody>
      </p:sp>
    </p:spTree>
    <p:extLst>
      <p:ext uri="{BB962C8B-B14F-4D97-AF65-F5344CB8AC3E}">
        <p14:creationId xmlns:p14="http://schemas.microsoft.com/office/powerpoint/2010/main" val="1715118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then the functional</a:t>
            </a:r>
            <a:r>
              <a:rPr lang="en-US" baseline="0" dirty="0" smtClean="0"/>
              <a:t> response for the lynx is type ii which is the type of response commonly used for a specialist predator.</a:t>
            </a:r>
          </a:p>
          <a:p>
            <a:r>
              <a:rPr lang="en-US" baseline="0" dirty="0" smtClean="0"/>
              <a:t>So you have hare density on the x-axis and predation rate on the y-axis.</a:t>
            </a:r>
          </a:p>
          <a:p>
            <a:r>
              <a:rPr lang="en-US" baseline="0" dirty="0" smtClean="0"/>
              <a:t>The lynx responds quickly to changes in hare density and predation rate takes off</a:t>
            </a:r>
          </a:p>
          <a:p>
            <a:r>
              <a:rPr lang="en-US" baseline="0" dirty="0" smtClean="0"/>
              <a:t>Eventually lynx is limited by its ability to process food and it approaches its max kill rate, alpha</a:t>
            </a:r>
          </a:p>
        </p:txBody>
      </p:sp>
      <p:sp>
        <p:nvSpPr>
          <p:cNvPr id="4" name="Slide Number Placeholder 3"/>
          <p:cNvSpPr>
            <a:spLocks noGrp="1"/>
          </p:cNvSpPr>
          <p:nvPr>
            <p:ph type="sldNum" sz="quarter" idx="10"/>
          </p:nvPr>
        </p:nvSpPr>
        <p:spPr/>
        <p:txBody>
          <a:bodyPr/>
          <a:lstStyle/>
          <a:p>
            <a:fld id="{6A0F3E79-F0EB-4841-BF33-159F4A5051AB}" type="slidenum">
              <a:rPr lang="en-US" smtClean="0"/>
              <a:t>13</a:t>
            </a:fld>
            <a:endParaRPr lang="en-US"/>
          </a:p>
        </p:txBody>
      </p:sp>
    </p:spTree>
    <p:extLst>
      <p:ext uri="{BB962C8B-B14F-4D97-AF65-F5344CB8AC3E}">
        <p14:creationId xmlns:p14="http://schemas.microsoft.com/office/powerpoint/2010/main" val="1715118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these are plots of prey and predator densities in space after they’ve settled into their limit cycle. So each line is pop density through the spatial domain for one year. </a:t>
            </a:r>
          </a:p>
          <a:p>
            <a:endParaRPr lang="en-US" baseline="0" dirty="0" smtClean="0"/>
          </a:p>
          <a:p>
            <a:r>
              <a:rPr lang="en-US" baseline="0" dirty="0" smtClean="0"/>
              <a:t>For these particular diffusion coefficients, you actually get these double-hump profiles that I wasn’t expecting, but I was actually happy about this at first since some evidence suggests that hares use edges of stands more than the centers. But it’s really by accident.</a:t>
            </a:r>
          </a:p>
        </p:txBody>
      </p:sp>
      <p:sp>
        <p:nvSpPr>
          <p:cNvPr id="4" name="Slide Number Placeholder 3"/>
          <p:cNvSpPr>
            <a:spLocks noGrp="1"/>
          </p:cNvSpPr>
          <p:nvPr>
            <p:ph type="sldNum" sz="quarter" idx="10"/>
          </p:nvPr>
        </p:nvSpPr>
        <p:spPr/>
        <p:txBody>
          <a:bodyPr/>
          <a:lstStyle/>
          <a:p>
            <a:fld id="{6A0F3E79-F0EB-4841-BF33-159F4A5051AB}" type="slidenum">
              <a:rPr lang="en-US" smtClean="0"/>
              <a:t>14</a:t>
            </a:fld>
            <a:endParaRPr lang="en-US"/>
          </a:p>
        </p:txBody>
      </p:sp>
    </p:spTree>
    <p:extLst>
      <p:ext uri="{BB962C8B-B14F-4D97-AF65-F5344CB8AC3E}">
        <p14:creationId xmlns:p14="http://schemas.microsoft.com/office/powerpoint/2010/main" val="1715118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you scale up the diffusion coefficients, the double humps go away and there’s less spatial variation through the patch. So I’m doing these analyses for a few different pairs of diffusion coefficients due to the differences in spatial profiles. But the rest of the plots I’m going to show will be for the lower diffusion coefficients.</a:t>
            </a:r>
          </a:p>
        </p:txBody>
      </p:sp>
      <p:sp>
        <p:nvSpPr>
          <p:cNvPr id="4" name="Slide Number Placeholder 3"/>
          <p:cNvSpPr>
            <a:spLocks noGrp="1"/>
          </p:cNvSpPr>
          <p:nvPr>
            <p:ph type="sldNum" sz="quarter" idx="10"/>
          </p:nvPr>
        </p:nvSpPr>
        <p:spPr/>
        <p:txBody>
          <a:bodyPr/>
          <a:lstStyle/>
          <a:p>
            <a:fld id="{6A0F3E79-F0EB-4841-BF33-159F4A5051AB}" type="slidenum">
              <a:rPr lang="en-US" smtClean="0"/>
              <a:t>15</a:t>
            </a:fld>
            <a:endParaRPr lang="en-US"/>
          </a:p>
        </p:txBody>
      </p:sp>
    </p:spTree>
    <p:extLst>
      <p:ext uri="{BB962C8B-B14F-4D97-AF65-F5344CB8AC3E}">
        <p14:creationId xmlns:p14="http://schemas.microsoft.com/office/powerpoint/2010/main" val="1715118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a:t>
            </a:r>
            <a:r>
              <a:rPr lang="en-US" baseline="0" dirty="0" smtClean="0"/>
              <a:t> I’m going to perturb these northern dynamics that I’ve established by fragmenting the spatial domain.</a:t>
            </a:r>
            <a:endParaRPr lang="en-US" dirty="0"/>
          </a:p>
        </p:txBody>
      </p:sp>
      <p:sp>
        <p:nvSpPr>
          <p:cNvPr id="4" name="Slide Number Placeholder 3"/>
          <p:cNvSpPr>
            <a:spLocks noGrp="1"/>
          </p:cNvSpPr>
          <p:nvPr>
            <p:ph type="sldNum" sz="quarter" idx="10"/>
          </p:nvPr>
        </p:nvSpPr>
        <p:spPr/>
        <p:txBody>
          <a:bodyPr/>
          <a:lstStyle/>
          <a:p>
            <a:fld id="{6A0F3E79-F0EB-4841-BF33-159F4A5051AB}" type="slidenum">
              <a:rPr lang="en-US" smtClean="0"/>
              <a:t>16</a:t>
            </a:fld>
            <a:endParaRPr lang="en-US"/>
          </a:p>
        </p:txBody>
      </p:sp>
    </p:spTree>
    <p:extLst>
      <p:ext uri="{BB962C8B-B14F-4D97-AF65-F5344CB8AC3E}">
        <p14:creationId xmlns:p14="http://schemas.microsoft.com/office/powerpoint/2010/main" val="3267214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Now I</a:t>
            </a:r>
            <a:r>
              <a:rPr lang="en-US" sz="1200" baseline="0" dirty="0" smtClean="0"/>
              <a:t> break up </a:t>
            </a:r>
            <a:r>
              <a:rPr lang="en-US" sz="1200" dirty="0" smtClean="0"/>
              <a:t>the landscape</a:t>
            </a:r>
            <a:r>
              <a:rPr lang="en-US" sz="1200" baseline="0" dirty="0" smtClean="0"/>
              <a:t> </a:t>
            </a:r>
            <a:r>
              <a:rPr lang="en-US" sz="1200" dirty="0" smtClean="0"/>
              <a:t>to make it look more southern</a:t>
            </a:r>
          </a:p>
          <a:p>
            <a:r>
              <a:rPr lang="en-US" sz="1200" dirty="0" smtClean="0"/>
              <a:t>Good patches</a:t>
            </a:r>
            <a:r>
              <a:rPr lang="en-US" sz="1200" baseline="0" dirty="0" smtClean="0"/>
              <a:t> are in green and bad patches are in red.</a:t>
            </a:r>
            <a:endParaRPr lang="en-US" sz="1200" dirty="0" smtClean="0"/>
          </a:p>
          <a:p>
            <a:r>
              <a:rPr lang="en-US" sz="1200" dirty="0" smtClean="0"/>
              <a:t>And now I’m going to add in velocity terms that are drawing both hares and lynx </a:t>
            </a:r>
            <a:r>
              <a:rPr lang="en-US" sz="1200" baseline="0" dirty="0" smtClean="0"/>
              <a:t>towards the good patches</a:t>
            </a:r>
          </a:p>
          <a:p>
            <a:r>
              <a:rPr lang="en-US" sz="1200" baseline="0" dirty="0" smtClean="0"/>
              <a:t>So these figures are from Rebecca’s paper – This is V(x). So if the animals are in a “good” patch, they’re happy to stay there and velocity is 0, and if they’re in a bad patch, then they’re drawn to whichever good patch is closest.</a:t>
            </a:r>
            <a:endParaRPr lang="en-US" sz="1200" dirty="0" smtClean="0"/>
          </a:p>
          <a:p>
            <a:r>
              <a:rPr lang="en-US" sz="1200" dirty="0" smtClean="0"/>
              <a:t>Now hare reproduction</a:t>
            </a:r>
            <a:r>
              <a:rPr lang="en-US" sz="1200" baseline="0" dirty="0" smtClean="0"/>
              <a:t> also varies spatially so they can only reproduce in good patches and the bottom figure is what that function looks like.</a:t>
            </a:r>
          </a:p>
          <a:p>
            <a:r>
              <a:rPr lang="en-US" sz="1200" baseline="0" dirty="0" smtClean="0"/>
              <a:t>So now I start shrinking the size of the good patches while keeping the spatial domain length constant.</a:t>
            </a:r>
            <a:endParaRPr lang="en-US" sz="1200" dirty="0" smtClean="0"/>
          </a:p>
          <a:p>
            <a:endParaRPr lang="en-US" sz="1200" dirty="0" smtClean="0"/>
          </a:p>
        </p:txBody>
      </p:sp>
      <p:sp>
        <p:nvSpPr>
          <p:cNvPr id="4" name="Slide Number Placeholder 3"/>
          <p:cNvSpPr>
            <a:spLocks noGrp="1"/>
          </p:cNvSpPr>
          <p:nvPr>
            <p:ph type="sldNum" sz="quarter" idx="10"/>
          </p:nvPr>
        </p:nvSpPr>
        <p:spPr/>
        <p:txBody>
          <a:bodyPr/>
          <a:lstStyle/>
          <a:p>
            <a:fld id="{6A0F3E79-F0EB-4841-BF33-159F4A5051AB}" type="slidenum">
              <a:rPr lang="en-US" smtClean="0"/>
              <a:t>17</a:t>
            </a:fld>
            <a:endParaRPr lang="en-US"/>
          </a:p>
        </p:txBody>
      </p:sp>
    </p:spTree>
    <p:extLst>
      <p:ext uri="{BB962C8B-B14F-4D97-AF65-F5344CB8AC3E}">
        <p14:creationId xmlns:p14="http://schemas.microsoft.com/office/powerpoint/2010/main" val="927236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So I only have plots so</a:t>
            </a:r>
            <a:r>
              <a:rPr lang="en-US" sz="1200" baseline="0" dirty="0" smtClean="0"/>
              <a:t> far for a spatial domain consisting of one good patch and one bad patch, but I will also be doing the same analyses for a 4-patch domain.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But in this figure, I’ve plotted limit cycles for varying sizes of the good patch, and this is the cycle right in the center of the one good patch.</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Prey density is on the x-axis and predator density is on the y-axis</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Hard to see the legend, but the limit</a:t>
            </a:r>
            <a:r>
              <a:rPr lang="en-US" sz="1200" baseline="0" dirty="0" smtClean="0"/>
              <a:t> cycle is contracting as good patch size decreases. So the maximum is decreasing for both species, and the minimums actually slightly rise as it contracts to meet up with the maximum and stop the cycle.</a:t>
            </a:r>
            <a:endParaRPr lang="en-US" sz="1200" dirty="0" smtClean="0"/>
          </a:p>
        </p:txBody>
      </p:sp>
      <p:sp>
        <p:nvSpPr>
          <p:cNvPr id="4" name="Slide Number Placeholder 3"/>
          <p:cNvSpPr>
            <a:spLocks noGrp="1"/>
          </p:cNvSpPr>
          <p:nvPr>
            <p:ph type="sldNum" sz="quarter" idx="10"/>
          </p:nvPr>
        </p:nvSpPr>
        <p:spPr/>
        <p:txBody>
          <a:bodyPr/>
          <a:lstStyle/>
          <a:p>
            <a:fld id="{6A0F3E79-F0EB-4841-BF33-159F4A5051AB}" type="slidenum">
              <a:rPr lang="en-US" smtClean="0"/>
              <a:t>18</a:t>
            </a:fld>
            <a:endParaRPr lang="en-US"/>
          </a:p>
        </p:txBody>
      </p:sp>
    </p:spTree>
    <p:extLst>
      <p:ext uri="{BB962C8B-B14F-4D97-AF65-F5344CB8AC3E}">
        <p14:creationId xmlns:p14="http://schemas.microsoft.com/office/powerpoint/2010/main" val="1744158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we can see that more</a:t>
            </a:r>
            <a:r>
              <a:rPr lang="en-US" baseline="0" dirty="0" smtClean="0"/>
              <a:t> clearly with plots of these four cycle probes, which are cycle maximum, minimum, average of max and min, and amplitude.</a:t>
            </a:r>
            <a:endParaRPr lang="en-US" dirty="0" smtClean="0"/>
          </a:p>
          <a:p>
            <a:endParaRPr lang="en-US" dirty="0" smtClean="0"/>
          </a:p>
          <a:p>
            <a:r>
              <a:rPr lang="en-US" baseline="0" dirty="0" smtClean="0"/>
              <a:t>And this slide is just to show that the prey and predator plots look almost exactly the same so that you believe me.</a:t>
            </a:r>
            <a:endParaRPr lang="en-US" dirty="0" smtClean="0"/>
          </a:p>
        </p:txBody>
      </p:sp>
      <p:sp>
        <p:nvSpPr>
          <p:cNvPr id="4" name="Slide Number Placeholder 3"/>
          <p:cNvSpPr>
            <a:spLocks noGrp="1"/>
          </p:cNvSpPr>
          <p:nvPr>
            <p:ph type="sldNum" sz="quarter" idx="10"/>
          </p:nvPr>
        </p:nvSpPr>
        <p:spPr/>
        <p:txBody>
          <a:bodyPr/>
          <a:lstStyle/>
          <a:p>
            <a:fld id="{6A0F3E79-F0EB-4841-BF33-159F4A5051AB}" type="slidenum">
              <a:rPr lang="en-US" smtClean="0"/>
              <a:t>19</a:t>
            </a:fld>
            <a:endParaRPr lang="en-US"/>
          </a:p>
        </p:txBody>
      </p:sp>
    </p:spTree>
    <p:extLst>
      <p:ext uri="{BB962C8B-B14F-4D97-AF65-F5344CB8AC3E}">
        <p14:creationId xmlns:p14="http://schemas.microsoft.com/office/powerpoint/2010/main" val="2164251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0F3E79-F0EB-4841-BF33-159F4A5051AB}" type="slidenum">
              <a:rPr lang="en-US" smtClean="0"/>
              <a:t>2</a:t>
            </a:fld>
            <a:endParaRPr lang="en-US"/>
          </a:p>
        </p:txBody>
      </p:sp>
    </p:spTree>
    <p:extLst>
      <p:ext uri="{BB962C8B-B14F-4D97-AF65-F5344CB8AC3E}">
        <p14:creationId xmlns:p14="http://schemas.microsoft.com/office/powerpoint/2010/main" val="314175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can just look at the prey plots more closely. So we have cycle max, cycle min, average</a:t>
            </a:r>
            <a:r>
              <a:rPr lang="en-US" baseline="0" dirty="0" smtClean="0"/>
              <a:t> of max and min, and amplitude (difference between max and min rather than their ratio, ratio is 15-fold). And I’m just going to ask you to ignore the gray line and look at the red line. </a:t>
            </a:r>
            <a:r>
              <a:rPr lang="en-US" b="0" baseline="0" dirty="0" smtClean="0"/>
              <a:t>So it takes a little while for the effects to kick in, so the maximum, average density, and prey amplitude don’t significantly decrease until the good patch is about half the domain length. And the minimum rises to stop the cycle.</a:t>
            </a:r>
          </a:p>
          <a:p>
            <a:endParaRPr lang="en-US" b="0" baseline="0" dirty="0" smtClean="0"/>
          </a:p>
          <a:p>
            <a:endParaRPr lang="en-US" dirty="0" smtClean="0"/>
          </a:p>
        </p:txBody>
      </p:sp>
      <p:sp>
        <p:nvSpPr>
          <p:cNvPr id="4" name="Slide Number Placeholder 3"/>
          <p:cNvSpPr>
            <a:spLocks noGrp="1"/>
          </p:cNvSpPr>
          <p:nvPr>
            <p:ph type="sldNum" sz="quarter" idx="10"/>
          </p:nvPr>
        </p:nvSpPr>
        <p:spPr/>
        <p:txBody>
          <a:bodyPr/>
          <a:lstStyle/>
          <a:p>
            <a:fld id="{6A0F3E79-F0EB-4841-BF33-159F4A5051AB}" type="slidenum">
              <a:rPr lang="en-US" smtClean="0"/>
              <a:t>20</a:t>
            </a:fld>
            <a:endParaRPr lang="en-US"/>
          </a:p>
        </p:txBody>
      </p:sp>
    </p:spTree>
    <p:extLst>
      <p:ext uri="{BB962C8B-B14F-4D97-AF65-F5344CB8AC3E}">
        <p14:creationId xmlns:p14="http://schemas.microsoft.com/office/powerpoint/2010/main" val="21642518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 now</a:t>
            </a:r>
            <a:r>
              <a:rPr lang="en-US" baseline="0" dirty="0" smtClean="0"/>
              <a:t> I want to compare the effects of fragmentation to the effects of heavy generalist predation.</a:t>
            </a:r>
          </a:p>
          <a:p>
            <a:endParaRPr lang="en-US" dirty="0"/>
          </a:p>
        </p:txBody>
      </p:sp>
      <p:sp>
        <p:nvSpPr>
          <p:cNvPr id="4" name="Slide Number Placeholder 3"/>
          <p:cNvSpPr>
            <a:spLocks noGrp="1"/>
          </p:cNvSpPr>
          <p:nvPr>
            <p:ph type="sldNum" sz="quarter" idx="10"/>
          </p:nvPr>
        </p:nvSpPr>
        <p:spPr/>
        <p:txBody>
          <a:bodyPr/>
          <a:lstStyle/>
          <a:p>
            <a:fld id="{6A0F3E79-F0EB-4841-BF33-159F4A5051AB}" type="slidenum">
              <a:rPr lang="en-US" smtClean="0"/>
              <a:t>21</a:t>
            </a:fld>
            <a:endParaRPr lang="en-US"/>
          </a:p>
        </p:txBody>
      </p:sp>
    </p:spTree>
    <p:extLst>
      <p:ext uri="{BB962C8B-B14F-4D97-AF65-F5344CB8AC3E}">
        <p14:creationId xmlns:p14="http://schemas.microsoft.com/office/powerpoint/2010/main" val="241954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now I have a homogeneous habitat again and I’ve added a type iii response for generalist predators, which is just one aggregate term.</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6A0F3E79-F0EB-4841-BF33-159F4A5051AB}" type="slidenum">
              <a:rPr lang="en-US" smtClean="0"/>
              <a:t>22</a:t>
            </a:fld>
            <a:endParaRPr lang="en-US"/>
          </a:p>
        </p:txBody>
      </p:sp>
    </p:spTree>
    <p:extLst>
      <p:ext uri="{BB962C8B-B14F-4D97-AF65-F5344CB8AC3E}">
        <p14:creationId xmlns:p14="http://schemas.microsoft.com/office/powerpoint/2010/main" val="5445981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I’m going to increase gamma which is the max generalist killing rate to see how that affects cycle attributes. And I want to compare those effects to those of fragmentation.</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6A0F3E79-F0EB-4841-BF33-159F4A5051AB}" type="slidenum">
              <a:rPr lang="en-US" smtClean="0"/>
              <a:t>23</a:t>
            </a:fld>
            <a:endParaRPr lang="en-US"/>
          </a:p>
        </p:txBody>
      </p:sp>
    </p:spTree>
    <p:extLst>
      <p:ext uri="{BB962C8B-B14F-4D97-AF65-F5344CB8AC3E}">
        <p14:creationId xmlns:p14="http://schemas.microsoft.com/office/powerpoint/2010/main" val="544598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limit cycles at different predation</a:t>
            </a:r>
            <a:r>
              <a:rPr lang="en-US" baseline="0" dirty="0" smtClean="0"/>
              <a:t> rates. </a:t>
            </a:r>
            <a:r>
              <a:rPr lang="en-US" dirty="0" smtClean="0"/>
              <a:t>Generalist predation has a strong and immediate </a:t>
            </a:r>
            <a:r>
              <a:rPr lang="en-US" baseline="0" dirty="0" smtClean="0"/>
              <a:t>dampening effect. The oscillations stop at a predation rate of about ..5 hares/ha/year. Estimates from the Kluane study put generalist predation between .1-2, so it really didn’t take much to kill the cycle, and within realistic ranges from northern latitudes.</a:t>
            </a:r>
            <a:endParaRPr lang="en-US" dirty="0" smtClean="0"/>
          </a:p>
        </p:txBody>
      </p:sp>
      <p:sp>
        <p:nvSpPr>
          <p:cNvPr id="4" name="Slide Number Placeholder 3"/>
          <p:cNvSpPr>
            <a:spLocks noGrp="1"/>
          </p:cNvSpPr>
          <p:nvPr>
            <p:ph type="sldNum" sz="quarter" idx="10"/>
          </p:nvPr>
        </p:nvSpPr>
        <p:spPr/>
        <p:txBody>
          <a:bodyPr/>
          <a:lstStyle/>
          <a:p>
            <a:fld id="{6A0F3E79-F0EB-4841-BF33-159F4A5051AB}" type="slidenum">
              <a:rPr lang="en-US" smtClean="0"/>
              <a:t>24</a:t>
            </a:fld>
            <a:endParaRPr lang="en-US"/>
          </a:p>
        </p:txBody>
      </p:sp>
    </p:spTree>
    <p:extLst>
      <p:ext uri="{BB962C8B-B14F-4D97-AF65-F5344CB8AC3E}">
        <p14:creationId xmlns:p14="http://schemas.microsoft.com/office/powerpoint/2010/main" val="28543895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here are the cycle probes now plotted against generalist predation rate. Again, predator dynamics are similar to prey dynamics, so we’ll just look at the prey plots more closely.</a:t>
            </a:r>
          </a:p>
        </p:txBody>
      </p:sp>
      <p:sp>
        <p:nvSpPr>
          <p:cNvPr id="4" name="Slide Number Placeholder 3"/>
          <p:cNvSpPr>
            <a:spLocks noGrp="1"/>
          </p:cNvSpPr>
          <p:nvPr>
            <p:ph type="sldNum" sz="quarter" idx="10"/>
          </p:nvPr>
        </p:nvSpPr>
        <p:spPr/>
        <p:txBody>
          <a:bodyPr/>
          <a:lstStyle/>
          <a:p>
            <a:fld id="{6A0F3E79-F0EB-4841-BF33-159F4A5051AB}" type="slidenum">
              <a:rPr lang="en-US" smtClean="0"/>
              <a:t>25</a:t>
            </a:fld>
            <a:endParaRPr lang="en-US"/>
          </a:p>
        </p:txBody>
      </p:sp>
    </p:spTree>
    <p:extLst>
      <p:ext uri="{BB962C8B-B14F-4D97-AF65-F5344CB8AC3E}">
        <p14:creationId xmlns:p14="http://schemas.microsoft.com/office/powerpoint/2010/main" val="1715118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these are the same four cycle probes as before. Just ignore lines and legend. The maximum has an almost vertical drop as predation increases, and the minimum also sharply rises to meet the max, and then densities decline as a stable spiral point.</a:t>
            </a:r>
          </a:p>
        </p:txBody>
      </p:sp>
      <p:sp>
        <p:nvSpPr>
          <p:cNvPr id="4" name="Slide Number Placeholder 3"/>
          <p:cNvSpPr>
            <a:spLocks noGrp="1"/>
          </p:cNvSpPr>
          <p:nvPr>
            <p:ph type="sldNum" sz="quarter" idx="10"/>
          </p:nvPr>
        </p:nvSpPr>
        <p:spPr/>
        <p:txBody>
          <a:bodyPr/>
          <a:lstStyle/>
          <a:p>
            <a:fld id="{6A0F3E79-F0EB-4841-BF33-159F4A5051AB}" type="slidenum">
              <a:rPr lang="en-US" smtClean="0"/>
              <a:t>26</a:t>
            </a:fld>
            <a:endParaRPr lang="en-US"/>
          </a:p>
        </p:txBody>
      </p:sp>
    </p:spTree>
    <p:extLst>
      <p:ext uri="{BB962C8B-B14F-4D97-AF65-F5344CB8AC3E}">
        <p14:creationId xmlns:p14="http://schemas.microsoft.com/office/powerpoint/2010/main" val="1715118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I want to look at the combined effects of fragmentation and generalist predation</a:t>
            </a:r>
            <a:endParaRPr lang="en-US" dirty="0"/>
          </a:p>
        </p:txBody>
      </p:sp>
      <p:sp>
        <p:nvSpPr>
          <p:cNvPr id="4" name="Slide Number Placeholder 3"/>
          <p:cNvSpPr>
            <a:spLocks noGrp="1"/>
          </p:cNvSpPr>
          <p:nvPr>
            <p:ph type="sldNum" sz="quarter" idx="10"/>
          </p:nvPr>
        </p:nvSpPr>
        <p:spPr/>
        <p:txBody>
          <a:bodyPr/>
          <a:lstStyle/>
          <a:p>
            <a:fld id="{6A0F3E79-F0EB-4841-BF33-159F4A5051AB}" type="slidenum">
              <a:rPr lang="en-US" smtClean="0"/>
              <a:t>27</a:t>
            </a:fld>
            <a:endParaRPr lang="en-US"/>
          </a:p>
        </p:txBody>
      </p:sp>
    </p:spTree>
    <p:extLst>
      <p:ext uri="{BB962C8B-B14F-4D97-AF65-F5344CB8AC3E}">
        <p14:creationId xmlns:p14="http://schemas.microsoft.com/office/powerpoint/2010/main" val="17627672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So now I’m going</a:t>
            </a:r>
            <a:r>
              <a:rPr lang="en-US" sz="1200" baseline="0" dirty="0" smtClean="0"/>
              <a:t> to fragment the habitat as before and add in generalist predators that are numerically stable throughout the domain.</a:t>
            </a:r>
          </a:p>
          <a:p>
            <a:r>
              <a:rPr lang="en-US" sz="1200" baseline="0" dirty="0" smtClean="0"/>
              <a:t>So hare and lynx are still drawn toward good patches.</a:t>
            </a:r>
          </a:p>
          <a:p>
            <a:r>
              <a:rPr lang="en-US" sz="1200" baseline="0" dirty="0" smtClean="0"/>
              <a:t>And now I’ll simultaneously increase predation pressure and fragmentation.</a:t>
            </a:r>
            <a:endParaRPr lang="en-US" sz="1200" dirty="0" smtClean="0"/>
          </a:p>
        </p:txBody>
      </p:sp>
      <p:sp>
        <p:nvSpPr>
          <p:cNvPr id="4" name="Slide Number Placeholder 3"/>
          <p:cNvSpPr>
            <a:spLocks noGrp="1"/>
          </p:cNvSpPr>
          <p:nvPr>
            <p:ph type="sldNum" sz="quarter" idx="10"/>
          </p:nvPr>
        </p:nvSpPr>
        <p:spPr/>
        <p:txBody>
          <a:bodyPr/>
          <a:lstStyle/>
          <a:p>
            <a:fld id="{6A0F3E79-F0EB-4841-BF33-159F4A5051AB}" type="slidenum">
              <a:rPr lang="en-US" smtClean="0"/>
              <a:t>28</a:t>
            </a:fld>
            <a:endParaRPr lang="en-US"/>
          </a:p>
        </p:txBody>
      </p:sp>
    </p:spTree>
    <p:extLst>
      <p:ext uri="{BB962C8B-B14F-4D97-AF65-F5344CB8AC3E}">
        <p14:creationId xmlns:p14="http://schemas.microsoft.com/office/powerpoint/2010/main" val="38146666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 is a contour plot for</a:t>
            </a:r>
            <a:r>
              <a:rPr lang="en-US" baseline="0" dirty="0" smtClean="0"/>
              <a:t> prey amplitude. And lighter gray is higher amplitude</a:t>
            </a:r>
            <a:endParaRPr lang="en-US" dirty="0" smtClean="0"/>
          </a:p>
          <a:p>
            <a:endParaRPr lang="en-US" dirty="0" smtClean="0"/>
          </a:p>
          <a:p>
            <a:r>
              <a:rPr lang="en-US" dirty="0" smtClean="0"/>
              <a:t>Can actually compare their relative</a:t>
            </a:r>
            <a:r>
              <a:rPr lang="en-US" baseline="0" dirty="0" smtClean="0"/>
              <a:t> effects here. </a:t>
            </a:r>
            <a:r>
              <a:rPr lang="en-US" dirty="0" smtClean="0"/>
              <a:t>So looking at the amplitude plot, generalist</a:t>
            </a:r>
            <a:r>
              <a:rPr lang="en-US" baseline="0" dirty="0" smtClean="0"/>
              <a:t> predation along the y-axis, so we see how quickly generalists stabilize the dynamics</a:t>
            </a:r>
            <a:r>
              <a:rPr lang="en-US" dirty="0" smtClean="0"/>
              <a:t>. And fragmentation increases</a:t>
            </a:r>
            <a:r>
              <a:rPr lang="en-US" baseline="0" dirty="0" smtClean="0"/>
              <a:t> as you move along the x-axis to the left, you c</a:t>
            </a:r>
            <a:r>
              <a:rPr lang="en-US" dirty="0" smtClean="0"/>
              <a:t>an travel along a contour line horizontally</a:t>
            </a:r>
            <a:r>
              <a:rPr lang="en-US" baseline="0" dirty="0" smtClean="0"/>
              <a:t> </a:t>
            </a:r>
            <a:r>
              <a:rPr lang="en-US" dirty="0" smtClean="0"/>
              <a:t>without lowering amplitude, so it takes a little longer to kick in.</a:t>
            </a:r>
            <a:r>
              <a:rPr lang="en-US" baseline="0" dirty="0" smtClean="0"/>
              <a:t>. </a:t>
            </a:r>
          </a:p>
          <a:p>
            <a:endParaRPr lang="en-US" baseline="0" dirty="0" smtClean="0"/>
          </a:p>
          <a:p>
            <a:r>
              <a:rPr lang="en-US" baseline="0" dirty="0" smtClean="0"/>
              <a:t>But the steepest gradient in amplitude occurs once these fragmentation effects have kicked in around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Once effects</a:t>
            </a:r>
            <a:r>
              <a:rPr lang="en-US" baseline="0" dirty="0" smtClean="0"/>
              <a:t> of fragmentation do kick in, around patch size 10, the steepest gradient in amplitude occurs in this area where you increase predation at smaller and smaller patch size. So I would say they’re combined effects are greater than either effect alone.</a:t>
            </a:r>
            <a:endParaRPr lang="en-US" dirty="0" smtClean="0"/>
          </a:p>
          <a:p>
            <a:endParaRPr lang="en-US" baseline="0" dirty="0" smtClean="0"/>
          </a:p>
          <a:p>
            <a:endParaRPr lang="en-US" baseline="0" dirty="0" smtClean="0"/>
          </a:p>
          <a:p>
            <a:r>
              <a:rPr lang="en-US" baseline="0" dirty="0" smtClean="0"/>
              <a:t>FOR CERTAIN RANGES OF GOOD PATCH SIZE (LARGER) GENERALIST PREDATION SAME REGARDLESS OF PATCH SIZE, REALLY NO EFFECT OF PATCH SIZE. BUT SAY BETWEEN 5-10, STEEPEST DESCENT IS ON DIAGONAL OF DECREASING P AND INCREASING G. GENERALISTS HAVE BIG EFFECT REGARDLESS OF PATCH SIZE, BUT EVEN STRONGER EFFECT AT SMALL PATCH SIZE, DEFINITELY EXACERBATED!!! AND DO USUALLY HAVE BOTH OCCURRING AT SAME TIME SO WOULD HAVE VERY STEEP DROP IN AMPLITUDE!!!</a:t>
            </a:r>
          </a:p>
          <a:p>
            <a:endParaRPr lang="en-US" baseline="0" dirty="0" smtClean="0"/>
          </a:p>
          <a:p>
            <a:r>
              <a:rPr lang="en-US" baseline="0" dirty="0" smtClean="0"/>
              <a:t>INTERESTING THAT IF TAKE VERTICAL SLICES, PREY DIES OFF SLOWER ONCE STOPS OSCILLATING AT SMALLER PATCH SIZE (5-10) COMPARED TO LARGER PATCH SIZE (BUT THIS IS MEASURED IN CENTER OF PATCH AND MAY BE BECAUSE OF WEIRD SHAPE.</a:t>
            </a:r>
            <a:endParaRPr lang="en-US" dirty="0"/>
          </a:p>
        </p:txBody>
      </p:sp>
      <p:sp>
        <p:nvSpPr>
          <p:cNvPr id="4" name="Slide Number Placeholder 3"/>
          <p:cNvSpPr>
            <a:spLocks noGrp="1"/>
          </p:cNvSpPr>
          <p:nvPr>
            <p:ph type="sldNum" sz="quarter" idx="10"/>
          </p:nvPr>
        </p:nvSpPr>
        <p:spPr/>
        <p:txBody>
          <a:bodyPr/>
          <a:lstStyle/>
          <a:p>
            <a:fld id="{6A0F3E79-F0EB-4841-BF33-159F4A5051AB}" type="slidenum">
              <a:rPr lang="en-US" smtClean="0"/>
              <a:t>29</a:t>
            </a:fld>
            <a:endParaRPr lang="en-US"/>
          </a:p>
        </p:txBody>
      </p:sp>
    </p:spTree>
    <p:extLst>
      <p:ext uri="{BB962C8B-B14F-4D97-AF65-F5344CB8AC3E}">
        <p14:creationId xmlns:p14="http://schemas.microsoft.com/office/powerpoint/2010/main" val="603135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we know, many cyclic herbivores and their predators undergo dramatic fluctuations in abundance in their respective northern latitudes, but their cycles are much attenuated in their southern ranges. Some example prey species are shown at the bottom of the slide.</a:t>
            </a:r>
          </a:p>
          <a:p>
            <a:r>
              <a:rPr lang="en-US" baseline="0" dirty="0" smtClean="0"/>
              <a:t>These species are all important prey items for many predators and they also consume large amounts of plant material, so it’s important for us to understand what is changing their cycles because this will impact other organisms.</a:t>
            </a:r>
          </a:p>
          <a:p>
            <a:endParaRPr lang="en-US" baseline="0" dirty="0" smtClean="0"/>
          </a:p>
          <a:p>
            <a:r>
              <a:rPr lang="en-US" baseline="0" dirty="0" smtClean="0"/>
              <a:t>There are a few possible explanations for what might be going on. One – habitats tend to be more fragmented or patchy in the south so there’s less suitable habitat and prey might be getting picked off as they disperse from patches. Second – there tend to be more generalist predators that are numerically stable in the and prey are constantly hammered by the generalists and can’t recover after the cyclic lows. Third – more alternate prey available for predators so even “specialist” predators have other things to eat when prey are scarce.</a:t>
            </a:r>
            <a:endParaRPr lang="en-US" dirty="0"/>
          </a:p>
        </p:txBody>
      </p:sp>
      <p:sp>
        <p:nvSpPr>
          <p:cNvPr id="4" name="Slide Number Placeholder 3"/>
          <p:cNvSpPr>
            <a:spLocks noGrp="1"/>
          </p:cNvSpPr>
          <p:nvPr>
            <p:ph type="sldNum" sz="quarter" idx="10"/>
          </p:nvPr>
        </p:nvSpPr>
        <p:spPr/>
        <p:txBody>
          <a:bodyPr/>
          <a:lstStyle/>
          <a:p>
            <a:fld id="{6A0F3E79-F0EB-4841-BF33-159F4A5051AB}" type="slidenum">
              <a:rPr lang="en-US" smtClean="0"/>
              <a:t>3</a:t>
            </a:fld>
            <a:endParaRPr lang="en-US"/>
          </a:p>
        </p:txBody>
      </p:sp>
    </p:spTree>
    <p:extLst>
      <p:ext uri="{BB962C8B-B14F-4D97-AF65-F5344CB8AC3E}">
        <p14:creationId xmlns:p14="http://schemas.microsoft.com/office/powerpoint/2010/main" val="6261945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generalist predators tend to exploit edges between habitats by focusing their hunting efforts on edges, so my step next is to incorporate this into the model.</a:t>
            </a:r>
            <a:endParaRPr lang="en-US" dirty="0"/>
          </a:p>
        </p:txBody>
      </p:sp>
      <p:sp>
        <p:nvSpPr>
          <p:cNvPr id="4" name="Slide Number Placeholder 3"/>
          <p:cNvSpPr>
            <a:spLocks noGrp="1"/>
          </p:cNvSpPr>
          <p:nvPr>
            <p:ph type="sldNum" sz="quarter" idx="10"/>
          </p:nvPr>
        </p:nvSpPr>
        <p:spPr/>
        <p:txBody>
          <a:bodyPr/>
          <a:lstStyle/>
          <a:p>
            <a:fld id="{6A0F3E79-F0EB-4841-BF33-159F4A5051AB}" type="slidenum">
              <a:rPr lang="en-US" smtClean="0"/>
              <a:t>30</a:t>
            </a:fld>
            <a:endParaRPr lang="en-US"/>
          </a:p>
        </p:txBody>
      </p:sp>
    </p:spTree>
    <p:extLst>
      <p:ext uri="{BB962C8B-B14F-4D97-AF65-F5344CB8AC3E}">
        <p14:creationId xmlns:p14="http://schemas.microsoft.com/office/powerpoint/2010/main" val="14920885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So</a:t>
            </a:r>
            <a:r>
              <a:rPr lang="en-US" sz="1200" baseline="0" dirty="0" smtClean="0"/>
              <a:t> now instead of just increasing gamma, I’ll have the maximum generalist predation rate be higher on patch boundaries. I haven’t entirely decided what this function will look like, but probably something like this graph, where predation is higher in bad patches compared to good patches, and you have a spike on the edges. So that’s yet to be done.</a:t>
            </a:r>
            <a:endParaRPr lang="en-US" sz="1200" dirty="0" smtClean="0"/>
          </a:p>
        </p:txBody>
      </p:sp>
      <p:sp>
        <p:nvSpPr>
          <p:cNvPr id="4" name="Slide Number Placeholder 3"/>
          <p:cNvSpPr>
            <a:spLocks noGrp="1"/>
          </p:cNvSpPr>
          <p:nvPr>
            <p:ph type="sldNum" sz="quarter" idx="10"/>
          </p:nvPr>
        </p:nvSpPr>
        <p:spPr/>
        <p:txBody>
          <a:bodyPr/>
          <a:lstStyle/>
          <a:p>
            <a:fld id="{6A0F3E79-F0EB-4841-BF33-159F4A5051AB}" type="slidenum">
              <a:rPr lang="en-US" smtClean="0"/>
              <a:t>31</a:t>
            </a:fld>
            <a:endParaRPr lang="en-US"/>
          </a:p>
        </p:txBody>
      </p:sp>
    </p:spTree>
    <p:extLst>
      <p:ext uri="{BB962C8B-B14F-4D97-AF65-F5344CB8AC3E}">
        <p14:creationId xmlns:p14="http://schemas.microsoft.com/office/powerpoint/2010/main" val="38146666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feel pretty comfortable</a:t>
            </a:r>
            <a:r>
              <a:rPr lang="en-US" baseline="0" dirty="0" smtClean="0"/>
              <a:t> saying that g</a:t>
            </a:r>
            <a:r>
              <a:rPr lang="en-US" dirty="0" smtClean="0"/>
              <a:t>eneralist</a:t>
            </a:r>
            <a:r>
              <a:rPr lang="en-US" baseline="0" dirty="0" smtClean="0"/>
              <a:t> predation has a stronger, more immediate dampening effect compared to habitat fragmentation, at least for this particular parameterization of the May model.</a:t>
            </a:r>
          </a:p>
          <a:p>
            <a:r>
              <a:rPr lang="en-US" baseline="0" dirty="0" smtClean="0"/>
              <a:t>Both worked to dampen oscillations by lowering max densities and raising minimums. The data suggests that both maximum and minimum densities are lower in the southern range, </a:t>
            </a:r>
          </a:p>
        </p:txBody>
      </p:sp>
      <p:sp>
        <p:nvSpPr>
          <p:cNvPr id="4" name="Slide Number Placeholder 3"/>
          <p:cNvSpPr>
            <a:spLocks noGrp="1"/>
          </p:cNvSpPr>
          <p:nvPr>
            <p:ph type="sldNum" sz="quarter" idx="10"/>
          </p:nvPr>
        </p:nvSpPr>
        <p:spPr/>
        <p:txBody>
          <a:bodyPr/>
          <a:lstStyle/>
          <a:p>
            <a:fld id="{6A0F3E79-F0EB-4841-BF33-159F4A5051AB}" type="slidenum">
              <a:rPr lang="en-US" smtClean="0"/>
              <a:t>32</a:t>
            </a:fld>
            <a:endParaRPr lang="en-US"/>
          </a:p>
        </p:txBody>
      </p:sp>
    </p:spTree>
    <p:extLst>
      <p:ext uri="{BB962C8B-B14F-4D97-AF65-F5344CB8AC3E}">
        <p14:creationId xmlns:p14="http://schemas.microsoft.com/office/powerpoint/2010/main" val="19518239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hoping that these results will </a:t>
            </a:r>
            <a:r>
              <a:rPr lang="en-US" baseline="0" dirty="0" smtClean="0"/>
              <a:t>help shed light on what kind of data should be collected in the future for explaining this north-south gradient in amplitude. It would be great to monitor generalist predation levels and locations where they’re focusing their hunting and measures of fragmentation (like proportion of suitable habitat or amount of edge) in a landscape, in addition to abundance estimates of the cyclic species. Ideally you would acquire a long time series in an area that’s likely to become fragmented, say where they’re doing clear cuts, so we can evaluate these hypotheses empirically.</a:t>
            </a:r>
          </a:p>
        </p:txBody>
      </p:sp>
      <p:sp>
        <p:nvSpPr>
          <p:cNvPr id="4" name="Slide Number Placeholder 3"/>
          <p:cNvSpPr>
            <a:spLocks noGrp="1"/>
          </p:cNvSpPr>
          <p:nvPr>
            <p:ph type="sldNum" sz="quarter" idx="10"/>
          </p:nvPr>
        </p:nvSpPr>
        <p:spPr/>
        <p:txBody>
          <a:bodyPr/>
          <a:lstStyle/>
          <a:p>
            <a:fld id="{6A0F3E79-F0EB-4841-BF33-159F4A5051AB}" type="slidenum">
              <a:rPr lang="en-US" smtClean="0"/>
              <a:t>33</a:t>
            </a:fld>
            <a:endParaRPr lang="en-US"/>
          </a:p>
        </p:txBody>
      </p:sp>
    </p:spTree>
    <p:extLst>
      <p:ext uri="{BB962C8B-B14F-4D97-AF65-F5344CB8AC3E}">
        <p14:creationId xmlns:p14="http://schemas.microsoft.com/office/powerpoint/2010/main" val="32878904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 added a couple more slides in because this issue of predators having different levels of specialization</a:t>
            </a:r>
            <a:r>
              <a:rPr lang="en-US" baseline="0" dirty="0" smtClean="0"/>
              <a:t> has come up a couple times so far. I’ve been thinking about this issue for part of my second chapter. So coyotes for instance are usually thought of as generalist predators but there’s some evidence that they have more of a specialist response to hare density in the north, so I’m also looking at how changing the level of specialization of another predator affects dynamics.</a:t>
            </a:r>
            <a:endParaRPr lang="en-US" dirty="0" smtClean="0"/>
          </a:p>
        </p:txBody>
      </p:sp>
      <p:sp>
        <p:nvSpPr>
          <p:cNvPr id="4" name="Slide Number Placeholder 3"/>
          <p:cNvSpPr>
            <a:spLocks noGrp="1"/>
          </p:cNvSpPr>
          <p:nvPr>
            <p:ph type="sldNum" sz="quarter" idx="10"/>
          </p:nvPr>
        </p:nvSpPr>
        <p:spPr/>
        <p:txBody>
          <a:bodyPr/>
          <a:lstStyle/>
          <a:p>
            <a:fld id="{6A0F3E79-F0EB-4841-BF33-159F4A5051AB}" type="slidenum">
              <a:rPr lang="en-US" smtClean="0"/>
              <a:t>34</a:t>
            </a:fld>
            <a:endParaRPr lang="en-US"/>
          </a:p>
        </p:txBody>
      </p:sp>
    </p:spTree>
    <p:extLst>
      <p:ext uri="{BB962C8B-B14F-4D97-AF65-F5344CB8AC3E}">
        <p14:creationId xmlns:p14="http://schemas.microsoft.com/office/powerpoint/2010/main" val="36323599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this</a:t>
            </a:r>
            <a:r>
              <a:rPr lang="en-US" baseline="0" dirty="0" smtClean="0"/>
              <a:t> isn’t a spatial analysis so these are just ODEs now.</a:t>
            </a:r>
            <a:endParaRPr lang="en-US" dirty="0" smtClean="0"/>
          </a:p>
          <a:p>
            <a:r>
              <a:rPr lang="en-US" dirty="0" smtClean="0"/>
              <a:t>So</a:t>
            </a:r>
            <a:r>
              <a:rPr lang="en-US" baseline="0" dirty="0" smtClean="0"/>
              <a:t> now I’ve added another equation for the coyote and a type iii functional response in the hare equation but with a small half-saturation constant so that it’s functional response sort of looks specialist.</a:t>
            </a:r>
          </a:p>
        </p:txBody>
      </p:sp>
      <p:sp>
        <p:nvSpPr>
          <p:cNvPr id="4" name="Slide Number Placeholder 3"/>
          <p:cNvSpPr>
            <a:spLocks noGrp="1"/>
          </p:cNvSpPr>
          <p:nvPr>
            <p:ph type="sldNum" sz="quarter" idx="10"/>
          </p:nvPr>
        </p:nvSpPr>
        <p:spPr/>
        <p:txBody>
          <a:bodyPr/>
          <a:lstStyle/>
          <a:p>
            <a:fld id="{6A0F3E79-F0EB-4841-BF33-159F4A5051AB}" type="slidenum">
              <a:rPr lang="en-US" smtClean="0"/>
              <a:t>35</a:t>
            </a:fld>
            <a:endParaRPr lang="en-US"/>
          </a:p>
        </p:txBody>
      </p:sp>
    </p:spTree>
    <p:extLst>
      <p:ext uri="{BB962C8B-B14F-4D97-AF65-F5344CB8AC3E}">
        <p14:creationId xmlns:p14="http://schemas.microsoft.com/office/powerpoint/2010/main" val="12473184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So now I can increase omega so that the coyote is less</a:t>
            </a:r>
            <a:r>
              <a:rPr lang="en-US" sz="1200" baseline="0" dirty="0" smtClean="0"/>
              <a:t> responsive to hare density, and I’ll also need to decrease q at the same time (min hares per coyote) so to account for the coyote eating other prey.</a:t>
            </a:r>
          </a:p>
          <a:p>
            <a:r>
              <a:rPr lang="en-US" sz="1200" baseline="0" dirty="0" smtClean="0"/>
              <a:t>So I’m just curious if anyone has any comments on this approach.</a:t>
            </a:r>
          </a:p>
        </p:txBody>
      </p:sp>
      <p:sp>
        <p:nvSpPr>
          <p:cNvPr id="4" name="Slide Number Placeholder 3"/>
          <p:cNvSpPr>
            <a:spLocks noGrp="1"/>
          </p:cNvSpPr>
          <p:nvPr>
            <p:ph type="sldNum" sz="quarter" idx="10"/>
          </p:nvPr>
        </p:nvSpPr>
        <p:spPr/>
        <p:txBody>
          <a:bodyPr/>
          <a:lstStyle/>
          <a:p>
            <a:fld id="{6A0F3E79-F0EB-4841-BF33-159F4A5051AB}" type="slidenum">
              <a:rPr lang="en-US" smtClean="0"/>
              <a:t>36</a:t>
            </a:fld>
            <a:endParaRPr lang="en-US"/>
          </a:p>
        </p:txBody>
      </p:sp>
    </p:spTree>
    <p:extLst>
      <p:ext uri="{BB962C8B-B14F-4D97-AF65-F5344CB8AC3E}">
        <p14:creationId xmlns:p14="http://schemas.microsoft.com/office/powerpoint/2010/main" val="25070111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0F3E79-F0EB-4841-BF33-159F4A5051AB}" type="slidenum">
              <a:rPr lang="en-US" smtClean="0"/>
              <a:t>37</a:t>
            </a:fld>
            <a:endParaRPr lang="en-US"/>
          </a:p>
        </p:txBody>
      </p:sp>
    </p:spTree>
    <p:extLst>
      <p:ext uri="{BB962C8B-B14F-4D97-AF65-F5344CB8AC3E}">
        <p14:creationId xmlns:p14="http://schemas.microsoft.com/office/powerpoint/2010/main" val="7612083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scale up diffusion rates, don’t get nice pretty steady contraction. Max reduces, increases</a:t>
            </a:r>
            <a:r>
              <a:rPr lang="en-US" baseline="0" dirty="0" smtClean="0"/>
              <a:t> again, then reduces.</a:t>
            </a:r>
          </a:p>
          <a:p>
            <a:endParaRPr lang="en-US" baseline="0" dirty="0" smtClean="0"/>
          </a:p>
        </p:txBody>
      </p:sp>
      <p:sp>
        <p:nvSpPr>
          <p:cNvPr id="4" name="Slide Number Placeholder 3"/>
          <p:cNvSpPr>
            <a:spLocks noGrp="1"/>
          </p:cNvSpPr>
          <p:nvPr>
            <p:ph type="sldNum" sz="quarter" idx="10"/>
          </p:nvPr>
        </p:nvSpPr>
        <p:spPr/>
        <p:txBody>
          <a:bodyPr/>
          <a:lstStyle/>
          <a:p>
            <a:fld id="{6A0F3E79-F0EB-4841-BF33-159F4A5051AB}" type="slidenum">
              <a:rPr lang="en-US" smtClean="0"/>
              <a:t>38</a:t>
            </a:fld>
            <a:endParaRPr lang="en-US"/>
          </a:p>
        </p:txBody>
      </p:sp>
    </p:spTree>
    <p:extLst>
      <p:ext uri="{BB962C8B-B14F-4D97-AF65-F5344CB8AC3E}">
        <p14:creationId xmlns:p14="http://schemas.microsoft.com/office/powerpoint/2010/main" val="21642518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Stabilizes sooner. </a:t>
            </a:r>
          </a:p>
          <a:p>
            <a:r>
              <a:rPr lang="en-US" baseline="0" dirty="0" smtClean="0"/>
              <a:t>Also advection issue happens at large good patch size. So if animals are moving faster, they are more sensitive to patch size and require larger good patches for it to be beneficial for them to go there.</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6A0F3E79-F0EB-4841-BF33-159F4A5051AB}" type="slidenum">
              <a:rPr lang="en-US" smtClean="0"/>
              <a:t>39</a:t>
            </a:fld>
            <a:endParaRPr lang="en-US"/>
          </a:p>
        </p:txBody>
      </p:sp>
    </p:spTree>
    <p:extLst>
      <p:ext uri="{BB962C8B-B14F-4D97-AF65-F5344CB8AC3E}">
        <p14:creationId xmlns:p14="http://schemas.microsoft.com/office/powerpoint/2010/main" val="2164251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I’m going to be focusing on the first two explanations. I want to know what their relative effects are on predator-prey cycles and if I can say anything about which has a larger effect. And I also want to look at what their combined effects are since habitat fragmentation often makes it possible for generalists to enter areas that were previously inaccessible to them, so they often come hand-in-hand.</a:t>
            </a:r>
          </a:p>
        </p:txBody>
      </p:sp>
      <p:sp>
        <p:nvSpPr>
          <p:cNvPr id="4" name="Slide Number Placeholder 3"/>
          <p:cNvSpPr>
            <a:spLocks noGrp="1"/>
          </p:cNvSpPr>
          <p:nvPr>
            <p:ph type="sldNum" sz="quarter" idx="10"/>
          </p:nvPr>
        </p:nvSpPr>
        <p:spPr/>
        <p:txBody>
          <a:bodyPr/>
          <a:lstStyle/>
          <a:p>
            <a:fld id="{6A0F3E79-F0EB-4841-BF33-159F4A5051AB}" type="slidenum">
              <a:rPr lang="en-US" smtClean="0"/>
              <a:t>4</a:t>
            </a:fld>
            <a:endParaRPr lang="en-US"/>
          </a:p>
        </p:txBody>
      </p:sp>
    </p:spTree>
    <p:extLst>
      <p:ext uri="{BB962C8B-B14F-4D97-AF65-F5344CB8AC3E}">
        <p14:creationId xmlns:p14="http://schemas.microsoft.com/office/powerpoint/2010/main" val="626194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Cycles for smaller range of predation and patch size</a:t>
            </a:r>
          </a:p>
        </p:txBody>
      </p:sp>
      <p:sp>
        <p:nvSpPr>
          <p:cNvPr id="4" name="Slide Number Placeholder 3"/>
          <p:cNvSpPr>
            <a:spLocks noGrp="1"/>
          </p:cNvSpPr>
          <p:nvPr>
            <p:ph type="sldNum" sz="quarter" idx="10"/>
          </p:nvPr>
        </p:nvSpPr>
        <p:spPr/>
        <p:txBody>
          <a:bodyPr/>
          <a:lstStyle/>
          <a:p>
            <a:fld id="{6A0F3E79-F0EB-4841-BF33-159F4A5051AB}" type="slidenum">
              <a:rPr lang="en-US" smtClean="0"/>
              <a:t>40</a:t>
            </a:fld>
            <a:endParaRPr lang="en-US"/>
          </a:p>
        </p:txBody>
      </p:sp>
    </p:spTree>
    <p:extLst>
      <p:ext uri="{BB962C8B-B14F-4D97-AF65-F5344CB8AC3E}">
        <p14:creationId xmlns:p14="http://schemas.microsoft.com/office/powerpoint/2010/main" val="6031353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0F3E79-F0EB-4841-BF33-159F4A5051AB}" type="slidenum">
              <a:rPr lang="en-US" smtClean="0"/>
              <a:t>41</a:t>
            </a:fld>
            <a:endParaRPr lang="en-US"/>
          </a:p>
        </p:txBody>
      </p:sp>
    </p:spTree>
    <p:extLst>
      <p:ext uri="{BB962C8B-B14F-4D97-AF65-F5344CB8AC3E}">
        <p14:creationId xmlns:p14="http://schemas.microsoft.com/office/powerpoint/2010/main" val="1447170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I’m using the snowshoe hare and Canada lynx as a case study since it’s a well-studied system and people have parameterized mechanistic models based on data obtained from field studies. The Canada lynx is also listed as a threatened species in the lower 48 states and is a specialist hare predator, so it’s especially important to their dynamics due to conservation concerns for the lynx.</a:t>
            </a:r>
          </a:p>
          <a:p>
            <a:endParaRPr lang="en-US" baseline="0" dirty="0" smtClean="0"/>
          </a:p>
        </p:txBody>
      </p:sp>
      <p:sp>
        <p:nvSpPr>
          <p:cNvPr id="4" name="Slide Number Placeholder 3"/>
          <p:cNvSpPr>
            <a:spLocks noGrp="1"/>
          </p:cNvSpPr>
          <p:nvPr>
            <p:ph type="sldNum" sz="quarter" idx="10"/>
          </p:nvPr>
        </p:nvSpPr>
        <p:spPr/>
        <p:txBody>
          <a:bodyPr/>
          <a:lstStyle/>
          <a:p>
            <a:fld id="{6A0F3E79-F0EB-4841-BF33-159F4A5051AB}" type="slidenum">
              <a:rPr lang="en-US" smtClean="0"/>
              <a:t>5</a:t>
            </a:fld>
            <a:endParaRPr lang="en-US"/>
          </a:p>
        </p:txBody>
      </p:sp>
    </p:spTree>
    <p:extLst>
      <p:ext uri="{BB962C8B-B14F-4D97-AF65-F5344CB8AC3E}">
        <p14:creationId xmlns:p14="http://schemas.microsoft.com/office/powerpoint/2010/main" val="3975899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t>Data</a:t>
            </a:r>
            <a:r>
              <a:rPr lang="en-US" sz="1200" b="0" baseline="0" dirty="0" smtClean="0"/>
              <a:t> on southern populations is more limited than in the north, so the approach I’m taking is to use mechanistic models from the north and perturb the system according to environmental parameters and forms of predation that are expected to be different in the south.</a:t>
            </a:r>
            <a:endParaRPr lang="en-US" sz="1200" b="0" dirty="0" smtClean="0"/>
          </a:p>
        </p:txBody>
      </p:sp>
      <p:sp>
        <p:nvSpPr>
          <p:cNvPr id="4" name="Slide Number Placeholder 3"/>
          <p:cNvSpPr>
            <a:spLocks noGrp="1"/>
          </p:cNvSpPr>
          <p:nvPr>
            <p:ph type="sldNum" sz="quarter" idx="10"/>
          </p:nvPr>
        </p:nvSpPr>
        <p:spPr/>
        <p:txBody>
          <a:bodyPr/>
          <a:lstStyle/>
          <a:p>
            <a:fld id="{6A0F3E79-F0EB-4841-BF33-159F4A5051AB}" type="slidenum">
              <a:rPr lang="en-US" smtClean="0"/>
              <a:t>6</a:t>
            </a:fld>
            <a:endParaRPr lang="en-US"/>
          </a:p>
        </p:txBody>
      </p:sp>
    </p:spTree>
    <p:extLst>
      <p:ext uri="{BB962C8B-B14F-4D97-AF65-F5344CB8AC3E}">
        <p14:creationId xmlns:p14="http://schemas.microsoft.com/office/powerpoint/2010/main" val="1652142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I’m using reaction-diffusion-advection</a:t>
            </a:r>
            <a:r>
              <a:rPr lang="en-US" baseline="0" dirty="0" smtClean="0"/>
              <a:t> models so that I can look at how population cycles change in time and in space.</a:t>
            </a:r>
          </a:p>
          <a:p>
            <a:endParaRPr lang="en-US" dirty="0" smtClean="0"/>
          </a:p>
          <a:p>
            <a:r>
              <a:rPr lang="en-US" baseline="0" dirty="0" smtClean="0"/>
              <a:t>They are PDEs, so n is population density at a specific position x at time t. This equation describes how the density of individuals changes in time through space.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A0F3E79-F0EB-4841-BF33-159F4A5051AB}" type="slidenum">
              <a:rPr lang="en-US" smtClean="0"/>
              <a:t>7</a:t>
            </a:fld>
            <a:endParaRPr lang="en-US"/>
          </a:p>
        </p:txBody>
      </p:sp>
    </p:spTree>
    <p:extLst>
      <p:ext uri="{BB962C8B-B14F-4D97-AF65-F5344CB8AC3E}">
        <p14:creationId xmlns:p14="http://schemas.microsoft.com/office/powerpoint/2010/main" val="1913402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D is the diffusion coefficient and can vary in space… V is the advection piece</a:t>
            </a:r>
          </a:p>
          <a:p>
            <a:endParaRPr lang="en-US" baseline="0" dirty="0" smtClean="0"/>
          </a:p>
          <a:p>
            <a:r>
              <a:rPr lang="en-US" baseline="0" dirty="0" smtClean="0"/>
              <a:t>So this first term </a:t>
            </a:r>
            <a:r>
              <a:rPr lang="en-US" baseline="0" dirty="0" err="1" smtClean="0"/>
              <a:t>wtih</a:t>
            </a:r>
            <a:r>
              <a:rPr lang="en-US" baseline="0" dirty="0" smtClean="0"/>
              <a:t> D(x) is the diffusion piece – D is a measure of how fast individuals diffuse through space or spread apart from each other</a:t>
            </a:r>
          </a:p>
          <a:p>
            <a:r>
              <a:rPr lang="en-US" baseline="0" dirty="0" smtClean="0"/>
              <a:t>And the term with V(x) is the advection piece – so V is the velocity of the individuals as a group, so have fast they all move together in a particular direction</a:t>
            </a:r>
          </a:p>
          <a:p>
            <a:r>
              <a:rPr lang="en-US" baseline="0" dirty="0" smtClean="0"/>
              <a:t>And then this function f is the reaction term and describes any change in pop density that isn’t due to movement of individuals, like…</a:t>
            </a:r>
          </a:p>
          <a:p>
            <a:endParaRPr lang="en-US" dirty="0"/>
          </a:p>
        </p:txBody>
      </p:sp>
      <p:sp>
        <p:nvSpPr>
          <p:cNvPr id="4" name="Slide Number Placeholder 3"/>
          <p:cNvSpPr>
            <a:spLocks noGrp="1"/>
          </p:cNvSpPr>
          <p:nvPr>
            <p:ph type="sldNum" sz="quarter" idx="10"/>
          </p:nvPr>
        </p:nvSpPr>
        <p:spPr/>
        <p:txBody>
          <a:bodyPr/>
          <a:lstStyle/>
          <a:p>
            <a:fld id="{6A0F3E79-F0EB-4841-BF33-159F4A5051AB}" type="slidenum">
              <a:rPr lang="en-US" smtClean="0"/>
              <a:t>8</a:t>
            </a:fld>
            <a:endParaRPr lang="en-US"/>
          </a:p>
        </p:txBody>
      </p:sp>
    </p:spTree>
    <p:extLst>
      <p:ext uri="{BB962C8B-B14F-4D97-AF65-F5344CB8AC3E}">
        <p14:creationId xmlns:p14="http://schemas.microsoft.com/office/powerpoint/2010/main" val="1913402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t>
            </a:r>
            <a:r>
              <a:rPr lang="en-US" baseline="0" dirty="0" smtClean="0"/>
              <a:t>equations can be derived as a continuous approximations in time and space for the density curve of a bunch of individuals undergoing a random walk. So I made these movies for a visualization of the movement terms.</a:t>
            </a:r>
            <a:endParaRPr lang="en-US" dirty="0" smtClean="0"/>
          </a:p>
          <a:p>
            <a:endParaRPr lang="en-US" dirty="0" smtClean="0"/>
          </a:p>
          <a:p>
            <a:r>
              <a:rPr lang="en-US" dirty="0" smtClean="0"/>
              <a:t>On</a:t>
            </a:r>
            <a:r>
              <a:rPr lang="en-US" baseline="0" dirty="0" smtClean="0"/>
              <a:t> the left, each particle is doing a symmetric random walk, so equal </a:t>
            </a:r>
            <a:r>
              <a:rPr lang="en-US" baseline="0" dirty="0" err="1" smtClean="0"/>
              <a:t>prob</a:t>
            </a:r>
            <a:r>
              <a:rPr lang="en-US" baseline="0" dirty="0" smtClean="0"/>
              <a:t> of moving left or right, and this is just a diffusion process with particles spreading apart. On the right, the particles have a slight preference to move to the right, so the particles both spread apart from each other and move as a group to the right, and this is a diffusion-advection process. So these equations describe how the density curve changes in time and space.</a:t>
            </a:r>
            <a:endParaRPr lang="en-US" dirty="0" smtClean="0"/>
          </a:p>
        </p:txBody>
      </p:sp>
      <p:sp>
        <p:nvSpPr>
          <p:cNvPr id="4" name="Slide Number Placeholder 3"/>
          <p:cNvSpPr>
            <a:spLocks noGrp="1"/>
          </p:cNvSpPr>
          <p:nvPr>
            <p:ph type="sldNum" sz="quarter" idx="10"/>
          </p:nvPr>
        </p:nvSpPr>
        <p:spPr/>
        <p:txBody>
          <a:bodyPr/>
          <a:lstStyle/>
          <a:p>
            <a:fld id="{6A0F3E79-F0EB-4841-BF33-159F4A5051AB}" type="slidenum">
              <a:rPr lang="en-US" smtClean="0"/>
              <a:t>9</a:t>
            </a:fld>
            <a:endParaRPr lang="en-US"/>
          </a:p>
        </p:txBody>
      </p:sp>
    </p:spTree>
    <p:extLst>
      <p:ext uri="{BB962C8B-B14F-4D97-AF65-F5344CB8AC3E}">
        <p14:creationId xmlns:p14="http://schemas.microsoft.com/office/powerpoint/2010/main" val="2685335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6A5402-E9D7-C94E-9388-6DB4EED15FDB}" type="datetimeFigureOut">
              <a:rPr lang="en-US" smtClean="0"/>
              <a:t>2013-11-12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5E48A8-66B9-6940-B3F9-E4AECD6E2767}" type="slidenum">
              <a:rPr lang="en-US" smtClean="0"/>
              <a:t>‹#›</a:t>
            </a:fld>
            <a:endParaRPr lang="en-US"/>
          </a:p>
        </p:txBody>
      </p:sp>
    </p:spTree>
    <p:extLst>
      <p:ext uri="{BB962C8B-B14F-4D97-AF65-F5344CB8AC3E}">
        <p14:creationId xmlns:p14="http://schemas.microsoft.com/office/powerpoint/2010/main" val="3959215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6A5402-E9D7-C94E-9388-6DB4EED15FDB}" type="datetimeFigureOut">
              <a:rPr lang="en-US" smtClean="0"/>
              <a:t>2013-11-12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5E48A8-66B9-6940-B3F9-E4AECD6E2767}" type="slidenum">
              <a:rPr lang="en-US" smtClean="0"/>
              <a:t>‹#›</a:t>
            </a:fld>
            <a:endParaRPr lang="en-US"/>
          </a:p>
        </p:txBody>
      </p:sp>
    </p:spTree>
    <p:extLst>
      <p:ext uri="{BB962C8B-B14F-4D97-AF65-F5344CB8AC3E}">
        <p14:creationId xmlns:p14="http://schemas.microsoft.com/office/powerpoint/2010/main" val="2962152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6A5402-E9D7-C94E-9388-6DB4EED15FDB}" type="datetimeFigureOut">
              <a:rPr lang="en-US" smtClean="0"/>
              <a:t>2013-11-12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5E48A8-66B9-6940-B3F9-E4AECD6E2767}" type="slidenum">
              <a:rPr lang="en-US" smtClean="0"/>
              <a:t>‹#›</a:t>
            </a:fld>
            <a:endParaRPr lang="en-US"/>
          </a:p>
        </p:txBody>
      </p:sp>
    </p:spTree>
    <p:extLst>
      <p:ext uri="{BB962C8B-B14F-4D97-AF65-F5344CB8AC3E}">
        <p14:creationId xmlns:p14="http://schemas.microsoft.com/office/powerpoint/2010/main" val="2547954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6A5402-E9D7-C94E-9388-6DB4EED15FDB}" type="datetimeFigureOut">
              <a:rPr lang="en-US" smtClean="0"/>
              <a:t>2013-11-12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5E48A8-66B9-6940-B3F9-E4AECD6E2767}" type="slidenum">
              <a:rPr lang="en-US" smtClean="0"/>
              <a:t>‹#›</a:t>
            </a:fld>
            <a:endParaRPr lang="en-US"/>
          </a:p>
        </p:txBody>
      </p:sp>
    </p:spTree>
    <p:extLst>
      <p:ext uri="{BB962C8B-B14F-4D97-AF65-F5344CB8AC3E}">
        <p14:creationId xmlns:p14="http://schemas.microsoft.com/office/powerpoint/2010/main" val="1846924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6A5402-E9D7-C94E-9388-6DB4EED15FDB}" type="datetimeFigureOut">
              <a:rPr lang="en-US" smtClean="0"/>
              <a:t>2013-11-12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5E48A8-66B9-6940-B3F9-E4AECD6E2767}" type="slidenum">
              <a:rPr lang="en-US" smtClean="0"/>
              <a:t>‹#›</a:t>
            </a:fld>
            <a:endParaRPr lang="en-US"/>
          </a:p>
        </p:txBody>
      </p:sp>
    </p:spTree>
    <p:extLst>
      <p:ext uri="{BB962C8B-B14F-4D97-AF65-F5344CB8AC3E}">
        <p14:creationId xmlns:p14="http://schemas.microsoft.com/office/powerpoint/2010/main" val="923843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6A5402-E9D7-C94E-9388-6DB4EED15FDB}" type="datetimeFigureOut">
              <a:rPr lang="en-US" smtClean="0"/>
              <a:t>2013-11-12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5E48A8-66B9-6940-B3F9-E4AECD6E2767}" type="slidenum">
              <a:rPr lang="en-US" smtClean="0"/>
              <a:t>‹#›</a:t>
            </a:fld>
            <a:endParaRPr lang="en-US"/>
          </a:p>
        </p:txBody>
      </p:sp>
    </p:spTree>
    <p:extLst>
      <p:ext uri="{BB962C8B-B14F-4D97-AF65-F5344CB8AC3E}">
        <p14:creationId xmlns:p14="http://schemas.microsoft.com/office/powerpoint/2010/main" val="4094359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6A5402-E9D7-C94E-9388-6DB4EED15FDB}" type="datetimeFigureOut">
              <a:rPr lang="en-US" smtClean="0"/>
              <a:t>2013-11-12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5E48A8-66B9-6940-B3F9-E4AECD6E2767}" type="slidenum">
              <a:rPr lang="en-US" smtClean="0"/>
              <a:t>‹#›</a:t>
            </a:fld>
            <a:endParaRPr lang="en-US"/>
          </a:p>
        </p:txBody>
      </p:sp>
    </p:spTree>
    <p:extLst>
      <p:ext uri="{BB962C8B-B14F-4D97-AF65-F5344CB8AC3E}">
        <p14:creationId xmlns:p14="http://schemas.microsoft.com/office/powerpoint/2010/main" val="257093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6A5402-E9D7-C94E-9388-6DB4EED15FDB}" type="datetimeFigureOut">
              <a:rPr lang="en-US" smtClean="0"/>
              <a:t>2013-11-12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5E48A8-66B9-6940-B3F9-E4AECD6E2767}" type="slidenum">
              <a:rPr lang="en-US" smtClean="0"/>
              <a:t>‹#›</a:t>
            </a:fld>
            <a:endParaRPr lang="en-US"/>
          </a:p>
        </p:txBody>
      </p:sp>
    </p:spTree>
    <p:extLst>
      <p:ext uri="{BB962C8B-B14F-4D97-AF65-F5344CB8AC3E}">
        <p14:creationId xmlns:p14="http://schemas.microsoft.com/office/powerpoint/2010/main" val="1258712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6A5402-E9D7-C94E-9388-6DB4EED15FDB}" type="datetimeFigureOut">
              <a:rPr lang="en-US" smtClean="0"/>
              <a:t>2013-11-12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5E48A8-66B9-6940-B3F9-E4AECD6E2767}" type="slidenum">
              <a:rPr lang="en-US" smtClean="0"/>
              <a:t>‹#›</a:t>
            </a:fld>
            <a:endParaRPr lang="en-US"/>
          </a:p>
        </p:txBody>
      </p:sp>
    </p:spTree>
    <p:extLst>
      <p:ext uri="{BB962C8B-B14F-4D97-AF65-F5344CB8AC3E}">
        <p14:creationId xmlns:p14="http://schemas.microsoft.com/office/powerpoint/2010/main" val="3421435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6A5402-E9D7-C94E-9388-6DB4EED15FDB}" type="datetimeFigureOut">
              <a:rPr lang="en-US" smtClean="0"/>
              <a:t>2013-11-12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5E48A8-66B9-6940-B3F9-E4AECD6E2767}" type="slidenum">
              <a:rPr lang="en-US" smtClean="0"/>
              <a:t>‹#›</a:t>
            </a:fld>
            <a:endParaRPr lang="en-US"/>
          </a:p>
        </p:txBody>
      </p:sp>
    </p:spTree>
    <p:extLst>
      <p:ext uri="{BB962C8B-B14F-4D97-AF65-F5344CB8AC3E}">
        <p14:creationId xmlns:p14="http://schemas.microsoft.com/office/powerpoint/2010/main" val="1320577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6A5402-E9D7-C94E-9388-6DB4EED15FDB}" type="datetimeFigureOut">
              <a:rPr lang="en-US" smtClean="0"/>
              <a:t>2013-11-12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5E48A8-66B9-6940-B3F9-E4AECD6E2767}" type="slidenum">
              <a:rPr lang="en-US" smtClean="0"/>
              <a:t>‹#›</a:t>
            </a:fld>
            <a:endParaRPr lang="en-US"/>
          </a:p>
        </p:txBody>
      </p:sp>
    </p:spTree>
    <p:extLst>
      <p:ext uri="{BB962C8B-B14F-4D97-AF65-F5344CB8AC3E}">
        <p14:creationId xmlns:p14="http://schemas.microsoft.com/office/powerpoint/2010/main" val="25968847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6A5402-E9D7-C94E-9388-6DB4EED15FDB}" type="datetimeFigureOut">
              <a:rPr lang="en-US" smtClean="0"/>
              <a:t>2013-11-12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5E48A8-66B9-6940-B3F9-E4AECD6E2767}" type="slidenum">
              <a:rPr lang="en-US" smtClean="0"/>
              <a:t>‹#›</a:t>
            </a:fld>
            <a:endParaRPr lang="en-US"/>
          </a:p>
        </p:txBody>
      </p:sp>
    </p:spTree>
    <p:extLst>
      <p:ext uri="{BB962C8B-B14F-4D97-AF65-F5344CB8AC3E}">
        <p14:creationId xmlns:p14="http://schemas.microsoft.com/office/powerpoint/2010/main" val="28780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5.bin"/><Relationship Id="rId5" Type="http://schemas.openxmlformats.org/officeDocument/2006/relationships/image" Target="../media/image14.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oleObject" Target="../embeddings/oleObject6.bin"/><Relationship Id="rId7" Type="http://schemas.openxmlformats.org/officeDocument/2006/relationships/image" Target="../media/image15.emf"/><Relationship Id="rId8" Type="http://schemas.openxmlformats.org/officeDocument/2006/relationships/oleObject" Target="../embeddings/oleObject7.bin"/><Relationship Id="rId9" Type="http://schemas.openxmlformats.org/officeDocument/2006/relationships/image" Target="../media/image16.emf"/><Relationship Id="rId10" Type="http://schemas.openxmlformats.org/officeDocument/2006/relationships/oleObject" Target="../embeddings/oleObject8.bin"/><Relationship Id="rId11" Type="http://schemas.openxmlformats.org/officeDocument/2006/relationships/image" Target="../media/image17.emf"/><Relationship Id="rId1" Type="http://schemas.openxmlformats.org/officeDocument/2006/relationships/vmlDrawing" Target="../drawings/vmlDrawing5.vml"/><Relationship Id="rId2"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1" Type="http://schemas.openxmlformats.org/officeDocument/2006/relationships/oleObject" Target="../embeddings/oleObject11.bin"/><Relationship Id="rId12" Type="http://schemas.openxmlformats.org/officeDocument/2006/relationships/image" Target="../media/image17.emf"/><Relationship Id="rId1" Type="http://schemas.openxmlformats.org/officeDocument/2006/relationships/vmlDrawing" Target="../drawings/vmlDrawing6.vml"/><Relationship Id="rId2" Type="http://schemas.openxmlformats.org/officeDocument/2006/relationships/slideLayout" Target="../slideLayouts/slideLayout1.xml"/><Relationship Id="rId3" Type="http://schemas.openxmlformats.org/officeDocument/2006/relationships/notesSlide" Target="../notesSlides/notesSlide13.xml"/><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oleObject" Target="../embeddings/oleObject9.bin"/><Relationship Id="rId7" Type="http://schemas.openxmlformats.org/officeDocument/2006/relationships/image" Target="../media/image15.emf"/><Relationship Id="rId8" Type="http://schemas.openxmlformats.org/officeDocument/2006/relationships/oleObject" Target="../embeddings/oleObject10.bin"/><Relationship Id="rId9" Type="http://schemas.openxmlformats.org/officeDocument/2006/relationships/image" Target="../media/image16.emf"/><Relationship Id="rId10"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6.emf"/><Relationship Id="rId7" Type="http://schemas.openxmlformats.org/officeDocument/2006/relationships/oleObject" Target="../embeddings/oleObject12.bin"/><Relationship Id="rId8" Type="http://schemas.openxmlformats.org/officeDocument/2006/relationships/image" Target="../media/image25.emf"/><Relationship Id="rId1" Type="http://schemas.openxmlformats.org/officeDocument/2006/relationships/vmlDrawing" Target="../drawings/vmlDrawing7.vml"/><Relationship Id="rId2"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7.emf"/></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8.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1" Type="http://schemas.openxmlformats.org/officeDocument/2006/relationships/image" Target="../media/image36.png"/><Relationship Id="rId12" Type="http://schemas.openxmlformats.org/officeDocument/2006/relationships/oleObject" Target="../embeddings/oleObject13.bin"/><Relationship Id="rId13" Type="http://schemas.openxmlformats.org/officeDocument/2006/relationships/image" Target="../media/image30.emf"/><Relationship Id="rId1" Type="http://schemas.openxmlformats.org/officeDocument/2006/relationships/vmlDrawing" Target="../drawings/vmlDrawing8.vml"/><Relationship Id="rId2" Type="http://schemas.openxmlformats.org/officeDocument/2006/relationships/slideLayout" Target="../slideLayouts/slideLayout1.xml"/><Relationship Id="rId3" Type="http://schemas.openxmlformats.org/officeDocument/2006/relationships/notesSlide" Target="../notesSlides/notesSlide22.xml"/><Relationship Id="rId4" Type="http://schemas.openxmlformats.org/officeDocument/2006/relationships/image" Target="../media/image18.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19.png"/><Relationship Id="rId10" Type="http://schemas.openxmlformats.org/officeDocument/2006/relationships/image" Target="../media/image35.png"/></Relationships>
</file>

<file path=ppt/slides/_rels/slide23.xml.rels><?xml version="1.0" encoding="UTF-8" standalone="yes"?>
<Relationships xmlns="http://schemas.openxmlformats.org/package/2006/relationships"><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 Type="http://schemas.openxmlformats.org/officeDocument/2006/relationships/vmlDrawing" Target="../drawings/vmlDrawing9.vml"/><Relationship Id="rId2" Type="http://schemas.openxmlformats.org/officeDocument/2006/relationships/slideLayout" Target="../slideLayouts/slideLayout1.xml"/><Relationship Id="rId3" Type="http://schemas.openxmlformats.org/officeDocument/2006/relationships/notesSlide" Target="../notesSlides/notesSlide23.xml"/><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37.png"/><Relationship Id="rId7" Type="http://schemas.openxmlformats.org/officeDocument/2006/relationships/oleObject" Target="../embeddings/oleObject14.bin"/><Relationship Id="rId8" Type="http://schemas.openxmlformats.org/officeDocument/2006/relationships/image" Target="../media/image30.emf"/><Relationship Id="rId9" Type="http://schemas.openxmlformats.org/officeDocument/2006/relationships/image" Target="../media/image31.png"/><Relationship Id="rId10"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8.emf"/></Relationships>
</file>

<file path=ppt/slides/_rels/slide25.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9.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1" Type="http://schemas.openxmlformats.org/officeDocument/2006/relationships/image" Target="../media/image32.png"/><Relationship Id="rId12" Type="http://schemas.openxmlformats.org/officeDocument/2006/relationships/image" Target="../media/image33.png"/><Relationship Id="rId13" Type="http://schemas.openxmlformats.org/officeDocument/2006/relationships/image" Target="../media/image34.png"/><Relationship Id="rId14" Type="http://schemas.openxmlformats.org/officeDocument/2006/relationships/image" Target="../media/image35.png"/><Relationship Id="rId15" Type="http://schemas.openxmlformats.org/officeDocument/2006/relationships/image" Target="../media/image36.png"/><Relationship Id="rId1" Type="http://schemas.openxmlformats.org/officeDocument/2006/relationships/vmlDrawing" Target="../drawings/vmlDrawing10.vml"/><Relationship Id="rId2" Type="http://schemas.openxmlformats.org/officeDocument/2006/relationships/slideLayout" Target="../slideLayouts/slideLayout1.xml"/><Relationship Id="rId3" Type="http://schemas.openxmlformats.org/officeDocument/2006/relationships/notesSlide" Target="../notesSlides/notesSlide28.xml"/><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oleObject" Target="../embeddings/oleObject15.bin"/><Relationship Id="rId7" Type="http://schemas.openxmlformats.org/officeDocument/2006/relationships/image" Target="../media/image41.emf"/><Relationship Id="rId8" Type="http://schemas.openxmlformats.org/officeDocument/2006/relationships/oleObject" Target="../embeddings/oleObject16.bin"/><Relationship Id="rId9" Type="http://schemas.openxmlformats.org/officeDocument/2006/relationships/image" Target="../media/image42.emf"/><Relationship Id="rId10"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3.e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1" Type="http://schemas.openxmlformats.org/officeDocument/2006/relationships/image" Target="../media/image42.emf"/><Relationship Id="rId12" Type="http://schemas.openxmlformats.org/officeDocument/2006/relationships/image" Target="../media/image46.png"/><Relationship Id="rId13" Type="http://schemas.openxmlformats.org/officeDocument/2006/relationships/image" Target="../media/image32.png"/><Relationship Id="rId14" Type="http://schemas.openxmlformats.org/officeDocument/2006/relationships/image" Target="../media/image33.png"/><Relationship Id="rId15" Type="http://schemas.openxmlformats.org/officeDocument/2006/relationships/image" Target="../media/image35.png"/><Relationship Id="rId16" Type="http://schemas.openxmlformats.org/officeDocument/2006/relationships/image" Target="../media/image36.png"/><Relationship Id="rId1" Type="http://schemas.openxmlformats.org/officeDocument/2006/relationships/vmlDrawing" Target="../drawings/vmlDrawing11.vml"/><Relationship Id="rId2" Type="http://schemas.openxmlformats.org/officeDocument/2006/relationships/slideLayout" Target="../slideLayouts/slideLayout1.xml"/><Relationship Id="rId3" Type="http://schemas.openxmlformats.org/officeDocument/2006/relationships/notesSlide" Target="../notesSlides/notesSlide31.xml"/><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oleObject" Target="../embeddings/oleObject17.bin"/><Relationship Id="rId7" Type="http://schemas.openxmlformats.org/officeDocument/2006/relationships/image" Target="../media/image44.emf"/><Relationship Id="rId8" Type="http://schemas.openxmlformats.org/officeDocument/2006/relationships/oleObject" Target="../embeddings/oleObject18.bin"/><Relationship Id="rId9" Type="http://schemas.openxmlformats.org/officeDocument/2006/relationships/image" Target="../media/image45.emf"/><Relationship Id="rId10" Type="http://schemas.openxmlformats.org/officeDocument/2006/relationships/oleObject" Target="../embeddings/oleObject19.bin"/></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34.png"/><Relationship Id="rId7" Type="http://schemas.openxmlformats.org/officeDocument/2006/relationships/oleObject" Target="../embeddings/oleObject20.bin"/><Relationship Id="rId8" Type="http://schemas.openxmlformats.org/officeDocument/2006/relationships/image" Target="../media/image47.emf"/><Relationship Id="rId9" Type="http://schemas.openxmlformats.org/officeDocument/2006/relationships/image" Target="../media/image48.png"/><Relationship Id="rId1" Type="http://schemas.openxmlformats.org/officeDocument/2006/relationships/vmlDrawing" Target="../drawings/vmlDrawing12.vml"/><Relationship Id="rId2"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34.png"/><Relationship Id="rId7" Type="http://schemas.openxmlformats.org/officeDocument/2006/relationships/oleObject" Target="../embeddings/oleObject21.bin"/><Relationship Id="rId8" Type="http://schemas.openxmlformats.org/officeDocument/2006/relationships/image" Target="../media/image49.emf"/><Relationship Id="rId9" Type="http://schemas.openxmlformats.org/officeDocument/2006/relationships/image" Target="../media/image48.png"/><Relationship Id="rId10" Type="http://schemas.openxmlformats.org/officeDocument/2006/relationships/image" Target="../media/image50.png"/><Relationship Id="rId1" Type="http://schemas.openxmlformats.org/officeDocument/2006/relationships/vmlDrawing" Target="../drawings/vmlDrawing13.vml"/><Relationship Id="rId2"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2.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3.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54.emf"/><Relationship Id="rId4" Type="http://schemas.openxmlformats.org/officeDocument/2006/relationships/image" Target="../media/image55.emf"/><Relationship Id="rId5" Type="http://schemas.openxmlformats.org/officeDocument/2006/relationships/image" Target="../media/image56.emf"/><Relationship Id="rId6" Type="http://schemas.openxmlformats.org/officeDocument/2006/relationships/image" Target="../media/image57.emf"/><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image" Target="../media/image59.emf"/><Relationship Id="rId5" Type="http://schemas.openxmlformats.org/officeDocument/2006/relationships/image" Target="../media/image60.emf"/><Relationship Id="rId6" Type="http://schemas.openxmlformats.org/officeDocument/2006/relationships/image" Target="../media/image61.emf"/><Relationship Id="rId7" Type="http://schemas.openxmlformats.org/officeDocument/2006/relationships/image" Target="../media/image62.emf"/><Relationship Id="rId8" Type="http://schemas.openxmlformats.org/officeDocument/2006/relationships/image" Target="../media/image63.emf"/><Relationship Id="rId9" Type="http://schemas.openxmlformats.org/officeDocument/2006/relationships/image" Target="../media/image64.emf"/><Relationship Id="rId10" Type="http://schemas.openxmlformats.org/officeDocument/2006/relationships/image" Target="../media/image65.emf"/><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1.bin"/><Relationship Id="rId5" Type="http://schemas.openxmlformats.org/officeDocument/2006/relationships/image" Target="../media/image9.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2.bin"/><Relationship Id="rId5" Type="http://schemas.openxmlformats.org/officeDocument/2006/relationships/image" Target="../media/image9.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1" Type="http://schemas.openxmlformats.org/officeDocument/2006/relationships/image" Target="../media/image10.emf"/><Relationship Id="rId12" Type="http://schemas.openxmlformats.org/officeDocument/2006/relationships/oleObject" Target="../embeddings/oleObject4.bin"/><Relationship Id="rId13" Type="http://schemas.openxmlformats.org/officeDocument/2006/relationships/image" Target="../media/image11.emf"/><Relationship Id="rId1" Type="http://schemas.openxmlformats.org/officeDocument/2006/relationships/vmlDrawing" Target="../drawings/vmlDrawing3.vml"/><Relationship Id="rId2" Type="http://schemas.microsoft.com/office/2007/relationships/media" Target="../media/media1.gif"/><Relationship Id="rId3" Type="http://schemas.openxmlformats.org/officeDocument/2006/relationships/video" Target="../media/media1.gif"/><Relationship Id="rId4" Type="http://schemas.microsoft.com/office/2007/relationships/media" Target="../media/media2.gif"/><Relationship Id="rId5" Type="http://schemas.openxmlformats.org/officeDocument/2006/relationships/video" Target="../media/media2.gif"/><Relationship Id="rId6" Type="http://schemas.openxmlformats.org/officeDocument/2006/relationships/slideLayout" Target="../slideLayouts/slideLayout2.xml"/><Relationship Id="rId7" Type="http://schemas.openxmlformats.org/officeDocument/2006/relationships/notesSlide" Target="../notesSlides/notesSlide9.xml"/><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Box 64"/>
          <p:cNvSpPr txBox="1"/>
          <p:nvPr/>
        </p:nvSpPr>
        <p:spPr>
          <a:xfrm>
            <a:off x="642471" y="1488944"/>
            <a:ext cx="7859059" cy="3970318"/>
          </a:xfrm>
          <a:prstGeom prst="rect">
            <a:avLst/>
          </a:prstGeom>
          <a:noFill/>
        </p:spPr>
        <p:txBody>
          <a:bodyPr wrap="square" rtlCol="0">
            <a:spAutoFit/>
          </a:bodyPr>
          <a:lstStyle/>
          <a:p>
            <a:pPr algn="ctr"/>
            <a:r>
              <a:rPr lang="en-US" sz="2800" b="1" dirty="0" smtClean="0"/>
              <a:t>Theoretical Impacts of Habitat Fragmentation and Generalist Predation on Predator-Prey Cycles</a:t>
            </a:r>
          </a:p>
          <a:p>
            <a:pPr algn="ctr"/>
            <a:endParaRPr lang="en-US" sz="2800" b="1" dirty="0"/>
          </a:p>
          <a:p>
            <a:pPr algn="ctr"/>
            <a:r>
              <a:rPr lang="en-US" sz="2800" dirty="0" smtClean="0"/>
              <a:t>Kelsey Vitense</a:t>
            </a:r>
          </a:p>
          <a:p>
            <a:pPr algn="ctr"/>
            <a:endParaRPr lang="en-US" sz="2800" b="1" dirty="0" smtClean="0"/>
          </a:p>
          <a:p>
            <a:pPr algn="ctr"/>
            <a:r>
              <a:rPr lang="en-US" sz="2800" dirty="0" smtClean="0"/>
              <a:t>“Current </a:t>
            </a:r>
            <a:r>
              <a:rPr lang="en-US" sz="2800" dirty="0"/>
              <a:t>Challenges for Mathematical Modelling of Cyclic </a:t>
            </a:r>
            <a:r>
              <a:rPr lang="en-US" sz="2800" dirty="0" smtClean="0"/>
              <a:t>Populations” Workshop at BIRS</a:t>
            </a:r>
          </a:p>
          <a:p>
            <a:pPr algn="ctr"/>
            <a:endParaRPr lang="en-US" sz="2800" b="1" dirty="0" smtClean="0"/>
          </a:p>
          <a:p>
            <a:pPr algn="ctr"/>
            <a:r>
              <a:rPr lang="en-US" sz="2800" dirty="0" smtClean="0"/>
              <a:t>11/12/13</a:t>
            </a:r>
            <a:endParaRPr lang="en-US" sz="2800" dirty="0"/>
          </a:p>
        </p:txBody>
      </p:sp>
    </p:spTree>
    <p:extLst>
      <p:ext uri="{BB962C8B-B14F-4D97-AF65-F5344CB8AC3E}">
        <p14:creationId xmlns:p14="http://schemas.microsoft.com/office/powerpoint/2010/main" val="357858291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03778" y="762000"/>
            <a:ext cx="141111" cy="369332"/>
          </a:xfrm>
          <a:prstGeom prst="rect">
            <a:avLst/>
          </a:prstGeom>
          <a:noFill/>
        </p:spPr>
        <p:txBody>
          <a:bodyPr wrap="square" rtlCol="0">
            <a:spAutoFit/>
          </a:bodyPr>
          <a:lstStyle/>
          <a:p>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1300350551"/>
              </p:ext>
            </p:extLst>
          </p:nvPr>
        </p:nvGraphicFramePr>
        <p:xfrm>
          <a:off x="2201973" y="1270000"/>
          <a:ext cx="4740054" cy="1736345"/>
        </p:xfrm>
        <a:graphic>
          <a:graphicData uri="http://schemas.openxmlformats.org/presentationml/2006/ole">
            <mc:AlternateContent xmlns:mc="http://schemas.openxmlformats.org/markup-compatibility/2006">
              <mc:Choice xmlns:v="urn:schemas-microsoft-com:vml" Requires="v">
                <p:oleObj spid="_x0000_s5590" name="Equation" r:id="rId4" imgW="2286000" imgH="838200" progId="Equation.DSMT4">
                  <p:embed/>
                </p:oleObj>
              </mc:Choice>
              <mc:Fallback>
                <p:oleObj name="Equation" r:id="rId4" imgW="2286000" imgH="838200" progId="Equation.DSMT4">
                  <p:embed/>
                  <p:pic>
                    <p:nvPicPr>
                      <p:cNvPr id="0" name=""/>
                      <p:cNvPicPr/>
                      <p:nvPr/>
                    </p:nvPicPr>
                    <p:blipFill>
                      <a:blip r:embed="rId5"/>
                      <a:stretch>
                        <a:fillRect/>
                      </a:stretch>
                    </p:blipFill>
                    <p:spPr>
                      <a:xfrm>
                        <a:off x="2201973" y="1270000"/>
                        <a:ext cx="4740054" cy="1736345"/>
                      </a:xfrm>
                      <a:prstGeom prst="rect">
                        <a:avLst/>
                      </a:prstGeom>
                    </p:spPr>
                  </p:pic>
                </p:oleObj>
              </mc:Fallback>
            </mc:AlternateContent>
          </a:graphicData>
        </a:graphic>
      </p:graphicFrame>
      <p:sp>
        <p:nvSpPr>
          <p:cNvPr id="2" name="TextBox 1"/>
          <p:cNvSpPr txBox="1"/>
          <p:nvPr/>
        </p:nvSpPr>
        <p:spPr>
          <a:xfrm>
            <a:off x="66784" y="99303"/>
            <a:ext cx="9077216" cy="830997"/>
          </a:xfrm>
          <a:prstGeom prst="rect">
            <a:avLst/>
          </a:prstGeom>
          <a:noFill/>
        </p:spPr>
        <p:txBody>
          <a:bodyPr wrap="square" rtlCol="0">
            <a:spAutoFit/>
          </a:bodyPr>
          <a:lstStyle/>
          <a:p>
            <a:r>
              <a:rPr lang="en-US" sz="2400" dirty="0"/>
              <a:t>A</a:t>
            </a:r>
            <a:r>
              <a:rPr lang="en-US" sz="2400" dirty="0" smtClean="0"/>
              <a:t> system of reaction-diffusion-advection equations can describe </a:t>
            </a:r>
            <a:r>
              <a:rPr lang="en-US" sz="2400" b="1" dirty="0" smtClean="0"/>
              <a:t>predator-prey interactions </a:t>
            </a:r>
            <a:r>
              <a:rPr lang="en-US" sz="2400" dirty="0" smtClean="0"/>
              <a:t>in</a:t>
            </a:r>
            <a:r>
              <a:rPr lang="en-US" sz="2400" b="1" dirty="0" smtClean="0"/>
              <a:t> space </a:t>
            </a:r>
            <a:r>
              <a:rPr lang="en-US" sz="2400" dirty="0" smtClean="0"/>
              <a:t>and</a:t>
            </a:r>
            <a:r>
              <a:rPr lang="en-US" sz="2400" b="1" dirty="0" smtClean="0"/>
              <a:t> time</a:t>
            </a:r>
            <a:r>
              <a:rPr lang="en-US" sz="2400" dirty="0" smtClean="0"/>
              <a:t>:</a:t>
            </a:r>
            <a:endParaRPr lang="en-US" sz="2400" dirty="0"/>
          </a:p>
        </p:txBody>
      </p:sp>
      <p:sp>
        <p:nvSpPr>
          <p:cNvPr id="3" name="TextBox 2"/>
          <p:cNvSpPr txBox="1"/>
          <p:nvPr/>
        </p:nvSpPr>
        <p:spPr>
          <a:xfrm>
            <a:off x="179294" y="3484463"/>
            <a:ext cx="8964706" cy="2677656"/>
          </a:xfrm>
          <a:prstGeom prst="rect">
            <a:avLst/>
          </a:prstGeom>
          <a:noFill/>
        </p:spPr>
        <p:txBody>
          <a:bodyPr wrap="square" rtlCol="0">
            <a:spAutoFit/>
          </a:bodyPr>
          <a:lstStyle/>
          <a:p>
            <a:pPr marL="342900" indent="-342900">
              <a:buFont typeface="Arial"/>
              <a:buChar char="•"/>
            </a:pPr>
            <a:r>
              <a:rPr lang="en-US" sz="2400" dirty="0" smtClean="0"/>
              <a:t>Prey and predator can have their own movement rates</a:t>
            </a:r>
          </a:p>
          <a:p>
            <a:endParaRPr lang="en-US" sz="2400" dirty="0"/>
          </a:p>
          <a:p>
            <a:pPr marL="342900" indent="-342900">
              <a:buFont typeface="Arial"/>
              <a:buChar char="•"/>
            </a:pPr>
            <a:r>
              <a:rPr lang="en-US" sz="2400" dirty="0" smtClean="0"/>
              <a:t>Reaction terms incorporate the influence of one population on the other and may vary spatially </a:t>
            </a:r>
          </a:p>
          <a:p>
            <a:pPr marL="342900" indent="-342900">
              <a:buFont typeface="Arial"/>
              <a:buChar char="•"/>
            </a:pPr>
            <a:endParaRPr lang="en-US" sz="2400" dirty="0"/>
          </a:p>
          <a:p>
            <a:pPr marL="342900" indent="-342900">
              <a:buFont typeface="Arial"/>
              <a:buChar char="•"/>
            </a:pPr>
            <a:r>
              <a:rPr lang="en-US" sz="2400" b="1" dirty="0" err="1" smtClean="0"/>
              <a:t>Strohm</a:t>
            </a:r>
            <a:r>
              <a:rPr lang="en-US" sz="2400" b="1" dirty="0" smtClean="0"/>
              <a:t> </a:t>
            </a:r>
            <a:r>
              <a:rPr lang="en-US" sz="2400" b="1" dirty="0"/>
              <a:t>and Tyson </a:t>
            </a:r>
            <a:r>
              <a:rPr lang="en-US" sz="2400" b="1" dirty="0" smtClean="0"/>
              <a:t>(2009) </a:t>
            </a:r>
            <a:r>
              <a:rPr lang="en-US" sz="2400" dirty="0" smtClean="0"/>
              <a:t>used this framework to </a:t>
            </a:r>
            <a:r>
              <a:rPr lang="en-US" sz="2400" dirty="0"/>
              <a:t>show that </a:t>
            </a:r>
            <a:r>
              <a:rPr lang="en-US" sz="2400" dirty="0" smtClean="0"/>
              <a:t>habitat fragmentation </a:t>
            </a:r>
            <a:r>
              <a:rPr lang="en-US" sz="2400" dirty="0"/>
              <a:t>reduces cycle amplitude and </a:t>
            </a:r>
            <a:r>
              <a:rPr lang="en-US" sz="2400" dirty="0" smtClean="0"/>
              <a:t>average densities</a:t>
            </a:r>
          </a:p>
        </p:txBody>
      </p:sp>
    </p:spTree>
    <p:extLst>
      <p:ext uri="{BB962C8B-B14F-4D97-AF65-F5344CB8AC3E}">
        <p14:creationId xmlns:p14="http://schemas.microsoft.com/office/powerpoint/2010/main" val="372820510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35272" y="2351782"/>
            <a:ext cx="7120706" cy="1077218"/>
          </a:xfrm>
          <a:prstGeom prst="rect">
            <a:avLst/>
          </a:prstGeom>
          <a:noFill/>
        </p:spPr>
        <p:txBody>
          <a:bodyPr wrap="square" rtlCol="0">
            <a:spAutoFit/>
          </a:bodyPr>
          <a:lstStyle/>
          <a:p>
            <a:pPr algn="ctr"/>
            <a:r>
              <a:rPr lang="en-US" sz="3200" b="1" dirty="0" smtClean="0"/>
              <a:t>ESTABLISH NORTHERN BASELINE DYNAMICS</a:t>
            </a:r>
            <a:endParaRPr lang="en-US" sz="3200" b="1" dirty="0"/>
          </a:p>
        </p:txBody>
      </p:sp>
    </p:spTree>
    <p:extLst>
      <p:ext uri="{BB962C8B-B14F-4D97-AF65-F5344CB8AC3E}">
        <p14:creationId xmlns:p14="http://schemas.microsoft.com/office/powerpoint/2010/main" val="1499546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8362" y="1040979"/>
            <a:ext cx="376457" cy="265176"/>
          </a:xfrm>
          <a:prstGeom prst="rect">
            <a:avLst/>
          </a:prstGeom>
          <a:ln>
            <a:noFill/>
          </a:ln>
        </p:spPr>
      </p:pic>
      <p:pic>
        <p:nvPicPr>
          <p:cNvPr id="25" name="Picture 24"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3187" y="796879"/>
            <a:ext cx="376455" cy="265176"/>
          </a:xfrm>
          <a:prstGeom prst="rect">
            <a:avLst/>
          </a:prstGeom>
          <a:ln>
            <a:noFill/>
          </a:ln>
        </p:spPr>
      </p:pic>
      <p:pic>
        <p:nvPicPr>
          <p:cNvPr id="26" name="Picture 25"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0749" y="792155"/>
            <a:ext cx="376455" cy="265176"/>
          </a:xfrm>
          <a:prstGeom prst="rect">
            <a:avLst/>
          </a:prstGeom>
          <a:ln>
            <a:noFill/>
          </a:ln>
        </p:spPr>
      </p:pic>
      <p:pic>
        <p:nvPicPr>
          <p:cNvPr id="27" name="Picture 26"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992485" y="1218854"/>
            <a:ext cx="376455" cy="265176"/>
          </a:xfrm>
          <a:prstGeom prst="rect">
            <a:avLst/>
          </a:prstGeom>
          <a:ln>
            <a:noFill/>
          </a:ln>
        </p:spPr>
      </p:pic>
      <p:pic>
        <p:nvPicPr>
          <p:cNvPr id="28" name="Picture 27" descr="52-19a-PopCycleHareLynxPho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0749" y="1166379"/>
            <a:ext cx="1251831" cy="492523"/>
          </a:xfrm>
          <a:prstGeom prst="rect">
            <a:avLst/>
          </a:prstGeom>
        </p:spPr>
      </p:pic>
      <p:pic>
        <p:nvPicPr>
          <p:cNvPr id="53" name="Picture 52"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238864" y="1360817"/>
            <a:ext cx="376455" cy="265176"/>
          </a:xfrm>
          <a:prstGeom prst="rect">
            <a:avLst/>
          </a:prstGeom>
          <a:ln>
            <a:noFill/>
          </a:ln>
        </p:spPr>
      </p:pic>
      <p:pic>
        <p:nvPicPr>
          <p:cNvPr id="54" name="Picture 53"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741415" y="1322507"/>
            <a:ext cx="376454" cy="265176"/>
          </a:xfrm>
          <a:prstGeom prst="rect">
            <a:avLst/>
          </a:prstGeom>
          <a:ln>
            <a:noFill/>
          </a:ln>
        </p:spPr>
      </p:pic>
      <p:pic>
        <p:nvPicPr>
          <p:cNvPr id="55" name="Picture 54"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814351" y="792155"/>
            <a:ext cx="376457" cy="265176"/>
          </a:xfrm>
          <a:prstGeom prst="rect">
            <a:avLst/>
          </a:prstGeom>
          <a:ln>
            <a:noFill/>
          </a:ln>
        </p:spPr>
      </p:pic>
      <p:pic>
        <p:nvPicPr>
          <p:cNvPr id="56" name="Picture 55"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2865" y="1124752"/>
            <a:ext cx="376457" cy="265176"/>
          </a:xfrm>
          <a:prstGeom prst="rect">
            <a:avLst/>
          </a:prstGeom>
          <a:ln>
            <a:noFill/>
          </a:ln>
        </p:spPr>
      </p:pic>
      <p:pic>
        <p:nvPicPr>
          <p:cNvPr id="57" name="Picture 56"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1307" y="1300779"/>
            <a:ext cx="376457" cy="265176"/>
          </a:xfrm>
          <a:prstGeom prst="rect">
            <a:avLst/>
          </a:prstGeom>
          <a:ln>
            <a:noFill/>
          </a:ln>
        </p:spPr>
      </p:pic>
      <p:pic>
        <p:nvPicPr>
          <p:cNvPr id="58" name="Picture 57"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533078" y="764817"/>
            <a:ext cx="376457" cy="265176"/>
          </a:xfrm>
          <a:prstGeom prst="rect">
            <a:avLst/>
          </a:prstGeom>
          <a:ln>
            <a:noFill/>
          </a:ln>
        </p:spPr>
      </p:pic>
      <p:pic>
        <p:nvPicPr>
          <p:cNvPr id="59" name="Picture 58"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9951" y="1259610"/>
            <a:ext cx="376457" cy="265176"/>
          </a:xfrm>
          <a:prstGeom prst="rect">
            <a:avLst/>
          </a:prstGeom>
          <a:ln>
            <a:noFill/>
          </a:ln>
        </p:spPr>
      </p:pic>
      <p:cxnSp>
        <p:nvCxnSpPr>
          <p:cNvPr id="61" name="Straight Connector 60"/>
          <p:cNvCxnSpPr/>
          <p:nvPr/>
        </p:nvCxnSpPr>
        <p:spPr>
          <a:xfrm>
            <a:off x="1035515" y="633788"/>
            <a:ext cx="7399860" cy="0"/>
          </a:xfrm>
          <a:prstGeom prst="line">
            <a:avLst/>
          </a:prstGeom>
          <a:ln>
            <a:solidFill>
              <a:srgbClr val="00A500"/>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1035515" y="1798757"/>
            <a:ext cx="7399860" cy="0"/>
          </a:xfrm>
          <a:prstGeom prst="line">
            <a:avLst/>
          </a:prstGeom>
          <a:ln>
            <a:solidFill>
              <a:srgbClr val="00A500"/>
            </a:solidFill>
          </a:ln>
        </p:spPr>
        <p:style>
          <a:lnRef idx="2">
            <a:schemeClr val="accent1"/>
          </a:lnRef>
          <a:fillRef idx="0">
            <a:schemeClr val="accent1"/>
          </a:fillRef>
          <a:effectRef idx="1">
            <a:schemeClr val="accent1"/>
          </a:effectRef>
          <a:fontRef idx="minor">
            <a:schemeClr val="tx1"/>
          </a:fontRef>
        </p:style>
      </p:cxnSp>
      <p:pic>
        <p:nvPicPr>
          <p:cNvPr id="18" name="Picture 17" descr="52-19a-PopCycleHareLynxPho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419450" y="764817"/>
            <a:ext cx="1251831" cy="492523"/>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2526219691"/>
              </p:ext>
            </p:extLst>
          </p:nvPr>
        </p:nvGraphicFramePr>
        <p:xfrm>
          <a:off x="1507564" y="2511778"/>
          <a:ext cx="2990031" cy="386000"/>
        </p:xfrm>
        <a:graphic>
          <a:graphicData uri="http://schemas.openxmlformats.org/presentationml/2006/ole">
            <mc:AlternateContent xmlns:mc="http://schemas.openxmlformats.org/markup-compatibility/2006">
              <mc:Choice xmlns:v="urn:schemas-microsoft-com:vml" Requires="v">
                <p:oleObj spid="_x0000_s18362" name="Equation" r:id="rId6" imgW="114300" imgH="165100" progId="Equation.DSMT4">
                  <p:embed/>
                </p:oleObj>
              </mc:Choice>
              <mc:Fallback>
                <p:oleObj name="Equation" r:id="rId6" imgW="114300" imgH="165100" progId="Equation.DSMT4">
                  <p:embed/>
                  <p:pic>
                    <p:nvPicPr>
                      <p:cNvPr id="0" name=""/>
                      <p:cNvPicPr/>
                      <p:nvPr/>
                    </p:nvPicPr>
                    <p:blipFill>
                      <a:blip r:embed="rId7"/>
                      <a:stretch>
                        <a:fillRect/>
                      </a:stretch>
                    </p:blipFill>
                    <p:spPr>
                      <a:xfrm>
                        <a:off x="1507564" y="2511778"/>
                        <a:ext cx="2990031" cy="38600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586767618"/>
              </p:ext>
            </p:extLst>
          </p:nvPr>
        </p:nvGraphicFramePr>
        <p:xfrm>
          <a:off x="315828" y="2602658"/>
          <a:ext cx="3810000" cy="1463675"/>
        </p:xfrm>
        <a:graphic>
          <a:graphicData uri="http://schemas.openxmlformats.org/presentationml/2006/ole">
            <mc:AlternateContent xmlns:mc="http://schemas.openxmlformats.org/markup-compatibility/2006">
              <mc:Choice xmlns:v="urn:schemas-microsoft-com:vml" Requires="v">
                <p:oleObj spid="_x0000_s18363" name="Equation" r:id="rId8" imgW="2311400" imgH="889000" progId="Equation.DSMT4">
                  <p:embed/>
                </p:oleObj>
              </mc:Choice>
              <mc:Fallback>
                <p:oleObj name="Equation" r:id="rId8" imgW="2311400" imgH="889000" progId="Equation.DSMT4">
                  <p:embed/>
                  <p:pic>
                    <p:nvPicPr>
                      <p:cNvPr id="0" name=""/>
                      <p:cNvPicPr/>
                      <p:nvPr/>
                    </p:nvPicPr>
                    <p:blipFill>
                      <a:blip r:embed="rId9"/>
                      <a:stretch>
                        <a:fillRect/>
                      </a:stretch>
                    </p:blipFill>
                    <p:spPr>
                      <a:xfrm>
                        <a:off x="315828" y="2602658"/>
                        <a:ext cx="3810000" cy="1463675"/>
                      </a:xfrm>
                      <a:prstGeom prst="rect">
                        <a:avLst/>
                      </a:prstGeom>
                    </p:spPr>
                  </p:pic>
                </p:oleObj>
              </mc:Fallback>
            </mc:AlternateContent>
          </a:graphicData>
        </a:graphic>
      </p:graphicFrame>
      <p:sp>
        <p:nvSpPr>
          <p:cNvPr id="3" name="TextBox 2"/>
          <p:cNvSpPr txBox="1"/>
          <p:nvPr/>
        </p:nvSpPr>
        <p:spPr>
          <a:xfrm>
            <a:off x="8468819" y="1605261"/>
            <a:ext cx="304478" cy="369332"/>
          </a:xfrm>
          <a:prstGeom prst="rect">
            <a:avLst/>
          </a:prstGeom>
          <a:noFill/>
        </p:spPr>
        <p:txBody>
          <a:bodyPr wrap="none" rtlCol="0">
            <a:spAutoFit/>
          </a:bodyPr>
          <a:lstStyle/>
          <a:p>
            <a:r>
              <a:rPr lang="en-US" dirty="0" smtClean="0"/>
              <a:t>X</a:t>
            </a:r>
            <a:endParaRPr lang="en-US" dirty="0"/>
          </a:p>
        </p:txBody>
      </p:sp>
      <p:sp>
        <p:nvSpPr>
          <p:cNvPr id="4" name="TextBox 3"/>
          <p:cNvSpPr txBox="1"/>
          <p:nvPr/>
        </p:nvSpPr>
        <p:spPr>
          <a:xfrm>
            <a:off x="952709" y="1745365"/>
            <a:ext cx="301660" cy="369332"/>
          </a:xfrm>
          <a:prstGeom prst="rect">
            <a:avLst/>
          </a:prstGeom>
          <a:noFill/>
        </p:spPr>
        <p:txBody>
          <a:bodyPr wrap="none" rtlCol="0">
            <a:spAutoFit/>
          </a:bodyPr>
          <a:lstStyle/>
          <a:p>
            <a:r>
              <a:rPr lang="en-US" dirty="0" smtClean="0"/>
              <a:t>0</a:t>
            </a:r>
            <a:endParaRPr lang="en-US" dirty="0"/>
          </a:p>
        </p:txBody>
      </p:sp>
      <p:sp>
        <p:nvSpPr>
          <p:cNvPr id="8" name="TextBox 7"/>
          <p:cNvSpPr txBox="1"/>
          <p:nvPr/>
        </p:nvSpPr>
        <p:spPr>
          <a:xfrm>
            <a:off x="315828" y="4742261"/>
            <a:ext cx="6262301" cy="1938992"/>
          </a:xfrm>
          <a:prstGeom prst="rect">
            <a:avLst/>
          </a:prstGeom>
          <a:noFill/>
        </p:spPr>
        <p:txBody>
          <a:bodyPr wrap="none" rtlCol="0">
            <a:spAutoFit/>
          </a:bodyPr>
          <a:lstStyle/>
          <a:p>
            <a:r>
              <a:rPr lang="en-US" sz="2000" b="1" dirty="0" smtClean="0"/>
              <a:t>r</a:t>
            </a:r>
            <a:r>
              <a:rPr lang="en-US" sz="2000" dirty="0" smtClean="0"/>
              <a:t> = hare intrinsic growth rate</a:t>
            </a:r>
          </a:p>
          <a:p>
            <a:r>
              <a:rPr lang="en-US" sz="2000" b="1" dirty="0" smtClean="0"/>
              <a:t>k</a:t>
            </a:r>
            <a:r>
              <a:rPr lang="en-US" sz="2000" dirty="0" smtClean="0"/>
              <a:t> = hare carrying capacity</a:t>
            </a:r>
          </a:p>
          <a:p>
            <a:r>
              <a:rPr lang="en-US" sz="2000" b="1" dirty="0" smtClean="0"/>
              <a:t>α</a:t>
            </a:r>
            <a:r>
              <a:rPr lang="en-US" sz="2000" dirty="0" smtClean="0"/>
              <a:t> = lynx saturation kill rate (hares/lynx/</a:t>
            </a:r>
            <a:r>
              <a:rPr lang="en-US" sz="2000" dirty="0" err="1" smtClean="0"/>
              <a:t>yr</a:t>
            </a:r>
            <a:r>
              <a:rPr lang="en-US" sz="2000" dirty="0" smtClean="0"/>
              <a:t>)</a:t>
            </a:r>
          </a:p>
          <a:p>
            <a:r>
              <a:rPr lang="en-US" sz="2000" b="1" dirty="0" smtClean="0"/>
              <a:t>β</a:t>
            </a:r>
            <a:r>
              <a:rPr lang="en-US" sz="2000" dirty="0" smtClean="0"/>
              <a:t> = lynx half-saturation constant (hares/ha)</a:t>
            </a:r>
          </a:p>
          <a:p>
            <a:r>
              <a:rPr lang="en-US" sz="2000" b="1" dirty="0" smtClean="0"/>
              <a:t>s</a:t>
            </a:r>
            <a:r>
              <a:rPr lang="en-US" sz="2000" dirty="0" smtClean="0"/>
              <a:t> = lynx intrinsic growth rate</a:t>
            </a:r>
          </a:p>
          <a:p>
            <a:r>
              <a:rPr lang="en-US" sz="2000" b="1" dirty="0" smtClean="0"/>
              <a:t>q</a:t>
            </a:r>
            <a:r>
              <a:rPr lang="en-US" sz="2000" dirty="0" smtClean="0"/>
              <a:t> = minimum hares per lynx  (lynx carrying capacity is H/q)</a:t>
            </a:r>
            <a:endParaRPr lang="en-US" sz="2000" dirty="0"/>
          </a:p>
        </p:txBody>
      </p:sp>
      <p:sp>
        <p:nvSpPr>
          <p:cNvPr id="29" name="TextBox 28"/>
          <p:cNvSpPr txBox="1"/>
          <p:nvPr/>
        </p:nvSpPr>
        <p:spPr>
          <a:xfrm>
            <a:off x="3655126" y="99216"/>
            <a:ext cx="2099628" cy="400110"/>
          </a:xfrm>
          <a:prstGeom prst="rect">
            <a:avLst/>
          </a:prstGeom>
          <a:noFill/>
        </p:spPr>
        <p:txBody>
          <a:bodyPr wrap="none" rtlCol="0">
            <a:spAutoFit/>
          </a:bodyPr>
          <a:lstStyle/>
          <a:p>
            <a:pPr algn="ctr"/>
            <a:r>
              <a:rPr lang="en-US" sz="2000" b="1" dirty="0" smtClean="0"/>
              <a:t>Hare-Lynx (North)</a:t>
            </a:r>
            <a:endParaRPr lang="en-US" sz="2000" b="1" dirty="0"/>
          </a:p>
        </p:txBody>
      </p:sp>
      <p:sp>
        <p:nvSpPr>
          <p:cNvPr id="11" name="TextBox 10"/>
          <p:cNvSpPr txBox="1"/>
          <p:nvPr/>
        </p:nvSpPr>
        <p:spPr>
          <a:xfrm>
            <a:off x="338645" y="2201966"/>
            <a:ext cx="2146742" cy="369332"/>
          </a:xfrm>
          <a:prstGeom prst="rect">
            <a:avLst/>
          </a:prstGeom>
          <a:noFill/>
        </p:spPr>
        <p:txBody>
          <a:bodyPr wrap="none" rtlCol="0">
            <a:spAutoFit/>
          </a:bodyPr>
          <a:lstStyle/>
          <a:p>
            <a:r>
              <a:rPr lang="en-US" b="1" dirty="0" smtClean="0"/>
              <a:t>May Reaction Terms</a:t>
            </a:r>
            <a:endParaRPr lang="en-US" b="1" dirty="0"/>
          </a:p>
        </p:txBody>
      </p:sp>
      <p:sp>
        <p:nvSpPr>
          <p:cNvPr id="30" name="TextBox 29"/>
          <p:cNvSpPr txBox="1"/>
          <p:nvPr/>
        </p:nvSpPr>
        <p:spPr>
          <a:xfrm>
            <a:off x="8181561" y="1730424"/>
            <a:ext cx="383009" cy="369332"/>
          </a:xfrm>
          <a:prstGeom prst="rect">
            <a:avLst/>
          </a:prstGeom>
          <a:noFill/>
        </p:spPr>
        <p:txBody>
          <a:bodyPr wrap="none" rtlCol="0">
            <a:spAutoFit/>
          </a:bodyPr>
          <a:lstStyle/>
          <a:p>
            <a:r>
              <a:rPr lang="en-US" dirty="0" smtClean="0">
                <a:latin typeface="Monotype Corsiva"/>
                <a:cs typeface="Monotype Corsiva"/>
              </a:rPr>
              <a:t>L</a:t>
            </a:r>
            <a:endParaRPr lang="en-US" dirty="0">
              <a:latin typeface="Monotype Corsiva"/>
              <a:cs typeface="Monotype Corsiva"/>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977392565"/>
              </p:ext>
            </p:extLst>
          </p:nvPr>
        </p:nvGraphicFramePr>
        <p:xfrm>
          <a:off x="315828" y="4160413"/>
          <a:ext cx="4077129" cy="522277"/>
        </p:xfrm>
        <a:graphic>
          <a:graphicData uri="http://schemas.openxmlformats.org/presentationml/2006/ole">
            <mc:AlternateContent xmlns:mc="http://schemas.openxmlformats.org/markup-compatibility/2006">
              <mc:Choice xmlns:v="urn:schemas-microsoft-com:vml" Requires="v">
                <p:oleObj spid="_x0000_s18364" name="Equation" r:id="rId10" imgW="3073400" imgH="393700" progId="Equation.DSMT4">
                  <p:embed/>
                </p:oleObj>
              </mc:Choice>
              <mc:Fallback>
                <p:oleObj name="Equation" r:id="rId10" imgW="3073400" imgH="393700" progId="Equation.DSMT4">
                  <p:embed/>
                  <p:pic>
                    <p:nvPicPr>
                      <p:cNvPr id="0" name=""/>
                      <p:cNvPicPr/>
                      <p:nvPr/>
                    </p:nvPicPr>
                    <p:blipFill>
                      <a:blip r:embed="rId11"/>
                      <a:stretch>
                        <a:fillRect/>
                      </a:stretch>
                    </p:blipFill>
                    <p:spPr>
                      <a:xfrm>
                        <a:off x="315828" y="4160413"/>
                        <a:ext cx="4077129" cy="522277"/>
                      </a:xfrm>
                      <a:prstGeom prst="rect">
                        <a:avLst/>
                      </a:prstGeom>
                    </p:spPr>
                  </p:pic>
                </p:oleObj>
              </mc:Fallback>
            </mc:AlternateContent>
          </a:graphicData>
        </a:graphic>
      </p:graphicFrame>
    </p:spTree>
    <p:extLst>
      <p:ext uri="{BB962C8B-B14F-4D97-AF65-F5344CB8AC3E}">
        <p14:creationId xmlns:p14="http://schemas.microsoft.com/office/powerpoint/2010/main" val="376105122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8362" y="1040979"/>
            <a:ext cx="376457" cy="265176"/>
          </a:xfrm>
          <a:prstGeom prst="rect">
            <a:avLst/>
          </a:prstGeom>
          <a:ln>
            <a:noFill/>
          </a:ln>
        </p:spPr>
      </p:pic>
      <p:pic>
        <p:nvPicPr>
          <p:cNvPr id="25" name="Picture 24"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3187" y="796879"/>
            <a:ext cx="376455" cy="265176"/>
          </a:xfrm>
          <a:prstGeom prst="rect">
            <a:avLst/>
          </a:prstGeom>
          <a:ln>
            <a:noFill/>
          </a:ln>
        </p:spPr>
      </p:pic>
      <p:pic>
        <p:nvPicPr>
          <p:cNvPr id="26" name="Picture 25"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0749" y="792155"/>
            <a:ext cx="376455" cy="265176"/>
          </a:xfrm>
          <a:prstGeom prst="rect">
            <a:avLst/>
          </a:prstGeom>
          <a:ln>
            <a:noFill/>
          </a:ln>
        </p:spPr>
      </p:pic>
      <p:pic>
        <p:nvPicPr>
          <p:cNvPr id="27" name="Picture 26"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992485" y="1218854"/>
            <a:ext cx="376455" cy="265176"/>
          </a:xfrm>
          <a:prstGeom prst="rect">
            <a:avLst/>
          </a:prstGeom>
          <a:ln>
            <a:noFill/>
          </a:ln>
        </p:spPr>
      </p:pic>
      <p:pic>
        <p:nvPicPr>
          <p:cNvPr id="28" name="Picture 27" descr="52-19a-PopCycleHareLynxPho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0749" y="1166379"/>
            <a:ext cx="1251831" cy="492523"/>
          </a:xfrm>
          <a:prstGeom prst="rect">
            <a:avLst/>
          </a:prstGeom>
        </p:spPr>
      </p:pic>
      <p:pic>
        <p:nvPicPr>
          <p:cNvPr id="53" name="Picture 52"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238864" y="1360817"/>
            <a:ext cx="376455" cy="265176"/>
          </a:xfrm>
          <a:prstGeom prst="rect">
            <a:avLst/>
          </a:prstGeom>
          <a:ln>
            <a:noFill/>
          </a:ln>
        </p:spPr>
      </p:pic>
      <p:pic>
        <p:nvPicPr>
          <p:cNvPr id="54" name="Picture 53"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741415" y="1322507"/>
            <a:ext cx="376454" cy="265176"/>
          </a:xfrm>
          <a:prstGeom prst="rect">
            <a:avLst/>
          </a:prstGeom>
          <a:ln>
            <a:noFill/>
          </a:ln>
        </p:spPr>
      </p:pic>
      <p:pic>
        <p:nvPicPr>
          <p:cNvPr id="55" name="Picture 54"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814351" y="792155"/>
            <a:ext cx="376457" cy="265176"/>
          </a:xfrm>
          <a:prstGeom prst="rect">
            <a:avLst/>
          </a:prstGeom>
          <a:ln>
            <a:noFill/>
          </a:ln>
        </p:spPr>
      </p:pic>
      <p:pic>
        <p:nvPicPr>
          <p:cNvPr id="56" name="Picture 55"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2865" y="1124752"/>
            <a:ext cx="376457" cy="265176"/>
          </a:xfrm>
          <a:prstGeom prst="rect">
            <a:avLst/>
          </a:prstGeom>
          <a:ln>
            <a:noFill/>
          </a:ln>
        </p:spPr>
      </p:pic>
      <p:pic>
        <p:nvPicPr>
          <p:cNvPr id="57" name="Picture 56"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1307" y="1300779"/>
            <a:ext cx="376457" cy="265176"/>
          </a:xfrm>
          <a:prstGeom prst="rect">
            <a:avLst/>
          </a:prstGeom>
          <a:ln>
            <a:noFill/>
          </a:ln>
        </p:spPr>
      </p:pic>
      <p:pic>
        <p:nvPicPr>
          <p:cNvPr id="58" name="Picture 57"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533078" y="764817"/>
            <a:ext cx="376457" cy="265176"/>
          </a:xfrm>
          <a:prstGeom prst="rect">
            <a:avLst/>
          </a:prstGeom>
          <a:ln>
            <a:noFill/>
          </a:ln>
        </p:spPr>
      </p:pic>
      <p:pic>
        <p:nvPicPr>
          <p:cNvPr id="59" name="Picture 58"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9951" y="1259610"/>
            <a:ext cx="376457" cy="265176"/>
          </a:xfrm>
          <a:prstGeom prst="rect">
            <a:avLst/>
          </a:prstGeom>
          <a:ln>
            <a:noFill/>
          </a:ln>
        </p:spPr>
      </p:pic>
      <p:cxnSp>
        <p:nvCxnSpPr>
          <p:cNvPr id="61" name="Straight Connector 60"/>
          <p:cNvCxnSpPr/>
          <p:nvPr/>
        </p:nvCxnSpPr>
        <p:spPr>
          <a:xfrm>
            <a:off x="1035515" y="633788"/>
            <a:ext cx="7399860" cy="0"/>
          </a:xfrm>
          <a:prstGeom prst="line">
            <a:avLst/>
          </a:prstGeom>
          <a:ln>
            <a:solidFill>
              <a:srgbClr val="00A500"/>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1035515" y="1798757"/>
            <a:ext cx="7399860" cy="0"/>
          </a:xfrm>
          <a:prstGeom prst="line">
            <a:avLst/>
          </a:prstGeom>
          <a:ln>
            <a:solidFill>
              <a:srgbClr val="00A500"/>
            </a:solidFill>
          </a:ln>
        </p:spPr>
        <p:style>
          <a:lnRef idx="2">
            <a:schemeClr val="accent1"/>
          </a:lnRef>
          <a:fillRef idx="0">
            <a:schemeClr val="accent1"/>
          </a:fillRef>
          <a:effectRef idx="1">
            <a:schemeClr val="accent1"/>
          </a:effectRef>
          <a:fontRef idx="minor">
            <a:schemeClr val="tx1"/>
          </a:fontRef>
        </p:style>
      </p:cxnSp>
      <p:pic>
        <p:nvPicPr>
          <p:cNvPr id="18" name="Picture 17" descr="52-19a-PopCycleHareLynxPho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419450" y="764817"/>
            <a:ext cx="1251831" cy="492523"/>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3388186316"/>
              </p:ext>
            </p:extLst>
          </p:nvPr>
        </p:nvGraphicFramePr>
        <p:xfrm>
          <a:off x="1507564" y="2511778"/>
          <a:ext cx="2990031" cy="386000"/>
        </p:xfrm>
        <a:graphic>
          <a:graphicData uri="http://schemas.openxmlformats.org/presentationml/2006/ole">
            <mc:AlternateContent xmlns:mc="http://schemas.openxmlformats.org/markup-compatibility/2006">
              <mc:Choice xmlns:v="urn:schemas-microsoft-com:vml" Requires="v">
                <p:oleObj spid="_x0000_s25497" name="Equation" r:id="rId6" imgW="114300" imgH="165100" progId="Equation.DSMT4">
                  <p:embed/>
                </p:oleObj>
              </mc:Choice>
              <mc:Fallback>
                <p:oleObj name="Equation" r:id="rId6" imgW="114300" imgH="165100" progId="Equation.DSMT4">
                  <p:embed/>
                  <p:pic>
                    <p:nvPicPr>
                      <p:cNvPr id="0" name=""/>
                      <p:cNvPicPr/>
                      <p:nvPr/>
                    </p:nvPicPr>
                    <p:blipFill>
                      <a:blip r:embed="rId7"/>
                      <a:stretch>
                        <a:fillRect/>
                      </a:stretch>
                    </p:blipFill>
                    <p:spPr>
                      <a:xfrm>
                        <a:off x="1507564" y="2511778"/>
                        <a:ext cx="2990031" cy="38600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94281191"/>
              </p:ext>
            </p:extLst>
          </p:nvPr>
        </p:nvGraphicFramePr>
        <p:xfrm>
          <a:off x="315828" y="2602658"/>
          <a:ext cx="3810000" cy="1463675"/>
        </p:xfrm>
        <a:graphic>
          <a:graphicData uri="http://schemas.openxmlformats.org/presentationml/2006/ole">
            <mc:AlternateContent xmlns:mc="http://schemas.openxmlformats.org/markup-compatibility/2006">
              <mc:Choice xmlns:v="urn:schemas-microsoft-com:vml" Requires="v">
                <p:oleObj spid="_x0000_s25498" name="Equation" r:id="rId8" imgW="2311400" imgH="889000" progId="Equation.DSMT4">
                  <p:embed/>
                </p:oleObj>
              </mc:Choice>
              <mc:Fallback>
                <p:oleObj name="Equation" r:id="rId8" imgW="2311400" imgH="889000" progId="Equation.DSMT4">
                  <p:embed/>
                  <p:pic>
                    <p:nvPicPr>
                      <p:cNvPr id="0" name=""/>
                      <p:cNvPicPr/>
                      <p:nvPr/>
                    </p:nvPicPr>
                    <p:blipFill>
                      <a:blip r:embed="rId9"/>
                      <a:stretch>
                        <a:fillRect/>
                      </a:stretch>
                    </p:blipFill>
                    <p:spPr>
                      <a:xfrm>
                        <a:off x="315828" y="2602658"/>
                        <a:ext cx="3810000" cy="1463675"/>
                      </a:xfrm>
                      <a:prstGeom prst="rect">
                        <a:avLst/>
                      </a:prstGeom>
                    </p:spPr>
                  </p:pic>
                </p:oleObj>
              </mc:Fallback>
            </mc:AlternateContent>
          </a:graphicData>
        </a:graphic>
      </p:graphicFrame>
      <p:sp>
        <p:nvSpPr>
          <p:cNvPr id="3" name="TextBox 2"/>
          <p:cNvSpPr txBox="1"/>
          <p:nvPr/>
        </p:nvSpPr>
        <p:spPr>
          <a:xfrm>
            <a:off x="8468819" y="1605261"/>
            <a:ext cx="304478" cy="369332"/>
          </a:xfrm>
          <a:prstGeom prst="rect">
            <a:avLst/>
          </a:prstGeom>
          <a:noFill/>
        </p:spPr>
        <p:txBody>
          <a:bodyPr wrap="none" rtlCol="0">
            <a:spAutoFit/>
          </a:bodyPr>
          <a:lstStyle/>
          <a:p>
            <a:r>
              <a:rPr lang="en-US" dirty="0" smtClean="0"/>
              <a:t>X</a:t>
            </a:r>
            <a:endParaRPr lang="en-US" dirty="0"/>
          </a:p>
        </p:txBody>
      </p:sp>
      <p:sp>
        <p:nvSpPr>
          <p:cNvPr id="4" name="TextBox 3"/>
          <p:cNvSpPr txBox="1"/>
          <p:nvPr/>
        </p:nvSpPr>
        <p:spPr>
          <a:xfrm>
            <a:off x="952709" y="1745365"/>
            <a:ext cx="301660" cy="369332"/>
          </a:xfrm>
          <a:prstGeom prst="rect">
            <a:avLst/>
          </a:prstGeom>
          <a:noFill/>
        </p:spPr>
        <p:txBody>
          <a:bodyPr wrap="none" rtlCol="0">
            <a:spAutoFit/>
          </a:bodyPr>
          <a:lstStyle/>
          <a:p>
            <a:r>
              <a:rPr lang="en-US" dirty="0" smtClean="0"/>
              <a:t>0</a:t>
            </a:r>
            <a:endParaRPr lang="en-US" dirty="0"/>
          </a:p>
        </p:txBody>
      </p:sp>
      <p:pic>
        <p:nvPicPr>
          <p:cNvPr id="10" name="Picture 9"/>
          <p:cNvPicPr>
            <a:picLocks noChangeAspect="1"/>
          </p:cNvPicPr>
          <p:nvPr/>
        </p:nvPicPr>
        <p:blipFill>
          <a:blip r:embed="rId10"/>
          <a:stretch>
            <a:fillRect/>
          </a:stretch>
        </p:blipFill>
        <p:spPr>
          <a:xfrm>
            <a:off x="5333587" y="2897778"/>
            <a:ext cx="3653633" cy="3055152"/>
          </a:xfrm>
          <a:prstGeom prst="rect">
            <a:avLst/>
          </a:prstGeom>
        </p:spPr>
      </p:pic>
      <p:sp>
        <p:nvSpPr>
          <p:cNvPr id="29" name="TextBox 28"/>
          <p:cNvSpPr txBox="1"/>
          <p:nvPr/>
        </p:nvSpPr>
        <p:spPr>
          <a:xfrm>
            <a:off x="3655126" y="99216"/>
            <a:ext cx="2099628" cy="400110"/>
          </a:xfrm>
          <a:prstGeom prst="rect">
            <a:avLst/>
          </a:prstGeom>
          <a:noFill/>
        </p:spPr>
        <p:txBody>
          <a:bodyPr wrap="none" rtlCol="0">
            <a:spAutoFit/>
          </a:bodyPr>
          <a:lstStyle/>
          <a:p>
            <a:pPr algn="ctr"/>
            <a:r>
              <a:rPr lang="en-US" sz="2000" b="1" dirty="0" smtClean="0"/>
              <a:t>Hare-Lynx (North)</a:t>
            </a:r>
            <a:endParaRPr lang="en-US" sz="2000" b="1" dirty="0"/>
          </a:p>
        </p:txBody>
      </p:sp>
      <p:sp>
        <p:nvSpPr>
          <p:cNvPr id="11" name="TextBox 10"/>
          <p:cNvSpPr txBox="1"/>
          <p:nvPr/>
        </p:nvSpPr>
        <p:spPr>
          <a:xfrm>
            <a:off x="338645" y="2201966"/>
            <a:ext cx="2146742" cy="369332"/>
          </a:xfrm>
          <a:prstGeom prst="rect">
            <a:avLst/>
          </a:prstGeom>
          <a:noFill/>
        </p:spPr>
        <p:txBody>
          <a:bodyPr wrap="none" rtlCol="0">
            <a:spAutoFit/>
          </a:bodyPr>
          <a:lstStyle/>
          <a:p>
            <a:r>
              <a:rPr lang="en-US" b="1" dirty="0" smtClean="0"/>
              <a:t>May Reaction Terms</a:t>
            </a:r>
            <a:endParaRPr lang="en-US" b="1" dirty="0"/>
          </a:p>
        </p:txBody>
      </p:sp>
      <p:sp>
        <p:nvSpPr>
          <p:cNvPr id="30" name="TextBox 29"/>
          <p:cNvSpPr txBox="1"/>
          <p:nvPr/>
        </p:nvSpPr>
        <p:spPr>
          <a:xfrm>
            <a:off x="8181561" y="1730424"/>
            <a:ext cx="383009" cy="369332"/>
          </a:xfrm>
          <a:prstGeom prst="rect">
            <a:avLst/>
          </a:prstGeom>
          <a:noFill/>
        </p:spPr>
        <p:txBody>
          <a:bodyPr wrap="none" rtlCol="0">
            <a:spAutoFit/>
          </a:bodyPr>
          <a:lstStyle/>
          <a:p>
            <a:r>
              <a:rPr lang="en-US" dirty="0" smtClean="0">
                <a:latin typeface="Monotype Corsiva"/>
                <a:cs typeface="Monotype Corsiva"/>
              </a:rPr>
              <a:t>L</a:t>
            </a:r>
            <a:endParaRPr lang="en-US" dirty="0">
              <a:latin typeface="Monotype Corsiva"/>
              <a:cs typeface="Monotype Corsiva"/>
            </a:endParaRPr>
          </a:p>
        </p:txBody>
      </p:sp>
      <p:sp>
        <p:nvSpPr>
          <p:cNvPr id="7" name="TextBox 6"/>
          <p:cNvSpPr txBox="1"/>
          <p:nvPr/>
        </p:nvSpPr>
        <p:spPr>
          <a:xfrm>
            <a:off x="5621784" y="2386632"/>
            <a:ext cx="2867529" cy="369332"/>
          </a:xfrm>
          <a:prstGeom prst="rect">
            <a:avLst/>
          </a:prstGeom>
          <a:noFill/>
        </p:spPr>
        <p:txBody>
          <a:bodyPr wrap="none" rtlCol="0">
            <a:spAutoFit/>
          </a:bodyPr>
          <a:lstStyle/>
          <a:p>
            <a:r>
              <a:rPr lang="en-US" b="1" dirty="0" smtClean="0"/>
              <a:t>Type II response = Specialist</a:t>
            </a:r>
            <a:endParaRPr lang="en-US" b="1" dirty="0"/>
          </a:p>
        </p:txBody>
      </p:sp>
      <p:graphicFrame>
        <p:nvGraphicFramePr>
          <p:cNvPr id="6" name="Object 5"/>
          <p:cNvGraphicFramePr>
            <a:graphicFrameLocks noChangeAspect="1"/>
          </p:cNvGraphicFramePr>
          <p:nvPr>
            <p:extLst>
              <p:ext uri="{D42A27DB-BD31-4B8C-83A1-F6EECF244321}">
                <p14:modId xmlns:p14="http://schemas.microsoft.com/office/powerpoint/2010/main" val="1200199987"/>
              </p:ext>
            </p:extLst>
          </p:nvPr>
        </p:nvGraphicFramePr>
        <p:xfrm>
          <a:off x="315828" y="4160413"/>
          <a:ext cx="4077129" cy="522277"/>
        </p:xfrm>
        <a:graphic>
          <a:graphicData uri="http://schemas.openxmlformats.org/presentationml/2006/ole">
            <mc:AlternateContent xmlns:mc="http://schemas.openxmlformats.org/markup-compatibility/2006">
              <mc:Choice xmlns:v="urn:schemas-microsoft-com:vml" Requires="v">
                <p:oleObj spid="_x0000_s25499" name="Equation" r:id="rId11" imgW="3073400" imgH="393700" progId="Equation.DSMT4">
                  <p:embed/>
                </p:oleObj>
              </mc:Choice>
              <mc:Fallback>
                <p:oleObj name="Equation" r:id="rId11" imgW="3073400" imgH="393700" progId="Equation.DSMT4">
                  <p:embed/>
                  <p:pic>
                    <p:nvPicPr>
                      <p:cNvPr id="0" name=""/>
                      <p:cNvPicPr/>
                      <p:nvPr/>
                    </p:nvPicPr>
                    <p:blipFill>
                      <a:blip r:embed="rId12"/>
                      <a:stretch>
                        <a:fillRect/>
                      </a:stretch>
                    </p:blipFill>
                    <p:spPr>
                      <a:xfrm>
                        <a:off x="315828" y="4160413"/>
                        <a:ext cx="4077129" cy="522277"/>
                      </a:xfrm>
                      <a:prstGeom prst="rect">
                        <a:avLst/>
                      </a:prstGeom>
                    </p:spPr>
                  </p:pic>
                </p:oleObj>
              </mc:Fallback>
            </mc:AlternateContent>
          </a:graphicData>
        </a:graphic>
      </p:graphicFrame>
      <p:sp>
        <p:nvSpPr>
          <p:cNvPr id="31" name="TextBox 30"/>
          <p:cNvSpPr txBox="1"/>
          <p:nvPr/>
        </p:nvSpPr>
        <p:spPr>
          <a:xfrm>
            <a:off x="315828" y="4742261"/>
            <a:ext cx="6262301" cy="1938992"/>
          </a:xfrm>
          <a:prstGeom prst="rect">
            <a:avLst/>
          </a:prstGeom>
          <a:noFill/>
        </p:spPr>
        <p:txBody>
          <a:bodyPr wrap="none" rtlCol="0">
            <a:spAutoFit/>
          </a:bodyPr>
          <a:lstStyle/>
          <a:p>
            <a:r>
              <a:rPr lang="en-US" sz="2000" b="1" dirty="0" smtClean="0"/>
              <a:t>r</a:t>
            </a:r>
            <a:r>
              <a:rPr lang="en-US" sz="2000" dirty="0" smtClean="0"/>
              <a:t> = hare intrinsic growth rate </a:t>
            </a:r>
          </a:p>
          <a:p>
            <a:r>
              <a:rPr lang="en-US" sz="2000" b="1" dirty="0" smtClean="0"/>
              <a:t>k</a:t>
            </a:r>
            <a:r>
              <a:rPr lang="en-US" sz="2000" dirty="0" smtClean="0"/>
              <a:t> = hare carrying capacity</a:t>
            </a:r>
          </a:p>
          <a:p>
            <a:r>
              <a:rPr lang="en-US" sz="2000" b="1" dirty="0" smtClean="0"/>
              <a:t>α</a:t>
            </a:r>
            <a:r>
              <a:rPr lang="en-US" sz="2000" dirty="0" smtClean="0"/>
              <a:t> = lynx saturation kill rate (hares/lynx/</a:t>
            </a:r>
            <a:r>
              <a:rPr lang="en-US" sz="2000" dirty="0" err="1" smtClean="0"/>
              <a:t>yr</a:t>
            </a:r>
            <a:r>
              <a:rPr lang="en-US" sz="2000" dirty="0" smtClean="0"/>
              <a:t>)</a:t>
            </a:r>
          </a:p>
          <a:p>
            <a:r>
              <a:rPr lang="en-US" sz="2000" b="1" dirty="0" smtClean="0"/>
              <a:t>β</a:t>
            </a:r>
            <a:r>
              <a:rPr lang="en-US" sz="2000" dirty="0" smtClean="0"/>
              <a:t> = lynx half-saturation constant (hares/ha)</a:t>
            </a:r>
          </a:p>
          <a:p>
            <a:r>
              <a:rPr lang="en-US" sz="2000" b="1" dirty="0" smtClean="0"/>
              <a:t>s</a:t>
            </a:r>
            <a:r>
              <a:rPr lang="en-US" sz="2000" dirty="0" smtClean="0"/>
              <a:t> = lynx intrinsic growth rate </a:t>
            </a:r>
          </a:p>
          <a:p>
            <a:r>
              <a:rPr lang="en-US" sz="2000" b="1" dirty="0" smtClean="0"/>
              <a:t>q</a:t>
            </a:r>
            <a:r>
              <a:rPr lang="en-US" sz="2000" dirty="0" smtClean="0"/>
              <a:t> = minimum hares per lynx  (lynx carrying capacity is H/q)</a:t>
            </a:r>
            <a:endParaRPr lang="en-US" sz="2000" dirty="0"/>
          </a:p>
        </p:txBody>
      </p:sp>
      <p:sp>
        <p:nvSpPr>
          <p:cNvPr id="8" name="TextBox 7"/>
          <p:cNvSpPr txBox="1"/>
          <p:nvPr/>
        </p:nvSpPr>
        <p:spPr>
          <a:xfrm>
            <a:off x="7652834" y="5588972"/>
            <a:ext cx="328485" cy="369332"/>
          </a:xfrm>
          <a:prstGeom prst="rect">
            <a:avLst/>
          </a:prstGeom>
          <a:noFill/>
        </p:spPr>
        <p:txBody>
          <a:bodyPr wrap="none" rtlCol="0">
            <a:spAutoFit/>
          </a:bodyPr>
          <a:lstStyle/>
          <a:p>
            <a:r>
              <a:rPr lang="en-US" dirty="0" smtClean="0"/>
              <a:t>H</a:t>
            </a:r>
            <a:endParaRPr lang="en-US" dirty="0"/>
          </a:p>
        </p:txBody>
      </p:sp>
    </p:spTree>
    <p:extLst>
      <p:ext uri="{BB962C8B-B14F-4D97-AF65-F5344CB8AC3E}">
        <p14:creationId xmlns:p14="http://schemas.microsoft.com/office/powerpoint/2010/main" val="250639850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Macintosh HD:Users:vitense:Dropbox:Hares:Programming:Plots:Single_Patch:DiffEffects_and_Shape:G0:ShapeD1.pdf"/>
          <p:cNvPicPr/>
          <p:nvPr/>
        </p:nvPicPr>
        <p:blipFill>
          <a:blip r:embed="rId3">
            <a:extLst>
              <a:ext uri="{28A0092B-C50C-407E-A947-70E740481C1C}">
                <a14:useLocalDpi xmlns:a14="http://schemas.microsoft.com/office/drawing/2010/main" val="0"/>
              </a:ext>
            </a:extLst>
          </a:blip>
          <a:srcRect/>
          <a:stretch>
            <a:fillRect/>
          </a:stretch>
        </p:blipFill>
        <p:spPr bwMode="auto">
          <a:xfrm>
            <a:off x="154920" y="1772562"/>
            <a:ext cx="4346166" cy="3622270"/>
          </a:xfrm>
          <a:prstGeom prst="rect">
            <a:avLst/>
          </a:prstGeom>
          <a:noFill/>
          <a:ln>
            <a:noFill/>
          </a:ln>
        </p:spPr>
      </p:pic>
      <p:pic>
        <p:nvPicPr>
          <p:cNvPr id="40" name="Picture 39"/>
          <p:cNvPicPr/>
          <p:nvPr/>
        </p:nvPicPr>
        <p:blipFill>
          <a:blip r:embed="rId4">
            <a:extLst>
              <a:ext uri="{28A0092B-C50C-407E-A947-70E740481C1C}">
                <a14:useLocalDpi xmlns:a14="http://schemas.microsoft.com/office/drawing/2010/main" val="0"/>
              </a:ext>
            </a:extLst>
          </a:blip>
          <a:stretch>
            <a:fillRect/>
          </a:stretch>
        </p:blipFill>
        <p:spPr bwMode="auto">
          <a:xfrm>
            <a:off x="4779499" y="1772562"/>
            <a:ext cx="4225981" cy="3622270"/>
          </a:xfrm>
          <a:prstGeom prst="rect">
            <a:avLst/>
          </a:prstGeom>
          <a:noFill/>
          <a:ln>
            <a:noFill/>
          </a:ln>
        </p:spPr>
      </p:pic>
      <p:sp>
        <p:nvSpPr>
          <p:cNvPr id="2" name="TextBox 1"/>
          <p:cNvSpPr txBox="1"/>
          <p:nvPr/>
        </p:nvSpPr>
        <p:spPr>
          <a:xfrm>
            <a:off x="2003777" y="1193965"/>
            <a:ext cx="838691" cy="461665"/>
          </a:xfrm>
          <a:prstGeom prst="rect">
            <a:avLst/>
          </a:prstGeom>
          <a:noFill/>
        </p:spPr>
        <p:txBody>
          <a:bodyPr wrap="none" rtlCol="0">
            <a:spAutoFit/>
          </a:bodyPr>
          <a:lstStyle/>
          <a:p>
            <a:r>
              <a:rPr lang="en-US" sz="2400" dirty="0" smtClean="0"/>
              <a:t>PREY</a:t>
            </a:r>
            <a:endParaRPr lang="en-US" sz="2400" dirty="0"/>
          </a:p>
        </p:txBody>
      </p:sp>
      <p:sp>
        <p:nvSpPr>
          <p:cNvPr id="7" name="TextBox 6"/>
          <p:cNvSpPr txBox="1"/>
          <p:nvPr/>
        </p:nvSpPr>
        <p:spPr>
          <a:xfrm>
            <a:off x="6276622" y="1193965"/>
            <a:ext cx="1586191" cy="461665"/>
          </a:xfrm>
          <a:prstGeom prst="rect">
            <a:avLst/>
          </a:prstGeom>
          <a:noFill/>
        </p:spPr>
        <p:txBody>
          <a:bodyPr wrap="none" rtlCol="0">
            <a:spAutoFit/>
          </a:bodyPr>
          <a:lstStyle/>
          <a:p>
            <a:r>
              <a:rPr lang="en-US" sz="2400" dirty="0" smtClean="0"/>
              <a:t>PREDATOR</a:t>
            </a:r>
            <a:endParaRPr lang="en-US" sz="2400" dirty="0"/>
          </a:p>
        </p:txBody>
      </p:sp>
      <p:sp>
        <p:nvSpPr>
          <p:cNvPr id="3" name="TextBox 2"/>
          <p:cNvSpPr txBox="1"/>
          <p:nvPr/>
        </p:nvSpPr>
        <p:spPr>
          <a:xfrm>
            <a:off x="2117392" y="126999"/>
            <a:ext cx="4909216" cy="461665"/>
          </a:xfrm>
          <a:prstGeom prst="rect">
            <a:avLst/>
          </a:prstGeom>
          <a:noFill/>
        </p:spPr>
        <p:txBody>
          <a:bodyPr wrap="none" rtlCol="0">
            <a:spAutoFit/>
          </a:bodyPr>
          <a:lstStyle/>
          <a:p>
            <a:r>
              <a:rPr lang="en-US" sz="2400" b="1" dirty="0" smtClean="0"/>
              <a:t>Densities in Space through One Cycle </a:t>
            </a:r>
            <a:endParaRPr lang="en-US" sz="2400" b="1" dirty="0"/>
          </a:p>
        </p:txBody>
      </p:sp>
    </p:spTree>
    <p:extLst>
      <p:ext uri="{BB962C8B-B14F-4D97-AF65-F5344CB8AC3E}">
        <p14:creationId xmlns:p14="http://schemas.microsoft.com/office/powerpoint/2010/main" val="23050914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p:nvPr/>
        </p:nvPicPr>
        <p:blipFill>
          <a:blip r:embed="rId3">
            <a:extLst>
              <a:ext uri="{28A0092B-C50C-407E-A947-70E740481C1C}">
                <a14:useLocalDpi xmlns:a14="http://schemas.microsoft.com/office/drawing/2010/main" val="0"/>
              </a:ext>
            </a:extLst>
          </a:blip>
          <a:stretch>
            <a:fillRect/>
          </a:stretch>
        </p:blipFill>
        <p:spPr bwMode="auto">
          <a:xfrm>
            <a:off x="154920" y="1772794"/>
            <a:ext cx="4346166" cy="3621805"/>
          </a:xfrm>
          <a:prstGeom prst="rect">
            <a:avLst/>
          </a:prstGeom>
          <a:noFill/>
          <a:ln>
            <a:noFill/>
          </a:ln>
        </p:spPr>
      </p:pic>
      <p:pic>
        <p:nvPicPr>
          <p:cNvPr id="40" name="Picture 39"/>
          <p:cNvPicPr/>
          <p:nvPr/>
        </p:nvPicPr>
        <p:blipFill>
          <a:blip r:embed="rId4">
            <a:extLst>
              <a:ext uri="{28A0092B-C50C-407E-A947-70E740481C1C}">
                <a14:useLocalDpi xmlns:a14="http://schemas.microsoft.com/office/drawing/2010/main" val="0"/>
              </a:ext>
            </a:extLst>
          </a:blip>
          <a:stretch>
            <a:fillRect/>
          </a:stretch>
        </p:blipFill>
        <p:spPr bwMode="auto">
          <a:xfrm>
            <a:off x="4779499" y="1772562"/>
            <a:ext cx="4225981" cy="3622269"/>
          </a:xfrm>
          <a:prstGeom prst="rect">
            <a:avLst/>
          </a:prstGeom>
          <a:noFill/>
          <a:ln>
            <a:noFill/>
          </a:ln>
        </p:spPr>
      </p:pic>
      <p:sp>
        <p:nvSpPr>
          <p:cNvPr id="2" name="TextBox 1"/>
          <p:cNvSpPr txBox="1"/>
          <p:nvPr/>
        </p:nvSpPr>
        <p:spPr>
          <a:xfrm>
            <a:off x="2003777" y="1193965"/>
            <a:ext cx="838691" cy="461665"/>
          </a:xfrm>
          <a:prstGeom prst="rect">
            <a:avLst/>
          </a:prstGeom>
          <a:noFill/>
        </p:spPr>
        <p:txBody>
          <a:bodyPr wrap="none" rtlCol="0">
            <a:spAutoFit/>
          </a:bodyPr>
          <a:lstStyle/>
          <a:p>
            <a:r>
              <a:rPr lang="en-US" sz="2400" dirty="0" smtClean="0"/>
              <a:t>PREY</a:t>
            </a:r>
            <a:endParaRPr lang="en-US" sz="2400" dirty="0"/>
          </a:p>
        </p:txBody>
      </p:sp>
      <p:sp>
        <p:nvSpPr>
          <p:cNvPr id="7" name="TextBox 6"/>
          <p:cNvSpPr txBox="1"/>
          <p:nvPr/>
        </p:nvSpPr>
        <p:spPr>
          <a:xfrm>
            <a:off x="6276622" y="1193965"/>
            <a:ext cx="1586191" cy="461665"/>
          </a:xfrm>
          <a:prstGeom prst="rect">
            <a:avLst/>
          </a:prstGeom>
          <a:noFill/>
        </p:spPr>
        <p:txBody>
          <a:bodyPr wrap="none" rtlCol="0">
            <a:spAutoFit/>
          </a:bodyPr>
          <a:lstStyle/>
          <a:p>
            <a:r>
              <a:rPr lang="en-US" sz="2400" dirty="0" smtClean="0"/>
              <a:t>PREDATOR</a:t>
            </a:r>
            <a:endParaRPr lang="en-US" sz="2400" dirty="0"/>
          </a:p>
        </p:txBody>
      </p:sp>
      <p:sp>
        <p:nvSpPr>
          <p:cNvPr id="3" name="TextBox 2"/>
          <p:cNvSpPr txBox="1"/>
          <p:nvPr/>
        </p:nvSpPr>
        <p:spPr>
          <a:xfrm>
            <a:off x="2117392" y="126999"/>
            <a:ext cx="4994126" cy="830997"/>
          </a:xfrm>
          <a:prstGeom prst="rect">
            <a:avLst/>
          </a:prstGeom>
          <a:noFill/>
        </p:spPr>
        <p:txBody>
          <a:bodyPr wrap="none" rtlCol="0">
            <a:spAutoFit/>
          </a:bodyPr>
          <a:lstStyle/>
          <a:p>
            <a:pPr algn="ctr"/>
            <a:r>
              <a:rPr lang="en-US" sz="2400" b="1" dirty="0" smtClean="0"/>
              <a:t>Densities in Space through One Cycle:</a:t>
            </a:r>
          </a:p>
          <a:p>
            <a:pPr algn="ctr"/>
            <a:r>
              <a:rPr lang="en-US" sz="2400" b="1" dirty="0" smtClean="0"/>
              <a:t>Higher Diffusivities </a:t>
            </a:r>
            <a:endParaRPr lang="en-US" sz="2400" b="1" dirty="0"/>
          </a:p>
        </p:txBody>
      </p:sp>
    </p:spTree>
    <p:extLst>
      <p:ext uri="{BB962C8B-B14F-4D97-AF65-F5344CB8AC3E}">
        <p14:creationId xmlns:p14="http://schemas.microsoft.com/office/powerpoint/2010/main" val="227498295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35272" y="2351782"/>
            <a:ext cx="7120706" cy="1077218"/>
          </a:xfrm>
          <a:prstGeom prst="rect">
            <a:avLst/>
          </a:prstGeom>
          <a:noFill/>
        </p:spPr>
        <p:txBody>
          <a:bodyPr wrap="square" rtlCol="0">
            <a:spAutoFit/>
          </a:bodyPr>
          <a:lstStyle/>
          <a:p>
            <a:pPr algn="ctr"/>
            <a:r>
              <a:rPr lang="en-US" sz="3200" b="1" dirty="0" smtClean="0"/>
              <a:t>PERTURB NORTHERN BASELINE WITH HABITAT FRAGMENTATION</a:t>
            </a:r>
            <a:endParaRPr lang="en-US" sz="3200" b="1" dirty="0"/>
          </a:p>
        </p:txBody>
      </p:sp>
    </p:spTree>
    <p:extLst>
      <p:ext uri="{BB962C8B-B14F-4D97-AF65-F5344CB8AC3E}">
        <p14:creationId xmlns:p14="http://schemas.microsoft.com/office/powerpoint/2010/main" val="308584260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7870" y="879554"/>
            <a:ext cx="279156" cy="196638"/>
          </a:xfrm>
          <a:prstGeom prst="rect">
            <a:avLst/>
          </a:prstGeom>
          <a:ln>
            <a:noFill/>
          </a:ln>
        </p:spPr>
      </p:pic>
      <p:pic>
        <p:nvPicPr>
          <p:cNvPr id="28" name="Picture 27" descr="52-19a-PopCycleHareLynxPho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0283" y="1047634"/>
            <a:ext cx="761832" cy="299737"/>
          </a:xfrm>
          <a:prstGeom prst="rect">
            <a:avLst/>
          </a:prstGeom>
        </p:spPr>
      </p:pic>
      <p:cxnSp>
        <p:nvCxnSpPr>
          <p:cNvPr id="61" name="Straight Connector 60"/>
          <p:cNvCxnSpPr/>
          <p:nvPr/>
        </p:nvCxnSpPr>
        <p:spPr>
          <a:xfrm>
            <a:off x="1019048" y="747157"/>
            <a:ext cx="7399860" cy="0"/>
          </a:xfrm>
          <a:prstGeom prst="line">
            <a:avLst/>
          </a:prstGeom>
          <a:ln>
            <a:solidFill>
              <a:srgbClr val="00A500"/>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1044385" y="1667330"/>
            <a:ext cx="7399860" cy="0"/>
          </a:xfrm>
          <a:prstGeom prst="line">
            <a:avLst/>
          </a:prstGeom>
          <a:ln>
            <a:solidFill>
              <a:srgbClr val="00A500"/>
            </a:solidFill>
          </a:ln>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a:xfrm>
            <a:off x="6962917" y="1669941"/>
            <a:ext cx="148132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909258" y="1669941"/>
            <a:ext cx="148132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017031" y="1669941"/>
            <a:ext cx="148132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017031" y="751480"/>
            <a:ext cx="148132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937580" y="751480"/>
            <a:ext cx="148132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903526" y="746396"/>
            <a:ext cx="148132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38" name="Picture 37" descr="52-19a-PopCycleHareLynxPho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82869" y="1047634"/>
            <a:ext cx="761831" cy="299737"/>
          </a:xfrm>
          <a:prstGeom prst="rect">
            <a:avLst/>
          </a:prstGeom>
        </p:spPr>
      </p:pic>
      <p:pic>
        <p:nvPicPr>
          <p:cNvPr id="41" name="Picture 40"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557193" y="888745"/>
            <a:ext cx="267496" cy="188425"/>
          </a:xfrm>
          <a:prstGeom prst="rect">
            <a:avLst/>
          </a:prstGeom>
          <a:ln>
            <a:noFill/>
          </a:ln>
        </p:spPr>
      </p:pic>
      <p:cxnSp>
        <p:nvCxnSpPr>
          <p:cNvPr id="42" name="Straight Arrow Connector 41"/>
          <p:cNvCxnSpPr/>
          <p:nvPr/>
        </p:nvCxnSpPr>
        <p:spPr>
          <a:xfrm>
            <a:off x="4914484" y="1917989"/>
            <a:ext cx="47037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504453" y="1733323"/>
            <a:ext cx="312906" cy="369332"/>
          </a:xfrm>
          <a:prstGeom prst="rect">
            <a:avLst/>
          </a:prstGeom>
          <a:noFill/>
        </p:spPr>
        <p:txBody>
          <a:bodyPr wrap="none" rtlCol="0">
            <a:spAutoFit/>
          </a:bodyPr>
          <a:lstStyle/>
          <a:p>
            <a:r>
              <a:rPr lang="en-US" dirty="0" smtClean="0"/>
              <a:t>B</a:t>
            </a:r>
            <a:endParaRPr lang="en-US" dirty="0"/>
          </a:p>
        </p:txBody>
      </p:sp>
      <p:sp>
        <p:nvSpPr>
          <p:cNvPr id="46" name="TextBox 45"/>
          <p:cNvSpPr txBox="1"/>
          <p:nvPr/>
        </p:nvSpPr>
        <p:spPr>
          <a:xfrm>
            <a:off x="1564699" y="1742730"/>
            <a:ext cx="312906" cy="369332"/>
          </a:xfrm>
          <a:prstGeom prst="rect">
            <a:avLst/>
          </a:prstGeom>
          <a:noFill/>
        </p:spPr>
        <p:txBody>
          <a:bodyPr wrap="none" rtlCol="0">
            <a:spAutoFit/>
          </a:bodyPr>
          <a:lstStyle/>
          <a:p>
            <a:r>
              <a:rPr lang="en-US" dirty="0" smtClean="0"/>
              <a:t>B</a:t>
            </a:r>
            <a:endParaRPr lang="en-US" dirty="0"/>
          </a:p>
        </p:txBody>
      </p:sp>
      <p:sp>
        <p:nvSpPr>
          <p:cNvPr id="47" name="TextBox 46"/>
          <p:cNvSpPr txBox="1"/>
          <p:nvPr/>
        </p:nvSpPr>
        <p:spPr>
          <a:xfrm>
            <a:off x="7560134" y="1733323"/>
            <a:ext cx="312906" cy="369332"/>
          </a:xfrm>
          <a:prstGeom prst="rect">
            <a:avLst/>
          </a:prstGeom>
          <a:noFill/>
        </p:spPr>
        <p:txBody>
          <a:bodyPr wrap="none" rtlCol="0">
            <a:spAutoFit/>
          </a:bodyPr>
          <a:lstStyle/>
          <a:p>
            <a:r>
              <a:rPr lang="en-US" dirty="0" smtClean="0"/>
              <a:t>B</a:t>
            </a:r>
            <a:endParaRPr lang="en-US" dirty="0"/>
          </a:p>
        </p:txBody>
      </p:sp>
      <p:sp>
        <p:nvSpPr>
          <p:cNvPr id="48" name="TextBox 47"/>
          <p:cNvSpPr txBox="1"/>
          <p:nvPr/>
        </p:nvSpPr>
        <p:spPr>
          <a:xfrm>
            <a:off x="3080768" y="1733323"/>
            <a:ext cx="330289" cy="369332"/>
          </a:xfrm>
          <a:prstGeom prst="rect">
            <a:avLst/>
          </a:prstGeom>
          <a:noFill/>
        </p:spPr>
        <p:txBody>
          <a:bodyPr wrap="none" rtlCol="0">
            <a:spAutoFit/>
          </a:bodyPr>
          <a:lstStyle/>
          <a:p>
            <a:r>
              <a:rPr lang="en-US" dirty="0"/>
              <a:t>G</a:t>
            </a:r>
          </a:p>
        </p:txBody>
      </p:sp>
      <p:sp>
        <p:nvSpPr>
          <p:cNvPr id="49" name="TextBox 48"/>
          <p:cNvSpPr txBox="1"/>
          <p:nvPr/>
        </p:nvSpPr>
        <p:spPr>
          <a:xfrm>
            <a:off x="6042220" y="1726528"/>
            <a:ext cx="330289" cy="369332"/>
          </a:xfrm>
          <a:prstGeom prst="rect">
            <a:avLst/>
          </a:prstGeom>
          <a:noFill/>
        </p:spPr>
        <p:txBody>
          <a:bodyPr wrap="none" rtlCol="0">
            <a:spAutoFit/>
          </a:bodyPr>
          <a:lstStyle/>
          <a:p>
            <a:r>
              <a:rPr lang="en-US" dirty="0"/>
              <a:t>G</a:t>
            </a:r>
          </a:p>
        </p:txBody>
      </p:sp>
      <p:pic>
        <p:nvPicPr>
          <p:cNvPr id="50" name="Picture 49"/>
          <p:cNvPicPr>
            <a:picLocks noChangeAspect="1"/>
          </p:cNvPicPr>
          <p:nvPr/>
        </p:nvPicPr>
        <p:blipFill>
          <a:blip r:embed="rId6"/>
          <a:stretch>
            <a:fillRect/>
          </a:stretch>
        </p:blipFill>
        <p:spPr>
          <a:xfrm>
            <a:off x="6224574" y="2629713"/>
            <a:ext cx="3031711" cy="3638054"/>
          </a:xfrm>
          <a:prstGeom prst="rect">
            <a:avLst/>
          </a:prstGeom>
        </p:spPr>
      </p:pic>
      <p:cxnSp>
        <p:nvCxnSpPr>
          <p:cNvPr id="60" name="Straight Arrow Connector 59"/>
          <p:cNvCxnSpPr/>
          <p:nvPr/>
        </p:nvCxnSpPr>
        <p:spPr>
          <a:xfrm>
            <a:off x="2027989" y="1908580"/>
            <a:ext cx="47037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H="1">
            <a:off x="3909258" y="1908580"/>
            <a:ext cx="47037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H="1">
            <a:off x="6962917" y="1917989"/>
            <a:ext cx="47037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43" name="Picture 42"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2417" y="882085"/>
            <a:ext cx="279156" cy="196638"/>
          </a:xfrm>
          <a:prstGeom prst="rect">
            <a:avLst/>
          </a:prstGeom>
          <a:ln>
            <a:noFill/>
          </a:ln>
        </p:spPr>
      </p:pic>
      <p:pic>
        <p:nvPicPr>
          <p:cNvPr id="44" name="Picture 43" descr="52-19a-PopCycleHareLynxPho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4830" y="1050165"/>
            <a:ext cx="761832" cy="299737"/>
          </a:xfrm>
          <a:prstGeom prst="rect">
            <a:avLst/>
          </a:prstGeom>
        </p:spPr>
      </p:pic>
      <p:pic>
        <p:nvPicPr>
          <p:cNvPr id="45" name="Picture 44" descr="52-19a-PopCycleHareLynxPho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47416" y="1050165"/>
            <a:ext cx="761831" cy="299737"/>
          </a:xfrm>
          <a:prstGeom prst="rect">
            <a:avLst/>
          </a:prstGeom>
        </p:spPr>
      </p:pic>
      <p:pic>
        <p:nvPicPr>
          <p:cNvPr id="51" name="Picture 50"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21740" y="891276"/>
            <a:ext cx="267496" cy="188425"/>
          </a:xfrm>
          <a:prstGeom prst="rect">
            <a:avLst/>
          </a:prstGeom>
          <a:ln>
            <a:noFill/>
          </a:ln>
        </p:spPr>
      </p:pic>
      <p:sp>
        <p:nvSpPr>
          <p:cNvPr id="2" name="TextBox 1"/>
          <p:cNvSpPr txBox="1"/>
          <p:nvPr/>
        </p:nvSpPr>
        <p:spPr>
          <a:xfrm>
            <a:off x="6488887" y="6222108"/>
            <a:ext cx="2543823" cy="369332"/>
          </a:xfrm>
          <a:prstGeom prst="rect">
            <a:avLst/>
          </a:prstGeom>
          <a:noFill/>
        </p:spPr>
        <p:txBody>
          <a:bodyPr wrap="none" rtlCol="0">
            <a:spAutoFit/>
          </a:bodyPr>
          <a:lstStyle/>
          <a:p>
            <a:r>
              <a:rPr lang="en-US" dirty="0" err="1" smtClean="0"/>
              <a:t>Strohm</a:t>
            </a:r>
            <a:r>
              <a:rPr lang="en-US" dirty="0" smtClean="0"/>
              <a:t> and Tyson (2009)</a:t>
            </a:r>
            <a:endParaRPr lang="en-US" dirty="0"/>
          </a:p>
        </p:txBody>
      </p:sp>
      <p:graphicFrame>
        <p:nvGraphicFramePr>
          <p:cNvPr id="33" name="Object 32"/>
          <p:cNvGraphicFramePr>
            <a:graphicFrameLocks noChangeAspect="1"/>
          </p:cNvGraphicFramePr>
          <p:nvPr>
            <p:extLst>
              <p:ext uri="{D42A27DB-BD31-4B8C-83A1-F6EECF244321}">
                <p14:modId xmlns:p14="http://schemas.microsoft.com/office/powerpoint/2010/main" val="3456478262"/>
              </p:ext>
            </p:extLst>
          </p:nvPr>
        </p:nvGraphicFramePr>
        <p:xfrm>
          <a:off x="129614" y="2798763"/>
          <a:ext cx="6203950" cy="1649412"/>
        </p:xfrm>
        <a:graphic>
          <a:graphicData uri="http://schemas.openxmlformats.org/presentationml/2006/ole">
            <mc:AlternateContent xmlns:mc="http://schemas.openxmlformats.org/markup-compatibility/2006">
              <mc:Choice xmlns:v="urn:schemas-microsoft-com:vml" Requires="v">
                <p:oleObj spid="_x0000_s18771" name="Equation" r:id="rId7" imgW="3340100" imgH="889000" progId="Equation.DSMT4">
                  <p:embed/>
                </p:oleObj>
              </mc:Choice>
              <mc:Fallback>
                <p:oleObj name="Equation" r:id="rId7" imgW="3340100" imgH="889000" progId="Equation.DSMT4">
                  <p:embed/>
                  <p:pic>
                    <p:nvPicPr>
                      <p:cNvPr id="0" name=""/>
                      <p:cNvPicPr/>
                      <p:nvPr/>
                    </p:nvPicPr>
                    <p:blipFill>
                      <a:blip r:embed="rId8"/>
                      <a:stretch>
                        <a:fillRect/>
                      </a:stretch>
                    </p:blipFill>
                    <p:spPr>
                      <a:xfrm>
                        <a:off x="129614" y="2798763"/>
                        <a:ext cx="6203950" cy="1649412"/>
                      </a:xfrm>
                      <a:prstGeom prst="rect">
                        <a:avLst/>
                      </a:prstGeom>
                    </p:spPr>
                  </p:pic>
                </p:oleObj>
              </mc:Fallback>
            </mc:AlternateContent>
          </a:graphicData>
        </a:graphic>
      </p:graphicFrame>
      <p:sp>
        <p:nvSpPr>
          <p:cNvPr id="34" name="TextBox 33"/>
          <p:cNvSpPr txBox="1"/>
          <p:nvPr/>
        </p:nvSpPr>
        <p:spPr>
          <a:xfrm>
            <a:off x="8468819" y="1485733"/>
            <a:ext cx="304478" cy="369332"/>
          </a:xfrm>
          <a:prstGeom prst="rect">
            <a:avLst/>
          </a:prstGeom>
          <a:noFill/>
        </p:spPr>
        <p:txBody>
          <a:bodyPr wrap="none" rtlCol="0">
            <a:spAutoFit/>
          </a:bodyPr>
          <a:lstStyle/>
          <a:p>
            <a:r>
              <a:rPr lang="en-US" dirty="0" smtClean="0"/>
              <a:t>X</a:t>
            </a:r>
            <a:endParaRPr lang="en-US" dirty="0"/>
          </a:p>
        </p:txBody>
      </p:sp>
      <p:sp>
        <p:nvSpPr>
          <p:cNvPr id="35" name="TextBox 34"/>
          <p:cNvSpPr txBox="1"/>
          <p:nvPr/>
        </p:nvSpPr>
        <p:spPr>
          <a:xfrm>
            <a:off x="937768" y="1625837"/>
            <a:ext cx="301660" cy="369332"/>
          </a:xfrm>
          <a:prstGeom prst="rect">
            <a:avLst/>
          </a:prstGeom>
          <a:noFill/>
        </p:spPr>
        <p:txBody>
          <a:bodyPr wrap="none" rtlCol="0">
            <a:spAutoFit/>
          </a:bodyPr>
          <a:lstStyle/>
          <a:p>
            <a:r>
              <a:rPr lang="en-US" dirty="0" smtClean="0"/>
              <a:t>0</a:t>
            </a:r>
            <a:endParaRPr lang="en-US" dirty="0"/>
          </a:p>
        </p:txBody>
      </p:sp>
      <p:sp>
        <p:nvSpPr>
          <p:cNvPr id="39" name="TextBox 38"/>
          <p:cNvSpPr txBox="1"/>
          <p:nvPr/>
        </p:nvSpPr>
        <p:spPr>
          <a:xfrm>
            <a:off x="110207" y="4680344"/>
            <a:ext cx="5699039" cy="2246769"/>
          </a:xfrm>
          <a:prstGeom prst="rect">
            <a:avLst/>
          </a:prstGeom>
          <a:noFill/>
        </p:spPr>
        <p:txBody>
          <a:bodyPr wrap="square" rtlCol="0">
            <a:spAutoFit/>
          </a:bodyPr>
          <a:lstStyle/>
          <a:p>
            <a:r>
              <a:rPr lang="en-US" sz="2000" b="1" dirty="0"/>
              <a:t>V(x)</a:t>
            </a:r>
            <a:r>
              <a:rPr lang="en-US" sz="2000" dirty="0"/>
              <a:t> = spatially varying </a:t>
            </a:r>
            <a:r>
              <a:rPr lang="en-US" sz="2000" dirty="0" smtClean="0"/>
              <a:t>velocity</a:t>
            </a:r>
            <a:endParaRPr lang="en-US" sz="2000" b="1" dirty="0"/>
          </a:p>
          <a:p>
            <a:pPr marL="800100" lvl="1" indent="-342900">
              <a:buFont typeface="Arial"/>
              <a:buChar char="•"/>
            </a:pPr>
            <a:r>
              <a:rPr lang="en-US" sz="2000" dirty="0"/>
              <a:t>	Pulls hares and lynx toward “good” patches</a:t>
            </a:r>
          </a:p>
          <a:p>
            <a:endParaRPr lang="en-US" sz="2000" b="1" dirty="0" smtClean="0"/>
          </a:p>
          <a:p>
            <a:r>
              <a:rPr lang="en-US" sz="2000" b="1" dirty="0" smtClean="0"/>
              <a:t>r(x)</a:t>
            </a:r>
            <a:r>
              <a:rPr lang="en-US" sz="2000" dirty="0" smtClean="0"/>
              <a:t> = spatially varying hare intrinsic growth rate</a:t>
            </a:r>
          </a:p>
          <a:p>
            <a:pPr marL="800100" lvl="2" indent="-342900">
              <a:buFont typeface="Arial"/>
              <a:buChar char="•"/>
            </a:pPr>
            <a:r>
              <a:rPr lang="en-US" sz="2000" dirty="0" smtClean="0"/>
              <a:t>	Positive </a:t>
            </a:r>
            <a:r>
              <a:rPr lang="en-US" sz="2000" dirty="0"/>
              <a:t>in “good” patches</a:t>
            </a:r>
          </a:p>
          <a:p>
            <a:endParaRPr lang="en-US" sz="2000" dirty="0" smtClean="0"/>
          </a:p>
          <a:p>
            <a:pPr lvl="1"/>
            <a:endParaRPr lang="en-US" sz="2000" dirty="0" smtClean="0"/>
          </a:p>
        </p:txBody>
      </p:sp>
      <p:sp>
        <p:nvSpPr>
          <p:cNvPr id="40" name="TextBox 39"/>
          <p:cNvSpPr txBox="1"/>
          <p:nvPr/>
        </p:nvSpPr>
        <p:spPr>
          <a:xfrm>
            <a:off x="2143988" y="99216"/>
            <a:ext cx="5121915" cy="400110"/>
          </a:xfrm>
          <a:prstGeom prst="rect">
            <a:avLst/>
          </a:prstGeom>
          <a:noFill/>
        </p:spPr>
        <p:txBody>
          <a:bodyPr wrap="none" rtlCol="0">
            <a:spAutoFit/>
          </a:bodyPr>
          <a:lstStyle/>
          <a:p>
            <a:pPr algn="ctr"/>
            <a:r>
              <a:rPr lang="en-US" sz="2000" b="1" dirty="0" smtClean="0"/>
              <a:t>Hare-Lynx with Habitat Fragmentation (South)</a:t>
            </a:r>
            <a:endParaRPr lang="en-US" sz="2000" b="1" dirty="0"/>
          </a:p>
        </p:txBody>
      </p:sp>
      <p:sp>
        <p:nvSpPr>
          <p:cNvPr id="37" name="TextBox 36"/>
          <p:cNvSpPr txBox="1"/>
          <p:nvPr/>
        </p:nvSpPr>
        <p:spPr>
          <a:xfrm>
            <a:off x="8181561" y="1610896"/>
            <a:ext cx="383009" cy="369332"/>
          </a:xfrm>
          <a:prstGeom prst="rect">
            <a:avLst/>
          </a:prstGeom>
          <a:noFill/>
        </p:spPr>
        <p:txBody>
          <a:bodyPr wrap="none" rtlCol="0">
            <a:spAutoFit/>
          </a:bodyPr>
          <a:lstStyle/>
          <a:p>
            <a:r>
              <a:rPr lang="en-US" dirty="0" smtClean="0">
                <a:latin typeface="Monotype Corsiva"/>
                <a:cs typeface="Monotype Corsiva"/>
              </a:rPr>
              <a:t>L</a:t>
            </a:r>
            <a:endParaRPr lang="en-US" dirty="0">
              <a:latin typeface="Monotype Corsiva"/>
              <a:cs typeface="Monotype Corsiva"/>
            </a:endParaRPr>
          </a:p>
        </p:txBody>
      </p:sp>
      <p:cxnSp>
        <p:nvCxnSpPr>
          <p:cNvPr id="5" name="Straight Connector 4"/>
          <p:cNvCxnSpPr/>
          <p:nvPr/>
        </p:nvCxnSpPr>
        <p:spPr>
          <a:xfrm>
            <a:off x="7307617" y="5923303"/>
            <a:ext cx="815117" cy="0"/>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6509475" y="5923303"/>
            <a:ext cx="815117" cy="0"/>
          </a:xfrm>
          <a:prstGeom prst="line">
            <a:avLst/>
          </a:prstGeom>
          <a:ln w="76200" cmpd="sng">
            <a:solidFill>
              <a:srgbClr val="00A500"/>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8122734" y="5914589"/>
            <a:ext cx="815117" cy="0"/>
          </a:xfrm>
          <a:prstGeom prst="line">
            <a:avLst/>
          </a:prstGeom>
          <a:ln w="76200" cmpd="sng">
            <a:solidFill>
              <a:srgbClr val="00A5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543601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tretch>
            <a:fillRect/>
          </a:stretch>
        </p:blipFill>
        <p:spPr bwMode="auto">
          <a:xfrm>
            <a:off x="1530070" y="1177729"/>
            <a:ext cx="6083861" cy="5407876"/>
          </a:xfrm>
          <a:prstGeom prst="rect">
            <a:avLst/>
          </a:prstGeom>
          <a:noFill/>
          <a:ln>
            <a:noFill/>
          </a:ln>
        </p:spPr>
      </p:pic>
      <p:sp>
        <p:nvSpPr>
          <p:cNvPr id="2" name="TextBox 1"/>
          <p:cNvSpPr txBox="1"/>
          <p:nvPr/>
        </p:nvSpPr>
        <p:spPr>
          <a:xfrm>
            <a:off x="1740110" y="0"/>
            <a:ext cx="5663780" cy="830997"/>
          </a:xfrm>
          <a:prstGeom prst="rect">
            <a:avLst/>
          </a:prstGeom>
          <a:noFill/>
        </p:spPr>
        <p:txBody>
          <a:bodyPr wrap="none" rtlCol="0">
            <a:spAutoFit/>
          </a:bodyPr>
          <a:lstStyle/>
          <a:p>
            <a:pPr algn="ctr"/>
            <a:r>
              <a:rPr lang="en-US" sz="2400" b="1" dirty="0" smtClean="0"/>
              <a:t>Limit Cycles for Different Good Patch Sizes:</a:t>
            </a:r>
          </a:p>
          <a:p>
            <a:pPr algn="ctr"/>
            <a:r>
              <a:rPr lang="en-US" sz="2400" b="1" dirty="0" smtClean="0"/>
              <a:t> 1 Good Patch, 1 Bad Patch</a:t>
            </a:r>
            <a:endParaRPr lang="en-US" sz="2400" b="1" dirty="0"/>
          </a:p>
        </p:txBody>
      </p:sp>
      <p:sp>
        <p:nvSpPr>
          <p:cNvPr id="3" name="TextBox 2"/>
          <p:cNvSpPr txBox="1"/>
          <p:nvPr/>
        </p:nvSpPr>
        <p:spPr>
          <a:xfrm>
            <a:off x="5662706" y="4437528"/>
            <a:ext cx="1464235" cy="307777"/>
          </a:xfrm>
          <a:prstGeom prst="rect">
            <a:avLst/>
          </a:prstGeom>
          <a:noFill/>
        </p:spPr>
        <p:txBody>
          <a:bodyPr wrap="square" rtlCol="0">
            <a:spAutoFit/>
          </a:bodyPr>
          <a:lstStyle/>
          <a:p>
            <a:r>
              <a:rPr lang="en-US" sz="1400" b="1" dirty="0" smtClean="0"/>
              <a:t>Good Patch Size</a:t>
            </a:r>
            <a:endParaRPr lang="en-US" sz="1400" b="1" dirty="0"/>
          </a:p>
        </p:txBody>
      </p:sp>
    </p:spTree>
    <p:extLst>
      <p:ext uri="{BB962C8B-B14F-4D97-AF65-F5344CB8AC3E}">
        <p14:creationId xmlns:p14="http://schemas.microsoft.com/office/powerpoint/2010/main" val="235347391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tretch>
            <a:fillRect/>
          </a:stretch>
        </p:blipFill>
        <p:spPr bwMode="auto">
          <a:xfrm>
            <a:off x="140624" y="1603529"/>
            <a:ext cx="4371611" cy="4371611"/>
          </a:xfrm>
          <a:prstGeom prst="rect">
            <a:avLst/>
          </a:prstGeom>
          <a:solidFill>
            <a:schemeClr val="bg1"/>
          </a:solidFill>
          <a:ln w="3175" cmpd="sng">
            <a:solidFill>
              <a:srgbClr val="FFFFFF"/>
            </a:solidFill>
          </a:ln>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bwMode="auto">
          <a:xfrm>
            <a:off x="4733718" y="1603529"/>
            <a:ext cx="4371611" cy="4371611"/>
          </a:xfrm>
          <a:prstGeom prst="rect">
            <a:avLst/>
          </a:prstGeom>
          <a:solidFill>
            <a:srgbClr val="FFFFFF"/>
          </a:solidFill>
          <a:ln w="3175" cmpd="sng">
            <a:solidFill>
              <a:srgbClr val="FFFFFF"/>
            </a:solidFill>
          </a:ln>
        </p:spPr>
      </p:pic>
      <p:sp>
        <p:nvSpPr>
          <p:cNvPr id="2" name="TextBox 1"/>
          <p:cNvSpPr txBox="1"/>
          <p:nvPr/>
        </p:nvSpPr>
        <p:spPr>
          <a:xfrm>
            <a:off x="1987177" y="960423"/>
            <a:ext cx="838691" cy="461665"/>
          </a:xfrm>
          <a:prstGeom prst="rect">
            <a:avLst/>
          </a:prstGeom>
          <a:noFill/>
        </p:spPr>
        <p:txBody>
          <a:bodyPr wrap="none" rtlCol="0">
            <a:spAutoFit/>
          </a:bodyPr>
          <a:lstStyle/>
          <a:p>
            <a:r>
              <a:rPr lang="en-US" sz="2400" b="1" dirty="0" smtClean="0"/>
              <a:t>PREY</a:t>
            </a:r>
            <a:endParaRPr lang="en-US" sz="2400" b="1" dirty="0"/>
          </a:p>
        </p:txBody>
      </p:sp>
      <p:sp>
        <p:nvSpPr>
          <p:cNvPr id="6" name="TextBox 5"/>
          <p:cNvSpPr txBox="1"/>
          <p:nvPr/>
        </p:nvSpPr>
        <p:spPr>
          <a:xfrm>
            <a:off x="6194064" y="960423"/>
            <a:ext cx="1586191" cy="461665"/>
          </a:xfrm>
          <a:prstGeom prst="rect">
            <a:avLst/>
          </a:prstGeom>
          <a:noFill/>
        </p:spPr>
        <p:txBody>
          <a:bodyPr wrap="none" rtlCol="0">
            <a:spAutoFit/>
          </a:bodyPr>
          <a:lstStyle/>
          <a:p>
            <a:r>
              <a:rPr lang="en-US" sz="2400" b="1" dirty="0" smtClean="0"/>
              <a:t>PREDATOR</a:t>
            </a:r>
            <a:endParaRPr lang="en-US" sz="2400" b="1" dirty="0"/>
          </a:p>
        </p:txBody>
      </p:sp>
      <p:sp>
        <p:nvSpPr>
          <p:cNvPr id="7" name="TextBox 6"/>
          <p:cNvSpPr txBox="1"/>
          <p:nvPr/>
        </p:nvSpPr>
        <p:spPr>
          <a:xfrm>
            <a:off x="2114386" y="14941"/>
            <a:ext cx="4915228" cy="830997"/>
          </a:xfrm>
          <a:prstGeom prst="rect">
            <a:avLst/>
          </a:prstGeom>
          <a:noFill/>
        </p:spPr>
        <p:txBody>
          <a:bodyPr wrap="none" rtlCol="0">
            <a:spAutoFit/>
          </a:bodyPr>
          <a:lstStyle/>
          <a:p>
            <a:pPr algn="ctr"/>
            <a:r>
              <a:rPr lang="en-US" sz="2400" b="1" dirty="0" smtClean="0"/>
              <a:t>CYCLE PROBES VS GOOD PATCH SIZE:</a:t>
            </a:r>
          </a:p>
          <a:p>
            <a:pPr algn="ctr"/>
            <a:r>
              <a:rPr lang="en-US" sz="2400" b="1" dirty="0" smtClean="0"/>
              <a:t>1 Good Patch, 1 Bad Patch</a:t>
            </a:r>
            <a:endParaRPr lang="en-US" sz="2400" b="1" dirty="0"/>
          </a:p>
        </p:txBody>
      </p:sp>
      <p:sp>
        <p:nvSpPr>
          <p:cNvPr id="3" name="TextBox 2"/>
          <p:cNvSpPr txBox="1"/>
          <p:nvPr/>
        </p:nvSpPr>
        <p:spPr>
          <a:xfrm>
            <a:off x="4093884" y="6144125"/>
            <a:ext cx="2032377" cy="461665"/>
          </a:xfrm>
          <a:prstGeom prst="rect">
            <a:avLst/>
          </a:prstGeom>
          <a:noFill/>
        </p:spPr>
        <p:txBody>
          <a:bodyPr wrap="none" rtlCol="0">
            <a:spAutoFit/>
          </a:bodyPr>
          <a:lstStyle/>
          <a:p>
            <a:r>
              <a:rPr lang="en-US" sz="2400" dirty="0" smtClean="0"/>
              <a:t>Fragmentation</a:t>
            </a:r>
            <a:endParaRPr lang="en-US" sz="2400" dirty="0"/>
          </a:p>
        </p:txBody>
      </p:sp>
      <p:cxnSp>
        <p:nvCxnSpPr>
          <p:cNvPr id="9" name="Straight Arrow Connector 8"/>
          <p:cNvCxnSpPr/>
          <p:nvPr/>
        </p:nvCxnSpPr>
        <p:spPr>
          <a:xfrm flipH="1">
            <a:off x="3376706" y="6409765"/>
            <a:ext cx="64247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85214176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p:cNvSpPr txBox="1"/>
          <p:nvPr/>
        </p:nvSpPr>
        <p:spPr>
          <a:xfrm>
            <a:off x="0" y="432493"/>
            <a:ext cx="6445648" cy="4708981"/>
          </a:xfrm>
          <a:prstGeom prst="rect">
            <a:avLst/>
          </a:prstGeom>
          <a:noFill/>
        </p:spPr>
        <p:txBody>
          <a:bodyPr wrap="square" rtlCol="0">
            <a:spAutoFit/>
          </a:bodyPr>
          <a:lstStyle/>
          <a:p>
            <a:r>
              <a:rPr lang="en-US" sz="3000" b="1" dirty="0" smtClean="0"/>
              <a:t>	Outline:</a:t>
            </a:r>
          </a:p>
          <a:p>
            <a:pPr lvl="1"/>
            <a:endParaRPr lang="en-US" sz="3000" b="1" dirty="0"/>
          </a:p>
          <a:p>
            <a:pPr marL="914400" lvl="1" indent="-457200">
              <a:buFont typeface="Arial"/>
              <a:buChar char="•"/>
            </a:pPr>
            <a:r>
              <a:rPr lang="en-US" sz="3000" b="1" dirty="0" smtClean="0"/>
              <a:t>Motivation</a:t>
            </a:r>
          </a:p>
          <a:p>
            <a:r>
              <a:rPr lang="en-US" sz="3000" b="1" dirty="0"/>
              <a:t>	</a:t>
            </a:r>
            <a:r>
              <a:rPr lang="en-US" sz="3000" b="1" dirty="0" smtClean="0"/>
              <a:t>	</a:t>
            </a:r>
          </a:p>
          <a:p>
            <a:pPr marL="914400" lvl="1" indent="-457200">
              <a:buFont typeface="Arial"/>
              <a:buChar char="•"/>
            </a:pPr>
            <a:r>
              <a:rPr lang="en-US" sz="3000" b="1" dirty="0" smtClean="0"/>
              <a:t>Models</a:t>
            </a:r>
          </a:p>
          <a:p>
            <a:endParaRPr lang="en-US" sz="3000" b="1" dirty="0" smtClean="0"/>
          </a:p>
          <a:p>
            <a:pPr marL="914400" lvl="1" indent="-457200">
              <a:buFont typeface="Arial"/>
              <a:buChar char="•"/>
            </a:pPr>
            <a:r>
              <a:rPr lang="en-US" sz="3000" b="1" dirty="0" smtClean="0"/>
              <a:t>Results</a:t>
            </a:r>
          </a:p>
          <a:p>
            <a:endParaRPr lang="en-US" sz="3000" b="1" dirty="0"/>
          </a:p>
          <a:p>
            <a:pPr marL="914400" lvl="1" indent="-457200">
              <a:buFont typeface="Arial"/>
              <a:buChar char="•"/>
            </a:pPr>
            <a:r>
              <a:rPr lang="en-US" sz="3000" b="1" dirty="0" smtClean="0"/>
              <a:t>Next steps</a:t>
            </a:r>
          </a:p>
          <a:p>
            <a:endParaRPr lang="en-US" sz="3000" b="1" dirty="0" smtClean="0"/>
          </a:p>
        </p:txBody>
      </p:sp>
    </p:spTree>
    <p:extLst>
      <p:ext uri="{BB962C8B-B14F-4D97-AF65-F5344CB8AC3E}">
        <p14:creationId xmlns:p14="http://schemas.microsoft.com/office/powerpoint/2010/main" val="89386186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3">
            <a:extLst>
              <a:ext uri="{28A0092B-C50C-407E-A947-70E740481C1C}">
                <a14:useLocalDpi xmlns:a14="http://schemas.microsoft.com/office/drawing/2010/main" val="0"/>
              </a:ext>
            </a:extLst>
          </a:blip>
          <a:stretch>
            <a:fillRect/>
          </a:stretch>
        </p:blipFill>
        <p:spPr bwMode="auto">
          <a:xfrm>
            <a:off x="1677924" y="907728"/>
            <a:ext cx="5788152" cy="5788152"/>
          </a:xfrm>
          <a:prstGeom prst="rect">
            <a:avLst/>
          </a:prstGeom>
          <a:solidFill>
            <a:schemeClr val="bg1"/>
          </a:solidFill>
          <a:ln w="3175" cmpd="sng">
            <a:solidFill>
              <a:srgbClr val="FFFFFF"/>
            </a:solidFill>
          </a:ln>
        </p:spPr>
      </p:pic>
      <p:sp>
        <p:nvSpPr>
          <p:cNvPr id="9" name="TextBox 8"/>
          <p:cNvSpPr txBox="1"/>
          <p:nvPr/>
        </p:nvSpPr>
        <p:spPr>
          <a:xfrm>
            <a:off x="3643084" y="2607425"/>
            <a:ext cx="559568" cy="338554"/>
          </a:xfrm>
          <a:prstGeom prst="rect">
            <a:avLst/>
          </a:prstGeom>
          <a:noFill/>
        </p:spPr>
        <p:txBody>
          <a:bodyPr wrap="none" rtlCol="0">
            <a:spAutoFit/>
          </a:bodyPr>
          <a:lstStyle/>
          <a:p>
            <a:r>
              <a:rPr lang="en-US" sz="1600" b="1" dirty="0" smtClean="0"/>
              <a:t>Max</a:t>
            </a:r>
            <a:endParaRPr lang="en-US" sz="1600" b="1" dirty="0"/>
          </a:p>
        </p:txBody>
      </p:sp>
      <p:sp>
        <p:nvSpPr>
          <p:cNvPr id="10" name="TextBox 9"/>
          <p:cNvSpPr txBox="1"/>
          <p:nvPr/>
        </p:nvSpPr>
        <p:spPr>
          <a:xfrm>
            <a:off x="3684561" y="5521105"/>
            <a:ext cx="518091" cy="338554"/>
          </a:xfrm>
          <a:prstGeom prst="rect">
            <a:avLst/>
          </a:prstGeom>
          <a:noFill/>
        </p:spPr>
        <p:txBody>
          <a:bodyPr wrap="none" rtlCol="0">
            <a:spAutoFit/>
          </a:bodyPr>
          <a:lstStyle/>
          <a:p>
            <a:r>
              <a:rPr lang="en-US" sz="1600" b="1" dirty="0" smtClean="0"/>
              <a:t>Avg</a:t>
            </a:r>
            <a:endParaRPr lang="en-US" sz="1600" b="1" dirty="0"/>
          </a:p>
        </p:txBody>
      </p:sp>
      <p:sp>
        <p:nvSpPr>
          <p:cNvPr id="11" name="TextBox 10"/>
          <p:cNvSpPr txBox="1"/>
          <p:nvPr/>
        </p:nvSpPr>
        <p:spPr>
          <a:xfrm>
            <a:off x="6600317" y="2607425"/>
            <a:ext cx="524503" cy="338554"/>
          </a:xfrm>
          <a:prstGeom prst="rect">
            <a:avLst/>
          </a:prstGeom>
          <a:noFill/>
        </p:spPr>
        <p:txBody>
          <a:bodyPr wrap="none" rtlCol="0">
            <a:spAutoFit/>
          </a:bodyPr>
          <a:lstStyle/>
          <a:p>
            <a:r>
              <a:rPr lang="en-US" sz="1600" b="1" dirty="0" smtClean="0"/>
              <a:t>Min</a:t>
            </a:r>
            <a:endParaRPr lang="en-US" sz="1600" b="1" dirty="0"/>
          </a:p>
        </p:txBody>
      </p:sp>
      <p:sp>
        <p:nvSpPr>
          <p:cNvPr id="12" name="TextBox 11"/>
          <p:cNvSpPr txBox="1"/>
          <p:nvPr/>
        </p:nvSpPr>
        <p:spPr>
          <a:xfrm>
            <a:off x="6531112" y="5525578"/>
            <a:ext cx="598842" cy="338554"/>
          </a:xfrm>
          <a:prstGeom prst="rect">
            <a:avLst/>
          </a:prstGeom>
          <a:noFill/>
        </p:spPr>
        <p:txBody>
          <a:bodyPr wrap="none" rtlCol="0">
            <a:spAutoFit/>
          </a:bodyPr>
          <a:lstStyle/>
          <a:p>
            <a:r>
              <a:rPr lang="en-US" sz="1600" b="1" dirty="0" smtClean="0"/>
              <a:t>Amp</a:t>
            </a:r>
            <a:endParaRPr lang="en-US" sz="1600" b="1" dirty="0"/>
          </a:p>
        </p:txBody>
      </p:sp>
      <p:sp>
        <p:nvSpPr>
          <p:cNvPr id="8" name="TextBox 7"/>
          <p:cNvSpPr txBox="1"/>
          <p:nvPr/>
        </p:nvSpPr>
        <p:spPr>
          <a:xfrm>
            <a:off x="1756040" y="14941"/>
            <a:ext cx="5631920" cy="830997"/>
          </a:xfrm>
          <a:prstGeom prst="rect">
            <a:avLst/>
          </a:prstGeom>
          <a:noFill/>
        </p:spPr>
        <p:txBody>
          <a:bodyPr wrap="none" rtlCol="0">
            <a:spAutoFit/>
          </a:bodyPr>
          <a:lstStyle/>
          <a:p>
            <a:pPr algn="ctr"/>
            <a:r>
              <a:rPr lang="en-US" sz="2400" b="1" dirty="0" smtClean="0"/>
              <a:t>PREY CYCLE PROBES VS GOOD PATCH SIZE:</a:t>
            </a:r>
          </a:p>
          <a:p>
            <a:pPr algn="ctr"/>
            <a:r>
              <a:rPr lang="en-US" sz="2400" b="1" dirty="0" smtClean="0"/>
              <a:t>1 Good Patch, 1 Bad Patch</a:t>
            </a:r>
            <a:endParaRPr lang="en-US" sz="2400" b="1" dirty="0"/>
          </a:p>
        </p:txBody>
      </p:sp>
      <p:sp>
        <p:nvSpPr>
          <p:cNvPr id="13" name="TextBox 12"/>
          <p:cNvSpPr txBox="1"/>
          <p:nvPr/>
        </p:nvSpPr>
        <p:spPr>
          <a:xfrm>
            <a:off x="7625025" y="5864132"/>
            <a:ext cx="1570449" cy="369332"/>
          </a:xfrm>
          <a:prstGeom prst="rect">
            <a:avLst/>
          </a:prstGeom>
          <a:noFill/>
        </p:spPr>
        <p:txBody>
          <a:bodyPr wrap="none" rtlCol="0">
            <a:spAutoFit/>
          </a:bodyPr>
          <a:lstStyle/>
          <a:p>
            <a:r>
              <a:rPr lang="en-US" dirty="0" smtClean="0"/>
              <a:t>Fragmentation</a:t>
            </a:r>
            <a:endParaRPr lang="en-US" dirty="0"/>
          </a:p>
        </p:txBody>
      </p:sp>
      <p:cxnSp>
        <p:nvCxnSpPr>
          <p:cNvPr id="14" name="Straight Arrow Connector 13"/>
          <p:cNvCxnSpPr/>
          <p:nvPr/>
        </p:nvCxnSpPr>
        <p:spPr>
          <a:xfrm flipH="1">
            <a:off x="8111425" y="6413655"/>
            <a:ext cx="64247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63617445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8414" y="2266315"/>
            <a:ext cx="8387173" cy="1077218"/>
          </a:xfrm>
          <a:prstGeom prst="rect">
            <a:avLst/>
          </a:prstGeom>
          <a:noFill/>
        </p:spPr>
        <p:txBody>
          <a:bodyPr wrap="square" rtlCol="0">
            <a:spAutoFit/>
          </a:bodyPr>
          <a:lstStyle/>
          <a:p>
            <a:pPr algn="ctr"/>
            <a:r>
              <a:rPr lang="en-US" sz="3200" b="1" dirty="0" smtClean="0"/>
              <a:t>PERTURB NORTHERN BASELINE WITH GENERALIST PREDATORS</a:t>
            </a:r>
            <a:endParaRPr lang="en-US" sz="3200" b="1" dirty="0"/>
          </a:p>
        </p:txBody>
      </p:sp>
    </p:spTree>
    <p:extLst>
      <p:ext uri="{BB962C8B-B14F-4D97-AF65-F5344CB8AC3E}">
        <p14:creationId xmlns:p14="http://schemas.microsoft.com/office/powerpoint/2010/main" val="257917188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8954" y="1798476"/>
            <a:ext cx="330758" cy="232986"/>
          </a:xfrm>
          <a:prstGeom prst="rect">
            <a:avLst/>
          </a:prstGeom>
          <a:ln>
            <a:noFill/>
          </a:ln>
        </p:spPr>
      </p:pic>
      <p:pic>
        <p:nvPicPr>
          <p:cNvPr id="7" name="Picture 6" descr="Great Horned Owl1 cop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4247" y="782146"/>
            <a:ext cx="975941" cy="415499"/>
          </a:xfrm>
          <a:prstGeom prst="rect">
            <a:avLst/>
          </a:prstGeom>
        </p:spPr>
      </p:pic>
      <p:pic>
        <p:nvPicPr>
          <p:cNvPr id="18" name="Picture 17" descr="graywolf.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5238" y="753767"/>
            <a:ext cx="445496" cy="537424"/>
          </a:xfrm>
          <a:prstGeom prst="rect">
            <a:avLst/>
          </a:prstGeom>
        </p:spPr>
      </p:pic>
      <p:pic>
        <p:nvPicPr>
          <p:cNvPr id="20" name="Picture 19" descr="redfox.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20236" y="608747"/>
            <a:ext cx="1078329" cy="809604"/>
          </a:xfrm>
          <a:prstGeom prst="rect">
            <a:avLst/>
          </a:prstGeom>
        </p:spPr>
      </p:pic>
      <p:pic>
        <p:nvPicPr>
          <p:cNvPr id="23" name="Picture 22" descr="coyote-snow-mia-mcpherson-907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378375" y="816312"/>
            <a:ext cx="750202" cy="474879"/>
          </a:xfrm>
          <a:prstGeom prst="rect">
            <a:avLst/>
          </a:prstGeom>
        </p:spPr>
      </p:pic>
      <p:pic>
        <p:nvPicPr>
          <p:cNvPr id="25" name="Picture 24"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1707" y="1555232"/>
            <a:ext cx="332669" cy="234333"/>
          </a:xfrm>
          <a:prstGeom prst="rect">
            <a:avLst/>
          </a:prstGeom>
          <a:ln>
            <a:noFill/>
          </a:ln>
        </p:spPr>
      </p:pic>
      <p:pic>
        <p:nvPicPr>
          <p:cNvPr id="27" name="Picture 26"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35194" y="1654962"/>
            <a:ext cx="338456" cy="238409"/>
          </a:xfrm>
          <a:prstGeom prst="rect">
            <a:avLst/>
          </a:prstGeom>
          <a:ln>
            <a:noFill/>
          </a:ln>
        </p:spPr>
      </p:pic>
      <p:pic>
        <p:nvPicPr>
          <p:cNvPr id="28" name="Picture 27" descr="52-19a-PopCycleHareLynxPho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46769" y="1600546"/>
            <a:ext cx="1363385" cy="536413"/>
          </a:xfrm>
          <a:prstGeom prst="rect">
            <a:avLst/>
          </a:prstGeom>
        </p:spPr>
      </p:pic>
      <p:pic>
        <p:nvPicPr>
          <p:cNvPr id="47" name="Picture 46" descr="marten.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64181" y="902897"/>
            <a:ext cx="787553" cy="289502"/>
          </a:xfrm>
          <a:prstGeom prst="rect">
            <a:avLst/>
          </a:prstGeom>
        </p:spPr>
      </p:pic>
      <p:cxnSp>
        <p:nvCxnSpPr>
          <p:cNvPr id="49" name="Straight Connector 48"/>
          <p:cNvCxnSpPr/>
          <p:nvPr/>
        </p:nvCxnSpPr>
        <p:spPr>
          <a:xfrm>
            <a:off x="1019048" y="661864"/>
            <a:ext cx="7399860" cy="0"/>
          </a:xfrm>
          <a:prstGeom prst="line">
            <a:avLst/>
          </a:prstGeom>
          <a:ln>
            <a:solidFill>
              <a:srgbClr val="00A500"/>
            </a:solidFill>
          </a:ln>
        </p:spPr>
        <p:style>
          <a:lnRef idx="2">
            <a:schemeClr val="accent1"/>
          </a:lnRef>
          <a:fillRef idx="0">
            <a:schemeClr val="accent1"/>
          </a:fillRef>
          <a:effectRef idx="1">
            <a:schemeClr val="accent1"/>
          </a:effectRef>
          <a:fontRef idx="minor">
            <a:schemeClr val="tx1"/>
          </a:fontRef>
        </p:style>
      </p:cxnSp>
      <p:pic>
        <p:nvPicPr>
          <p:cNvPr id="52" name="Picture 51" descr="52-19a-PopCycleHareLynxPho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818542" y="1600546"/>
            <a:ext cx="1199525" cy="471944"/>
          </a:xfrm>
          <a:prstGeom prst="rect">
            <a:avLst/>
          </a:prstGeom>
        </p:spPr>
      </p:pic>
      <p:pic>
        <p:nvPicPr>
          <p:cNvPr id="53" name="Picture 52"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439999" y="1815946"/>
            <a:ext cx="313477" cy="220814"/>
          </a:xfrm>
          <a:prstGeom prst="rect">
            <a:avLst/>
          </a:prstGeom>
          <a:ln>
            <a:noFill/>
          </a:ln>
        </p:spPr>
      </p:pic>
      <p:pic>
        <p:nvPicPr>
          <p:cNvPr id="54" name="Picture 53"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860021" y="1796490"/>
            <a:ext cx="341097" cy="240270"/>
          </a:xfrm>
          <a:prstGeom prst="rect">
            <a:avLst/>
          </a:prstGeom>
          <a:ln>
            <a:noFill/>
          </a:ln>
        </p:spPr>
      </p:pic>
      <p:pic>
        <p:nvPicPr>
          <p:cNvPr id="55" name="Picture 54"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298565" y="1522931"/>
            <a:ext cx="421511" cy="296913"/>
          </a:xfrm>
          <a:prstGeom prst="rect">
            <a:avLst/>
          </a:prstGeom>
          <a:ln>
            <a:noFill/>
          </a:ln>
        </p:spPr>
      </p:pic>
      <p:pic>
        <p:nvPicPr>
          <p:cNvPr id="56" name="Picture 55"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9236" y="1621037"/>
            <a:ext cx="395701" cy="278733"/>
          </a:xfrm>
          <a:prstGeom prst="rect">
            <a:avLst/>
          </a:prstGeom>
          <a:ln>
            <a:noFill/>
          </a:ln>
        </p:spPr>
      </p:pic>
      <p:pic>
        <p:nvPicPr>
          <p:cNvPr id="57" name="Picture 56"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686" y="1540491"/>
            <a:ext cx="351807" cy="247814"/>
          </a:xfrm>
          <a:prstGeom prst="rect">
            <a:avLst/>
          </a:prstGeom>
          <a:ln>
            <a:noFill/>
          </a:ln>
        </p:spPr>
      </p:pic>
      <p:pic>
        <p:nvPicPr>
          <p:cNvPr id="58" name="Picture 57"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824335" y="1749071"/>
            <a:ext cx="366430" cy="258114"/>
          </a:xfrm>
          <a:prstGeom prst="rect">
            <a:avLst/>
          </a:prstGeom>
          <a:ln>
            <a:noFill/>
          </a:ln>
        </p:spPr>
      </p:pic>
      <p:pic>
        <p:nvPicPr>
          <p:cNvPr id="4" name="Picture 3" descr="bobcatwithsnowshoehare.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60021" y="782146"/>
            <a:ext cx="836342" cy="499918"/>
          </a:xfrm>
          <a:prstGeom prst="rect">
            <a:avLst/>
          </a:prstGeom>
        </p:spPr>
      </p:pic>
      <p:sp>
        <p:nvSpPr>
          <p:cNvPr id="2" name="TextBox 1"/>
          <p:cNvSpPr txBox="1"/>
          <p:nvPr/>
        </p:nvSpPr>
        <p:spPr>
          <a:xfrm>
            <a:off x="0" y="734953"/>
            <a:ext cx="1033621" cy="738664"/>
          </a:xfrm>
          <a:prstGeom prst="rect">
            <a:avLst/>
          </a:prstGeom>
          <a:noFill/>
        </p:spPr>
        <p:txBody>
          <a:bodyPr wrap="square" rtlCol="0">
            <a:spAutoFit/>
          </a:bodyPr>
          <a:lstStyle/>
          <a:p>
            <a:pPr algn="ctr"/>
            <a:r>
              <a:rPr lang="en-US" sz="1400" dirty="0" smtClean="0"/>
              <a:t>Aggregate</a:t>
            </a:r>
          </a:p>
          <a:p>
            <a:pPr algn="ctr"/>
            <a:r>
              <a:rPr lang="en-US" sz="1400" dirty="0" smtClean="0"/>
              <a:t>Generalist</a:t>
            </a:r>
          </a:p>
          <a:p>
            <a:pPr algn="ctr"/>
            <a:r>
              <a:rPr lang="en-US" sz="1400" dirty="0" smtClean="0"/>
              <a:t>Term</a:t>
            </a:r>
            <a:endParaRPr lang="en-US" sz="1400" dirty="0"/>
          </a:p>
        </p:txBody>
      </p:sp>
      <p:sp>
        <p:nvSpPr>
          <p:cNvPr id="30" name="Left Brace 29"/>
          <p:cNvSpPr/>
          <p:nvPr/>
        </p:nvSpPr>
        <p:spPr>
          <a:xfrm>
            <a:off x="1004154" y="782146"/>
            <a:ext cx="304800" cy="636205"/>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lstStyle/>
          <a:p>
            <a:endParaRPr lang="en-US"/>
          </a:p>
        </p:txBody>
      </p:sp>
      <p:cxnSp>
        <p:nvCxnSpPr>
          <p:cNvPr id="31" name="Straight Connector 30"/>
          <p:cNvCxnSpPr/>
          <p:nvPr/>
        </p:nvCxnSpPr>
        <p:spPr>
          <a:xfrm>
            <a:off x="1035515" y="2155266"/>
            <a:ext cx="7399860" cy="0"/>
          </a:xfrm>
          <a:prstGeom prst="line">
            <a:avLst/>
          </a:prstGeom>
          <a:ln>
            <a:solidFill>
              <a:srgbClr val="00A500"/>
            </a:solidFill>
          </a:ln>
        </p:spPr>
        <p:style>
          <a:lnRef idx="2">
            <a:schemeClr val="accent1"/>
          </a:lnRef>
          <a:fillRef idx="0">
            <a:schemeClr val="accent1"/>
          </a:fillRef>
          <a:effectRef idx="1">
            <a:schemeClr val="accent1"/>
          </a:effectRef>
          <a:fontRef idx="minor">
            <a:schemeClr val="tx1"/>
          </a:fontRef>
        </p:style>
      </p:cxnSp>
      <p:pic>
        <p:nvPicPr>
          <p:cNvPr id="32" name="Picture 31"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6978" y="1573447"/>
            <a:ext cx="305022" cy="214858"/>
          </a:xfrm>
          <a:prstGeom prst="rect">
            <a:avLst/>
          </a:prstGeom>
          <a:ln>
            <a:noFill/>
          </a:ln>
        </p:spPr>
      </p:pic>
      <p:sp>
        <p:nvSpPr>
          <p:cNvPr id="6" name="TextBox 5"/>
          <p:cNvSpPr txBox="1"/>
          <p:nvPr/>
        </p:nvSpPr>
        <p:spPr>
          <a:xfrm>
            <a:off x="1904098" y="99216"/>
            <a:ext cx="5601682" cy="446276"/>
          </a:xfrm>
          <a:prstGeom prst="rect">
            <a:avLst/>
          </a:prstGeom>
          <a:noFill/>
        </p:spPr>
        <p:txBody>
          <a:bodyPr wrap="none" rtlCol="0">
            <a:spAutoFit/>
          </a:bodyPr>
          <a:lstStyle/>
          <a:p>
            <a:pPr algn="ctr"/>
            <a:r>
              <a:rPr lang="en-US" sz="2300" b="1" dirty="0" smtClean="0"/>
              <a:t>Hare-Lynx with Generalist predation (South)</a:t>
            </a:r>
            <a:endParaRPr lang="en-US" sz="2300" b="1" dirty="0"/>
          </a:p>
        </p:txBody>
      </p:sp>
      <p:sp>
        <p:nvSpPr>
          <p:cNvPr id="9" name="TextBox 8"/>
          <p:cNvSpPr txBox="1"/>
          <p:nvPr/>
        </p:nvSpPr>
        <p:spPr>
          <a:xfrm>
            <a:off x="84985" y="4855887"/>
            <a:ext cx="5330230" cy="707886"/>
          </a:xfrm>
          <a:prstGeom prst="rect">
            <a:avLst/>
          </a:prstGeom>
          <a:noFill/>
        </p:spPr>
        <p:txBody>
          <a:bodyPr wrap="none" rtlCol="0">
            <a:spAutoFit/>
          </a:bodyPr>
          <a:lstStyle/>
          <a:p>
            <a:r>
              <a:rPr lang="en-US" sz="2000" b="1" dirty="0" smtClean="0"/>
              <a:t>γ </a:t>
            </a:r>
            <a:r>
              <a:rPr lang="en-US" sz="2000" dirty="0" smtClean="0"/>
              <a:t>= Maximum generalist killing rate (hares/ha/</a:t>
            </a:r>
            <a:r>
              <a:rPr lang="en-US" sz="2000" dirty="0" err="1" smtClean="0"/>
              <a:t>yr</a:t>
            </a:r>
            <a:r>
              <a:rPr lang="en-US" sz="2000" dirty="0" smtClean="0"/>
              <a:t>)</a:t>
            </a:r>
          </a:p>
          <a:p>
            <a:r>
              <a:rPr lang="en-US" sz="2000" b="1" dirty="0" smtClean="0"/>
              <a:t>η </a:t>
            </a:r>
            <a:r>
              <a:rPr lang="en-US" sz="2000" dirty="0" smtClean="0"/>
              <a:t>= Generalist half-saturation constant (hares/ha)</a:t>
            </a:r>
            <a:endParaRPr lang="en-US" sz="2000" dirty="0"/>
          </a:p>
        </p:txBody>
      </p:sp>
      <p:sp>
        <p:nvSpPr>
          <p:cNvPr id="33" name="TextBox 32"/>
          <p:cNvSpPr txBox="1"/>
          <p:nvPr/>
        </p:nvSpPr>
        <p:spPr>
          <a:xfrm>
            <a:off x="8468819" y="1963845"/>
            <a:ext cx="304478" cy="369332"/>
          </a:xfrm>
          <a:prstGeom prst="rect">
            <a:avLst/>
          </a:prstGeom>
          <a:noFill/>
        </p:spPr>
        <p:txBody>
          <a:bodyPr wrap="none" rtlCol="0">
            <a:spAutoFit/>
          </a:bodyPr>
          <a:lstStyle/>
          <a:p>
            <a:r>
              <a:rPr lang="en-US" dirty="0" smtClean="0"/>
              <a:t>X</a:t>
            </a:r>
            <a:endParaRPr lang="en-US" dirty="0"/>
          </a:p>
        </p:txBody>
      </p:sp>
      <p:sp>
        <p:nvSpPr>
          <p:cNvPr id="34" name="TextBox 33"/>
          <p:cNvSpPr txBox="1"/>
          <p:nvPr/>
        </p:nvSpPr>
        <p:spPr>
          <a:xfrm>
            <a:off x="937768" y="2103949"/>
            <a:ext cx="301660" cy="369332"/>
          </a:xfrm>
          <a:prstGeom prst="rect">
            <a:avLst/>
          </a:prstGeom>
          <a:noFill/>
        </p:spPr>
        <p:txBody>
          <a:bodyPr wrap="none" rtlCol="0">
            <a:spAutoFit/>
          </a:bodyPr>
          <a:lstStyle/>
          <a:p>
            <a:r>
              <a:rPr lang="en-US" dirty="0" smtClean="0"/>
              <a:t>0</a:t>
            </a:r>
            <a:endParaRPr lang="en-US" dirty="0"/>
          </a:p>
        </p:txBody>
      </p:sp>
      <p:sp>
        <p:nvSpPr>
          <p:cNvPr id="37" name="TextBox 36"/>
          <p:cNvSpPr txBox="1"/>
          <p:nvPr/>
        </p:nvSpPr>
        <p:spPr>
          <a:xfrm>
            <a:off x="8181561" y="2103949"/>
            <a:ext cx="383009" cy="369332"/>
          </a:xfrm>
          <a:prstGeom prst="rect">
            <a:avLst/>
          </a:prstGeom>
          <a:noFill/>
        </p:spPr>
        <p:txBody>
          <a:bodyPr wrap="none" rtlCol="0">
            <a:spAutoFit/>
          </a:bodyPr>
          <a:lstStyle/>
          <a:p>
            <a:r>
              <a:rPr lang="en-US" dirty="0" smtClean="0">
                <a:latin typeface="Monotype Corsiva"/>
                <a:cs typeface="Monotype Corsiva"/>
              </a:rPr>
              <a:t>L</a:t>
            </a:r>
            <a:endParaRPr lang="en-US" dirty="0">
              <a:latin typeface="Monotype Corsiva"/>
              <a:cs typeface="Monotype Corsiva"/>
            </a:endParaRPr>
          </a:p>
        </p:txBody>
      </p:sp>
      <p:graphicFrame>
        <p:nvGraphicFramePr>
          <p:cNvPr id="35" name="Object 34"/>
          <p:cNvGraphicFramePr>
            <a:graphicFrameLocks noChangeAspect="1"/>
          </p:cNvGraphicFramePr>
          <p:nvPr>
            <p:extLst>
              <p:ext uri="{D42A27DB-BD31-4B8C-83A1-F6EECF244321}">
                <p14:modId xmlns:p14="http://schemas.microsoft.com/office/powerpoint/2010/main" val="2875535885"/>
              </p:ext>
            </p:extLst>
          </p:nvPr>
        </p:nvGraphicFramePr>
        <p:xfrm>
          <a:off x="211138" y="2801845"/>
          <a:ext cx="5495925" cy="1651000"/>
        </p:xfrm>
        <a:graphic>
          <a:graphicData uri="http://schemas.openxmlformats.org/presentationml/2006/ole">
            <mc:AlternateContent xmlns:mc="http://schemas.openxmlformats.org/markup-compatibility/2006">
              <mc:Choice xmlns:v="urn:schemas-microsoft-com:vml" Requires="v">
                <p:oleObj spid="_x0000_s19796" name="Equation" r:id="rId12" imgW="2959100" imgH="889000" progId="Equation.DSMT4">
                  <p:embed/>
                </p:oleObj>
              </mc:Choice>
              <mc:Fallback>
                <p:oleObj name="Equation" r:id="rId12" imgW="2959100" imgH="889000" progId="Equation.DSMT4">
                  <p:embed/>
                  <p:pic>
                    <p:nvPicPr>
                      <p:cNvPr id="0" name=""/>
                      <p:cNvPicPr/>
                      <p:nvPr/>
                    </p:nvPicPr>
                    <p:blipFill>
                      <a:blip r:embed="rId13"/>
                      <a:stretch>
                        <a:fillRect/>
                      </a:stretch>
                    </p:blipFill>
                    <p:spPr>
                      <a:xfrm>
                        <a:off x="211138" y="2801845"/>
                        <a:ext cx="5495925" cy="1651000"/>
                      </a:xfrm>
                      <a:prstGeom prst="rect">
                        <a:avLst/>
                      </a:prstGeom>
                    </p:spPr>
                  </p:pic>
                </p:oleObj>
              </mc:Fallback>
            </mc:AlternateContent>
          </a:graphicData>
        </a:graphic>
      </p:graphicFrame>
    </p:spTree>
    <p:extLst>
      <p:ext uri="{BB962C8B-B14F-4D97-AF65-F5344CB8AC3E}">
        <p14:creationId xmlns:p14="http://schemas.microsoft.com/office/powerpoint/2010/main" val="402661162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8954" y="1798476"/>
            <a:ext cx="330758" cy="232986"/>
          </a:xfrm>
          <a:prstGeom prst="rect">
            <a:avLst/>
          </a:prstGeom>
          <a:ln>
            <a:noFill/>
          </a:ln>
        </p:spPr>
      </p:pic>
      <p:pic>
        <p:nvPicPr>
          <p:cNvPr id="25" name="Picture 24"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1707" y="1555232"/>
            <a:ext cx="332669" cy="234333"/>
          </a:xfrm>
          <a:prstGeom prst="rect">
            <a:avLst/>
          </a:prstGeom>
          <a:ln>
            <a:noFill/>
          </a:ln>
        </p:spPr>
      </p:pic>
      <p:pic>
        <p:nvPicPr>
          <p:cNvPr id="27" name="Picture 26"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35194" y="1654962"/>
            <a:ext cx="338456" cy="238409"/>
          </a:xfrm>
          <a:prstGeom prst="rect">
            <a:avLst/>
          </a:prstGeom>
          <a:ln>
            <a:noFill/>
          </a:ln>
        </p:spPr>
      </p:pic>
      <p:pic>
        <p:nvPicPr>
          <p:cNvPr id="28" name="Picture 27" descr="52-19a-PopCycleHareLynxPho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6769" y="1600546"/>
            <a:ext cx="1363385" cy="536413"/>
          </a:xfrm>
          <a:prstGeom prst="rect">
            <a:avLst/>
          </a:prstGeom>
        </p:spPr>
      </p:pic>
      <p:cxnSp>
        <p:nvCxnSpPr>
          <p:cNvPr id="49" name="Straight Connector 48"/>
          <p:cNvCxnSpPr/>
          <p:nvPr/>
        </p:nvCxnSpPr>
        <p:spPr>
          <a:xfrm>
            <a:off x="1019048" y="661864"/>
            <a:ext cx="7399860" cy="0"/>
          </a:xfrm>
          <a:prstGeom prst="line">
            <a:avLst/>
          </a:prstGeom>
          <a:ln>
            <a:solidFill>
              <a:srgbClr val="00A500"/>
            </a:solidFill>
          </a:ln>
        </p:spPr>
        <p:style>
          <a:lnRef idx="2">
            <a:schemeClr val="accent1"/>
          </a:lnRef>
          <a:fillRef idx="0">
            <a:schemeClr val="accent1"/>
          </a:fillRef>
          <a:effectRef idx="1">
            <a:schemeClr val="accent1"/>
          </a:effectRef>
          <a:fontRef idx="minor">
            <a:schemeClr val="tx1"/>
          </a:fontRef>
        </p:style>
      </p:cxnSp>
      <p:pic>
        <p:nvPicPr>
          <p:cNvPr id="52" name="Picture 51" descr="52-19a-PopCycleHareLynxPho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818542" y="1600546"/>
            <a:ext cx="1199525" cy="471944"/>
          </a:xfrm>
          <a:prstGeom prst="rect">
            <a:avLst/>
          </a:prstGeom>
        </p:spPr>
      </p:pic>
      <p:pic>
        <p:nvPicPr>
          <p:cNvPr id="53" name="Picture 52"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439999" y="1815946"/>
            <a:ext cx="313477" cy="220814"/>
          </a:xfrm>
          <a:prstGeom prst="rect">
            <a:avLst/>
          </a:prstGeom>
          <a:ln>
            <a:noFill/>
          </a:ln>
        </p:spPr>
      </p:pic>
      <p:pic>
        <p:nvPicPr>
          <p:cNvPr id="54" name="Picture 53"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860021" y="1796490"/>
            <a:ext cx="341097" cy="240270"/>
          </a:xfrm>
          <a:prstGeom prst="rect">
            <a:avLst/>
          </a:prstGeom>
          <a:ln>
            <a:noFill/>
          </a:ln>
        </p:spPr>
      </p:pic>
      <p:pic>
        <p:nvPicPr>
          <p:cNvPr id="55" name="Picture 54"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298565" y="1522931"/>
            <a:ext cx="421511" cy="296913"/>
          </a:xfrm>
          <a:prstGeom prst="rect">
            <a:avLst/>
          </a:prstGeom>
          <a:ln>
            <a:noFill/>
          </a:ln>
        </p:spPr>
      </p:pic>
      <p:pic>
        <p:nvPicPr>
          <p:cNvPr id="56" name="Picture 55"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9236" y="1621037"/>
            <a:ext cx="395701" cy="278733"/>
          </a:xfrm>
          <a:prstGeom prst="rect">
            <a:avLst/>
          </a:prstGeom>
          <a:ln>
            <a:noFill/>
          </a:ln>
        </p:spPr>
      </p:pic>
      <p:pic>
        <p:nvPicPr>
          <p:cNvPr id="57" name="Picture 56"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686" y="1540491"/>
            <a:ext cx="351807" cy="247814"/>
          </a:xfrm>
          <a:prstGeom prst="rect">
            <a:avLst/>
          </a:prstGeom>
          <a:ln>
            <a:noFill/>
          </a:ln>
        </p:spPr>
      </p:pic>
      <p:pic>
        <p:nvPicPr>
          <p:cNvPr id="58" name="Picture 57"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824335" y="1749071"/>
            <a:ext cx="366430" cy="258114"/>
          </a:xfrm>
          <a:prstGeom prst="rect">
            <a:avLst/>
          </a:prstGeom>
          <a:ln>
            <a:noFill/>
          </a:ln>
        </p:spPr>
      </p:pic>
      <p:sp>
        <p:nvSpPr>
          <p:cNvPr id="2" name="TextBox 1"/>
          <p:cNvSpPr txBox="1"/>
          <p:nvPr/>
        </p:nvSpPr>
        <p:spPr>
          <a:xfrm>
            <a:off x="0" y="734953"/>
            <a:ext cx="1033621" cy="738664"/>
          </a:xfrm>
          <a:prstGeom prst="rect">
            <a:avLst/>
          </a:prstGeom>
          <a:noFill/>
        </p:spPr>
        <p:txBody>
          <a:bodyPr wrap="square" rtlCol="0">
            <a:spAutoFit/>
          </a:bodyPr>
          <a:lstStyle/>
          <a:p>
            <a:pPr algn="ctr"/>
            <a:r>
              <a:rPr lang="en-US" sz="1400" dirty="0" smtClean="0"/>
              <a:t>Aggregate</a:t>
            </a:r>
          </a:p>
          <a:p>
            <a:pPr algn="ctr"/>
            <a:r>
              <a:rPr lang="en-US" sz="1400" dirty="0" smtClean="0"/>
              <a:t>Generalist</a:t>
            </a:r>
          </a:p>
          <a:p>
            <a:pPr algn="ctr"/>
            <a:r>
              <a:rPr lang="en-US" sz="1400" dirty="0" smtClean="0"/>
              <a:t>Term</a:t>
            </a:r>
            <a:endParaRPr lang="en-US" sz="1400" dirty="0"/>
          </a:p>
        </p:txBody>
      </p:sp>
      <p:sp>
        <p:nvSpPr>
          <p:cNvPr id="30" name="Left Brace 29"/>
          <p:cNvSpPr/>
          <p:nvPr/>
        </p:nvSpPr>
        <p:spPr>
          <a:xfrm>
            <a:off x="1004154" y="782146"/>
            <a:ext cx="304800" cy="636205"/>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lstStyle/>
          <a:p>
            <a:endParaRPr lang="en-US"/>
          </a:p>
        </p:txBody>
      </p:sp>
      <p:cxnSp>
        <p:nvCxnSpPr>
          <p:cNvPr id="31" name="Straight Connector 30"/>
          <p:cNvCxnSpPr/>
          <p:nvPr/>
        </p:nvCxnSpPr>
        <p:spPr>
          <a:xfrm>
            <a:off x="1035515" y="2155266"/>
            <a:ext cx="7399860" cy="0"/>
          </a:xfrm>
          <a:prstGeom prst="line">
            <a:avLst/>
          </a:prstGeom>
          <a:ln>
            <a:solidFill>
              <a:srgbClr val="00A500"/>
            </a:solidFill>
          </a:ln>
        </p:spPr>
        <p:style>
          <a:lnRef idx="2">
            <a:schemeClr val="accent1"/>
          </a:lnRef>
          <a:fillRef idx="0">
            <a:schemeClr val="accent1"/>
          </a:fillRef>
          <a:effectRef idx="1">
            <a:schemeClr val="accent1"/>
          </a:effectRef>
          <a:fontRef idx="minor">
            <a:schemeClr val="tx1"/>
          </a:fontRef>
        </p:style>
      </p:cxnSp>
      <p:pic>
        <p:nvPicPr>
          <p:cNvPr id="32" name="Picture 31"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6978" y="1573447"/>
            <a:ext cx="305022" cy="214858"/>
          </a:xfrm>
          <a:prstGeom prst="rect">
            <a:avLst/>
          </a:prstGeom>
          <a:ln>
            <a:noFill/>
          </a:ln>
        </p:spPr>
      </p:pic>
      <p:sp>
        <p:nvSpPr>
          <p:cNvPr id="6" name="TextBox 5"/>
          <p:cNvSpPr txBox="1"/>
          <p:nvPr/>
        </p:nvSpPr>
        <p:spPr>
          <a:xfrm>
            <a:off x="1904098" y="99216"/>
            <a:ext cx="5601682" cy="446276"/>
          </a:xfrm>
          <a:prstGeom prst="rect">
            <a:avLst/>
          </a:prstGeom>
          <a:noFill/>
        </p:spPr>
        <p:txBody>
          <a:bodyPr wrap="none" rtlCol="0">
            <a:spAutoFit/>
          </a:bodyPr>
          <a:lstStyle/>
          <a:p>
            <a:pPr algn="ctr"/>
            <a:r>
              <a:rPr lang="en-US" sz="2300" b="1" dirty="0" smtClean="0"/>
              <a:t>Hare-Lynx with Generalist predation (South)</a:t>
            </a:r>
            <a:endParaRPr lang="en-US" sz="2300" b="1" dirty="0"/>
          </a:p>
        </p:txBody>
      </p:sp>
      <p:sp>
        <p:nvSpPr>
          <p:cNvPr id="9" name="TextBox 8"/>
          <p:cNvSpPr txBox="1"/>
          <p:nvPr/>
        </p:nvSpPr>
        <p:spPr>
          <a:xfrm>
            <a:off x="84985" y="4855887"/>
            <a:ext cx="5330230" cy="707886"/>
          </a:xfrm>
          <a:prstGeom prst="rect">
            <a:avLst/>
          </a:prstGeom>
          <a:noFill/>
        </p:spPr>
        <p:txBody>
          <a:bodyPr wrap="none" rtlCol="0">
            <a:spAutoFit/>
          </a:bodyPr>
          <a:lstStyle/>
          <a:p>
            <a:r>
              <a:rPr lang="en-US" sz="2000" b="1" dirty="0" smtClean="0"/>
              <a:t>γ </a:t>
            </a:r>
            <a:r>
              <a:rPr lang="en-US" sz="2000" dirty="0" smtClean="0"/>
              <a:t>= Maximum generalist killing rate (hares/ha/</a:t>
            </a:r>
            <a:r>
              <a:rPr lang="en-US" sz="2000" dirty="0" err="1" smtClean="0"/>
              <a:t>yr</a:t>
            </a:r>
            <a:r>
              <a:rPr lang="en-US" sz="2000" dirty="0" smtClean="0"/>
              <a:t>)</a:t>
            </a:r>
          </a:p>
          <a:p>
            <a:r>
              <a:rPr lang="en-US" sz="2000" b="1" dirty="0" smtClean="0"/>
              <a:t>η </a:t>
            </a:r>
            <a:r>
              <a:rPr lang="en-US" sz="2000" dirty="0" smtClean="0"/>
              <a:t>= Generalist half-saturation constant (hares/ha)</a:t>
            </a:r>
            <a:endParaRPr lang="en-US" sz="2000" dirty="0"/>
          </a:p>
        </p:txBody>
      </p:sp>
      <p:sp>
        <p:nvSpPr>
          <p:cNvPr id="33" name="TextBox 32"/>
          <p:cNvSpPr txBox="1"/>
          <p:nvPr/>
        </p:nvSpPr>
        <p:spPr>
          <a:xfrm>
            <a:off x="8468819" y="1963845"/>
            <a:ext cx="304478" cy="369332"/>
          </a:xfrm>
          <a:prstGeom prst="rect">
            <a:avLst/>
          </a:prstGeom>
          <a:noFill/>
        </p:spPr>
        <p:txBody>
          <a:bodyPr wrap="none" rtlCol="0">
            <a:spAutoFit/>
          </a:bodyPr>
          <a:lstStyle/>
          <a:p>
            <a:r>
              <a:rPr lang="en-US" dirty="0" smtClean="0"/>
              <a:t>X</a:t>
            </a:r>
            <a:endParaRPr lang="en-US" dirty="0"/>
          </a:p>
        </p:txBody>
      </p:sp>
      <p:sp>
        <p:nvSpPr>
          <p:cNvPr id="34" name="TextBox 33"/>
          <p:cNvSpPr txBox="1"/>
          <p:nvPr/>
        </p:nvSpPr>
        <p:spPr>
          <a:xfrm>
            <a:off x="937768" y="2103949"/>
            <a:ext cx="301660" cy="369332"/>
          </a:xfrm>
          <a:prstGeom prst="rect">
            <a:avLst/>
          </a:prstGeom>
          <a:noFill/>
        </p:spPr>
        <p:txBody>
          <a:bodyPr wrap="none" rtlCol="0">
            <a:spAutoFit/>
          </a:bodyPr>
          <a:lstStyle/>
          <a:p>
            <a:r>
              <a:rPr lang="en-US" dirty="0" smtClean="0"/>
              <a:t>0</a:t>
            </a:r>
            <a:endParaRPr lang="en-US" dirty="0"/>
          </a:p>
        </p:txBody>
      </p:sp>
      <p:sp>
        <p:nvSpPr>
          <p:cNvPr id="35" name="TextBox 34"/>
          <p:cNvSpPr txBox="1"/>
          <p:nvPr/>
        </p:nvSpPr>
        <p:spPr>
          <a:xfrm>
            <a:off x="8181561" y="2103949"/>
            <a:ext cx="383009" cy="369332"/>
          </a:xfrm>
          <a:prstGeom prst="rect">
            <a:avLst/>
          </a:prstGeom>
          <a:noFill/>
        </p:spPr>
        <p:txBody>
          <a:bodyPr wrap="none" rtlCol="0">
            <a:spAutoFit/>
          </a:bodyPr>
          <a:lstStyle/>
          <a:p>
            <a:r>
              <a:rPr lang="en-US" dirty="0" smtClean="0">
                <a:latin typeface="Monotype Corsiva"/>
                <a:cs typeface="Monotype Corsiva"/>
              </a:rPr>
              <a:t>L</a:t>
            </a:r>
            <a:endParaRPr lang="en-US" dirty="0">
              <a:latin typeface="Monotype Corsiva"/>
              <a:cs typeface="Monotype Corsiva"/>
            </a:endParaRPr>
          </a:p>
        </p:txBody>
      </p:sp>
      <p:pic>
        <p:nvPicPr>
          <p:cNvPr id="3" name="Picture 2"/>
          <p:cNvPicPr>
            <a:picLocks noChangeAspect="1"/>
          </p:cNvPicPr>
          <p:nvPr/>
        </p:nvPicPr>
        <p:blipFill>
          <a:blip r:embed="rId6"/>
          <a:stretch>
            <a:fillRect/>
          </a:stretch>
        </p:blipFill>
        <p:spPr>
          <a:xfrm>
            <a:off x="5580493" y="3858745"/>
            <a:ext cx="3372993" cy="2771215"/>
          </a:xfrm>
          <a:prstGeom prst="rect">
            <a:avLst/>
          </a:prstGeom>
        </p:spPr>
      </p:pic>
      <p:sp>
        <p:nvSpPr>
          <p:cNvPr id="10" name="TextBox 9"/>
          <p:cNvSpPr txBox="1"/>
          <p:nvPr/>
        </p:nvSpPr>
        <p:spPr>
          <a:xfrm>
            <a:off x="211138" y="5823815"/>
            <a:ext cx="4737194" cy="707886"/>
          </a:xfrm>
          <a:prstGeom prst="rect">
            <a:avLst/>
          </a:prstGeom>
          <a:noFill/>
        </p:spPr>
        <p:txBody>
          <a:bodyPr wrap="none" rtlCol="0">
            <a:spAutoFit/>
          </a:bodyPr>
          <a:lstStyle/>
          <a:p>
            <a:pPr marL="285750" indent="-285750">
              <a:buFont typeface="Arial"/>
              <a:buChar char="•"/>
            </a:pPr>
            <a:r>
              <a:rPr lang="en-US" sz="2000" b="1" dirty="0" smtClean="0"/>
              <a:t>Type III response = prey switching</a:t>
            </a:r>
          </a:p>
          <a:p>
            <a:pPr marL="285750" indent="-285750">
              <a:buFont typeface="Arial"/>
              <a:buChar char="•"/>
            </a:pPr>
            <a:r>
              <a:rPr lang="en-US" sz="2000" b="1" dirty="0"/>
              <a:t>Increase γ for higher generalist pressure </a:t>
            </a:r>
          </a:p>
        </p:txBody>
      </p:sp>
      <p:graphicFrame>
        <p:nvGraphicFramePr>
          <p:cNvPr id="37" name="Object 36"/>
          <p:cNvGraphicFramePr>
            <a:graphicFrameLocks noChangeAspect="1"/>
          </p:cNvGraphicFramePr>
          <p:nvPr>
            <p:extLst>
              <p:ext uri="{D42A27DB-BD31-4B8C-83A1-F6EECF244321}">
                <p14:modId xmlns:p14="http://schemas.microsoft.com/office/powerpoint/2010/main" val="1732721636"/>
              </p:ext>
            </p:extLst>
          </p:nvPr>
        </p:nvGraphicFramePr>
        <p:xfrm>
          <a:off x="211138" y="2801845"/>
          <a:ext cx="5495925" cy="1651000"/>
        </p:xfrm>
        <a:graphic>
          <a:graphicData uri="http://schemas.openxmlformats.org/presentationml/2006/ole">
            <mc:AlternateContent xmlns:mc="http://schemas.openxmlformats.org/markup-compatibility/2006">
              <mc:Choice xmlns:v="urn:schemas-microsoft-com:vml" Requires="v">
                <p:oleObj spid="_x0000_s16730" name="Equation" r:id="rId7" imgW="2959100" imgH="889000" progId="Equation.DSMT4">
                  <p:embed/>
                </p:oleObj>
              </mc:Choice>
              <mc:Fallback>
                <p:oleObj name="Equation" r:id="rId7" imgW="2959100" imgH="889000" progId="Equation.DSMT4">
                  <p:embed/>
                  <p:pic>
                    <p:nvPicPr>
                      <p:cNvPr id="0" name=""/>
                      <p:cNvPicPr/>
                      <p:nvPr/>
                    </p:nvPicPr>
                    <p:blipFill>
                      <a:blip r:embed="rId8"/>
                      <a:stretch>
                        <a:fillRect/>
                      </a:stretch>
                    </p:blipFill>
                    <p:spPr>
                      <a:xfrm>
                        <a:off x="211138" y="2801845"/>
                        <a:ext cx="5495925" cy="1651000"/>
                      </a:xfrm>
                      <a:prstGeom prst="rect">
                        <a:avLst/>
                      </a:prstGeom>
                    </p:spPr>
                  </p:pic>
                </p:oleObj>
              </mc:Fallback>
            </mc:AlternateContent>
          </a:graphicData>
        </a:graphic>
      </p:graphicFrame>
      <p:sp>
        <p:nvSpPr>
          <p:cNvPr id="36" name="TextBox 35"/>
          <p:cNvSpPr txBox="1"/>
          <p:nvPr/>
        </p:nvSpPr>
        <p:spPr>
          <a:xfrm>
            <a:off x="7771149" y="6266283"/>
            <a:ext cx="328485" cy="369332"/>
          </a:xfrm>
          <a:prstGeom prst="rect">
            <a:avLst/>
          </a:prstGeom>
          <a:noFill/>
        </p:spPr>
        <p:txBody>
          <a:bodyPr wrap="none" rtlCol="0">
            <a:spAutoFit/>
          </a:bodyPr>
          <a:lstStyle/>
          <a:p>
            <a:r>
              <a:rPr lang="en-US" dirty="0" smtClean="0"/>
              <a:t>H</a:t>
            </a:r>
            <a:endParaRPr lang="en-US" dirty="0"/>
          </a:p>
        </p:txBody>
      </p:sp>
      <p:pic>
        <p:nvPicPr>
          <p:cNvPr id="38" name="Picture 37" descr="Great Horned Owl1 copy.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94247" y="782146"/>
            <a:ext cx="975941" cy="415499"/>
          </a:xfrm>
          <a:prstGeom prst="rect">
            <a:avLst/>
          </a:prstGeom>
        </p:spPr>
      </p:pic>
      <p:pic>
        <p:nvPicPr>
          <p:cNvPr id="39" name="Picture 38" descr="graywolf.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05238" y="753767"/>
            <a:ext cx="445496" cy="537424"/>
          </a:xfrm>
          <a:prstGeom prst="rect">
            <a:avLst/>
          </a:prstGeom>
        </p:spPr>
      </p:pic>
      <p:pic>
        <p:nvPicPr>
          <p:cNvPr id="40" name="Picture 39" descr="redfox.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20236" y="608747"/>
            <a:ext cx="1078329" cy="809604"/>
          </a:xfrm>
          <a:prstGeom prst="rect">
            <a:avLst/>
          </a:prstGeom>
        </p:spPr>
      </p:pic>
      <p:pic>
        <p:nvPicPr>
          <p:cNvPr id="41" name="Picture 40" descr="coyote-snow-mia-mcpherson-9073.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378375" y="816312"/>
            <a:ext cx="750202" cy="474879"/>
          </a:xfrm>
          <a:prstGeom prst="rect">
            <a:avLst/>
          </a:prstGeom>
        </p:spPr>
      </p:pic>
      <p:pic>
        <p:nvPicPr>
          <p:cNvPr id="42" name="Picture 41" descr="marten.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64181" y="902897"/>
            <a:ext cx="787553" cy="289502"/>
          </a:xfrm>
          <a:prstGeom prst="rect">
            <a:avLst/>
          </a:prstGeom>
        </p:spPr>
      </p:pic>
      <p:pic>
        <p:nvPicPr>
          <p:cNvPr id="43" name="Picture 42" descr="bobcatwithsnowshoehare.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860021" y="782146"/>
            <a:ext cx="836342" cy="499918"/>
          </a:xfrm>
          <a:prstGeom prst="rect">
            <a:avLst/>
          </a:prstGeom>
        </p:spPr>
      </p:pic>
    </p:spTree>
    <p:extLst>
      <p:ext uri="{BB962C8B-B14F-4D97-AF65-F5344CB8AC3E}">
        <p14:creationId xmlns:p14="http://schemas.microsoft.com/office/powerpoint/2010/main" val="288853027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2118" y="150925"/>
            <a:ext cx="7951666" cy="830997"/>
          </a:xfrm>
          <a:prstGeom prst="rect">
            <a:avLst/>
          </a:prstGeom>
          <a:noFill/>
        </p:spPr>
        <p:txBody>
          <a:bodyPr wrap="none" rtlCol="0">
            <a:spAutoFit/>
          </a:bodyPr>
          <a:lstStyle/>
          <a:p>
            <a:pPr algn="ctr"/>
            <a:r>
              <a:rPr lang="en-US" sz="2400" b="1" dirty="0" smtClean="0"/>
              <a:t>Limit Cycles at Different Levels of Max Generalist Predation:</a:t>
            </a:r>
          </a:p>
          <a:p>
            <a:pPr algn="ctr"/>
            <a:r>
              <a:rPr lang="en-US" sz="2400" b="1" dirty="0" smtClean="0"/>
              <a:t>Single Good Patch</a:t>
            </a:r>
          </a:p>
        </p:txBody>
      </p:sp>
      <p:pic>
        <p:nvPicPr>
          <p:cNvPr id="2" name="Picture 1" descr="Middle_D1_changeaxi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0432" y="1161216"/>
            <a:ext cx="5123137" cy="4553901"/>
          </a:xfrm>
          <a:prstGeom prst="rect">
            <a:avLst/>
          </a:prstGeom>
        </p:spPr>
      </p:pic>
      <p:sp>
        <p:nvSpPr>
          <p:cNvPr id="5" name="TextBox 4"/>
          <p:cNvSpPr txBox="1"/>
          <p:nvPr/>
        </p:nvSpPr>
        <p:spPr>
          <a:xfrm>
            <a:off x="5311817" y="4125880"/>
            <a:ext cx="1464235" cy="307777"/>
          </a:xfrm>
          <a:prstGeom prst="rect">
            <a:avLst/>
          </a:prstGeom>
          <a:noFill/>
        </p:spPr>
        <p:txBody>
          <a:bodyPr wrap="square" rtlCol="0">
            <a:spAutoFit/>
          </a:bodyPr>
          <a:lstStyle/>
          <a:p>
            <a:r>
              <a:rPr lang="en-US" sz="1400" b="1" dirty="0" smtClean="0"/>
              <a:t>Predation Rate</a:t>
            </a:r>
            <a:endParaRPr lang="en-US" sz="1400" b="1" dirty="0"/>
          </a:p>
        </p:txBody>
      </p:sp>
      <p:sp>
        <p:nvSpPr>
          <p:cNvPr id="3" name="TextBox 2"/>
          <p:cNvSpPr txBox="1"/>
          <p:nvPr/>
        </p:nvSpPr>
        <p:spPr>
          <a:xfrm>
            <a:off x="317471" y="5849041"/>
            <a:ext cx="7746982" cy="830997"/>
          </a:xfrm>
          <a:prstGeom prst="rect">
            <a:avLst/>
          </a:prstGeom>
          <a:noFill/>
        </p:spPr>
        <p:txBody>
          <a:bodyPr wrap="none" rtlCol="0">
            <a:spAutoFit/>
          </a:bodyPr>
          <a:lstStyle/>
          <a:p>
            <a:r>
              <a:rPr lang="en-US" sz="2400" dirty="0" smtClean="0"/>
              <a:t>Oscillations stop around </a:t>
            </a:r>
            <a:r>
              <a:rPr lang="en-US" sz="2400" b="1" dirty="0"/>
              <a:t>γ</a:t>
            </a:r>
            <a:r>
              <a:rPr lang="en-US" sz="2400" dirty="0" smtClean="0"/>
              <a:t>=.5 hares/ha/yr.</a:t>
            </a:r>
          </a:p>
          <a:p>
            <a:r>
              <a:rPr lang="en-US" sz="2400" dirty="0" smtClean="0"/>
              <a:t>Estimates from Kluane study put </a:t>
            </a:r>
            <a:r>
              <a:rPr lang="en-US" sz="2400" b="1" dirty="0" smtClean="0"/>
              <a:t>γ </a:t>
            </a:r>
            <a:r>
              <a:rPr lang="en-US" sz="2400" dirty="0" smtClean="0"/>
              <a:t>between .1-2 hares/ha/</a:t>
            </a:r>
            <a:r>
              <a:rPr lang="en-US" sz="2400" dirty="0" err="1" smtClean="0"/>
              <a:t>yr</a:t>
            </a:r>
            <a:endParaRPr lang="en-US" sz="2400" dirty="0"/>
          </a:p>
        </p:txBody>
      </p:sp>
    </p:spTree>
    <p:extLst>
      <p:ext uri="{BB962C8B-B14F-4D97-AF65-F5344CB8AC3E}">
        <p14:creationId xmlns:p14="http://schemas.microsoft.com/office/powerpoint/2010/main" val="296784288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1443455" y="119550"/>
            <a:ext cx="6257091" cy="461665"/>
          </a:xfrm>
          <a:prstGeom prst="rect">
            <a:avLst/>
          </a:prstGeom>
          <a:noFill/>
        </p:spPr>
        <p:txBody>
          <a:bodyPr wrap="none" rtlCol="0">
            <a:spAutoFit/>
          </a:bodyPr>
          <a:lstStyle/>
          <a:p>
            <a:r>
              <a:rPr lang="en-US" sz="2400" b="1" dirty="0" smtClean="0"/>
              <a:t>Cycle Probes Vs. Max Generalist Predation Rate</a:t>
            </a:r>
            <a:endParaRPr lang="en-US" sz="2400" b="1" dirty="0"/>
          </a:p>
        </p:txBody>
      </p:sp>
      <p:sp>
        <p:nvSpPr>
          <p:cNvPr id="38" name="TextBox 37"/>
          <p:cNvSpPr txBox="1"/>
          <p:nvPr/>
        </p:nvSpPr>
        <p:spPr>
          <a:xfrm>
            <a:off x="6488164" y="1241415"/>
            <a:ext cx="1123675" cy="400110"/>
          </a:xfrm>
          <a:prstGeom prst="rect">
            <a:avLst/>
          </a:prstGeom>
          <a:noFill/>
        </p:spPr>
        <p:txBody>
          <a:bodyPr wrap="none" rtlCol="0">
            <a:spAutoFit/>
          </a:bodyPr>
          <a:lstStyle/>
          <a:p>
            <a:r>
              <a:rPr lang="en-US" sz="2000" b="1" dirty="0" smtClean="0"/>
              <a:t>Predator</a:t>
            </a:r>
            <a:endParaRPr lang="en-US" sz="2000" b="1" dirty="0"/>
          </a:p>
        </p:txBody>
      </p: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bwMode="auto">
          <a:xfrm>
            <a:off x="463838" y="1761697"/>
            <a:ext cx="4123817" cy="3440205"/>
          </a:xfrm>
          <a:prstGeom prst="rect">
            <a:avLst/>
          </a:prstGeom>
          <a:noFill/>
          <a:ln>
            <a:noFill/>
          </a:ln>
        </p:spPr>
      </p:pic>
      <p:pic>
        <p:nvPicPr>
          <p:cNvPr id="11" name="Picture 10"/>
          <p:cNvPicPr/>
          <p:nvPr/>
        </p:nvPicPr>
        <p:blipFill>
          <a:blip r:embed="rId4">
            <a:extLst>
              <a:ext uri="{28A0092B-C50C-407E-A947-70E740481C1C}">
                <a14:useLocalDpi xmlns:a14="http://schemas.microsoft.com/office/drawing/2010/main" val="0"/>
              </a:ext>
            </a:extLst>
          </a:blip>
          <a:stretch>
            <a:fillRect/>
          </a:stretch>
        </p:blipFill>
        <p:spPr bwMode="auto">
          <a:xfrm>
            <a:off x="4950861" y="1761698"/>
            <a:ext cx="3870230" cy="3440205"/>
          </a:xfrm>
          <a:prstGeom prst="rect">
            <a:avLst/>
          </a:prstGeom>
          <a:noFill/>
          <a:ln>
            <a:noFill/>
          </a:ln>
        </p:spPr>
      </p:pic>
      <p:sp>
        <p:nvSpPr>
          <p:cNvPr id="6" name="TextBox 5"/>
          <p:cNvSpPr txBox="1"/>
          <p:nvPr/>
        </p:nvSpPr>
        <p:spPr>
          <a:xfrm>
            <a:off x="2204150" y="1241415"/>
            <a:ext cx="662937" cy="400110"/>
          </a:xfrm>
          <a:prstGeom prst="rect">
            <a:avLst/>
          </a:prstGeom>
          <a:noFill/>
        </p:spPr>
        <p:txBody>
          <a:bodyPr wrap="none" rtlCol="0">
            <a:spAutoFit/>
          </a:bodyPr>
          <a:lstStyle/>
          <a:p>
            <a:r>
              <a:rPr lang="en-US" sz="2000" b="1" dirty="0" smtClean="0"/>
              <a:t>Prey</a:t>
            </a:r>
            <a:endParaRPr lang="en-US" sz="2000" b="1" dirty="0"/>
          </a:p>
        </p:txBody>
      </p:sp>
    </p:spTree>
    <p:extLst>
      <p:ext uri="{BB962C8B-B14F-4D97-AF65-F5344CB8AC3E}">
        <p14:creationId xmlns:p14="http://schemas.microsoft.com/office/powerpoint/2010/main" val="68466983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1121702" y="268960"/>
            <a:ext cx="6900597" cy="461665"/>
          </a:xfrm>
          <a:prstGeom prst="rect">
            <a:avLst/>
          </a:prstGeom>
          <a:noFill/>
        </p:spPr>
        <p:txBody>
          <a:bodyPr wrap="none" rtlCol="0">
            <a:spAutoFit/>
          </a:bodyPr>
          <a:lstStyle/>
          <a:p>
            <a:r>
              <a:rPr lang="en-US" sz="2400" b="1" dirty="0" smtClean="0"/>
              <a:t>Prey Cycle Probes Vs. Max Generalist Predation Rate</a:t>
            </a:r>
            <a:endParaRPr lang="en-US" sz="2400" b="1" dirty="0"/>
          </a:p>
        </p:txBody>
      </p: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bwMode="auto">
          <a:xfrm>
            <a:off x="1269552" y="1082876"/>
            <a:ext cx="6604897" cy="5509992"/>
          </a:xfrm>
          <a:prstGeom prst="rect">
            <a:avLst/>
          </a:prstGeom>
          <a:noFill/>
          <a:ln>
            <a:noFill/>
          </a:ln>
        </p:spPr>
      </p:pic>
      <p:sp>
        <p:nvSpPr>
          <p:cNvPr id="8" name="TextBox 7"/>
          <p:cNvSpPr txBox="1"/>
          <p:nvPr/>
        </p:nvSpPr>
        <p:spPr>
          <a:xfrm>
            <a:off x="3737668" y="2634445"/>
            <a:ext cx="559568" cy="338554"/>
          </a:xfrm>
          <a:prstGeom prst="rect">
            <a:avLst/>
          </a:prstGeom>
          <a:noFill/>
        </p:spPr>
        <p:txBody>
          <a:bodyPr wrap="none" rtlCol="0">
            <a:spAutoFit/>
          </a:bodyPr>
          <a:lstStyle/>
          <a:p>
            <a:r>
              <a:rPr lang="en-US" sz="1600" b="1" dirty="0" smtClean="0"/>
              <a:t>Max</a:t>
            </a:r>
            <a:endParaRPr lang="en-US" sz="1600" b="1" dirty="0"/>
          </a:p>
        </p:txBody>
      </p:sp>
      <p:sp>
        <p:nvSpPr>
          <p:cNvPr id="9" name="TextBox 8"/>
          <p:cNvSpPr txBox="1"/>
          <p:nvPr/>
        </p:nvSpPr>
        <p:spPr>
          <a:xfrm>
            <a:off x="3779145" y="5494085"/>
            <a:ext cx="518091" cy="338554"/>
          </a:xfrm>
          <a:prstGeom prst="rect">
            <a:avLst/>
          </a:prstGeom>
          <a:noFill/>
        </p:spPr>
        <p:txBody>
          <a:bodyPr wrap="none" rtlCol="0">
            <a:spAutoFit/>
          </a:bodyPr>
          <a:lstStyle/>
          <a:p>
            <a:r>
              <a:rPr lang="en-US" sz="1600" b="1" dirty="0" smtClean="0"/>
              <a:t>Avg</a:t>
            </a:r>
            <a:endParaRPr lang="en-US" sz="1600" b="1" dirty="0"/>
          </a:p>
        </p:txBody>
      </p:sp>
      <p:sp>
        <p:nvSpPr>
          <p:cNvPr id="11" name="TextBox 10"/>
          <p:cNvSpPr txBox="1"/>
          <p:nvPr/>
        </p:nvSpPr>
        <p:spPr>
          <a:xfrm>
            <a:off x="7046213" y="2634445"/>
            <a:ext cx="524503" cy="338554"/>
          </a:xfrm>
          <a:prstGeom prst="rect">
            <a:avLst/>
          </a:prstGeom>
          <a:noFill/>
        </p:spPr>
        <p:txBody>
          <a:bodyPr wrap="none" rtlCol="0">
            <a:spAutoFit/>
          </a:bodyPr>
          <a:lstStyle/>
          <a:p>
            <a:r>
              <a:rPr lang="en-US" sz="1600" b="1" dirty="0" smtClean="0"/>
              <a:t>Min</a:t>
            </a:r>
            <a:endParaRPr lang="en-US" sz="1600" b="1" dirty="0"/>
          </a:p>
        </p:txBody>
      </p:sp>
      <p:sp>
        <p:nvSpPr>
          <p:cNvPr id="12" name="TextBox 11"/>
          <p:cNvSpPr txBox="1"/>
          <p:nvPr/>
        </p:nvSpPr>
        <p:spPr>
          <a:xfrm>
            <a:off x="7046213" y="5498558"/>
            <a:ext cx="598842" cy="338554"/>
          </a:xfrm>
          <a:prstGeom prst="rect">
            <a:avLst/>
          </a:prstGeom>
          <a:noFill/>
        </p:spPr>
        <p:txBody>
          <a:bodyPr wrap="none" rtlCol="0">
            <a:spAutoFit/>
          </a:bodyPr>
          <a:lstStyle/>
          <a:p>
            <a:r>
              <a:rPr lang="en-US" sz="1600" b="1" dirty="0" smtClean="0"/>
              <a:t>Amp</a:t>
            </a:r>
            <a:endParaRPr lang="en-US" sz="1600" b="1" dirty="0"/>
          </a:p>
        </p:txBody>
      </p:sp>
    </p:spTree>
    <p:extLst>
      <p:ext uri="{BB962C8B-B14F-4D97-AF65-F5344CB8AC3E}">
        <p14:creationId xmlns:p14="http://schemas.microsoft.com/office/powerpoint/2010/main" val="375969096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71193" y="2255365"/>
            <a:ext cx="7201614" cy="1569660"/>
          </a:xfrm>
          <a:prstGeom prst="rect">
            <a:avLst/>
          </a:prstGeom>
          <a:noFill/>
        </p:spPr>
        <p:txBody>
          <a:bodyPr wrap="square" rtlCol="0">
            <a:spAutoFit/>
          </a:bodyPr>
          <a:lstStyle/>
          <a:p>
            <a:pPr algn="ctr"/>
            <a:r>
              <a:rPr lang="en-US" sz="3200" b="1" dirty="0" smtClean="0"/>
              <a:t>PERTURB NORTHERN BASELINE WITH HABITAT FRAGMENTATION AND GENERALIST PREDATORS</a:t>
            </a:r>
            <a:endParaRPr lang="en-US" sz="3200" b="1" dirty="0"/>
          </a:p>
        </p:txBody>
      </p:sp>
    </p:spTree>
    <p:extLst>
      <p:ext uri="{BB962C8B-B14F-4D97-AF65-F5344CB8AC3E}">
        <p14:creationId xmlns:p14="http://schemas.microsoft.com/office/powerpoint/2010/main" val="168914252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7870" y="1409801"/>
            <a:ext cx="279156" cy="196638"/>
          </a:xfrm>
          <a:prstGeom prst="rect">
            <a:avLst/>
          </a:prstGeom>
          <a:ln>
            <a:noFill/>
          </a:ln>
        </p:spPr>
      </p:pic>
      <p:pic>
        <p:nvPicPr>
          <p:cNvPr id="28" name="Picture 27" descr="52-19a-PopCycleHareLynxPho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0283" y="1577881"/>
            <a:ext cx="761832" cy="299737"/>
          </a:xfrm>
          <a:prstGeom prst="rect">
            <a:avLst/>
          </a:prstGeom>
        </p:spPr>
      </p:pic>
      <p:cxnSp>
        <p:nvCxnSpPr>
          <p:cNvPr id="61" name="Straight Connector 60"/>
          <p:cNvCxnSpPr/>
          <p:nvPr/>
        </p:nvCxnSpPr>
        <p:spPr>
          <a:xfrm>
            <a:off x="1019048" y="747157"/>
            <a:ext cx="7399860" cy="0"/>
          </a:xfrm>
          <a:prstGeom prst="line">
            <a:avLst/>
          </a:prstGeom>
          <a:ln>
            <a:solidFill>
              <a:srgbClr val="00A500"/>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1044385" y="1951209"/>
            <a:ext cx="7399860" cy="0"/>
          </a:xfrm>
          <a:prstGeom prst="line">
            <a:avLst/>
          </a:prstGeom>
          <a:ln>
            <a:solidFill>
              <a:srgbClr val="00A500"/>
            </a:solidFill>
          </a:ln>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a:xfrm>
            <a:off x="6962917" y="1953820"/>
            <a:ext cx="148132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909258" y="1953820"/>
            <a:ext cx="148132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017031" y="1953820"/>
            <a:ext cx="148132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017031" y="751480"/>
            <a:ext cx="148132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937580" y="751480"/>
            <a:ext cx="148132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903526" y="746396"/>
            <a:ext cx="148132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38" name="Picture 37" descr="52-19a-PopCycleHareLynxPho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82869" y="1577881"/>
            <a:ext cx="761831" cy="299737"/>
          </a:xfrm>
          <a:prstGeom prst="rect">
            <a:avLst/>
          </a:prstGeom>
        </p:spPr>
      </p:pic>
      <p:pic>
        <p:nvPicPr>
          <p:cNvPr id="41" name="Picture 40"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557193" y="1418992"/>
            <a:ext cx="267496" cy="188425"/>
          </a:xfrm>
          <a:prstGeom prst="rect">
            <a:avLst/>
          </a:prstGeom>
          <a:ln>
            <a:noFill/>
          </a:ln>
        </p:spPr>
      </p:pic>
      <p:cxnSp>
        <p:nvCxnSpPr>
          <p:cNvPr id="42" name="Straight Arrow Connector 41"/>
          <p:cNvCxnSpPr/>
          <p:nvPr/>
        </p:nvCxnSpPr>
        <p:spPr>
          <a:xfrm>
            <a:off x="4914484" y="2201868"/>
            <a:ext cx="47037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504453" y="2017202"/>
            <a:ext cx="312906" cy="369332"/>
          </a:xfrm>
          <a:prstGeom prst="rect">
            <a:avLst/>
          </a:prstGeom>
          <a:noFill/>
        </p:spPr>
        <p:txBody>
          <a:bodyPr wrap="none" rtlCol="0">
            <a:spAutoFit/>
          </a:bodyPr>
          <a:lstStyle/>
          <a:p>
            <a:r>
              <a:rPr lang="en-US" dirty="0" smtClean="0"/>
              <a:t>B</a:t>
            </a:r>
            <a:endParaRPr lang="en-US" dirty="0"/>
          </a:p>
        </p:txBody>
      </p:sp>
      <p:sp>
        <p:nvSpPr>
          <p:cNvPr id="46" name="TextBox 45"/>
          <p:cNvSpPr txBox="1"/>
          <p:nvPr/>
        </p:nvSpPr>
        <p:spPr>
          <a:xfrm>
            <a:off x="1564699" y="2026609"/>
            <a:ext cx="312906" cy="369332"/>
          </a:xfrm>
          <a:prstGeom prst="rect">
            <a:avLst/>
          </a:prstGeom>
          <a:noFill/>
        </p:spPr>
        <p:txBody>
          <a:bodyPr wrap="none" rtlCol="0">
            <a:spAutoFit/>
          </a:bodyPr>
          <a:lstStyle/>
          <a:p>
            <a:r>
              <a:rPr lang="en-US" dirty="0" smtClean="0"/>
              <a:t>B</a:t>
            </a:r>
            <a:endParaRPr lang="en-US" dirty="0"/>
          </a:p>
        </p:txBody>
      </p:sp>
      <p:sp>
        <p:nvSpPr>
          <p:cNvPr id="47" name="TextBox 46"/>
          <p:cNvSpPr txBox="1"/>
          <p:nvPr/>
        </p:nvSpPr>
        <p:spPr>
          <a:xfrm>
            <a:off x="7560134" y="2017202"/>
            <a:ext cx="312906" cy="369332"/>
          </a:xfrm>
          <a:prstGeom prst="rect">
            <a:avLst/>
          </a:prstGeom>
          <a:noFill/>
        </p:spPr>
        <p:txBody>
          <a:bodyPr wrap="none" rtlCol="0">
            <a:spAutoFit/>
          </a:bodyPr>
          <a:lstStyle/>
          <a:p>
            <a:r>
              <a:rPr lang="en-US" dirty="0" smtClean="0"/>
              <a:t>B</a:t>
            </a:r>
            <a:endParaRPr lang="en-US" dirty="0"/>
          </a:p>
        </p:txBody>
      </p:sp>
      <p:sp>
        <p:nvSpPr>
          <p:cNvPr id="48" name="TextBox 47"/>
          <p:cNvSpPr txBox="1"/>
          <p:nvPr/>
        </p:nvSpPr>
        <p:spPr>
          <a:xfrm>
            <a:off x="3080768" y="2017202"/>
            <a:ext cx="330289" cy="369332"/>
          </a:xfrm>
          <a:prstGeom prst="rect">
            <a:avLst/>
          </a:prstGeom>
          <a:noFill/>
        </p:spPr>
        <p:txBody>
          <a:bodyPr wrap="none" rtlCol="0">
            <a:spAutoFit/>
          </a:bodyPr>
          <a:lstStyle/>
          <a:p>
            <a:r>
              <a:rPr lang="en-US" dirty="0"/>
              <a:t>G</a:t>
            </a:r>
          </a:p>
        </p:txBody>
      </p:sp>
      <p:sp>
        <p:nvSpPr>
          <p:cNvPr id="49" name="TextBox 48"/>
          <p:cNvSpPr txBox="1"/>
          <p:nvPr/>
        </p:nvSpPr>
        <p:spPr>
          <a:xfrm>
            <a:off x="6042220" y="2010407"/>
            <a:ext cx="330289" cy="369332"/>
          </a:xfrm>
          <a:prstGeom prst="rect">
            <a:avLst/>
          </a:prstGeom>
          <a:noFill/>
        </p:spPr>
        <p:txBody>
          <a:bodyPr wrap="none" rtlCol="0">
            <a:spAutoFit/>
          </a:bodyPr>
          <a:lstStyle/>
          <a:p>
            <a:r>
              <a:rPr lang="en-US" dirty="0"/>
              <a:t>G</a:t>
            </a:r>
          </a:p>
        </p:txBody>
      </p:sp>
      <p:cxnSp>
        <p:nvCxnSpPr>
          <p:cNvPr id="60" name="Straight Arrow Connector 59"/>
          <p:cNvCxnSpPr/>
          <p:nvPr/>
        </p:nvCxnSpPr>
        <p:spPr>
          <a:xfrm>
            <a:off x="2027989" y="2192459"/>
            <a:ext cx="47037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H="1">
            <a:off x="3909258" y="2192459"/>
            <a:ext cx="47037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H="1">
            <a:off x="6962917" y="2201868"/>
            <a:ext cx="47037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43" name="Picture 42"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2417" y="1412332"/>
            <a:ext cx="279156" cy="196638"/>
          </a:xfrm>
          <a:prstGeom prst="rect">
            <a:avLst/>
          </a:prstGeom>
          <a:ln>
            <a:noFill/>
          </a:ln>
        </p:spPr>
      </p:pic>
      <p:pic>
        <p:nvPicPr>
          <p:cNvPr id="44" name="Picture 43" descr="52-19a-PopCycleHareLynxPho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4830" y="1580412"/>
            <a:ext cx="761832" cy="299737"/>
          </a:xfrm>
          <a:prstGeom prst="rect">
            <a:avLst/>
          </a:prstGeom>
        </p:spPr>
      </p:pic>
      <p:pic>
        <p:nvPicPr>
          <p:cNvPr id="45" name="Picture 44" descr="52-19a-PopCycleHareLynxPho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47416" y="1580412"/>
            <a:ext cx="761831" cy="299737"/>
          </a:xfrm>
          <a:prstGeom prst="rect">
            <a:avLst/>
          </a:prstGeom>
        </p:spPr>
      </p:pic>
      <p:pic>
        <p:nvPicPr>
          <p:cNvPr id="51" name="Picture 50"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21740" y="1421523"/>
            <a:ext cx="267496" cy="188425"/>
          </a:xfrm>
          <a:prstGeom prst="rect">
            <a:avLst/>
          </a:prstGeom>
          <a:ln>
            <a:noFill/>
          </a:ln>
        </p:spPr>
      </p:pic>
      <p:sp>
        <p:nvSpPr>
          <p:cNvPr id="33" name="TextBox 32"/>
          <p:cNvSpPr txBox="1"/>
          <p:nvPr/>
        </p:nvSpPr>
        <p:spPr>
          <a:xfrm>
            <a:off x="211873" y="99216"/>
            <a:ext cx="8986148" cy="446276"/>
          </a:xfrm>
          <a:prstGeom prst="rect">
            <a:avLst/>
          </a:prstGeom>
          <a:noFill/>
        </p:spPr>
        <p:txBody>
          <a:bodyPr wrap="none" rtlCol="0">
            <a:spAutoFit/>
          </a:bodyPr>
          <a:lstStyle/>
          <a:p>
            <a:pPr algn="ctr"/>
            <a:r>
              <a:rPr lang="en-US" sz="2300" b="1" dirty="0" smtClean="0"/>
              <a:t>Hare-Lynx with Generalist predation and Habitat Fragmentation (South)</a:t>
            </a:r>
            <a:endParaRPr lang="en-US" sz="2300" b="1" dirty="0"/>
          </a:p>
        </p:txBody>
      </p:sp>
      <p:sp>
        <p:nvSpPr>
          <p:cNvPr id="36" name="TextBox 35"/>
          <p:cNvSpPr txBox="1"/>
          <p:nvPr/>
        </p:nvSpPr>
        <p:spPr>
          <a:xfrm>
            <a:off x="8468819" y="1769612"/>
            <a:ext cx="304478" cy="369332"/>
          </a:xfrm>
          <a:prstGeom prst="rect">
            <a:avLst/>
          </a:prstGeom>
          <a:noFill/>
        </p:spPr>
        <p:txBody>
          <a:bodyPr wrap="none" rtlCol="0">
            <a:spAutoFit/>
          </a:bodyPr>
          <a:lstStyle/>
          <a:p>
            <a:r>
              <a:rPr lang="en-US" dirty="0" smtClean="0"/>
              <a:t>X</a:t>
            </a:r>
            <a:endParaRPr lang="en-US" dirty="0"/>
          </a:p>
        </p:txBody>
      </p:sp>
      <p:sp>
        <p:nvSpPr>
          <p:cNvPr id="37" name="TextBox 36"/>
          <p:cNvSpPr txBox="1"/>
          <p:nvPr/>
        </p:nvSpPr>
        <p:spPr>
          <a:xfrm>
            <a:off x="937768" y="1909716"/>
            <a:ext cx="301660" cy="369332"/>
          </a:xfrm>
          <a:prstGeom prst="rect">
            <a:avLst/>
          </a:prstGeom>
          <a:noFill/>
        </p:spPr>
        <p:txBody>
          <a:bodyPr wrap="none" rtlCol="0">
            <a:spAutoFit/>
          </a:bodyPr>
          <a:lstStyle/>
          <a:p>
            <a:r>
              <a:rPr lang="en-US" dirty="0" smtClean="0"/>
              <a:t>0</a:t>
            </a:r>
            <a:endParaRPr lang="en-US" dirty="0"/>
          </a:p>
        </p:txBody>
      </p:sp>
      <p:sp>
        <p:nvSpPr>
          <p:cNvPr id="39" name="TextBox 38"/>
          <p:cNvSpPr txBox="1"/>
          <p:nvPr/>
        </p:nvSpPr>
        <p:spPr>
          <a:xfrm>
            <a:off x="8181561" y="1909716"/>
            <a:ext cx="383009" cy="369332"/>
          </a:xfrm>
          <a:prstGeom prst="rect">
            <a:avLst/>
          </a:prstGeom>
          <a:noFill/>
        </p:spPr>
        <p:txBody>
          <a:bodyPr wrap="none" rtlCol="0">
            <a:spAutoFit/>
          </a:bodyPr>
          <a:lstStyle/>
          <a:p>
            <a:r>
              <a:rPr lang="en-US" dirty="0" smtClean="0">
                <a:latin typeface="Monotype Corsiva"/>
                <a:cs typeface="Monotype Corsiva"/>
              </a:rPr>
              <a:t>L</a:t>
            </a:r>
            <a:endParaRPr lang="en-US" dirty="0">
              <a:latin typeface="Monotype Corsiva"/>
              <a:cs typeface="Monotype Corsiva"/>
            </a:endParaRPr>
          </a:p>
        </p:txBody>
      </p:sp>
      <p:graphicFrame>
        <p:nvGraphicFramePr>
          <p:cNvPr id="40" name="Object 39"/>
          <p:cNvGraphicFramePr>
            <a:graphicFrameLocks noChangeAspect="1"/>
          </p:cNvGraphicFramePr>
          <p:nvPr>
            <p:extLst>
              <p:ext uri="{D42A27DB-BD31-4B8C-83A1-F6EECF244321}">
                <p14:modId xmlns:p14="http://schemas.microsoft.com/office/powerpoint/2010/main" val="3534927879"/>
              </p:ext>
            </p:extLst>
          </p:nvPr>
        </p:nvGraphicFramePr>
        <p:xfrm>
          <a:off x="350113" y="2745535"/>
          <a:ext cx="7407276" cy="1651000"/>
        </p:xfrm>
        <a:graphic>
          <a:graphicData uri="http://schemas.openxmlformats.org/presentationml/2006/ole">
            <mc:AlternateContent xmlns:mc="http://schemas.openxmlformats.org/markup-compatibility/2006">
              <mc:Choice xmlns:v="urn:schemas-microsoft-com:vml" Requires="v">
                <p:oleObj spid="_x0000_s1828" name="Equation" r:id="rId6" imgW="3987800" imgH="889000" progId="Equation.DSMT4">
                  <p:embed/>
                </p:oleObj>
              </mc:Choice>
              <mc:Fallback>
                <p:oleObj name="Equation" r:id="rId6" imgW="3987800" imgH="889000" progId="Equation.DSMT4">
                  <p:embed/>
                  <p:pic>
                    <p:nvPicPr>
                      <p:cNvPr id="0" name=""/>
                      <p:cNvPicPr/>
                      <p:nvPr/>
                    </p:nvPicPr>
                    <p:blipFill>
                      <a:blip r:embed="rId7"/>
                      <a:stretch>
                        <a:fillRect/>
                      </a:stretch>
                    </p:blipFill>
                    <p:spPr>
                      <a:xfrm>
                        <a:off x="350113" y="2745535"/>
                        <a:ext cx="7407276" cy="1651000"/>
                      </a:xfrm>
                      <a:prstGeom prst="rect">
                        <a:avLst/>
                      </a:prstGeom>
                    </p:spPr>
                  </p:pic>
                </p:oleObj>
              </mc:Fallback>
            </mc:AlternateContent>
          </a:graphicData>
        </a:graphic>
      </p:graphicFrame>
      <p:sp>
        <p:nvSpPr>
          <p:cNvPr id="4" name="TextBox 3"/>
          <p:cNvSpPr txBox="1"/>
          <p:nvPr/>
        </p:nvSpPr>
        <p:spPr>
          <a:xfrm>
            <a:off x="350113" y="4960471"/>
            <a:ext cx="6776828" cy="1200328"/>
          </a:xfrm>
          <a:prstGeom prst="rect">
            <a:avLst/>
          </a:prstGeom>
          <a:noFill/>
        </p:spPr>
        <p:txBody>
          <a:bodyPr wrap="square" rtlCol="0">
            <a:spAutoFit/>
          </a:bodyPr>
          <a:lstStyle/>
          <a:p>
            <a:pPr marL="285750" indent="-285750">
              <a:buFont typeface="Arial"/>
              <a:buChar char="•"/>
            </a:pPr>
            <a:r>
              <a:rPr lang="en-US" sz="2400" dirty="0" smtClean="0"/>
              <a:t>Generalists numerically stable throughout domain</a:t>
            </a:r>
          </a:p>
          <a:p>
            <a:pPr marL="285750" indent="-285750">
              <a:buFont typeface="Arial"/>
              <a:buChar char="•"/>
            </a:pPr>
            <a:r>
              <a:rPr lang="en-US" sz="2400" dirty="0" smtClean="0"/>
              <a:t>Hare and lynx drawn toward good patches</a:t>
            </a:r>
          </a:p>
          <a:p>
            <a:pPr marL="285750" indent="-285750">
              <a:buFont typeface="Arial"/>
              <a:buChar char="•"/>
            </a:pPr>
            <a:r>
              <a:rPr lang="en-US" sz="2400" dirty="0" smtClean="0"/>
              <a:t>Simultaneously increase γ </a:t>
            </a:r>
            <a:r>
              <a:rPr lang="en-US" sz="2400" dirty="0"/>
              <a:t>and </a:t>
            </a:r>
            <a:r>
              <a:rPr lang="en-US" sz="2400" dirty="0" smtClean="0"/>
              <a:t>fragmentation</a:t>
            </a:r>
            <a:endParaRPr lang="en-US" sz="2400" dirty="0"/>
          </a:p>
        </p:txBody>
      </p:sp>
      <p:graphicFrame>
        <p:nvGraphicFramePr>
          <p:cNvPr id="5" name="Object 4"/>
          <p:cNvGraphicFramePr>
            <a:graphicFrameLocks noChangeAspect="1"/>
          </p:cNvGraphicFramePr>
          <p:nvPr>
            <p:extLst>
              <p:ext uri="{D42A27DB-BD31-4B8C-83A1-F6EECF244321}">
                <p14:modId xmlns:p14="http://schemas.microsoft.com/office/powerpoint/2010/main" val="757867442"/>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1829" name="Equation" r:id="rId8" imgW="114300" imgH="165100" progId="Equation.DSMT4">
                  <p:embed/>
                </p:oleObj>
              </mc:Choice>
              <mc:Fallback>
                <p:oleObj name="Equation" r:id="rId8" imgW="114300" imgH="165100" progId="Equation.DSMT4">
                  <p:embed/>
                  <p:pic>
                    <p:nvPicPr>
                      <p:cNvPr id="0" name=""/>
                      <p:cNvPicPr/>
                      <p:nvPr/>
                    </p:nvPicPr>
                    <p:blipFill>
                      <a:blip r:embed="rId9"/>
                      <a:stretch>
                        <a:fillRect/>
                      </a:stretch>
                    </p:blipFill>
                    <p:spPr>
                      <a:xfrm>
                        <a:off x="4514850" y="3346450"/>
                        <a:ext cx="114300" cy="165100"/>
                      </a:xfrm>
                      <a:prstGeom prst="rect">
                        <a:avLst/>
                      </a:prstGeom>
                    </p:spPr>
                  </p:pic>
                </p:oleObj>
              </mc:Fallback>
            </mc:AlternateContent>
          </a:graphicData>
        </a:graphic>
      </p:graphicFrame>
      <p:pic>
        <p:nvPicPr>
          <p:cNvPr id="52" name="Picture 51" descr="Great Horned Owl1 copy.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805915" y="829913"/>
            <a:ext cx="715219" cy="304499"/>
          </a:xfrm>
          <a:prstGeom prst="rect">
            <a:avLst/>
          </a:prstGeom>
        </p:spPr>
      </p:pic>
      <p:pic>
        <p:nvPicPr>
          <p:cNvPr id="53" name="Picture 52" descr="graywolf.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2419" y="798158"/>
            <a:ext cx="326482" cy="393851"/>
          </a:xfrm>
          <a:prstGeom prst="rect">
            <a:avLst/>
          </a:prstGeom>
        </p:spPr>
      </p:pic>
      <p:pic>
        <p:nvPicPr>
          <p:cNvPr id="54" name="Picture 53" descr="redfox.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94884" y="681027"/>
            <a:ext cx="790254" cy="593319"/>
          </a:xfrm>
          <a:prstGeom prst="rect">
            <a:avLst/>
          </a:prstGeom>
        </p:spPr>
      </p:pic>
      <p:pic>
        <p:nvPicPr>
          <p:cNvPr id="55" name="Picture 54" descr="coyote-snow-mia-mcpherson-9073.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777439" y="873877"/>
            <a:ext cx="549786" cy="348015"/>
          </a:xfrm>
          <a:prstGeom prst="rect">
            <a:avLst/>
          </a:prstGeom>
        </p:spPr>
      </p:pic>
      <p:pic>
        <p:nvPicPr>
          <p:cNvPr id="57" name="Picture 56" descr="marten.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77810" y="940820"/>
            <a:ext cx="577159" cy="212162"/>
          </a:xfrm>
          <a:prstGeom prst="rect">
            <a:avLst/>
          </a:prstGeom>
        </p:spPr>
      </p:pic>
      <p:pic>
        <p:nvPicPr>
          <p:cNvPr id="58" name="Picture 57" descr="bobcatwithsnowshoehar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19964" y="846399"/>
            <a:ext cx="612914" cy="366365"/>
          </a:xfrm>
          <a:prstGeom prst="rect">
            <a:avLst/>
          </a:prstGeom>
        </p:spPr>
      </p:pic>
    </p:spTree>
    <p:extLst>
      <p:ext uri="{BB962C8B-B14F-4D97-AF65-F5344CB8AC3E}">
        <p14:creationId xmlns:p14="http://schemas.microsoft.com/office/powerpoint/2010/main" val="416042265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1862" y="104589"/>
            <a:ext cx="4060276" cy="461665"/>
          </a:xfrm>
          <a:prstGeom prst="rect">
            <a:avLst/>
          </a:prstGeom>
          <a:noFill/>
        </p:spPr>
        <p:txBody>
          <a:bodyPr wrap="none" rtlCol="0">
            <a:spAutoFit/>
          </a:bodyPr>
          <a:lstStyle/>
          <a:p>
            <a:r>
              <a:rPr lang="en-US" sz="2400" b="1" dirty="0" smtClean="0"/>
              <a:t>PREY Amplitude Contour Plot </a:t>
            </a:r>
            <a:endParaRPr lang="en-US" sz="2400" b="1" dirty="0"/>
          </a:p>
        </p:txBody>
      </p:sp>
      <p:pic>
        <p:nvPicPr>
          <p:cNvPr id="7" name="Picture 6" descr="Macintosh HD:Users:vitense:Dropbox:Hares:Programming:Plots:MAY:GenFrag_Contour:PREY:MiddleGood:D1_Amp.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8788" y="755026"/>
            <a:ext cx="6066424" cy="5055353"/>
          </a:xfrm>
          <a:prstGeom prst="rect">
            <a:avLst/>
          </a:prstGeom>
          <a:noFill/>
          <a:ln>
            <a:noFill/>
          </a:ln>
        </p:spPr>
      </p:pic>
      <p:sp>
        <p:nvSpPr>
          <p:cNvPr id="2" name="TextBox 1"/>
          <p:cNvSpPr txBox="1"/>
          <p:nvPr/>
        </p:nvSpPr>
        <p:spPr>
          <a:xfrm>
            <a:off x="7792185" y="2355545"/>
            <a:ext cx="1351815" cy="523220"/>
          </a:xfrm>
          <a:prstGeom prst="rect">
            <a:avLst/>
          </a:prstGeom>
          <a:noFill/>
        </p:spPr>
        <p:txBody>
          <a:bodyPr wrap="square" rtlCol="0">
            <a:spAutoFit/>
          </a:bodyPr>
          <a:lstStyle/>
          <a:p>
            <a:r>
              <a:rPr lang="en-US" sz="2800" b="1" dirty="0" smtClean="0"/>
              <a:t>Stable</a:t>
            </a:r>
            <a:endParaRPr lang="en-US" sz="2800" b="1" dirty="0"/>
          </a:p>
        </p:txBody>
      </p:sp>
      <p:cxnSp>
        <p:nvCxnSpPr>
          <p:cNvPr id="9" name="Straight Arrow Connector 8"/>
          <p:cNvCxnSpPr/>
          <p:nvPr/>
        </p:nvCxnSpPr>
        <p:spPr>
          <a:xfrm flipH="1">
            <a:off x="6655426" y="2657308"/>
            <a:ext cx="10552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 name="TextBox 10"/>
          <p:cNvSpPr txBox="1"/>
          <p:nvPr/>
        </p:nvSpPr>
        <p:spPr>
          <a:xfrm>
            <a:off x="3728033" y="5944070"/>
            <a:ext cx="1878401" cy="430887"/>
          </a:xfrm>
          <a:prstGeom prst="rect">
            <a:avLst/>
          </a:prstGeom>
          <a:noFill/>
        </p:spPr>
        <p:txBody>
          <a:bodyPr wrap="none" rtlCol="0">
            <a:spAutoFit/>
          </a:bodyPr>
          <a:lstStyle/>
          <a:p>
            <a:r>
              <a:rPr lang="en-US" sz="2200" dirty="0" smtClean="0"/>
              <a:t>Fragmentation</a:t>
            </a:r>
            <a:endParaRPr lang="en-US" sz="2200" dirty="0"/>
          </a:p>
        </p:txBody>
      </p:sp>
      <p:cxnSp>
        <p:nvCxnSpPr>
          <p:cNvPr id="12" name="Straight Arrow Connector 11"/>
          <p:cNvCxnSpPr/>
          <p:nvPr/>
        </p:nvCxnSpPr>
        <p:spPr>
          <a:xfrm flipH="1">
            <a:off x="3010855" y="6209710"/>
            <a:ext cx="64247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p:nvPr/>
        </p:nvCxnSpPr>
        <p:spPr>
          <a:xfrm rot="5400000" flipH="1" flipV="1">
            <a:off x="361199" y="2931459"/>
            <a:ext cx="64247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5" name="TextBox 14"/>
          <p:cNvSpPr txBox="1"/>
          <p:nvPr/>
        </p:nvSpPr>
        <p:spPr>
          <a:xfrm>
            <a:off x="44022" y="3282703"/>
            <a:ext cx="1306705" cy="430887"/>
          </a:xfrm>
          <a:prstGeom prst="rect">
            <a:avLst/>
          </a:prstGeom>
          <a:noFill/>
        </p:spPr>
        <p:txBody>
          <a:bodyPr wrap="none" rtlCol="0">
            <a:spAutoFit/>
          </a:bodyPr>
          <a:lstStyle/>
          <a:p>
            <a:r>
              <a:rPr lang="en-US" sz="2200" dirty="0" smtClean="0"/>
              <a:t>Predation</a:t>
            </a:r>
            <a:endParaRPr lang="en-US" sz="2200" dirty="0"/>
          </a:p>
        </p:txBody>
      </p:sp>
    </p:spTree>
    <p:extLst>
      <p:ext uri="{BB962C8B-B14F-4D97-AF65-F5344CB8AC3E}">
        <p14:creationId xmlns:p14="http://schemas.microsoft.com/office/powerpoint/2010/main" val="2049356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809795" y="4318000"/>
            <a:ext cx="2202162" cy="1651622"/>
          </a:xfrm>
          <a:prstGeom prst="rect">
            <a:avLst/>
          </a:prstGeom>
        </p:spPr>
      </p:pic>
      <p:sp>
        <p:nvSpPr>
          <p:cNvPr id="3" name="TextBox 2"/>
          <p:cNvSpPr txBox="1"/>
          <p:nvPr/>
        </p:nvSpPr>
        <p:spPr>
          <a:xfrm>
            <a:off x="5167839" y="6079447"/>
            <a:ext cx="1488170" cy="369332"/>
          </a:xfrm>
          <a:prstGeom prst="rect">
            <a:avLst/>
          </a:prstGeom>
          <a:noFill/>
        </p:spPr>
        <p:txBody>
          <a:bodyPr wrap="none" rtlCol="0">
            <a:spAutoFit/>
          </a:bodyPr>
          <a:lstStyle/>
          <a:p>
            <a:pPr algn="ctr"/>
            <a:r>
              <a:rPr lang="en-US" dirty="0" smtClean="0"/>
              <a:t>Meadow Vole</a:t>
            </a:r>
            <a:endParaRPr lang="en-US" dirty="0"/>
          </a:p>
        </p:txBody>
      </p:sp>
      <p:pic>
        <p:nvPicPr>
          <p:cNvPr id="6" name="Picture 5"/>
          <p:cNvPicPr>
            <a:picLocks noChangeAspect="1"/>
          </p:cNvPicPr>
          <p:nvPr/>
        </p:nvPicPr>
        <p:blipFill>
          <a:blip r:embed="rId4"/>
          <a:stretch>
            <a:fillRect/>
          </a:stretch>
        </p:blipFill>
        <p:spPr>
          <a:xfrm>
            <a:off x="305728" y="4318000"/>
            <a:ext cx="1490132" cy="1651623"/>
          </a:xfrm>
          <a:prstGeom prst="rect">
            <a:avLst/>
          </a:prstGeom>
        </p:spPr>
      </p:pic>
      <p:sp>
        <p:nvSpPr>
          <p:cNvPr id="9" name="TextBox 8"/>
          <p:cNvSpPr txBox="1"/>
          <p:nvPr/>
        </p:nvSpPr>
        <p:spPr>
          <a:xfrm>
            <a:off x="178728" y="124678"/>
            <a:ext cx="8777393" cy="3785652"/>
          </a:xfrm>
          <a:prstGeom prst="rect">
            <a:avLst/>
          </a:prstGeom>
          <a:noFill/>
        </p:spPr>
        <p:txBody>
          <a:bodyPr wrap="square" rtlCol="0">
            <a:spAutoFit/>
          </a:bodyPr>
          <a:lstStyle/>
          <a:p>
            <a:r>
              <a:rPr lang="en-US" sz="2400" b="1" dirty="0" smtClean="0"/>
              <a:t>Many cyclic mammalian species undergo dramatic fluctuations in abundance in north but exhibit damped dynamics in south</a:t>
            </a:r>
          </a:p>
          <a:p>
            <a:endParaRPr lang="en-US" sz="2400" b="1" dirty="0"/>
          </a:p>
          <a:p>
            <a:r>
              <a:rPr lang="en-US" sz="2400" b="1" dirty="0" smtClean="0"/>
              <a:t>Proposed Explanations:</a:t>
            </a:r>
          </a:p>
          <a:p>
            <a:endParaRPr lang="en-US" sz="2400" b="1" dirty="0"/>
          </a:p>
          <a:p>
            <a:pPr marL="342900" indent="-342900">
              <a:buFont typeface="Arial"/>
              <a:buChar char="•"/>
            </a:pPr>
            <a:r>
              <a:rPr lang="en-US" sz="2400" b="1" dirty="0" smtClean="0"/>
              <a:t>Habitat fragmentation or patchiness</a:t>
            </a:r>
            <a:endParaRPr lang="en-US" sz="2400" b="1" dirty="0"/>
          </a:p>
          <a:p>
            <a:endParaRPr lang="en-US" sz="2400" b="1" dirty="0"/>
          </a:p>
          <a:p>
            <a:pPr marL="342900" indent="-342900">
              <a:buFont typeface="Arial"/>
              <a:buChar char="•"/>
            </a:pPr>
            <a:r>
              <a:rPr lang="en-US" sz="2400" b="1" dirty="0"/>
              <a:t>G</a:t>
            </a:r>
            <a:r>
              <a:rPr lang="en-US" sz="2400" b="1" dirty="0" smtClean="0"/>
              <a:t>eneralist predation</a:t>
            </a:r>
          </a:p>
          <a:p>
            <a:endParaRPr lang="en-US" sz="2400" b="1" dirty="0"/>
          </a:p>
          <a:p>
            <a:pPr marL="342900" indent="-342900">
              <a:buFont typeface="Arial"/>
              <a:buChar char="•"/>
            </a:pPr>
            <a:r>
              <a:rPr lang="en-US" sz="2400" b="1" dirty="0" smtClean="0"/>
              <a:t>Availability of alternative prey</a:t>
            </a:r>
          </a:p>
        </p:txBody>
      </p:sp>
      <p:sp>
        <p:nvSpPr>
          <p:cNvPr id="10" name="TextBox 9"/>
          <p:cNvSpPr txBox="1"/>
          <p:nvPr/>
        </p:nvSpPr>
        <p:spPr>
          <a:xfrm>
            <a:off x="305728" y="6079447"/>
            <a:ext cx="1490132" cy="665664"/>
          </a:xfrm>
          <a:prstGeom prst="rect">
            <a:avLst/>
          </a:prstGeom>
          <a:noFill/>
        </p:spPr>
        <p:txBody>
          <a:bodyPr wrap="square" rtlCol="0">
            <a:spAutoFit/>
          </a:bodyPr>
          <a:lstStyle/>
          <a:p>
            <a:pPr algn="ctr"/>
            <a:r>
              <a:rPr lang="en-US" dirty="0" smtClean="0"/>
              <a:t>Black-tailed Jack Rabbit</a:t>
            </a:r>
            <a:endParaRPr lang="en-US" dirty="0"/>
          </a:p>
        </p:txBody>
      </p:sp>
      <p:pic>
        <p:nvPicPr>
          <p:cNvPr id="11" name="Picture 10"/>
          <p:cNvPicPr>
            <a:picLocks noChangeAspect="1"/>
          </p:cNvPicPr>
          <p:nvPr/>
        </p:nvPicPr>
        <p:blipFill>
          <a:blip r:embed="rId5"/>
          <a:stretch>
            <a:fillRect/>
          </a:stretch>
        </p:blipFill>
        <p:spPr>
          <a:xfrm>
            <a:off x="2285997" y="4318000"/>
            <a:ext cx="2163697" cy="1651622"/>
          </a:xfrm>
          <a:prstGeom prst="rect">
            <a:avLst/>
          </a:prstGeom>
        </p:spPr>
      </p:pic>
      <p:sp>
        <p:nvSpPr>
          <p:cNvPr id="12" name="TextBox 11"/>
          <p:cNvSpPr txBox="1"/>
          <p:nvPr/>
        </p:nvSpPr>
        <p:spPr>
          <a:xfrm>
            <a:off x="2511774" y="6079447"/>
            <a:ext cx="1714494" cy="369332"/>
          </a:xfrm>
          <a:prstGeom prst="rect">
            <a:avLst/>
          </a:prstGeom>
          <a:noFill/>
        </p:spPr>
        <p:txBody>
          <a:bodyPr wrap="none" rtlCol="0">
            <a:spAutoFit/>
          </a:bodyPr>
          <a:lstStyle/>
          <a:p>
            <a:pPr algn="ctr"/>
            <a:r>
              <a:rPr lang="en-US" dirty="0" smtClean="0"/>
              <a:t>Brown Lemming</a:t>
            </a:r>
            <a:endParaRPr lang="en-US" dirty="0"/>
          </a:p>
        </p:txBody>
      </p:sp>
      <p:pic>
        <p:nvPicPr>
          <p:cNvPr id="4" name="Picture 3"/>
          <p:cNvPicPr>
            <a:picLocks noChangeAspect="1"/>
          </p:cNvPicPr>
          <p:nvPr/>
        </p:nvPicPr>
        <p:blipFill>
          <a:blip r:embed="rId6"/>
          <a:stretch>
            <a:fillRect/>
          </a:stretch>
        </p:blipFill>
        <p:spPr>
          <a:xfrm>
            <a:off x="7364071" y="4318001"/>
            <a:ext cx="1540588" cy="1651621"/>
          </a:xfrm>
          <a:prstGeom prst="rect">
            <a:avLst/>
          </a:prstGeom>
        </p:spPr>
      </p:pic>
      <p:sp>
        <p:nvSpPr>
          <p:cNvPr id="13" name="TextBox 12"/>
          <p:cNvSpPr txBox="1"/>
          <p:nvPr/>
        </p:nvSpPr>
        <p:spPr>
          <a:xfrm>
            <a:off x="7307337" y="6079447"/>
            <a:ext cx="1648784" cy="369332"/>
          </a:xfrm>
          <a:prstGeom prst="rect">
            <a:avLst/>
          </a:prstGeom>
          <a:noFill/>
        </p:spPr>
        <p:txBody>
          <a:bodyPr wrap="none" rtlCol="0">
            <a:spAutoFit/>
          </a:bodyPr>
          <a:lstStyle/>
          <a:p>
            <a:pPr algn="ctr"/>
            <a:r>
              <a:rPr lang="en-US" dirty="0" smtClean="0"/>
              <a:t>Snowshoe Hare</a:t>
            </a:r>
            <a:endParaRPr lang="en-US" dirty="0"/>
          </a:p>
        </p:txBody>
      </p:sp>
    </p:spTree>
    <p:extLst>
      <p:ext uri="{BB962C8B-B14F-4D97-AF65-F5344CB8AC3E}">
        <p14:creationId xmlns:p14="http://schemas.microsoft.com/office/powerpoint/2010/main" val="77453262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49588" y="1343954"/>
            <a:ext cx="7444824" cy="3046988"/>
          </a:xfrm>
          <a:prstGeom prst="rect">
            <a:avLst/>
          </a:prstGeom>
          <a:noFill/>
        </p:spPr>
        <p:txBody>
          <a:bodyPr wrap="square" rtlCol="0">
            <a:spAutoFit/>
          </a:bodyPr>
          <a:lstStyle/>
          <a:p>
            <a:pPr algn="ctr"/>
            <a:r>
              <a:rPr lang="en-US" sz="3200" b="1" dirty="0" smtClean="0"/>
              <a:t>NEXT STEP:</a:t>
            </a:r>
          </a:p>
          <a:p>
            <a:pPr algn="ctr"/>
            <a:endParaRPr lang="en-US" sz="3200" b="1" dirty="0"/>
          </a:p>
          <a:p>
            <a:pPr algn="ctr"/>
            <a:r>
              <a:rPr lang="en-US" sz="3200" b="1" dirty="0" smtClean="0"/>
              <a:t>PERTURB NORTHERN BASELINE </a:t>
            </a:r>
            <a:r>
              <a:rPr lang="en-US" sz="3200" b="1" dirty="0"/>
              <a:t>WITH HABITAT </a:t>
            </a:r>
            <a:r>
              <a:rPr lang="en-US" sz="3200" b="1" dirty="0" smtClean="0"/>
              <a:t>FRAGMENTATION AND GENERALIST PREDATORS EXPLOITING HABITAT EDGES</a:t>
            </a:r>
            <a:endParaRPr lang="en-US" sz="3200" b="1" dirty="0"/>
          </a:p>
        </p:txBody>
      </p:sp>
    </p:spTree>
    <p:extLst>
      <p:ext uri="{BB962C8B-B14F-4D97-AF65-F5344CB8AC3E}">
        <p14:creationId xmlns:p14="http://schemas.microsoft.com/office/powerpoint/2010/main" val="240954827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7870" y="879554"/>
            <a:ext cx="279156" cy="196638"/>
          </a:xfrm>
          <a:prstGeom prst="rect">
            <a:avLst/>
          </a:prstGeom>
          <a:ln>
            <a:noFill/>
          </a:ln>
        </p:spPr>
      </p:pic>
      <p:pic>
        <p:nvPicPr>
          <p:cNvPr id="28" name="Picture 27" descr="52-19a-PopCycleHareLynxPho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0283" y="1047634"/>
            <a:ext cx="761832" cy="299737"/>
          </a:xfrm>
          <a:prstGeom prst="rect">
            <a:avLst/>
          </a:prstGeom>
        </p:spPr>
      </p:pic>
      <p:cxnSp>
        <p:nvCxnSpPr>
          <p:cNvPr id="61" name="Straight Connector 60"/>
          <p:cNvCxnSpPr/>
          <p:nvPr/>
        </p:nvCxnSpPr>
        <p:spPr>
          <a:xfrm>
            <a:off x="1019048" y="747157"/>
            <a:ext cx="7399860" cy="0"/>
          </a:xfrm>
          <a:prstGeom prst="line">
            <a:avLst/>
          </a:prstGeom>
          <a:ln>
            <a:solidFill>
              <a:srgbClr val="00A500"/>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1044385" y="1876504"/>
            <a:ext cx="7399860" cy="0"/>
          </a:xfrm>
          <a:prstGeom prst="line">
            <a:avLst/>
          </a:prstGeom>
          <a:ln>
            <a:solidFill>
              <a:srgbClr val="00A500"/>
            </a:solidFill>
          </a:ln>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a:xfrm>
            <a:off x="6962917" y="1879115"/>
            <a:ext cx="148132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909258" y="1879115"/>
            <a:ext cx="148132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017031" y="1879115"/>
            <a:ext cx="148132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017031" y="751480"/>
            <a:ext cx="148132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937580" y="751480"/>
            <a:ext cx="148132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903526" y="746396"/>
            <a:ext cx="148132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38" name="Picture 37" descr="52-19a-PopCycleHareLynxPho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82869" y="1047634"/>
            <a:ext cx="761831" cy="299737"/>
          </a:xfrm>
          <a:prstGeom prst="rect">
            <a:avLst/>
          </a:prstGeom>
        </p:spPr>
      </p:pic>
      <p:pic>
        <p:nvPicPr>
          <p:cNvPr id="41" name="Picture 40"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557193" y="888745"/>
            <a:ext cx="267496" cy="188425"/>
          </a:xfrm>
          <a:prstGeom prst="rect">
            <a:avLst/>
          </a:prstGeom>
          <a:ln>
            <a:noFill/>
          </a:ln>
        </p:spPr>
      </p:pic>
      <p:pic>
        <p:nvPicPr>
          <p:cNvPr id="43" name="Picture 42"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2417" y="882085"/>
            <a:ext cx="279156" cy="196638"/>
          </a:xfrm>
          <a:prstGeom prst="rect">
            <a:avLst/>
          </a:prstGeom>
          <a:ln>
            <a:noFill/>
          </a:ln>
        </p:spPr>
      </p:pic>
      <p:pic>
        <p:nvPicPr>
          <p:cNvPr id="44" name="Picture 43" descr="52-19a-PopCycleHareLynxPho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4830" y="1050165"/>
            <a:ext cx="761832" cy="299737"/>
          </a:xfrm>
          <a:prstGeom prst="rect">
            <a:avLst/>
          </a:prstGeom>
        </p:spPr>
      </p:pic>
      <p:pic>
        <p:nvPicPr>
          <p:cNvPr id="45" name="Picture 44" descr="52-19a-PopCycleHareLynxPho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47416" y="1050165"/>
            <a:ext cx="761831" cy="299737"/>
          </a:xfrm>
          <a:prstGeom prst="rect">
            <a:avLst/>
          </a:prstGeom>
        </p:spPr>
      </p:pic>
      <p:pic>
        <p:nvPicPr>
          <p:cNvPr id="51" name="Picture 50"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21740" y="891276"/>
            <a:ext cx="267496" cy="188425"/>
          </a:xfrm>
          <a:prstGeom prst="rect">
            <a:avLst/>
          </a:prstGeom>
          <a:ln>
            <a:noFill/>
          </a:ln>
        </p:spPr>
      </p:pic>
      <p:sp>
        <p:nvSpPr>
          <p:cNvPr id="56" name="Freeform 55"/>
          <p:cNvSpPr/>
          <p:nvPr/>
        </p:nvSpPr>
        <p:spPr>
          <a:xfrm>
            <a:off x="6687341" y="1461614"/>
            <a:ext cx="551151" cy="379157"/>
          </a:xfrm>
          <a:custGeom>
            <a:avLst/>
            <a:gdLst>
              <a:gd name="connsiteX0" fmla="*/ 0 w 476261"/>
              <a:gd name="connsiteY0" fmla="*/ 568198 h 576554"/>
              <a:gd name="connsiteX1" fmla="*/ 250664 w 476261"/>
              <a:gd name="connsiteY1" fmla="*/ 5 h 576554"/>
              <a:gd name="connsiteX2" fmla="*/ 476261 w 476261"/>
              <a:gd name="connsiteY2" fmla="*/ 576554 h 576554"/>
            </a:gdLst>
            <a:ahLst/>
            <a:cxnLst>
              <a:cxn ang="0">
                <a:pos x="connsiteX0" y="connsiteY0"/>
              </a:cxn>
              <a:cxn ang="0">
                <a:pos x="connsiteX1" y="connsiteY1"/>
              </a:cxn>
              <a:cxn ang="0">
                <a:pos x="connsiteX2" y="connsiteY2"/>
              </a:cxn>
            </a:cxnLst>
            <a:rect l="l" t="t" r="r" b="b"/>
            <a:pathLst>
              <a:path w="476261" h="576554">
                <a:moveTo>
                  <a:pt x="0" y="568198"/>
                </a:moveTo>
                <a:cubicBezTo>
                  <a:pt x="85643" y="283405"/>
                  <a:pt x="171287" y="-1388"/>
                  <a:pt x="250664" y="5"/>
                </a:cubicBezTo>
                <a:cubicBezTo>
                  <a:pt x="330041" y="1398"/>
                  <a:pt x="476261" y="576554"/>
                  <a:pt x="476261" y="576554"/>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TextBox 32"/>
          <p:cNvSpPr txBox="1"/>
          <p:nvPr/>
        </p:nvSpPr>
        <p:spPr>
          <a:xfrm>
            <a:off x="211873" y="99216"/>
            <a:ext cx="8986148" cy="446276"/>
          </a:xfrm>
          <a:prstGeom prst="rect">
            <a:avLst/>
          </a:prstGeom>
          <a:noFill/>
        </p:spPr>
        <p:txBody>
          <a:bodyPr wrap="none" rtlCol="0">
            <a:spAutoFit/>
          </a:bodyPr>
          <a:lstStyle/>
          <a:p>
            <a:pPr algn="ctr"/>
            <a:r>
              <a:rPr lang="en-US" sz="2300" b="1" dirty="0" smtClean="0"/>
              <a:t>Hare-Lynx with Generalist predation and Habitat Fragmentation (South)</a:t>
            </a:r>
            <a:endParaRPr lang="en-US" sz="2300" b="1" dirty="0"/>
          </a:p>
        </p:txBody>
      </p:sp>
      <p:graphicFrame>
        <p:nvGraphicFramePr>
          <p:cNvPr id="2" name="Object 1"/>
          <p:cNvGraphicFramePr>
            <a:graphicFrameLocks noChangeAspect="1"/>
          </p:cNvGraphicFramePr>
          <p:nvPr>
            <p:extLst>
              <p:ext uri="{D42A27DB-BD31-4B8C-83A1-F6EECF244321}">
                <p14:modId xmlns:p14="http://schemas.microsoft.com/office/powerpoint/2010/main" val="840773297"/>
              </p:ext>
            </p:extLst>
          </p:nvPr>
        </p:nvGraphicFramePr>
        <p:xfrm>
          <a:off x="7190447" y="1411298"/>
          <a:ext cx="216642" cy="256032"/>
        </p:xfrm>
        <a:graphic>
          <a:graphicData uri="http://schemas.openxmlformats.org/presentationml/2006/ole">
            <mc:AlternateContent xmlns:mc="http://schemas.openxmlformats.org/markup-compatibility/2006">
              <mc:Choice xmlns:v="urn:schemas-microsoft-com:vml" Requires="v">
                <p:oleObj spid="_x0000_s36383" name="Equation" r:id="rId6" imgW="139700" imgH="165100" progId="Equation.DSMT4">
                  <p:embed/>
                </p:oleObj>
              </mc:Choice>
              <mc:Fallback>
                <p:oleObj name="Equation" r:id="rId6" imgW="139700" imgH="165100" progId="Equation.DSMT4">
                  <p:embed/>
                  <p:pic>
                    <p:nvPicPr>
                      <p:cNvPr id="0" name=""/>
                      <p:cNvPicPr/>
                      <p:nvPr/>
                    </p:nvPicPr>
                    <p:blipFill>
                      <a:blip r:embed="rId7"/>
                      <a:stretch>
                        <a:fillRect/>
                      </a:stretch>
                    </p:blipFill>
                    <p:spPr>
                      <a:xfrm>
                        <a:off x="7190447" y="1411298"/>
                        <a:ext cx="216642" cy="256032"/>
                      </a:xfrm>
                      <a:prstGeom prst="rect">
                        <a:avLst/>
                      </a:prstGeom>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166970012"/>
              </p:ext>
            </p:extLst>
          </p:nvPr>
        </p:nvGraphicFramePr>
        <p:xfrm>
          <a:off x="350113" y="2745535"/>
          <a:ext cx="7407276" cy="1651000"/>
        </p:xfrm>
        <a:graphic>
          <a:graphicData uri="http://schemas.openxmlformats.org/presentationml/2006/ole">
            <mc:AlternateContent xmlns:mc="http://schemas.openxmlformats.org/markup-compatibility/2006">
              <mc:Choice xmlns:v="urn:schemas-microsoft-com:vml" Requires="v">
                <p:oleObj spid="_x0000_s36384" name="Equation" r:id="rId8" imgW="3987800" imgH="889000" progId="Equation.DSMT4">
                  <p:embed/>
                </p:oleObj>
              </mc:Choice>
              <mc:Fallback>
                <p:oleObj name="Equation" r:id="rId8" imgW="3987800" imgH="889000" progId="Equation.DSMT4">
                  <p:embed/>
                  <p:pic>
                    <p:nvPicPr>
                      <p:cNvPr id="0" name=""/>
                      <p:cNvPicPr/>
                      <p:nvPr/>
                    </p:nvPicPr>
                    <p:blipFill>
                      <a:blip r:embed="rId9"/>
                      <a:stretch>
                        <a:fillRect/>
                      </a:stretch>
                    </p:blipFill>
                    <p:spPr>
                      <a:xfrm>
                        <a:off x="350113" y="2745535"/>
                        <a:ext cx="7407276" cy="1651000"/>
                      </a:xfrm>
                      <a:prstGeom prst="rect">
                        <a:avLst/>
                      </a:prstGeom>
                    </p:spPr>
                  </p:pic>
                </p:oleObj>
              </mc:Fallback>
            </mc:AlternateContent>
          </a:graphicData>
        </a:graphic>
      </p:graphicFrame>
      <p:sp>
        <p:nvSpPr>
          <p:cNvPr id="4" name="TextBox 3"/>
          <p:cNvSpPr txBox="1"/>
          <p:nvPr/>
        </p:nvSpPr>
        <p:spPr>
          <a:xfrm>
            <a:off x="350113" y="4960471"/>
            <a:ext cx="4854873" cy="707886"/>
          </a:xfrm>
          <a:prstGeom prst="rect">
            <a:avLst/>
          </a:prstGeom>
          <a:noFill/>
        </p:spPr>
        <p:txBody>
          <a:bodyPr wrap="square" rtlCol="0">
            <a:spAutoFit/>
          </a:bodyPr>
          <a:lstStyle/>
          <a:p>
            <a:pPr marL="285750" indent="-285750">
              <a:buFont typeface="Arial"/>
              <a:buChar char="•"/>
            </a:pPr>
            <a:r>
              <a:rPr lang="en-US" sz="2000" b="1" dirty="0" smtClean="0"/>
              <a:t>Maximum generalist killing rate higher on patch boundaries</a:t>
            </a:r>
            <a:endParaRPr lang="en-US" sz="2000" b="1" dirty="0"/>
          </a:p>
        </p:txBody>
      </p:sp>
      <p:graphicFrame>
        <p:nvGraphicFramePr>
          <p:cNvPr id="5" name="Object 4"/>
          <p:cNvGraphicFramePr>
            <a:graphicFrameLocks noChangeAspect="1"/>
          </p:cNvGraphicFramePr>
          <p:nvPr>
            <p:extLst>
              <p:ext uri="{D42A27DB-BD31-4B8C-83A1-F6EECF244321}">
                <p14:modId xmlns:p14="http://schemas.microsoft.com/office/powerpoint/2010/main" val="245940116"/>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36385" name="Equation" r:id="rId10" imgW="114300" imgH="165100" progId="Equation.DSMT4">
                  <p:embed/>
                </p:oleObj>
              </mc:Choice>
              <mc:Fallback>
                <p:oleObj name="Equation" r:id="rId10" imgW="114300" imgH="165100" progId="Equation.DSMT4">
                  <p:embed/>
                  <p:pic>
                    <p:nvPicPr>
                      <p:cNvPr id="0" name=""/>
                      <p:cNvPicPr/>
                      <p:nvPr/>
                    </p:nvPicPr>
                    <p:blipFill>
                      <a:blip r:embed="rId11"/>
                      <a:stretch>
                        <a:fillRect/>
                      </a:stretch>
                    </p:blipFill>
                    <p:spPr>
                      <a:xfrm>
                        <a:off x="4514850" y="3346450"/>
                        <a:ext cx="114300" cy="165100"/>
                      </a:xfrm>
                      <a:prstGeom prst="rect">
                        <a:avLst/>
                      </a:prstGeom>
                    </p:spPr>
                  </p:pic>
                </p:oleObj>
              </mc:Fallback>
            </mc:AlternateContent>
          </a:graphicData>
        </a:graphic>
      </p:graphicFrame>
      <p:pic>
        <p:nvPicPr>
          <p:cNvPr id="6" name="Picture 5"/>
          <p:cNvPicPr>
            <a:picLocks noChangeAspect="1"/>
          </p:cNvPicPr>
          <p:nvPr/>
        </p:nvPicPr>
        <p:blipFill>
          <a:blip r:embed="rId12"/>
          <a:stretch>
            <a:fillRect/>
          </a:stretch>
        </p:blipFill>
        <p:spPr>
          <a:xfrm>
            <a:off x="5702161" y="3935657"/>
            <a:ext cx="3072661" cy="2524465"/>
          </a:xfrm>
          <a:prstGeom prst="rect">
            <a:avLst/>
          </a:prstGeom>
        </p:spPr>
      </p:pic>
      <p:sp>
        <p:nvSpPr>
          <p:cNvPr id="7" name="TextBox 6"/>
          <p:cNvSpPr txBox="1"/>
          <p:nvPr/>
        </p:nvSpPr>
        <p:spPr>
          <a:xfrm>
            <a:off x="6372509" y="5530731"/>
            <a:ext cx="884151" cy="369332"/>
          </a:xfrm>
          <a:prstGeom prst="rect">
            <a:avLst/>
          </a:prstGeom>
          <a:noFill/>
        </p:spPr>
        <p:txBody>
          <a:bodyPr wrap="none" rtlCol="0">
            <a:spAutoFit/>
          </a:bodyPr>
          <a:lstStyle/>
          <a:p>
            <a:r>
              <a:rPr lang="en-US" dirty="0" smtClean="0"/>
              <a:t>“Good”</a:t>
            </a:r>
            <a:endParaRPr lang="en-US" dirty="0"/>
          </a:p>
        </p:txBody>
      </p:sp>
      <p:sp>
        <p:nvSpPr>
          <p:cNvPr id="50" name="TextBox 49"/>
          <p:cNvSpPr txBox="1"/>
          <p:nvPr/>
        </p:nvSpPr>
        <p:spPr>
          <a:xfrm>
            <a:off x="7683648" y="5530731"/>
            <a:ext cx="735260" cy="369332"/>
          </a:xfrm>
          <a:prstGeom prst="rect">
            <a:avLst/>
          </a:prstGeom>
          <a:noFill/>
        </p:spPr>
        <p:txBody>
          <a:bodyPr wrap="none" rtlCol="0">
            <a:spAutoFit/>
          </a:bodyPr>
          <a:lstStyle/>
          <a:p>
            <a:r>
              <a:rPr lang="en-US" dirty="0" smtClean="0"/>
              <a:t>“Bad”</a:t>
            </a:r>
            <a:endParaRPr lang="en-US" dirty="0"/>
          </a:p>
        </p:txBody>
      </p:sp>
      <p:pic>
        <p:nvPicPr>
          <p:cNvPr id="53" name="Picture 52" descr="graywolf.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85993" y="1569684"/>
            <a:ext cx="326482" cy="393851"/>
          </a:xfrm>
          <a:prstGeom prst="rect">
            <a:avLst/>
          </a:prstGeom>
        </p:spPr>
      </p:pic>
      <p:pic>
        <p:nvPicPr>
          <p:cNvPr id="54" name="Picture 53" descr="redfox.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18281" y="1407730"/>
            <a:ext cx="881923" cy="662144"/>
          </a:xfrm>
          <a:prstGeom prst="rect">
            <a:avLst/>
          </a:prstGeom>
        </p:spPr>
      </p:pic>
      <p:pic>
        <p:nvPicPr>
          <p:cNvPr id="57" name="Picture 56" descr="marten.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58908" y="1747512"/>
            <a:ext cx="557344" cy="204879"/>
          </a:xfrm>
          <a:prstGeom prst="rect">
            <a:avLst/>
          </a:prstGeom>
        </p:spPr>
      </p:pic>
      <p:pic>
        <p:nvPicPr>
          <p:cNvPr id="58" name="Picture 57" descr="bobcatwithsnowshoehare.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89247" y="1612111"/>
            <a:ext cx="612914" cy="366365"/>
          </a:xfrm>
          <a:prstGeom prst="rect">
            <a:avLst/>
          </a:prstGeom>
        </p:spPr>
      </p:pic>
      <p:cxnSp>
        <p:nvCxnSpPr>
          <p:cNvPr id="59" name="Straight Arrow Connector 58"/>
          <p:cNvCxnSpPr/>
          <p:nvPr/>
        </p:nvCxnSpPr>
        <p:spPr>
          <a:xfrm>
            <a:off x="4914484" y="2201868"/>
            <a:ext cx="47037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4504453" y="2017202"/>
            <a:ext cx="312906" cy="369332"/>
          </a:xfrm>
          <a:prstGeom prst="rect">
            <a:avLst/>
          </a:prstGeom>
          <a:noFill/>
        </p:spPr>
        <p:txBody>
          <a:bodyPr wrap="none" rtlCol="0">
            <a:spAutoFit/>
          </a:bodyPr>
          <a:lstStyle/>
          <a:p>
            <a:r>
              <a:rPr lang="en-US" dirty="0" smtClean="0"/>
              <a:t>B</a:t>
            </a:r>
            <a:endParaRPr lang="en-US" dirty="0"/>
          </a:p>
        </p:txBody>
      </p:sp>
      <p:sp>
        <p:nvSpPr>
          <p:cNvPr id="66" name="TextBox 65"/>
          <p:cNvSpPr txBox="1"/>
          <p:nvPr/>
        </p:nvSpPr>
        <p:spPr>
          <a:xfrm>
            <a:off x="1564699" y="2026609"/>
            <a:ext cx="312906" cy="369332"/>
          </a:xfrm>
          <a:prstGeom prst="rect">
            <a:avLst/>
          </a:prstGeom>
          <a:noFill/>
        </p:spPr>
        <p:txBody>
          <a:bodyPr wrap="none" rtlCol="0">
            <a:spAutoFit/>
          </a:bodyPr>
          <a:lstStyle/>
          <a:p>
            <a:r>
              <a:rPr lang="en-US" dirty="0" smtClean="0"/>
              <a:t>B</a:t>
            </a:r>
            <a:endParaRPr lang="en-US" dirty="0"/>
          </a:p>
        </p:txBody>
      </p:sp>
      <p:sp>
        <p:nvSpPr>
          <p:cNvPr id="67" name="TextBox 66"/>
          <p:cNvSpPr txBox="1"/>
          <p:nvPr/>
        </p:nvSpPr>
        <p:spPr>
          <a:xfrm>
            <a:off x="7560134" y="2017202"/>
            <a:ext cx="312906" cy="369332"/>
          </a:xfrm>
          <a:prstGeom prst="rect">
            <a:avLst/>
          </a:prstGeom>
          <a:noFill/>
        </p:spPr>
        <p:txBody>
          <a:bodyPr wrap="none" rtlCol="0">
            <a:spAutoFit/>
          </a:bodyPr>
          <a:lstStyle/>
          <a:p>
            <a:r>
              <a:rPr lang="en-US" dirty="0" smtClean="0"/>
              <a:t>B</a:t>
            </a:r>
            <a:endParaRPr lang="en-US" dirty="0"/>
          </a:p>
        </p:txBody>
      </p:sp>
      <p:sp>
        <p:nvSpPr>
          <p:cNvPr id="68" name="TextBox 67"/>
          <p:cNvSpPr txBox="1"/>
          <p:nvPr/>
        </p:nvSpPr>
        <p:spPr>
          <a:xfrm>
            <a:off x="3080768" y="2017202"/>
            <a:ext cx="330289" cy="369332"/>
          </a:xfrm>
          <a:prstGeom prst="rect">
            <a:avLst/>
          </a:prstGeom>
          <a:noFill/>
        </p:spPr>
        <p:txBody>
          <a:bodyPr wrap="none" rtlCol="0">
            <a:spAutoFit/>
          </a:bodyPr>
          <a:lstStyle/>
          <a:p>
            <a:r>
              <a:rPr lang="en-US" dirty="0"/>
              <a:t>G</a:t>
            </a:r>
          </a:p>
        </p:txBody>
      </p:sp>
      <p:sp>
        <p:nvSpPr>
          <p:cNvPr id="69" name="TextBox 68"/>
          <p:cNvSpPr txBox="1"/>
          <p:nvPr/>
        </p:nvSpPr>
        <p:spPr>
          <a:xfrm>
            <a:off x="6042220" y="2010407"/>
            <a:ext cx="330289" cy="369332"/>
          </a:xfrm>
          <a:prstGeom prst="rect">
            <a:avLst/>
          </a:prstGeom>
          <a:noFill/>
        </p:spPr>
        <p:txBody>
          <a:bodyPr wrap="none" rtlCol="0">
            <a:spAutoFit/>
          </a:bodyPr>
          <a:lstStyle/>
          <a:p>
            <a:r>
              <a:rPr lang="en-US" dirty="0"/>
              <a:t>G</a:t>
            </a:r>
          </a:p>
        </p:txBody>
      </p:sp>
      <p:cxnSp>
        <p:nvCxnSpPr>
          <p:cNvPr id="70" name="Straight Arrow Connector 69"/>
          <p:cNvCxnSpPr/>
          <p:nvPr/>
        </p:nvCxnSpPr>
        <p:spPr>
          <a:xfrm>
            <a:off x="2027989" y="2192459"/>
            <a:ext cx="47037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H="1">
            <a:off x="3909258" y="2192459"/>
            <a:ext cx="47037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H="1">
            <a:off x="6962917" y="2201868"/>
            <a:ext cx="47037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8468819" y="1769612"/>
            <a:ext cx="304478" cy="369332"/>
          </a:xfrm>
          <a:prstGeom prst="rect">
            <a:avLst/>
          </a:prstGeom>
          <a:noFill/>
        </p:spPr>
        <p:txBody>
          <a:bodyPr wrap="none" rtlCol="0">
            <a:spAutoFit/>
          </a:bodyPr>
          <a:lstStyle/>
          <a:p>
            <a:r>
              <a:rPr lang="en-US" dirty="0" smtClean="0"/>
              <a:t>X</a:t>
            </a:r>
            <a:endParaRPr lang="en-US" dirty="0"/>
          </a:p>
        </p:txBody>
      </p:sp>
      <p:sp>
        <p:nvSpPr>
          <p:cNvPr id="74" name="TextBox 73"/>
          <p:cNvSpPr txBox="1"/>
          <p:nvPr/>
        </p:nvSpPr>
        <p:spPr>
          <a:xfrm>
            <a:off x="937768" y="1909716"/>
            <a:ext cx="301660" cy="369332"/>
          </a:xfrm>
          <a:prstGeom prst="rect">
            <a:avLst/>
          </a:prstGeom>
          <a:noFill/>
        </p:spPr>
        <p:txBody>
          <a:bodyPr wrap="none" rtlCol="0">
            <a:spAutoFit/>
          </a:bodyPr>
          <a:lstStyle/>
          <a:p>
            <a:r>
              <a:rPr lang="en-US" dirty="0" smtClean="0"/>
              <a:t>0</a:t>
            </a:r>
            <a:endParaRPr lang="en-US" dirty="0"/>
          </a:p>
        </p:txBody>
      </p:sp>
      <p:sp>
        <p:nvSpPr>
          <p:cNvPr id="75" name="TextBox 74"/>
          <p:cNvSpPr txBox="1"/>
          <p:nvPr/>
        </p:nvSpPr>
        <p:spPr>
          <a:xfrm>
            <a:off x="8181561" y="1909716"/>
            <a:ext cx="383009" cy="369332"/>
          </a:xfrm>
          <a:prstGeom prst="rect">
            <a:avLst/>
          </a:prstGeom>
          <a:noFill/>
        </p:spPr>
        <p:txBody>
          <a:bodyPr wrap="none" rtlCol="0">
            <a:spAutoFit/>
          </a:bodyPr>
          <a:lstStyle/>
          <a:p>
            <a:r>
              <a:rPr lang="en-US" dirty="0" smtClean="0">
                <a:latin typeface="Monotype Corsiva"/>
                <a:cs typeface="Monotype Corsiva"/>
              </a:rPr>
              <a:t>L</a:t>
            </a:r>
            <a:endParaRPr lang="en-US" dirty="0">
              <a:latin typeface="Monotype Corsiva"/>
              <a:cs typeface="Monotype Corsiva"/>
            </a:endParaRPr>
          </a:p>
        </p:txBody>
      </p:sp>
    </p:spTree>
    <p:extLst>
      <p:ext uri="{BB962C8B-B14F-4D97-AF65-F5344CB8AC3E}">
        <p14:creationId xmlns:p14="http://schemas.microsoft.com/office/powerpoint/2010/main" val="277296212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588" y="0"/>
            <a:ext cx="9039412" cy="6723528"/>
          </a:xfrm>
        </p:spPr>
        <p:txBody>
          <a:bodyPr>
            <a:normAutofit/>
          </a:bodyPr>
          <a:lstStyle/>
          <a:p>
            <a:pPr marL="0" indent="0">
              <a:buNone/>
            </a:pPr>
            <a:r>
              <a:rPr lang="en-US" b="1" dirty="0" smtClean="0"/>
              <a:t>SUMMARY</a:t>
            </a:r>
          </a:p>
          <a:p>
            <a:pPr marL="0" indent="0">
              <a:buNone/>
            </a:pPr>
            <a:endParaRPr lang="en-US" sz="2800" dirty="0"/>
          </a:p>
          <a:p>
            <a:r>
              <a:rPr lang="en-US" sz="2800" dirty="0" smtClean="0"/>
              <a:t>Generalist predation </a:t>
            </a:r>
            <a:r>
              <a:rPr lang="en-US" sz="2800" dirty="0"/>
              <a:t>has </a:t>
            </a:r>
            <a:r>
              <a:rPr lang="en-US" sz="2800" dirty="0" smtClean="0"/>
              <a:t>stronger, more immediate dampening effect than habitat fragmentation </a:t>
            </a:r>
          </a:p>
          <a:p>
            <a:pPr marL="0" indent="0">
              <a:buNone/>
            </a:pPr>
            <a:r>
              <a:rPr lang="en-US" sz="2800" dirty="0" smtClean="0"/>
              <a:t>    (for this parameterization of the May model)</a:t>
            </a:r>
          </a:p>
          <a:p>
            <a:pPr marL="0" indent="0">
              <a:buNone/>
            </a:pPr>
            <a:endParaRPr lang="en-US" sz="2800" dirty="0" smtClean="0"/>
          </a:p>
          <a:p>
            <a:r>
              <a:rPr lang="en-US" sz="2800" dirty="0" smtClean="0"/>
              <a:t>Fragmentation and generalist predation both dampened oscillations by reducing cycle maximums and raising minimums</a:t>
            </a:r>
          </a:p>
          <a:p>
            <a:endParaRPr lang="en-US" sz="2800" dirty="0"/>
          </a:p>
          <a:p>
            <a:r>
              <a:rPr lang="en-US" sz="2800" dirty="0" smtClean="0"/>
              <a:t>Combined dampening effects of habitat fragmentation and generalist predation are stronger than the relative effects</a:t>
            </a:r>
          </a:p>
        </p:txBody>
      </p:sp>
    </p:spTree>
    <p:extLst>
      <p:ext uri="{BB962C8B-B14F-4D97-AF65-F5344CB8AC3E}">
        <p14:creationId xmlns:p14="http://schemas.microsoft.com/office/powerpoint/2010/main" val="106704998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16679"/>
            <a:ext cx="9144000" cy="6832639"/>
          </a:xfrm>
          <a:prstGeom prst="rect">
            <a:avLst/>
          </a:prstGeom>
          <a:noFill/>
        </p:spPr>
        <p:txBody>
          <a:bodyPr wrap="square" rtlCol="0">
            <a:spAutoFit/>
          </a:bodyPr>
          <a:lstStyle/>
          <a:p>
            <a:pPr algn="ctr"/>
            <a:r>
              <a:rPr lang="en-US" sz="2400" b="1" dirty="0" smtClean="0"/>
              <a:t>Impacts of Results</a:t>
            </a:r>
          </a:p>
          <a:p>
            <a:endParaRPr lang="en-US" sz="2400" dirty="0" smtClean="0"/>
          </a:p>
          <a:p>
            <a:pPr marL="342900" indent="-342900">
              <a:buFont typeface="Arial"/>
              <a:buChar char="•"/>
            </a:pPr>
            <a:r>
              <a:rPr lang="en-US" sz="2400" dirty="0" smtClean="0"/>
              <a:t>Shed light on useful data to be collected in future field work</a:t>
            </a:r>
          </a:p>
          <a:p>
            <a:endParaRPr lang="en-US" sz="2400" dirty="0"/>
          </a:p>
          <a:p>
            <a:pPr marL="342900" lvl="1" indent="-342900">
              <a:buFont typeface="Arial"/>
              <a:buChar char="•"/>
            </a:pPr>
            <a:r>
              <a:rPr lang="en-US" sz="2400" dirty="0"/>
              <a:t>Generalist </a:t>
            </a:r>
            <a:r>
              <a:rPr lang="en-US" sz="2400" dirty="0" smtClean="0"/>
              <a:t>predation:</a:t>
            </a:r>
          </a:p>
          <a:p>
            <a:pPr marL="457200" lvl="2"/>
            <a:r>
              <a:rPr lang="en-US" sz="2400" dirty="0" smtClean="0"/>
              <a:t>Rates</a:t>
            </a:r>
          </a:p>
          <a:p>
            <a:pPr marL="457200" lvl="2"/>
            <a:r>
              <a:rPr lang="en-US" sz="2400" dirty="0"/>
              <a:t>L</a:t>
            </a:r>
            <a:r>
              <a:rPr lang="en-US" sz="2400" dirty="0" smtClean="0"/>
              <a:t>ocations</a:t>
            </a:r>
            <a:endParaRPr lang="en-US" sz="2400" dirty="0"/>
          </a:p>
          <a:p>
            <a:endParaRPr lang="en-US" sz="2400" dirty="0" smtClean="0"/>
          </a:p>
          <a:p>
            <a:pPr marL="342900" indent="-342900">
              <a:buFont typeface="Arial"/>
              <a:buChar char="•"/>
            </a:pPr>
            <a:r>
              <a:rPr lang="en-US" sz="2400" dirty="0" smtClean="0"/>
              <a:t>Habitat Fragmentation:</a:t>
            </a:r>
            <a:endParaRPr lang="en-US" sz="2400" dirty="0"/>
          </a:p>
          <a:p>
            <a:r>
              <a:rPr lang="en-US" sz="2400" dirty="0" smtClean="0"/>
              <a:t>	Proportion of suitable habitat</a:t>
            </a:r>
          </a:p>
          <a:p>
            <a:r>
              <a:rPr lang="en-US" sz="2400" dirty="0" smtClean="0"/>
              <a:t>	Patch size</a:t>
            </a:r>
          </a:p>
          <a:p>
            <a:r>
              <a:rPr lang="en-US" sz="2400" dirty="0"/>
              <a:t>	</a:t>
            </a:r>
            <a:r>
              <a:rPr lang="en-US" sz="2400" dirty="0" smtClean="0"/>
              <a:t>Amount of edge</a:t>
            </a:r>
          </a:p>
          <a:p>
            <a:endParaRPr lang="en-US" sz="2400" dirty="0"/>
          </a:p>
          <a:p>
            <a:pPr marL="342900" indent="-342900">
              <a:buFont typeface="Arial"/>
              <a:buChar char="•"/>
            </a:pPr>
            <a:r>
              <a:rPr lang="en-US" sz="2400" dirty="0" smtClean="0"/>
              <a:t>Abundance estimates of the cyclic species</a:t>
            </a:r>
            <a:endParaRPr lang="en-US" sz="2400" dirty="0"/>
          </a:p>
          <a:p>
            <a:endParaRPr lang="en-US" dirty="0" smtClean="0"/>
          </a:p>
          <a:p>
            <a:pPr marL="342900" indent="-342900">
              <a:buFont typeface="Arial"/>
              <a:buChar char="•"/>
            </a:pPr>
            <a:r>
              <a:rPr lang="en-US" sz="2400" dirty="0"/>
              <a:t>L</a:t>
            </a:r>
            <a:r>
              <a:rPr lang="en-US" sz="2400" dirty="0" smtClean="0"/>
              <a:t>ong time series in an area likely to be subjected to habitat fragmentation (e.g. clear cuts)</a:t>
            </a:r>
            <a:endParaRPr lang="en-US" sz="2400" dirty="0"/>
          </a:p>
          <a:p>
            <a:endParaRPr lang="en-US" dirty="0"/>
          </a:p>
          <a:p>
            <a:endParaRPr lang="en-US" dirty="0"/>
          </a:p>
        </p:txBody>
      </p:sp>
    </p:spTree>
    <p:extLst>
      <p:ext uri="{BB962C8B-B14F-4D97-AF65-F5344CB8AC3E}">
        <p14:creationId xmlns:p14="http://schemas.microsoft.com/office/powerpoint/2010/main" val="257270044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4564" y="2598003"/>
            <a:ext cx="7114873" cy="954107"/>
          </a:xfrm>
          <a:prstGeom prst="rect">
            <a:avLst/>
          </a:prstGeom>
          <a:noFill/>
        </p:spPr>
        <p:txBody>
          <a:bodyPr wrap="square" rtlCol="0">
            <a:spAutoFit/>
          </a:bodyPr>
          <a:lstStyle/>
          <a:p>
            <a:pPr algn="ctr"/>
            <a:r>
              <a:rPr lang="en-US" sz="2800" b="1" dirty="0" smtClean="0"/>
              <a:t>How does a second predator’s level of prey specialization affect dynamics?</a:t>
            </a:r>
          </a:p>
        </p:txBody>
      </p:sp>
    </p:spTree>
    <p:extLst>
      <p:ext uri="{BB962C8B-B14F-4D97-AF65-F5344CB8AC3E}">
        <p14:creationId xmlns:p14="http://schemas.microsoft.com/office/powerpoint/2010/main" val="358805600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998724" y="99216"/>
            <a:ext cx="5412441" cy="446276"/>
          </a:xfrm>
          <a:prstGeom prst="rect">
            <a:avLst/>
          </a:prstGeom>
          <a:noFill/>
        </p:spPr>
        <p:txBody>
          <a:bodyPr wrap="none" rtlCol="0">
            <a:spAutoFit/>
          </a:bodyPr>
          <a:lstStyle/>
          <a:p>
            <a:pPr algn="ctr"/>
            <a:r>
              <a:rPr lang="en-US" sz="2300" b="1" dirty="0" smtClean="0"/>
              <a:t>Hare-Lynx with “Specialist” Coyote (North)</a:t>
            </a:r>
            <a:endParaRPr lang="en-US" sz="2300" b="1" dirty="0"/>
          </a:p>
        </p:txBody>
      </p:sp>
      <p:pic>
        <p:nvPicPr>
          <p:cNvPr id="43" name="Picture 42"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8362" y="1106393"/>
            <a:ext cx="376456" cy="265176"/>
          </a:xfrm>
          <a:prstGeom prst="rect">
            <a:avLst/>
          </a:prstGeom>
          <a:ln>
            <a:noFill/>
          </a:ln>
        </p:spPr>
      </p:pic>
      <p:pic>
        <p:nvPicPr>
          <p:cNvPr id="44" name="Picture 43"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9809" y="888987"/>
            <a:ext cx="376455" cy="265176"/>
          </a:xfrm>
          <a:prstGeom prst="rect">
            <a:avLst/>
          </a:prstGeom>
          <a:ln>
            <a:noFill/>
          </a:ln>
        </p:spPr>
      </p:pic>
      <p:pic>
        <p:nvPicPr>
          <p:cNvPr id="45" name="Picture 44"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9366" y="841217"/>
            <a:ext cx="376455" cy="265176"/>
          </a:xfrm>
          <a:prstGeom prst="rect">
            <a:avLst/>
          </a:prstGeom>
          <a:ln>
            <a:noFill/>
          </a:ln>
        </p:spPr>
      </p:pic>
      <p:pic>
        <p:nvPicPr>
          <p:cNvPr id="46" name="Picture 45"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68037" y="1421281"/>
            <a:ext cx="376455" cy="265176"/>
          </a:xfrm>
          <a:prstGeom prst="rect">
            <a:avLst/>
          </a:prstGeom>
          <a:ln>
            <a:noFill/>
          </a:ln>
        </p:spPr>
      </p:pic>
      <p:pic>
        <p:nvPicPr>
          <p:cNvPr id="47" name="Picture 46" descr="52-19a-PopCycleHareLynxPho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3653" y="1124079"/>
            <a:ext cx="1258072" cy="494979"/>
          </a:xfrm>
          <a:prstGeom prst="rect">
            <a:avLst/>
          </a:prstGeom>
        </p:spPr>
      </p:pic>
      <p:pic>
        <p:nvPicPr>
          <p:cNvPr id="48" name="Picture 47"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104438" y="1421281"/>
            <a:ext cx="376455" cy="265176"/>
          </a:xfrm>
          <a:prstGeom prst="rect">
            <a:avLst/>
          </a:prstGeom>
          <a:ln>
            <a:noFill/>
          </a:ln>
        </p:spPr>
      </p:pic>
      <p:pic>
        <p:nvPicPr>
          <p:cNvPr id="49" name="Picture 48"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909538" y="1386182"/>
            <a:ext cx="376454" cy="265176"/>
          </a:xfrm>
          <a:prstGeom prst="rect">
            <a:avLst/>
          </a:prstGeom>
          <a:ln>
            <a:noFill/>
          </a:ln>
        </p:spPr>
      </p:pic>
      <p:pic>
        <p:nvPicPr>
          <p:cNvPr id="50" name="Picture 49"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081725" y="888987"/>
            <a:ext cx="376456" cy="265176"/>
          </a:xfrm>
          <a:prstGeom prst="rect">
            <a:avLst/>
          </a:prstGeom>
          <a:ln>
            <a:noFill/>
          </a:ln>
        </p:spPr>
      </p:pic>
      <p:pic>
        <p:nvPicPr>
          <p:cNvPr id="51" name="Picture 50"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3475" y="1067062"/>
            <a:ext cx="376456" cy="265176"/>
          </a:xfrm>
          <a:prstGeom prst="rect">
            <a:avLst/>
          </a:prstGeom>
          <a:ln>
            <a:noFill/>
          </a:ln>
        </p:spPr>
      </p:pic>
      <p:pic>
        <p:nvPicPr>
          <p:cNvPr id="52" name="Picture 51"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4468" y="1486470"/>
            <a:ext cx="376456" cy="265176"/>
          </a:xfrm>
          <a:prstGeom prst="rect">
            <a:avLst/>
          </a:prstGeom>
          <a:ln>
            <a:noFill/>
          </a:ln>
        </p:spPr>
      </p:pic>
      <p:pic>
        <p:nvPicPr>
          <p:cNvPr id="60" name="Picture 59"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500379" y="1374991"/>
            <a:ext cx="376456" cy="265176"/>
          </a:xfrm>
          <a:prstGeom prst="rect">
            <a:avLst/>
          </a:prstGeom>
          <a:ln>
            <a:noFill/>
          </a:ln>
        </p:spPr>
      </p:pic>
      <p:pic>
        <p:nvPicPr>
          <p:cNvPr id="63" name="Picture 62"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6600" y="1040199"/>
            <a:ext cx="376456" cy="265176"/>
          </a:xfrm>
          <a:prstGeom prst="rect">
            <a:avLst/>
          </a:prstGeom>
          <a:ln>
            <a:noFill/>
          </a:ln>
        </p:spPr>
      </p:pic>
      <p:cxnSp>
        <p:nvCxnSpPr>
          <p:cNvPr id="64" name="Straight Connector 63"/>
          <p:cNvCxnSpPr/>
          <p:nvPr/>
        </p:nvCxnSpPr>
        <p:spPr>
          <a:xfrm>
            <a:off x="1035515" y="699202"/>
            <a:ext cx="7399860" cy="0"/>
          </a:xfrm>
          <a:prstGeom prst="line">
            <a:avLst/>
          </a:prstGeom>
          <a:ln>
            <a:solidFill>
              <a:srgbClr val="00A500"/>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1035515" y="1906506"/>
            <a:ext cx="7399860" cy="0"/>
          </a:xfrm>
          <a:prstGeom prst="line">
            <a:avLst/>
          </a:prstGeom>
          <a:ln>
            <a:solidFill>
              <a:srgbClr val="00A500"/>
            </a:solidFill>
          </a:ln>
        </p:spPr>
        <p:style>
          <a:lnRef idx="2">
            <a:schemeClr val="accent1"/>
          </a:lnRef>
          <a:fillRef idx="0">
            <a:schemeClr val="accent1"/>
          </a:fillRef>
          <a:effectRef idx="1">
            <a:schemeClr val="accent1"/>
          </a:effectRef>
          <a:fontRef idx="minor">
            <a:schemeClr val="tx1"/>
          </a:fontRef>
        </p:style>
      </p:cxnSp>
      <p:pic>
        <p:nvPicPr>
          <p:cNvPr id="66" name="Picture 65" descr="coyote-snow-mia-mcpherson-907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4438" y="881231"/>
            <a:ext cx="780030" cy="493760"/>
          </a:xfrm>
          <a:prstGeom prst="rect">
            <a:avLst/>
          </a:prstGeom>
        </p:spPr>
      </p:pic>
      <p:sp>
        <p:nvSpPr>
          <p:cNvPr id="3" name="TextBox 2"/>
          <p:cNvSpPr txBox="1"/>
          <p:nvPr/>
        </p:nvSpPr>
        <p:spPr>
          <a:xfrm>
            <a:off x="400050" y="5210352"/>
            <a:ext cx="6017929" cy="1323439"/>
          </a:xfrm>
          <a:prstGeom prst="rect">
            <a:avLst/>
          </a:prstGeom>
          <a:noFill/>
        </p:spPr>
        <p:txBody>
          <a:bodyPr wrap="square" rtlCol="0">
            <a:spAutoFit/>
          </a:bodyPr>
          <a:lstStyle/>
          <a:p>
            <a:r>
              <a:rPr lang="en-US" sz="2000" b="1" dirty="0" smtClean="0"/>
              <a:t>μ</a:t>
            </a:r>
            <a:r>
              <a:rPr lang="en-US" sz="2000" dirty="0" smtClean="0"/>
              <a:t> </a:t>
            </a:r>
            <a:r>
              <a:rPr lang="en-US" sz="2000" dirty="0"/>
              <a:t>= </a:t>
            </a:r>
            <a:r>
              <a:rPr lang="en-US" sz="2000" dirty="0" smtClean="0"/>
              <a:t>coyote saturation </a:t>
            </a:r>
            <a:r>
              <a:rPr lang="en-US" sz="2000" dirty="0"/>
              <a:t>kill rate (hares</a:t>
            </a:r>
            <a:r>
              <a:rPr lang="en-US" sz="2000" dirty="0" smtClean="0"/>
              <a:t>/coyote*</a:t>
            </a:r>
            <a:r>
              <a:rPr lang="en-US" sz="2000" dirty="0" err="1"/>
              <a:t>yr</a:t>
            </a:r>
            <a:r>
              <a:rPr lang="en-US" sz="2000" dirty="0"/>
              <a:t>)</a:t>
            </a:r>
          </a:p>
          <a:p>
            <a:r>
              <a:rPr lang="en-US" sz="2000" b="1" dirty="0" err="1" smtClean="0"/>
              <a:t>ω</a:t>
            </a:r>
            <a:r>
              <a:rPr lang="en-US" sz="2000" dirty="0" smtClean="0"/>
              <a:t> </a:t>
            </a:r>
            <a:r>
              <a:rPr lang="en-US" sz="2000" dirty="0"/>
              <a:t>= </a:t>
            </a:r>
            <a:r>
              <a:rPr lang="en-US" sz="2000" dirty="0" smtClean="0"/>
              <a:t>coyote half</a:t>
            </a:r>
            <a:r>
              <a:rPr lang="en-US" sz="2000" dirty="0"/>
              <a:t>-saturation constant (hares/ha)</a:t>
            </a:r>
          </a:p>
          <a:p>
            <a:endParaRPr lang="en-US" sz="2000" b="1" dirty="0" smtClean="0"/>
          </a:p>
          <a:p>
            <a:pPr marL="285750" indent="-285750">
              <a:buFont typeface="Arial"/>
              <a:buChar char="•"/>
            </a:pPr>
            <a:r>
              <a:rPr lang="en-US" sz="2000" b="1" dirty="0" smtClean="0"/>
              <a:t>Make coyote look like a specialist with small </a:t>
            </a:r>
            <a:r>
              <a:rPr lang="en-US" sz="2000" b="1" dirty="0" err="1"/>
              <a:t>ω</a:t>
            </a:r>
            <a:endParaRPr lang="en-US" sz="2000" b="1" dirty="0" smtClean="0"/>
          </a:p>
        </p:txBody>
      </p:sp>
      <p:graphicFrame>
        <p:nvGraphicFramePr>
          <p:cNvPr id="31" name="Object 30"/>
          <p:cNvGraphicFramePr>
            <a:graphicFrameLocks noChangeAspect="1"/>
          </p:cNvGraphicFramePr>
          <p:nvPr>
            <p:extLst>
              <p:ext uri="{D42A27DB-BD31-4B8C-83A1-F6EECF244321}">
                <p14:modId xmlns:p14="http://schemas.microsoft.com/office/powerpoint/2010/main" val="2479250822"/>
              </p:ext>
            </p:extLst>
          </p:nvPr>
        </p:nvGraphicFramePr>
        <p:xfrm>
          <a:off x="521904" y="2393950"/>
          <a:ext cx="4764088" cy="2676525"/>
        </p:xfrm>
        <a:graphic>
          <a:graphicData uri="http://schemas.openxmlformats.org/presentationml/2006/ole">
            <mc:AlternateContent xmlns:mc="http://schemas.openxmlformats.org/markup-compatibility/2006">
              <mc:Choice xmlns:v="urn:schemas-microsoft-com:vml" Requires="v">
                <p:oleObj spid="_x0000_s40985" name="Equation" r:id="rId7" imgW="2349500" imgH="1320800" progId="Equation.DSMT4">
                  <p:embed/>
                </p:oleObj>
              </mc:Choice>
              <mc:Fallback>
                <p:oleObj name="Equation" r:id="rId7" imgW="2349500" imgH="1320800" progId="Equation.DSMT4">
                  <p:embed/>
                  <p:pic>
                    <p:nvPicPr>
                      <p:cNvPr id="0" name=""/>
                      <p:cNvPicPr/>
                      <p:nvPr/>
                    </p:nvPicPr>
                    <p:blipFill>
                      <a:blip r:embed="rId8"/>
                      <a:stretch>
                        <a:fillRect/>
                      </a:stretch>
                    </p:blipFill>
                    <p:spPr>
                      <a:xfrm>
                        <a:off x="521904" y="2393950"/>
                        <a:ext cx="4764088" cy="2676525"/>
                      </a:xfrm>
                      <a:prstGeom prst="rect">
                        <a:avLst/>
                      </a:prstGeom>
                    </p:spPr>
                  </p:pic>
                </p:oleObj>
              </mc:Fallback>
            </mc:AlternateContent>
          </a:graphicData>
        </a:graphic>
      </p:graphicFrame>
      <p:pic>
        <p:nvPicPr>
          <p:cNvPr id="2" name="Picture 1"/>
          <p:cNvPicPr>
            <a:picLocks noChangeAspect="1"/>
          </p:cNvPicPr>
          <p:nvPr/>
        </p:nvPicPr>
        <p:blipFill>
          <a:blip r:embed="rId9"/>
          <a:stretch>
            <a:fillRect/>
          </a:stretch>
        </p:blipFill>
        <p:spPr>
          <a:xfrm>
            <a:off x="5965211" y="3577025"/>
            <a:ext cx="2974591" cy="2757088"/>
          </a:xfrm>
          <a:prstGeom prst="rect">
            <a:avLst/>
          </a:prstGeom>
        </p:spPr>
      </p:pic>
    </p:spTree>
    <p:extLst>
      <p:ext uri="{BB962C8B-B14F-4D97-AF65-F5344CB8AC3E}">
        <p14:creationId xmlns:p14="http://schemas.microsoft.com/office/powerpoint/2010/main" val="280970895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311611" y="99216"/>
            <a:ext cx="6786677" cy="446276"/>
          </a:xfrm>
          <a:prstGeom prst="rect">
            <a:avLst/>
          </a:prstGeom>
          <a:noFill/>
        </p:spPr>
        <p:txBody>
          <a:bodyPr wrap="none" rtlCol="0">
            <a:spAutoFit/>
          </a:bodyPr>
          <a:lstStyle/>
          <a:p>
            <a:pPr algn="ctr"/>
            <a:r>
              <a:rPr lang="en-US" sz="2300" b="1" dirty="0" smtClean="0"/>
              <a:t>Hare-Lynx with Increasingly Generalist Coyote (South)</a:t>
            </a:r>
            <a:endParaRPr lang="en-US" sz="2300" b="1" dirty="0"/>
          </a:p>
        </p:txBody>
      </p:sp>
      <p:pic>
        <p:nvPicPr>
          <p:cNvPr id="21" name="Picture 20"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8362" y="1106393"/>
            <a:ext cx="376456" cy="265176"/>
          </a:xfrm>
          <a:prstGeom prst="rect">
            <a:avLst/>
          </a:prstGeom>
          <a:ln>
            <a:noFill/>
          </a:ln>
        </p:spPr>
      </p:pic>
      <p:pic>
        <p:nvPicPr>
          <p:cNvPr id="22" name="Picture 21"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9809" y="888987"/>
            <a:ext cx="376455" cy="265176"/>
          </a:xfrm>
          <a:prstGeom prst="rect">
            <a:avLst/>
          </a:prstGeom>
          <a:ln>
            <a:noFill/>
          </a:ln>
        </p:spPr>
      </p:pic>
      <p:pic>
        <p:nvPicPr>
          <p:cNvPr id="23" name="Picture 22"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9366" y="841217"/>
            <a:ext cx="376455" cy="265176"/>
          </a:xfrm>
          <a:prstGeom prst="rect">
            <a:avLst/>
          </a:prstGeom>
          <a:ln>
            <a:noFill/>
          </a:ln>
        </p:spPr>
      </p:pic>
      <p:pic>
        <p:nvPicPr>
          <p:cNvPr id="24" name="Picture 23"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68037" y="1421281"/>
            <a:ext cx="376455" cy="265176"/>
          </a:xfrm>
          <a:prstGeom prst="rect">
            <a:avLst/>
          </a:prstGeom>
          <a:ln>
            <a:noFill/>
          </a:ln>
        </p:spPr>
      </p:pic>
      <p:pic>
        <p:nvPicPr>
          <p:cNvPr id="29" name="Picture 28" descr="52-19a-PopCycleHareLynxPho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3653" y="1124079"/>
            <a:ext cx="1258072" cy="494979"/>
          </a:xfrm>
          <a:prstGeom prst="rect">
            <a:avLst/>
          </a:prstGeom>
        </p:spPr>
      </p:pic>
      <p:pic>
        <p:nvPicPr>
          <p:cNvPr id="30" name="Picture 29"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104438" y="1421281"/>
            <a:ext cx="376455" cy="265176"/>
          </a:xfrm>
          <a:prstGeom prst="rect">
            <a:avLst/>
          </a:prstGeom>
          <a:ln>
            <a:noFill/>
          </a:ln>
        </p:spPr>
      </p:pic>
      <p:pic>
        <p:nvPicPr>
          <p:cNvPr id="31" name="Picture 30"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909538" y="1386182"/>
            <a:ext cx="376454" cy="265176"/>
          </a:xfrm>
          <a:prstGeom prst="rect">
            <a:avLst/>
          </a:prstGeom>
          <a:ln>
            <a:noFill/>
          </a:ln>
        </p:spPr>
      </p:pic>
      <p:pic>
        <p:nvPicPr>
          <p:cNvPr id="32" name="Picture 31"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081725" y="888987"/>
            <a:ext cx="376456" cy="265176"/>
          </a:xfrm>
          <a:prstGeom prst="rect">
            <a:avLst/>
          </a:prstGeom>
          <a:ln>
            <a:noFill/>
          </a:ln>
        </p:spPr>
      </p:pic>
      <p:pic>
        <p:nvPicPr>
          <p:cNvPr id="33" name="Picture 32"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3475" y="1067062"/>
            <a:ext cx="376456" cy="265176"/>
          </a:xfrm>
          <a:prstGeom prst="rect">
            <a:avLst/>
          </a:prstGeom>
          <a:ln>
            <a:noFill/>
          </a:ln>
        </p:spPr>
      </p:pic>
      <p:pic>
        <p:nvPicPr>
          <p:cNvPr id="34" name="Picture 33"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4468" y="1486470"/>
            <a:ext cx="376456" cy="265176"/>
          </a:xfrm>
          <a:prstGeom prst="rect">
            <a:avLst/>
          </a:prstGeom>
          <a:ln>
            <a:noFill/>
          </a:ln>
        </p:spPr>
      </p:pic>
      <p:pic>
        <p:nvPicPr>
          <p:cNvPr id="35" name="Picture 34"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500379" y="1374991"/>
            <a:ext cx="376456" cy="265176"/>
          </a:xfrm>
          <a:prstGeom prst="rect">
            <a:avLst/>
          </a:prstGeom>
          <a:ln>
            <a:noFill/>
          </a:ln>
        </p:spPr>
      </p:pic>
      <p:pic>
        <p:nvPicPr>
          <p:cNvPr id="36" name="Picture 35" descr="CO_Mammals_snowshoe_ha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6600" y="1040199"/>
            <a:ext cx="376456" cy="265176"/>
          </a:xfrm>
          <a:prstGeom prst="rect">
            <a:avLst/>
          </a:prstGeom>
          <a:ln>
            <a:noFill/>
          </a:ln>
        </p:spPr>
      </p:pic>
      <p:cxnSp>
        <p:nvCxnSpPr>
          <p:cNvPr id="37" name="Straight Connector 36"/>
          <p:cNvCxnSpPr/>
          <p:nvPr/>
        </p:nvCxnSpPr>
        <p:spPr>
          <a:xfrm>
            <a:off x="1035515" y="699202"/>
            <a:ext cx="7399860" cy="0"/>
          </a:xfrm>
          <a:prstGeom prst="line">
            <a:avLst/>
          </a:prstGeom>
          <a:ln>
            <a:solidFill>
              <a:srgbClr val="00A5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035515" y="1906506"/>
            <a:ext cx="7399860" cy="0"/>
          </a:xfrm>
          <a:prstGeom prst="line">
            <a:avLst/>
          </a:prstGeom>
          <a:ln>
            <a:solidFill>
              <a:srgbClr val="00A500"/>
            </a:solidFill>
          </a:ln>
        </p:spPr>
        <p:style>
          <a:lnRef idx="2">
            <a:schemeClr val="accent1"/>
          </a:lnRef>
          <a:fillRef idx="0">
            <a:schemeClr val="accent1"/>
          </a:fillRef>
          <a:effectRef idx="1">
            <a:schemeClr val="accent1"/>
          </a:effectRef>
          <a:fontRef idx="minor">
            <a:schemeClr val="tx1"/>
          </a:fontRef>
        </p:style>
      </p:cxnSp>
      <p:pic>
        <p:nvPicPr>
          <p:cNvPr id="39" name="Picture 38" descr="coyote-snow-mia-mcpherson-907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4438" y="881231"/>
            <a:ext cx="780030" cy="493760"/>
          </a:xfrm>
          <a:prstGeom prst="rect">
            <a:avLst/>
          </a:prstGeom>
        </p:spPr>
      </p:pic>
      <p:graphicFrame>
        <p:nvGraphicFramePr>
          <p:cNvPr id="40" name="Object 39"/>
          <p:cNvGraphicFramePr>
            <a:graphicFrameLocks noChangeAspect="1"/>
          </p:cNvGraphicFramePr>
          <p:nvPr>
            <p:extLst>
              <p:ext uri="{D42A27DB-BD31-4B8C-83A1-F6EECF244321}">
                <p14:modId xmlns:p14="http://schemas.microsoft.com/office/powerpoint/2010/main" val="953253079"/>
              </p:ext>
            </p:extLst>
          </p:nvPr>
        </p:nvGraphicFramePr>
        <p:xfrm>
          <a:off x="361896" y="2393950"/>
          <a:ext cx="4767263" cy="2676525"/>
        </p:xfrm>
        <a:graphic>
          <a:graphicData uri="http://schemas.openxmlformats.org/presentationml/2006/ole">
            <mc:AlternateContent xmlns:mc="http://schemas.openxmlformats.org/markup-compatibility/2006">
              <mc:Choice xmlns:v="urn:schemas-microsoft-com:vml" Requires="v">
                <p:oleObj spid="_x0000_s42009" name="Equation" r:id="rId7" imgW="2349500" imgH="1320800" progId="Equation.DSMT4">
                  <p:embed/>
                </p:oleObj>
              </mc:Choice>
              <mc:Fallback>
                <p:oleObj name="Equation" r:id="rId7" imgW="2349500" imgH="1320800" progId="Equation.DSMT4">
                  <p:embed/>
                  <p:pic>
                    <p:nvPicPr>
                      <p:cNvPr id="0" name=""/>
                      <p:cNvPicPr/>
                      <p:nvPr/>
                    </p:nvPicPr>
                    <p:blipFill>
                      <a:blip r:embed="rId8"/>
                      <a:stretch>
                        <a:fillRect/>
                      </a:stretch>
                    </p:blipFill>
                    <p:spPr>
                      <a:xfrm>
                        <a:off x="361896" y="2393950"/>
                        <a:ext cx="4767263" cy="2676525"/>
                      </a:xfrm>
                      <a:prstGeom prst="rect">
                        <a:avLst/>
                      </a:prstGeom>
                    </p:spPr>
                  </p:pic>
                </p:oleObj>
              </mc:Fallback>
            </mc:AlternateContent>
          </a:graphicData>
        </a:graphic>
      </p:graphicFrame>
      <p:sp>
        <p:nvSpPr>
          <p:cNvPr id="4" name="TextBox 3"/>
          <p:cNvSpPr txBox="1"/>
          <p:nvPr/>
        </p:nvSpPr>
        <p:spPr>
          <a:xfrm>
            <a:off x="140933" y="5715328"/>
            <a:ext cx="8937995" cy="707886"/>
          </a:xfrm>
          <a:prstGeom prst="rect">
            <a:avLst/>
          </a:prstGeom>
          <a:noFill/>
        </p:spPr>
        <p:txBody>
          <a:bodyPr wrap="square" rtlCol="0">
            <a:spAutoFit/>
          </a:bodyPr>
          <a:lstStyle/>
          <a:p>
            <a:pPr marL="285750" indent="-285750">
              <a:buFont typeface="Arial"/>
              <a:buChar char="•"/>
            </a:pPr>
            <a:r>
              <a:rPr lang="en-US" sz="2000" b="1" dirty="0" smtClean="0"/>
              <a:t>Increasing </a:t>
            </a:r>
            <a:r>
              <a:rPr lang="en-US" sz="2000" b="1" dirty="0" err="1" smtClean="0"/>
              <a:t>ω</a:t>
            </a:r>
            <a:r>
              <a:rPr lang="en-US" sz="2000" b="1" dirty="0" smtClean="0"/>
              <a:t> = coyote increasingly generalist (more alternate prey available)</a:t>
            </a:r>
          </a:p>
          <a:p>
            <a:pPr marL="285750" indent="-285750">
              <a:buFont typeface="Arial"/>
              <a:buChar char="•"/>
            </a:pPr>
            <a:r>
              <a:rPr lang="en-US" sz="2000" b="1" dirty="0" smtClean="0"/>
              <a:t>Decrease q (min hares needed per coyote) at the same time</a:t>
            </a:r>
          </a:p>
        </p:txBody>
      </p:sp>
      <p:pic>
        <p:nvPicPr>
          <p:cNvPr id="2" name="Picture 1"/>
          <p:cNvPicPr>
            <a:picLocks noChangeAspect="1"/>
          </p:cNvPicPr>
          <p:nvPr/>
        </p:nvPicPr>
        <p:blipFill>
          <a:blip r:embed="rId9"/>
          <a:stretch>
            <a:fillRect/>
          </a:stretch>
        </p:blipFill>
        <p:spPr>
          <a:xfrm>
            <a:off x="4609931" y="3450895"/>
            <a:ext cx="2093425" cy="1940353"/>
          </a:xfrm>
          <a:prstGeom prst="rect">
            <a:avLst/>
          </a:prstGeom>
        </p:spPr>
      </p:pic>
      <p:pic>
        <p:nvPicPr>
          <p:cNvPr id="5" name="Picture 4"/>
          <p:cNvPicPr>
            <a:picLocks noChangeAspect="1"/>
          </p:cNvPicPr>
          <p:nvPr/>
        </p:nvPicPr>
        <p:blipFill>
          <a:blip r:embed="rId10"/>
          <a:stretch>
            <a:fillRect/>
          </a:stretch>
        </p:blipFill>
        <p:spPr>
          <a:xfrm>
            <a:off x="6987893" y="3452173"/>
            <a:ext cx="2092047" cy="1939075"/>
          </a:xfrm>
          <a:prstGeom prst="rect">
            <a:avLst/>
          </a:prstGeom>
        </p:spPr>
      </p:pic>
    </p:spTree>
    <p:extLst>
      <p:ext uri="{BB962C8B-B14F-4D97-AF65-F5344CB8AC3E}">
        <p14:creationId xmlns:p14="http://schemas.microsoft.com/office/powerpoint/2010/main" val="152368436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568" y="211302"/>
            <a:ext cx="8510256" cy="4031873"/>
          </a:xfrm>
          <a:prstGeom prst="rect">
            <a:avLst/>
          </a:prstGeom>
          <a:noFill/>
        </p:spPr>
        <p:txBody>
          <a:bodyPr wrap="square" rtlCol="0">
            <a:spAutoFit/>
          </a:bodyPr>
          <a:lstStyle/>
          <a:p>
            <a:pPr marL="285750" indent="-285750">
              <a:buFont typeface="Arial"/>
              <a:buChar char="•"/>
            </a:pPr>
            <a:r>
              <a:rPr lang="en-US" sz="3200" dirty="0" smtClean="0"/>
              <a:t>Thanks to NSF for travel funds and BIRS for hosting</a:t>
            </a:r>
          </a:p>
          <a:p>
            <a:pPr marL="285750" indent="-285750">
              <a:buFont typeface="Arial"/>
              <a:buChar char="•"/>
            </a:pPr>
            <a:endParaRPr lang="en-US" sz="3200" dirty="0"/>
          </a:p>
          <a:p>
            <a:pPr marL="285750" indent="-285750">
              <a:buFont typeface="Arial"/>
              <a:buChar char="•"/>
            </a:pPr>
            <a:r>
              <a:rPr lang="en-US" sz="3200" dirty="0" smtClean="0"/>
              <a:t>Thanks to my </a:t>
            </a:r>
            <a:r>
              <a:rPr lang="en-US" sz="3200" dirty="0"/>
              <a:t>committee</a:t>
            </a:r>
            <a:r>
              <a:rPr lang="en-US" sz="3200" dirty="0" smtClean="0"/>
              <a:t>: Aaron Wirsing</a:t>
            </a:r>
            <a:r>
              <a:rPr lang="en-US" sz="3200" dirty="0"/>
              <a:t>,</a:t>
            </a:r>
            <a:r>
              <a:rPr lang="en-US" sz="3200" dirty="0" smtClean="0"/>
              <a:t> Jim Anderson, Trevor Branch, Rebecca Tyson</a:t>
            </a:r>
          </a:p>
          <a:p>
            <a:pPr marL="285750" indent="-285750">
              <a:buFont typeface="Arial"/>
              <a:buChar char="•"/>
            </a:pPr>
            <a:endParaRPr lang="en-US" sz="3200" dirty="0"/>
          </a:p>
          <a:p>
            <a:pPr marL="285750" indent="-285750">
              <a:buFont typeface="Arial"/>
              <a:buChar char="•"/>
            </a:pPr>
            <a:r>
              <a:rPr lang="en-US" sz="3200" dirty="0" smtClean="0"/>
              <a:t>UW Center for Quantitative Science for TA support</a:t>
            </a:r>
          </a:p>
        </p:txBody>
      </p:sp>
      <p:pic>
        <p:nvPicPr>
          <p:cNvPr id="3" name="Picture 2"/>
          <p:cNvPicPr>
            <a:picLocks noChangeAspect="1"/>
          </p:cNvPicPr>
          <p:nvPr/>
        </p:nvPicPr>
        <p:blipFill>
          <a:blip r:embed="rId3"/>
          <a:stretch>
            <a:fillRect/>
          </a:stretch>
        </p:blipFill>
        <p:spPr>
          <a:xfrm>
            <a:off x="2203508" y="4351341"/>
            <a:ext cx="4609669" cy="2114686"/>
          </a:xfrm>
          <a:prstGeom prst="rect">
            <a:avLst/>
          </a:prstGeom>
        </p:spPr>
      </p:pic>
    </p:spTree>
    <p:extLst>
      <p:ext uri="{BB962C8B-B14F-4D97-AF65-F5344CB8AC3E}">
        <p14:creationId xmlns:p14="http://schemas.microsoft.com/office/powerpoint/2010/main" val="412926249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a:extLst>
              <a:ext uri="{28A0092B-C50C-407E-A947-70E740481C1C}">
                <a14:useLocalDpi xmlns:a14="http://schemas.microsoft.com/office/drawing/2010/main" val="0"/>
              </a:ext>
            </a:extLst>
          </a:blip>
          <a:stretch>
            <a:fillRect/>
          </a:stretch>
        </p:blipFill>
        <p:spPr bwMode="auto">
          <a:xfrm>
            <a:off x="1326962" y="1004534"/>
            <a:ext cx="6364873" cy="5657665"/>
          </a:xfrm>
          <a:prstGeom prst="rect">
            <a:avLst/>
          </a:prstGeom>
          <a:noFill/>
          <a:ln>
            <a:noFill/>
          </a:ln>
        </p:spPr>
      </p:pic>
      <p:sp>
        <p:nvSpPr>
          <p:cNvPr id="3" name="TextBox 2"/>
          <p:cNvSpPr txBox="1"/>
          <p:nvPr/>
        </p:nvSpPr>
        <p:spPr>
          <a:xfrm>
            <a:off x="1740110" y="0"/>
            <a:ext cx="5663780" cy="830997"/>
          </a:xfrm>
          <a:prstGeom prst="rect">
            <a:avLst/>
          </a:prstGeom>
          <a:noFill/>
        </p:spPr>
        <p:txBody>
          <a:bodyPr wrap="none" rtlCol="0">
            <a:spAutoFit/>
          </a:bodyPr>
          <a:lstStyle/>
          <a:p>
            <a:pPr algn="ctr"/>
            <a:r>
              <a:rPr lang="en-US" sz="2400" b="1" dirty="0" smtClean="0"/>
              <a:t>Limit Cycles for Different Good Patch Sizes:</a:t>
            </a:r>
          </a:p>
          <a:p>
            <a:pPr algn="ctr"/>
            <a:r>
              <a:rPr lang="en-US" sz="2400" b="1" dirty="0" smtClean="0"/>
              <a:t> Higher Diffusivities</a:t>
            </a:r>
            <a:endParaRPr lang="en-US" sz="2400" b="1" dirty="0"/>
          </a:p>
        </p:txBody>
      </p:sp>
      <p:sp>
        <p:nvSpPr>
          <p:cNvPr id="4" name="TextBox 3"/>
          <p:cNvSpPr txBox="1"/>
          <p:nvPr/>
        </p:nvSpPr>
        <p:spPr>
          <a:xfrm>
            <a:off x="5662706" y="4437528"/>
            <a:ext cx="1464235" cy="307777"/>
          </a:xfrm>
          <a:prstGeom prst="rect">
            <a:avLst/>
          </a:prstGeom>
          <a:noFill/>
        </p:spPr>
        <p:txBody>
          <a:bodyPr wrap="square" rtlCol="0">
            <a:spAutoFit/>
          </a:bodyPr>
          <a:lstStyle/>
          <a:p>
            <a:r>
              <a:rPr lang="en-US" sz="1400" b="1" dirty="0" smtClean="0"/>
              <a:t>Good Patch Size</a:t>
            </a:r>
            <a:endParaRPr lang="en-US" sz="1400" b="1" dirty="0"/>
          </a:p>
        </p:txBody>
      </p:sp>
    </p:spTree>
    <p:extLst>
      <p:ext uri="{BB962C8B-B14F-4D97-AF65-F5344CB8AC3E}">
        <p14:creationId xmlns:p14="http://schemas.microsoft.com/office/powerpoint/2010/main" val="93964220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extLst>
              <a:ext uri="{28A0092B-C50C-407E-A947-70E740481C1C}">
                <a14:useLocalDpi xmlns:a14="http://schemas.microsoft.com/office/drawing/2010/main" val="0"/>
              </a:ext>
            </a:extLst>
          </a:blip>
          <a:stretch>
            <a:fillRect/>
          </a:stretch>
        </p:blipFill>
        <p:spPr bwMode="auto">
          <a:xfrm>
            <a:off x="1677284" y="898007"/>
            <a:ext cx="5789432" cy="5789432"/>
          </a:xfrm>
          <a:prstGeom prst="rect">
            <a:avLst/>
          </a:prstGeom>
          <a:solidFill>
            <a:srgbClr val="FFFFFF"/>
          </a:solidFill>
          <a:ln w="3175" cmpd="sng">
            <a:noFill/>
          </a:ln>
        </p:spPr>
      </p:pic>
      <p:sp>
        <p:nvSpPr>
          <p:cNvPr id="10" name="TextBox 9"/>
          <p:cNvSpPr txBox="1"/>
          <p:nvPr/>
        </p:nvSpPr>
        <p:spPr>
          <a:xfrm>
            <a:off x="3643084" y="2580405"/>
            <a:ext cx="559568" cy="338554"/>
          </a:xfrm>
          <a:prstGeom prst="rect">
            <a:avLst/>
          </a:prstGeom>
          <a:noFill/>
        </p:spPr>
        <p:txBody>
          <a:bodyPr wrap="none" rtlCol="0">
            <a:spAutoFit/>
          </a:bodyPr>
          <a:lstStyle/>
          <a:p>
            <a:r>
              <a:rPr lang="en-US" sz="1600" b="1" dirty="0" smtClean="0"/>
              <a:t>Max</a:t>
            </a:r>
            <a:endParaRPr lang="en-US" sz="1600" b="1" dirty="0"/>
          </a:p>
        </p:txBody>
      </p:sp>
      <p:sp>
        <p:nvSpPr>
          <p:cNvPr id="11" name="TextBox 10"/>
          <p:cNvSpPr txBox="1"/>
          <p:nvPr/>
        </p:nvSpPr>
        <p:spPr>
          <a:xfrm>
            <a:off x="3684561" y="5494085"/>
            <a:ext cx="518091" cy="338554"/>
          </a:xfrm>
          <a:prstGeom prst="rect">
            <a:avLst/>
          </a:prstGeom>
          <a:noFill/>
        </p:spPr>
        <p:txBody>
          <a:bodyPr wrap="none" rtlCol="0">
            <a:spAutoFit/>
          </a:bodyPr>
          <a:lstStyle/>
          <a:p>
            <a:r>
              <a:rPr lang="en-US" sz="1600" b="1" dirty="0" smtClean="0"/>
              <a:t>Avg</a:t>
            </a:r>
            <a:endParaRPr lang="en-US" sz="1600" b="1" dirty="0"/>
          </a:p>
        </p:txBody>
      </p:sp>
      <p:sp>
        <p:nvSpPr>
          <p:cNvPr id="12" name="TextBox 11"/>
          <p:cNvSpPr txBox="1"/>
          <p:nvPr/>
        </p:nvSpPr>
        <p:spPr>
          <a:xfrm>
            <a:off x="6600317" y="2580405"/>
            <a:ext cx="524503" cy="338554"/>
          </a:xfrm>
          <a:prstGeom prst="rect">
            <a:avLst/>
          </a:prstGeom>
          <a:noFill/>
        </p:spPr>
        <p:txBody>
          <a:bodyPr wrap="none" rtlCol="0">
            <a:spAutoFit/>
          </a:bodyPr>
          <a:lstStyle/>
          <a:p>
            <a:r>
              <a:rPr lang="en-US" sz="1600" b="1" dirty="0" smtClean="0"/>
              <a:t>Min</a:t>
            </a:r>
            <a:endParaRPr lang="en-US" sz="1600" b="1" dirty="0"/>
          </a:p>
        </p:txBody>
      </p:sp>
      <p:sp>
        <p:nvSpPr>
          <p:cNvPr id="13" name="TextBox 12"/>
          <p:cNvSpPr txBox="1"/>
          <p:nvPr/>
        </p:nvSpPr>
        <p:spPr>
          <a:xfrm>
            <a:off x="6531112" y="5498558"/>
            <a:ext cx="598842" cy="338554"/>
          </a:xfrm>
          <a:prstGeom prst="rect">
            <a:avLst/>
          </a:prstGeom>
          <a:noFill/>
        </p:spPr>
        <p:txBody>
          <a:bodyPr wrap="none" rtlCol="0">
            <a:spAutoFit/>
          </a:bodyPr>
          <a:lstStyle/>
          <a:p>
            <a:r>
              <a:rPr lang="en-US" sz="1600" b="1" dirty="0" smtClean="0"/>
              <a:t>Amp</a:t>
            </a:r>
            <a:endParaRPr lang="en-US" sz="1600" b="1" dirty="0"/>
          </a:p>
        </p:txBody>
      </p:sp>
      <p:sp>
        <p:nvSpPr>
          <p:cNvPr id="9" name="TextBox 8"/>
          <p:cNvSpPr txBox="1"/>
          <p:nvPr/>
        </p:nvSpPr>
        <p:spPr>
          <a:xfrm>
            <a:off x="1807883" y="0"/>
            <a:ext cx="5658833" cy="830997"/>
          </a:xfrm>
          <a:prstGeom prst="rect">
            <a:avLst/>
          </a:prstGeom>
          <a:noFill/>
        </p:spPr>
        <p:txBody>
          <a:bodyPr wrap="square" rtlCol="0">
            <a:spAutoFit/>
          </a:bodyPr>
          <a:lstStyle/>
          <a:p>
            <a:r>
              <a:rPr lang="en-US" sz="2400" b="1" dirty="0" smtClean="0"/>
              <a:t>PREY CYCLE PROBES VS GOOD PATCH SIZE:</a:t>
            </a:r>
          </a:p>
          <a:p>
            <a:pPr algn="ctr"/>
            <a:r>
              <a:rPr lang="en-US" sz="2400" b="1" dirty="0" smtClean="0"/>
              <a:t>Higher Diffusivities</a:t>
            </a:r>
            <a:endParaRPr lang="en-US" sz="2400" b="1" dirty="0"/>
          </a:p>
        </p:txBody>
      </p:sp>
      <p:sp>
        <p:nvSpPr>
          <p:cNvPr id="16" name="TextBox 15"/>
          <p:cNvSpPr txBox="1"/>
          <p:nvPr/>
        </p:nvSpPr>
        <p:spPr>
          <a:xfrm>
            <a:off x="7625025" y="5864132"/>
            <a:ext cx="1570449" cy="369332"/>
          </a:xfrm>
          <a:prstGeom prst="rect">
            <a:avLst/>
          </a:prstGeom>
          <a:noFill/>
        </p:spPr>
        <p:txBody>
          <a:bodyPr wrap="none" rtlCol="0">
            <a:spAutoFit/>
          </a:bodyPr>
          <a:lstStyle/>
          <a:p>
            <a:r>
              <a:rPr lang="en-US" dirty="0" smtClean="0"/>
              <a:t>Fragmentation</a:t>
            </a:r>
            <a:endParaRPr lang="en-US" dirty="0"/>
          </a:p>
        </p:txBody>
      </p:sp>
      <p:cxnSp>
        <p:nvCxnSpPr>
          <p:cNvPr id="17" name="Straight Arrow Connector 16"/>
          <p:cNvCxnSpPr/>
          <p:nvPr/>
        </p:nvCxnSpPr>
        <p:spPr>
          <a:xfrm flipH="1">
            <a:off x="8111425" y="6413655"/>
            <a:ext cx="64247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2856835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8728" y="124678"/>
            <a:ext cx="8777393" cy="6186309"/>
          </a:xfrm>
          <a:prstGeom prst="rect">
            <a:avLst/>
          </a:prstGeom>
          <a:noFill/>
        </p:spPr>
        <p:txBody>
          <a:bodyPr wrap="square" rtlCol="0">
            <a:spAutoFit/>
          </a:bodyPr>
          <a:lstStyle/>
          <a:p>
            <a:r>
              <a:rPr lang="en-US" sz="2400" b="1" dirty="0" smtClean="0"/>
              <a:t>Many cyclic mammalian species undergo </a:t>
            </a:r>
            <a:r>
              <a:rPr lang="en-US" sz="2400" b="1" dirty="0" smtClean="0"/>
              <a:t>dramatic </a:t>
            </a:r>
            <a:r>
              <a:rPr lang="en-US" sz="2400" b="1" dirty="0" smtClean="0"/>
              <a:t>fluctuations in abundance in north but exhibit damped dynamics in south</a:t>
            </a:r>
          </a:p>
          <a:p>
            <a:endParaRPr lang="en-US" sz="2400" b="1" dirty="0"/>
          </a:p>
          <a:p>
            <a:r>
              <a:rPr lang="en-US" sz="2400" b="1" dirty="0" smtClean="0"/>
              <a:t>Proposed Explanations:</a:t>
            </a:r>
          </a:p>
          <a:p>
            <a:endParaRPr lang="en-US" sz="2400" b="1" dirty="0"/>
          </a:p>
          <a:p>
            <a:pPr marL="342900" indent="-342900">
              <a:buFont typeface="Arial"/>
              <a:buChar char="•"/>
            </a:pPr>
            <a:r>
              <a:rPr lang="en-US" sz="2400" b="1" dirty="0" smtClean="0">
                <a:solidFill>
                  <a:srgbClr val="38931C"/>
                </a:solidFill>
              </a:rPr>
              <a:t>Habitat fragmentation or patchiness</a:t>
            </a:r>
            <a:endParaRPr lang="en-US" sz="2400" b="1" dirty="0">
              <a:solidFill>
                <a:srgbClr val="38931C"/>
              </a:solidFill>
            </a:endParaRPr>
          </a:p>
          <a:p>
            <a:endParaRPr lang="en-US" sz="2400" b="1" dirty="0">
              <a:solidFill>
                <a:srgbClr val="38931C"/>
              </a:solidFill>
            </a:endParaRPr>
          </a:p>
          <a:p>
            <a:pPr marL="342900" indent="-342900">
              <a:buFont typeface="Arial"/>
              <a:buChar char="•"/>
            </a:pPr>
            <a:r>
              <a:rPr lang="en-US" sz="2400" b="1" dirty="0" smtClean="0">
                <a:solidFill>
                  <a:srgbClr val="38931C"/>
                </a:solidFill>
              </a:rPr>
              <a:t>Heavy generalist predation</a:t>
            </a:r>
          </a:p>
          <a:p>
            <a:endParaRPr lang="en-US" sz="2400" b="1" dirty="0"/>
          </a:p>
          <a:p>
            <a:pPr marL="342900" indent="-342900">
              <a:buFont typeface="Arial"/>
              <a:buChar char="•"/>
            </a:pPr>
            <a:r>
              <a:rPr lang="en-US" sz="2400" b="1" dirty="0" smtClean="0"/>
              <a:t>Availability of alternative prey</a:t>
            </a:r>
          </a:p>
          <a:p>
            <a:pPr marL="342900" indent="-342900">
              <a:buFont typeface="Arial"/>
              <a:buChar char="•"/>
            </a:pPr>
            <a:endParaRPr lang="en-US" sz="2400" b="1" dirty="0"/>
          </a:p>
          <a:p>
            <a:pPr lvl="1"/>
            <a:endParaRPr lang="en-US" sz="2400" b="1" dirty="0"/>
          </a:p>
          <a:p>
            <a:r>
              <a:rPr lang="en-US" sz="2800" b="1" dirty="0">
                <a:solidFill>
                  <a:srgbClr val="38931C"/>
                </a:solidFill>
              </a:rPr>
              <a:t>What are the relative and combined effects of habitat fragmentation and generalist predation on </a:t>
            </a:r>
            <a:r>
              <a:rPr lang="en-US" sz="2800" b="1" dirty="0" smtClean="0">
                <a:solidFill>
                  <a:srgbClr val="38931C"/>
                </a:solidFill>
              </a:rPr>
              <a:t>predator-prey cycles?</a:t>
            </a:r>
            <a:endParaRPr lang="en-US" sz="2800" b="1" dirty="0">
              <a:solidFill>
                <a:srgbClr val="38931C"/>
              </a:solidFill>
            </a:endParaRPr>
          </a:p>
          <a:p>
            <a:pPr marL="342900" indent="-342900">
              <a:buFont typeface="Arial"/>
              <a:buChar char="•"/>
            </a:pPr>
            <a:endParaRPr lang="en-US" sz="2400" b="1" dirty="0"/>
          </a:p>
        </p:txBody>
      </p:sp>
    </p:spTree>
    <p:extLst>
      <p:ext uri="{BB962C8B-B14F-4D97-AF65-F5344CB8AC3E}">
        <p14:creationId xmlns:p14="http://schemas.microsoft.com/office/powerpoint/2010/main" val="403437791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97079" y="104589"/>
            <a:ext cx="5349842" cy="461665"/>
          </a:xfrm>
          <a:prstGeom prst="rect">
            <a:avLst/>
          </a:prstGeom>
          <a:noFill/>
        </p:spPr>
        <p:txBody>
          <a:bodyPr wrap="none" rtlCol="0">
            <a:spAutoFit/>
          </a:bodyPr>
          <a:lstStyle/>
          <a:p>
            <a:r>
              <a:rPr lang="en-US" sz="2400" b="1" dirty="0" smtClean="0"/>
              <a:t>PREY Contour Plots – Higher Diffusivities </a:t>
            </a:r>
            <a:endParaRPr lang="en-US" sz="24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430233" y="767591"/>
            <a:ext cx="3182112" cy="2651760"/>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897358" y="767591"/>
            <a:ext cx="3182112" cy="2651760"/>
          </a:xfrm>
          <a:prstGeom prst="rect">
            <a:avLst/>
          </a:prstGeom>
          <a:noFill/>
          <a:ln>
            <a:no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1430233" y="3673781"/>
            <a:ext cx="3182112" cy="2651760"/>
          </a:xfrm>
          <a:prstGeom prst="rect">
            <a:avLst/>
          </a:prstGeom>
          <a:noFill/>
          <a:ln>
            <a:noFill/>
          </a:ln>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4897358" y="3673781"/>
            <a:ext cx="3182112" cy="2651760"/>
          </a:xfrm>
          <a:prstGeom prst="rect">
            <a:avLst/>
          </a:prstGeom>
          <a:noFill/>
          <a:ln>
            <a:noFill/>
          </a:ln>
        </p:spPr>
      </p:pic>
      <p:sp>
        <p:nvSpPr>
          <p:cNvPr id="2" name="TextBox 1"/>
          <p:cNvSpPr txBox="1"/>
          <p:nvPr/>
        </p:nvSpPr>
        <p:spPr>
          <a:xfrm>
            <a:off x="8124293" y="4559308"/>
            <a:ext cx="1007232" cy="646331"/>
          </a:xfrm>
          <a:prstGeom prst="rect">
            <a:avLst/>
          </a:prstGeom>
          <a:noFill/>
        </p:spPr>
        <p:txBody>
          <a:bodyPr wrap="none" rtlCol="0">
            <a:spAutoFit/>
          </a:bodyPr>
          <a:lstStyle/>
          <a:p>
            <a:r>
              <a:rPr lang="en-US" b="1" dirty="0" smtClean="0"/>
              <a:t>NOT </a:t>
            </a:r>
          </a:p>
          <a:p>
            <a:r>
              <a:rPr lang="en-US" b="1" dirty="0" smtClean="0"/>
              <a:t>CYCLING</a:t>
            </a:r>
            <a:endParaRPr lang="en-US" b="1" dirty="0"/>
          </a:p>
        </p:txBody>
      </p:sp>
      <p:cxnSp>
        <p:nvCxnSpPr>
          <p:cNvPr id="9" name="Straight Arrow Connector 8"/>
          <p:cNvCxnSpPr/>
          <p:nvPr/>
        </p:nvCxnSpPr>
        <p:spPr>
          <a:xfrm flipH="1">
            <a:off x="7537460" y="4856182"/>
            <a:ext cx="599308"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3970815" y="6374957"/>
            <a:ext cx="1878401" cy="430887"/>
          </a:xfrm>
          <a:prstGeom prst="rect">
            <a:avLst/>
          </a:prstGeom>
          <a:noFill/>
        </p:spPr>
        <p:txBody>
          <a:bodyPr wrap="none" rtlCol="0">
            <a:spAutoFit/>
          </a:bodyPr>
          <a:lstStyle/>
          <a:p>
            <a:r>
              <a:rPr lang="en-US" sz="2200" dirty="0" smtClean="0"/>
              <a:t>Fragmentation</a:t>
            </a:r>
            <a:endParaRPr lang="en-US" sz="2200" dirty="0"/>
          </a:p>
        </p:txBody>
      </p:sp>
      <p:cxnSp>
        <p:nvCxnSpPr>
          <p:cNvPr id="12" name="Straight Arrow Connector 11"/>
          <p:cNvCxnSpPr/>
          <p:nvPr/>
        </p:nvCxnSpPr>
        <p:spPr>
          <a:xfrm flipH="1">
            <a:off x="3253637" y="6640597"/>
            <a:ext cx="64247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p:nvPr/>
        </p:nvCxnSpPr>
        <p:spPr>
          <a:xfrm rot="5400000" flipH="1" flipV="1">
            <a:off x="361199" y="2931459"/>
            <a:ext cx="64247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5" name="TextBox 14"/>
          <p:cNvSpPr txBox="1"/>
          <p:nvPr/>
        </p:nvSpPr>
        <p:spPr>
          <a:xfrm>
            <a:off x="44022" y="3282703"/>
            <a:ext cx="1306705" cy="430887"/>
          </a:xfrm>
          <a:prstGeom prst="rect">
            <a:avLst/>
          </a:prstGeom>
          <a:noFill/>
        </p:spPr>
        <p:txBody>
          <a:bodyPr wrap="none" rtlCol="0">
            <a:spAutoFit/>
          </a:bodyPr>
          <a:lstStyle/>
          <a:p>
            <a:r>
              <a:rPr lang="en-US" sz="2200" dirty="0" smtClean="0"/>
              <a:t>Predation</a:t>
            </a:r>
            <a:endParaRPr lang="en-US" sz="2200" dirty="0"/>
          </a:p>
        </p:txBody>
      </p:sp>
      <p:sp>
        <p:nvSpPr>
          <p:cNvPr id="20" name="TextBox 19"/>
          <p:cNvSpPr txBox="1"/>
          <p:nvPr/>
        </p:nvSpPr>
        <p:spPr>
          <a:xfrm>
            <a:off x="3993013" y="773818"/>
            <a:ext cx="559568" cy="338554"/>
          </a:xfrm>
          <a:prstGeom prst="rect">
            <a:avLst/>
          </a:prstGeom>
          <a:noFill/>
        </p:spPr>
        <p:txBody>
          <a:bodyPr wrap="none" rtlCol="0">
            <a:spAutoFit/>
          </a:bodyPr>
          <a:lstStyle/>
          <a:p>
            <a:r>
              <a:rPr lang="en-US" sz="1600" b="1" dirty="0" smtClean="0"/>
              <a:t>Max</a:t>
            </a:r>
            <a:endParaRPr lang="en-US" sz="1600" b="1" dirty="0"/>
          </a:p>
        </p:txBody>
      </p:sp>
      <p:sp>
        <p:nvSpPr>
          <p:cNvPr id="21" name="TextBox 20"/>
          <p:cNvSpPr txBox="1"/>
          <p:nvPr/>
        </p:nvSpPr>
        <p:spPr>
          <a:xfrm>
            <a:off x="4034490" y="3666754"/>
            <a:ext cx="518091" cy="338554"/>
          </a:xfrm>
          <a:prstGeom prst="rect">
            <a:avLst/>
          </a:prstGeom>
          <a:noFill/>
        </p:spPr>
        <p:txBody>
          <a:bodyPr wrap="none" rtlCol="0">
            <a:spAutoFit/>
          </a:bodyPr>
          <a:lstStyle/>
          <a:p>
            <a:r>
              <a:rPr lang="en-US" sz="1600" b="1" dirty="0" smtClean="0"/>
              <a:t>Avg</a:t>
            </a:r>
            <a:endParaRPr lang="en-US" sz="1600" b="1" dirty="0"/>
          </a:p>
        </p:txBody>
      </p:sp>
      <p:sp>
        <p:nvSpPr>
          <p:cNvPr id="22" name="TextBox 21"/>
          <p:cNvSpPr txBox="1"/>
          <p:nvPr/>
        </p:nvSpPr>
        <p:spPr>
          <a:xfrm>
            <a:off x="7554967" y="803700"/>
            <a:ext cx="524503" cy="338554"/>
          </a:xfrm>
          <a:prstGeom prst="rect">
            <a:avLst/>
          </a:prstGeom>
          <a:noFill/>
        </p:spPr>
        <p:txBody>
          <a:bodyPr wrap="none" rtlCol="0">
            <a:spAutoFit/>
          </a:bodyPr>
          <a:lstStyle/>
          <a:p>
            <a:r>
              <a:rPr lang="en-US" sz="1600" b="1" dirty="0" smtClean="0"/>
              <a:t>Min</a:t>
            </a:r>
            <a:endParaRPr lang="en-US" sz="1600" b="1" dirty="0"/>
          </a:p>
        </p:txBody>
      </p:sp>
      <p:sp>
        <p:nvSpPr>
          <p:cNvPr id="23" name="TextBox 22"/>
          <p:cNvSpPr txBox="1"/>
          <p:nvPr/>
        </p:nvSpPr>
        <p:spPr>
          <a:xfrm>
            <a:off x="7480628" y="3696636"/>
            <a:ext cx="598842" cy="338554"/>
          </a:xfrm>
          <a:prstGeom prst="rect">
            <a:avLst/>
          </a:prstGeom>
          <a:noFill/>
        </p:spPr>
        <p:txBody>
          <a:bodyPr wrap="none" rtlCol="0">
            <a:spAutoFit/>
          </a:bodyPr>
          <a:lstStyle/>
          <a:p>
            <a:r>
              <a:rPr lang="en-US" sz="1600" b="1" dirty="0" smtClean="0"/>
              <a:t>Amp</a:t>
            </a:r>
            <a:endParaRPr lang="en-US" sz="1600" b="1" dirty="0"/>
          </a:p>
        </p:txBody>
      </p:sp>
    </p:spTree>
    <p:extLst>
      <p:ext uri="{BB962C8B-B14F-4D97-AF65-F5344CB8AC3E}">
        <p14:creationId xmlns:p14="http://schemas.microsoft.com/office/powerpoint/2010/main" val="403471113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60121" y="134470"/>
            <a:ext cx="4023758" cy="461665"/>
          </a:xfrm>
          <a:prstGeom prst="rect">
            <a:avLst/>
          </a:prstGeom>
          <a:noFill/>
        </p:spPr>
        <p:txBody>
          <a:bodyPr wrap="none" rtlCol="0">
            <a:spAutoFit/>
          </a:bodyPr>
          <a:lstStyle/>
          <a:p>
            <a:r>
              <a:rPr lang="en-US" sz="2400" b="1" dirty="0" smtClean="0"/>
              <a:t>Fragmentation spatial profiles</a:t>
            </a:r>
            <a:endParaRPr lang="en-US" sz="2400" b="1" dirty="0"/>
          </a:p>
        </p:txBody>
      </p:sp>
      <p:pic>
        <p:nvPicPr>
          <p:cNvPr id="3" name="Picture 2" descr="Macintosh HD:Users:vitensek:Dropbox:Hares:Programming:Plots:Spatial_Profiles:PREY:G0:D1:Good20.pdf"/>
          <p:cNvPicPr/>
          <p:nvPr/>
        </p:nvPicPr>
        <p:blipFill>
          <a:blip r:embed="rId3">
            <a:extLst>
              <a:ext uri="{28A0092B-C50C-407E-A947-70E740481C1C}">
                <a14:useLocalDpi xmlns:a14="http://schemas.microsoft.com/office/drawing/2010/main" val="0"/>
              </a:ext>
            </a:extLst>
          </a:blip>
          <a:srcRect/>
          <a:stretch>
            <a:fillRect/>
          </a:stretch>
        </p:blipFill>
        <p:spPr bwMode="auto">
          <a:xfrm>
            <a:off x="7203045" y="1312089"/>
            <a:ext cx="1832405" cy="1570699"/>
          </a:xfrm>
          <a:prstGeom prst="rect">
            <a:avLst/>
          </a:prstGeom>
          <a:noFill/>
          <a:ln>
            <a:noFill/>
          </a:ln>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bwMode="auto">
          <a:xfrm>
            <a:off x="4920914" y="1317226"/>
            <a:ext cx="1826335" cy="1565562"/>
          </a:xfrm>
          <a:prstGeom prst="rect">
            <a:avLst/>
          </a:prstGeom>
          <a:noFill/>
          <a:ln>
            <a:noFill/>
          </a:ln>
        </p:spPr>
      </p:pic>
      <p:pic>
        <p:nvPicPr>
          <p:cNvPr id="6" name="Picture 5"/>
          <p:cNvPicPr/>
          <p:nvPr/>
        </p:nvPicPr>
        <p:blipFill>
          <a:blip r:embed="rId5">
            <a:extLst>
              <a:ext uri="{28A0092B-C50C-407E-A947-70E740481C1C}">
                <a14:useLocalDpi xmlns:a14="http://schemas.microsoft.com/office/drawing/2010/main" val="0"/>
              </a:ext>
            </a:extLst>
          </a:blip>
          <a:stretch>
            <a:fillRect/>
          </a:stretch>
        </p:blipFill>
        <p:spPr bwMode="auto">
          <a:xfrm>
            <a:off x="2536489" y="1312089"/>
            <a:ext cx="1819312" cy="1559541"/>
          </a:xfrm>
          <a:prstGeom prst="rect">
            <a:avLst/>
          </a:prstGeom>
          <a:noFill/>
          <a:ln>
            <a:noFill/>
          </a:ln>
        </p:spPr>
      </p:pic>
      <p:pic>
        <p:nvPicPr>
          <p:cNvPr id="7" name="Picture 6"/>
          <p:cNvPicPr/>
          <p:nvPr/>
        </p:nvPicPr>
        <p:blipFill>
          <a:blip r:embed="rId6">
            <a:extLst>
              <a:ext uri="{28A0092B-C50C-407E-A947-70E740481C1C}">
                <a14:useLocalDpi xmlns:a14="http://schemas.microsoft.com/office/drawing/2010/main" val="0"/>
              </a:ext>
            </a:extLst>
          </a:blip>
          <a:stretch>
            <a:fillRect/>
          </a:stretch>
        </p:blipFill>
        <p:spPr bwMode="auto">
          <a:xfrm>
            <a:off x="229477" y="1310277"/>
            <a:ext cx="1821425" cy="1561353"/>
          </a:xfrm>
          <a:prstGeom prst="rect">
            <a:avLst/>
          </a:prstGeom>
          <a:noFill/>
          <a:ln>
            <a:noFill/>
          </a:ln>
        </p:spPr>
      </p:pic>
      <p:pic>
        <p:nvPicPr>
          <p:cNvPr id="8" name="Picture 7"/>
          <p:cNvPicPr/>
          <p:nvPr/>
        </p:nvPicPr>
        <p:blipFill>
          <a:blip r:embed="rId7">
            <a:extLst>
              <a:ext uri="{28A0092B-C50C-407E-A947-70E740481C1C}">
                <a14:useLocalDpi xmlns:a14="http://schemas.microsoft.com/office/drawing/2010/main" val="0"/>
              </a:ext>
            </a:extLst>
          </a:blip>
          <a:stretch>
            <a:fillRect/>
          </a:stretch>
        </p:blipFill>
        <p:spPr bwMode="auto">
          <a:xfrm>
            <a:off x="7203045" y="4161981"/>
            <a:ext cx="1825042" cy="1564453"/>
          </a:xfrm>
          <a:prstGeom prst="rect">
            <a:avLst/>
          </a:prstGeom>
          <a:noFill/>
          <a:ln>
            <a:noFill/>
          </a:ln>
        </p:spPr>
      </p:pic>
      <p:pic>
        <p:nvPicPr>
          <p:cNvPr id="9" name="Picture 8"/>
          <p:cNvPicPr/>
          <p:nvPr/>
        </p:nvPicPr>
        <p:blipFill>
          <a:blip r:embed="rId8">
            <a:extLst>
              <a:ext uri="{28A0092B-C50C-407E-A947-70E740481C1C}">
                <a14:useLocalDpi xmlns:a14="http://schemas.microsoft.com/office/drawing/2010/main" val="0"/>
              </a:ext>
            </a:extLst>
          </a:blip>
          <a:stretch>
            <a:fillRect/>
          </a:stretch>
        </p:blipFill>
        <p:spPr bwMode="auto">
          <a:xfrm>
            <a:off x="4920914" y="4161981"/>
            <a:ext cx="1826335" cy="1565562"/>
          </a:xfrm>
          <a:prstGeom prst="rect">
            <a:avLst/>
          </a:prstGeom>
          <a:noFill/>
          <a:ln>
            <a:noFill/>
          </a:ln>
        </p:spPr>
      </p:pic>
      <p:pic>
        <p:nvPicPr>
          <p:cNvPr id="10" name="Picture 9"/>
          <p:cNvPicPr/>
          <p:nvPr/>
        </p:nvPicPr>
        <p:blipFill>
          <a:blip r:embed="rId9">
            <a:extLst>
              <a:ext uri="{28A0092B-C50C-407E-A947-70E740481C1C}">
                <a14:useLocalDpi xmlns:a14="http://schemas.microsoft.com/office/drawing/2010/main" val="0"/>
              </a:ext>
            </a:extLst>
          </a:blip>
          <a:stretch>
            <a:fillRect/>
          </a:stretch>
        </p:blipFill>
        <p:spPr bwMode="auto">
          <a:xfrm>
            <a:off x="2536489" y="4172211"/>
            <a:ext cx="1819312" cy="1559541"/>
          </a:xfrm>
          <a:prstGeom prst="rect">
            <a:avLst/>
          </a:prstGeom>
          <a:noFill/>
          <a:ln>
            <a:noFill/>
          </a:ln>
        </p:spPr>
      </p:pic>
      <p:pic>
        <p:nvPicPr>
          <p:cNvPr id="11" name="Picture 10"/>
          <p:cNvPicPr/>
          <p:nvPr/>
        </p:nvPicPr>
        <p:blipFill>
          <a:blip r:embed="rId10">
            <a:extLst>
              <a:ext uri="{28A0092B-C50C-407E-A947-70E740481C1C}">
                <a14:useLocalDpi xmlns:a14="http://schemas.microsoft.com/office/drawing/2010/main" val="0"/>
              </a:ext>
            </a:extLst>
          </a:blip>
          <a:stretch>
            <a:fillRect/>
          </a:stretch>
        </p:blipFill>
        <p:spPr bwMode="auto">
          <a:xfrm>
            <a:off x="229477" y="4166190"/>
            <a:ext cx="1821425" cy="1561353"/>
          </a:xfrm>
          <a:prstGeom prst="rect">
            <a:avLst/>
          </a:prstGeom>
          <a:noFill/>
          <a:ln>
            <a:noFill/>
          </a:ln>
        </p:spPr>
      </p:pic>
      <p:sp>
        <p:nvSpPr>
          <p:cNvPr id="2" name="TextBox 1"/>
          <p:cNvSpPr txBox="1"/>
          <p:nvPr/>
        </p:nvSpPr>
        <p:spPr>
          <a:xfrm>
            <a:off x="229477" y="740277"/>
            <a:ext cx="1954381" cy="369332"/>
          </a:xfrm>
          <a:prstGeom prst="rect">
            <a:avLst/>
          </a:prstGeom>
          <a:noFill/>
        </p:spPr>
        <p:txBody>
          <a:bodyPr wrap="none" rtlCol="0">
            <a:spAutoFit/>
          </a:bodyPr>
          <a:lstStyle/>
          <a:p>
            <a:r>
              <a:rPr lang="en-US" b="1" dirty="0" smtClean="0"/>
              <a:t>Lower Diffusivities</a:t>
            </a:r>
            <a:endParaRPr lang="en-US" b="1" dirty="0"/>
          </a:p>
        </p:txBody>
      </p:sp>
      <p:sp>
        <p:nvSpPr>
          <p:cNvPr id="13" name="TextBox 12"/>
          <p:cNvSpPr txBox="1"/>
          <p:nvPr/>
        </p:nvSpPr>
        <p:spPr>
          <a:xfrm>
            <a:off x="229477" y="3602401"/>
            <a:ext cx="1993567" cy="369332"/>
          </a:xfrm>
          <a:prstGeom prst="rect">
            <a:avLst/>
          </a:prstGeom>
          <a:noFill/>
        </p:spPr>
        <p:txBody>
          <a:bodyPr wrap="none" rtlCol="0">
            <a:spAutoFit/>
          </a:bodyPr>
          <a:lstStyle/>
          <a:p>
            <a:r>
              <a:rPr lang="en-US" b="1" dirty="0" smtClean="0"/>
              <a:t>Higher Diffusivities</a:t>
            </a:r>
            <a:endParaRPr lang="en-US" b="1" dirty="0"/>
          </a:p>
        </p:txBody>
      </p:sp>
      <p:sp>
        <p:nvSpPr>
          <p:cNvPr id="14" name="TextBox 13"/>
          <p:cNvSpPr txBox="1"/>
          <p:nvPr/>
        </p:nvSpPr>
        <p:spPr>
          <a:xfrm>
            <a:off x="4093884" y="6144125"/>
            <a:ext cx="2032377" cy="461665"/>
          </a:xfrm>
          <a:prstGeom prst="rect">
            <a:avLst/>
          </a:prstGeom>
          <a:noFill/>
        </p:spPr>
        <p:txBody>
          <a:bodyPr wrap="none" rtlCol="0">
            <a:spAutoFit/>
          </a:bodyPr>
          <a:lstStyle/>
          <a:p>
            <a:r>
              <a:rPr lang="en-US" sz="2400" dirty="0" smtClean="0"/>
              <a:t>Fragmentation</a:t>
            </a:r>
            <a:endParaRPr lang="en-US" sz="2400" dirty="0"/>
          </a:p>
        </p:txBody>
      </p:sp>
      <p:cxnSp>
        <p:nvCxnSpPr>
          <p:cNvPr id="15" name="Straight Arrow Connector 14"/>
          <p:cNvCxnSpPr/>
          <p:nvPr/>
        </p:nvCxnSpPr>
        <p:spPr>
          <a:xfrm flipH="1">
            <a:off x="3376706" y="6409765"/>
            <a:ext cx="64247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92798999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928112" y="217338"/>
            <a:ext cx="1678006" cy="2050897"/>
          </a:xfrm>
          <a:prstGeom prst="rect">
            <a:avLst/>
          </a:prstGeom>
          <a:noFill/>
        </p:spPr>
      </p:pic>
      <p:pic>
        <p:nvPicPr>
          <p:cNvPr id="5" name="Picture 4"/>
          <p:cNvPicPr>
            <a:picLocks noChangeAspect="1"/>
          </p:cNvPicPr>
          <p:nvPr/>
        </p:nvPicPr>
        <p:blipFill>
          <a:blip r:embed="rId4"/>
          <a:stretch>
            <a:fillRect/>
          </a:stretch>
        </p:blipFill>
        <p:spPr>
          <a:xfrm>
            <a:off x="1128889" y="500394"/>
            <a:ext cx="1366288" cy="1767840"/>
          </a:xfrm>
          <a:prstGeom prst="rect">
            <a:avLst/>
          </a:prstGeom>
        </p:spPr>
      </p:pic>
      <p:sp>
        <p:nvSpPr>
          <p:cNvPr id="6" name="TextBox 5"/>
          <p:cNvSpPr txBox="1"/>
          <p:nvPr/>
        </p:nvSpPr>
        <p:spPr>
          <a:xfrm>
            <a:off x="127001" y="2501974"/>
            <a:ext cx="9016999" cy="4154983"/>
          </a:xfrm>
          <a:prstGeom prst="rect">
            <a:avLst/>
          </a:prstGeom>
          <a:noFill/>
        </p:spPr>
        <p:txBody>
          <a:bodyPr wrap="square" rtlCol="0">
            <a:spAutoFit/>
          </a:bodyPr>
          <a:lstStyle/>
          <a:p>
            <a:pPr marL="342900" indent="-342900">
              <a:buFont typeface="Arial"/>
              <a:buChar char="•"/>
            </a:pPr>
            <a:r>
              <a:rPr lang="en-US" sz="2400" dirty="0" smtClean="0"/>
              <a:t>Northern range: Boreal forest of Canada and Alaska </a:t>
            </a:r>
          </a:p>
          <a:p>
            <a:pPr marL="1257300" lvl="2" indent="-342900">
              <a:buSzPct val="50000"/>
              <a:buFont typeface="Wingdings" charset="2"/>
              <a:buChar char="u"/>
            </a:pPr>
            <a:r>
              <a:rPr lang="en-US" sz="2400" dirty="0" smtClean="0"/>
              <a:t>8</a:t>
            </a:r>
            <a:r>
              <a:rPr lang="en-US" sz="2400" dirty="0"/>
              <a:t>-11 year population </a:t>
            </a:r>
            <a:r>
              <a:rPr lang="en-US" sz="2400" dirty="0" smtClean="0"/>
              <a:t>cycle</a:t>
            </a:r>
          </a:p>
          <a:p>
            <a:pPr marL="1257300" lvl="2" indent="-342900">
              <a:buSzPct val="50000"/>
              <a:buFont typeface="Wingdings" charset="2"/>
              <a:buChar char="u"/>
            </a:pPr>
            <a:r>
              <a:rPr lang="en-US" sz="2400" dirty="0" smtClean="0"/>
              <a:t>Amplitude = 10-25 fold</a:t>
            </a:r>
          </a:p>
          <a:p>
            <a:pPr marL="1257300" lvl="2" indent="-342900">
              <a:buSzPct val="50000"/>
              <a:buFont typeface="Wingdings" charset="2"/>
              <a:buChar char="u"/>
            </a:pPr>
            <a:r>
              <a:rPr lang="en-US" sz="2400" dirty="0"/>
              <a:t>V</a:t>
            </a:r>
            <a:r>
              <a:rPr lang="en-US" sz="2400" dirty="0" smtClean="0"/>
              <a:t>aries geographically and from period to period</a:t>
            </a:r>
          </a:p>
          <a:p>
            <a:endParaRPr lang="en-US" sz="2400" dirty="0"/>
          </a:p>
          <a:p>
            <a:pPr marL="342900" indent="-342900">
              <a:buFont typeface="Arial"/>
              <a:buChar char="•"/>
            </a:pPr>
            <a:r>
              <a:rPr lang="en-US" sz="2400" dirty="0" smtClean="0"/>
              <a:t>Southern range: Northern US and Great Lakes</a:t>
            </a:r>
          </a:p>
          <a:p>
            <a:pPr marL="1257300" lvl="2" indent="-342900">
              <a:buSzPct val="50000"/>
              <a:buFont typeface="Wingdings" charset="2"/>
              <a:buChar char="u"/>
            </a:pPr>
            <a:r>
              <a:rPr lang="en-US" sz="2400" dirty="0" smtClean="0"/>
              <a:t>More mountainous and fragmented</a:t>
            </a:r>
          </a:p>
          <a:p>
            <a:pPr marL="1257300" lvl="2" indent="-342900">
              <a:buSzPct val="50000"/>
              <a:buFont typeface="Wingdings" charset="2"/>
              <a:buChar char="u"/>
            </a:pPr>
            <a:r>
              <a:rPr lang="en-US" sz="2400" dirty="0" smtClean="0"/>
              <a:t>Amplitude </a:t>
            </a:r>
            <a:r>
              <a:rPr lang="en-US" sz="2400" dirty="0"/>
              <a:t>= 2-</a:t>
            </a:r>
            <a:r>
              <a:rPr lang="en-US" sz="2400" dirty="0" smtClean="0"/>
              <a:t>25 fold</a:t>
            </a:r>
          </a:p>
          <a:p>
            <a:pPr marL="1257300" lvl="2" indent="-342900">
              <a:buSzPct val="50000"/>
              <a:buFont typeface="Wingdings" charset="2"/>
              <a:buChar char="u"/>
            </a:pPr>
            <a:r>
              <a:rPr lang="en-US" sz="2400" dirty="0" smtClean="0"/>
              <a:t>Lower peak </a:t>
            </a:r>
            <a:r>
              <a:rPr lang="en-US" sz="2400" dirty="0"/>
              <a:t>densities in South </a:t>
            </a:r>
            <a:endParaRPr lang="en-US" sz="2400" dirty="0" smtClean="0"/>
          </a:p>
          <a:p>
            <a:pPr marL="1257300" lvl="2" indent="-342900">
              <a:buSzPct val="50000"/>
              <a:buFont typeface="Wingdings" charset="2"/>
              <a:buChar char="u"/>
            </a:pPr>
            <a:r>
              <a:rPr lang="en-US" sz="2400" dirty="0" smtClean="0"/>
              <a:t>Canada Lynx – Listed as threatened in lower 48 states</a:t>
            </a:r>
            <a:endParaRPr lang="en-US" sz="2400" dirty="0"/>
          </a:p>
          <a:p>
            <a:endParaRPr lang="en-US" sz="2400" dirty="0"/>
          </a:p>
        </p:txBody>
      </p:sp>
      <p:pic>
        <p:nvPicPr>
          <p:cNvPr id="7" name="Picture 6"/>
          <p:cNvPicPr>
            <a:picLocks noChangeAspect="1"/>
          </p:cNvPicPr>
          <p:nvPr/>
        </p:nvPicPr>
        <p:blipFill>
          <a:blip r:embed="rId5"/>
          <a:stretch>
            <a:fillRect/>
          </a:stretch>
        </p:blipFill>
        <p:spPr>
          <a:xfrm>
            <a:off x="3549483" y="500394"/>
            <a:ext cx="2245872" cy="1767841"/>
          </a:xfrm>
          <a:prstGeom prst="rect">
            <a:avLst/>
          </a:prstGeom>
        </p:spPr>
      </p:pic>
      <p:sp>
        <p:nvSpPr>
          <p:cNvPr id="2" name="TextBox 1"/>
          <p:cNvSpPr txBox="1"/>
          <p:nvPr/>
        </p:nvSpPr>
        <p:spPr>
          <a:xfrm>
            <a:off x="3959413" y="44824"/>
            <a:ext cx="1390124" cy="369332"/>
          </a:xfrm>
          <a:prstGeom prst="rect">
            <a:avLst/>
          </a:prstGeom>
          <a:noFill/>
        </p:spPr>
        <p:txBody>
          <a:bodyPr wrap="none" rtlCol="0">
            <a:spAutoFit/>
          </a:bodyPr>
          <a:lstStyle/>
          <a:p>
            <a:r>
              <a:rPr lang="en-US" b="1" dirty="0" smtClean="0"/>
              <a:t>Canada Lynx</a:t>
            </a:r>
            <a:endParaRPr lang="en-US" b="1" dirty="0"/>
          </a:p>
        </p:txBody>
      </p:sp>
      <p:sp>
        <p:nvSpPr>
          <p:cNvPr id="3" name="TextBox 2"/>
          <p:cNvSpPr txBox="1"/>
          <p:nvPr/>
        </p:nvSpPr>
        <p:spPr>
          <a:xfrm>
            <a:off x="971176" y="44824"/>
            <a:ext cx="1685077" cy="369332"/>
          </a:xfrm>
          <a:prstGeom prst="rect">
            <a:avLst/>
          </a:prstGeom>
          <a:noFill/>
        </p:spPr>
        <p:txBody>
          <a:bodyPr wrap="none" rtlCol="0">
            <a:spAutoFit/>
          </a:bodyPr>
          <a:lstStyle/>
          <a:p>
            <a:r>
              <a:rPr lang="en-US" b="1" dirty="0" smtClean="0"/>
              <a:t>Snowshoe Hare</a:t>
            </a:r>
            <a:endParaRPr lang="en-US" b="1" dirty="0"/>
          </a:p>
        </p:txBody>
      </p:sp>
    </p:spTree>
    <p:extLst>
      <p:ext uri="{BB962C8B-B14F-4D97-AF65-F5344CB8AC3E}">
        <p14:creationId xmlns:p14="http://schemas.microsoft.com/office/powerpoint/2010/main" val="70203338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3333" y="566276"/>
            <a:ext cx="8421843" cy="5139869"/>
          </a:xfrm>
          <a:prstGeom prst="rect">
            <a:avLst/>
          </a:prstGeom>
          <a:noFill/>
          <a:ln>
            <a:noFill/>
          </a:ln>
        </p:spPr>
        <p:txBody>
          <a:bodyPr wrap="square" rtlCol="0">
            <a:spAutoFit/>
          </a:bodyPr>
          <a:lstStyle/>
          <a:p>
            <a:r>
              <a:rPr lang="en-US" sz="2800" b="1" dirty="0" smtClean="0"/>
              <a:t>Approach:</a:t>
            </a:r>
          </a:p>
          <a:p>
            <a:endParaRPr lang="en-US" sz="2400" b="1" dirty="0"/>
          </a:p>
          <a:p>
            <a:pPr marL="342900" indent="-342900">
              <a:buFont typeface="Arial"/>
              <a:buChar char="•"/>
            </a:pPr>
            <a:r>
              <a:rPr lang="en-US" sz="2800" b="1" dirty="0" smtClean="0"/>
              <a:t>Limited data on southern populations</a:t>
            </a:r>
          </a:p>
          <a:p>
            <a:endParaRPr lang="en-US" sz="2800" dirty="0"/>
          </a:p>
          <a:p>
            <a:pPr marL="342900" indent="-342900">
              <a:buFont typeface="Arial"/>
              <a:buChar char="•"/>
            </a:pPr>
            <a:r>
              <a:rPr lang="en-US" sz="2800" b="1" dirty="0" smtClean="0"/>
              <a:t>Use models to do “experiments” to test hypotheses</a:t>
            </a:r>
          </a:p>
          <a:p>
            <a:endParaRPr lang="en-US" sz="2800" b="1" dirty="0"/>
          </a:p>
          <a:p>
            <a:pPr marL="342900" indent="-342900">
              <a:buFont typeface="Arial"/>
              <a:buChar char="•"/>
            </a:pPr>
            <a:r>
              <a:rPr lang="en-US" sz="2800" b="1" dirty="0" smtClean="0"/>
              <a:t>Start with dynamics similar to north with parameter ranges taken from literature</a:t>
            </a:r>
          </a:p>
          <a:p>
            <a:pPr marL="342900" indent="-342900">
              <a:buFont typeface="Arial"/>
              <a:buChar char="•"/>
            </a:pPr>
            <a:endParaRPr lang="en-US" sz="2800" b="1" dirty="0"/>
          </a:p>
          <a:p>
            <a:pPr marL="342900" indent="-342900">
              <a:buFont typeface="Arial"/>
              <a:buChar char="•"/>
            </a:pPr>
            <a:r>
              <a:rPr lang="en-US" sz="2800" b="1" dirty="0" smtClean="0"/>
              <a:t>Perturb system according to parameters expected to be different in southern range</a:t>
            </a:r>
          </a:p>
          <a:p>
            <a:pPr lvl="1"/>
            <a:endParaRPr lang="en-US" sz="2400" b="1" dirty="0"/>
          </a:p>
        </p:txBody>
      </p:sp>
    </p:spTree>
    <p:extLst>
      <p:ext uri="{BB962C8B-B14F-4D97-AF65-F5344CB8AC3E}">
        <p14:creationId xmlns:p14="http://schemas.microsoft.com/office/powerpoint/2010/main" val="334839523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02415" y="98901"/>
            <a:ext cx="4955804" cy="461665"/>
          </a:xfrm>
          <a:prstGeom prst="rect">
            <a:avLst/>
          </a:prstGeom>
          <a:noFill/>
        </p:spPr>
        <p:txBody>
          <a:bodyPr wrap="none" rtlCol="0">
            <a:spAutoFit/>
          </a:bodyPr>
          <a:lstStyle/>
          <a:p>
            <a:pPr algn="ctr"/>
            <a:r>
              <a:rPr lang="en-US" sz="2400" b="1" dirty="0" smtClean="0"/>
              <a:t>Reaction-Diffusion-Advection Models</a:t>
            </a:r>
            <a:endParaRPr lang="en-US" sz="2400" b="1" dirty="0"/>
          </a:p>
        </p:txBody>
      </p:sp>
      <p:sp>
        <p:nvSpPr>
          <p:cNvPr id="7" name="TextBox 6"/>
          <p:cNvSpPr txBox="1"/>
          <p:nvPr/>
        </p:nvSpPr>
        <p:spPr>
          <a:xfrm>
            <a:off x="145250" y="2126891"/>
            <a:ext cx="8998750" cy="830997"/>
          </a:xfrm>
          <a:prstGeom prst="rect">
            <a:avLst/>
          </a:prstGeom>
          <a:noFill/>
        </p:spPr>
        <p:txBody>
          <a:bodyPr wrap="square" rtlCol="0">
            <a:spAutoFit/>
          </a:bodyPr>
          <a:lstStyle/>
          <a:p>
            <a:pPr marL="342900" indent="-342900">
              <a:buFont typeface="Arial"/>
              <a:buChar char="•"/>
            </a:pPr>
            <a:r>
              <a:rPr lang="en-US" sz="2400" b="1" dirty="0" smtClean="0"/>
              <a:t>n</a:t>
            </a:r>
            <a:r>
              <a:rPr lang="en-US" sz="2400" dirty="0" smtClean="0"/>
              <a:t> = </a:t>
            </a:r>
            <a:r>
              <a:rPr lang="en-US" sz="2400" b="1" dirty="0" smtClean="0"/>
              <a:t>n(x,t) </a:t>
            </a:r>
            <a:r>
              <a:rPr lang="en-US" sz="2400" dirty="0" smtClean="0"/>
              <a:t>= population density at </a:t>
            </a:r>
            <a:r>
              <a:rPr lang="en-US" sz="2400" b="1" dirty="0" smtClean="0"/>
              <a:t>position x</a:t>
            </a:r>
            <a:r>
              <a:rPr lang="en-US" sz="2400" dirty="0" smtClean="0"/>
              <a:t> at </a:t>
            </a:r>
            <a:r>
              <a:rPr lang="en-US" sz="2400" b="1" dirty="0" smtClean="0"/>
              <a:t>time t</a:t>
            </a:r>
          </a:p>
          <a:p>
            <a:endParaRPr lang="en-US" sz="2400" b="1" dirty="0"/>
          </a:p>
        </p:txBody>
      </p:sp>
      <p:graphicFrame>
        <p:nvGraphicFramePr>
          <p:cNvPr id="9" name="Object 8"/>
          <p:cNvGraphicFramePr>
            <a:graphicFrameLocks noChangeAspect="1"/>
          </p:cNvGraphicFramePr>
          <p:nvPr>
            <p:extLst>
              <p:ext uri="{D42A27DB-BD31-4B8C-83A1-F6EECF244321}">
                <p14:modId xmlns:p14="http://schemas.microsoft.com/office/powerpoint/2010/main" val="3811456501"/>
              </p:ext>
            </p:extLst>
          </p:nvPr>
        </p:nvGraphicFramePr>
        <p:xfrm>
          <a:off x="2228056" y="883930"/>
          <a:ext cx="4687888" cy="868363"/>
        </p:xfrm>
        <a:graphic>
          <a:graphicData uri="http://schemas.openxmlformats.org/presentationml/2006/ole">
            <mc:AlternateContent xmlns:mc="http://schemas.openxmlformats.org/markup-compatibility/2006">
              <mc:Choice xmlns:v="urn:schemas-microsoft-com:vml" Requires="v">
                <p:oleObj spid="_x0000_s30917" name="Equation" r:id="rId4" imgW="2260600" imgH="419100" progId="Equation.DSMT4">
                  <p:embed/>
                </p:oleObj>
              </mc:Choice>
              <mc:Fallback>
                <p:oleObj name="Equation" r:id="rId4" imgW="2260600" imgH="419100" progId="Equation.DSMT4">
                  <p:embed/>
                  <p:pic>
                    <p:nvPicPr>
                      <p:cNvPr id="0" name=""/>
                      <p:cNvPicPr/>
                      <p:nvPr/>
                    </p:nvPicPr>
                    <p:blipFill>
                      <a:blip r:embed="rId5"/>
                      <a:stretch>
                        <a:fillRect/>
                      </a:stretch>
                    </p:blipFill>
                    <p:spPr>
                      <a:xfrm>
                        <a:off x="2228056" y="883930"/>
                        <a:ext cx="4687888" cy="868363"/>
                      </a:xfrm>
                      <a:prstGeom prst="rect">
                        <a:avLst/>
                      </a:prstGeom>
                    </p:spPr>
                  </p:pic>
                </p:oleObj>
              </mc:Fallback>
            </mc:AlternateContent>
          </a:graphicData>
        </a:graphic>
      </p:graphicFrame>
    </p:spTree>
    <p:extLst>
      <p:ext uri="{BB962C8B-B14F-4D97-AF65-F5344CB8AC3E}">
        <p14:creationId xmlns:p14="http://schemas.microsoft.com/office/powerpoint/2010/main" val="284871956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2415" y="98901"/>
            <a:ext cx="4955804" cy="461665"/>
          </a:xfrm>
          <a:prstGeom prst="rect">
            <a:avLst/>
          </a:prstGeom>
          <a:noFill/>
        </p:spPr>
        <p:txBody>
          <a:bodyPr wrap="none" rtlCol="0">
            <a:spAutoFit/>
          </a:bodyPr>
          <a:lstStyle/>
          <a:p>
            <a:pPr algn="ctr"/>
            <a:r>
              <a:rPr lang="en-US" sz="2400" b="1" dirty="0" smtClean="0"/>
              <a:t>Reaction-Diffusion-Advection Models</a:t>
            </a:r>
            <a:endParaRPr lang="en-US" sz="2400" b="1" dirty="0"/>
          </a:p>
        </p:txBody>
      </p:sp>
      <p:sp>
        <p:nvSpPr>
          <p:cNvPr id="8" name="TextBox 7"/>
          <p:cNvSpPr txBox="1"/>
          <p:nvPr/>
        </p:nvSpPr>
        <p:spPr>
          <a:xfrm>
            <a:off x="145250" y="2126891"/>
            <a:ext cx="8998750" cy="3785652"/>
          </a:xfrm>
          <a:prstGeom prst="rect">
            <a:avLst/>
          </a:prstGeom>
          <a:noFill/>
        </p:spPr>
        <p:txBody>
          <a:bodyPr wrap="square" rtlCol="0">
            <a:spAutoFit/>
          </a:bodyPr>
          <a:lstStyle/>
          <a:p>
            <a:pPr marL="342900" indent="-342900">
              <a:buFont typeface="Arial"/>
              <a:buChar char="•"/>
            </a:pPr>
            <a:r>
              <a:rPr lang="en-US" sz="2400" b="1" dirty="0" smtClean="0"/>
              <a:t>n</a:t>
            </a:r>
            <a:r>
              <a:rPr lang="en-US" sz="2400" dirty="0" smtClean="0"/>
              <a:t> = </a:t>
            </a:r>
            <a:r>
              <a:rPr lang="en-US" sz="2400" b="1" dirty="0" smtClean="0"/>
              <a:t>n(x,t) </a:t>
            </a:r>
            <a:r>
              <a:rPr lang="en-US" sz="2400" dirty="0" smtClean="0"/>
              <a:t>= population density at </a:t>
            </a:r>
            <a:r>
              <a:rPr lang="en-US" sz="2400" b="1" dirty="0" smtClean="0"/>
              <a:t>position x</a:t>
            </a:r>
            <a:r>
              <a:rPr lang="en-US" sz="2400" dirty="0" smtClean="0"/>
              <a:t> at </a:t>
            </a:r>
            <a:r>
              <a:rPr lang="en-US" sz="2400" b="1" dirty="0" smtClean="0"/>
              <a:t>time t</a:t>
            </a:r>
          </a:p>
          <a:p>
            <a:endParaRPr lang="en-US" sz="2400" b="1" dirty="0"/>
          </a:p>
          <a:p>
            <a:pPr marL="342900" indent="-342900">
              <a:buFont typeface="Arial"/>
              <a:buChar char="•"/>
            </a:pPr>
            <a:r>
              <a:rPr lang="en-US" sz="2400" b="1" dirty="0" smtClean="0"/>
              <a:t>D(x) </a:t>
            </a:r>
            <a:r>
              <a:rPr lang="en-US" sz="2400" dirty="0"/>
              <a:t>-</a:t>
            </a:r>
            <a:r>
              <a:rPr lang="en-US" sz="2400" dirty="0" smtClean="0"/>
              <a:t> measure of how quickly individuals spread apart from each other</a:t>
            </a:r>
          </a:p>
          <a:p>
            <a:endParaRPr lang="en-US" sz="2400" dirty="0" smtClean="0"/>
          </a:p>
          <a:p>
            <a:pPr marL="342900" indent="-342900">
              <a:buFont typeface="Arial"/>
              <a:buChar char="•"/>
            </a:pPr>
            <a:r>
              <a:rPr lang="en-US" sz="2400" b="1" dirty="0" smtClean="0"/>
              <a:t>V(x) </a:t>
            </a:r>
            <a:r>
              <a:rPr lang="en-US" sz="2400" dirty="0"/>
              <a:t>-</a:t>
            </a:r>
            <a:r>
              <a:rPr lang="en-US" sz="2400" dirty="0" smtClean="0"/>
              <a:t> measure of how quickly individuals move together</a:t>
            </a:r>
            <a:endParaRPr lang="en-US" sz="2400" dirty="0"/>
          </a:p>
          <a:p>
            <a:endParaRPr lang="en-US" sz="2400" dirty="0" smtClean="0"/>
          </a:p>
          <a:p>
            <a:pPr marL="342900" indent="-342900">
              <a:buFont typeface="Arial"/>
              <a:buChar char="•"/>
            </a:pPr>
            <a:r>
              <a:rPr lang="en-US" sz="2400" b="1" i="1" dirty="0"/>
              <a:t>f(</a:t>
            </a:r>
            <a:r>
              <a:rPr lang="en-US" sz="2400" b="1" i="1" dirty="0" err="1"/>
              <a:t>n,x</a:t>
            </a:r>
            <a:r>
              <a:rPr lang="en-US" sz="2400" b="1" i="1" dirty="0"/>
              <a:t>) </a:t>
            </a:r>
            <a:r>
              <a:rPr lang="en-US" sz="2400" dirty="0"/>
              <a:t>describes change in population density due to reproduction, natural </a:t>
            </a:r>
            <a:r>
              <a:rPr lang="en-US" sz="2400" dirty="0" smtClean="0"/>
              <a:t>mortality, </a:t>
            </a:r>
            <a:r>
              <a:rPr lang="en-US" sz="2400" dirty="0"/>
              <a:t>etc. </a:t>
            </a:r>
            <a:endParaRPr lang="en-US" sz="2400" dirty="0" smtClean="0"/>
          </a:p>
          <a:p>
            <a:endParaRPr lang="en-US" sz="2400" dirty="0" smtClean="0"/>
          </a:p>
        </p:txBody>
      </p:sp>
      <p:graphicFrame>
        <p:nvGraphicFramePr>
          <p:cNvPr id="6" name="Object 5"/>
          <p:cNvGraphicFramePr>
            <a:graphicFrameLocks noChangeAspect="1"/>
          </p:cNvGraphicFramePr>
          <p:nvPr>
            <p:extLst>
              <p:ext uri="{D42A27DB-BD31-4B8C-83A1-F6EECF244321}">
                <p14:modId xmlns:p14="http://schemas.microsoft.com/office/powerpoint/2010/main" val="489619523"/>
              </p:ext>
            </p:extLst>
          </p:nvPr>
        </p:nvGraphicFramePr>
        <p:xfrm>
          <a:off x="2228056" y="883930"/>
          <a:ext cx="4687888" cy="868363"/>
        </p:xfrm>
        <a:graphic>
          <a:graphicData uri="http://schemas.openxmlformats.org/presentationml/2006/ole">
            <mc:AlternateContent xmlns:mc="http://schemas.openxmlformats.org/markup-compatibility/2006">
              <mc:Choice xmlns:v="urn:schemas-microsoft-com:vml" Requires="v">
                <p:oleObj spid="_x0000_s39051" name="Equation" r:id="rId4" imgW="2260600" imgH="419100" progId="Equation.DSMT4">
                  <p:embed/>
                </p:oleObj>
              </mc:Choice>
              <mc:Fallback>
                <p:oleObj name="Equation" r:id="rId4" imgW="2260600" imgH="419100" progId="Equation.DSMT4">
                  <p:embed/>
                  <p:pic>
                    <p:nvPicPr>
                      <p:cNvPr id="0" name=""/>
                      <p:cNvPicPr/>
                      <p:nvPr/>
                    </p:nvPicPr>
                    <p:blipFill>
                      <a:blip r:embed="rId5"/>
                      <a:stretch>
                        <a:fillRect/>
                      </a:stretch>
                    </p:blipFill>
                    <p:spPr>
                      <a:xfrm>
                        <a:off x="2228056" y="883930"/>
                        <a:ext cx="4687888" cy="868363"/>
                      </a:xfrm>
                      <a:prstGeom prst="rect">
                        <a:avLst/>
                      </a:prstGeom>
                    </p:spPr>
                  </p:pic>
                </p:oleObj>
              </mc:Fallback>
            </mc:AlternateContent>
          </a:graphicData>
        </a:graphic>
      </p:graphicFrame>
    </p:spTree>
    <p:extLst>
      <p:ext uri="{BB962C8B-B14F-4D97-AF65-F5344CB8AC3E}">
        <p14:creationId xmlns:p14="http://schemas.microsoft.com/office/powerpoint/2010/main" val="211383801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03778" y="762000"/>
            <a:ext cx="141111" cy="369332"/>
          </a:xfrm>
          <a:prstGeom prst="rect">
            <a:avLst/>
          </a:prstGeom>
          <a:noFill/>
        </p:spPr>
        <p:txBody>
          <a:bodyPr wrap="square" rtlCol="0">
            <a:spAutoFit/>
          </a:bodyPr>
          <a:lstStyle/>
          <a:p>
            <a:endParaRPr lang="en-US" dirty="0"/>
          </a:p>
        </p:txBody>
      </p:sp>
      <p:sp>
        <p:nvSpPr>
          <p:cNvPr id="3" name="TextBox 2"/>
          <p:cNvSpPr txBox="1"/>
          <p:nvPr/>
        </p:nvSpPr>
        <p:spPr>
          <a:xfrm>
            <a:off x="144576" y="23336"/>
            <a:ext cx="5153875" cy="1107996"/>
          </a:xfrm>
          <a:prstGeom prst="rect">
            <a:avLst/>
          </a:prstGeom>
          <a:noFill/>
        </p:spPr>
        <p:txBody>
          <a:bodyPr wrap="none" rtlCol="0">
            <a:spAutoFit/>
          </a:bodyPr>
          <a:lstStyle/>
          <a:p>
            <a:r>
              <a:rPr lang="en-US" sz="2200" dirty="0" smtClean="0"/>
              <a:t>500 particles initially centered at x=0</a:t>
            </a:r>
          </a:p>
          <a:p>
            <a:r>
              <a:rPr lang="en-US" sz="2200" dirty="0" smtClean="0"/>
              <a:t>Each particle moves </a:t>
            </a:r>
            <a:r>
              <a:rPr lang="en-US" sz="2200" b="1" dirty="0" smtClean="0"/>
              <a:t>right</a:t>
            </a:r>
            <a:r>
              <a:rPr lang="en-US" sz="2200" dirty="0" smtClean="0"/>
              <a:t> with probability </a:t>
            </a:r>
            <a:r>
              <a:rPr lang="en-US" sz="2200" b="1" dirty="0" smtClean="0"/>
              <a:t>a</a:t>
            </a:r>
          </a:p>
          <a:p>
            <a:r>
              <a:rPr lang="en-US" sz="2200" dirty="0" smtClean="0"/>
              <a:t>Each particle moves </a:t>
            </a:r>
            <a:r>
              <a:rPr lang="en-US" sz="2200" b="1" dirty="0" smtClean="0"/>
              <a:t>left</a:t>
            </a:r>
            <a:r>
              <a:rPr lang="en-US" sz="2200" dirty="0" smtClean="0"/>
              <a:t> with probability </a:t>
            </a:r>
            <a:r>
              <a:rPr lang="en-US" sz="2200" b="1" dirty="0" smtClean="0"/>
              <a:t>b</a:t>
            </a:r>
            <a:r>
              <a:rPr lang="en-US" sz="2200" dirty="0" smtClean="0"/>
              <a:t> </a:t>
            </a:r>
            <a:endParaRPr lang="en-US" sz="2200" dirty="0"/>
          </a:p>
        </p:txBody>
      </p:sp>
      <p:pic>
        <p:nvPicPr>
          <p:cNvPr id="7" name="random_walk.gif">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4820782" y="2103958"/>
            <a:ext cx="3881342" cy="3881342"/>
          </a:xfrm>
          <a:prstGeom prst="rect">
            <a:avLst/>
          </a:prstGeom>
        </p:spPr>
      </p:pic>
      <p:pic>
        <p:nvPicPr>
          <p:cNvPr id="11" name="symm_walk2.gif">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9"/>
          <a:stretch>
            <a:fillRect/>
          </a:stretch>
        </p:blipFill>
        <p:spPr>
          <a:xfrm>
            <a:off x="538100" y="2103958"/>
            <a:ext cx="3881342" cy="3881342"/>
          </a:xfrm>
          <a:prstGeom prst="rect">
            <a:avLst/>
          </a:prstGeom>
        </p:spPr>
      </p:pic>
      <p:sp>
        <p:nvSpPr>
          <p:cNvPr id="14" name="TextBox 13"/>
          <p:cNvSpPr txBox="1"/>
          <p:nvPr/>
        </p:nvSpPr>
        <p:spPr>
          <a:xfrm>
            <a:off x="1210649" y="1295387"/>
            <a:ext cx="2813591" cy="707886"/>
          </a:xfrm>
          <a:prstGeom prst="rect">
            <a:avLst/>
          </a:prstGeom>
          <a:noFill/>
        </p:spPr>
        <p:txBody>
          <a:bodyPr wrap="none" rtlCol="0">
            <a:spAutoFit/>
          </a:bodyPr>
          <a:lstStyle/>
          <a:p>
            <a:pPr algn="ctr"/>
            <a:r>
              <a:rPr lang="en-US" sz="2000" u="sng" dirty="0" smtClean="0"/>
              <a:t>Symmetric </a:t>
            </a:r>
            <a:r>
              <a:rPr lang="en-US" sz="2000" dirty="0" smtClean="0"/>
              <a:t>Random Walk</a:t>
            </a:r>
          </a:p>
          <a:p>
            <a:pPr algn="ctr"/>
            <a:r>
              <a:rPr lang="en-US" sz="2000" dirty="0" smtClean="0"/>
              <a:t>(Diffusion)</a:t>
            </a:r>
            <a:endParaRPr lang="en-US" sz="2000" dirty="0"/>
          </a:p>
        </p:txBody>
      </p:sp>
      <p:sp>
        <p:nvSpPr>
          <p:cNvPr id="15" name="TextBox 14"/>
          <p:cNvSpPr txBox="1"/>
          <p:nvPr/>
        </p:nvSpPr>
        <p:spPr>
          <a:xfrm>
            <a:off x="5558265" y="1295387"/>
            <a:ext cx="2396935" cy="707886"/>
          </a:xfrm>
          <a:prstGeom prst="rect">
            <a:avLst/>
          </a:prstGeom>
          <a:noFill/>
        </p:spPr>
        <p:txBody>
          <a:bodyPr wrap="none" rtlCol="0">
            <a:spAutoFit/>
          </a:bodyPr>
          <a:lstStyle/>
          <a:p>
            <a:pPr algn="ctr"/>
            <a:r>
              <a:rPr lang="en-US" sz="2000" u="sng" dirty="0" smtClean="0"/>
              <a:t>Biased</a:t>
            </a:r>
            <a:r>
              <a:rPr lang="en-US" sz="2000" dirty="0" smtClean="0"/>
              <a:t> Random Walk</a:t>
            </a:r>
          </a:p>
          <a:p>
            <a:pPr algn="ctr"/>
            <a:r>
              <a:rPr lang="en-US" sz="2000" dirty="0" smtClean="0"/>
              <a:t>(Diffusion-Advection)</a:t>
            </a:r>
            <a:endParaRPr lang="en-US" sz="2000" dirty="0"/>
          </a:p>
        </p:txBody>
      </p:sp>
      <p:graphicFrame>
        <p:nvGraphicFramePr>
          <p:cNvPr id="12" name="Object 11"/>
          <p:cNvGraphicFramePr>
            <a:graphicFrameLocks noChangeAspect="1"/>
          </p:cNvGraphicFramePr>
          <p:nvPr>
            <p:extLst>
              <p:ext uri="{D42A27DB-BD31-4B8C-83A1-F6EECF244321}">
                <p14:modId xmlns:p14="http://schemas.microsoft.com/office/powerpoint/2010/main" val="805046222"/>
              </p:ext>
            </p:extLst>
          </p:nvPr>
        </p:nvGraphicFramePr>
        <p:xfrm>
          <a:off x="1890713" y="6113398"/>
          <a:ext cx="1179512" cy="698500"/>
        </p:xfrm>
        <a:graphic>
          <a:graphicData uri="http://schemas.openxmlformats.org/presentationml/2006/ole">
            <mc:AlternateContent xmlns:mc="http://schemas.openxmlformats.org/markup-compatibility/2006">
              <mc:Choice xmlns:v="urn:schemas-microsoft-com:vml" Requires="v">
                <p:oleObj spid="_x0000_s37168" name="Equation" r:id="rId10" imgW="838200" imgH="495300" progId="Equation.DSMT4">
                  <p:embed/>
                </p:oleObj>
              </mc:Choice>
              <mc:Fallback>
                <p:oleObj name="Equation" r:id="rId10" imgW="838200" imgH="495300" progId="Equation.DSMT4">
                  <p:embed/>
                  <p:pic>
                    <p:nvPicPr>
                      <p:cNvPr id="0" name=""/>
                      <p:cNvPicPr/>
                      <p:nvPr/>
                    </p:nvPicPr>
                    <p:blipFill>
                      <a:blip r:embed="rId11"/>
                      <a:stretch>
                        <a:fillRect/>
                      </a:stretch>
                    </p:blipFill>
                    <p:spPr>
                      <a:xfrm>
                        <a:off x="1890713" y="6113398"/>
                        <a:ext cx="1179512" cy="6985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856599824"/>
              </p:ext>
            </p:extLst>
          </p:nvPr>
        </p:nvGraphicFramePr>
        <p:xfrm>
          <a:off x="5932488" y="6113398"/>
          <a:ext cx="1789112" cy="698500"/>
        </p:xfrm>
        <a:graphic>
          <a:graphicData uri="http://schemas.openxmlformats.org/presentationml/2006/ole">
            <mc:AlternateContent xmlns:mc="http://schemas.openxmlformats.org/markup-compatibility/2006">
              <mc:Choice xmlns:v="urn:schemas-microsoft-com:vml" Requires="v">
                <p:oleObj spid="_x0000_s37169" name="Equation" r:id="rId12" imgW="1270000" imgH="495300" progId="Equation.DSMT4">
                  <p:embed/>
                </p:oleObj>
              </mc:Choice>
              <mc:Fallback>
                <p:oleObj name="Equation" r:id="rId12" imgW="1270000" imgH="495300" progId="Equation.DSMT4">
                  <p:embed/>
                  <p:pic>
                    <p:nvPicPr>
                      <p:cNvPr id="0" name=""/>
                      <p:cNvPicPr/>
                      <p:nvPr/>
                    </p:nvPicPr>
                    <p:blipFill>
                      <a:blip r:embed="rId13"/>
                      <a:stretch>
                        <a:fillRect/>
                      </a:stretch>
                    </p:blipFill>
                    <p:spPr>
                      <a:xfrm>
                        <a:off x="5932488" y="6113398"/>
                        <a:ext cx="1789112" cy="698500"/>
                      </a:xfrm>
                      <a:prstGeom prst="rect">
                        <a:avLst/>
                      </a:prstGeom>
                    </p:spPr>
                  </p:pic>
                </p:oleObj>
              </mc:Fallback>
            </mc:AlternateContent>
          </a:graphicData>
        </a:graphic>
      </p:graphicFrame>
    </p:spTree>
    <p:extLst>
      <p:ext uri="{BB962C8B-B14F-4D97-AF65-F5344CB8AC3E}">
        <p14:creationId xmlns:p14="http://schemas.microsoft.com/office/powerpoint/2010/main" val="3639333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 fill="hold"/>
                                        <p:tgtEl>
                                          <p:spTgt spid="7"/>
                                        </p:tgtEl>
                                      </p:cBhvr>
                                    </p:cmd>
                                  </p:childTnLst>
                                </p:cTn>
                              </p:par>
                              <p:par>
                                <p:cTn id="7" presetID="1" presetClass="mediacall" presetSubtype="0" fill="hold" nodeType="withEffect">
                                  <p:stCondLst>
                                    <p:cond delay="0"/>
                                  </p:stCondLst>
                                  <p:childTnLst>
                                    <p:cmd type="call" cmd="playFrom(0.0)">
                                      <p:cBhvr>
                                        <p:cTn id="8" dur="10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7"/>
                </p:tgtEl>
              </p:cMediaNode>
            </p:video>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video>
              <p:cMediaNode vol="80000">
                <p:cTn id="15" repeatCount="indefinite" fill="hold" display="0">
                  <p:stCondLst>
                    <p:cond delay="indefinite"/>
                  </p:stCondLst>
                </p:cTn>
                <p:tgtEl>
                  <p:spTgt spid="11"/>
                </p:tgtEl>
              </p:cMediaNode>
            </p:video>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theme/theme1.xml><?xml version="1.0" encoding="utf-8"?>
<a:theme xmlns:a="http://schemas.openxmlformats.org/drawingml/2006/main" name="Office Theme">
  <a:themeElements>
    <a:clrScheme name="Accent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25359</TotalTime>
  <Words>3931</Words>
  <Application>Microsoft Macintosh PowerPoint</Application>
  <PresentationFormat>On-screen Show (4:3)</PresentationFormat>
  <Paragraphs>405</Paragraphs>
  <Slides>41</Slides>
  <Notes>41</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3"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Kelsey Vitense</dc:creator>
  <cp:lastModifiedBy>BIRS Guest</cp:lastModifiedBy>
  <cp:revision>530</cp:revision>
  <dcterms:created xsi:type="dcterms:W3CDTF">2013-02-14T19:42:29Z</dcterms:created>
  <dcterms:modified xsi:type="dcterms:W3CDTF">2013-11-12T22:19:19Z</dcterms:modified>
</cp:coreProperties>
</file>